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69" r:id="rId1"/>
  </p:sldMasterIdLst>
  <p:notesMasterIdLst>
    <p:notesMasterId r:id="rId18"/>
  </p:notesMasterIdLst>
  <p:sldIdLst>
    <p:sldId id="256" r:id="rId2"/>
    <p:sldId id="257" r:id="rId3"/>
    <p:sldId id="272" r:id="rId4"/>
    <p:sldId id="258" r:id="rId5"/>
    <p:sldId id="259" r:id="rId6"/>
    <p:sldId id="260" r:id="rId7"/>
    <p:sldId id="261" r:id="rId8"/>
    <p:sldId id="262" r:id="rId9"/>
    <p:sldId id="263" r:id="rId10"/>
    <p:sldId id="264" r:id="rId11"/>
    <p:sldId id="265" r:id="rId12"/>
    <p:sldId id="266" r:id="rId13"/>
    <p:sldId id="267" r:id="rId14"/>
    <p:sldId id="268" r:id="rId15"/>
    <p:sldId id="269" r:id="rId16"/>
    <p:sldId id="270" r:id="rId17"/>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000" autoAdjust="0"/>
    <p:restoredTop sz="94660"/>
  </p:normalViewPr>
  <p:slideViewPr>
    <p:cSldViewPr snapToGrid="0">
      <p:cViewPr varScale="1">
        <p:scale>
          <a:sx n="105" d="100"/>
          <a:sy n="105" d="100"/>
        </p:scale>
        <p:origin x="834" y="96"/>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notesMaster" Target="notesMasters/notesMaster1.xml"/><Relationship Id="rId3" Type="http://schemas.openxmlformats.org/officeDocument/2006/relationships/slide" Target="slides/slide2.xml"/><Relationship Id="rId21"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ableStyles" Target="tableStyle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7242B466-9539-493B-A6A8-3247DB372D48}" type="datetimeFigureOut">
              <a:rPr lang="en-GB" smtClean="0"/>
              <a:t>28/05/2025</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DEE79847-C1EA-40F5-A372-AD112BEFE199}" type="slidenum">
              <a:rPr lang="en-GB" smtClean="0"/>
              <a:t>‹#›</a:t>
            </a:fld>
            <a:endParaRPr lang="en-GB"/>
          </a:p>
        </p:txBody>
      </p:sp>
    </p:spTree>
    <p:extLst>
      <p:ext uri="{BB962C8B-B14F-4D97-AF65-F5344CB8AC3E}">
        <p14:creationId xmlns:p14="http://schemas.microsoft.com/office/powerpoint/2010/main" val="227801999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dirty="0">
                <a:effectLst/>
                <a:latin typeface="Times New Roman" panose="02020603050405020304" pitchFamily="18" charset="0"/>
                <a:ea typeface="Calibri" panose="020F0502020204030204" pitchFamily="34" charset="0"/>
                <a:cs typeface="Arial" panose="020B0604020202020204" pitchFamily="34" charset="0"/>
              </a:rPr>
              <a:t>I present to you my presentation on AI and human collaboration in hospitality. My name is [Your Name], and today I will look at how AI technologies are changing the hotel operations, while maintaining the emotional intelligence and flexibility that humans supply. After COVID, the industry is transforming and more efficient, contactless services are in demand. The human touch is irreplaceable, so in this case, the human touch is vitality, and this is why the human touch is vitality. We will look at current trends, some major theories and case studies, and directions to go in future balanced technology integration.</a:t>
            </a:r>
            <a:endParaRPr lang="en-GB" sz="1800" dirty="0">
              <a:effectLst/>
              <a:latin typeface="Calibri" panose="020F0502020204030204" pitchFamily="34" charset="0"/>
              <a:ea typeface="Calibri" panose="020F0502020204030204" pitchFamily="34" charset="0"/>
              <a:cs typeface="Arial" panose="020B0604020202020204" pitchFamily="34" charset="0"/>
            </a:endParaRPr>
          </a:p>
          <a:p>
            <a:endParaRPr lang="en-GB" dirty="0"/>
          </a:p>
        </p:txBody>
      </p:sp>
      <p:sp>
        <p:nvSpPr>
          <p:cNvPr id="4" name="Slide Number Placeholder 3"/>
          <p:cNvSpPr>
            <a:spLocks noGrp="1"/>
          </p:cNvSpPr>
          <p:nvPr>
            <p:ph type="sldNum" sz="quarter" idx="5"/>
          </p:nvPr>
        </p:nvSpPr>
        <p:spPr/>
        <p:txBody>
          <a:bodyPr/>
          <a:lstStyle/>
          <a:p>
            <a:fld id="{DEE79847-C1EA-40F5-A372-AD112BEFE199}" type="slidenum">
              <a:rPr lang="en-GB" smtClean="0"/>
              <a:t>1</a:t>
            </a:fld>
            <a:endParaRPr lang="en-GB"/>
          </a:p>
        </p:txBody>
      </p:sp>
    </p:spTree>
    <p:extLst>
      <p:ext uri="{BB962C8B-B14F-4D97-AF65-F5344CB8AC3E}">
        <p14:creationId xmlns:p14="http://schemas.microsoft.com/office/powerpoint/2010/main" val="98522739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Therefore, the theme I have chosen for contemporary is the role that AI plays among human workers in the hospitality industry. The immense support that AI tools provide in helping hotels to maintain optimal service efficiency while also matching changing customer </a:t>
            </a:r>
            <a:r>
              <a:rPr lang="en-US" dirty="0" err="1"/>
              <a:t>behaviour</a:t>
            </a:r>
            <a:r>
              <a:rPr lang="en-US" dirty="0"/>
              <a:t> is how hotels began to seek it as a means of improving service efficiency. The one true human skill that’s still needed is the ability to provide empathy, deepen </a:t>
            </a:r>
            <a:r>
              <a:rPr lang="en-US" dirty="0" err="1"/>
              <a:t>connexion</a:t>
            </a:r>
            <a:r>
              <a:rPr lang="en-US" dirty="0"/>
              <a:t>, and service tailored to the individual. The hospitality industry is at a turning point; get it wrong in choosing automation versus authentic service delivery, and long term success and sustainability will be determined.</a:t>
            </a:r>
            <a:endParaRPr lang="en-GB" dirty="0"/>
          </a:p>
        </p:txBody>
      </p:sp>
      <p:sp>
        <p:nvSpPr>
          <p:cNvPr id="4" name="Slide Number Placeholder 3"/>
          <p:cNvSpPr>
            <a:spLocks noGrp="1"/>
          </p:cNvSpPr>
          <p:nvPr>
            <p:ph type="sldNum" sz="quarter" idx="5"/>
          </p:nvPr>
        </p:nvSpPr>
        <p:spPr/>
        <p:txBody>
          <a:bodyPr/>
          <a:lstStyle/>
          <a:p>
            <a:fld id="{DEE79847-C1EA-40F5-A372-AD112BEFE199}" type="slidenum">
              <a:rPr lang="en-GB" smtClean="0"/>
              <a:t>2</a:t>
            </a:fld>
            <a:endParaRPr lang="en-GB"/>
          </a:p>
        </p:txBody>
      </p:sp>
    </p:spTree>
    <p:extLst>
      <p:ext uri="{BB962C8B-B14F-4D97-AF65-F5344CB8AC3E}">
        <p14:creationId xmlns:p14="http://schemas.microsoft.com/office/powerpoint/2010/main" val="391199117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This research is focused on finding out how Artificial Intelligence impacts the hotel and hospitality industry. It analyses the changes and enhancements AI has made to the daily functions and happiness of guests. In order to accomplish this goal, four important objectives have been outlined. First, spotlighting the types of AI technologies that are used in hospitals. After that, reviewing the way their work influences how satisfied customers are. In addition, examining the enhancement in work processes. Ultimately, coming up with strategic ideas for using AI in the future. Thanks to these objectives, the study remains on track and the presentation stays </a:t>
            </a:r>
            <a:r>
              <a:rPr lang="en-US" dirty="0" err="1"/>
              <a:t>organised</a:t>
            </a:r>
            <a:r>
              <a:rPr lang="en-US" dirty="0"/>
              <a:t>.</a:t>
            </a:r>
          </a:p>
        </p:txBody>
      </p:sp>
      <p:sp>
        <p:nvSpPr>
          <p:cNvPr id="4" name="Slide Number Placeholder 3"/>
          <p:cNvSpPr>
            <a:spLocks noGrp="1"/>
          </p:cNvSpPr>
          <p:nvPr>
            <p:ph type="sldNum" sz="quarter" idx="5"/>
          </p:nvPr>
        </p:nvSpPr>
        <p:spPr/>
        <p:txBody>
          <a:bodyPr/>
          <a:lstStyle/>
          <a:p>
            <a:fld id="{DEE79847-C1EA-40F5-A372-AD112BEFE199}" type="slidenum">
              <a:rPr lang="en-GB" smtClean="0"/>
              <a:t>3</a:t>
            </a:fld>
            <a:endParaRPr lang="en-GB"/>
          </a:p>
        </p:txBody>
      </p:sp>
    </p:spTree>
    <p:extLst>
      <p:ext uri="{BB962C8B-B14F-4D97-AF65-F5344CB8AC3E}">
        <p14:creationId xmlns:p14="http://schemas.microsoft.com/office/powerpoint/2010/main" val="3690409728"/>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There are several pressures on which the hospitality sector is undergoing significant transformation. So far, it’s been relying on face-to-face interaction, but the pandemic made its consumers behave differently and openness to the </a:t>
            </a:r>
            <a:r>
              <a:rPr lang="en-US" dirty="0" err="1"/>
              <a:t>labour</a:t>
            </a:r>
            <a:r>
              <a:rPr lang="en-US" dirty="0"/>
              <a:t> availability lower. Companies and today’s guests want to reduce costs, but also want fast, tech enabled service. While it’s not mere relieving operational pain, operational relief can stem from tools like automatic cheque ins, smart rooms, and chat bots. However, while industry must integrate these tools thoughtfully to stay competitive, its core values of service, empathy, hospitality must always be maintained.</a:t>
            </a:r>
            <a:endParaRPr lang="en-GB" dirty="0"/>
          </a:p>
        </p:txBody>
      </p:sp>
      <p:sp>
        <p:nvSpPr>
          <p:cNvPr id="4" name="Slide Number Placeholder 3"/>
          <p:cNvSpPr>
            <a:spLocks noGrp="1"/>
          </p:cNvSpPr>
          <p:nvPr>
            <p:ph type="sldNum" sz="quarter" idx="5"/>
          </p:nvPr>
        </p:nvSpPr>
        <p:spPr/>
        <p:txBody>
          <a:bodyPr/>
          <a:lstStyle/>
          <a:p>
            <a:fld id="{DEE79847-C1EA-40F5-A372-AD112BEFE199}" type="slidenum">
              <a:rPr lang="en-GB" smtClean="0"/>
              <a:t>4</a:t>
            </a:fld>
            <a:endParaRPr lang="en-GB"/>
          </a:p>
        </p:txBody>
      </p:sp>
    </p:spTree>
    <p:extLst>
      <p:ext uri="{BB962C8B-B14F-4D97-AF65-F5344CB8AC3E}">
        <p14:creationId xmlns:p14="http://schemas.microsoft.com/office/powerpoint/2010/main" val="3048837635"/>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Many theories provide explanations as to why AI would be integrated with the hospitality field. Understanding how the staff and guests respond to innovation is helped in part by the Technology Acceptance model. Human empathy is the irreplaceable role of emotional intelligence theory in service. Wirtz et al. (2018) suggest the notion of AI service agents thus redefining the traditional roles. However, theories of </a:t>
            </a:r>
            <a:r>
              <a:rPr lang="en-US" dirty="0" err="1"/>
              <a:t>organisational</a:t>
            </a:r>
            <a:r>
              <a:rPr lang="en-US" dirty="0"/>
              <a:t> change assert that leadership, training and culture are vital for implementing AI successfully in the hotel way to obtain benefits.</a:t>
            </a:r>
            <a:endParaRPr lang="en-GB" dirty="0"/>
          </a:p>
        </p:txBody>
      </p:sp>
      <p:sp>
        <p:nvSpPr>
          <p:cNvPr id="4" name="Slide Number Placeholder 3"/>
          <p:cNvSpPr>
            <a:spLocks noGrp="1"/>
          </p:cNvSpPr>
          <p:nvPr>
            <p:ph type="sldNum" sz="quarter" idx="5"/>
          </p:nvPr>
        </p:nvSpPr>
        <p:spPr/>
        <p:txBody>
          <a:bodyPr/>
          <a:lstStyle/>
          <a:p>
            <a:fld id="{DEE79847-C1EA-40F5-A372-AD112BEFE199}" type="slidenum">
              <a:rPr lang="en-GB" smtClean="0"/>
              <a:t>5</a:t>
            </a:fld>
            <a:endParaRPr lang="en-GB"/>
          </a:p>
        </p:txBody>
      </p:sp>
    </p:spTree>
    <p:extLst>
      <p:ext uri="{BB962C8B-B14F-4D97-AF65-F5344CB8AC3E}">
        <p14:creationId xmlns:p14="http://schemas.microsoft.com/office/powerpoint/2010/main" val="1087962503"/>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 hotel business is being greatly reshaped by AI in the way hotels are delivering services. Customer questions are now efficiently handled by chatbots and virtual assistants leaving staff with some more time to spare. Smart automation streamlines check-ins and room control, improving guest convenience. The guest data is also viewed by the AI tools which then deliver </a:t>
            </a:r>
            <a:r>
              <a:rPr lang="en-US" dirty="0" err="1"/>
              <a:t>personalised</a:t>
            </a:r>
            <a:r>
              <a:rPr lang="en-US" dirty="0"/>
              <a:t> offers and services. The predictive maintenance systems help stop technical failures and thus enhance guest satisfaction. These tools are certainly beneficial, but also change the </a:t>
            </a:r>
            <a:r>
              <a:rPr lang="en-US" dirty="0" err="1"/>
              <a:t>behaviour</a:t>
            </a:r>
            <a:r>
              <a:rPr lang="en-US" dirty="0"/>
              <a:t> of human roles from serving in a task base mode to service as a strategic and relationship mode.</a:t>
            </a:r>
            <a:endParaRPr lang="en-GB" dirty="0"/>
          </a:p>
        </p:txBody>
      </p:sp>
      <p:sp>
        <p:nvSpPr>
          <p:cNvPr id="4" name="Slide Number Placeholder 3"/>
          <p:cNvSpPr>
            <a:spLocks noGrp="1"/>
          </p:cNvSpPr>
          <p:nvPr>
            <p:ph type="sldNum" sz="quarter" idx="5"/>
          </p:nvPr>
        </p:nvSpPr>
        <p:spPr/>
        <p:txBody>
          <a:bodyPr/>
          <a:lstStyle/>
          <a:p>
            <a:fld id="{DEE79847-C1EA-40F5-A372-AD112BEFE199}" type="slidenum">
              <a:rPr lang="en-GB" smtClean="0"/>
              <a:t>6</a:t>
            </a:fld>
            <a:endParaRPr lang="en-GB"/>
          </a:p>
        </p:txBody>
      </p:sp>
    </p:spTree>
    <p:extLst>
      <p:ext uri="{BB962C8B-B14F-4D97-AF65-F5344CB8AC3E}">
        <p14:creationId xmlns:p14="http://schemas.microsoft.com/office/powerpoint/2010/main" val="670974629"/>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There are various political and economic factors that heavily influence hospitality integration with AI. There are government incentives and money for digital innovation after the pandemic. However, </a:t>
            </a:r>
            <a:r>
              <a:rPr lang="en-US" dirty="0" err="1"/>
              <a:t>labour</a:t>
            </a:r>
            <a:r>
              <a:rPr lang="en-US" dirty="0"/>
              <a:t> laws in turn can either facilitate or hinder automation. The increasing wages and inflationary pressures make cost saving technologies cost effective to hotel operators. Businesses become more agile and become future ready as a reaction to economic uncertainty. That’s why investments into infrastructure, like AI, support long term growth of the industry and induces political stability of the local governments. These forces are creating the current pace innovation adoption.</a:t>
            </a:r>
            <a:endParaRPr lang="en-GB" dirty="0"/>
          </a:p>
        </p:txBody>
      </p:sp>
      <p:sp>
        <p:nvSpPr>
          <p:cNvPr id="4" name="Slide Number Placeholder 3"/>
          <p:cNvSpPr>
            <a:spLocks noGrp="1"/>
          </p:cNvSpPr>
          <p:nvPr>
            <p:ph type="sldNum" sz="quarter" idx="5"/>
          </p:nvPr>
        </p:nvSpPr>
        <p:spPr/>
        <p:txBody>
          <a:bodyPr/>
          <a:lstStyle/>
          <a:p>
            <a:fld id="{DEE79847-C1EA-40F5-A372-AD112BEFE199}" type="slidenum">
              <a:rPr lang="en-GB" smtClean="0"/>
              <a:t>7</a:t>
            </a:fld>
            <a:endParaRPr lang="en-GB"/>
          </a:p>
        </p:txBody>
      </p:sp>
    </p:spTree>
    <p:extLst>
      <p:ext uri="{BB962C8B-B14F-4D97-AF65-F5344CB8AC3E}">
        <p14:creationId xmlns:p14="http://schemas.microsoft.com/office/powerpoint/2010/main" val="3451702842"/>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To this day, AI use in hospitality is also influenced by environmental and legal factors. Using smart technology in hotels helps reduce energy and resource consumption to meet sustainability goals. Smart thermostats or lighting, which are AI integrated systems, contribute towards improvement in environment. Nevertheless, wishing to comply with the law is equally important. When using AI tools for guest profiling, hotels have to follow data protection laws such as GDPR. As technology </a:t>
            </a:r>
            <a:r>
              <a:rPr lang="en-US" dirty="0" err="1"/>
              <a:t>embchedules</a:t>
            </a:r>
            <a:r>
              <a:rPr lang="en-US" dirty="0"/>
              <a:t> itself into daily operations, ethical data usage, transparency and security are still the top priorities.</a:t>
            </a:r>
            <a:endParaRPr lang="en-GB" dirty="0"/>
          </a:p>
        </p:txBody>
      </p:sp>
      <p:sp>
        <p:nvSpPr>
          <p:cNvPr id="4" name="Slide Number Placeholder 3"/>
          <p:cNvSpPr>
            <a:spLocks noGrp="1"/>
          </p:cNvSpPr>
          <p:nvPr>
            <p:ph type="sldNum" sz="quarter" idx="5"/>
          </p:nvPr>
        </p:nvSpPr>
        <p:spPr/>
        <p:txBody>
          <a:bodyPr/>
          <a:lstStyle/>
          <a:p>
            <a:fld id="{DEE79847-C1EA-40F5-A372-AD112BEFE199}" type="slidenum">
              <a:rPr lang="en-GB" smtClean="0"/>
              <a:t>9</a:t>
            </a:fld>
            <a:endParaRPr lang="en-GB"/>
          </a:p>
        </p:txBody>
      </p:sp>
    </p:spTree>
    <p:extLst>
      <p:ext uri="{BB962C8B-B14F-4D97-AF65-F5344CB8AC3E}">
        <p14:creationId xmlns:p14="http://schemas.microsoft.com/office/powerpoint/2010/main" val="2092956023"/>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In fact, a </a:t>
            </a:r>
            <a:r>
              <a:rPr lang="en-US" dirty="0" err="1"/>
              <a:t>tonne</a:t>
            </a:r>
            <a:r>
              <a:rPr lang="en-US" dirty="0"/>
              <a:t> of hotel brands are already using AI in innovative ways. For instance, their AI makes recruitment processes more efficient, </a:t>
            </a:r>
            <a:r>
              <a:rPr lang="en-US" dirty="0" err="1"/>
              <a:t>economises</a:t>
            </a:r>
            <a:r>
              <a:rPr lang="en-US" dirty="0"/>
              <a:t> time and matches better candidates. Predictive maintenance and custom promoted drives Marriott guest experience. Clocking up unparalleled automation, YOTEL has robots and kiosks for cheque-ins while Accor uses AI for price </a:t>
            </a:r>
            <a:r>
              <a:rPr lang="en-US" dirty="0" err="1"/>
              <a:t>optimisation</a:t>
            </a:r>
            <a:r>
              <a:rPr lang="en-US" dirty="0"/>
              <a:t> and market trend predictions. Chatbots and digital marketing CRM platforms are also picked up even by smaller hotels. These are just some of the ways of integrating AI to improve service without upsetting it.</a:t>
            </a:r>
            <a:endParaRPr lang="en-GB" dirty="0"/>
          </a:p>
        </p:txBody>
      </p:sp>
      <p:sp>
        <p:nvSpPr>
          <p:cNvPr id="4" name="Slide Number Placeholder 3"/>
          <p:cNvSpPr>
            <a:spLocks noGrp="1"/>
          </p:cNvSpPr>
          <p:nvPr>
            <p:ph type="sldNum" sz="quarter" idx="5"/>
          </p:nvPr>
        </p:nvSpPr>
        <p:spPr/>
        <p:txBody>
          <a:bodyPr/>
          <a:lstStyle/>
          <a:p>
            <a:fld id="{DEE79847-C1EA-40F5-A372-AD112BEFE199}" type="slidenum">
              <a:rPr lang="en-GB" smtClean="0"/>
              <a:t>10</a:t>
            </a:fld>
            <a:endParaRPr lang="en-GB"/>
          </a:p>
        </p:txBody>
      </p:sp>
    </p:spTree>
    <p:extLst>
      <p:ext uri="{BB962C8B-B14F-4D97-AF65-F5344CB8AC3E}">
        <p14:creationId xmlns:p14="http://schemas.microsoft.com/office/powerpoint/2010/main" val="2607314261"/>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AI offers speed, efficiency, and 24/7 service, but there are equally important major limitations. That can’t replicate the hominess of hospitality, which comes down to empathy and an astute level of communication that we cant achieve. In many cases, smaller hotels may find it expensive to adopt AI. Moreover, too much automation can cause guests to actually feel disconnected, which will destroy customer loyalty and trust. For integration to be successful, it must be technological innovation, and human value retention so that service remains personal and memorable and not purely transactional.</a:t>
            </a:r>
            <a:endParaRPr lang="en-GB" dirty="0"/>
          </a:p>
        </p:txBody>
      </p:sp>
      <p:sp>
        <p:nvSpPr>
          <p:cNvPr id="4" name="Slide Number Placeholder 3"/>
          <p:cNvSpPr>
            <a:spLocks noGrp="1"/>
          </p:cNvSpPr>
          <p:nvPr>
            <p:ph type="sldNum" sz="quarter" idx="5"/>
          </p:nvPr>
        </p:nvSpPr>
        <p:spPr/>
        <p:txBody>
          <a:bodyPr/>
          <a:lstStyle/>
          <a:p>
            <a:fld id="{DEE79847-C1EA-40F5-A372-AD112BEFE199}" type="slidenum">
              <a:rPr lang="en-GB" smtClean="0"/>
              <a:t>11</a:t>
            </a:fld>
            <a:endParaRPr lang="en-GB"/>
          </a:p>
        </p:txBody>
      </p:sp>
    </p:spTree>
    <p:extLst>
      <p:ext uri="{BB962C8B-B14F-4D97-AF65-F5344CB8AC3E}">
        <p14:creationId xmlns:p14="http://schemas.microsoft.com/office/powerpoint/2010/main" val="4163163839"/>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In sum, AI allows hospitality to serve faster, to be more accurate and to serve the guests as they wish it to be. Businesses are trying to save costs, while younger guests expect tech integrated experiences. Although data use is ethical and regulatory compliance is a major problem. With the economic climate becoming tighter, more and more companies are looked upon as AI is increasingly deemed as a strategic tool as opposed to a luxury. Several large hospitality firms are piloting numerous AI solutions, but widespread adoption will need cases of balance between efficiency and human connection. Being digital today doesn’t mean breaking personal ties with people.</a:t>
            </a:r>
            <a:endParaRPr lang="en-GB" dirty="0"/>
          </a:p>
        </p:txBody>
      </p:sp>
      <p:sp>
        <p:nvSpPr>
          <p:cNvPr id="4" name="Slide Number Placeholder 3"/>
          <p:cNvSpPr>
            <a:spLocks noGrp="1"/>
          </p:cNvSpPr>
          <p:nvPr>
            <p:ph type="sldNum" sz="quarter" idx="5"/>
          </p:nvPr>
        </p:nvSpPr>
        <p:spPr/>
        <p:txBody>
          <a:bodyPr/>
          <a:lstStyle/>
          <a:p>
            <a:fld id="{DEE79847-C1EA-40F5-A372-AD112BEFE199}" type="slidenum">
              <a:rPr lang="en-GB" smtClean="0"/>
              <a:t>12</a:t>
            </a:fld>
            <a:endParaRPr lang="en-GB"/>
          </a:p>
        </p:txBody>
      </p:sp>
    </p:spTree>
    <p:extLst>
      <p:ext uri="{BB962C8B-B14F-4D97-AF65-F5344CB8AC3E}">
        <p14:creationId xmlns:p14="http://schemas.microsoft.com/office/powerpoint/2010/main" val="450882509"/>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When employing AI in hotels, this approach should be strategic. To have a consistent service quality, it is important to invest in adaptable technology that is in line with one’s brand. Indeed, staff training is crucial in order to enable employees to work with, not against, AI. </a:t>
            </a:r>
            <a:r>
              <a:rPr lang="en-US" dirty="0" err="1"/>
              <a:t>Organisations</a:t>
            </a:r>
            <a:r>
              <a:rPr lang="en-US" dirty="0"/>
              <a:t> can begin with pilot initiatives of receiving low-scale risk to learn and test. Transparency with your guests (AI handling guests’ personal data and performing service tasks) is important; this builds trust. </a:t>
            </a:r>
            <a:r>
              <a:rPr lang="en-US" dirty="0" err="1"/>
              <a:t>Finallly</a:t>
            </a:r>
            <a:r>
              <a:rPr lang="en-US" dirty="0"/>
              <a:t>, hotels should stay relevant and responsible by matching efforts with guest satisfaction and sustainability goals through AI.</a:t>
            </a:r>
            <a:endParaRPr lang="en-GB" dirty="0"/>
          </a:p>
        </p:txBody>
      </p:sp>
      <p:sp>
        <p:nvSpPr>
          <p:cNvPr id="4" name="Slide Number Placeholder 3"/>
          <p:cNvSpPr>
            <a:spLocks noGrp="1"/>
          </p:cNvSpPr>
          <p:nvPr>
            <p:ph type="sldNum" sz="quarter" idx="5"/>
          </p:nvPr>
        </p:nvSpPr>
        <p:spPr/>
        <p:txBody>
          <a:bodyPr/>
          <a:lstStyle/>
          <a:p>
            <a:fld id="{DEE79847-C1EA-40F5-A372-AD112BEFE199}" type="slidenum">
              <a:rPr lang="en-GB" smtClean="0"/>
              <a:t>13</a:t>
            </a:fld>
            <a:endParaRPr lang="en-GB"/>
          </a:p>
        </p:txBody>
      </p:sp>
    </p:spTree>
    <p:extLst>
      <p:ext uri="{BB962C8B-B14F-4D97-AF65-F5344CB8AC3E}">
        <p14:creationId xmlns:p14="http://schemas.microsoft.com/office/powerpoint/2010/main" val="2619050270"/>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800" dirty="0">
                <a:effectLst/>
                <a:latin typeface="Times New Roman" panose="02020603050405020304" pitchFamily="18" charset="0"/>
                <a:ea typeface="Calibri" panose="020F0502020204030204" pitchFamily="34" charset="0"/>
              </a:rPr>
              <a:t>Effective AI adoption extends beyond technology—it requires governance and collaboration. Hotels must implement clear internal policies to ensure ethical AI usage, especially regarding guest data. Partnering with tech providers can lead to tailored solutions that fit operational needs. Guest feedback should guide AI development to ensure services align with expectations. Cross-sector collaboration fosters learning and reduces risks. Additionally, working with governments and industry bodies can lead to funding opportunities and infrastructure support, further accelerating innovation</a:t>
            </a:r>
            <a:endParaRPr lang="en-GB" dirty="0"/>
          </a:p>
        </p:txBody>
      </p:sp>
      <p:sp>
        <p:nvSpPr>
          <p:cNvPr id="4" name="Slide Number Placeholder 3"/>
          <p:cNvSpPr>
            <a:spLocks noGrp="1"/>
          </p:cNvSpPr>
          <p:nvPr>
            <p:ph type="sldNum" sz="quarter" idx="5"/>
          </p:nvPr>
        </p:nvSpPr>
        <p:spPr/>
        <p:txBody>
          <a:bodyPr/>
          <a:lstStyle/>
          <a:p>
            <a:fld id="{DEE79847-C1EA-40F5-A372-AD112BEFE199}" type="slidenum">
              <a:rPr lang="en-GB" smtClean="0"/>
              <a:t>14</a:t>
            </a:fld>
            <a:endParaRPr lang="en-GB"/>
          </a:p>
        </p:txBody>
      </p:sp>
    </p:spTree>
    <p:extLst>
      <p:ext uri="{BB962C8B-B14F-4D97-AF65-F5344CB8AC3E}">
        <p14:creationId xmlns:p14="http://schemas.microsoft.com/office/powerpoint/2010/main" val="3708275649"/>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On the one hand, AI has many advantages, and on the other hand, it is not a substitute for genuine hospitality. And emotional </a:t>
            </a:r>
            <a:r>
              <a:rPr lang="en-US" dirty="0" err="1"/>
              <a:t>connexion</a:t>
            </a:r>
            <a:r>
              <a:rPr lang="en-US" dirty="0"/>
              <a:t> (which can never be perfectly replicated by technology) is the core of this industry. The service could be made more efficient and more </a:t>
            </a:r>
            <a:r>
              <a:rPr lang="en-US" dirty="0" err="1"/>
              <a:t>personalised</a:t>
            </a:r>
            <a:r>
              <a:rPr lang="en-US" dirty="0"/>
              <a:t> by AI, but the human element must remain central. A future that is ideal will bring together the best of digital innovation with hospitality values and will make the guests feel understood, welcome and remembered. Technology has no right to overshadow people, people need to see themselves in the technology. That is the secret to sustainable progress.</a:t>
            </a:r>
            <a:endParaRPr lang="en-GB" dirty="0"/>
          </a:p>
        </p:txBody>
      </p:sp>
      <p:sp>
        <p:nvSpPr>
          <p:cNvPr id="4" name="Slide Number Placeholder 3"/>
          <p:cNvSpPr>
            <a:spLocks noGrp="1"/>
          </p:cNvSpPr>
          <p:nvPr>
            <p:ph type="sldNum" sz="quarter" idx="5"/>
          </p:nvPr>
        </p:nvSpPr>
        <p:spPr/>
        <p:txBody>
          <a:bodyPr/>
          <a:lstStyle/>
          <a:p>
            <a:fld id="{DEE79847-C1EA-40F5-A372-AD112BEFE199}" type="slidenum">
              <a:rPr lang="en-GB" smtClean="0"/>
              <a:t>15</a:t>
            </a:fld>
            <a:endParaRPr lang="en-GB"/>
          </a:p>
        </p:txBody>
      </p:sp>
    </p:spTree>
    <p:extLst>
      <p:ext uri="{BB962C8B-B14F-4D97-AF65-F5344CB8AC3E}">
        <p14:creationId xmlns:p14="http://schemas.microsoft.com/office/powerpoint/2010/main" val="3641946753"/>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BD28664-10CE-193F-146C-277534D72CE7}"/>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4E01237A-6A5A-9D04-EDC6-27FA01501B28}"/>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BD1E8C5D-EED0-5979-A0E4-210DDC0BE539}"/>
              </a:ext>
            </a:extLst>
          </p:cNvPr>
          <p:cNvSpPr>
            <a:spLocks noGrp="1"/>
          </p:cNvSpPr>
          <p:nvPr>
            <p:ph type="dt" sz="half" idx="10"/>
          </p:nvPr>
        </p:nvSpPr>
        <p:spPr/>
        <p:txBody>
          <a:bodyPr/>
          <a:lstStyle/>
          <a:p>
            <a:fld id="{AF239A9A-B4B0-4B32-B8CD-2E25E95134C4}" type="datetimeFigureOut">
              <a:rPr lang="en-US" smtClean="0"/>
              <a:t>5/28/2025</a:t>
            </a:fld>
            <a:endParaRPr lang="en-US" dirty="0"/>
          </a:p>
        </p:txBody>
      </p:sp>
      <p:sp>
        <p:nvSpPr>
          <p:cNvPr id="5" name="Footer Placeholder 4">
            <a:extLst>
              <a:ext uri="{FF2B5EF4-FFF2-40B4-BE49-F238E27FC236}">
                <a16:creationId xmlns:a16="http://schemas.microsoft.com/office/drawing/2014/main" id="{87A0ECA7-72BC-D277-34CD-C2D1B6E499C1}"/>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2F734A1E-6F78-210D-5F6A-157F5E230B4C}"/>
              </a:ext>
            </a:extLst>
          </p:cNvPr>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66699605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241D050-E129-0CDE-A649-42FAA0A159C0}"/>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37475259-04BE-0B23-97A3-B24A8B969BB5}"/>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24F14A00-7189-7EA0-9984-137AD6241473}"/>
              </a:ext>
            </a:extLst>
          </p:cNvPr>
          <p:cNvSpPr>
            <a:spLocks noGrp="1"/>
          </p:cNvSpPr>
          <p:nvPr>
            <p:ph type="dt" sz="half" idx="10"/>
          </p:nvPr>
        </p:nvSpPr>
        <p:spPr/>
        <p:txBody>
          <a:bodyPr/>
          <a:lstStyle/>
          <a:p>
            <a:fld id="{A91E21DC-8981-44E6-BC8C-2BA8F673FFBB}" type="datetimeFigureOut">
              <a:rPr lang="en-US" smtClean="0"/>
              <a:t>5/28/2025</a:t>
            </a:fld>
            <a:endParaRPr lang="en-US" dirty="0"/>
          </a:p>
        </p:txBody>
      </p:sp>
      <p:sp>
        <p:nvSpPr>
          <p:cNvPr id="5" name="Footer Placeholder 4">
            <a:extLst>
              <a:ext uri="{FF2B5EF4-FFF2-40B4-BE49-F238E27FC236}">
                <a16:creationId xmlns:a16="http://schemas.microsoft.com/office/drawing/2014/main" id="{AA574A57-7EE1-BA05-6F13-C1B17EB9136F}"/>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F4AD21A5-5774-865A-7220-2728DAC89331}"/>
              </a:ext>
            </a:extLst>
          </p:cNvPr>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119832152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8F7944D-6015-E76D-B9EB-DA5AFB626FA3}"/>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7BC7D469-98C3-4593-1AD3-85542E601427}"/>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7FE4E76A-4AD2-7AF7-0939-0AC399B327E3}"/>
              </a:ext>
            </a:extLst>
          </p:cNvPr>
          <p:cNvSpPr>
            <a:spLocks noGrp="1"/>
          </p:cNvSpPr>
          <p:nvPr>
            <p:ph type="dt" sz="half" idx="10"/>
          </p:nvPr>
        </p:nvSpPr>
        <p:spPr/>
        <p:txBody>
          <a:bodyPr/>
          <a:lstStyle/>
          <a:p>
            <a:fld id="{AEB9C5D3-0140-4E75-8D7F-C0623D06DFD7}" type="datetimeFigureOut">
              <a:rPr lang="en-US" smtClean="0"/>
              <a:t>5/28/2025</a:t>
            </a:fld>
            <a:endParaRPr lang="en-US" dirty="0"/>
          </a:p>
        </p:txBody>
      </p:sp>
      <p:sp>
        <p:nvSpPr>
          <p:cNvPr id="5" name="Footer Placeholder 4">
            <a:extLst>
              <a:ext uri="{FF2B5EF4-FFF2-40B4-BE49-F238E27FC236}">
                <a16:creationId xmlns:a16="http://schemas.microsoft.com/office/drawing/2014/main" id="{E269A31D-B08D-1A10-BCB4-A6C99FA8B410}"/>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6C330097-ABC9-1A04-A6C6-717E7788C382}"/>
              </a:ext>
            </a:extLst>
          </p:cNvPr>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130003472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7E64CF0-BA47-58A1-EA5D-A9E92FC52E6D}"/>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D0FD9C6A-3F87-F1B1-A3FA-5A8444A1003C}"/>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213F368A-64F0-6011-3A02-B1BD7D3EAB66}"/>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E2C0EE80-305C-7878-40AA-9ABD11E5BABB}"/>
              </a:ext>
            </a:extLst>
          </p:cNvPr>
          <p:cNvSpPr>
            <a:spLocks noGrp="1"/>
          </p:cNvSpPr>
          <p:nvPr>
            <p:ph type="dt" sz="half" idx="10"/>
          </p:nvPr>
        </p:nvSpPr>
        <p:spPr/>
        <p:txBody>
          <a:bodyPr/>
          <a:lstStyle/>
          <a:p>
            <a:fld id="{3A5666F9-5B40-48E0-8DFD-99EF944CDD22}" type="datetimeFigureOut">
              <a:rPr lang="en-US" smtClean="0"/>
              <a:t>5/28/2025</a:t>
            </a:fld>
            <a:endParaRPr lang="en-US" dirty="0"/>
          </a:p>
        </p:txBody>
      </p:sp>
      <p:sp>
        <p:nvSpPr>
          <p:cNvPr id="6" name="Footer Placeholder 5">
            <a:extLst>
              <a:ext uri="{FF2B5EF4-FFF2-40B4-BE49-F238E27FC236}">
                <a16:creationId xmlns:a16="http://schemas.microsoft.com/office/drawing/2014/main" id="{E424DAE1-0429-F364-50AB-1CD8DB3B0FD3}"/>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779181BA-7330-4BD6-79F0-6BAA14142FD2}"/>
              </a:ext>
            </a:extLst>
          </p:cNvPr>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123109211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ADE18D7-1480-0536-18A8-9FCD578AB735}"/>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0A5F488E-F1BF-9DA0-7759-E837A449825D}"/>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21BEEB59-41F2-6AF7-B0C4-B26F615C80A6}"/>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74074EB8-1911-CEFD-0C3A-44D9C54028E6}"/>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0A3A8CF3-AC54-1C32-FF4C-178FFB0D4C5F}"/>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89FC5ECD-71F5-5B68-A2E8-91DA737C7403}"/>
              </a:ext>
            </a:extLst>
          </p:cNvPr>
          <p:cNvSpPr>
            <a:spLocks noGrp="1"/>
          </p:cNvSpPr>
          <p:nvPr>
            <p:ph type="dt" sz="half" idx="10"/>
          </p:nvPr>
        </p:nvSpPr>
        <p:spPr/>
        <p:txBody>
          <a:bodyPr/>
          <a:lstStyle/>
          <a:p>
            <a:fld id="{2A698D6B-2C72-4E21-9893-A649C6E2A47D}" type="datetimeFigureOut">
              <a:rPr lang="en-US" smtClean="0"/>
              <a:t>5/28/2025</a:t>
            </a:fld>
            <a:endParaRPr lang="en-US" dirty="0"/>
          </a:p>
        </p:txBody>
      </p:sp>
      <p:sp>
        <p:nvSpPr>
          <p:cNvPr id="8" name="Footer Placeholder 7">
            <a:extLst>
              <a:ext uri="{FF2B5EF4-FFF2-40B4-BE49-F238E27FC236}">
                <a16:creationId xmlns:a16="http://schemas.microsoft.com/office/drawing/2014/main" id="{1CB65BF1-881F-BF32-38C4-7AD79193A065}"/>
              </a:ext>
            </a:extLst>
          </p:cNvPr>
          <p:cNvSpPr>
            <a:spLocks noGrp="1"/>
          </p:cNvSpPr>
          <p:nvPr>
            <p:ph type="ftr" sz="quarter" idx="11"/>
          </p:nvPr>
        </p:nvSpPr>
        <p:spPr/>
        <p:txBody>
          <a:bodyPr/>
          <a:lstStyle/>
          <a:p>
            <a:endParaRPr lang="en-US" dirty="0"/>
          </a:p>
        </p:txBody>
      </p:sp>
      <p:sp>
        <p:nvSpPr>
          <p:cNvPr id="9" name="Slide Number Placeholder 8">
            <a:extLst>
              <a:ext uri="{FF2B5EF4-FFF2-40B4-BE49-F238E27FC236}">
                <a16:creationId xmlns:a16="http://schemas.microsoft.com/office/drawing/2014/main" id="{B6BF944E-909F-6472-5CE0-376870434058}"/>
              </a:ext>
            </a:extLst>
          </p:cNvPr>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105003066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6E0F6B7-5482-6921-D55F-1555C5E9FEB7}"/>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7B2B7471-B991-F540-49F2-B1B465BB7D12}"/>
              </a:ext>
            </a:extLst>
          </p:cNvPr>
          <p:cNvSpPr>
            <a:spLocks noGrp="1"/>
          </p:cNvSpPr>
          <p:nvPr>
            <p:ph type="dt" sz="half" idx="10"/>
          </p:nvPr>
        </p:nvSpPr>
        <p:spPr/>
        <p:txBody>
          <a:bodyPr/>
          <a:lstStyle/>
          <a:p>
            <a:fld id="{C86811C9-A66C-49F0-970E-F7B68D9109A0}" type="datetimeFigureOut">
              <a:rPr lang="en-US" smtClean="0"/>
              <a:t>5/28/2025</a:t>
            </a:fld>
            <a:endParaRPr lang="en-US" dirty="0"/>
          </a:p>
        </p:txBody>
      </p:sp>
      <p:sp>
        <p:nvSpPr>
          <p:cNvPr id="4" name="Footer Placeholder 3">
            <a:extLst>
              <a:ext uri="{FF2B5EF4-FFF2-40B4-BE49-F238E27FC236}">
                <a16:creationId xmlns:a16="http://schemas.microsoft.com/office/drawing/2014/main" id="{21707B3C-BCF0-3179-7A25-680140E358F9}"/>
              </a:ext>
            </a:extLst>
          </p:cNvPr>
          <p:cNvSpPr>
            <a:spLocks noGrp="1"/>
          </p:cNvSpPr>
          <p:nvPr>
            <p:ph type="ftr" sz="quarter" idx="11"/>
          </p:nvPr>
        </p:nvSpPr>
        <p:spPr/>
        <p:txBody>
          <a:bodyPr/>
          <a:lstStyle/>
          <a:p>
            <a:endParaRPr lang="en-US" dirty="0"/>
          </a:p>
        </p:txBody>
      </p:sp>
      <p:sp>
        <p:nvSpPr>
          <p:cNvPr id="5" name="Slide Number Placeholder 4">
            <a:extLst>
              <a:ext uri="{FF2B5EF4-FFF2-40B4-BE49-F238E27FC236}">
                <a16:creationId xmlns:a16="http://schemas.microsoft.com/office/drawing/2014/main" id="{FAA1C0F8-77CB-4C56-4A26-3F97D15DDCF5}"/>
              </a:ext>
            </a:extLst>
          </p:cNvPr>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69977177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5039C1EB-4D4D-D17C-0CE2-69F3B332FBC6}"/>
              </a:ext>
            </a:extLst>
          </p:cNvPr>
          <p:cNvSpPr>
            <a:spLocks noGrp="1"/>
          </p:cNvSpPr>
          <p:nvPr>
            <p:ph type="dt" sz="half" idx="10"/>
          </p:nvPr>
        </p:nvSpPr>
        <p:spPr/>
        <p:txBody>
          <a:bodyPr/>
          <a:lstStyle/>
          <a:p>
            <a:fld id="{6C01AE78-96A2-4A23-B183-3B6DB4374FE7}" type="datetimeFigureOut">
              <a:rPr lang="en-US" smtClean="0"/>
              <a:t>5/28/2025</a:t>
            </a:fld>
            <a:endParaRPr lang="en-US" dirty="0"/>
          </a:p>
        </p:txBody>
      </p:sp>
      <p:sp>
        <p:nvSpPr>
          <p:cNvPr id="3" name="Footer Placeholder 2">
            <a:extLst>
              <a:ext uri="{FF2B5EF4-FFF2-40B4-BE49-F238E27FC236}">
                <a16:creationId xmlns:a16="http://schemas.microsoft.com/office/drawing/2014/main" id="{D0F21156-A59D-25E1-CC8C-8D05F426E423}"/>
              </a:ext>
            </a:extLst>
          </p:cNvPr>
          <p:cNvSpPr>
            <a:spLocks noGrp="1"/>
          </p:cNvSpPr>
          <p:nvPr>
            <p:ph type="ftr" sz="quarter" idx="11"/>
          </p:nvPr>
        </p:nvSpPr>
        <p:spPr/>
        <p:txBody>
          <a:bodyPr/>
          <a:lstStyle/>
          <a:p>
            <a:endParaRPr lang="en-US" dirty="0"/>
          </a:p>
        </p:txBody>
      </p:sp>
      <p:sp>
        <p:nvSpPr>
          <p:cNvPr id="4" name="Slide Number Placeholder 3">
            <a:extLst>
              <a:ext uri="{FF2B5EF4-FFF2-40B4-BE49-F238E27FC236}">
                <a16:creationId xmlns:a16="http://schemas.microsoft.com/office/drawing/2014/main" id="{2DB61194-F0DC-D82C-850A-C9BD8A615AEF}"/>
              </a:ext>
            </a:extLst>
          </p:cNvPr>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394489060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17A5FA-939C-5266-CCC0-935F8521A82D}"/>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FA897B15-40A9-2E1C-333F-56E68B7D4BBE}"/>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0CECA3F5-EFE7-A3FC-3456-06E6ABCCD71F}"/>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2702AF7F-4C5D-E2DC-8E5D-E2690FA9397C}"/>
              </a:ext>
            </a:extLst>
          </p:cNvPr>
          <p:cNvSpPr>
            <a:spLocks noGrp="1"/>
          </p:cNvSpPr>
          <p:nvPr>
            <p:ph type="dt" sz="half" idx="10"/>
          </p:nvPr>
        </p:nvSpPr>
        <p:spPr/>
        <p:txBody>
          <a:bodyPr/>
          <a:lstStyle/>
          <a:p>
            <a:fld id="{73AE0757-B101-4811-9189-10EB2F458E2D}" type="datetimeFigureOut">
              <a:rPr lang="en-US" smtClean="0"/>
              <a:t>5/28/2025</a:t>
            </a:fld>
            <a:endParaRPr lang="en-US" dirty="0"/>
          </a:p>
        </p:txBody>
      </p:sp>
      <p:sp>
        <p:nvSpPr>
          <p:cNvPr id="6" name="Footer Placeholder 5">
            <a:extLst>
              <a:ext uri="{FF2B5EF4-FFF2-40B4-BE49-F238E27FC236}">
                <a16:creationId xmlns:a16="http://schemas.microsoft.com/office/drawing/2014/main" id="{B9802389-D5CE-31E2-925D-ADB95BBCC8C9}"/>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36C4A93C-D743-2E29-D0D7-9FE514377135}"/>
              </a:ext>
            </a:extLst>
          </p:cNvPr>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116182863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01CF524-3182-B3A8-265A-D20F94D11413}"/>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D8C524A8-25BF-3D8B-99FF-B6170277F7CC}"/>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CA4B415A-668C-7E29-6462-8749FDDB885E}"/>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2701F690-4B83-964F-8BF7-68AC0CE0DC3B}"/>
              </a:ext>
            </a:extLst>
          </p:cNvPr>
          <p:cNvSpPr>
            <a:spLocks noGrp="1"/>
          </p:cNvSpPr>
          <p:nvPr>
            <p:ph type="dt" sz="half" idx="10"/>
          </p:nvPr>
        </p:nvSpPr>
        <p:spPr/>
        <p:txBody>
          <a:bodyPr/>
          <a:lstStyle/>
          <a:p>
            <a:fld id="{7EBDC078-589F-40E3-816C-EE21D62B5BBA}" type="datetimeFigureOut">
              <a:rPr lang="en-US" smtClean="0"/>
              <a:t>5/28/2025</a:t>
            </a:fld>
            <a:endParaRPr lang="en-US" dirty="0"/>
          </a:p>
        </p:txBody>
      </p:sp>
      <p:sp>
        <p:nvSpPr>
          <p:cNvPr id="6" name="Footer Placeholder 5">
            <a:extLst>
              <a:ext uri="{FF2B5EF4-FFF2-40B4-BE49-F238E27FC236}">
                <a16:creationId xmlns:a16="http://schemas.microsoft.com/office/drawing/2014/main" id="{42D5AC2C-9D22-E91C-C1BD-EB8247581958}"/>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1902F432-45FA-AB9C-671D-2F864F12105F}"/>
              </a:ext>
            </a:extLst>
          </p:cNvPr>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262174239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E460BA3-85BC-3D2B-5D87-E544AD551D20}"/>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7AC82294-563E-7FAB-2205-7706783D00B4}"/>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DDFBC4D2-4E17-F95C-D2B2-C19503012B34}"/>
              </a:ext>
            </a:extLst>
          </p:cNvPr>
          <p:cNvSpPr>
            <a:spLocks noGrp="1"/>
          </p:cNvSpPr>
          <p:nvPr>
            <p:ph type="dt" sz="half" idx="10"/>
          </p:nvPr>
        </p:nvSpPr>
        <p:spPr/>
        <p:txBody>
          <a:bodyPr/>
          <a:lstStyle/>
          <a:p>
            <a:fld id="{6B61E721-B01C-4D5D-A3CA-2E5518383F10}" type="datetimeFigureOut">
              <a:rPr lang="en-US" smtClean="0"/>
              <a:t>5/28/2025</a:t>
            </a:fld>
            <a:endParaRPr lang="en-US" dirty="0"/>
          </a:p>
        </p:txBody>
      </p:sp>
      <p:sp>
        <p:nvSpPr>
          <p:cNvPr id="5" name="Footer Placeholder 4">
            <a:extLst>
              <a:ext uri="{FF2B5EF4-FFF2-40B4-BE49-F238E27FC236}">
                <a16:creationId xmlns:a16="http://schemas.microsoft.com/office/drawing/2014/main" id="{659F281B-E0F1-C7A8-FD3B-C7C7D7D08174}"/>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3CE945C1-E44F-BEDD-C1CD-FEFC9C7DE0B1}"/>
              </a:ext>
            </a:extLst>
          </p:cNvPr>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59444936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ED566A96-0FE3-4695-9FE8-46C1FE0572BA}"/>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D67C7028-7A2F-A423-4899-8B795152C2AE}"/>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48E3A08-78BD-EF4D-38DA-AC4CE25FDB18}"/>
              </a:ext>
            </a:extLst>
          </p:cNvPr>
          <p:cNvSpPr>
            <a:spLocks noGrp="1"/>
          </p:cNvSpPr>
          <p:nvPr>
            <p:ph type="dt" sz="half" idx="10"/>
          </p:nvPr>
        </p:nvSpPr>
        <p:spPr/>
        <p:txBody>
          <a:bodyPr/>
          <a:lstStyle/>
          <a:p>
            <a:fld id="{6513FEF9-69D0-4F8C-A336-59491FBEDC47}" type="datetimeFigureOut">
              <a:rPr lang="en-US" smtClean="0"/>
              <a:t>5/28/2025</a:t>
            </a:fld>
            <a:endParaRPr lang="en-US" dirty="0"/>
          </a:p>
        </p:txBody>
      </p:sp>
      <p:sp>
        <p:nvSpPr>
          <p:cNvPr id="5" name="Footer Placeholder 4">
            <a:extLst>
              <a:ext uri="{FF2B5EF4-FFF2-40B4-BE49-F238E27FC236}">
                <a16:creationId xmlns:a16="http://schemas.microsoft.com/office/drawing/2014/main" id="{F441D239-EEE7-13CD-B7A8-5F25B88424AC}"/>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DAA02F84-92A9-41DA-1751-C678490437B6}"/>
              </a:ext>
            </a:extLst>
          </p:cNvPr>
          <p:cNvSpPr>
            <a:spLocks noGrp="1"/>
          </p:cNvSpPr>
          <p:nvPr>
            <p:ph type="sldNum" sz="quarter" idx="12"/>
          </p:nvPr>
        </p:nvSpPr>
        <p:spPr/>
        <p:txBody>
          <a:bodyPr/>
          <a:lstStyle/>
          <a:p>
            <a:fld id="{6D22F896-40B5-4ADD-8801-0D06FADFA095}" type="slidenum">
              <a:rPr lang="en-US" smtClean="0"/>
              <a:pPr/>
              <a:t>‹#›</a:t>
            </a:fld>
            <a:endParaRPr lang="en-US" dirty="0"/>
          </a:p>
        </p:txBody>
      </p:sp>
    </p:spTree>
    <p:extLst>
      <p:ext uri="{BB962C8B-B14F-4D97-AF65-F5344CB8AC3E}">
        <p14:creationId xmlns:p14="http://schemas.microsoft.com/office/powerpoint/2010/main" val="30015551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2041324D-F286-FAF7-C1BB-3D22A5D6BDF6}"/>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C83CB2A2-D8E8-4DDA-4320-7C04AE8C00F0}"/>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7CE45383-2D44-3854-F7DF-2915A87C77B3}"/>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C7004436-CA73-4D53-89B4-2A5C7347BF2F}" type="datetimeFigureOut">
              <a:rPr lang="en-US" smtClean="0"/>
              <a:t>5/28/2025</a:t>
            </a:fld>
            <a:endParaRPr lang="en-US" dirty="0"/>
          </a:p>
        </p:txBody>
      </p:sp>
      <p:sp>
        <p:nvSpPr>
          <p:cNvPr id="5" name="Footer Placeholder 4">
            <a:extLst>
              <a:ext uri="{FF2B5EF4-FFF2-40B4-BE49-F238E27FC236}">
                <a16:creationId xmlns:a16="http://schemas.microsoft.com/office/drawing/2014/main" id="{21DC0ADC-C5D0-BDBA-B0F4-B35C44F3B1A5}"/>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US" dirty="0"/>
          </a:p>
        </p:txBody>
      </p:sp>
      <p:sp>
        <p:nvSpPr>
          <p:cNvPr id="6" name="Slide Number Placeholder 5">
            <a:extLst>
              <a:ext uri="{FF2B5EF4-FFF2-40B4-BE49-F238E27FC236}">
                <a16:creationId xmlns:a16="http://schemas.microsoft.com/office/drawing/2014/main" id="{E4099805-908F-5309-14B3-94954A58D7CD}"/>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6D22F896-40B5-4ADD-8801-0D06FADFA095}" type="slidenum">
              <a:rPr lang="en-US" smtClean="0"/>
              <a:pPr/>
              <a:t>‹#›</a:t>
            </a:fld>
            <a:endParaRPr lang="en-US" dirty="0"/>
          </a:p>
        </p:txBody>
      </p:sp>
    </p:spTree>
    <p:extLst>
      <p:ext uri="{BB962C8B-B14F-4D97-AF65-F5344CB8AC3E}">
        <p14:creationId xmlns:p14="http://schemas.microsoft.com/office/powerpoint/2010/main" val="2119214928"/>
      </p:ext>
    </p:extLst>
  </p:cSld>
  <p:clrMap bg1="lt1" tx1="dk1" bg2="lt2" tx2="dk2" accent1="accent1" accent2="accent2" accent3="accent3" accent4="accent4" accent5="accent5" accent6="accent6" hlink="hlink" folHlink="folHlink"/>
  <p:sldLayoutIdLst>
    <p:sldLayoutId id="2147483670" r:id="rId1"/>
    <p:sldLayoutId id="2147483671" r:id="rId2"/>
    <p:sldLayoutId id="2147483672" r:id="rId3"/>
    <p:sldLayoutId id="2147483673" r:id="rId4"/>
    <p:sldLayoutId id="2147483674" r:id="rId5"/>
    <p:sldLayoutId id="2147483675" r:id="rId6"/>
    <p:sldLayoutId id="2147483676" r:id="rId7"/>
    <p:sldLayoutId id="2147483677" r:id="rId8"/>
    <p:sldLayoutId id="2147483678" r:id="rId9"/>
    <p:sldLayoutId id="2147483679" r:id="rId10"/>
    <p:sldLayoutId id="2147483680" r:id="rId11"/>
  </p:sldLayoutIdLst>
  <p:hf sldNum="0" hdr="0" ft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5.xml"/><Relationship Id="rId1" Type="http://schemas.openxmlformats.org/officeDocument/2006/relationships/slideLayout" Target="../slideLayouts/slideLayout2.xml"/><Relationship Id="rId5" Type="http://schemas.openxmlformats.org/officeDocument/2006/relationships/image" Target="../media/image6.png"/><Relationship Id="rId4" Type="http://schemas.openxmlformats.org/officeDocument/2006/relationships/image" Target="../media/image5.jpeg"/></Relationships>
</file>

<file path=ppt/slides/_rels/slide6.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6.xml"/><Relationship Id="rId1" Type="http://schemas.openxmlformats.org/officeDocument/2006/relationships/slideLayout" Target="../slideLayouts/slideLayout2.xml"/><Relationship Id="rId5" Type="http://schemas.openxmlformats.org/officeDocument/2006/relationships/image" Target="../media/image9.png"/><Relationship Id="rId4" Type="http://schemas.openxmlformats.org/officeDocument/2006/relationships/image" Target="../media/image8.png"/></Relationships>
</file>

<file path=ppt/slides/_rels/slide7.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notesSlide" Target="../notesSlides/notesSlide7.xml"/><Relationship Id="rId1" Type="http://schemas.openxmlformats.org/officeDocument/2006/relationships/slideLayout" Target="../slideLayouts/slideLayout2.xml"/><Relationship Id="rId4" Type="http://schemas.openxmlformats.org/officeDocument/2006/relationships/image" Target="../media/image11.jpeg"/></Relationships>
</file>

<file path=ppt/slides/_rels/slide8.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8.xml"/><Relationship Id="rId1" Type="http://schemas.openxmlformats.org/officeDocument/2006/relationships/slideLayout" Target="../slideLayouts/slideLayout2.xml"/><Relationship Id="rId4" Type="http://schemas.openxmlformats.org/officeDocument/2006/relationships/image" Target="../media/image14.png"/></Relationships>
</file>

<file path=ppt/slides/_rels/slide10.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9.xml"/><Relationship Id="rId1" Type="http://schemas.openxmlformats.org/officeDocument/2006/relationships/slideLayout" Target="../slideLayouts/slideLayout2.xml"/><Relationship Id="rId4" Type="http://schemas.openxmlformats.org/officeDocument/2006/relationships/image" Target="../media/image16.png"/></Relationships>
</file>

<file path=ppt/slides/_rels/slide11.xml.rels><?xml version="1.0" encoding="UTF-8" standalone="yes"?>
<Relationships xmlns="http://schemas.openxmlformats.org/package/2006/relationships"><Relationship Id="rId3" Type="http://schemas.openxmlformats.org/officeDocument/2006/relationships/image" Target="../media/image17.jpeg"/><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62F8C23-A278-BBFD-F362-AAD098D8C2E8}"/>
              </a:ext>
            </a:extLst>
          </p:cNvPr>
          <p:cNvSpPr>
            <a:spLocks noGrp="1"/>
          </p:cNvSpPr>
          <p:nvPr>
            <p:ph type="ctrTitle"/>
          </p:nvPr>
        </p:nvSpPr>
        <p:spPr>
          <a:xfrm>
            <a:off x="1615440" y="1162814"/>
            <a:ext cx="9069900" cy="2202178"/>
          </a:xfrm>
        </p:spPr>
        <p:txBody>
          <a:bodyPr/>
          <a:lstStyle/>
          <a:p>
            <a:r>
              <a:rPr lang="en-GB" sz="3600" dirty="0">
                <a:effectLst/>
                <a:latin typeface="Times New Roman" panose="02020603050405020304" pitchFamily="18" charset="0"/>
                <a:ea typeface="Calibri" panose="020F0502020204030204" pitchFamily="34" charset="0"/>
                <a:cs typeface="Arial" panose="020B0604020202020204" pitchFamily="34" charset="0"/>
              </a:rPr>
              <a:t>AI and Human Collaboration in the Hotel and Hospitality Sector</a:t>
            </a:r>
            <a:endParaRPr lang="en-GB" sz="8800" dirty="0"/>
          </a:p>
        </p:txBody>
      </p:sp>
      <p:sp>
        <p:nvSpPr>
          <p:cNvPr id="3" name="Subtitle 2">
            <a:extLst>
              <a:ext uri="{FF2B5EF4-FFF2-40B4-BE49-F238E27FC236}">
                <a16:creationId xmlns:a16="http://schemas.microsoft.com/office/drawing/2014/main" id="{097C01CB-E357-E242-9858-94243694FE3F}"/>
              </a:ext>
            </a:extLst>
          </p:cNvPr>
          <p:cNvSpPr>
            <a:spLocks noGrp="1"/>
          </p:cNvSpPr>
          <p:nvPr>
            <p:ph type="subTitle" idx="1"/>
          </p:nvPr>
        </p:nvSpPr>
        <p:spPr>
          <a:xfrm>
            <a:off x="8759952" y="3191256"/>
            <a:ext cx="2505456" cy="2503930"/>
          </a:xfrm>
        </p:spPr>
        <p:txBody>
          <a:bodyPr>
            <a:normAutofit fontScale="92500" lnSpcReduction="10000"/>
          </a:bodyPr>
          <a:lstStyle/>
          <a:p>
            <a:pPr algn="ctr"/>
            <a:r>
              <a:rPr lang="en-US" dirty="0"/>
              <a:t>Name : Bijaya Dip Karki</a:t>
            </a:r>
          </a:p>
          <a:p>
            <a:pPr algn="ctr"/>
            <a:r>
              <a:rPr lang="en-US" dirty="0"/>
              <a:t>Id : 2207937</a:t>
            </a:r>
          </a:p>
          <a:p>
            <a:pPr algn="ctr"/>
            <a:r>
              <a:rPr lang="en-US" dirty="0"/>
              <a:t>Module Code:BMIH6001</a:t>
            </a:r>
          </a:p>
          <a:p>
            <a:pPr algn="ctr"/>
            <a:r>
              <a:rPr lang="en-GB" dirty="0"/>
              <a:t>Lecture Name</a:t>
            </a:r>
          </a:p>
          <a:p>
            <a:pPr algn="ctr"/>
            <a:r>
              <a:rPr lang="en-GB" dirty="0"/>
              <a:t>Antoinette Milne</a:t>
            </a:r>
          </a:p>
        </p:txBody>
      </p:sp>
      <p:pic>
        <p:nvPicPr>
          <p:cNvPr id="5" name="Picture 4">
            <a:extLst>
              <a:ext uri="{FF2B5EF4-FFF2-40B4-BE49-F238E27FC236}">
                <a16:creationId xmlns:a16="http://schemas.microsoft.com/office/drawing/2014/main" id="{028F7FBF-F670-3F3D-56E3-477F7F7195A6}"/>
              </a:ext>
            </a:extLst>
          </p:cNvPr>
          <p:cNvPicPr>
            <a:picLocks noChangeAspect="1"/>
          </p:cNvPicPr>
          <p:nvPr/>
        </p:nvPicPr>
        <p:blipFill>
          <a:blip r:embed="rId3"/>
          <a:stretch>
            <a:fillRect/>
          </a:stretch>
        </p:blipFill>
        <p:spPr>
          <a:xfrm>
            <a:off x="8689846" y="494962"/>
            <a:ext cx="3057952" cy="1247949"/>
          </a:xfrm>
          <a:prstGeom prst="rect">
            <a:avLst/>
          </a:prstGeom>
        </p:spPr>
      </p:pic>
    </p:spTree>
    <p:extLst>
      <p:ext uri="{BB962C8B-B14F-4D97-AF65-F5344CB8AC3E}">
        <p14:creationId xmlns:p14="http://schemas.microsoft.com/office/powerpoint/2010/main" val="49136399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0263146-D2E8-783E-CC81-878DA1DB4406}"/>
              </a:ext>
            </a:extLst>
          </p:cNvPr>
          <p:cNvSpPr>
            <a:spLocks noGrp="1"/>
          </p:cNvSpPr>
          <p:nvPr>
            <p:ph type="title"/>
          </p:nvPr>
        </p:nvSpPr>
        <p:spPr/>
        <p:txBody>
          <a:bodyPr/>
          <a:lstStyle/>
          <a:p>
            <a:r>
              <a:rPr lang="en-GB" sz="1800" b="1" dirty="0">
                <a:effectLst/>
                <a:latin typeface="Times New Roman" panose="02020603050405020304" pitchFamily="18" charset="0"/>
                <a:ea typeface="Calibri" panose="020F0502020204030204" pitchFamily="34" charset="0"/>
              </a:rPr>
              <a:t>Introduction to Contemporary Theme</a:t>
            </a:r>
            <a:endParaRPr lang="en-GB" dirty="0"/>
          </a:p>
        </p:txBody>
      </p:sp>
      <p:sp>
        <p:nvSpPr>
          <p:cNvPr id="3" name="Content Placeholder 2">
            <a:extLst>
              <a:ext uri="{FF2B5EF4-FFF2-40B4-BE49-F238E27FC236}">
                <a16:creationId xmlns:a16="http://schemas.microsoft.com/office/drawing/2014/main" id="{A09CAC22-940C-30BD-4736-EE811DCB577B}"/>
              </a:ext>
            </a:extLst>
          </p:cNvPr>
          <p:cNvSpPr>
            <a:spLocks noGrp="1"/>
          </p:cNvSpPr>
          <p:nvPr>
            <p:ph idx="1"/>
          </p:nvPr>
        </p:nvSpPr>
        <p:spPr>
          <a:xfrm>
            <a:off x="182880" y="2336872"/>
            <a:ext cx="7455878" cy="3767899"/>
          </a:xfrm>
        </p:spPr>
        <p:txBody>
          <a:bodyPr>
            <a:normAutofit fontScale="62500" lnSpcReduction="20000"/>
          </a:bodyPr>
          <a:lstStyle/>
          <a:p>
            <a:pPr marL="0" indent="0">
              <a:lnSpc>
                <a:spcPct val="160000"/>
              </a:lnSpc>
              <a:buNone/>
            </a:pPr>
            <a:r>
              <a:rPr lang="en-GB" sz="2800" dirty="0">
                <a:effectLst/>
                <a:latin typeface="Times New Roman" panose="02020603050405020304" pitchFamily="18" charset="0"/>
                <a:ea typeface="Calibri" panose="020F0502020204030204" pitchFamily="34" charset="0"/>
                <a:cs typeface="Arial" panose="020B0604020202020204" pitchFamily="34" charset="0"/>
              </a:rPr>
              <a:t>• Artificial intelligence is rapidly transforming hospitality business operations globally</a:t>
            </a:r>
            <a:br>
              <a:rPr lang="en-GB" sz="2800" dirty="0">
                <a:effectLst/>
                <a:latin typeface="Times New Roman" panose="02020603050405020304" pitchFamily="18" charset="0"/>
                <a:ea typeface="Calibri" panose="020F0502020204030204" pitchFamily="34" charset="0"/>
                <a:cs typeface="Arial" panose="020B0604020202020204" pitchFamily="34" charset="0"/>
              </a:rPr>
            </a:br>
            <a:r>
              <a:rPr lang="en-GB" sz="2800" dirty="0">
                <a:effectLst/>
                <a:latin typeface="Times New Roman" panose="02020603050405020304" pitchFamily="18" charset="0"/>
                <a:ea typeface="Calibri" panose="020F0502020204030204" pitchFamily="34" charset="0"/>
                <a:cs typeface="Arial" panose="020B0604020202020204" pitchFamily="34" charset="0"/>
              </a:rPr>
              <a:t>• Technology enhances efficiency but cannot replace genuine human interaction </a:t>
            </a:r>
            <a:r>
              <a:rPr lang="fi-FI" sz="2000" dirty="0"/>
              <a:t>(Zahidi, Kaluvilla and Mulla, 2024)</a:t>
            </a:r>
            <a:br>
              <a:rPr lang="en-GB" sz="2800" dirty="0">
                <a:effectLst/>
                <a:latin typeface="Times New Roman" panose="02020603050405020304" pitchFamily="18" charset="0"/>
                <a:ea typeface="Calibri" panose="020F0502020204030204" pitchFamily="34" charset="0"/>
                <a:cs typeface="Arial" panose="020B0604020202020204" pitchFamily="34" charset="0"/>
              </a:rPr>
            </a:br>
            <a:r>
              <a:rPr lang="en-GB" sz="2800" dirty="0">
                <a:effectLst/>
                <a:latin typeface="Times New Roman" panose="02020603050405020304" pitchFamily="18" charset="0"/>
                <a:ea typeface="Calibri" panose="020F0502020204030204" pitchFamily="34" charset="0"/>
                <a:cs typeface="Arial" panose="020B0604020202020204" pitchFamily="34" charset="0"/>
              </a:rPr>
              <a:t>• Guest expectations demand personalisation and rapid, seamless services today</a:t>
            </a:r>
            <a:r>
              <a:rPr lang="en-GB" sz="2800" dirty="0">
                <a:effectLst/>
                <a:latin typeface="Calibri" panose="020F0502020204030204" pitchFamily="34" charset="0"/>
                <a:ea typeface="Calibri" panose="020F0502020204030204" pitchFamily="34" charset="0"/>
                <a:cs typeface="Arial" panose="020B0604020202020204" pitchFamily="34" charset="0"/>
              </a:rPr>
              <a:t> </a:t>
            </a:r>
            <a:r>
              <a:rPr lang="en-GB" sz="2800" dirty="0">
                <a:effectLst/>
                <a:latin typeface="Times New Roman" panose="02020603050405020304" pitchFamily="18" charset="0"/>
                <a:ea typeface="Calibri" panose="020F0502020204030204" pitchFamily="34" charset="0"/>
                <a:cs typeface="Arial" panose="020B0604020202020204" pitchFamily="34" charset="0"/>
              </a:rPr>
              <a:t>(</a:t>
            </a:r>
            <a:r>
              <a:rPr lang="en-GB" sz="2800" dirty="0" err="1">
                <a:effectLst/>
                <a:latin typeface="Times New Roman" panose="02020603050405020304" pitchFamily="18" charset="0"/>
                <a:ea typeface="Calibri" panose="020F0502020204030204" pitchFamily="34" charset="0"/>
                <a:cs typeface="Arial" panose="020B0604020202020204" pitchFamily="34" charset="0"/>
              </a:rPr>
              <a:t>Buhalis</a:t>
            </a:r>
            <a:r>
              <a:rPr lang="en-GB" sz="2800" dirty="0">
                <a:effectLst/>
                <a:latin typeface="Times New Roman" panose="02020603050405020304" pitchFamily="18" charset="0"/>
                <a:ea typeface="Calibri" panose="020F0502020204030204" pitchFamily="34" charset="0"/>
                <a:cs typeface="Arial" panose="020B0604020202020204" pitchFamily="34" charset="0"/>
              </a:rPr>
              <a:t> and </a:t>
            </a:r>
            <a:r>
              <a:rPr lang="en-GB" sz="2800" dirty="0" err="1">
                <a:effectLst/>
                <a:latin typeface="Times New Roman" panose="02020603050405020304" pitchFamily="18" charset="0"/>
                <a:ea typeface="Calibri" panose="020F0502020204030204" pitchFamily="34" charset="0"/>
                <a:cs typeface="Arial" panose="020B0604020202020204" pitchFamily="34" charset="0"/>
              </a:rPr>
              <a:t>Moldavska</a:t>
            </a:r>
            <a:r>
              <a:rPr lang="en-GB" sz="2800" dirty="0">
                <a:effectLst/>
                <a:latin typeface="Times New Roman" panose="02020603050405020304" pitchFamily="18" charset="0"/>
                <a:ea typeface="Calibri" panose="020F0502020204030204" pitchFamily="34" charset="0"/>
                <a:cs typeface="Arial" panose="020B0604020202020204" pitchFamily="34" charset="0"/>
              </a:rPr>
              <a:t>, 2022)</a:t>
            </a:r>
            <a:br>
              <a:rPr lang="en-GB" sz="2800" dirty="0">
                <a:effectLst/>
                <a:latin typeface="Times New Roman" panose="02020603050405020304" pitchFamily="18" charset="0"/>
                <a:ea typeface="Calibri" panose="020F0502020204030204" pitchFamily="34" charset="0"/>
                <a:cs typeface="Arial" panose="020B0604020202020204" pitchFamily="34" charset="0"/>
              </a:rPr>
            </a:br>
            <a:r>
              <a:rPr lang="en-GB" sz="2800" dirty="0">
                <a:effectLst/>
                <a:latin typeface="Times New Roman" panose="02020603050405020304" pitchFamily="18" charset="0"/>
                <a:ea typeface="Calibri" panose="020F0502020204030204" pitchFamily="34" charset="0"/>
                <a:cs typeface="Arial" panose="020B0604020202020204" pitchFamily="34" charset="0"/>
              </a:rPr>
              <a:t>• Post-pandemic recovery drives innovation and workforce technology adaptation</a:t>
            </a:r>
            <a:br>
              <a:rPr lang="en-GB" sz="2800" dirty="0">
                <a:effectLst/>
                <a:latin typeface="Times New Roman" panose="02020603050405020304" pitchFamily="18" charset="0"/>
                <a:ea typeface="Calibri" panose="020F0502020204030204" pitchFamily="34" charset="0"/>
                <a:cs typeface="Arial" panose="020B0604020202020204" pitchFamily="34" charset="0"/>
              </a:rPr>
            </a:br>
            <a:r>
              <a:rPr lang="en-GB" sz="2800" dirty="0">
                <a:effectLst/>
                <a:latin typeface="Times New Roman" panose="02020603050405020304" pitchFamily="18" charset="0"/>
                <a:ea typeface="Calibri" panose="020F0502020204030204" pitchFamily="34" charset="0"/>
                <a:cs typeface="Arial" panose="020B0604020202020204" pitchFamily="34" charset="0"/>
              </a:rPr>
              <a:t>• AI supports but does not fully substitute skilled hospitality workers</a:t>
            </a:r>
            <a:endParaRPr lang="en-GB" sz="2800" dirty="0">
              <a:effectLst/>
              <a:latin typeface="Calibri" panose="020F0502020204030204" pitchFamily="34" charset="0"/>
              <a:ea typeface="Calibri" panose="020F0502020204030204" pitchFamily="34" charset="0"/>
              <a:cs typeface="Arial" panose="020B0604020202020204" pitchFamily="34" charset="0"/>
            </a:endParaRPr>
          </a:p>
        </p:txBody>
      </p:sp>
      <p:pic>
        <p:nvPicPr>
          <p:cNvPr id="2050" name="Picture 2" descr="How Artificial Intelligence (AI) is Transforming the Hospitality and  Tourism Industry">
            <a:extLst>
              <a:ext uri="{FF2B5EF4-FFF2-40B4-BE49-F238E27FC236}">
                <a16:creationId xmlns:a16="http://schemas.microsoft.com/office/drawing/2014/main" id="{F721E2CC-1EA3-692C-4E2D-B8DC9F77AC37}"/>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491663" y="2804124"/>
            <a:ext cx="4517457" cy="283339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00823099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032FC6B-E9FA-C80E-586C-A15430B73DFB}"/>
              </a:ext>
            </a:extLst>
          </p:cNvPr>
          <p:cNvSpPr>
            <a:spLocks noGrp="1"/>
          </p:cNvSpPr>
          <p:nvPr>
            <p:ph type="title"/>
          </p:nvPr>
        </p:nvSpPr>
        <p:spPr/>
        <p:txBody>
          <a:bodyPr>
            <a:normAutofit/>
          </a:bodyPr>
          <a:lstStyle/>
          <a:p>
            <a:r>
              <a:rPr lang="en-GB" sz="1800" b="1" dirty="0">
                <a:latin typeface="Times New Roman" panose="02020603050405020304" pitchFamily="18" charset="0"/>
                <a:cs typeface="Times New Roman" panose="02020603050405020304" pitchFamily="18" charset="0"/>
              </a:rPr>
              <a:t>Research Aim &amp; Objectives</a:t>
            </a:r>
          </a:p>
        </p:txBody>
      </p:sp>
      <p:sp>
        <p:nvSpPr>
          <p:cNvPr id="3" name="Content Placeholder 2">
            <a:extLst>
              <a:ext uri="{FF2B5EF4-FFF2-40B4-BE49-F238E27FC236}">
                <a16:creationId xmlns:a16="http://schemas.microsoft.com/office/drawing/2014/main" id="{93394767-DBD8-E2A0-B805-20739E11F42F}"/>
              </a:ext>
            </a:extLst>
          </p:cNvPr>
          <p:cNvSpPr>
            <a:spLocks noGrp="1"/>
          </p:cNvSpPr>
          <p:nvPr>
            <p:ph idx="1"/>
          </p:nvPr>
        </p:nvSpPr>
        <p:spPr/>
        <p:txBody>
          <a:bodyPr>
            <a:normAutofit/>
          </a:bodyPr>
          <a:lstStyle/>
          <a:p>
            <a:pPr marL="0" indent="0">
              <a:lnSpc>
                <a:spcPct val="200000"/>
              </a:lnSpc>
              <a:buNone/>
            </a:pPr>
            <a:r>
              <a:rPr lang="en-US" sz="2000" dirty="0">
                <a:latin typeface="Times New Roman" panose="02020603050405020304" pitchFamily="18" charset="0"/>
                <a:cs typeface="Times New Roman" panose="02020603050405020304" pitchFamily="18" charset="0"/>
              </a:rPr>
              <a:t>Aim: Explore how AI transforms hotel industry operations and service</a:t>
            </a:r>
            <a:br>
              <a:rPr lang="en-US" sz="2000" dirty="0">
                <a:latin typeface="Times New Roman" panose="02020603050405020304" pitchFamily="18" charset="0"/>
                <a:cs typeface="Times New Roman" panose="02020603050405020304" pitchFamily="18" charset="0"/>
              </a:rPr>
            </a:br>
            <a:r>
              <a:rPr lang="en-US" sz="2000" dirty="0">
                <a:latin typeface="Times New Roman" panose="02020603050405020304" pitchFamily="18" charset="0"/>
                <a:cs typeface="Times New Roman" panose="02020603050405020304" pitchFamily="18" charset="0"/>
              </a:rPr>
              <a:t>• Objective 1: Investigate key AI technologies used in hospitality today</a:t>
            </a:r>
            <a:br>
              <a:rPr lang="en-US" sz="2000" dirty="0">
                <a:latin typeface="Times New Roman" panose="02020603050405020304" pitchFamily="18" charset="0"/>
                <a:cs typeface="Times New Roman" panose="02020603050405020304" pitchFamily="18" charset="0"/>
              </a:rPr>
            </a:br>
            <a:r>
              <a:rPr lang="en-US" sz="2000" dirty="0">
                <a:latin typeface="Times New Roman" panose="02020603050405020304" pitchFamily="18" charset="0"/>
                <a:cs typeface="Times New Roman" panose="02020603050405020304" pitchFamily="18" charset="0"/>
              </a:rPr>
              <a:t>• Objective 2: Examine AI’s impact on guest experience and satisfaction</a:t>
            </a:r>
            <a:br>
              <a:rPr lang="en-US" sz="2000" dirty="0">
                <a:latin typeface="Times New Roman" panose="02020603050405020304" pitchFamily="18" charset="0"/>
                <a:cs typeface="Times New Roman" panose="02020603050405020304" pitchFamily="18" charset="0"/>
              </a:rPr>
            </a:br>
            <a:r>
              <a:rPr lang="en-US" sz="2000" dirty="0">
                <a:latin typeface="Times New Roman" panose="02020603050405020304" pitchFamily="18" charset="0"/>
                <a:cs typeface="Times New Roman" panose="02020603050405020304" pitchFamily="18" charset="0"/>
              </a:rPr>
              <a:t>• Objective 3: </a:t>
            </a:r>
            <a:r>
              <a:rPr lang="en-US" sz="2000" dirty="0" err="1">
                <a:latin typeface="Times New Roman" panose="02020603050405020304" pitchFamily="18" charset="0"/>
                <a:cs typeface="Times New Roman" panose="02020603050405020304" pitchFamily="18" charset="0"/>
              </a:rPr>
              <a:t>Analyse</a:t>
            </a:r>
            <a:r>
              <a:rPr lang="en-US" sz="2000" dirty="0">
                <a:latin typeface="Times New Roman" panose="02020603050405020304" pitchFamily="18" charset="0"/>
                <a:cs typeface="Times New Roman" panose="02020603050405020304" pitchFamily="18" charset="0"/>
              </a:rPr>
              <a:t> operational efficiency improvements enabled by AI tools</a:t>
            </a:r>
            <a:br>
              <a:rPr lang="en-US" sz="2000" dirty="0">
                <a:latin typeface="Times New Roman" panose="02020603050405020304" pitchFamily="18" charset="0"/>
                <a:cs typeface="Times New Roman" panose="02020603050405020304" pitchFamily="18" charset="0"/>
              </a:rPr>
            </a:br>
            <a:r>
              <a:rPr lang="en-US" sz="2000" dirty="0">
                <a:latin typeface="Times New Roman" panose="02020603050405020304" pitchFamily="18" charset="0"/>
                <a:cs typeface="Times New Roman" panose="02020603050405020304" pitchFamily="18" charset="0"/>
              </a:rPr>
              <a:t>• Objective 4: Recommend strategic approaches for AI adoption in hospitality</a:t>
            </a:r>
            <a:endParaRPr lang="en-GB" sz="2000"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230882788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4084EB0-B52B-5B39-72C5-C58BA1E2DC3D}"/>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E85799E6-8AE9-40CA-6D80-BDF569245FC4}"/>
              </a:ext>
            </a:extLst>
          </p:cNvPr>
          <p:cNvSpPr>
            <a:spLocks noGrp="1"/>
          </p:cNvSpPr>
          <p:nvPr>
            <p:ph type="title"/>
          </p:nvPr>
        </p:nvSpPr>
        <p:spPr/>
        <p:txBody>
          <a:bodyPr/>
          <a:lstStyle/>
          <a:p>
            <a:r>
              <a:rPr lang="en-GB" sz="1800" b="1" dirty="0">
                <a:effectLst/>
                <a:latin typeface="Times New Roman" panose="02020603050405020304" pitchFamily="18" charset="0"/>
                <a:ea typeface="Calibri" panose="020F0502020204030204" pitchFamily="34" charset="0"/>
              </a:rPr>
              <a:t>Industry Context</a:t>
            </a:r>
            <a:endParaRPr lang="en-GB" dirty="0"/>
          </a:p>
        </p:txBody>
      </p:sp>
      <p:sp>
        <p:nvSpPr>
          <p:cNvPr id="3" name="Content Placeholder 2">
            <a:extLst>
              <a:ext uri="{FF2B5EF4-FFF2-40B4-BE49-F238E27FC236}">
                <a16:creationId xmlns:a16="http://schemas.microsoft.com/office/drawing/2014/main" id="{A8DC72A7-B944-C94D-95A6-6DA35879D4B4}"/>
              </a:ext>
            </a:extLst>
          </p:cNvPr>
          <p:cNvSpPr>
            <a:spLocks noGrp="1"/>
          </p:cNvSpPr>
          <p:nvPr>
            <p:ph idx="1"/>
          </p:nvPr>
        </p:nvSpPr>
        <p:spPr>
          <a:xfrm>
            <a:off x="173885" y="2153993"/>
            <a:ext cx="6212848" cy="4556296"/>
          </a:xfrm>
        </p:spPr>
        <p:txBody>
          <a:bodyPr>
            <a:normAutofit fontScale="92500" lnSpcReduction="10000"/>
          </a:bodyPr>
          <a:lstStyle/>
          <a:p>
            <a:pPr marL="0" indent="0">
              <a:lnSpc>
                <a:spcPct val="160000"/>
              </a:lnSpc>
              <a:buNone/>
            </a:pPr>
            <a:r>
              <a:rPr lang="en-GB" sz="2000" dirty="0">
                <a:effectLst/>
                <a:latin typeface="Times New Roman" panose="02020603050405020304" pitchFamily="18" charset="0"/>
                <a:ea typeface="Calibri" panose="020F0502020204030204" pitchFamily="34" charset="0"/>
                <a:cs typeface="Arial" panose="020B0604020202020204" pitchFamily="34" charset="0"/>
              </a:rPr>
              <a:t>• Hospitality contributes significantly to employment and national economic growth </a:t>
            </a:r>
            <a:r>
              <a:rPr lang="sv-SE" sz="2000" dirty="0">
                <a:effectLst/>
                <a:latin typeface="Times New Roman" panose="02020603050405020304" pitchFamily="18" charset="0"/>
                <a:ea typeface="Calibri" panose="020F0502020204030204" pitchFamily="34" charset="0"/>
                <a:cs typeface="Arial" panose="020B0604020202020204" pitchFamily="34" charset="0"/>
              </a:rPr>
              <a:t>(Talukder and Kumar, 2024)</a:t>
            </a:r>
            <a:br>
              <a:rPr lang="en-GB" sz="2000" dirty="0">
                <a:effectLst/>
                <a:latin typeface="Times New Roman" panose="02020603050405020304" pitchFamily="18" charset="0"/>
                <a:ea typeface="Calibri" panose="020F0502020204030204" pitchFamily="34" charset="0"/>
                <a:cs typeface="Arial" panose="020B0604020202020204" pitchFamily="34" charset="0"/>
              </a:rPr>
            </a:br>
            <a:r>
              <a:rPr lang="en-GB" sz="2000" dirty="0">
                <a:effectLst/>
                <a:latin typeface="Times New Roman" panose="02020603050405020304" pitchFamily="18" charset="0"/>
                <a:ea typeface="Calibri" panose="020F0502020204030204" pitchFamily="34" charset="0"/>
                <a:cs typeface="Arial" panose="020B0604020202020204" pitchFamily="34" charset="0"/>
              </a:rPr>
              <a:t>• Labour shortages are impacting service delivery and customer satisfaction levels</a:t>
            </a:r>
            <a:br>
              <a:rPr lang="en-GB" sz="2000" dirty="0">
                <a:effectLst/>
                <a:latin typeface="Times New Roman" panose="02020603050405020304" pitchFamily="18" charset="0"/>
                <a:ea typeface="Calibri" panose="020F0502020204030204" pitchFamily="34" charset="0"/>
                <a:cs typeface="Arial" panose="020B0604020202020204" pitchFamily="34" charset="0"/>
              </a:rPr>
            </a:br>
            <a:r>
              <a:rPr lang="en-GB" sz="2000" dirty="0">
                <a:effectLst/>
                <a:latin typeface="Times New Roman" panose="02020603050405020304" pitchFamily="18" charset="0"/>
                <a:ea typeface="Calibri" panose="020F0502020204030204" pitchFamily="34" charset="0"/>
                <a:cs typeface="Arial" panose="020B0604020202020204" pitchFamily="34" charset="0"/>
              </a:rPr>
              <a:t>• COVID-19 forced rapid innovation and digital adoption across businesses</a:t>
            </a:r>
            <a:r>
              <a:rPr lang="en-GB" sz="2000" dirty="0">
                <a:effectLst/>
                <a:latin typeface="Calibri" panose="020F0502020204030204" pitchFamily="34" charset="0"/>
                <a:ea typeface="Calibri" panose="020F0502020204030204" pitchFamily="34" charset="0"/>
                <a:cs typeface="Arial" panose="020B0604020202020204" pitchFamily="34" charset="0"/>
              </a:rPr>
              <a:t> </a:t>
            </a:r>
            <a:r>
              <a:rPr lang="en-GB" sz="2000" dirty="0">
                <a:effectLst/>
                <a:latin typeface="Times New Roman" panose="02020603050405020304" pitchFamily="18" charset="0"/>
                <a:ea typeface="Calibri" panose="020F0502020204030204" pitchFamily="34" charset="0"/>
                <a:cs typeface="Arial" panose="020B0604020202020204" pitchFamily="34" charset="0"/>
              </a:rPr>
              <a:t>(Gupta et al., 2022)</a:t>
            </a:r>
            <a:br>
              <a:rPr lang="en-GB" sz="2000" dirty="0">
                <a:effectLst/>
                <a:latin typeface="Times New Roman" panose="02020603050405020304" pitchFamily="18" charset="0"/>
                <a:ea typeface="Calibri" panose="020F0502020204030204" pitchFamily="34" charset="0"/>
                <a:cs typeface="Arial" panose="020B0604020202020204" pitchFamily="34" charset="0"/>
              </a:rPr>
            </a:br>
            <a:r>
              <a:rPr lang="en-GB" sz="2000" dirty="0">
                <a:effectLst/>
                <a:latin typeface="Times New Roman" panose="02020603050405020304" pitchFamily="18" charset="0"/>
                <a:ea typeface="Calibri" panose="020F0502020204030204" pitchFamily="34" charset="0"/>
                <a:cs typeface="Arial" panose="020B0604020202020204" pitchFamily="34" charset="0"/>
              </a:rPr>
              <a:t>• Consumers now expect flexible, contactless, and tech-enabled hotel experiences</a:t>
            </a:r>
            <a:br>
              <a:rPr lang="en-GB" sz="2000" dirty="0">
                <a:effectLst/>
                <a:latin typeface="Times New Roman" panose="02020603050405020304" pitchFamily="18" charset="0"/>
                <a:ea typeface="Calibri" panose="020F0502020204030204" pitchFamily="34" charset="0"/>
                <a:cs typeface="Arial" panose="020B0604020202020204" pitchFamily="34" charset="0"/>
              </a:rPr>
            </a:br>
            <a:r>
              <a:rPr lang="en-GB" sz="2000" dirty="0">
                <a:effectLst/>
                <a:latin typeface="Times New Roman" panose="02020603050405020304" pitchFamily="18" charset="0"/>
                <a:ea typeface="Calibri" panose="020F0502020204030204" pitchFamily="34" charset="0"/>
                <a:cs typeface="Arial" panose="020B0604020202020204" pitchFamily="34" charset="0"/>
              </a:rPr>
              <a:t>• AI adoption supports cost control and operational efficiency in hotels</a:t>
            </a:r>
            <a:endParaRPr lang="en-GB" sz="2000" dirty="0">
              <a:effectLst/>
              <a:latin typeface="Calibri" panose="020F0502020204030204" pitchFamily="34" charset="0"/>
              <a:ea typeface="Calibri" panose="020F0502020204030204" pitchFamily="34" charset="0"/>
              <a:cs typeface="Arial" panose="020B0604020202020204" pitchFamily="34" charset="0"/>
            </a:endParaRPr>
          </a:p>
          <a:p>
            <a:pPr marL="0" indent="0">
              <a:lnSpc>
                <a:spcPct val="160000"/>
              </a:lnSpc>
              <a:buNone/>
            </a:pPr>
            <a:endParaRPr lang="en-GB" dirty="0"/>
          </a:p>
        </p:txBody>
      </p:sp>
      <p:pic>
        <p:nvPicPr>
          <p:cNvPr id="1026" name="Picture 2" descr="Global Hospitality Market Report 2025, Trend &amp; Analysis 2034">
            <a:extLst>
              <a:ext uri="{FF2B5EF4-FFF2-40B4-BE49-F238E27FC236}">
                <a16:creationId xmlns:a16="http://schemas.microsoft.com/office/drawing/2014/main" id="{12B23DA4-8E8F-D5FE-4CF3-62D799C55B91}"/>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297254" y="2286818"/>
            <a:ext cx="5720861" cy="429064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27627016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DBEA754-DBBA-D8FB-A469-FB9DA1FDC992}"/>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D46086B7-5F80-1731-965A-BC889F107BD4}"/>
              </a:ext>
            </a:extLst>
          </p:cNvPr>
          <p:cNvSpPr>
            <a:spLocks noGrp="1"/>
          </p:cNvSpPr>
          <p:nvPr>
            <p:ph type="title"/>
          </p:nvPr>
        </p:nvSpPr>
        <p:spPr/>
        <p:txBody>
          <a:bodyPr/>
          <a:lstStyle/>
          <a:p>
            <a:r>
              <a:rPr lang="en-GB" sz="1800" b="1" dirty="0">
                <a:effectLst/>
                <a:latin typeface="Times New Roman" panose="02020603050405020304" pitchFamily="18" charset="0"/>
                <a:ea typeface="Calibri" panose="020F0502020204030204" pitchFamily="34" charset="0"/>
                <a:cs typeface="Arial" panose="020B0604020202020204" pitchFamily="34" charset="0"/>
              </a:rPr>
              <a:t>Literature Review – Theoretical Foundations</a:t>
            </a:r>
            <a:endParaRPr lang="en-GB" dirty="0"/>
          </a:p>
        </p:txBody>
      </p:sp>
      <p:sp>
        <p:nvSpPr>
          <p:cNvPr id="3" name="Content Placeholder 2">
            <a:extLst>
              <a:ext uri="{FF2B5EF4-FFF2-40B4-BE49-F238E27FC236}">
                <a16:creationId xmlns:a16="http://schemas.microsoft.com/office/drawing/2014/main" id="{C3E46F3C-1060-E2A5-0DCF-84D8B77B11B7}"/>
              </a:ext>
            </a:extLst>
          </p:cNvPr>
          <p:cNvSpPr>
            <a:spLocks noGrp="1"/>
          </p:cNvSpPr>
          <p:nvPr>
            <p:ph idx="1"/>
          </p:nvPr>
        </p:nvSpPr>
        <p:spPr>
          <a:xfrm>
            <a:off x="6724357" y="2252467"/>
            <a:ext cx="5134708" cy="4408586"/>
          </a:xfrm>
        </p:spPr>
        <p:txBody>
          <a:bodyPr>
            <a:normAutofit fontScale="55000" lnSpcReduction="20000"/>
          </a:bodyPr>
          <a:lstStyle/>
          <a:p>
            <a:pPr marL="0" indent="0">
              <a:lnSpc>
                <a:spcPct val="170000"/>
              </a:lnSpc>
              <a:buNone/>
            </a:pPr>
            <a:r>
              <a:rPr lang="en-GB" sz="3200" dirty="0">
                <a:effectLst/>
                <a:latin typeface="Times New Roman" panose="02020603050405020304" pitchFamily="18" charset="0"/>
                <a:ea typeface="Calibri" panose="020F0502020204030204" pitchFamily="34" charset="0"/>
                <a:cs typeface="Arial" panose="020B0604020202020204" pitchFamily="34" charset="0"/>
              </a:rPr>
              <a:t>• Technology Acceptance Model explains how users adopt new innovations (Reis, 2024)</a:t>
            </a:r>
            <a:br>
              <a:rPr lang="en-GB" sz="3200" dirty="0">
                <a:effectLst/>
                <a:latin typeface="Times New Roman" panose="02020603050405020304" pitchFamily="18" charset="0"/>
                <a:ea typeface="Calibri" panose="020F0502020204030204" pitchFamily="34" charset="0"/>
                <a:cs typeface="Arial" panose="020B0604020202020204" pitchFamily="34" charset="0"/>
              </a:rPr>
            </a:br>
            <a:r>
              <a:rPr lang="en-GB" sz="3200" dirty="0">
                <a:effectLst/>
                <a:latin typeface="Times New Roman" panose="02020603050405020304" pitchFamily="18" charset="0"/>
                <a:ea typeface="Calibri" panose="020F0502020204030204" pitchFamily="34" charset="0"/>
                <a:cs typeface="Arial" panose="020B0604020202020204" pitchFamily="34" charset="0"/>
              </a:rPr>
              <a:t>• Emotional Intelligence theory highlights uniquely human customer interactions</a:t>
            </a:r>
            <a:br>
              <a:rPr lang="en-GB" sz="3200" dirty="0">
                <a:effectLst/>
                <a:latin typeface="Times New Roman" panose="02020603050405020304" pitchFamily="18" charset="0"/>
                <a:ea typeface="Calibri" panose="020F0502020204030204" pitchFamily="34" charset="0"/>
                <a:cs typeface="Arial" panose="020B0604020202020204" pitchFamily="34" charset="0"/>
              </a:rPr>
            </a:br>
            <a:r>
              <a:rPr lang="en-GB" sz="3200" dirty="0">
                <a:effectLst/>
                <a:latin typeface="Times New Roman" panose="02020603050405020304" pitchFamily="18" charset="0"/>
                <a:ea typeface="Calibri" panose="020F0502020204030204" pitchFamily="34" charset="0"/>
                <a:cs typeface="Arial" panose="020B0604020202020204" pitchFamily="34" charset="0"/>
              </a:rPr>
              <a:t>• AI service agents are redefining hospitality roles and responsibilities</a:t>
            </a:r>
            <a:r>
              <a:rPr lang="en-GB" sz="3200" dirty="0">
                <a:effectLst/>
                <a:latin typeface="Calibri" panose="020F0502020204030204" pitchFamily="34" charset="0"/>
                <a:ea typeface="Calibri" panose="020F0502020204030204" pitchFamily="34" charset="0"/>
                <a:cs typeface="Arial" panose="020B0604020202020204" pitchFamily="34" charset="0"/>
              </a:rPr>
              <a:t> </a:t>
            </a:r>
            <a:r>
              <a:rPr lang="en-GB" sz="3200" dirty="0">
                <a:effectLst/>
                <a:latin typeface="Times New Roman" panose="02020603050405020304" pitchFamily="18" charset="0"/>
                <a:ea typeface="Calibri" panose="020F0502020204030204" pitchFamily="34" charset="0"/>
                <a:cs typeface="Arial" panose="020B0604020202020204" pitchFamily="34" charset="0"/>
              </a:rPr>
              <a:t>(Khoa et al., 2023)</a:t>
            </a:r>
            <a:br>
              <a:rPr lang="en-GB" sz="3200" dirty="0">
                <a:effectLst/>
                <a:latin typeface="Times New Roman" panose="02020603050405020304" pitchFamily="18" charset="0"/>
                <a:ea typeface="Calibri" panose="020F0502020204030204" pitchFamily="34" charset="0"/>
                <a:cs typeface="Arial" panose="020B0604020202020204" pitchFamily="34" charset="0"/>
              </a:rPr>
            </a:br>
            <a:r>
              <a:rPr lang="en-GB" sz="3200" dirty="0">
                <a:effectLst/>
                <a:latin typeface="Times New Roman" panose="02020603050405020304" pitchFamily="18" charset="0"/>
                <a:ea typeface="Calibri" panose="020F0502020204030204" pitchFamily="34" charset="0"/>
                <a:cs typeface="Arial" panose="020B0604020202020204" pitchFamily="34" charset="0"/>
              </a:rPr>
              <a:t>• Human-centric service design supports guest satisfaction and loyalty outcomes</a:t>
            </a:r>
            <a:br>
              <a:rPr lang="en-GB" sz="3200" dirty="0">
                <a:effectLst/>
                <a:latin typeface="Times New Roman" panose="02020603050405020304" pitchFamily="18" charset="0"/>
                <a:ea typeface="Calibri" panose="020F0502020204030204" pitchFamily="34" charset="0"/>
                <a:cs typeface="Arial" panose="020B0604020202020204" pitchFamily="34" charset="0"/>
              </a:rPr>
            </a:br>
            <a:r>
              <a:rPr lang="en-GB" sz="3200" dirty="0">
                <a:effectLst/>
                <a:latin typeface="Times New Roman" panose="02020603050405020304" pitchFamily="18" charset="0"/>
                <a:ea typeface="Calibri" panose="020F0502020204030204" pitchFamily="34" charset="0"/>
                <a:cs typeface="Arial" panose="020B0604020202020204" pitchFamily="34" charset="0"/>
              </a:rPr>
              <a:t>• Organisational change theory supports integration of digital hospitality tools</a:t>
            </a:r>
            <a:endParaRPr lang="en-GB" sz="3200" dirty="0">
              <a:effectLst/>
              <a:latin typeface="Calibri" panose="020F0502020204030204" pitchFamily="34" charset="0"/>
              <a:ea typeface="Calibri" panose="020F0502020204030204" pitchFamily="34" charset="0"/>
              <a:cs typeface="Arial" panose="020B0604020202020204" pitchFamily="34" charset="0"/>
            </a:endParaRPr>
          </a:p>
        </p:txBody>
      </p:sp>
      <p:pic>
        <p:nvPicPr>
          <p:cNvPr id="2050" name="Picture 2" descr="Technology acceptance model - Wikipedia">
            <a:extLst>
              <a:ext uri="{FF2B5EF4-FFF2-40B4-BE49-F238E27FC236}">
                <a16:creationId xmlns:a16="http://schemas.microsoft.com/office/drawing/2014/main" id="{C1151F53-E638-E00A-BCBA-146A1E62516D}"/>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630657" y="2082603"/>
            <a:ext cx="4093699" cy="1490592"/>
          </a:xfrm>
          <a:prstGeom prst="rect">
            <a:avLst/>
          </a:prstGeom>
          <a:noFill/>
          <a:extLst>
            <a:ext uri="{909E8E84-426E-40DD-AFC4-6F175D3DCCD1}">
              <a14:hiddenFill xmlns:a14="http://schemas.microsoft.com/office/drawing/2010/main">
                <a:solidFill>
                  <a:srgbClr val="FFFFFF"/>
                </a:solidFill>
              </a14:hiddenFill>
            </a:ext>
          </a:extLst>
        </p:spPr>
      </p:pic>
      <p:pic>
        <p:nvPicPr>
          <p:cNvPr id="2052" name="Picture 4" descr="A Milestone of Intelligent Development: Daniel Goleman's Emotional  Intelligence Theory - Experianta">
            <a:extLst>
              <a:ext uri="{FF2B5EF4-FFF2-40B4-BE49-F238E27FC236}">
                <a16:creationId xmlns:a16="http://schemas.microsoft.com/office/drawing/2014/main" id="{14113E52-419E-0A4D-5BA3-CC02D6CCE68C}"/>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0" y="3739016"/>
            <a:ext cx="3446585" cy="1284819"/>
          </a:xfrm>
          <a:prstGeom prst="rect">
            <a:avLst/>
          </a:prstGeom>
          <a:noFill/>
          <a:extLst>
            <a:ext uri="{909E8E84-426E-40DD-AFC4-6F175D3DCCD1}">
              <a14:hiddenFill xmlns:a14="http://schemas.microsoft.com/office/drawing/2010/main">
                <a:solidFill>
                  <a:srgbClr val="FFFFFF"/>
                </a:solidFill>
              </a14:hiddenFill>
            </a:ext>
          </a:extLst>
        </p:spPr>
      </p:pic>
      <p:pic>
        <p:nvPicPr>
          <p:cNvPr id="5" name="Picture 4">
            <a:extLst>
              <a:ext uri="{FF2B5EF4-FFF2-40B4-BE49-F238E27FC236}">
                <a16:creationId xmlns:a16="http://schemas.microsoft.com/office/drawing/2014/main" id="{0855E314-80CE-88D1-E0FD-8367ABFE209E}"/>
              </a:ext>
            </a:extLst>
          </p:cNvPr>
          <p:cNvPicPr>
            <a:picLocks noChangeAspect="1"/>
          </p:cNvPicPr>
          <p:nvPr/>
        </p:nvPicPr>
        <p:blipFill>
          <a:blip r:embed="rId5"/>
          <a:stretch>
            <a:fillRect/>
          </a:stretch>
        </p:blipFill>
        <p:spPr>
          <a:xfrm>
            <a:off x="2358682" y="5071404"/>
            <a:ext cx="4093699" cy="1637480"/>
          </a:xfrm>
          <a:prstGeom prst="rect">
            <a:avLst/>
          </a:prstGeom>
        </p:spPr>
      </p:pic>
    </p:spTree>
    <p:extLst>
      <p:ext uri="{BB962C8B-B14F-4D97-AF65-F5344CB8AC3E}">
        <p14:creationId xmlns:p14="http://schemas.microsoft.com/office/powerpoint/2010/main" val="232507360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EFA00C0-6452-D9B9-0D99-421531A7CF4D}"/>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8572B73F-BD45-7CC4-59AD-DDF8BA24B4D7}"/>
              </a:ext>
            </a:extLst>
          </p:cNvPr>
          <p:cNvSpPr>
            <a:spLocks noGrp="1"/>
          </p:cNvSpPr>
          <p:nvPr>
            <p:ph type="title"/>
          </p:nvPr>
        </p:nvSpPr>
        <p:spPr/>
        <p:txBody>
          <a:bodyPr/>
          <a:lstStyle/>
          <a:p>
            <a:r>
              <a:rPr lang="en-GB" sz="1800" b="1" dirty="0">
                <a:effectLst/>
                <a:latin typeface="Times New Roman" panose="02020603050405020304" pitchFamily="18" charset="0"/>
                <a:ea typeface="Calibri" panose="020F0502020204030204" pitchFamily="34" charset="0"/>
                <a:cs typeface="Arial" panose="020B0604020202020204" pitchFamily="34" charset="0"/>
              </a:rPr>
              <a:t>AI Transforming Service Delivery</a:t>
            </a:r>
            <a:endParaRPr lang="en-GB" dirty="0"/>
          </a:p>
        </p:txBody>
      </p:sp>
      <p:sp>
        <p:nvSpPr>
          <p:cNvPr id="3" name="Content Placeholder 2">
            <a:extLst>
              <a:ext uri="{FF2B5EF4-FFF2-40B4-BE49-F238E27FC236}">
                <a16:creationId xmlns:a16="http://schemas.microsoft.com/office/drawing/2014/main" id="{9EB10A92-60C0-2727-9196-C7FEB8167481}"/>
              </a:ext>
            </a:extLst>
          </p:cNvPr>
          <p:cNvSpPr>
            <a:spLocks noGrp="1"/>
          </p:cNvSpPr>
          <p:nvPr>
            <p:ph idx="1"/>
          </p:nvPr>
        </p:nvSpPr>
        <p:spPr>
          <a:xfrm>
            <a:off x="6260122" y="2365008"/>
            <a:ext cx="5847471" cy="4148333"/>
          </a:xfrm>
        </p:spPr>
        <p:txBody>
          <a:bodyPr>
            <a:normAutofit fontScale="92500" lnSpcReduction="20000"/>
          </a:bodyPr>
          <a:lstStyle/>
          <a:p>
            <a:pPr marL="0" indent="0">
              <a:lnSpc>
                <a:spcPct val="170000"/>
              </a:lnSpc>
              <a:buNone/>
            </a:pPr>
            <a:r>
              <a:rPr lang="en-GB" sz="1800" dirty="0">
                <a:effectLst/>
                <a:latin typeface="Times New Roman" panose="02020603050405020304" pitchFamily="18" charset="0"/>
                <a:ea typeface="Calibri" panose="020F0502020204030204" pitchFamily="34" charset="0"/>
                <a:cs typeface="Arial" panose="020B0604020202020204" pitchFamily="34" charset="0"/>
              </a:rPr>
              <a:t>• Chatbots provide fast responses and reduce reception desk workload </a:t>
            </a:r>
            <a:r>
              <a:rPr lang="da-DK" sz="1800" dirty="0">
                <a:effectLst/>
                <a:latin typeface="Times New Roman" panose="02020603050405020304" pitchFamily="18" charset="0"/>
                <a:ea typeface="Calibri" panose="020F0502020204030204" pitchFamily="34" charset="0"/>
                <a:cs typeface="Arial" panose="020B0604020202020204" pitchFamily="34" charset="0"/>
              </a:rPr>
              <a:t>(Nam et al., 2021)</a:t>
            </a:r>
            <a:br>
              <a:rPr lang="en-GB" sz="1800" dirty="0">
                <a:effectLst/>
                <a:latin typeface="Times New Roman" panose="02020603050405020304" pitchFamily="18" charset="0"/>
                <a:ea typeface="Calibri" panose="020F0502020204030204" pitchFamily="34" charset="0"/>
                <a:cs typeface="Arial" panose="020B0604020202020204" pitchFamily="34" charset="0"/>
              </a:rPr>
            </a:br>
            <a:r>
              <a:rPr lang="en-GB" sz="1800" dirty="0">
                <a:effectLst/>
                <a:latin typeface="Times New Roman" panose="02020603050405020304" pitchFamily="18" charset="0"/>
                <a:ea typeface="Calibri" panose="020F0502020204030204" pitchFamily="34" charset="0"/>
                <a:cs typeface="Arial" panose="020B0604020202020204" pitchFamily="34" charset="0"/>
              </a:rPr>
              <a:t>• Smart systems automate check-ins, bookings, and room environment controls</a:t>
            </a:r>
            <a:br>
              <a:rPr lang="en-GB" sz="1800" dirty="0">
                <a:effectLst/>
                <a:latin typeface="Times New Roman" panose="02020603050405020304" pitchFamily="18" charset="0"/>
                <a:ea typeface="Calibri" panose="020F0502020204030204" pitchFamily="34" charset="0"/>
                <a:cs typeface="Arial" panose="020B0604020202020204" pitchFamily="34" charset="0"/>
              </a:rPr>
            </a:br>
            <a:r>
              <a:rPr lang="en-GB" sz="1800" dirty="0">
                <a:effectLst/>
                <a:latin typeface="Times New Roman" panose="02020603050405020304" pitchFamily="18" charset="0"/>
                <a:ea typeface="Calibri" panose="020F0502020204030204" pitchFamily="34" charset="0"/>
                <a:cs typeface="Arial" panose="020B0604020202020204" pitchFamily="34" charset="0"/>
              </a:rPr>
              <a:t>• AI analyses data to improve service personalisation and targeting</a:t>
            </a:r>
            <a:r>
              <a:rPr lang="en-GB" sz="1800" dirty="0">
                <a:effectLst/>
                <a:latin typeface="Calibri" panose="020F0502020204030204" pitchFamily="34" charset="0"/>
                <a:ea typeface="Calibri" panose="020F0502020204030204" pitchFamily="34" charset="0"/>
                <a:cs typeface="Arial" panose="020B0604020202020204" pitchFamily="34" charset="0"/>
              </a:rPr>
              <a:t> </a:t>
            </a:r>
            <a:r>
              <a:rPr lang="en-GB" sz="1800" dirty="0">
                <a:effectLst/>
                <a:latin typeface="Times New Roman" panose="02020603050405020304" pitchFamily="18" charset="0"/>
                <a:ea typeface="Calibri" panose="020F0502020204030204" pitchFamily="34" charset="0"/>
                <a:cs typeface="Arial" panose="020B0604020202020204" pitchFamily="34" charset="0"/>
              </a:rPr>
              <a:t>(Limna, 2023)</a:t>
            </a:r>
            <a:br>
              <a:rPr lang="en-GB" sz="1800" dirty="0">
                <a:effectLst/>
                <a:latin typeface="Times New Roman" panose="02020603050405020304" pitchFamily="18" charset="0"/>
                <a:ea typeface="Calibri" panose="020F0502020204030204" pitchFamily="34" charset="0"/>
                <a:cs typeface="Arial" panose="020B0604020202020204" pitchFamily="34" charset="0"/>
              </a:rPr>
            </a:br>
            <a:r>
              <a:rPr lang="en-GB" sz="1800" dirty="0">
                <a:effectLst/>
                <a:latin typeface="Times New Roman" panose="02020603050405020304" pitchFamily="18" charset="0"/>
                <a:ea typeface="Calibri" panose="020F0502020204030204" pitchFamily="34" charset="0"/>
                <a:cs typeface="Arial" panose="020B0604020202020204" pitchFamily="34" charset="0"/>
              </a:rPr>
              <a:t>• Predictive maintenance reduces operational issues and equipment downtime</a:t>
            </a:r>
            <a:br>
              <a:rPr lang="en-GB" sz="1800" dirty="0">
                <a:effectLst/>
                <a:latin typeface="Times New Roman" panose="02020603050405020304" pitchFamily="18" charset="0"/>
                <a:ea typeface="Calibri" panose="020F0502020204030204" pitchFamily="34" charset="0"/>
                <a:cs typeface="Arial" panose="020B0604020202020204" pitchFamily="34" charset="0"/>
              </a:rPr>
            </a:br>
            <a:r>
              <a:rPr lang="en-GB" sz="1800" dirty="0">
                <a:effectLst/>
                <a:latin typeface="Times New Roman" panose="02020603050405020304" pitchFamily="18" charset="0"/>
                <a:ea typeface="Calibri" panose="020F0502020204030204" pitchFamily="34" charset="0"/>
                <a:cs typeface="Arial" panose="020B0604020202020204" pitchFamily="34" charset="0"/>
              </a:rPr>
              <a:t>• AI increases efficiency but changes expectations of human staff roles</a:t>
            </a:r>
            <a:endParaRPr lang="en-GB" sz="1800" dirty="0">
              <a:effectLst/>
              <a:latin typeface="Calibri" panose="020F0502020204030204" pitchFamily="34" charset="0"/>
              <a:ea typeface="Calibri" panose="020F0502020204030204" pitchFamily="34" charset="0"/>
              <a:cs typeface="Arial" panose="020B0604020202020204" pitchFamily="34" charset="0"/>
            </a:endParaRPr>
          </a:p>
        </p:txBody>
      </p:sp>
      <p:pic>
        <p:nvPicPr>
          <p:cNvPr id="3074" name="Picture 2" descr="Artificial intelligence in service delivery systems | Download Scientific  Diagram">
            <a:extLst>
              <a:ext uri="{FF2B5EF4-FFF2-40B4-BE49-F238E27FC236}">
                <a16:creationId xmlns:a16="http://schemas.microsoft.com/office/drawing/2014/main" id="{4617D39D-A9D7-1BEB-30B2-2E1DAC6B752E}"/>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4406" y="2147596"/>
            <a:ext cx="3038622" cy="2491153"/>
          </a:xfrm>
          <a:prstGeom prst="rect">
            <a:avLst/>
          </a:prstGeom>
          <a:noFill/>
          <a:extLst>
            <a:ext uri="{909E8E84-426E-40DD-AFC4-6F175D3DCCD1}">
              <a14:hiddenFill xmlns:a14="http://schemas.microsoft.com/office/drawing/2010/main">
                <a:solidFill>
                  <a:srgbClr val="FFFFFF"/>
                </a:solidFill>
              </a14:hiddenFill>
            </a:ext>
          </a:extLst>
        </p:spPr>
      </p:pic>
      <p:pic>
        <p:nvPicPr>
          <p:cNvPr id="4" name="Picture 2" descr="The Power of Predictive Maintenance with Machine Learning: Key Benefits">
            <a:extLst>
              <a:ext uri="{FF2B5EF4-FFF2-40B4-BE49-F238E27FC236}">
                <a16:creationId xmlns:a16="http://schemas.microsoft.com/office/drawing/2014/main" id="{C053003F-95D8-B06E-2BA4-DB07EE46FA59}"/>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3319974" y="2147597"/>
            <a:ext cx="2940147" cy="2491154"/>
          </a:xfrm>
          <a:prstGeom prst="rect">
            <a:avLst/>
          </a:prstGeom>
          <a:noFill/>
          <a:extLst>
            <a:ext uri="{909E8E84-426E-40DD-AFC4-6F175D3DCCD1}">
              <a14:hiddenFill xmlns:a14="http://schemas.microsoft.com/office/drawing/2010/main">
                <a:solidFill>
                  <a:srgbClr val="FFFFFF"/>
                </a:solidFill>
              </a14:hiddenFill>
            </a:ext>
          </a:extLst>
        </p:spPr>
      </p:pic>
      <p:pic>
        <p:nvPicPr>
          <p:cNvPr id="6" name="Picture 5">
            <a:extLst>
              <a:ext uri="{FF2B5EF4-FFF2-40B4-BE49-F238E27FC236}">
                <a16:creationId xmlns:a16="http://schemas.microsoft.com/office/drawing/2014/main" id="{AEC7945F-6C8A-AEFC-60A6-37B99A9C1EF1}"/>
              </a:ext>
            </a:extLst>
          </p:cNvPr>
          <p:cNvPicPr>
            <a:picLocks noChangeAspect="1"/>
          </p:cNvPicPr>
          <p:nvPr/>
        </p:nvPicPr>
        <p:blipFill>
          <a:blip r:embed="rId5"/>
          <a:stretch>
            <a:fillRect/>
          </a:stretch>
        </p:blipFill>
        <p:spPr>
          <a:xfrm>
            <a:off x="616635" y="4752388"/>
            <a:ext cx="5040921" cy="2105612"/>
          </a:xfrm>
          <a:prstGeom prst="rect">
            <a:avLst/>
          </a:prstGeom>
        </p:spPr>
      </p:pic>
    </p:spTree>
    <p:extLst>
      <p:ext uri="{BB962C8B-B14F-4D97-AF65-F5344CB8AC3E}">
        <p14:creationId xmlns:p14="http://schemas.microsoft.com/office/powerpoint/2010/main" val="377412598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AD1F407-09E2-55CE-2768-746439E0BC5A}"/>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3085B9CB-2ED3-D200-248A-9EA3D083DEE6}"/>
              </a:ext>
            </a:extLst>
          </p:cNvPr>
          <p:cNvSpPr>
            <a:spLocks noGrp="1"/>
          </p:cNvSpPr>
          <p:nvPr>
            <p:ph type="title"/>
          </p:nvPr>
        </p:nvSpPr>
        <p:spPr/>
        <p:txBody>
          <a:bodyPr>
            <a:normAutofit/>
          </a:bodyPr>
          <a:lstStyle/>
          <a:p>
            <a:r>
              <a:rPr lang="en-GB" sz="2000" b="1" dirty="0">
                <a:latin typeface="Times New Roman" panose="02020603050405020304" pitchFamily="18" charset="0"/>
                <a:cs typeface="Times New Roman" panose="02020603050405020304" pitchFamily="18" charset="0"/>
              </a:rPr>
              <a:t>Method</a:t>
            </a:r>
            <a:br>
              <a:rPr lang="en-GB" sz="2000" b="1" dirty="0">
                <a:latin typeface="Times New Roman" panose="02020603050405020304" pitchFamily="18" charset="0"/>
                <a:cs typeface="Times New Roman" panose="02020603050405020304" pitchFamily="18" charset="0"/>
              </a:rPr>
            </a:br>
            <a:br>
              <a:rPr lang="en-GB" sz="2000" b="1" dirty="0">
                <a:effectLst/>
                <a:latin typeface="Times New Roman" panose="02020603050405020304" pitchFamily="18" charset="0"/>
                <a:ea typeface="Calibri" panose="020F0502020204030204" pitchFamily="34" charset="0"/>
                <a:cs typeface="Times New Roman" panose="02020603050405020304" pitchFamily="18" charset="0"/>
              </a:rPr>
            </a:br>
            <a:r>
              <a:rPr lang="en-GB" sz="2000" b="1" dirty="0">
                <a:effectLst/>
                <a:latin typeface="Times New Roman" panose="02020603050405020304" pitchFamily="18" charset="0"/>
                <a:ea typeface="Calibri" panose="020F0502020204030204" pitchFamily="34" charset="0"/>
                <a:cs typeface="Times New Roman" panose="02020603050405020304" pitchFamily="18" charset="0"/>
              </a:rPr>
              <a:t>PESTEL Analysis – Political and Economic Factors</a:t>
            </a:r>
            <a:endParaRPr lang="en-GB" sz="2000" b="1" dirty="0">
              <a:latin typeface="Times New Roman" panose="02020603050405020304" pitchFamily="18" charset="0"/>
              <a:cs typeface="Times New Roman" panose="02020603050405020304" pitchFamily="18" charset="0"/>
            </a:endParaRPr>
          </a:p>
        </p:txBody>
      </p:sp>
      <p:sp>
        <p:nvSpPr>
          <p:cNvPr id="3" name="Content Placeholder 2">
            <a:extLst>
              <a:ext uri="{FF2B5EF4-FFF2-40B4-BE49-F238E27FC236}">
                <a16:creationId xmlns:a16="http://schemas.microsoft.com/office/drawing/2014/main" id="{A133DFD5-EB84-21CE-5154-8345D5BC10A7}"/>
              </a:ext>
            </a:extLst>
          </p:cNvPr>
          <p:cNvSpPr>
            <a:spLocks noGrp="1"/>
          </p:cNvSpPr>
          <p:nvPr>
            <p:ph idx="1"/>
          </p:nvPr>
        </p:nvSpPr>
        <p:spPr>
          <a:xfrm>
            <a:off x="6246055" y="2435116"/>
            <a:ext cx="5580184" cy="4036021"/>
          </a:xfrm>
        </p:spPr>
        <p:txBody>
          <a:bodyPr>
            <a:normAutofit fontScale="55000" lnSpcReduction="20000"/>
          </a:bodyPr>
          <a:lstStyle/>
          <a:p>
            <a:pPr marL="0" indent="0">
              <a:lnSpc>
                <a:spcPct val="170000"/>
              </a:lnSpc>
              <a:buNone/>
            </a:pPr>
            <a:r>
              <a:rPr lang="en-GB" dirty="0">
                <a:effectLst/>
                <a:latin typeface="Times New Roman" panose="02020603050405020304" pitchFamily="18" charset="0"/>
                <a:ea typeface="Calibri" panose="020F0502020204030204" pitchFamily="34" charset="0"/>
                <a:cs typeface="Arial" panose="020B0604020202020204" pitchFamily="34" charset="0"/>
              </a:rPr>
              <a:t>• Government support influences AI investments in post-COVID recovery plans </a:t>
            </a:r>
            <a:r>
              <a:rPr lang="da-DK" dirty="0">
                <a:effectLst/>
                <a:latin typeface="Times New Roman" panose="02020603050405020304" pitchFamily="18" charset="0"/>
                <a:ea typeface="Calibri" panose="020F0502020204030204" pitchFamily="34" charset="0"/>
                <a:cs typeface="Arial" panose="020B0604020202020204" pitchFamily="34" charset="0"/>
              </a:rPr>
              <a:t>(Khoa et al., 2023)</a:t>
            </a:r>
            <a:br>
              <a:rPr lang="en-GB" dirty="0">
                <a:effectLst/>
                <a:latin typeface="Times New Roman" panose="02020603050405020304" pitchFamily="18" charset="0"/>
                <a:ea typeface="Calibri" panose="020F0502020204030204" pitchFamily="34" charset="0"/>
                <a:cs typeface="Arial" panose="020B0604020202020204" pitchFamily="34" charset="0"/>
              </a:rPr>
            </a:br>
            <a:r>
              <a:rPr lang="en-GB" dirty="0">
                <a:effectLst/>
                <a:latin typeface="Times New Roman" panose="02020603050405020304" pitchFamily="18" charset="0"/>
                <a:ea typeface="Calibri" panose="020F0502020204030204" pitchFamily="34" charset="0"/>
                <a:cs typeface="Arial" panose="020B0604020202020204" pitchFamily="34" charset="0"/>
              </a:rPr>
              <a:t>• Labour laws impact AI-driven automation in workforce management decisions</a:t>
            </a:r>
            <a:br>
              <a:rPr lang="en-GB" dirty="0">
                <a:effectLst/>
                <a:latin typeface="Times New Roman" panose="02020603050405020304" pitchFamily="18" charset="0"/>
                <a:ea typeface="Calibri" panose="020F0502020204030204" pitchFamily="34" charset="0"/>
                <a:cs typeface="Arial" panose="020B0604020202020204" pitchFamily="34" charset="0"/>
              </a:rPr>
            </a:br>
            <a:r>
              <a:rPr lang="en-GB" dirty="0">
                <a:effectLst/>
                <a:latin typeface="Times New Roman" panose="02020603050405020304" pitchFamily="18" charset="0"/>
                <a:ea typeface="Calibri" panose="020F0502020204030204" pitchFamily="34" charset="0"/>
                <a:cs typeface="Arial" panose="020B0604020202020204" pitchFamily="34" charset="0"/>
              </a:rPr>
              <a:t>• Inflation increases costs, making AI attractive for operational savings</a:t>
            </a:r>
            <a:r>
              <a:rPr lang="en-GB" dirty="0">
                <a:effectLst/>
                <a:latin typeface="Calibri" panose="020F0502020204030204" pitchFamily="34" charset="0"/>
                <a:ea typeface="Calibri" panose="020F0502020204030204" pitchFamily="34" charset="0"/>
                <a:cs typeface="Arial" panose="020B0604020202020204" pitchFamily="34" charset="0"/>
              </a:rPr>
              <a:t> </a:t>
            </a:r>
            <a:r>
              <a:rPr lang="en-GB" dirty="0">
                <a:effectLst/>
                <a:latin typeface="Times New Roman" panose="02020603050405020304" pitchFamily="18" charset="0"/>
                <a:ea typeface="Calibri" panose="020F0502020204030204" pitchFamily="34" charset="0"/>
                <a:cs typeface="Arial" panose="020B0604020202020204" pitchFamily="34" charset="0"/>
              </a:rPr>
              <a:t>(</a:t>
            </a:r>
            <a:r>
              <a:rPr lang="en-GB" dirty="0" err="1">
                <a:effectLst/>
                <a:latin typeface="Times New Roman" panose="02020603050405020304" pitchFamily="18" charset="0"/>
                <a:ea typeface="Calibri" panose="020F0502020204030204" pitchFamily="34" charset="0"/>
                <a:cs typeface="Arial" panose="020B0604020202020204" pitchFamily="34" charset="0"/>
              </a:rPr>
              <a:t>Mingotto</a:t>
            </a:r>
            <a:r>
              <a:rPr lang="en-GB" dirty="0">
                <a:effectLst/>
                <a:latin typeface="Times New Roman" panose="02020603050405020304" pitchFamily="18" charset="0"/>
                <a:ea typeface="Calibri" panose="020F0502020204030204" pitchFamily="34" charset="0"/>
                <a:cs typeface="Arial" panose="020B0604020202020204" pitchFamily="34" charset="0"/>
              </a:rPr>
              <a:t>, </a:t>
            </a:r>
            <a:r>
              <a:rPr lang="en-GB" dirty="0" err="1">
                <a:effectLst/>
                <a:latin typeface="Times New Roman" panose="02020603050405020304" pitchFamily="18" charset="0"/>
                <a:ea typeface="Calibri" panose="020F0502020204030204" pitchFamily="34" charset="0"/>
                <a:cs typeface="Arial" panose="020B0604020202020204" pitchFamily="34" charset="0"/>
              </a:rPr>
              <a:t>Montaguti</a:t>
            </a:r>
            <a:r>
              <a:rPr lang="en-GB" dirty="0">
                <a:effectLst/>
                <a:latin typeface="Times New Roman" panose="02020603050405020304" pitchFamily="18" charset="0"/>
                <a:ea typeface="Calibri" panose="020F0502020204030204" pitchFamily="34" charset="0"/>
                <a:cs typeface="Arial" panose="020B0604020202020204" pitchFamily="34" charset="0"/>
              </a:rPr>
              <a:t>, and Tamma, 2021)</a:t>
            </a:r>
            <a:br>
              <a:rPr lang="en-GB" dirty="0">
                <a:effectLst/>
                <a:latin typeface="Times New Roman" panose="02020603050405020304" pitchFamily="18" charset="0"/>
                <a:ea typeface="Calibri" panose="020F0502020204030204" pitchFamily="34" charset="0"/>
                <a:cs typeface="Arial" panose="020B0604020202020204" pitchFamily="34" charset="0"/>
              </a:rPr>
            </a:br>
            <a:r>
              <a:rPr lang="en-GB" dirty="0">
                <a:effectLst/>
                <a:latin typeface="Times New Roman" panose="02020603050405020304" pitchFamily="18" charset="0"/>
                <a:ea typeface="Calibri" panose="020F0502020204030204" pitchFamily="34" charset="0"/>
                <a:cs typeface="Arial" panose="020B0604020202020204" pitchFamily="34" charset="0"/>
              </a:rPr>
              <a:t>• Economic uncertainty encourages digital transformation for business resilience building</a:t>
            </a:r>
            <a:br>
              <a:rPr lang="en-GB" dirty="0">
                <a:effectLst/>
                <a:latin typeface="Times New Roman" panose="02020603050405020304" pitchFamily="18" charset="0"/>
                <a:ea typeface="Calibri" panose="020F0502020204030204" pitchFamily="34" charset="0"/>
                <a:cs typeface="Arial" panose="020B0604020202020204" pitchFamily="34" charset="0"/>
              </a:rPr>
            </a:br>
            <a:r>
              <a:rPr lang="en-GB" dirty="0">
                <a:effectLst/>
                <a:latin typeface="Times New Roman" panose="02020603050405020304" pitchFamily="18" charset="0"/>
                <a:ea typeface="Calibri" panose="020F0502020204030204" pitchFamily="34" charset="0"/>
                <a:cs typeface="Arial" panose="020B0604020202020204" pitchFamily="34" charset="0"/>
              </a:rPr>
              <a:t>• Political stability supports foreign investment in smart hospitality infrastructure growth</a:t>
            </a:r>
            <a:endParaRPr lang="en-GB" dirty="0">
              <a:effectLst/>
              <a:latin typeface="Calibri" panose="020F0502020204030204" pitchFamily="34" charset="0"/>
              <a:ea typeface="Calibri" panose="020F0502020204030204" pitchFamily="34" charset="0"/>
              <a:cs typeface="Arial" panose="020B0604020202020204" pitchFamily="34" charset="0"/>
            </a:endParaRPr>
          </a:p>
          <a:p>
            <a:pPr marL="0" indent="0">
              <a:lnSpc>
                <a:spcPct val="170000"/>
              </a:lnSpc>
              <a:buNone/>
            </a:pPr>
            <a:endParaRPr lang="en-GB" sz="3200" dirty="0"/>
          </a:p>
        </p:txBody>
      </p:sp>
      <p:pic>
        <p:nvPicPr>
          <p:cNvPr id="4098" name="Picture 2" descr="Marketing Theories – PESTEL Analysis">
            <a:extLst>
              <a:ext uri="{FF2B5EF4-FFF2-40B4-BE49-F238E27FC236}">
                <a16:creationId xmlns:a16="http://schemas.microsoft.com/office/drawing/2014/main" id="{45006707-8B1E-7C4A-5671-F51130628BC5}"/>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96947" y="2180494"/>
            <a:ext cx="3488788" cy="1927274"/>
          </a:xfrm>
          <a:prstGeom prst="rect">
            <a:avLst/>
          </a:prstGeom>
          <a:noFill/>
          <a:extLst>
            <a:ext uri="{909E8E84-426E-40DD-AFC4-6F175D3DCCD1}">
              <a14:hiddenFill xmlns:a14="http://schemas.microsoft.com/office/drawing/2010/main">
                <a:solidFill>
                  <a:srgbClr val="FFFFFF"/>
                </a:solidFill>
              </a14:hiddenFill>
            </a:ext>
          </a:extLst>
        </p:spPr>
      </p:pic>
      <p:pic>
        <p:nvPicPr>
          <p:cNvPr id="4" name="Picture 2" descr="How Does Digital Transformation Improve Organizational Resilience?—Findings  from PLS-SEM and fsQCA">
            <a:extLst>
              <a:ext uri="{FF2B5EF4-FFF2-40B4-BE49-F238E27FC236}">
                <a16:creationId xmlns:a16="http://schemas.microsoft.com/office/drawing/2014/main" id="{72810C6F-1436-46AF-9680-81EB59C3319B}"/>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1682041" y="4277897"/>
            <a:ext cx="4007387" cy="231699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79437604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94394A7-3D54-A274-5669-5341B4258A41}"/>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0740DF64-9542-9356-9288-6B40EADE847B}"/>
              </a:ext>
            </a:extLst>
          </p:cNvPr>
          <p:cNvSpPr>
            <a:spLocks noGrp="1"/>
          </p:cNvSpPr>
          <p:nvPr>
            <p:ph type="title"/>
          </p:nvPr>
        </p:nvSpPr>
        <p:spPr/>
        <p:txBody>
          <a:bodyPr/>
          <a:lstStyle/>
          <a:p>
            <a:r>
              <a:rPr lang="en-GB" sz="1800" b="1" dirty="0">
                <a:effectLst/>
                <a:latin typeface="Times New Roman" panose="02020603050405020304" pitchFamily="18" charset="0"/>
                <a:ea typeface="Calibri" panose="020F0502020204030204" pitchFamily="34" charset="0"/>
              </a:rPr>
              <a:t>PESTEL Analysis – Social and Technological Factors</a:t>
            </a:r>
            <a:endParaRPr lang="en-GB" dirty="0"/>
          </a:p>
        </p:txBody>
      </p:sp>
      <p:sp>
        <p:nvSpPr>
          <p:cNvPr id="3" name="Content Placeholder 2">
            <a:extLst>
              <a:ext uri="{FF2B5EF4-FFF2-40B4-BE49-F238E27FC236}">
                <a16:creationId xmlns:a16="http://schemas.microsoft.com/office/drawing/2014/main" id="{B65E4505-5846-4065-CF84-08B8292CE175}"/>
              </a:ext>
            </a:extLst>
          </p:cNvPr>
          <p:cNvSpPr>
            <a:spLocks noGrp="1"/>
          </p:cNvSpPr>
          <p:nvPr>
            <p:ph idx="1"/>
          </p:nvPr>
        </p:nvSpPr>
        <p:spPr>
          <a:xfrm>
            <a:off x="215705" y="2336873"/>
            <a:ext cx="6494585" cy="4274942"/>
          </a:xfrm>
        </p:spPr>
        <p:txBody>
          <a:bodyPr>
            <a:normAutofit fontScale="92500" lnSpcReduction="10000"/>
          </a:bodyPr>
          <a:lstStyle/>
          <a:p>
            <a:pPr marL="0" indent="0">
              <a:lnSpc>
                <a:spcPct val="150000"/>
              </a:lnSpc>
              <a:buNone/>
            </a:pPr>
            <a:r>
              <a:rPr lang="en-GB" sz="2000" dirty="0">
                <a:effectLst/>
                <a:latin typeface="Times New Roman" panose="02020603050405020304" pitchFamily="18" charset="0"/>
                <a:ea typeface="Calibri" panose="020F0502020204030204" pitchFamily="34" charset="0"/>
                <a:cs typeface="Arial" panose="020B0604020202020204" pitchFamily="34" charset="0"/>
              </a:rPr>
              <a:t>• Changing customer demographics demand personalised and tech-enhanced service delivery (Limna, 2023)</a:t>
            </a:r>
            <a:br>
              <a:rPr lang="en-GB" sz="2000" dirty="0">
                <a:effectLst/>
                <a:latin typeface="Times New Roman" panose="02020603050405020304" pitchFamily="18" charset="0"/>
                <a:ea typeface="Calibri" panose="020F0502020204030204" pitchFamily="34" charset="0"/>
                <a:cs typeface="Arial" panose="020B0604020202020204" pitchFamily="34" charset="0"/>
              </a:rPr>
            </a:br>
            <a:r>
              <a:rPr lang="en-GB" sz="2000" dirty="0">
                <a:effectLst/>
                <a:latin typeface="Times New Roman" panose="02020603050405020304" pitchFamily="18" charset="0"/>
                <a:ea typeface="Calibri" panose="020F0502020204030204" pitchFamily="34" charset="0"/>
                <a:cs typeface="Arial" panose="020B0604020202020204" pitchFamily="34" charset="0"/>
              </a:rPr>
              <a:t>• Younger travellers value automation, speed, and seamless digital service options</a:t>
            </a:r>
            <a:br>
              <a:rPr lang="en-GB" sz="2000" dirty="0">
                <a:effectLst/>
                <a:latin typeface="Times New Roman" panose="02020603050405020304" pitchFamily="18" charset="0"/>
                <a:ea typeface="Calibri" panose="020F0502020204030204" pitchFamily="34" charset="0"/>
                <a:cs typeface="Arial" panose="020B0604020202020204" pitchFamily="34" charset="0"/>
              </a:rPr>
            </a:br>
            <a:r>
              <a:rPr lang="en-GB" sz="2000" dirty="0">
                <a:effectLst/>
                <a:latin typeface="Times New Roman" panose="02020603050405020304" pitchFamily="18" charset="0"/>
                <a:ea typeface="Calibri" panose="020F0502020204030204" pitchFamily="34" charset="0"/>
                <a:cs typeface="Arial" panose="020B0604020202020204" pitchFamily="34" charset="0"/>
              </a:rPr>
              <a:t>• AI innovations create new service possibilities with minimal human involvement</a:t>
            </a:r>
            <a:r>
              <a:rPr lang="en-GB" sz="2000" dirty="0">
                <a:effectLst/>
                <a:latin typeface="Calibri" panose="020F0502020204030204" pitchFamily="34" charset="0"/>
                <a:ea typeface="Calibri" panose="020F0502020204030204" pitchFamily="34" charset="0"/>
                <a:cs typeface="Arial" panose="020B0604020202020204" pitchFamily="34" charset="0"/>
              </a:rPr>
              <a:t> </a:t>
            </a:r>
            <a:r>
              <a:rPr lang="en-GB" sz="2000" dirty="0">
                <a:effectLst/>
                <a:latin typeface="Times New Roman" panose="02020603050405020304" pitchFamily="18" charset="0"/>
                <a:ea typeface="Calibri" panose="020F0502020204030204" pitchFamily="34" charset="0"/>
                <a:cs typeface="Arial" panose="020B0604020202020204" pitchFamily="34" charset="0"/>
              </a:rPr>
              <a:t>(Nam et al., 2021)</a:t>
            </a:r>
            <a:br>
              <a:rPr lang="en-GB" sz="2000" dirty="0">
                <a:effectLst/>
                <a:latin typeface="Times New Roman" panose="02020603050405020304" pitchFamily="18" charset="0"/>
                <a:ea typeface="Calibri" panose="020F0502020204030204" pitchFamily="34" charset="0"/>
                <a:cs typeface="Arial" panose="020B0604020202020204" pitchFamily="34" charset="0"/>
              </a:rPr>
            </a:br>
            <a:r>
              <a:rPr lang="en-GB" sz="2000" dirty="0">
                <a:effectLst/>
                <a:latin typeface="Times New Roman" panose="02020603050405020304" pitchFamily="18" charset="0"/>
                <a:ea typeface="Calibri" panose="020F0502020204030204" pitchFamily="34" charset="0"/>
                <a:cs typeface="Arial" panose="020B0604020202020204" pitchFamily="34" charset="0"/>
              </a:rPr>
              <a:t>• Technological advances support real-time guest feedback and experience optimisation</a:t>
            </a:r>
            <a:br>
              <a:rPr lang="en-GB" sz="2000" dirty="0">
                <a:effectLst/>
                <a:latin typeface="Times New Roman" panose="02020603050405020304" pitchFamily="18" charset="0"/>
                <a:ea typeface="Calibri" panose="020F0502020204030204" pitchFamily="34" charset="0"/>
                <a:cs typeface="Arial" panose="020B0604020202020204" pitchFamily="34" charset="0"/>
              </a:rPr>
            </a:br>
            <a:r>
              <a:rPr lang="en-GB" sz="2000" dirty="0">
                <a:effectLst/>
                <a:latin typeface="Times New Roman" panose="02020603050405020304" pitchFamily="18" charset="0"/>
                <a:ea typeface="Calibri" panose="020F0502020204030204" pitchFamily="34" charset="0"/>
                <a:cs typeface="Arial" panose="020B0604020202020204" pitchFamily="34" charset="0"/>
              </a:rPr>
              <a:t>• Social acceptance of AI depends on trust and perceived service quality</a:t>
            </a:r>
            <a:endParaRPr lang="en-GB" sz="2000" dirty="0">
              <a:effectLst/>
              <a:latin typeface="Calibri" panose="020F0502020204030204" pitchFamily="34" charset="0"/>
              <a:ea typeface="Calibri" panose="020F0502020204030204" pitchFamily="34" charset="0"/>
              <a:cs typeface="Arial" panose="020B0604020202020204" pitchFamily="34" charset="0"/>
            </a:endParaRPr>
          </a:p>
          <a:p>
            <a:pPr marL="0" indent="0">
              <a:lnSpc>
                <a:spcPct val="150000"/>
              </a:lnSpc>
              <a:buNone/>
            </a:pPr>
            <a:endParaRPr lang="en-GB" sz="2800" dirty="0"/>
          </a:p>
        </p:txBody>
      </p:sp>
      <p:pic>
        <p:nvPicPr>
          <p:cNvPr id="5122" name="Picture 2" descr="AI-Powered Innovation in Digital Transformation: Key Pillars and Industry  Impact">
            <a:extLst>
              <a:ext uri="{FF2B5EF4-FFF2-40B4-BE49-F238E27FC236}">
                <a16:creationId xmlns:a16="http://schemas.microsoft.com/office/drawing/2014/main" id="{9FF4D52E-57AA-4696-953E-CEB371441A7B}"/>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893169" y="2548054"/>
            <a:ext cx="5083126" cy="317695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92170502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594B1C2-FB40-888F-48AE-2DB785652EF7}"/>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28F3AE39-0645-D2EC-8F7F-C18026D1F8B7}"/>
              </a:ext>
            </a:extLst>
          </p:cNvPr>
          <p:cNvSpPr>
            <a:spLocks noGrp="1"/>
          </p:cNvSpPr>
          <p:nvPr>
            <p:ph type="title"/>
          </p:nvPr>
        </p:nvSpPr>
        <p:spPr/>
        <p:txBody>
          <a:bodyPr/>
          <a:lstStyle/>
          <a:p>
            <a:r>
              <a:rPr lang="en-GB" sz="1800" b="1" dirty="0">
                <a:effectLst/>
                <a:latin typeface="Times New Roman" panose="02020603050405020304" pitchFamily="18" charset="0"/>
                <a:ea typeface="Calibri" panose="020F0502020204030204" pitchFamily="34" charset="0"/>
                <a:cs typeface="Arial" panose="020B0604020202020204" pitchFamily="34" charset="0"/>
              </a:rPr>
              <a:t>PESTEL Analysis – Environmental and Legal Factors</a:t>
            </a:r>
            <a:br>
              <a:rPr lang="en-GB" sz="1800" dirty="0">
                <a:effectLst/>
                <a:latin typeface="Calibri" panose="020F0502020204030204" pitchFamily="34" charset="0"/>
                <a:ea typeface="Calibri" panose="020F0502020204030204" pitchFamily="34" charset="0"/>
                <a:cs typeface="Arial" panose="020B0604020202020204" pitchFamily="34" charset="0"/>
              </a:rPr>
            </a:br>
            <a:endParaRPr lang="en-GB" dirty="0"/>
          </a:p>
        </p:txBody>
      </p:sp>
      <p:sp>
        <p:nvSpPr>
          <p:cNvPr id="3" name="Content Placeholder 2">
            <a:extLst>
              <a:ext uri="{FF2B5EF4-FFF2-40B4-BE49-F238E27FC236}">
                <a16:creationId xmlns:a16="http://schemas.microsoft.com/office/drawing/2014/main" id="{FC096146-B255-3B76-EF0B-456B140C1048}"/>
              </a:ext>
            </a:extLst>
          </p:cNvPr>
          <p:cNvSpPr>
            <a:spLocks noGrp="1"/>
          </p:cNvSpPr>
          <p:nvPr>
            <p:ph idx="1"/>
          </p:nvPr>
        </p:nvSpPr>
        <p:spPr>
          <a:xfrm>
            <a:off x="98474" y="2336873"/>
            <a:ext cx="5997525" cy="4289010"/>
          </a:xfrm>
        </p:spPr>
        <p:txBody>
          <a:bodyPr>
            <a:normAutofit fontScale="70000" lnSpcReduction="20000"/>
          </a:bodyPr>
          <a:lstStyle/>
          <a:p>
            <a:pPr marL="0" indent="0">
              <a:lnSpc>
                <a:spcPct val="150000"/>
              </a:lnSpc>
              <a:buNone/>
            </a:pPr>
            <a:r>
              <a:rPr lang="en-GB" dirty="0">
                <a:effectLst/>
                <a:latin typeface="Times New Roman" panose="02020603050405020304" pitchFamily="18" charset="0"/>
                <a:ea typeface="Calibri" panose="020F0502020204030204" pitchFamily="34" charset="0"/>
                <a:cs typeface="Arial" panose="020B0604020202020204" pitchFamily="34" charset="0"/>
              </a:rPr>
              <a:t>• AI helps reduce waste and energy use in smart hotel systems </a:t>
            </a:r>
            <a:r>
              <a:rPr lang="da-DK" dirty="0">
                <a:effectLst/>
                <a:latin typeface="Times New Roman" panose="02020603050405020304" pitchFamily="18" charset="0"/>
                <a:ea typeface="Calibri" panose="020F0502020204030204" pitchFamily="34" charset="0"/>
                <a:cs typeface="Arial" panose="020B0604020202020204" pitchFamily="34" charset="0"/>
              </a:rPr>
              <a:t>(Nam et al., 2021)</a:t>
            </a:r>
            <a:br>
              <a:rPr lang="en-GB" dirty="0">
                <a:effectLst/>
                <a:latin typeface="Times New Roman" panose="02020603050405020304" pitchFamily="18" charset="0"/>
                <a:ea typeface="Calibri" panose="020F0502020204030204" pitchFamily="34" charset="0"/>
                <a:cs typeface="Arial" panose="020B0604020202020204" pitchFamily="34" charset="0"/>
              </a:rPr>
            </a:br>
            <a:r>
              <a:rPr lang="en-GB" dirty="0">
                <a:effectLst/>
                <a:latin typeface="Times New Roman" panose="02020603050405020304" pitchFamily="18" charset="0"/>
                <a:ea typeface="Calibri" panose="020F0502020204030204" pitchFamily="34" charset="0"/>
                <a:cs typeface="Arial" panose="020B0604020202020204" pitchFamily="34" charset="0"/>
              </a:rPr>
              <a:t>• Sustainability goals drive demand for green and tech-enabled hotel practices</a:t>
            </a:r>
            <a:br>
              <a:rPr lang="en-GB" dirty="0">
                <a:effectLst/>
                <a:latin typeface="Times New Roman" panose="02020603050405020304" pitchFamily="18" charset="0"/>
                <a:ea typeface="Calibri" panose="020F0502020204030204" pitchFamily="34" charset="0"/>
                <a:cs typeface="Arial" panose="020B0604020202020204" pitchFamily="34" charset="0"/>
              </a:rPr>
            </a:br>
            <a:r>
              <a:rPr lang="en-GB" dirty="0">
                <a:effectLst/>
                <a:latin typeface="Times New Roman" panose="02020603050405020304" pitchFamily="18" charset="0"/>
                <a:ea typeface="Calibri" panose="020F0502020204030204" pitchFamily="34" charset="0"/>
                <a:cs typeface="Arial" panose="020B0604020202020204" pitchFamily="34" charset="0"/>
              </a:rPr>
              <a:t>• Legal frameworks regulate AI data collection and guest privacy rights</a:t>
            </a:r>
            <a:r>
              <a:rPr lang="en-GB" dirty="0">
                <a:effectLst/>
                <a:latin typeface="Calibri" panose="020F0502020204030204" pitchFamily="34" charset="0"/>
                <a:ea typeface="Calibri" panose="020F0502020204030204" pitchFamily="34" charset="0"/>
                <a:cs typeface="Arial" panose="020B0604020202020204" pitchFamily="34" charset="0"/>
              </a:rPr>
              <a:t> </a:t>
            </a:r>
            <a:r>
              <a:rPr lang="en-GB" dirty="0">
                <a:effectLst/>
                <a:latin typeface="Times New Roman" panose="02020603050405020304" pitchFamily="18" charset="0"/>
                <a:ea typeface="Calibri" panose="020F0502020204030204" pitchFamily="34" charset="0"/>
                <a:cs typeface="Arial" panose="020B0604020202020204" pitchFamily="34" charset="0"/>
              </a:rPr>
              <a:t>(Petrescu and Krishen, 2023)</a:t>
            </a:r>
            <a:br>
              <a:rPr lang="en-GB" dirty="0">
                <a:effectLst/>
                <a:latin typeface="Times New Roman" panose="02020603050405020304" pitchFamily="18" charset="0"/>
                <a:ea typeface="Calibri" panose="020F0502020204030204" pitchFamily="34" charset="0"/>
                <a:cs typeface="Arial" panose="020B0604020202020204" pitchFamily="34" charset="0"/>
              </a:rPr>
            </a:br>
            <a:r>
              <a:rPr lang="en-GB" dirty="0">
                <a:effectLst/>
                <a:latin typeface="Times New Roman" panose="02020603050405020304" pitchFamily="18" charset="0"/>
                <a:ea typeface="Calibri" panose="020F0502020204030204" pitchFamily="34" charset="0"/>
                <a:cs typeface="Arial" panose="020B0604020202020204" pitchFamily="34" charset="0"/>
              </a:rPr>
              <a:t>• Compliance with GDPR is essential in AI-powered guest data analytics</a:t>
            </a:r>
            <a:br>
              <a:rPr lang="en-GB" dirty="0">
                <a:effectLst/>
                <a:latin typeface="Times New Roman" panose="02020603050405020304" pitchFamily="18" charset="0"/>
                <a:ea typeface="Calibri" panose="020F0502020204030204" pitchFamily="34" charset="0"/>
                <a:cs typeface="Arial" panose="020B0604020202020204" pitchFamily="34" charset="0"/>
              </a:rPr>
            </a:br>
            <a:r>
              <a:rPr lang="en-GB" dirty="0">
                <a:effectLst/>
                <a:latin typeface="Times New Roman" panose="02020603050405020304" pitchFamily="18" charset="0"/>
                <a:ea typeface="Calibri" panose="020F0502020204030204" pitchFamily="34" charset="0"/>
                <a:cs typeface="Arial" panose="020B0604020202020204" pitchFamily="34" charset="0"/>
              </a:rPr>
              <a:t>• Environmental standards affect design of AI-integrated building management systems</a:t>
            </a:r>
            <a:endParaRPr lang="en-GB" dirty="0">
              <a:effectLst/>
              <a:latin typeface="Calibri" panose="020F0502020204030204" pitchFamily="34" charset="0"/>
              <a:ea typeface="Calibri" panose="020F0502020204030204" pitchFamily="34" charset="0"/>
              <a:cs typeface="Arial" panose="020B0604020202020204" pitchFamily="34" charset="0"/>
            </a:endParaRPr>
          </a:p>
          <a:p>
            <a:pPr marL="0" indent="0">
              <a:lnSpc>
                <a:spcPct val="150000"/>
              </a:lnSpc>
              <a:buNone/>
            </a:pPr>
            <a:endParaRPr lang="en-GB" sz="3200" dirty="0"/>
          </a:p>
        </p:txBody>
      </p:sp>
      <p:pic>
        <p:nvPicPr>
          <p:cNvPr id="6146" name="Picture 2" descr="A Description of Green Hotel Practices and Their Role in Achieving  Sustainable Development">
            <a:extLst>
              <a:ext uri="{FF2B5EF4-FFF2-40B4-BE49-F238E27FC236}">
                <a16:creationId xmlns:a16="http://schemas.microsoft.com/office/drawing/2014/main" id="{D4303368-8238-409A-1281-5D54302B4178}"/>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285871" y="2123889"/>
            <a:ext cx="3906129" cy="1947373"/>
          </a:xfrm>
          <a:prstGeom prst="rect">
            <a:avLst/>
          </a:prstGeom>
          <a:noFill/>
          <a:extLst>
            <a:ext uri="{909E8E84-426E-40DD-AFC4-6F175D3DCCD1}">
              <a14:hiddenFill xmlns:a14="http://schemas.microsoft.com/office/drawing/2010/main">
                <a:solidFill>
                  <a:srgbClr val="FFFFFF"/>
                </a:solidFill>
              </a14:hiddenFill>
            </a:ext>
          </a:extLst>
        </p:spPr>
      </p:pic>
      <p:pic>
        <p:nvPicPr>
          <p:cNvPr id="6148" name="Picture 4" descr="AI-big data analytics for building automation and management systems: a  survey, actual challenges and future perspectives | Artificial Intelligence  Review">
            <a:extLst>
              <a:ext uri="{FF2B5EF4-FFF2-40B4-BE49-F238E27FC236}">
                <a16:creationId xmlns:a16="http://schemas.microsoft.com/office/drawing/2014/main" id="{91389CFB-F0F8-5F78-BA8D-AA5FD83F102B}"/>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6236676" y="4360985"/>
            <a:ext cx="4243755" cy="226489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86811183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7505D5B-3A74-DBA2-3185-3894DAA21FA2}"/>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21B0A894-0D1C-0A49-082C-1F1B0E1F7407}"/>
              </a:ext>
            </a:extLst>
          </p:cNvPr>
          <p:cNvSpPr>
            <a:spLocks noGrp="1"/>
          </p:cNvSpPr>
          <p:nvPr>
            <p:ph type="title"/>
          </p:nvPr>
        </p:nvSpPr>
        <p:spPr/>
        <p:txBody>
          <a:bodyPr/>
          <a:lstStyle/>
          <a:p>
            <a:r>
              <a:rPr lang="en-GB" sz="1800" b="1" dirty="0">
                <a:effectLst/>
                <a:latin typeface="Times New Roman" panose="02020603050405020304" pitchFamily="18" charset="0"/>
                <a:ea typeface="Calibri" panose="020F0502020204030204" pitchFamily="34" charset="0"/>
                <a:cs typeface="Arial" panose="020B0604020202020204" pitchFamily="34" charset="0"/>
              </a:rPr>
              <a:t>Industry Examples and Responses</a:t>
            </a:r>
            <a:br>
              <a:rPr lang="en-GB" sz="1800" dirty="0">
                <a:effectLst/>
                <a:latin typeface="Calibri" panose="020F0502020204030204" pitchFamily="34" charset="0"/>
                <a:ea typeface="Calibri" panose="020F0502020204030204" pitchFamily="34" charset="0"/>
                <a:cs typeface="Arial" panose="020B0604020202020204" pitchFamily="34" charset="0"/>
              </a:rPr>
            </a:br>
            <a:endParaRPr lang="en-GB" dirty="0"/>
          </a:p>
        </p:txBody>
      </p:sp>
      <p:sp>
        <p:nvSpPr>
          <p:cNvPr id="3" name="Content Placeholder 2">
            <a:extLst>
              <a:ext uri="{FF2B5EF4-FFF2-40B4-BE49-F238E27FC236}">
                <a16:creationId xmlns:a16="http://schemas.microsoft.com/office/drawing/2014/main" id="{54AB9C40-E490-4616-5D75-475AB96E20BA}"/>
              </a:ext>
            </a:extLst>
          </p:cNvPr>
          <p:cNvSpPr>
            <a:spLocks noGrp="1"/>
          </p:cNvSpPr>
          <p:nvPr>
            <p:ph idx="1"/>
          </p:nvPr>
        </p:nvSpPr>
        <p:spPr>
          <a:xfrm>
            <a:off x="168812" y="2252467"/>
            <a:ext cx="6550473" cy="4373416"/>
          </a:xfrm>
        </p:spPr>
        <p:txBody>
          <a:bodyPr>
            <a:normAutofit fontScale="70000" lnSpcReduction="20000"/>
          </a:bodyPr>
          <a:lstStyle/>
          <a:p>
            <a:pPr marL="0" indent="0">
              <a:lnSpc>
                <a:spcPct val="150000"/>
              </a:lnSpc>
              <a:buNone/>
            </a:pPr>
            <a:r>
              <a:rPr lang="en-GB" dirty="0">
                <a:effectLst/>
                <a:latin typeface="Times New Roman" panose="02020603050405020304" pitchFamily="18" charset="0"/>
                <a:ea typeface="Calibri" panose="020F0502020204030204" pitchFamily="34" charset="0"/>
                <a:cs typeface="Arial" panose="020B0604020202020204" pitchFamily="34" charset="0"/>
              </a:rPr>
              <a:t>• Hilton uses AI to streamline recruitment and analyse candidate applications</a:t>
            </a:r>
            <a:br>
              <a:rPr lang="en-GB" dirty="0">
                <a:effectLst/>
                <a:latin typeface="Times New Roman" panose="02020603050405020304" pitchFamily="18" charset="0"/>
                <a:ea typeface="Calibri" panose="020F0502020204030204" pitchFamily="34" charset="0"/>
                <a:cs typeface="Arial" panose="020B0604020202020204" pitchFamily="34" charset="0"/>
              </a:rPr>
            </a:br>
            <a:r>
              <a:rPr lang="en-GB" dirty="0">
                <a:effectLst/>
                <a:latin typeface="Times New Roman" panose="02020603050405020304" pitchFamily="18" charset="0"/>
                <a:ea typeface="Calibri" panose="020F0502020204030204" pitchFamily="34" charset="0"/>
                <a:cs typeface="Arial" panose="020B0604020202020204" pitchFamily="34" charset="0"/>
              </a:rPr>
              <a:t>• Marriott applies AI for predictive maintenance and personalised guest offers </a:t>
            </a:r>
            <a:r>
              <a:rPr lang="sv-SE" dirty="0">
                <a:effectLst/>
                <a:latin typeface="Times New Roman" panose="02020603050405020304" pitchFamily="18" charset="0"/>
                <a:ea typeface="Calibri" panose="020F0502020204030204" pitchFamily="34" charset="0"/>
                <a:cs typeface="Arial" panose="020B0604020202020204" pitchFamily="34" charset="0"/>
              </a:rPr>
              <a:t>(Talukder and Kumar, 2024)</a:t>
            </a:r>
            <a:br>
              <a:rPr lang="en-GB" dirty="0">
                <a:effectLst/>
                <a:latin typeface="Times New Roman" panose="02020603050405020304" pitchFamily="18" charset="0"/>
                <a:ea typeface="Calibri" panose="020F0502020204030204" pitchFamily="34" charset="0"/>
                <a:cs typeface="Arial" panose="020B0604020202020204" pitchFamily="34" charset="0"/>
              </a:rPr>
            </a:br>
            <a:r>
              <a:rPr lang="en-GB" dirty="0">
                <a:effectLst/>
                <a:latin typeface="Times New Roman" panose="02020603050405020304" pitchFamily="18" charset="0"/>
                <a:ea typeface="Calibri" panose="020F0502020204030204" pitchFamily="34" charset="0"/>
                <a:cs typeface="Arial" panose="020B0604020202020204" pitchFamily="34" charset="0"/>
              </a:rPr>
              <a:t>• YOTEL features robot concierge and self-service kiosk technologies globally</a:t>
            </a:r>
            <a:r>
              <a:rPr lang="en-GB" dirty="0">
                <a:effectLst/>
                <a:latin typeface="Calibri" panose="020F0502020204030204" pitchFamily="34" charset="0"/>
                <a:ea typeface="Calibri" panose="020F0502020204030204" pitchFamily="34" charset="0"/>
                <a:cs typeface="Arial" panose="020B0604020202020204" pitchFamily="34" charset="0"/>
              </a:rPr>
              <a:t> </a:t>
            </a:r>
            <a:r>
              <a:rPr lang="en-GB" dirty="0">
                <a:effectLst/>
                <a:latin typeface="Times New Roman" panose="02020603050405020304" pitchFamily="18" charset="0"/>
                <a:ea typeface="Calibri" panose="020F0502020204030204" pitchFamily="34" charset="0"/>
                <a:cs typeface="Arial" panose="020B0604020202020204" pitchFamily="34" charset="0"/>
              </a:rPr>
              <a:t>(Reis, 2024)</a:t>
            </a:r>
            <a:br>
              <a:rPr lang="en-GB" dirty="0">
                <a:effectLst/>
                <a:latin typeface="Times New Roman" panose="02020603050405020304" pitchFamily="18" charset="0"/>
                <a:ea typeface="Calibri" panose="020F0502020204030204" pitchFamily="34" charset="0"/>
                <a:cs typeface="Arial" panose="020B0604020202020204" pitchFamily="34" charset="0"/>
              </a:rPr>
            </a:br>
            <a:r>
              <a:rPr lang="en-GB" dirty="0">
                <a:effectLst/>
                <a:latin typeface="Times New Roman" panose="02020603050405020304" pitchFamily="18" charset="0"/>
                <a:ea typeface="Calibri" panose="020F0502020204030204" pitchFamily="34" charset="0"/>
                <a:cs typeface="Arial" panose="020B0604020202020204" pitchFamily="34" charset="0"/>
              </a:rPr>
              <a:t>• Accor Group explores AI for dynamic pricing and demand forecasting</a:t>
            </a:r>
            <a:br>
              <a:rPr lang="en-GB" dirty="0">
                <a:effectLst/>
                <a:latin typeface="Times New Roman" panose="02020603050405020304" pitchFamily="18" charset="0"/>
                <a:ea typeface="Calibri" panose="020F0502020204030204" pitchFamily="34" charset="0"/>
                <a:cs typeface="Arial" panose="020B0604020202020204" pitchFamily="34" charset="0"/>
              </a:rPr>
            </a:br>
            <a:r>
              <a:rPr lang="en-GB" dirty="0">
                <a:effectLst/>
                <a:latin typeface="Times New Roman" panose="02020603050405020304" pitchFamily="18" charset="0"/>
                <a:ea typeface="Calibri" panose="020F0502020204030204" pitchFamily="34" charset="0"/>
                <a:cs typeface="Arial" panose="020B0604020202020204" pitchFamily="34" charset="0"/>
              </a:rPr>
              <a:t>• Smaller hotels adopt chatbots and CRM tools for guest engagement</a:t>
            </a:r>
            <a:endParaRPr lang="en-GB" dirty="0">
              <a:effectLst/>
              <a:latin typeface="Calibri" panose="020F0502020204030204" pitchFamily="34" charset="0"/>
              <a:ea typeface="Calibri" panose="020F0502020204030204" pitchFamily="34" charset="0"/>
              <a:cs typeface="Arial" panose="020B0604020202020204" pitchFamily="34" charset="0"/>
            </a:endParaRPr>
          </a:p>
          <a:p>
            <a:pPr>
              <a:lnSpc>
                <a:spcPct val="150000"/>
              </a:lnSpc>
            </a:pPr>
            <a:endParaRPr lang="en-GB" sz="3200" dirty="0"/>
          </a:p>
        </p:txBody>
      </p:sp>
      <p:pic>
        <p:nvPicPr>
          <p:cNvPr id="5" name="Picture 4">
            <a:extLst>
              <a:ext uri="{FF2B5EF4-FFF2-40B4-BE49-F238E27FC236}">
                <a16:creationId xmlns:a16="http://schemas.microsoft.com/office/drawing/2014/main" id="{4BBD86AC-87EE-780E-8E4F-85291B16F071}"/>
              </a:ext>
            </a:extLst>
          </p:cNvPr>
          <p:cNvPicPr>
            <a:picLocks noChangeAspect="1"/>
          </p:cNvPicPr>
          <p:nvPr/>
        </p:nvPicPr>
        <p:blipFill>
          <a:blip r:embed="rId3"/>
          <a:stretch>
            <a:fillRect/>
          </a:stretch>
        </p:blipFill>
        <p:spPr>
          <a:xfrm>
            <a:off x="7504225" y="2252467"/>
            <a:ext cx="3926589" cy="1995976"/>
          </a:xfrm>
          <a:prstGeom prst="rect">
            <a:avLst/>
          </a:prstGeom>
        </p:spPr>
      </p:pic>
      <p:pic>
        <p:nvPicPr>
          <p:cNvPr id="7172" name="Picture 4" descr="What is a Hotel CRM? Definition, Features, Best Tools">
            <a:extLst>
              <a:ext uri="{FF2B5EF4-FFF2-40B4-BE49-F238E27FC236}">
                <a16:creationId xmlns:a16="http://schemas.microsoft.com/office/drawing/2014/main" id="{5A890918-E786-64AF-D20C-B23A52A53810}"/>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6911853" y="4325816"/>
            <a:ext cx="5111335" cy="230006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65296176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7D80244-2ABD-8E28-AC0B-F883E8C8F007}"/>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3F49B9B1-C1C0-DF61-0297-55FD2CCB4782}"/>
              </a:ext>
            </a:extLst>
          </p:cNvPr>
          <p:cNvSpPr>
            <a:spLocks noGrp="1"/>
          </p:cNvSpPr>
          <p:nvPr>
            <p:ph type="title"/>
          </p:nvPr>
        </p:nvSpPr>
        <p:spPr/>
        <p:txBody>
          <a:bodyPr/>
          <a:lstStyle/>
          <a:p>
            <a:r>
              <a:rPr lang="en-GB" sz="1800" b="1">
                <a:effectLst/>
                <a:latin typeface="Times New Roman" panose="02020603050405020304" pitchFamily="18" charset="0"/>
                <a:ea typeface="Calibri" panose="020F0502020204030204" pitchFamily="34" charset="0"/>
              </a:rPr>
              <a:t>Critical Reflections – Strengths and Limitations</a:t>
            </a:r>
            <a:endParaRPr lang="en-GB"/>
          </a:p>
        </p:txBody>
      </p:sp>
      <p:sp>
        <p:nvSpPr>
          <p:cNvPr id="3" name="Content Placeholder 2">
            <a:extLst>
              <a:ext uri="{FF2B5EF4-FFF2-40B4-BE49-F238E27FC236}">
                <a16:creationId xmlns:a16="http://schemas.microsoft.com/office/drawing/2014/main" id="{236308D9-B5CC-4835-2B64-67B014BFE8ED}"/>
              </a:ext>
            </a:extLst>
          </p:cNvPr>
          <p:cNvSpPr>
            <a:spLocks noGrp="1"/>
          </p:cNvSpPr>
          <p:nvPr>
            <p:ph idx="1"/>
          </p:nvPr>
        </p:nvSpPr>
        <p:spPr>
          <a:xfrm>
            <a:off x="680321" y="2336873"/>
            <a:ext cx="5973697" cy="3599316"/>
          </a:xfrm>
        </p:spPr>
        <p:txBody>
          <a:bodyPr>
            <a:normAutofit fontScale="55000" lnSpcReduction="20000"/>
          </a:bodyPr>
          <a:lstStyle/>
          <a:p>
            <a:pPr marL="0" indent="0">
              <a:lnSpc>
                <a:spcPct val="150000"/>
              </a:lnSpc>
              <a:buNone/>
            </a:pPr>
            <a:r>
              <a:rPr lang="en-GB" dirty="0">
                <a:effectLst/>
                <a:latin typeface="Times New Roman" panose="02020603050405020304" pitchFamily="18" charset="0"/>
                <a:ea typeface="Calibri" panose="020F0502020204030204" pitchFamily="34" charset="0"/>
                <a:cs typeface="Arial" panose="020B0604020202020204" pitchFamily="34" charset="0"/>
              </a:rPr>
              <a:t>• AI improves efficiency, consistency, and responsiveness in service delivery</a:t>
            </a:r>
            <a:br>
              <a:rPr lang="en-GB" dirty="0">
                <a:effectLst/>
                <a:latin typeface="Times New Roman" panose="02020603050405020304" pitchFamily="18" charset="0"/>
                <a:ea typeface="Calibri" panose="020F0502020204030204" pitchFamily="34" charset="0"/>
                <a:cs typeface="Arial" panose="020B0604020202020204" pitchFamily="34" charset="0"/>
              </a:rPr>
            </a:br>
            <a:r>
              <a:rPr lang="en-GB" dirty="0">
                <a:effectLst/>
                <a:latin typeface="Times New Roman" panose="02020603050405020304" pitchFamily="18" charset="0"/>
                <a:ea typeface="Calibri" panose="020F0502020204030204" pitchFamily="34" charset="0"/>
                <a:cs typeface="Arial" panose="020B0604020202020204" pitchFamily="34" charset="0"/>
              </a:rPr>
              <a:t>• Cost savings are achieved through automation and reduced staff dependency</a:t>
            </a:r>
            <a:br>
              <a:rPr lang="en-GB" dirty="0">
                <a:effectLst/>
                <a:latin typeface="Times New Roman" panose="02020603050405020304" pitchFamily="18" charset="0"/>
                <a:ea typeface="Calibri" panose="020F0502020204030204" pitchFamily="34" charset="0"/>
                <a:cs typeface="Arial" panose="020B0604020202020204" pitchFamily="34" charset="0"/>
              </a:rPr>
            </a:br>
            <a:r>
              <a:rPr lang="en-GB" dirty="0">
                <a:effectLst/>
                <a:latin typeface="Times New Roman" panose="02020603050405020304" pitchFamily="18" charset="0"/>
                <a:ea typeface="Calibri" panose="020F0502020204030204" pitchFamily="34" charset="0"/>
                <a:cs typeface="Arial" panose="020B0604020202020204" pitchFamily="34" charset="0"/>
              </a:rPr>
              <a:t>• Human warmth and empathy remain difficult to replicate with machines</a:t>
            </a:r>
            <a:r>
              <a:rPr lang="en-GB" dirty="0">
                <a:effectLst/>
                <a:latin typeface="Calibri" panose="020F0502020204030204" pitchFamily="34" charset="0"/>
                <a:ea typeface="Calibri" panose="020F0502020204030204" pitchFamily="34" charset="0"/>
                <a:cs typeface="Arial" panose="020B0604020202020204" pitchFamily="34" charset="0"/>
              </a:rPr>
              <a:t> </a:t>
            </a:r>
            <a:r>
              <a:rPr lang="en-GB" dirty="0">
                <a:effectLst/>
                <a:latin typeface="Times New Roman" panose="02020603050405020304" pitchFamily="18" charset="0"/>
                <a:ea typeface="Calibri" panose="020F0502020204030204" pitchFamily="34" charset="0"/>
                <a:cs typeface="Arial" panose="020B0604020202020204" pitchFamily="34" charset="0"/>
              </a:rPr>
              <a:t>(</a:t>
            </a:r>
            <a:r>
              <a:rPr lang="en-GB" dirty="0" err="1">
                <a:effectLst/>
                <a:latin typeface="Times New Roman" panose="02020603050405020304" pitchFamily="18" charset="0"/>
                <a:ea typeface="Calibri" panose="020F0502020204030204" pitchFamily="34" charset="0"/>
                <a:cs typeface="Arial" panose="020B0604020202020204" pitchFamily="34" charset="0"/>
              </a:rPr>
              <a:t>Štilić</a:t>
            </a:r>
            <a:r>
              <a:rPr lang="en-GB" dirty="0">
                <a:effectLst/>
                <a:latin typeface="Times New Roman" panose="02020603050405020304" pitchFamily="18" charset="0"/>
                <a:ea typeface="Calibri" panose="020F0502020204030204" pitchFamily="34" charset="0"/>
                <a:cs typeface="Arial" panose="020B0604020202020204" pitchFamily="34" charset="0"/>
              </a:rPr>
              <a:t>, </a:t>
            </a:r>
            <a:r>
              <a:rPr lang="en-GB" dirty="0" err="1">
                <a:effectLst/>
                <a:latin typeface="Times New Roman" panose="02020603050405020304" pitchFamily="18" charset="0"/>
                <a:ea typeface="Calibri" panose="020F0502020204030204" pitchFamily="34" charset="0"/>
                <a:cs typeface="Arial" panose="020B0604020202020204" pitchFamily="34" charset="0"/>
              </a:rPr>
              <a:t>Nicić</a:t>
            </a:r>
            <a:r>
              <a:rPr lang="en-GB" dirty="0">
                <a:effectLst/>
                <a:latin typeface="Times New Roman" panose="02020603050405020304" pitchFamily="18" charset="0"/>
                <a:ea typeface="Calibri" panose="020F0502020204030204" pitchFamily="34" charset="0"/>
                <a:cs typeface="Arial" panose="020B0604020202020204" pitchFamily="34" charset="0"/>
              </a:rPr>
              <a:t>, and </a:t>
            </a:r>
            <a:r>
              <a:rPr lang="en-GB" dirty="0" err="1">
                <a:effectLst/>
                <a:latin typeface="Times New Roman" panose="02020603050405020304" pitchFamily="18" charset="0"/>
                <a:ea typeface="Calibri" panose="020F0502020204030204" pitchFamily="34" charset="0"/>
                <a:cs typeface="Arial" panose="020B0604020202020204" pitchFamily="34" charset="0"/>
              </a:rPr>
              <a:t>Puška</a:t>
            </a:r>
            <a:r>
              <a:rPr lang="en-GB" dirty="0">
                <a:effectLst/>
                <a:latin typeface="Times New Roman" panose="02020603050405020304" pitchFamily="18" charset="0"/>
                <a:ea typeface="Calibri" panose="020F0502020204030204" pitchFamily="34" charset="0"/>
                <a:cs typeface="Arial" panose="020B0604020202020204" pitchFamily="34" charset="0"/>
              </a:rPr>
              <a:t>, 2023)</a:t>
            </a:r>
            <a:br>
              <a:rPr lang="en-GB" dirty="0">
                <a:effectLst/>
                <a:latin typeface="Times New Roman" panose="02020603050405020304" pitchFamily="18" charset="0"/>
                <a:ea typeface="Calibri" panose="020F0502020204030204" pitchFamily="34" charset="0"/>
                <a:cs typeface="Arial" panose="020B0604020202020204" pitchFamily="34" charset="0"/>
              </a:rPr>
            </a:br>
            <a:r>
              <a:rPr lang="en-GB" dirty="0">
                <a:effectLst/>
                <a:latin typeface="Times New Roman" panose="02020603050405020304" pitchFamily="18" charset="0"/>
                <a:ea typeface="Calibri" panose="020F0502020204030204" pitchFamily="34" charset="0"/>
                <a:cs typeface="Arial" panose="020B0604020202020204" pitchFamily="34" charset="0"/>
              </a:rPr>
              <a:t>• High implementation costs create barriers for smaller hospitality businesses</a:t>
            </a:r>
            <a:br>
              <a:rPr lang="en-GB" dirty="0">
                <a:effectLst/>
                <a:latin typeface="Times New Roman" panose="02020603050405020304" pitchFamily="18" charset="0"/>
                <a:ea typeface="Calibri" panose="020F0502020204030204" pitchFamily="34" charset="0"/>
                <a:cs typeface="Arial" panose="020B0604020202020204" pitchFamily="34" charset="0"/>
              </a:rPr>
            </a:br>
            <a:r>
              <a:rPr lang="en-GB" dirty="0">
                <a:effectLst/>
                <a:latin typeface="Times New Roman" panose="02020603050405020304" pitchFamily="18" charset="0"/>
                <a:ea typeface="Calibri" panose="020F0502020204030204" pitchFamily="34" charset="0"/>
                <a:cs typeface="Arial" panose="020B0604020202020204" pitchFamily="34" charset="0"/>
              </a:rPr>
              <a:t>• Overreliance on AI risks damaging guest satisfaction and brand identity</a:t>
            </a:r>
            <a:endParaRPr lang="en-GB" dirty="0">
              <a:effectLst/>
              <a:latin typeface="Calibri" panose="020F0502020204030204" pitchFamily="34" charset="0"/>
              <a:ea typeface="Calibri" panose="020F0502020204030204" pitchFamily="34" charset="0"/>
              <a:cs typeface="Arial" panose="020B0604020202020204" pitchFamily="34" charset="0"/>
            </a:endParaRPr>
          </a:p>
          <a:p>
            <a:pPr marL="0" indent="0">
              <a:lnSpc>
                <a:spcPct val="150000"/>
              </a:lnSpc>
              <a:buNone/>
            </a:pPr>
            <a:endParaRPr lang="en-GB" sz="3200" dirty="0"/>
          </a:p>
        </p:txBody>
      </p:sp>
      <p:pic>
        <p:nvPicPr>
          <p:cNvPr id="8194" name="Picture 2" descr="Empathy Gap - The Decision Lab">
            <a:extLst>
              <a:ext uri="{FF2B5EF4-FFF2-40B4-BE49-F238E27FC236}">
                <a16:creationId xmlns:a16="http://schemas.microsoft.com/office/drawing/2014/main" id="{676A00D7-381A-0F15-C0B2-047B4DEA57B9}"/>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781973" y="2592986"/>
            <a:ext cx="5241213" cy="273867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201751479"/>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676D7FA-C146-E50A-8AF9-1FC64BE6B23E}"/>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250B7CB6-EF10-E3DB-EF1F-F311BAA6C762}"/>
              </a:ext>
            </a:extLst>
          </p:cNvPr>
          <p:cNvSpPr>
            <a:spLocks noGrp="1"/>
          </p:cNvSpPr>
          <p:nvPr>
            <p:ph type="title"/>
          </p:nvPr>
        </p:nvSpPr>
        <p:spPr/>
        <p:txBody>
          <a:bodyPr/>
          <a:lstStyle/>
          <a:p>
            <a:r>
              <a:rPr lang="en-GB" sz="1800" b="1" dirty="0">
                <a:effectLst/>
                <a:latin typeface="Times New Roman" panose="02020603050405020304" pitchFamily="18" charset="0"/>
                <a:ea typeface="Calibri" panose="020F0502020204030204" pitchFamily="34" charset="0"/>
              </a:rPr>
              <a:t>Conclusion</a:t>
            </a:r>
            <a:br>
              <a:rPr lang="en-GB" sz="1800" b="1" dirty="0">
                <a:effectLst/>
                <a:latin typeface="Times New Roman" panose="02020603050405020304" pitchFamily="18" charset="0"/>
                <a:ea typeface="Calibri" panose="020F0502020204030204" pitchFamily="34" charset="0"/>
              </a:rPr>
            </a:br>
            <a:br>
              <a:rPr lang="en-GB" sz="1800" b="1" dirty="0">
                <a:effectLst/>
                <a:latin typeface="Times New Roman" panose="02020603050405020304" pitchFamily="18" charset="0"/>
                <a:ea typeface="Calibri" panose="020F0502020204030204" pitchFamily="34" charset="0"/>
              </a:rPr>
            </a:br>
            <a:r>
              <a:rPr lang="en-GB" sz="1800" b="1" dirty="0">
                <a:effectLst/>
                <a:latin typeface="Times New Roman" panose="02020603050405020304" pitchFamily="18" charset="0"/>
                <a:ea typeface="Calibri" panose="020F0502020204030204" pitchFamily="34" charset="0"/>
              </a:rPr>
              <a:t>Summary of Key Findings</a:t>
            </a:r>
            <a:endParaRPr lang="en-GB" dirty="0"/>
          </a:p>
        </p:txBody>
      </p:sp>
      <p:sp>
        <p:nvSpPr>
          <p:cNvPr id="3" name="Content Placeholder 2">
            <a:extLst>
              <a:ext uri="{FF2B5EF4-FFF2-40B4-BE49-F238E27FC236}">
                <a16:creationId xmlns:a16="http://schemas.microsoft.com/office/drawing/2014/main" id="{3605C18E-B262-137C-DF83-2B97FF20E0D3}"/>
              </a:ext>
            </a:extLst>
          </p:cNvPr>
          <p:cNvSpPr>
            <a:spLocks noGrp="1"/>
          </p:cNvSpPr>
          <p:nvPr>
            <p:ph idx="1"/>
          </p:nvPr>
        </p:nvSpPr>
        <p:spPr/>
        <p:txBody>
          <a:bodyPr>
            <a:normAutofit fontScale="85000" lnSpcReduction="10000"/>
          </a:bodyPr>
          <a:lstStyle/>
          <a:p>
            <a:pPr marL="0" indent="0">
              <a:lnSpc>
                <a:spcPct val="150000"/>
              </a:lnSpc>
              <a:buNone/>
            </a:pPr>
            <a:r>
              <a:rPr lang="en-GB" dirty="0">
                <a:effectLst/>
                <a:latin typeface="Times New Roman" panose="02020603050405020304" pitchFamily="18" charset="0"/>
                <a:ea typeface="Calibri" panose="020F0502020204030204" pitchFamily="34" charset="0"/>
                <a:cs typeface="Arial" panose="020B0604020202020204" pitchFamily="34" charset="0"/>
              </a:rPr>
              <a:t>• AI transforms service delivery and boosts operational efficiency in hospitality</a:t>
            </a:r>
            <a:br>
              <a:rPr lang="en-GB" dirty="0">
                <a:effectLst/>
                <a:latin typeface="Times New Roman" panose="02020603050405020304" pitchFamily="18" charset="0"/>
                <a:ea typeface="Calibri" panose="020F0502020204030204" pitchFamily="34" charset="0"/>
                <a:cs typeface="Arial" panose="020B0604020202020204" pitchFamily="34" charset="0"/>
              </a:rPr>
            </a:br>
            <a:r>
              <a:rPr lang="en-GB" dirty="0">
                <a:effectLst/>
                <a:latin typeface="Times New Roman" panose="02020603050405020304" pitchFamily="18" charset="0"/>
                <a:ea typeface="Calibri" panose="020F0502020204030204" pitchFamily="34" charset="0"/>
                <a:cs typeface="Arial" panose="020B0604020202020204" pitchFamily="34" charset="0"/>
              </a:rPr>
              <a:t>• Social and generational shifts increase demand for personalised tech-based services</a:t>
            </a:r>
            <a:br>
              <a:rPr lang="en-GB" dirty="0">
                <a:effectLst/>
                <a:latin typeface="Times New Roman" panose="02020603050405020304" pitchFamily="18" charset="0"/>
                <a:ea typeface="Calibri" panose="020F0502020204030204" pitchFamily="34" charset="0"/>
                <a:cs typeface="Arial" panose="020B0604020202020204" pitchFamily="34" charset="0"/>
              </a:rPr>
            </a:br>
            <a:r>
              <a:rPr lang="en-GB" dirty="0">
                <a:effectLst/>
                <a:latin typeface="Times New Roman" panose="02020603050405020304" pitchFamily="18" charset="0"/>
                <a:ea typeface="Calibri" panose="020F0502020204030204" pitchFamily="34" charset="0"/>
                <a:cs typeface="Arial" panose="020B0604020202020204" pitchFamily="34" charset="0"/>
              </a:rPr>
              <a:t>• Legal and ethical considerations shape AI implementation and data use</a:t>
            </a:r>
            <a:r>
              <a:rPr lang="en-GB" dirty="0">
                <a:effectLst/>
                <a:latin typeface="Calibri" panose="020F0502020204030204" pitchFamily="34" charset="0"/>
                <a:ea typeface="Calibri" panose="020F0502020204030204" pitchFamily="34" charset="0"/>
                <a:cs typeface="Arial" panose="020B0604020202020204" pitchFamily="34" charset="0"/>
              </a:rPr>
              <a:t> </a:t>
            </a:r>
            <a:r>
              <a:rPr lang="en-GB" dirty="0">
                <a:effectLst/>
                <a:latin typeface="Times New Roman" panose="02020603050405020304" pitchFamily="18" charset="0"/>
                <a:ea typeface="Calibri" panose="020F0502020204030204" pitchFamily="34" charset="0"/>
                <a:cs typeface="Arial" panose="020B0604020202020204" pitchFamily="34" charset="0"/>
              </a:rPr>
              <a:t>(Talukder and Kumar, 2024)</a:t>
            </a:r>
            <a:br>
              <a:rPr lang="en-GB" dirty="0">
                <a:effectLst/>
                <a:latin typeface="Times New Roman" panose="02020603050405020304" pitchFamily="18" charset="0"/>
                <a:ea typeface="Calibri" panose="020F0502020204030204" pitchFamily="34" charset="0"/>
                <a:cs typeface="Arial" panose="020B0604020202020204" pitchFamily="34" charset="0"/>
              </a:rPr>
            </a:br>
            <a:r>
              <a:rPr lang="en-GB" dirty="0">
                <a:effectLst/>
                <a:latin typeface="Times New Roman" panose="02020603050405020304" pitchFamily="18" charset="0"/>
                <a:ea typeface="Calibri" panose="020F0502020204030204" pitchFamily="34" charset="0"/>
                <a:cs typeface="Arial" panose="020B0604020202020204" pitchFamily="34" charset="0"/>
              </a:rPr>
              <a:t>• Economic challenges encourage investment in cost-effective digital innovation strategies</a:t>
            </a:r>
            <a:br>
              <a:rPr lang="en-GB" dirty="0">
                <a:effectLst/>
                <a:latin typeface="Times New Roman" panose="02020603050405020304" pitchFamily="18" charset="0"/>
                <a:ea typeface="Calibri" panose="020F0502020204030204" pitchFamily="34" charset="0"/>
                <a:cs typeface="Arial" panose="020B0604020202020204" pitchFamily="34" charset="0"/>
              </a:rPr>
            </a:br>
            <a:r>
              <a:rPr lang="en-GB" dirty="0">
                <a:effectLst/>
                <a:latin typeface="Times New Roman" panose="02020603050405020304" pitchFamily="18" charset="0"/>
                <a:ea typeface="Calibri" panose="020F0502020204030204" pitchFamily="34" charset="0"/>
                <a:cs typeface="Arial" panose="020B0604020202020204" pitchFamily="34" charset="0"/>
              </a:rPr>
              <a:t>• Hospitality leaders experiment with AI to stay competitive and guest-focused</a:t>
            </a:r>
            <a:endParaRPr lang="en-GB" dirty="0">
              <a:effectLst/>
              <a:latin typeface="Calibri" panose="020F0502020204030204" pitchFamily="34" charset="0"/>
              <a:ea typeface="Calibri" panose="020F0502020204030204" pitchFamily="34" charset="0"/>
              <a:cs typeface="Arial" panose="020B0604020202020204" pitchFamily="34" charset="0"/>
            </a:endParaRPr>
          </a:p>
          <a:p>
            <a:pPr>
              <a:lnSpc>
                <a:spcPct val="150000"/>
              </a:lnSpc>
            </a:pPr>
            <a:endParaRPr lang="en-GB" sz="3200" dirty="0"/>
          </a:p>
        </p:txBody>
      </p:sp>
    </p:spTree>
    <p:extLst>
      <p:ext uri="{BB962C8B-B14F-4D97-AF65-F5344CB8AC3E}">
        <p14:creationId xmlns:p14="http://schemas.microsoft.com/office/powerpoint/2010/main" val="2416384305"/>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62E98C3-9486-9F9E-28AB-E09145FB7F71}"/>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68C97EF0-D1CF-6F8A-6402-043F8C208B2D}"/>
              </a:ext>
            </a:extLst>
          </p:cNvPr>
          <p:cNvSpPr>
            <a:spLocks noGrp="1"/>
          </p:cNvSpPr>
          <p:nvPr>
            <p:ph type="title"/>
          </p:nvPr>
        </p:nvSpPr>
        <p:spPr/>
        <p:txBody>
          <a:bodyPr/>
          <a:lstStyle/>
          <a:p>
            <a:r>
              <a:rPr lang="en-GB" sz="1800" b="1" dirty="0">
                <a:effectLst/>
                <a:latin typeface="Times New Roman" panose="02020603050405020304" pitchFamily="18" charset="0"/>
                <a:ea typeface="Calibri" panose="020F0502020204030204" pitchFamily="34" charset="0"/>
              </a:rPr>
              <a:t>Recommendations – Strategic Adoption</a:t>
            </a:r>
            <a:endParaRPr lang="en-GB" dirty="0"/>
          </a:p>
        </p:txBody>
      </p:sp>
      <p:sp>
        <p:nvSpPr>
          <p:cNvPr id="3" name="Content Placeholder 2">
            <a:extLst>
              <a:ext uri="{FF2B5EF4-FFF2-40B4-BE49-F238E27FC236}">
                <a16:creationId xmlns:a16="http://schemas.microsoft.com/office/drawing/2014/main" id="{EE0F912A-9201-E827-0CE4-180C23898065}"/>
              </a:ext>
            </a:extLst>
          </p:cNvPr>
          <p:cNvSpPr>
            <a:spLocks noGrp="1"/>
          </p:cNvSpPr>
          <p:nvPr>
            <p:ph idx="1"/>
          </p:nvPr>
        </p:nvSpPr>
        <p:spPr/>
        <p:txBody>
          <a:bodyPr>
            <a:normAutofit lnSpcReduction="10000"/>
          </a:bodyPr>
          <a:lstStyle/>
          <a:p>
            <a:pPr marL="0" indent="0">
              <a:lnSpc>
                <a:spcPct val="150000"/>
              </a:lnSpc>
              <a:buNone/>
            </a:pPr>
            <a:r>
              <a:rPr lang="en-GB" dirty="0">
                <a:effectLst/>
                <a:latin typeface="Times New Roman" panose="02020603050405020304" pitchFamily="18" charset="0"/>
                <a:ea typeface="Calibri" panose="020F0502020204030204" pitchFamily="34" charset="0"/>
                <a:cs typeface="Arial" panose="020B0604020202020204" pitchFamily="34" charset="0"/>
              </a:rPr>
              <a:t>• Invest in scalable AI tools that align with brand values</a:t>
            </a:r>
            <a:br>
              <a:rPr lang="en-GB" dirty="0">
                <a:effectLst/>
                <a:latin typeface="Times New Roman" panose="02020603050405020304" pitchFamily="18" charset="0"/>
                <a:ea typeface="Calibri" panose="020F0502020204030204" pitchFamily="34" charset="0"/>
                <a:cs typeface="Arial" panose="020B0604020202020204" pitchFamily="34" charset="0"/>
              </a:rPr>
            </a:br>
            <a:r>
              <a:rPr lang="en-GB" dirty="0">
                <a:effectLst/>
                <a:latin typeface="Times New Roman" panose="02020603050405020304" pitchFamily="18" charset="0"/>
                <a:ea typeface="Calibri" panose="020F0502020204030204" pitchFamily="34" charset="0"/>
                <a:cs typeface="Arial" panose="020B0604020202020204" pitchFamily="34" charset="0"/>
              </a:rPr>
              <a:t>• Prioritise staff training to support hybrid tech-human service delivery</a:t>
            </a:r>
            <a:br>
              <a:rPr lang="en-GB" dirty="0">
                <a:effectLst/>
                <a:latin typeface="Times New Roman" panose="02020603050405020304" pitchFamily="18" charset="0"/>
                <a:ea typeface="Calibri" panose="020F0502020204030204" pitchFamily="34" charset="0"/>
                <a:cs typeface="Arial" panose="020B0604020202020204" pitchFamily="34" charset="0"/>
              </a:rPr>
            </a:br>
            <a:r>
              <a:rPr lang="en-GB" dirty="0">
                <a:effectLst/>
                <a:latin typeface="Times New Roman" panose="02020603050405020304" pitchFamily="18" charset="0"/>
                <a:ea typeface="Calibri" panose="020F0502020204030204" pitchFamily="34" charset="0"/>
                <a:cs typeface="Arial" panose="020B0604020202020204" pitchFamily="34" charset="0"/>
              </a:rPr>
              <a:t>• Use pilot projects before full-scale AI integration in operations</a:t>
            </a:r>
            <a:r>
              <a:rPr lang="en-GB" dirty="0">
                <a:effectLst/>
                <a:latin typeface="Calibri" panose="020F0502020204030204" pitchFamily="34" charset="0"/>
                <a:ea typeface="Calibri" panose="020F0502020204030204" pitchFamily="34" charset="0"/>
                <a:cs typeface="Arial" panose="020B0604020202020204" pitchFamily="34" charset="0"/>
              </a:rPr>
              <a:t> </a:t>
            </a:r>
            <a:r>
              <a:rPr lang="en-GB" dirty="0">
                <a:effectLst/>
                <a:latin typeface="Times New Roman" panose="02020603050405020304" pitchFamily="18" charset="0"/>
                <a:ea typeface="Calibri" panose="020F0502020204030204" pitchFamily="34" charset="0"/>
                <a:cs typeface="Arial" panose="020B0604020202020204" pitchFamily="34" charset="0"/>
              </a:rPr>
              <a:t>(Zahidi, </a:t>
            </a:r>
            <a:r>
              <a:rPr lang="en-GB" dirty="0" err="1">
                <a:effectLst/>
                <a:latin typeface="Times New Roman" panose="02020603050405020304" pitchFamily="18" charset="0"/>
                <a:ea typeface="Calibri" panose="020F0502020204030204" pitchFamily="34" charset="0"/>
                <a:cs typeface="Arial" panose="020B0604020202020204" pitchFamily="34" charset="0"/>
              </a:rPr>
              <a:t>Kaluvilla</a:t>
            </a:r>
            <a:r>
              <a:rPr lang="en-GB" dirty="0">
                <a:effectLst/>
                <a:latin typeface="Times New Roman" panose="02020603050405020304" pitchFamily="18" charset="0"/>
                <a:ea typeface="Calibri" panose="020F0502020204030204" pitchFamily="34" charset="0"/>
                <a:cs typeface="Arial" panose="020B0604020202020204" pitchFamily="34" charset="0"/>
              </a:rPr>
              <a:t>, and Mulla, 2024)</a:t>
            </a:r>
            <a:br>
              <a:rPr lang="en-GB" dirty="0">
                <a:effectLst/>
                <a:latin typeface="Times New Roman" panose="02020603050405020304" pitchFamily="18" charset="0"/>
                <a:ea typeface="Calibri" panose="020F0502020204030204" pitchFamily="34" charset="0"/>
                <a:cs typeface="Arial" panose="020B0604020202020204" pitchFamily="34" charset="0"/>
              </a:rPr>
            </a:br>
            <a:r>
              <a:rPr lang="en-GB" dirty="0">
                <a:effectLst/>
                <a:latin typeface="Times New Roman" panose="02020603050405020304" pitchFamily="18" charset="0"/>
                <a:ea typeface="Calibri" panose="020F0502020204030204" pitchFamily="34" charset="0"/>
                <a:cs typeface="Arial" panose="020B0604020202020204" pitchFamily="34" charset="0"/>
              </a:rPr>
              <a:t>• Maintain transparency and gain guest trust in AI-powered services</a:t>
            </a:r>
            <a:br>
              <a:rPr lang="en-GB" dirty="0">
                <a:effectLst/>
                <a:latin typeface="Times New Roman" panose="02020603050405020304" pitchFamily="18" charset="0"/>
                <a:ea typeface="Calibri" panose="020F0502020204030204" pitchFamily="34" charset="0"/>
                <a:cs typeface="Arial" panose="020B0604020202020204" pitchFamily="34" charset="0"/>
              </a:rPr>
            </a:br>
            <a:r>
              <a:rPr lang="en-GB" dirty="0">
                <a:effectLst/>
                <a:latin typeface="Times New Roman" panose="02020603050405020304" pitchFamily="18" charset="0"/>
                <a:ea typeface="Calibri" panose="020F0502020204030204" pitchFamily="34" charset="0"/>
                <a:cs typeface="Arial" panose="020B0604020202020204" pitchFamily="34" charset="0"/>
              </a:rPr>
              <a:t>• Align AI strategies with customer experience goals and sustainability targets</a:t>
            </a:r>
            <a:endParaRPr lang="en-GB" dirty="0">
              <a:effectLst/>
              <a:latin typeface="Calibri" panose="020F0502020204030204" pitchFamily="34" charset="0"/>
              <a:ea typeface="Calibri" panose="020F0502020204030204" pitchFamily="34" charset="0"/>
              <a:cs typeface="Arial" panose="020B0604020202020204" pitchFamily="34" charset="0"/>
            </a:endParaRPr>
          </a:p>
          <a:p>
            <a:pPr>
              <a:lnSpc>
                <a:spcPct val="150000"/>
              </a:lnSpc>
            </a:pPr>
            <a:endParaRPr lang="en-GB" sz="3200" dirty="0"/>
          </a:p>
        </p:txBody>
      </p:sp>
    </p:spTree>
    <p:extLst>
      <p:ext uri="{BB962C8B-B14F-4D97-AF65-F5344CB8AC3E}">
        <p14:creationId xmlns:p14="http://schemas.microsoft.com/office/powerpoint/2010/main" val="3312976"/>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0EEDD54-EF88-39FE-BD48-41B098C928CB}"/>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47B9F15A-325E-8BB4-C3C5-916C3C62092B}"/>
              </a:ext>
            </a:extLst>
          </p:cNvPr>
          <p:cNvSpPr>
            <a:spLocks noGrp="1"/>
          </p:cNvSpPr>
          <p:nvPr>
            <p:ph type="title"/>
          </p:nvPr>
        </p:nvSpPr>
        <p:spPr/>
        <p:txBody>
          <a:bodyPr/>
          <a:lstStyle/>
          <a:p>
            <a:r>
              <a:rPr lang="en-GB" sz="1800" b="1" dirty="0">
                <a:effectLst/>
                <a:latin typeface="Times New Roman" panose="02020603050405020304" pitchFamily="18" charset="0"/>
                <a:ea typeface="Calibri" panose="020F0502020204030204" pitchFamily="34" charset="0"/>
              </a:rPr>
              <a:t>Recommendations – Policy and Collaboration</a:t>
            </a:r>
            <a:endParaRPr lang="en-GB" dirty="0"/>
          </a:p>
        </p:txBody>
      </p:sp>
      <p:sp>
        <p:nvSpPr>
          <p:cNvPr id="3" name="Content Placeholder 2">
            <a:extLst>
              <a:ext uri="{FF2B5EF4-FFF2-40B4-BE49-F238E27FC236}">
                <a16:creationId xmlns:a16="http://schemas.microsoft.com/office/drawing/2014/main" id="{E62C3098-C14E-206F-4C1D-24E1C70AD017}"/>
              </a:ext>
            </a:extLst>
          </p:cNvPr>
          <p:cNvSpPr>
            <a:spLocks noGrp="1"/>
          </p:cNvSpPr>
          <p:nvPr>
            <p:ph idx="1"/>
          </p:nvPr>
        </p:nvSpPr>
        <p:spPr/>
        <p:txBody>
          <a:bodyPr>
            <a:normAutofit/>
          </a:bodyPr>
          <a:lstStyle/>
          <a:p>
            <a:pPr marL="0" indent="0">
              <a:lnSpc>
                <a:spcPct val="160000"/>
              </a:lnSpc>
              <a:buNone/>
            </a:pPr>
            <a:r>
              <a:rPr lang="en-GB" sz="2000" dirty="0">
                <a:effectLst/>
                <a:latin typeface="Times New Roman" panose="02020603050405020304" pitchFamily="18" charset="0"/>
                <a:ea typeface="Calibri" panose="020F0502020204030204" pitchFamily="34" charset="0"/>
                <a:cs typeface="Arial" panose="020B0604020202020204" pitchFamily="34" charset="0"/>
              </a:rPr>
              <a:t>• Develop internal policies for ethical AI use and data governance</a:t>
            </a:r>
            <a:br>
              <a:rPr lang="en-GB" sz="2000" dirty="0">
                <a:effectLst/>
                <a:latin typeface="Times New Roman" panose="02020603050405020304" pitchFamily="18" charset="0"/>
                <a:ea typeface="Calibri" panose="020F0502020204030204" pitchFamily="34" charset="0"/>
                <a:cs typeface="Arial" panose="020B0604020202020204" pitchFamily="34" charset="0"/>
              </a:rPr>
            </a:br>
            <a:r>
              <a:rPr lang="en-GB" sz="2000" dirty="0">
                <a:effectLst/>
                <a:latin typeface="Times New Roman" panose="02020603050405020304" pitchFamily="18" charset="0"/>
                <a:ea typeface="Calibri" panose="020F0502020204030204" pitchFamily="34" charset="0"/>
                <a:cs typeface="Arial" panose="020B0604020202020204" pitchFamily="34" charset="0"/>
              </a:rPr>
              <a:t>• Collaborate with tech firms to create custom AI solutions for hotels</a:t>
            </a:r>
            <a:br>
              <a:rPr lang="en-GB" sz="2000" dirty="0">
                <a:effectLst/>
                <a:latin typeface="Times New Roman" panose="02020603050405020304" pitchFamily="18" charset="0"/>
                <a:ea typeface="Calibri" panose="020F0502020204030204" pitchFamily="34" charset="0"/>
                <a:cs typeface="Arial" panose="020B0604020202020204" pitchFamily="34" charset="0"/>
              </a:rPr>
            </a:br>
            <a:r>
              <a:rPr lang="en-GB" sz="2000" dirty="0">
                <a:effectLst/>
                <a:latin typeface="Times New Roman" panose="02020603050405020304" pitchFamily="18" charset="0"/>
                <a:ea typeface="Calibri" panose="020F0502020204030204" pitchFamily="34" charset="0"/>
                <a:cs typeface="Arial" panose="020B0604020202020204" pitchFamily="34" charset="0"/>
              </a:rPr>
              <a:t>• Engage guests through feedback tools for continuous service improvement</a:t>
            </a:r>
            <a:br>
              <a:rPr lang="en-GB" sz="2000" dirty="0">
                <a:effectLst/>
                <a:latin typeface="Times New Roman" panose="02020603050405020304" pitchFamily="18" charset="0"/>
                <a:ea typeface="Calibri" panose="020F0502020204030204" pitchFamily="34" charset="0"/>
                <a:cs typeface="Arial" panose="020B0604020202020204" pitchFamily="34" charset="0"/>
              </a:rPr>
            </a:br>
            <a:r>
              <a:rPr lang="en-GB" sz="2000" dirty="0">
                <a:effectLst/>
                <a:latin typeface="Times New Roman" panose="02020603050405020304" pitchFamily="18" charset="0"/>
                <a:ea typeface="Calibri" panose="020F0502020204030204" pitchFamily="34" charset="0"/>
                <a:cs typeface="Arial" panose="020B0604020202020204" pitchFamily="34" charset="0"/>
              </a:rPr>
              <a:t>• Participate in cross-industry forums to share AI best practices</a:t>
            </a:r>
            <a:br>
              <a:rPr lang="en-GB" sz="2000" dirty="0">
                <a:effectLst/>
                <a:latin typeface="Times New Roman" panose="02020603050405020304" pitchFamily="18" charset="0"/>
                <a:ea typeface="Calibri" panose="020F0502020204030204" pitchFamily="34" charset="0"/>
                <a:cs typeface="Arial" panose="020B0604020202020204" pitchFamily="34" charset="0"/>
              </a:rPr>
            </a:br>
            <a:r>
              <a:rPr lang="en-GB" sz="2000" dirty="0">
                <a:effectLst/>
                <a:latin typeface="Times New Roman" panose="02020603050405020304" pitchFamily="18" charset="0"/>
                <a:ea typeface="Calibri" panose="020F0502020204030204" pitchFamily="34" charset="0"/>
                <a:cs typeface="Arial" panose="020B0604020202020204" pitchFamily="34" charset="0"/>
              </a:rPr>
              <a:t>• Lobby governments for innovation support and digital infrastructure investments</a:t>
            </a:r>
            <a:endParaRPr lang="en-GB" sz="2000" dirty="0">
              <a:effectLst/>
              <a:latin typeface="Calibri" panose="020F0502020204030204" pitchFamily="34" charset="0"/>
              <a:ea typeface="Calibri" panose="020F0502020204030204" pitchFamily="34" charset="0"/>
              <a:cs typeface="Arial" panose="020B0604020202020204" pitchFamily="34" charset="0"/>
            </a:endParaRPr>
          </a:p>
          <a:p>
            <a:pPr>
              <a:lnSpc>
                <a:spcPct val="160000"/>
              </a:lnSpc>
            </a:pPr>
            <a:endParaRPr lang="en-GB" sz="2800" dirty="0"/>
          </a:p>
        </p:txBody>
      </p:sp>
    </p:spTree>
    <p:extLst>
      <p:ext uri="{BB962C8B-B14F-4D97-AF65-F5344CB8AC3E}">
        <p14:creationId xmlns:p14="http://schemas.microsoft.com/office/powerpoint/2010/main" val="1782951895"/>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D15A3B1-6C62-43DE-8CD5-C9E4AA82F283}"/>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F0292F1F-0B17-98AD-099F-B9920D723F17}"/>
              </a:ext>
            </a:extLst>
          </p:cNvPr>
          <p:cNvSpPr>
            <a:spLocks noGrp="1"/>
          </p:cNvSpPr>
          <p:nvPr>
            <p:ph type="title"/>
          </p:nvPr>
        </p:nvSpPr>
        <p:spPr/>
        <p:txBody>
          <a:bodyPr/>
          <a:lstStyle/>
          <a:p>
            <a:r>
              <a:rPr lang="en-GB" sz="1800" b="1" dirty="0">
                <a:effectLst/>
                <a:latin typeface="Times New Roman" panose="02020603050405020304" pitchFamily="18" charset="0"/>
                <a:ea typeface="Calibri" panose="020F0502020204030204" pitchFamily="34" charset="0"/>
              </a:rPr>
              <a:t>Final Thought – Balancing Innovation and Hospitality</a:t>
            </a:r>
            <a:endParaRPr lang="en-GB" dirty="0"/>
          </a:p>
        </p:txBody>
      </p:sp>
      <p:sp>
        <p:nvSpPr>
          <p:cNvPr id="3" name="Content Placeholder 2">
            <a:extLst>
              <a:ext uri="{FF2B5EF4-FFF2-40B4-BE49-F238E27FC236}">
                <a16:creationId xmlns:a16="http://schemas.microsoft.com/office/drawing/2014/main" id="{4E2C4FDE-103F-1E7A-1381-19C97AC30E8A}"/>
              </a:ext>
            </a:extLst>
          </p:cNvPr>
          <p:cNvSpPr>
            <a:spLocks noGrp="1"/>
          </p:cNvSpPr>
          <p:nvPr>
            <p:ph idx="1"/>
          </p:nvPr>
        </p:nvSpPr>
        <p:spPr/>
        <p:txBody>
          <a:bodyPr>
            <a:normAutofit fontScale="92500"/>
          </a:bodyPr>
          <a:lstStyle/>
          <a:p>
            <a:pPr marL="0" indent="0">
              <a:lnSpc>
                <a:spcPct val="150000"/>
              </a:lnSpc>
              <a:buNone/>
            </a:pPr>
            <a:r>
              <a:rPr lang="en-GB" sz="2800" dirty="0">
                <a:effectLst/>
                <a:latin typeface="Times New Roman" panose="02020603050405020304" pitchFamily="18" charset="0"/>
                <a:ea typeface="Calibri" panose="020F0502020204030204" pitchFamily="34" charset="0"/>
                <a:cs typeface="Arial" panose="020B0604020202020204" pitchFamily="34" charset="0"/>
              </a:rPr>
              <a:t>• AI is a tool, not a full hospitality solution replacement</a:t>
            </a:r>
            <a:br>
              <a:rPr lang="en-GB" sz="2800" dirty="0">
                <a:effectLst/>
                <a:latin typeface="Times New Roman" panose="02020603050405020304" pitchFamily="18" charset="0"/>
                <a:ea typeface="Calibri" panose="020F0502020204030204" pitchFamily="34" charset="0"/>
                <a:cs typeface="Arial" panose="020B0604020202020204" pitchFamily="34" charset="0"/>
              </a:rPr>
            </a:br>
            <a:r>
              <a:rPr lang="en-GB" sz="2800" dirty="0">
                <a:effectLst/>
                <a:latin typeface="Times New Roman" panose="02020603050405020304" pitchFamily="18" charset="0"/>
                <a:ea typeface="Calibri" panose="020F0502020204030204" pitchFamily="34" charset="0"/>
                <a:cs typeface="Arial" panose="020B0604020202020204" pitchFamily="34" charset="0"/>
              </a:rPr>
              <a:t>• Human interaction remains central to memorable guest service experiences</a:t>
            </a:r>
            <a:br>
              <a:rPr lang="en-GB" sz="2800" dirty="0">
                <a:effectLst/>
                <a:latin typeface="Times New Roman" panose="02020603050405020304" pitchFamily="18" charset="0"/>
                <a:ea typeface="Calibri" panose="020F0502020204030204" pitchFamily="34" charset="0"/>
                <a:cs typeface="Arial" panose="020B0604020202020204" pitchFamily="34" charset="0"/>
              </a:rPr>
            </a:br>
            <a:r>
              <a:rPr lang="en-GB" sz="2800" dirty="0">
                <a:effectLst/>
                <a:latin typeface="Times New Roman" panose="02020603050405020304" pitchFamily="18" charset="0"/>
                <a:ea typeface="Calibri" panose="020F0502020204030204" pitchFamily="34" charset="0"/>
                <a:cs typeface="Arial" panose="020B0604020202020204" pitchFamily="34" charset="0"/>
              </a:rPr>
              <a:t>• Innovation must enhance, not replace, emotional guest connections</a:t>
            </a:r>
            <a:br>
              <a:rPr lang="en-GB" sz="2800" dirty="0">
                <a:effectLst/>
                <a:latin typeface="Times New Roman" panose="02020603050405020304" pitchFamily="18" charset="0"/>
                <a:ea typeface="Calibri" panose="020F0502020204030204" pitchFamily="34" charset="0"/>
                <a:cs typeface="Arial" panose="020B0604020202020204" pitchFamily="34" charset="0"/>
              </a:rPr>
            </a:br>
            <a:r>
              <a:rPr lang="en-GB" sz="2800" dirty="0">
                <a:effectLst/>
                <a:latin typeface="Times New Roman" panose="02020603050405020304" pitchFamily="18" charset="0"/>
                <a:ea typeface="Calibri" panose="020F0502020204030204" pitchFamily="34" charset="0"/>
                <a:cs typeface="Arial" panose="020B0604020202020204" pitchFamily="34" charset="0"/>
              </a:rPr>
              <a:t>• Personalisation should feel authentic, not purely algorithm-driven or robotic</a:t>
            </a:r>
            <a:br>
              <a:rPr lang="en-GB" sz="2800" dirty="0">
                <a:effectLst/>
                <a:latin typeface="Times New Roman" panose="02020603050405020304" pitchFamily="18" charset="0"/>
                <a:ea typeface="Calibri" panose="020F0502020204030204" pitchFamily="34" charset="0"/>
                <a:cs typeface="Arial" panose="020B0604020202020204" pitchFamily="34" charset="0"/>
              </a:rPr>
            </a:br>
            <a:r>
              <a:rPr lang="en-GB" sz="2800" dirty="0">
                <a:effectLst/>
                <a:latin typeface="Times New Roman" panose="02020603050405020304" pitchFamily="18" charset="0"/>
                <a:ea typeface="Calibri" panose="020F0502020204030204" pitchFamily="34" charset="0"/>
                <a:cs typeface="Arial" panose="020B0604020202020204" pitchFamily="34" charset="0"/>
              </a:rPr>
              <a:t>• The future blends digital efficiency with traditional hospitality excellence</a:t>
            </a:r>
            <a:endParaRPr lang="en-GB" sz="2800" dirty="0">
              <a:effectLst/>
              <a:latin typeface="Calibri" panose="020F0502020204030204" pitchFamily="34" charset="0"/>
              <a:ea typeface="Calibri" panose="020F0502020204030204" pitchFamily="34" charset="0"/>
              <a:cs typeface="Arial" panose="020B0604020202020204" pitchFamily="34" charset="0"/>
            </a:endParaRPr>
          </a:p>
          <a:p>
            <a:pPr>
              <a:lnSpc>
                <a:spcPct val="150000"/>
              </a:lnSpc>
            </a:pPr>
            <a:endParaRPr lang="en-GB" sz="3600" dirty="0"/>
          </a:p>
        </p:txBody>
      </p:sp>
    </p:spTree>
    <p:extLst>
      <p:ext uri="{BB962C8B-B14F-4D97-AF65-F5344CB8AC3E}">
        <p14:creationId xmlns:p14="http://schemas.microsoft.com/office/powerpoint/2010/main" val="3967024035"/>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3921F24-BB4B-B4CF-535E-FCF6D52FDEB0}"/>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28D35262-3C1A-AD6A-1E21-A0DC05E62A2B}"/>
              </a:ext>
            </a:extLst>
          </p:cNvPr>
          <p:cNvSpPr>
            <a:spLocks noGrp="1"/>
          </p:cNvSpPr>
          <p:nvPr>
            <p:ph type="title"/>
          </p:nvPr>
        </p:nvSpPr>
        <p:spPr/>
        <p:txBody>
          <a:bodyPr/>
          <a:lstStyle/>
          <a:p>
            <a:r>
              <a:rPr lang="en-US" dirty="0"/>
              <a:t>References</a:t>
            </a:r>
            <a:endParaRPr lang="en-GB" dirty="0"/>
          </a:p>
        </p:txBody>
      </p:sp>
      <p:sp>
        <p:nvSpPr>
          <p:cNvPr id="3" name="Content Placeholder 2">
            <a:extLst>
              <a:ext uri="{FF2B5EF4-FFF2-40B4-BE49-F238E27FC236}">
                <a16:creationId xmlns:a16="http://schemas.microsoft.com/office/drawing/2014/main" id="{86117D9F-76CA-684E-32F7-C541B3909141}"/>
              </a:ext>
            </a:extLst>
          </p:cNvPr>
          <p:cNvSpPr>
            <a:spLocks noGrp="1"/>
          </p:cNvSpPr>
          <p:nvPr>
            <p:ph idx="1"/>
          </p:nvPr>
        </p:nvSpPr>
        <p:spPr>
          <a:xfrm>
            <a:off x="300494" y="2097721"/>
            <a:ext cx="11891506" cy="4359349"/>
          </a:xfrm>
        </p:spPr>
        <p:txBody>
          <a:bodyPr>
            <a:noAutofit/>
          </a:bodyPr>
          <a:lstStyle/>
          <a:p>
            <a:pPr marL="0" marR="0" algn="just">
              <a:lnSpc>
                <a:spcPct val="100000"/>
              </a:lnSpc>
              <a:spcAft>
                <a:spcPts val="800"/>
              </a:spcAft>
              <a:buNone/>
            </a:pPr>
            <a:r>
              <a:rPr lang="en-GB" sz="1000" dirty="0" err="1">
                <a:effectLst/>
                <a:latin typeface="Times New Roman" panose="02020603050405020304" pitchFamily="18" charset="0"/>
                <a:ea typeface="Calibri" panose="020F0502020204030204" pitchFamily="34" charset="0"/>
                <a:cs typeface="Arial" panose="020B0604020202020204" pitchFamily="34" charset="0"/>
              </a:rPr>
              <a:t>Buhalis</a:t>
            </a:r>
            <a:r>
              <a:rPr lang="en-GB" sz="1000" dirty="0">
                <a:effectLst/>
                <a:latin typeface="Times New Roman" panose="02020603050405020304" pitchFamily="18" charset="0"/>
                <a:ea typeface="Calibri" panose="020F0502020204030204" pitchFamily="34" charset="0"/>
                <a:cs typeface="Arial" panose="020B0604020202020204" pitchFamily="34" charset="0"/>
              </a:rPr>
              <a:t>, D. and </a:t>
            </a:r>
            <a:r>
              <a:rPr lang="en-GB" sz="1000" dirty="0" err="1">
                <a:effectLst/>
                <a:latin typeface="Times New Roman" panose="02020603050405020304" pitchFamily="18" charset="0"/>
                <a:ea typeface="Calibri" panose="020F0502020204030204" pitchFamily="34" charset="0"/>
                <a:cs typeface="Arial" panose="020B0604020202020204" pitchFamily="34" charset="0"/>
              </a:rPr>
              <a:t>Moldavska</a:t>
            </a:r>
            <a:r>
              <a:rPr lang="en-GB" sz="1000" dirty="0">
                <a:effectLst/>
                <a:latin typeface="Times New Roman" panose="02020603050405020304" pitchFamily="18" charset="0"/>
                <a:ea typeface="Calibri" panose="020F0502020204030204" pitchFamily="34" charset="0"/>
                <a:cs typeface="Arial" panose="020B0604020202020204" pitchFamily="34" charset="0"/>
              </a:rPr>
              <a:t>, I., 2022. Voice assistants in hospitality: using artificial intelligence for customer service. </a:t>
            </a:r>
            <a:r>
              <a:rPr lang="en-GB" sz="1000" i="1" dirty="0">
                <a:effectLst/>
                <a:latin typeface="Times New Roman" panose="02020603050405020304" pitchFamily="18" charset="0"/>
                <a:ea typeface="Calibri" panose="020F0502020204030204" pitchFamily="34" charset="0"/>
                <a:cs typeface="Arial" panose="020B0604020202020204" pitchFamily="34" charset="0"/>
              </a:rPr>
              <a:t>Journal of Hospitality and Tourism Technology</a:t>
            </a:r>
            <a:r>
              <a:rPr lang="en-GB" sz="1000" dirty="0">
                <a:effectLst/>
                <a:latin typeface="Times New Roman" panose="02020603050405020304" pitchFamily="18" charset="0"/>
                <a:ea typeface="Calibri" panose="020F0502020204030204" pitchFamily="34" charset="0"/>
                <a:cs typeface="Arial" panose="020B0604020202020204" pitchFamily="34" charset="0"/>
              </a:rPr>
              <a:t>, </a:t>
            </a:r>
            <a:r>
              <a:rPr lang="en-GB" sz="1000" i="1" dirty="0">
                <a:effectLst/>
                <a:latin typeface="Times New Roman" panose="02020603050405020304" pitchFamily="18" charset="0"/>
                <a:ea typeface="Calibri" panose="020F0502020204030204" pitchFamily="34" charset="0"/>
                <a:cs typeface="Arial" panose="020B0604020202020204" pitchFamily="34" charset="0"/>
              </a:rPr>
              <a:t>13</a:t>
            </a:r>
            <a:r>
              <a:rPr lang="en-GB" sz="1000" dirty="0">
                <a:effectLst/>
                <a:latin typeface="Times New Roman" panose="02020603050405020304" pitchFamily="18" charset="0"/>
                <a:ea typeface="Calibri" panose="020F0502020204030204" pitchFamily="34" charset="0"/>
                <a:cs typeface="Arial" panose="020B0604020202020204" pitchFamily="34" charset="0"/>
              </a:rPr>
              <a:t>(3), pp.386-403.</a:t>
            </a:r>
            <a:endParaRPr lang="en-GB" sz="1000" dirty="0">
              <a:effectLst/>
              <a:latin typeface="Calibri" panose="020F0502020204030204" pitchFamily="34" charset="0"/>
              <a:ea typeface="Calibri" panose="020F0502020204030204" pitchFamily="34" charset="0"/>
              <a:cs typeface="Arial" panose="020B0604020202020204" pitchFamily="34" charset="0"/>
            </a:endParaRPr>
          </a:p>
          <a:p>
            <a:pPr marL="0" marR="0" algn="just">
              <a:lnSpc>
                <a:spcPct val="100000"/>
              </a:lnSpc>
              <a:spcAft>
                <a:spcPts val="800"/>
              </a:spcAft>
              <a:buNone/>
            </a:pPr>
            <a:r>
              <a:rPr lang="en-GB" sz="1000" dirty="0">
                <a:effectLst/>
                <a:latin typeface="Times New Roman" panose="02020603050405020304" pitchFamily="18" charset="0"/>
                <a:ea typeface="Calibri" panose="020F0502020204030204" pitchFamily="34" charset="0"/>
                <a:cs typeface="Arial" panose="020B0604020202020204" pitchFamily="34" charset="0"/>
              </a:rPr>
              <a:t>Gupta, S., Modgil, S., Lee, C.K., Cho, M. and Park, Y., 2022. Artificial intelligence enabled robots for stay experience in the hospitality industry in a smart city. </a:t>
            </a:r>
            <a:r>
              <a:rPr lang="en-GB" sz="1000" i="1" dirty="0">
                <a:effectLst/>
                <a:latin typeface="Times New Roman" panose="02020603050405020304" pitchFamily="18" charset="0"/>
                <a:ea typeface="Calibri" panose="020F0502020204030204" pitchFamily="34" charset="0"/>
                <a:cs typeface="Arial" panose="020B0604020202020204" pitchFamily="34" charset="0"/>
              </a:rPr>
              <a:t>Industrial Management &amp; Data Systems</a:t>
            </a:r>
            <a:r>
              <a:rPr lang="en-GB" sz="1000" dirty="0">
                <a:effectLst/>
                <a:latin typeface="Times New Roman" panose="02020603050405020304" pitchFamily="18" charset="0"/>
                <a:ea typeface="Calibri" panose="020F0502020204030204" pitchFamily="34" charset="0"/>
                <a:cs typeface="Arial" panose="020B0604020202020204" pitchFamily="34" charset="0"/>
              </a:rPr>
              <a:t>, </a:t>
            </a:r>
            <a:r>
              <a:rPr lang="en-GB" sz="1000" i="1" dirty="0">
                <a:effectLst/>
                <a:latin typeface="Times New Roman" panose="02020603050405020304" pitchFamily="18" charset="0"/>
                <a:ea typeface="Calibri" panose="020F0502020204030204" pitchFamily="34" charset="0"/>
                <a:cs typeface="Arial" panose="020B0604020202020204" pitchFamily="34" charset="0"/>
              </a:rPr>
              <a:t>122</a:t>
            </a:r>
            <a:r>
              <a:rPr lang="en-GB" sz="1000" dirty="0">
                <a:effectLst/>
                <a:latin typeface="Times New Roman" panose="02020603050405020304" pitchFamily="18" charset="0"/>
                <a:ea typeface="Calibri" panose="020F0502020204030204" pitchFamily="34" charset="0"/>
                <a:cs typeface="Arial" panose="020B0604020202020204" pitchFamily="34" charset="0"/>
              </a:rPr>
              <a:t>(10), pp.2331-2350.</a:t>
            </a:r>
            <a:endParaRPr lang="en-GB" sz="1000" dirty="0">
              <a:effectLst/>
              <a:latin typeface="Calibri" panose="020F0502020204030204" pitchFamily="34" charset="0"/>
              <a:ea typeface="Calibri" panose="020F0502020204030204" pitchFamily="34" charset="0"/>
              <a:cs typeface="Arial" panose="020B0604020202020204" pitchFamily="34" charset="0"/>
            </a:endParaRPr>
          </a:p>
          <a:p>
            <a:pPr marL="0" marR="0" algn="just">
              <a:lnSpc>
                <a:spcPct val="100000"/>
              </a:lnSpc>
              <a:spcAft>
                <a:spcPts val="800"/>
              </a:spcAft>
              <a:buNone/>
            </a:pPr>
            <a:r>
              <a:rPr lang="en-GB" sz="1000" dirty="0">
                <a:effectLst/>
                <a:latin typeface="Times New Roman" panose="02020603050405020304" pitchFamily="18" charset="0"/>
                <a:ea typeface="Calibri" panose="020F0502020204030204" pitchFamily="34" charset="0"/>
                <a:cs typeface="Arial" panose="020B0604020202020204" pitchFamily="34" charset="0"/>
              </a:rPr>
              <a:t>Khoa, D.T., Gip, H.Q., </a:t>
            </a:r>
            <a:r>
              <a:rPr lang="en-GB" sz="1000" dirty="0" err="1">
                <a:effectLst/>
                <a:latin typeface="Times New Roman" panose="02020603050405020304" pitchFamily="18" charset="0"/>
                <a:ea typeface="Calibri" panose="020F0502020204030204" pitchFamily="34" charset="0"/>
                <a:cs typeface="Arial" panose="020B0604020202020204" pitchFamily="34" charset="0"/>
              </a:rPr>
              <a:t>Guchait</a:t>
            </a:r>
            <a:r>
              <a:rPr lang="en-GB" sz="1000" dirty="0">
                <a:effectLst/>
                <a:latin typeface="Times New Roman" panose="02020603050405020304" pitchFamily="18" charset="0"/>
                <a:ea typeface="Calibri" panose="020F0502020204030204" pitchFamily="34" charset="0"/>
                <a:cs typeface="Arial" panose="020B0604020202020204" pitchFamily="34" charset="0"/>
              </a:rPr>
              <a:t>, P. and Wang, C.Y., 2023. Competition or collaboration for human–robot relationship: a critical reflection on future </a:t>
            </a:r>
            <a:r>
              <a:rPr lang="en-GB" sz="1000" dirty="0" err="1">
                <a:effectLst/>
                <a:latin typeface="Times New Roman" panose="02020603050405020304" pitchFamily="18" charset="0"/>
                <a:ea typeface="Calibri" panose="020F0502020204030204" pitchFamily="34" charset="0"/>
                <a:cs typeface="Arial" panose="020B0604020202020204" pitchFamily="34" charset="0"/>
              </a:rPr>
              <a:t>cobotics</a:t>
            </a:r>
            <a:r>
              <a:rPr lang="en-GB" sz="1000" dirty="0">
                <a:effectLst/>
                <a:latin typeface="Times New Roman" panose="02020603050405020304" pitchFamily="18" charset="0"/>
                <a:ea typeface="Calibri" panose="020F0502020204030204" pitchFamily="34" charset="0"/>
                <a:cs typeface="Arial" panose="020B0604020202020204" pitchFamily="34" charset="0"/>
              </a:rPr>
              <a:t> in hospitality. </a:t>
            </a:r>
            <a:r>
              <a:rPr lang="en-GB" sz="1000" i="1" dirty="0">
                <a:effectLst/>
                <a:latin typeface="Times New Roman" panose="02020603050405020304" pitchFamily="18" charset="0"/>
                <a:ea typeface="Calibri" panose="020F0502020204030204" pitchFamily="34" charset="0"/>
                <a:cs typeface="Arial" panose="020B0604020202020204" pitchFamily="34" charset="0"/>
              </a:rPr>
              <a:t>International Journal of Contemporary Hospitality Management</a:t>
            </a:r>
            <a:r>
              <a:rPr lang="en-GB" sz="1000" dirty="0">
                <a:effectLst/>
                <a:latin typeface="Times New Roman" panose="02020603050405020304" pitchFamily="18" charset="0"/>
                <a:ea typeface="Calibri" panose="020F0502020204030204" pitchFamily="34" charset="0"/>
                <a:cs typeface="Arial" panose="020B0604020202020204" pitchFamily="34" charset="0"/>
              </a:rPr>
              <a:t>, </a:t>
            </a:r>
            <a:r>
              <a:rPr lang="en-GB" sz="1000" i="1" dirty="0">
                <a:effectLst/>
                <a:latin typeface="Times New Roman" panose="02020603050405020304" pitchFamily="18" charset="0"/>
                <a:ea typeface="Calibri" panose="020F0502020204030204" pitchFamily="34" charset="0"/>
                <a:cs typeface="Arial" panose="020B0604020202020204" pitchFamily="34" charset="0"/>
              </a:rPr>
              <a:t>35</a:t>
            </a:r>
            <a:r>
              <a:rPr lang="en-GB" sz="1000" dirty="0">
                <a:effectLst/>
                <a:latin typeface="Times New Roman" panose="02020603050405020304" pitchFamily="18" charset="0"/>
                <a:ea typeface="Calibri" panose="020F0502020204030204" pitchFamily="34" charset="0"/>
                <a:cs typeface="Arial" panose="020B0604020202020204" pitchFamily="34" charset="0"/>
              </a:rPr>
              <a:t>(6), pp.2202-2215.</a:t>
            </a:r>
            <a:endParaRPr lang="en-GB" sz="1000" dirty="0">
              <a:effectLst/>
              <a:latin typeface="Calibri" panose="020F0502020204030204" pitchFamily="34" charset="0"/>
              <a:ea typeface="Calibri" panose="020F0502020204030204" pitchFamily="34" charset="0"/>
              <a:cs typeface="Arial" panose="020B0604020202020204" pitchFamily="34" charset="0"/>
            </a:endParaRPr>
          </a:p>
          <a:p>
            <a:pPr marL="0" marR="0" algn="just">
              <a:lnSpc>
                <a:spcPct val="100000"/>
              </a:lnSpc>
              <a:spcAft>
                <a:spcPts val="800"/>
              </a:spcAft>
              <a:buNone/>
            </a:pPr>
            <a:r>
              <a:rPr lang="en-GB" sz="1000" dirty="0">
                <a:effectLst/>
                <a:latin typeface="Times New Roman" panose="02020603050405020304" pitchFamily="18" charset="0"/>
                <a:ea typeface="Calibri" panose="020F0502020204030204" pitchFamily="34" charset="0"/>
                <a:cs typeface="Arial" panose="020B0604020202020204" pitchFamily="34" charset="0"/>
              </a:rPr>
              <a:t>Limna, P., 2023. Artificial Intelligence (AI) in the hospitality industry: A review article. </a:t>
            </a:r>
            <a:r>
              <a:rPr lang="en-GB" sz="1000" i="1" dirty="0">
                <a:effectLst/>
                <a:latin typeface="Times New Roman" panose="02020603050405020304" pitchFamily="18" charset="0"/>
                <a:ea typeface="Calibri" panose="020F0502020204030204" pitchFamily="34" charset="0"/>
                <a:cs typeface="Arial" panose="020B0604020202020204" pitchFamily="34" charset="0"/>
              </a:rPr>
              <a:t>International Journal of Computing Sciences Research</a:t>
            </a:r>
            <a:r>
              <a:rPr lang="en-GB" sz="1000" dirty="0">
                <a:effectLst/>
                <a:latin typeface="Times New Roman" panose="02020603050405020304" pitchFamily="18" charset="0"/>
                <a:ea typeface="Calibri" panose="020F0502020204030204" pitchFamily="34" charset="0"/>
                <a:cs typeface="Arial" panose="020B0604020202020204" pitchFamily="34" charset="0"/>
              </a:rPr>
              <a:t>, </a:t>
            </a:r>
            <a:r>
              <a:rPr lang="en-GB" sz="1000" i="1" dirty="0">
                <a:effectLst/>
                <a:latin typeface="Times New Roman" panose="02020603050405020304" pitchFamily="18" charset="0"/>
                <a:ea typeface="Calibri" panose="020F0502020204030204" pitchFamily="34" charset="0"/>
                <a:cs typeface="Arial" panose="020B0604020202020204" pitchFamily="34" charset="0"/>
              </a:rPr>
              <a:t>7</a:t>
            </a:r>
            <a:r>
              <a:rPr lang="en-GB" sz="1000" dirty="0">
                <a:effectLst/>
                <a:latin typeface="Times New Roman" panose="02020603050405020304" pitchFamily="18" charset="0"/>
                <a:ea typeface="Calibri" panose="020F0502020204030204" pitchFamily="34" charset="0"/>
                <a:cs typeface="Arial" panose="020B0604020202020204" pitchFamily="34" charset="0"/>
              </a:rPr>
              <a:t>, pp.1306-1317.</a:t>
            </a:r>
            <a:endParaRPr lang="en-GB" sz="1000" dirty="0">
              <a:effectLst/>
              <a:latin typeface="Calibri" panose="020F0502020204030204" pitchFamily="34" charset="0"/>
              <a:ea typeface="Calibri" panose="020F0502020204030204" pitchFamily="34" charset="0"/>
              <a:cs typeface="Arial" panose="020B0604020202020204" pitchFamily="34" charset="0"/>
            </a:endParaRPr>
          </a:p>
          <a:p>
            <a:pPr marL="0" marR="0" algn="just">
              <a:lnSpc>
                <a:spcPct val="100000"/>
              </a:lnSpc>
              <a:spcAft>
                <a:spcPts val="800"/>
              </a:spcAft>
              <a:buNone/>
            </a:pPr>
            <a:r>
              <a:rPr lang="en-GB" sz="1000" dirty="0" err="1">
                <a:effectLst/>
                <a:latin typeface="Times New Roman" panose="02020603050405020304" pitchFamily="18" charset="0"/>
                <a:ea typeface="Calibri" panose="020F0502020204030204" pitchFamily="34" charset="0"/>
                <a:cs typeface="Arial" panose="020B0604020202020204" pitchFamily="34" charset="0"/>
              </a:rPr>
              <a:t>Mingotto</a:t>
            </a:r>
            <a:r>
              <a:rPr lang="en-GB" sz="1000" dirty="0">
                <a:effectLst/>
                <a:latin typeface="Times New Roman" panose="02020603050405020304" pitchFamily="18" charset="0"/>
                <a:ea typeface="Calibri" panose="020F0502020204030204" pitchFamily="34" charset="0"/>
                <a:cs typeface="Arial" panose="020B0604020202020204" pitchFamily="34" charset="0"/>
              </a:rPr>
              <a:t>, E., </a:t>
            </a:r>
            <a:r>
              <a:rPr lang="en-GB" sz="1000" dirty="0" err="1">
                <a:effectLst/>
                <a:latin typeface="Times New Roman" panose="02020603050405020304" pitchFamily="18" charset="0"/>
                <a:ea typeface="Calibri" panose="020F0502020204030204" pitchFamily="34" charset="0"/>
                <a:cs typeface="Arial" panose="020B0604020202020204" pitchFamily="34" charset="0"/>
              </a:rPr>
              <a:t>Montaguti</a:t>
            </a:r>
            <a:r>
              <a:rPr lang="en-GB" sz="1000" dirty="0">
                <a:effectLst/>
                <a:latin typeface="Times New Roman" panose="02020603050405020304" pitchFamily="18" charset="0"/>
                <a:ea typeface="Calibri" panose="020F0502020204030204" pitchFamily="34" charset="0"/>
                <a:cs typeface="Arial" panose="020B0604020202020204" pitchFamily="34" charset="0"/>
              </a:rPr>
              <a:t>, F. and Tamma, M., 2021. Challenges in re-designing operations and jobs to embody AI and robotics in services. Findings from a case in the hospitality industry. </a:t>
            </a:r>
            <a:r>
              <a:rPr lang="en-GB" sz="1000" i="1" dirty="0">
                <a:effectLst/>
                <a:latin typeface="Times New Roman" panose="02020603050405020304" pitchFamily="18" charset="0"/>
                <a:ea typeface="Calibri" panose="020F0502020204030204" pitchFamily="34" charset="0"/>
                <a:cs typeface="Arial" panose="020B0604020202020204" pitchFamily="34" charset="0"/>
              </a:rPr>
              <a:t>Electronic Markets</a:t>
            </a:r>
            <a:r>
              <a:rPr lang="en-GB" sz="1000" dirty="0">
                <a:effectLst/>
                <a:latin typeface="Times New Roman" panose="02020603050405020304" pitchFamily="18" charset="0"/>
                <a:ea typeface="Calibri" panose="020F0502020204030204" pitchFamily="34" charset="0"/>
                <a:cs typeface="Arial" panose="020B0604020202020204" pitchFamily="34" charset="0"/>
              </a:rPr>
              <a:t>, </a:t>
            </a:r>
            <a:r>
              <a:rPr lang="en-GB" sz="1000" i="1" dirty="0">
                <a:effectLst/>
                <a:latin typeface="Times New Roman" panose="02020603050405020304" pitchFamily="18" charset="0"/>
                <a:ea typeface="Calibri" panose="020F0502020204030204" pitchFamily="34" charset="0"/>
                <a:cs typeface="Arial" panose="020B0604020202020204" pitchFamily="34" charset="0"/>
              </a:rPr>
              <a:t>31</a:t>
            </a:r>
            <a:r>
              <a:rPr lang="en-GB" sz="1000" dirty="0">
                <a:effectLst/>
                <a:latin typeface="Times New Roman" panose="02020603050405020304" pitchFamily="18" charset="0"/>
                <a:ea typeface="Calibri" panose="020F0502020204030204" pitchFamily="34" charset="0"/>
                <a:cs typeface="Arial" panose="020B0604020202020204" pitchFamily="34" charset="0"/>
              </a:rPr>
              <a:t>(3), pp.493-510.</a:t>
            </a:r>
            <a:endParaRPr lang="en-GB" sz="1000" dirty="0">
              <a:effectLst/>
              <a:latin typeface="Calibri" panose="020F0502020204030204" pitchFamily="34" charset="0"/>
              <a:ea typeface="Calibri" panose="020F0502020204030204" pitchFamily="34" charset="0"/>
              <a:cs typeface="Arial" panose="020B0604020202020204" pitchFamily="34" charset="0"/>
            </a:endParaRPr>
          </a:p>
          <a:p>
            <a:pPr marL="0" marR="0" algn="just">
              <a:lnSpc>
                <a:spcPct val="100000"/>
              </a:lnSpc>
              <a:spcAft>
                <a:spcPts val="800"/>
              </a:spcAft>
              <a:buNone/>
            </a:pPr>
            <a:r>
              <a:rPr lang="en-GB" sz="1000" dirty="0">
                <a:effectLst/>
                <a:latin typeface="Times New Roman" panose="02020603050405020304" pitchFamily="18" charset="0"/>
                <a:ea typeface="Calibri" panose="020F0502020204030204" pitchFamily="34" charset="0"/>
                <a:cs typeface="Arial" panose="020B0604020202020204" pitchFamily="34" charset="0"/>
              </a:rPr>
              <a:t>Nam, K., Dutt, C.S., </a:t>
            </a:r>
            <a:r>
              <a:rPr lang="en-GB" sz="1000" dirty="0" err="1">
                <a:effectLst/>
                <a:latin typeface="Times New Roman" panose="02020603050405020304" pitchFamily="18" charset="0"/>
                <a:ea typeface="Calibri" panose="020F0502020204030204" pitchFamily="34" charset="0"/>
                <a:cs typeface="Arial" panose="020B0604020202020204" pitchFamily="34" charset="0"/>
              </a:rPr>
              <a:t>Chathoth</a:t>
            </a:r>
            <a:r>
              <a:rPr lang="en-GB" sz="1000" dirty="0">
                <a:effectLst/>
                <a:latin typeface="Times New Roman" panose="02020603050405020304" pitchFamily="18" charset="0"/>
                <a:ea typeface="Calibri" panose="020F0502020204030204" pitchFamily="34" charset="0"/>
                <a:cs typeface="Arial" panose="020B0604020202020204" pitchFamily="34" charset="0"/>
              </a:rPr>
              <a:t>, P., </a:t>
            </a:r>
            <a:r>
              <a:rPr lang="en-GB" sz="1000" dirty="0" err="1">
                <a:effectLst/>
                <a:latin typeface="Times New Roman" panose="02020603050405020304" pitchFamily="18" charset="0"/>
                <a:ea typeface="Calibri" panose="020F0502020204030204" pitchFamily="34" charset="0"/>
                <a:cs typeface="Arial" panose="020B0604020202020204" pitchFamily="34" charset="0"/>
              </a:rPr>
              <a:t>Daghfous</a:t>
            </a:r>
            <a:r>
              <a:rPr lang="en-GB" sz="1000" dirty="0">
                <a:effectLst/>
                <a:latin typeface="Times New Roman" panose="02020603050405020304" pitchFamily="18" charset="0"/>
                <a:ea typeface="Calibri" panose="020F0502020204030204" pitchFamily="34" charset="0"/>
                <a:cs typeface="Arial" panose="020B0604020202020204" pitchFamily="34" charset="0"/>
              </a:rPr>
              <a:t>, A. and Khan, M.S., 2021. The adoption of artificial intelligence and robotics in the hotel industry: prospects and challenges. </a:t>
            </a:r>
            <a:r>
              <a:rPr lang="en-GB" sz="1000" i="1" dirty="0">
                <a:effectLst/>
                <a:latin typeface="Times New Roman" panose="02020603050405020304" pitchFamily="18" charset="0"/>
                <a:ea typeface="Calibri" panose="020F0502020204030204" pitchFamily="34" charset="0"/>
                <a:cs typeface="Arial" panose="020B0604020202020204" pitchFamily="34" charset="0"/>
              </a:rPr>
              <a:t>Electronic Markets</a:t>
            </a:r>
            <a:r>
              <a:rPr lang="en-GB" sz="1000" dirty="0">
                <a:effectLst/>
                <a:latin typeface="Times New Roman" panose="02020603050405020304" pitchFamily="18" charset="0"/>
                <a:ea typeface="Calibri" panose="020F0502020204030204" pitchFamily="34" charset="0"/>
                <a:cs typeface="Arial" panose="020B0604020202020204" pitchFamily="34" charset="0"/>
              </a:rPr>
              <a:t>, </a:t>
            </a:r>
            <a:r>
              <a:rPr lang="en-GB" sz="1000" i="1" dirty="0">
                <a:effectLst/>
                <a:latin typeface="Times New Roman" panose="02020603050405020304" pitchFamily="18" charset="0"/>
                <a:ea typeface="Calibri" panose="020F0502020204030204" pitchFamily="34" charset="0"/>
                <a:cs typeface="Arial" panose="020B0604020202020204" pitchFamily="34" charset="0"/>
              </a:rPr>
              <a:t>31</a:t>
            </a:r>
            <a:r>
              <a:rPr lang="en-GB" sz="1000" dirty="0">
                <a:effectLst/>
                <a:latin typeface="Times New Roman" panose="02020603050405020304" pitchFamily="18" charset="0"/>
                <a:ea typeface="Calibri" panose="020F0502020204030204" pitchFamily="34" charset="0"/>
                <a:cs typeface="Arial" panose="020B0604020202020204" pitchFamily="34" charset="0"/>
              </a:rPr>
              <a:t>, pp.553-574.</a:t>
            </a:r>
            <a:endParaRPr lang="en-GB" sz="1000" dirty="0">
              <a:effectLst/>
              <a:latin typeface="Calibri" panose="020F0502020204030204" pitchFamily="34" charset="0"/>
              <a:ea typeface="Calibri" panose="020F0502020204030204" pitchFamily="34" charset="0"/>
              <a:cs typeface="Arial" panose="020B0604020202020204" pitchFamily="34" charset="0"/>
            </a:endParaRPr>
          </a:p>
          <a:p>
            <a:pPr marL="0" marR="0" algn="just">
              <a:lnSpc>
                <a:spcPct val="100000"/>
              </a:lnSpc>
              <a:spcAft>
                <a:spcPts val="800"/>
              </a:spcAft>
              <a:buNone/>
            </a:pPr>
            <a:r>
              <a:rPr lang="en-GB" sz="1000" dirty="0">
                <a:effectLst/>
                <a:latin typeface="Times New Roman" panose="02020603050405020304" pitchFamily="18" charset="0"/>
                <a:ea typeface="Calibri" panose="020F0502020204030204" pitchFamily="34" charset="0"/>
                <a:cs typeface="Arial" panose="020B0604020202020204" pitchFamily="34" charset="0"/>
              </a:rPr>
              <a:t>Petrescu, M. and Krishen, A.S., 2023. Hybrid intelligence: Human–AI collaboration in marketing analytics. </a:t>
            </a:r>
            <a:r>
              <a:rPr lang="en-GB" sz="1000" i="1" dirty="0">
                <a:effectLst/>
                <a:latin typeface="Times New Roman" panose="02020603050405020304" pitchFamily="18" charset="0"/>
                <a:ea typeface="Calibri" panose="020F0502020204030204" pitchFamily="34" charset="0"/>
                <a:cs typeface="Arial" panose="020B0604020202020204" pitchFamily="34" charset="0"/>
              </a:rPr>
              <a:t>Journal of Marketing Analytics</a:t>
            </a:r>
            <a:r>
              <a:rPr lang="en-GB" sz="1000" dirty="0">
                <a:effectLst/>
                <a:latin typeface="Times New Roman" panose="02020603050405020304" pitchFamily="18" charset="0"/>
                <a:ea typeface="Calibri" panose="020F0502020204030204" pitchFamily="34" charset="0"/>
                <a:cs typeface="Arial" panose="020B0604020202020204" pitchFamily="34" charset="0"/>
              </a:rPr>
              <a:t>, </a:t>
            </a:r>
            <a:r>
              <a:rPr lang="en-GB" sz="1000" i="1" dirty="0">
                <a:effectLst/>
                <a:latin typeface="Times New Roman" panose="02020603050405020304" pitchFamily="18" charset="0"/>
                <a:ea typeface="Calibri" panose="020F0502020204030204" pitchFamily="34" charset="0"/>
                <a:cs typeface="Arial" panose="020B0604020202020204" pitchFamily="34" charset="0"/>
              </a:rPr>
              <a:t>11</a:t>
            </a:r>
            <a:r>
              <a:rPr lang="en-GB" sz="1000" dirty="0">
                <a:effectLst/>
                <a:latin typeface="Times New Roman" panose="02020603050405020304" pitchFamily="18" charset="0"/>
                <a:ea typeface="Calibri" panose="020F0502020204030204" pitchFamily="34" charset="0"/>
                <a:cs typeface="Arial" panose="020B0604020202020204" pitchFamily="34" charset="0"/>
              </a:rPr>
              <a:t>(3), pp.263-274.</a:t>
            </a:r>
            <a:endParaRPr lang="en-GB" sz="1000" dirty="0">
              <a:effectLst/>
              <a:latin typeface="Calibri" panose="020F0502020204030204" pitchFamily="34" charset="0"/>
              <a:ea typeface="Calibri" panose="020F0502020204030204" pitchFamily="34" charset="0"/>
              <a:cs typeface="Arial" panose="020B0604020202020204" pitchFamily="34" charset="0"/>
            </a:endParaRPr>
          </a:p>
          <a:p>
            <a:pPr marL="0" marR="0" algn="just">
              <a:lnSpc>
                <a:spcPct val="100000"/>
              </a:lnSpc>
              <a:spcAft>
                <a:spcPts val="800"/>
              </a:spcAft>
              <a:buNone/>
            </a:pPr>
            <a:r>
              <a:rPr lang="en-GB" sz="1000" dirty="0">
                <a:effectLst/>
                <a:latin typeface="Times New Roman" panose="02020603050405020304" pitchFamily="18" charset="0"/>
                <a:ea typeface="Calibri" panose="020F0502020204030204" pitchFamily="34" charset="0"/>
                <a:cs typeface="Arial" panose="020B0604020202020204" pitchFamily="34" charset="0"/>
              </a:rPr>
              <a:t>Reis, J., 2024. Customer service through AI-Powered human-robot relationships: Where are we now? The case of Henn </a:t>
            </a:r>
            <a:r>
              <a:rPr lang="en-GB" sz="1000" dirty="0" err="1">
                <a:effectLst/>
                <a:latin typeface="Times New Roman" panose="02020603050405020304" pitchFamily="18" charset="0"/>
                <a:ea typeface="Calibri" panose="020F0502020204030204" pitchFamily="34" charset="0"/>
                <a:cs typeface="Arial" panose="020B0604020202020204" pitchFamily="34" charset="0"/>
              </a:rPr>
              <a:t>na</a:t>
            </a:r>
            <a:r>
              <a:rPr lang="en-GB" sz="1000" dirty="0">
                <a:effectLst/>
                <a:latin typeface="Times New Roman" panose="02020603050405020304" pitchFamily="18" charset="0"/>
                <a:ea typeface="Calibri" panose="020F0502020204030204" pitchFamily="34" charset="0"/>
                <a:cs typeface="Arial" panose="020B0604020202020204" pitchFamily="34" charset="0"/>
              </a:rPr>
              <a:t> cafe, Japan. </a:t>
            </a:r>
            <a:r>
              <a:rPr lang="en-GB" sz="1000" i="1" dirty="0">
                <a:effectLst/>
                <a:latin typeface="Times New Roman" panose="02020603050405020304" pitchFamily="18" charset="0"/>
                <a:ea typeface="Calibri" panose="020F0502020204030204" pitchFamily="34" charset="0"/>
                <a:cs typeface="Arial" panose="020B0604020202020204" pitchFamily="34" charset="0"/>
              </a:rPr>
              <a:t>Technology in Society</a:t>
            </a:r>
            <a:r>
              <a:rPr lang="en-GB" sz="1000" dirty="0">
                <a:effectLst/>
                <a:latin typeface="Times New Roman" panose="02020603050405020304" pitchFamily="18" charset="0"/>
                <a:ea typeface="Calibri" panose="020F0502020204030204" pitchFamily="34" charset="0"/>
                <a:cs typeface="Arial" panose="020B0604020202020204" pitchFamily="34" charset="0"/>
              </a:rPr>
              <a:t>, </a:t>
            </a:r>
            <a:r>
              <a:rPr lang="en-GB" sz="1000" i="1" dirty="0">
                <a:effectLst/>
                <a:latin typeface="Times New Roman" panose="02020603050405020304" pitchFamily="18" charset="0"/>
                <a:ea typeface="Calibri" panose="020F0502020204030204" pitchFamily="34" charset="0"/>
                <a:cs typeface="Arial" panose="020B0604020202020204" pitchFamily="34" charset="0"/>
              </a:rPr>
              <a:t>77</a:t>
            </a:r>
            <a:r>
              <a:rPr lang="en-GB" sz="1000" dirty="0">
                <a:effectLst/>
                <a:latin typeface="Times New Roman" panose="02020603050405020304" pitchFamily="18" charset="0"/>
                <a:ea typeface="Calibri" panose="020F0502020204030204" pitchFamily="34" charset="0"/>
                <a:cs typeface="Arial" panose="020B0604020202020204" pitchFamily="34" charset="0"/>
              </a:rPr>
              <a:t>, p.102570.</a:t>
            </a:r>
            <a:endParaRPr lang="en-GB" sz="1000" dirty="0">
              <a:effectLst/>
              <a:latin typeface="Calibri" panose="020F0502020204030204" pitchFamily="34" charset="0"/>
              <a:ea typeface="Calibri" panose="020F0502020204030204" pitchFamily="34" charset="0"/>
              <a:cs typeface="Arial" panose="020B0604020202020204" pitchFamily="34" charset="0"/>
            </a:endParaRPr>
          </a:p>
          <a:p>
            <a:pPr marL="0" marR="0" algn="just">
              <a:lnSpc>
                <a:spcPct val="100000"/>
              </a:lnSpc>
              <a:spcAft>
                <a:spcPts val="800"/>
              </a:spcAft>
              <a:buNone/>
            </a:pPr>
            <a:r>
              <a:rPr lang="en-GB" sz="1000" dirty="0" err="1">
                <a:effectLst/>
                <a:latin typeface="Times New Roman" panose="02020603050405020304" pitchFamily="18" charset="0"/>
                <a:ea typeface="Calibri" panose="020F0502020204030204" pitchFamily="34" charset="0"/>
                <a:cs typeface="Arial" panose="020B0604020202020204" pitchFamily="34" charset="0"/>
              </a:rPr>
              <a:t>Štilić</a:t>
            </a:r>
            <a:r>
              <a:rPr lang="en-GB" sz="1000" dirty="0">
                <a:effectLst/>
                <a:latin typeface="Times New Roman" panose="02020603050405020304" pitchFamily="18" charset="0"/>
                <a:ea typeface="Calibri" panose="020F0502020204030204" pitchFamily="34" charset="0"/>
                <a:cs typeface="Arial" panose="020B0604020202020204" pitchFamily="34" charset="0"/>
              </a:rPr>
              <a:t>, A., </a:t>
            </a:r>
            <a:r>
              <a:rPr lang="en-GB" sz="1000" dirty="0" err="1">
                <a:effectLst/>
                <a:latin typeface="Times New Roman" panose="02020603050405020304" pitchFamily="18" charset="0"/>
                <a:ea typeface="Calibri" panose="020F0502020204030204" pitchFamily="34" charset="0"/>
                <a:cs typeface="Arial" panose="020B0604020202020204" pitchFamily="34" charset="0"/>
              </a:rPr>
              <a:t>Nicić</a:t>
            </a:r>
            <a:r>
              <a:rPr lang="en-GB" sz="1000" dirty="0">
                <a:effectLst/>
                <a:latin typeface="Times New Roman" panose="02020603050405020304" pitchFamily="18" charset="0"/>
                <a:ea typeface="Calibri" panose="020F0502020204030204" pitchFamily="34" charset="0"/>
                <a:cs typeface="Arial" panose="020B0604020202020204" pitchFamily="34" charset="0"/>
              </a:rPr>
              <a:t>, M. and </a:t>
            </a:r>
            <a:r>
              <a:rPr lang="en-GB" sz="1000" dirty="0" err="1">
                <a:effectLst/>
                <a:latin typeface="Times New Roman" panose="02020603050405020304" pitchFamily="18" charset="0"/>
                <a:ea typeface="Calibri" panose="020F0502020204030204" pitchFamily="34" charset="0"/>
                <a:cs typeface="Arial" panose="020B0604020202020204" pitchFamily="34" charset="0"/>
              </a:rPr>
              <a:t>Puška</a:t>
            </a:r>
            <a:r>
              <a:rPr lang="en-GB" sz="1000" dirty="0">
                <a:effectLst/>
                <a:latin typeface="Times New Roman" panose="02020603050405020304" pitchFamily="18" charset="0"/>
                <a:ea typeface="Calibri" panose="020F0502020204030204" pitchFamily="34" charset="0"/>
                <a:cs typeface="Arial" panose="020B0604020202020204" pitchFamily="34" charset="0"/>
              </a:rPr>
              <a:t>, A., 2023. Check-in to the future: Exploring the impact of contemporary information technologies and artificial intelligence on the hotel industry. </a:t>
            </a:r>
            <a:r>
              <a:rPr lang="en-GB" sz="1000" i="1" dirty="0" err="1">
                <a:effectLst/>
                <a:latin typeface="Times New Roman" panose="02020603050405020304" pitchFamily="18" charset="0"/>
                <a:ea typeface="Calibri" panose="020F0502020204030204" pitchFamily="34" charset="0"/>
                <a:cs typeface="Arial" panose="020B0604020202020204" pitchFamily="34" charset="0"/>
              </a:rPr>
              <a:t>Turističko</a:t>
            </a:r>
            <a:r>
              <a:rPr lang="en-GB" sz="1000" i="1" dirty="0">
                <a:effectLst/>
                <a:latin typeface="Times New Roman" panose="02020603050405020304" pitchFamily="18" charset="0"/>
                <a:ea typeface="Calibri" panose="020F0502020204030204" pitchFamily="34" charset="0"/>
                <a:cs typeface="Arial" panose="020B0604020202020204" pitchFamily="34" charset="0"/>
              </a:rPr>
              <a:t> </a:t>
            </a:r>
            <a:r>
              <a:rPr lang="en-GB" sz="1000" i="1" dirty="0" err="1">
                <a:effectLst/>
                <a:latin typeface="Times New Roman" panose="02020603050405020304" pitchFamily="18" charset="0"/>
                <a:ea typeface="Calibri" panose="020F0502020204030204" pitchFamily="34" charset="0"/>
                <a:cs typeface="Arial" panose="020B0604020202020204" pitchFamily="34" charset="0"/>
              </a:rPr>
              <a:t>poslovanje</a:t>
            </a:r>
            <a:r>
              <a:rPr lang="en-GB" sz="1000" dirty="0">
                <a:effectLst/>
                <a:latin typeface="Times New Roman" panose="02020603050405020304" pitchFamily="18" charset="0"/>
                <a:ea typeface="Calibri" panose="020F0502020204030204" pitchFamily="34" charset="0"/>
                <a:cs typeface="Arial" panose="020B0604020202020204" pitchFamily="34" charset="0"/>
              </a:rPr>
              <a:t>, (31).</a:t>
            </a:r>
            <a:endParaRPr lang="en-GB" sz="1000" dirty="0">
              <a:effectLst/>
              <a:latin typeface="Calibri" panose="020F0502020204030204" pitchFamily="34" charset="0"/>
              <a:ea typeface="Calibri" panose="020F0502020204030204" pitchFamily="34" charset="0"/>
              <a:cs typeface="Arial" panose="020B0604020202020204" pitchFamily="34" charset="0"/>
            </a:endParaRPr>
          </a:p>
          <a:p>
            <a:pPr marL="0" marR="0" algn="just">
              <a:lnSpc>
                <a:spcPct val="100000"/>
              </a:lnSpc>
              <a:spcAft>
                <a:spcPts val="800"/>
              </a:spcAft>
              <a:buNone/>
            </a:pPr>
            <a:r>
              <a:rPr lang="en-GB" sz="1000" dirty="0">
                <a:effectLst/>
                <a:latin typeface="Times New Roman" panose="02020603050405020304" pitchFamily="18" charset="0"/>
                <a:ea typeface="Calibri" panose="020F0502020204030204" pitchFamily="34" charset="0"/>
                <a:cs typeface="Arial" panose="020B0604020202020204" pitchFamily="34" charset="0"/>
              </a:rPr>
              <a:t>Talukder, M.B. and Kumar, S., 2024. The Development of ChatGPT and Its Implications for the Future of Customer Service in the Hospitality Industry. In </a:t>
            </a:r>
            <a:r>
              <a:rPr lang="en-GB" sz="1000" i="1" dirty="0">
                <a:effectLst/>
                <a:latin typeface="Times New Roman" panose="02020603050405020304" pitchFamily="18" charset="0"/>
                <a:ea typeface="Calibri" panose="020F0502020204030204" pitchFamily="34" charset="0"/>
                <a:cs typeface="Arial" panose="020B0604020202020204" pitchFamily="34" charset="0"/>
              </a:rPr>
              <a:t>Blockchain Applications for Smart Contract Technologies</a:t>
            </a:r>
            <a:r>
              <a:rPr lang="en-GB" sz="1000" dirty="0">
                <a:effectLst/>
                <a:latin typeface="Times New Roman" panose="02020603050405020304" pitchFamily="18" charset="0"/>
                <a:ea typeface="Calibri" panose="020F0502020204030204" pitchFamily="34" charset="0"/>
                <a:cs typeface="Arial" panose="020B0604020202020204" pitchFamily="34" charset="0"/>
              </a:rPr>
              <a:t> (pp. 100-126). IGI Global.</a:t>
            </a:r>
            <a:endParaRPr lang="en-GB" sz="1000" dirty="0">
              <a:effectLst/>
              <a:latin typeface="Calibri" panose="020F0502020204030204" pitchFamily="34" charset="0"/>
              <a:ea typeface="Calibri" panose="020F0502020204030204" pitchFamily="34" charset="0"/>
              <a:cs typeface="Arial" panose="020B0604020202020204" pitchFamily="34" charset="0"/>
            </a:endParaRPr>
          </a:p>
          <a:p>
            <a:pPr marL="0" marR="0" indent="0" algn="just">
              <a:lnSpc>
                <a:spcPct val="100000"/>
              </a:lnSpc>
              <a:spcAft>
                <a:spcPts val="800"/>
              </a:spcAft>
              <a:buNone/>
            </a:pPr>
            <a:r>
              <a:rPr lang="en-GB" sz="1000" dirty="0">
                <a:effectLst/>
                <a:latin typeface="Times New Roman" panose="02020603050405020304" pitchFamily="18" charset="0"/>
                <a:ea typeface="Calibri" panose="020F0502020204030204" pitchFamily="34" charset="0"/>
                <a:cs typeface="Arial" panose="020B0604020202020204" pitchFamily="34" charset="0"/>
              </a:rPr>
              <a:t>Zahidi, F., </a:t>
            </a:r>
            <a:r>
              <a:rPr lang="en-GB" sz="1000" dirty="0" err="1">
                <a:effectLst/>
                <a:latin typeface="Times New Roman" panose="02020603050405020304" pitchFamily="18" charset="0"/>
                <a:ea typeface="Calibri" panose="020F0502020204030204" pitchFamily="34" charset="0"/>
                <a:cs typeface="Arial" panose="020B0604020202020204" pitchFamily="34" charset="0"/>
              </a:rPr>
              <a:t>Kaluvilla</a:t>
            </a:r>
            <a:r>
              <a:rPr lang="en-GB" sz="1000" dirty="0">
                <a:effectLst/>
                <a:latin typeface="Times New Roman" panose="02020603050405020304" pitchFamily="18" charset="0"/>
                <a:ea typeface="Calibri" panose="020F0502020204030204" pitchFamily="34" charset="0"/>
                <a:cs typeface="Arial" panose="020B0604020202020204" pitchFamily="34" charset="0"/>
              </a:rPr>
              <a:t>, B.B. and Mulla, T., 2024. Embracing the new era: Artificial intelligence and its multifaceted impact on the hospitality industry. </a:t>
            </a:r>
            <a:r>
              <a:rPr lang="en-GB" sz="1000" i="1" dirty="0">
                <a:effectLst/>
                <a:latin typeface="Times New Roman" panose="02020603050405020304" pitchFamily="18" charset="0"/>
                <a:ea typeface="Calibri" panose="020F0502020204030204" pitchFamily="34" charset="0"/>
                <a:cs typeface="Arial" panose="020B0604020202020204" pitchFamily="34" charset="0"/>
              </a:rPr>
              <a:t>Journal of Open Innovation: Technology, Market, and Complexity</a:t>
            </a:r>
            <a:r>
              <a:rPr lang="en-GB" sz="1000" dirty="0">
                <a:effectLst/>
                <a:latin typeface="Times New Roman" panose="02020603050405020304" pitchFamily="18" charset="0"/>
                <a:ea typeface="Calibri" panose="020F0502020204030204" pitchFamily="34" charset="0"/>
                <a:cs typeface="Arial" panose="020B0604020202020204" pitchFamily="34" charset="0"/>
              </a:rPr>
              <a:t>, </a:t>
            </a:r>
            <a:r>
              <a:rPr lang="en-GB" sz="1000" i="1" dirty="0">
                <a:effectLst/>
                <a:latin typeface="Times New Roman" panose="02020603050405020304" pitchFamily="18" charset="0"/>
                <a:ea typeface="Calibri" panose="020F0502020204030204" pitchFamily="34" charset="0"/>
                <a:cs typeface="Arial" panose="020B0604020202020204" pitchFamily="34" charset="0"/>
              </a:rPr>
              <a:t>10</a:t>
            </a:r>
            <a:r>
              <a:rPr lang="en-GB" sz="1000" dirty="0">
                <a:effectLst/>
                <a:latin typeface="Times New Roman" panose="02020603050405020304" pitchFamily="18" charset="0"/>
                <a:ea typeface="Calibri" panose="020F0502020204030204" pitchFamily="34" charset="0"/>
                <a:cs typeface="Arial" panose="020B0604020202020204" pitchFamily="34" charset="0"/>
              </a:rPr>
              <a:t>(4), p.100390.</a:t>
            </a:r>
            <a:endParaRPr lang="en-GB" sz="1050" dirty="0"/>
          </a:p>
        </p:txBody>
      </p:sp>
    </p:spTree>
    <p:extLst>
      <p:ext uri="{BB962C8B-B14F-4D97-AF65-F5344CB8AC3E}">
        <p14:creationId xmlns:p14="http://schemas.microsoft.com/office/powerpoint/2010/main" val="3930666148"/>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
  <TotalTime>68</TotalTime>
  <Words>3060</Words>
  <Application>Microsoft Office PowerPoint</Application>
  <PresentationFormat>Widescreen</PresentationFormat>
  <Paragraphs>74</Paragraphs>
  <Slides>16</Slides>
  <Notes>14</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16</vt:i4>
      </vt:variant>
    </vt:vector>
  </HeadingPairs>
  <TitlesOfParts>
    <vt:vector size="22" baseType="lpstr">
      <vt:lpstr>Aptos</vt:lpstr>
      <vt:lpstr>Aptos Display</vt:lpstr>
      <vt:lpstr>Arial</vt:lpstr>
      <vt:lpstr>Calibri</vt:lpstr>
      <vt:lpstr>Times New Roman</vt:lpstr>
      <vt:lpstr>Office Theme</vt:lpstr>
      <vt:lpstr>AI and Human Collaboration in the Hotel and Hospitality Sector</vt:lpstr>
      <vt:lpstr>Introduction to Contemporary Theme</vt:lpstr>
      <vt:lpstr>Research Aim &amp; Objectives</vt:lpstr>
      <vt:lpstr>Industry Context</vt:lpstr>
      <vt:lpstr>Literature Review – Theoretical Foundations</vt:lpstr>
      <vt:lpstr>AI Transforming Service Delivery</vt:lpstr>
      <vt:lpstr>Method  PESTEL Analysis – Political and Economic Factors</vt:lpstr>
      <vt:lpstr>PESTEL Analysis – Social and Technological Factors</vt:lpstr>
      <vt:lpstr>PESTEL Analysis – Environmental and Legal Factors </vt:lpstr>
      <vt:lpstr>Industry Examples and Responses </vt:lpstr>
      <vt:lpstr>Critical Reflections – Strengths and Limitations</vt:lpstr>
      <vt:lpstr>Conclusion  Summary of Key Findings</vt:lpstr>
      <vt:lpstr>Recommendations – Strategic Adoption</vt:lpstr>
      <vt:lpstr>Recommendations – Policy and Collaboration</vt:lpstr>
      <vt:lpstr>Final Thought – Balancing Innovation and Hospitality</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AI and Human Collaboration in the Hotel and Hospitality Sector</dc:title>
  <dc:creator>user</dc:creator>
  <cp:lastModifiedBy>Bijaya Dip Karki (2207937)</cp:lastModifiedBy>
  <cp:revision>49</cp:revision>
  <dcterms:created xsi:type="dcterms:W3CDTF">2025-05-05T12:12:02Z</dcterms:created>
  <dcterms:modified xsi:type="dcterms:W3CDTF">2025-05-28T11:11:14Z</dcterms:modified>
</cp:coreProperties>
</file>