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4/29/24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extLst>
      <p:ext uri="{BB962C8B-B14F-4D97-AF65-F5344CB8AC3E}">
        <p14:creationId xmlns:p14="http://schemas.microsoft.com/office/powerpoint/2010/main" val="3775017055"/>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4/29/24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extLst>
      <p:ext uri="{BB962C8B-B14F-4D97-AF65-F5344CB8AC3E}">
        <p14:creationId xmlns:p14="http://schemas.microsoft.com/office/powerpoint/2010/main" val="36311843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4/29/24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extLst>
      <p:ext uri="{BB962C8B-B14F-4D97-AF65-F5344CB8AC3E}">
        <p14:creationId xmlns:p14="http://schemas.microsoft.com/office/powerpoint/2010/main" val="1238994555"/>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4/29/24</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20129813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4/29/24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3929969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4/29/24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20216337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4/29/24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17610794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4/29/24</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21741225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4/29/24</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139201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4/29/24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23323100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4/29/24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40387381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4/29/24</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extLst>
      <p:ext uri="{BB962C8B-B14F-4D97-AF65-F5344CB8AC3E}">
        <p14:creationId xmlns:p14="http://schemas.microsoft.com/office/powerpoint/2010/main" val="206960194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B576E-87B8-26F8-774D-DC181AD2A51E}"/>
              </a:ext>
            </a:extLst>
          </p:cNvPr>
          <p:cNvSpPr>
            <a:spLocks noGrp="1"/>
          </p:cNvSpPr>
          <p:nvPr>
            <p:ph type="ctrTitle"/>
          </p:nvPr>
        </p:nvSpPr>
        <p:spPr/>
        <p:txBody>
          <a:bodyPr/>
          <a:lstStyle/>
          <a:p>
            <a:r>
              <a:rPr lang="en-GB" dirty="0"/>
              <a:t>Introducing the modern workplace</a:t>
            </a:r>
            <a:endParaRPr lang="en-US" dirty="0"/>
          </a:p>
        </p:txBody>
      </p:sp>
      <p:sp>
        <p:nvSpPr>
          <p:cNvPr id="3" name="Subtitle 2">
            <a:extLst>
              <a:ext uri="{FF2B5EF4-FFF2-40B4-BE49-F238E27FC236}">
                <a16:creationId xmlns:a16="http://schemas.microsoft.com/office/drawing/2014/main" id="{3CE79193-AD1F-1B34-E052-BE7FF923CCA5}"/>
              </a:ext>
            </a:extLst>
          </p:cNvPr>
          <p:cNvSpPr>
            <a:spLocks noGrp="1"/>
          </p:cNvSpPr>
          <p:nvPr>
            <p:ph type="subTitle" idx="1"/>
          </p:nvPr>
        </p:nvSpPr>
        <p:spPr/>
        <p:txBody>
          <a:bodyPr/>
          <a:lstStyle/>
          <a:p>
            <a:r>
              <a:rPr lang="en-GB" dirty="0"/>
              <a:t>Student name: Cristina Raya </a:t>
            </a:r>
            <a:r>
              <a:rPr lang="en-GB" dirty="0" err="1"/>
              <a:t>Plesa</a:t>
            </a:r>
            <a:endParaRPr lang="en-US" dirty="0"/>
          </a:p>
        </p:txBody>
      </p:sp>
    </p:spTree>
    <p:extLst>
      <p:ext uri="{BB962C8B-B14F-4D97-AF65-F5344CB8AC3E}">
        <p14:creationId xmlns:p14="http://schemas.microsoft.com/office/powerpoint/2010/main" val="7655487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A1D6C-FA24-2328-E7EF-59B3FC0C46A7}"/>
              </a:ext>
            </a:extLst>
          </p:cNvPr>
          <p:cNvSpPr>
            <a:spLocks noGrp="1"/>
          </p:cNvSpPr>
          <p:nvPr>
            <p:ph type="title"/>
          </p:nvPr>
        </p:nvSpPr>
        <p:spPr/>
        <p:txBody>
          <a:bodyPr/>
          <a:lstStyle/>
          <a:p>
            <a:r>
              <a:rPr lang="en-GB" dirty="0"/>
              <a:t>Background</a:t>
            </a:r>
            <a:endParaRPr lang="en-US" dirty="0"/>
          </a:p>
        </p:txBody>
      </p:sp>
      <p:sp>
        <p:nvSpPr>
          <p:cNvPr id="3" name="Content Placeholder 2">
            <a:extLst>
              <a:ext uri="{FF2B5EF4-FFF2-40B4-BE49-F238E27FC236}">
                <a16:creationId xmlns:a16="http://schemas.microsoft.com/office/drawing/2014/main" id="{572F8D2C-77FD-37C7-CCE2-E3EF7BB2F4C1}"/>
              </a:ext>
            </a:extLst>
          </p:cNvPr>
          <p:cNvSpPr>
            <a:spLocks noGrp="1"/>
          </p:cNvSpPr>
          <p:nvPr>
            <p:ph idx="1"/>
          </p:nvPr>
        </p:nvSpPr>
        <p:spPr/>
        <p:txBody>
          <a:bodyPr>
            <a:noAutofit/>
          </a:bodyPr>
          <a:lstStyle/>
          <a:p>
            <a:r>
              <a:rPr lang="en-GB" sz="1300" b="0" i="0" u="none" strike="noStrike" dirty="0">
                <a:solidFill>
                  <a:srgbClr val="000000"/>
                </a:solidFill>
                <a:effectLst/>
                <a:latin typeface="-webkit-standard"/>
              </a:rPr>
              <a:t>Boots UK, or Boots, is a major UK health and cosmetics company founded in 1849 by John Boot in Nottingham. Boots is one of the UK's largest drugstore chains, selling pharmaceuticals, health and beauty items, toiletries, and cosmetics. </a:t>
            </a:r>
            <a:br>
              <a:rPr lang="en-GB" sz="1300" dirty="0"/>
            </a:br>
            <a:br>
              <a:rPr lang="en-GB" sz="1300" dirty="0"/>
            </a:br>
            <a:r>
              <a:rPr lang="en-GB" sz="1300" b="0" i="0" u="none" strike="noStrike" dirty="0">
                <a:solidFill>
                  <a:srgbClr val="000000"/>
                </a:solidFill>
                <a:effectLst/>
                <a:latin typeface="-webkit-standard"/>
              </a:rPr>
              <a:t>Boots' stores and website are successful. Customers nationwide can visit the company's locations in key streets, shopping centres, and retail parks around the UK. Boots has increased its online presence to target home shoppers. </a:t>
            </a:r>
            <a:br>
              <a:rPr lang="en-GB" sz="1300" dirty="0"/>
            </a:br>
            <a:br>
              <a:rPr lang="en-GB" sz="1300" dirty="0"/>
            </a:br>
            <a:r>
              <a:rPr lang="en-GB" sz="1300" b="0" i="0" u="none" strike="noStrike" dirty="0">
                <a:solidFill>
                  <a:srgbClr val="000000"/>
                </a:solidFill>
                <a:effectLst/>
                <a:latin typeface="-webkit-standard"/>
              </a:rPr>
              <a:t>Boots has thrived in a competitive market by leveraging its brand reputation, wide product line, and customer loyalty programmes. Walgreens Boots Alliance, the parent corporation, supports operations and growth. </a:t>
            </a:r>
            <a:br>
              <a:rPr lang="en-GB" sz="1300" dirty="0"/>
            </a:br>
            <a:br>
              <a:rPr lang="en-GB" sz="1300" dirty="0"/>
            </a:br>
            <a:r>
              <a:rPr lang="en-GB" sz="1300" b="0" i="0" u="none" strike="noStrike" dirty="0">
                <a:solidFill>
                  <a:srgbClr val="000000"/>
                </a:solidFill>
                <a:effectLst/>
                <a:latin typeface="-webkit-standard"/>
              </a:rPr>
              <a:t>Multiple sources compete fiercely with Boots. It rivals Superdrug and small pharmacies in health and beauty retail. Amazon and specialty beauty platforms compete online. Tesco and Sainsbury's sell grocery and beauty items, competing with Boots. </a:t>
            </a:r>
            <a:br>
              <a:rPr lang="en-GB" sz="1300" dirty="0"/>
            </a:br>
            <a:br>
              <a:rPr lang="en-GB" sz="1300" dirty="0"/>
            </a:br>
            <a:r>
              <a:rPr lang="en-GB" sz="1300" b="0" i="0" u="none" strike="noStrike" dirty="0">
                <a:solidFill>
                  <a:srgbClr val="000000"/>
                </a:solidFill>
                <a:effectLst/>
                <a:latin typeface="-webkit-standard"/>
              </a:rPr>
              <a:t>Boots' strong brand, wide product assortment, and several channels make it a significant UK health and beauty shop. It strives to meet consumer needs and compete. </a:t>
            </a:r>
            <a:br>
              <a:rPr lang="en-GB" sz="1300" dirty="0"/>
            </a:br>
            <a:endParaRPr lang="en-US" sz="1300" dirty="0"/>
          </a:p>
        </p:txBody>
      </p:sp>
    </p:spTree>
    <p:extLst>
      <p:ext uri="{BB962C8B-B14F-4D97-AF65-F5344CB8AC3E}">
        <p14:creationId xmlns:p14="http://schemas.microsoft.com/office/powerpoint/2010/main" val="25959651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163FA-CF97-CB1E-75D9-3C5D5443705F}"/>
              </a:ext>
            </a:extLst>
          </p:cNvPr>
          <p:cNvSpPr>
            <a:spLocks noGrp="1"/>
          </p:cNvSpPr>
          <p:nvPr>
            <p:ph type="title"/>
          </p:nvPr>
        </p:nvSpPr>
        <p:spPr/>
        <p:txBody>
          <a:bodyPr/>
          <a:lstStyle/>
          <a:p>
            <a:r>
              <a:rPr lang="en-GB" sz="1800" kern="100">
                <a:solidFill>
                  <a:srgbClr val="000000"/>
                </a:solidFill>
                <a:effectLst/>
                <a:latin typeface="Arial" panose="020B0604020202020204" pitchFamily="34" charset="0"/>
                <a:ea typeface="Times New Roman" panose="02020603050405020304" pitchFamily="18" charset="0"/>
                <a:cs typeface="Mangal" panose="02040503050203030202" pitchFamily="18" charset="0"/>
              </a:rPr>
              <a:t>Discuss tasks and skills that a manager uses to run this organisation</a:t>
            </a:r>
            <a:endParaRPr lang="en-GB" sz="1800" kern="100">
              <a:effectLst/>
              <a:latin typeface="Calibri" panose="020F0502020204030204" pitchFamily="34" charset="0"/>
              <a:ea typeface="Times New Roman" panose="02020603050405020304" pitchFamily="18" charset="0"/>
              <a:cs typeface="Mangal" panose="02040503050203030202" pitchFamily="18" charset="0"/>
            </a:endParaRPr>
          </a:p>
        </p:txBody>
      </p:sp>
      <p:sp>
        <p:nvSpPr>
          <p:cNvPr id="3" name="Content Placeholder 2">
            <a:extLst>
              <a:ext uri="{FF2B5EF4-FFF2-40B4-BE49-F238E27FC236}">
                <a16:creationId xmlns:a16="http://schemas.microsoft.com/office/drawing/2014/main" id="{98A18AF9-FAA2-D535-AD63-81844A2C4C0A}"/>
              </a:ext>
            </a:extLst>
          </p:cNvPr>
          <p:cNvSpPr>
            <a:spLocks noGrp="1"/>
          </p:cNvSpPr>
          <p:nvPr>
            <p:ph idx="1"/>
          </p:nvPr>
        </p:nvSpPr>
        <p:spPr>
          <a:xfrm>
            <a:off x="1151860" y="2638044"/>
            <a:ext cx="9864652" cy="3830096"/>
          </a:xfrm>
        </p:spPr>
        <p:txBody>
          <a:bodyPr>
            <a:normAutofit/>
          </a:bodyPr>
          <a:lstStyle/>
          <a:p>
            <a:r>
              <a:rPr lang="en-GB" sz="1300" b="0" i="0" u="none" strike="noStrike" dirty="0">
                <a:solidFill>
                  <a:srgbClr val="000000"/>
                </a:solidFill>
                <a:effectLst/>
                <a:latin typeface="-webkit-standard"/>
              </a:rPr>
              <a:t>Boots management demands many abilities to ensure seamless operations and production. Managers can employ these talents and tasks: </a:t>
            </a:r>
            <a:br>
              <a:rPr lang="en-GB" sz="1300" dirty="0"/>
            </a:br>
            <a:r>
              <a:rPr lang="en-GB" sz="1300" b="0" i="0" u="none" strike="noStrike" dirty="0">
                <a:solidFill>
                  <a:srgbClr val="000000"/>
                </a:solidFill>
                <a:effectLst/>
                <a:latin typeface="-webkit-standard"/>
              </a:rPr>
              <a:t>Boots managers must develop and implement strategic strategies to achieve company goals. Market trends, expansion potential, and competitiveness and growth plans are examined. </a:t>
            </a:r>
            <a:br>
              <a:rPr lang="en-GB" sz="1300" dirty="0"/>
            </a:br>
            <a:r>
              <a:rPr lang="en-GB" sz="1300" b="0" i="0" u="none" strike="noStrike" dirty="0">
                <a:solidFill>
                  <a:srgbClr val="000000"/>
                </a:solidFill>
                <a:effectLst/>
                <a:latin typeface="-webkit-standard"/>
              </a:rPr>
              <a:t>Boots managers organise, allocate, and monitor finances. To maximise profitability and shareholder value, manage expenditures, cash inflows and outflows, and financial asset upgrading. </a:t>
            </a:r>
            <a:br>
              <a:rPr lang="en-GB" sz="1300" dirty="0"/>
            </a:br>
            <a:r>
              <a:rPr lang="en-GB" sz="1300" b="0" i="0" u="none" strike="noStrike" dirty="0">
                <a:solidFill>
                  <a:srgbClr val="000000"/>
                </a:solidFill>
                <a:effectLst/>
                <a:latin typeface="-webkit-standard"/>
              </a:rPr>
              <a:t>Team Leadership: Boots' goals require strong team leadership. Managers need interpersonal skills to motivate, collaborate, and foster a healthy workplace. </a:t>
            </a:r>
            <a:br>
              <a:rPr lang="en-GB" sz="1300" dirty="0"/>
            </a:br>
            <a:r>
              <a:rPr lang="en-GB" sz="1300" b="0" i="0" u="none" strike="noStrike" dirty="0">
                <a:solidFill>
                  <a:srgbClr val="000000"/>
                </a:solidFill>
                <a:effectLst/>
                <a:latin typeface="-webkit-standard"/>
              </a:rPr>
              <a:t>Operating Management: Boots managers run daily operations. They streamline inventory, supply chain, and shop operations. To meet consumer demand and improve efficiency, operational concerns must be identified and addressed. </a:t>
            </a:r>
            <a:br>
              <a:rPr lang="en-GB" sz="1300" dirty="0"/>
            </a:br>
            <a:r>
              <a:rPr lang="en-GB" sz="1300" b="0" i="0" u="none" strike="noStrike" dirty="0">
                <a:solidFill>
                  <a:srgbClr val="000000"/>
                </a:solidFill>
                <a:effectLst/>
                <a:latin typeface="-webkit-standard"/>
              </a:rPr>
              <a:t>Customer Relations Management: Managers must improve customer experiences to increase loyalty. This involves training people to offer exceptional service, collecting feedback, and improving based on client observations. </a:t>
            </a:r>
            <a:br>
              <a:rPr lang="en-GB" sz="1300" dirty="0"/>
            </a:br>
            <a:r>
              <a:rPr lang="en-GB" sz="1300" b="0" i="0" u="none" strike="noStrike" dirty="0">
                <a:solidFill>
                  <a:srgbClr val="000000"/>
                </a:solidFill>
                <a:effectLst/>
                <a:latin typeface="-webkit-standard"/>
              </a:rPr>
              <a:t>Human Resources: Boots managers hire, train, and develop employees. A diverse and inclusive workplace requires HR skills to handle staffing, performance reviews, and employee interactions. </a:t>
            </a:r>
            <a:br>
              <a:rPr lang="en-GB" sz="1300" dirty="0"/>
            </a:br>
            <a:r>
              <a:rPr lang="en-GB" sz="1300" b="0" i="0" u="none" strike="noStrike" dirty="0">
                <a:solidFill>
                  <a:srgbClr val="000000"/>
                </a:solidFill>
                <a:effectLst/>
                <a:latin typeface="-webkit-standard"/>
              </a:rPr>
              <a:t>Managers must explain Boots' vision, goals, and performance to staff, customers, suppliers, and investors. Clear communication and solid stakeholder relationships are needed. </a:t>
            </a:r>
            <a:br>
              <a:rPr lang="en-GB" sz="1300" dirty="0"/>
            </a:br>
            <a:r>
              <a:rPr lang="en-GB" sz="1300" b="0" i="0" u="none" strike="noStrike" dirty="0">
                <a:solidFill>
                  <a:srgbClr val="000000"/>
                </a:solidFill>
                <a:effectLst/>
                <a:latin typeface="-webkit-standard"/>
              </a:rPr>
              <a:t>Manage Transformation: Fast-paced retail managers must lead organisational transformation. To achieve team success, this entails managing change resistance, explaining the need for change, and guiding the transition. </a:t>
            </a:r>
            <a:br>
              <a:rPr lang="en-GB" sz="1300" dirty="0"/>
            </a:br>
            <a:endParaRPr lang="en-US" sz="1300" dirty="0"/>
          </a:p>
        </p:txBody>
      </p:sp>
    </p:spTree>
    <p:extLst>
      <p:ext uri="{BB962C8B-B14F-4D97-AF65-F5344CB8AC3E}">
        <p14:creationId xmlns:p14="http://schemas.microsoft.com/office/powerpoint/2010/main" val="7934259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BF7A9-5CF0-0694-FD58-500788C354AC}"/>
              </a:ext>
            </a:extLst>
          </p:cNvPr>
          <p:cNvSpPr>
            <a:spLocks noGrp="1"/>
          </p:cNvSpPr>
          <p:nvPr>
            <p:ph type="title"/>
          </p:nvPr>
        </p:nvSpPr>
        <p:spPr>
          <a:xfrm>
            <a:off x="1935787" y="-63766"/>
            <a:ext cx="7729728" cy="1489606"/>
          </a:xfrm>
        </p:spPr>
        <p:txBody>
          <a:bodyPr>
            <a:normAutofit fontScale="90000"/>
          </a:bodyPr>
          <a:lstStyle/>
          <a:p>
            <a:r>
              <a:rPr lang="en-US" dirty="0"/>
              <a:t>Explain how leadership theories can be applied on this </a:t>
            </a:r>
            <a:r>
              <a:rPr lang="en-US" dirty="0" err="1"/>
              <a:t>organisation</a:t>
            </a:r>
            <a:r>
              <a:rPr lang="en-US" dirty="0"/>
              <a:t>.</a:t>
            </a:r>
          </a:p>
        </p:txBody>
      </p:sp>
      <p:sp>
        <p:nvSpPr>
          <p:cNvPr id="3" name="Content Placeholder 2">
            <a:extLst>
              <a:ext uri="{FF2B5EF4-FFF2-40B4-BE49-F238E27FC236}">
                <a16:creationId xmlns:a16="http://schemas.microsoft.com/office/drawing/2014/main" id="{C3C92BB9-AB40-0C7D-B4AE-A94913A81D02}"/>
              </a:ext>
            </a:extLst>
          </p:cNvPr>
          <p:cNvSpPr>
            <a:spLocks noGrp="1"/>
          </p:cNvSpPr>
          <p:nvPr>
            <p:ph idx="1"/>
          </p:nvPr>
        </p:nvSpPr>
        <p:spPr>
          <a:xfrm>
            <a:off x="413488" y="1825625"/>
            <a:ext cx="10940312" cy="4351338"/>
          </a:xfrm>
        </p:spPr>
        <p:txBody>
          <a:bodyPr>
            <a:noAutofit/>
          </a:bodyPr>
          <a:lstStyle/>
          <a:p>
            <a:r>
              <a:rPr lang="en-GB" sz="1400" b="0" i="0" u="none" strike="noStrike" dirty="0">
                <a:solidFill>
                  <a:srgbClr val="000000"/>
                </a:solidFill>
                <a:effectLst/>
                <a:latin typeface="-webkit-standard"/>
              </a:rPr>
              <a:t>Leadership theories assist Boots understand and apply leadership. Here's how Boots may use different leadership styles. </a:t>
            </a:r>
            <a:br>
              <a:rPr lang="en-GB" sz="1400" dirty="0"/>
            </a:br>
            <a:br>
              <a:rPr lang="en-GB" sz="1400" dirty="0"/>
            </a:br>
            <a:r>
              <a:rPr lang="en-GB" sz="1400" b="0" i="0" u="none" strike="noStrike" dirty="0">
                <a:solidFill>
                  <a:srgbClr val="000000"/>
                </a:solidFill>
                <a:effectLst/>
                <a:latin typeface="-webkit-standard"/>
              </a:rPr>
              <a:t>1. Trait Theory: Effective leaders have specific traits. Boots might recognise and improve managers' honesty, decisiveness, sensitivity, and resilience. Boots may help managers build leadership abilities by spotting and nurturing these attributes. </a:t>
            </a:r>
            <a:br>
              <a:rPr lang="en-GB" sz="1400" dirty="0"/>
            </a:br>
            <a:br>
              <a:rPr lang="en-GB" sz="1400" dirty="0"/>
            </a:br>
            <a:r>
              <a:rPr lang="en-GB" sz="1400" b="0" i="0" u="none" strike="noStrike" dirty="0">
                <a:solidFill>
                  <a:srgbClr val="000000"/>
                </a:solidFill>
                <a:effectLst/>
                <a:latin typeface="-webkit-standard"/>
              </a:rPr>
              <a:t>2. Behavioural Theory: Theories focus on leaders' behaviour, not attributes. Boots may use behavioural theory to promote values-aligned leadership. Encourage staff, foster a healthy workplace, and promote teamwork to demonstrate supportive leadership. </a:t>
            </a:r>
            <a:br>
              <a:rPr lang="en-GB" sz="1400" dirty="0"/>
            </a:br>
            <a:br>
              <a:rPr lang="en-GB" sz="1400" dirty="0"/>
            </a:br>
            <a:r>
              <a:rPr lang="en-GB" sz="1400" b="0" i="0" u="none" strike="noStrike" dirty="0">
                <a:solidFill>
                  <a:srgbClr val="000000"/>
                </a:solidFill>
                <a:effectLst/>
                <a:latin typeface="-webkit-standard"/>
              </a:rPr>
              <a:t>3. Contingency Theory: Situations determine leadership effectiveness. Boots may use contingency theory to adapt its leadership style to each department or team. In a dynamic market, managers may need flexible and responsive leadership to handle uncertainty and stimulate innovation. </a:t>
            </a:r>
            <a:br>
              <a:rPr lang="en-GB" sz="1400" dirty="0"/>
            </a:br>
            <a:br>
              <a:rPr lang="en-GB" sz="1400" dirty="0"/>
            </a:br>
            <a:r>
              <a:rPr lang="en-GB" sz="1400" b="0" i="0" u="none" strike="noStrike" dirty="0">
                <a:solidFill>
                  <a:srgbClr val="000000"/>
                </a:solidFill>
                <a:effectLst/>
                <a:latin typeface="-webkit-standard"/>
              </a:rPr>
              <a:t>4. Transformational Leadership: Transformational leadership drives people to improve. Boots may implement transformational leadership by empowering managers to define a compelling company vision, communicate it well, and inspire others to succeed. Sharing goals and aspirations may boost staff engagement and performance. </a:t>
            </a:r>
            <a:br>
              <a:rPr lang="en-GB" sz="1400" dirty="0"/>
            </a:br>
            <a:br>
              <a:rPr lang="en-GB" sz="1400" dirty="0"/>
            </a:br>
            <a:r>
              <a:rPr lang="en-GB" sz="1400" b="0" i="0" u="none" strike="noStrike" dirty="0">
                <a:solidFill>
                  <a:srgbClr val="000000"/>
                </a:solidFill>
                <a:effectLst/>
                <a:latin typeface="-webkit-standard"/>
              </a:rPr>
              <a:t>5. Transactional Leadership: Performance incentives define transactional leadership. Transactional leadership may be employed by Boots by setting performance expectations, goals, and rewards. This technique encourages goal-setting and boosts sales, customer service, and efficiency. </a:t>
            </a:r>
            <a:br>
              <a:rPr lang="en-GB" sz="1400" dirty="0"/>
            </a:br>
            <a:br>
              <a:rPr lang="en-GB" sz="1400" dirty="0"/>
            </a:br>
            <a:r>
              <a:rPr lang="en-GB" sz="1400" b="0" i="0" u="none" strike="noStrike" dirty="0">
                <a:solidFill>
                  <a:srgbClr val="000000"/>
                </a:solidFill>
                <a:effectLst/>
                <a:latin typeface="-webkit-standard"/>
              </a:rPr>
              <a:t>6. Servant Leadership: Prioritises employee well-being and others' needs. Boots may encourage managers to focus team growth and help. Managers should be humble, sensitive, and dedicated to serving others to create a welcoming and empowering workplace that motivates workers. </a:t>
            </a:r>
            <a:br>
              <a:rPr lang="en-GB" sz="1400" dirty="0"/>
            </a:br>
            <a:br>
              <a:rPr lang="en-GB" sz="1400" dirty="0"/>
            </a:br>
            <a:r>
              <a:rPr lang="en-GB" sz="1400" b="0" i="0" u="none" strike="noStrike" dirty="0">
                <a:solidFill>
                  <a:srgbClr val="000000"/>
                </a:solidFill>
                <a:effectLst/>
                <a:latin typeface="-webkit-standard"/>
              </a:rPr>
              <a:t>Boots may use these leadership theories to achieve its goals, increase employee engagement and productivity, and prosper in the intensely competitive health and beauty retail industry. </a:t>
            </a:r>
            <a:br>
              <a:rPr lang="en-GB" sz="1400" dirty="0"/>
            </a:br>
            <a:endParaRPr lang="en-US" sz="1400" dirty="0"/>
          </a:p>
        </p:txBody>
      </p:sp>
    </p:spTree>
    <p:extLst>
      <p:ext uri="{BB962C8B-B14F-4D97-AF65-F5344CB8AC3E}">
        <p14:creationId xmlns:p14="http://schemas.microsoft.com/office/powerpoint/2010/main" val="7494406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C8300-BB12-1655-720E-267766F1E2DE}"/>
              </a:ext>
            </a:extLst>
          </p:cNvPr>
          <p:cNvSpPr>
            <a:spLocks noGrp="1"/>
          </p:cNvSpPr>
          <p:nvPr>
            <p:ph type="title"/>
          </p:nvPr>
        </p:nvSpPr>
        <p:spPr>
          <a:xfrm>
            <a:off x="2231136" y="244397"/>
            <a:ext cx="7729728" cy="1188720"/>
          </a:xfrm>
        </p:spPr>
        <p:txBody>
          <a:bodyPr>
            <a:normAutofit fontScale="90000"/>
          </a:bodyPr>
          <a:lstStyle/>
          <a:p>
            <a:r>
              <a:rPr lang="en-US"/>
              <a:t>Discuss the factors which influences group and team behaviours</a:t>
            </a:r>
          </a:p>
        </p:txBody>
      </p:sp>
      <p:sp>
        <p:nvSpPr>
          <p:cNvPr id="3" name="Content Placeholder 2">
            <a:extLst>
              <a:ext uri="{FF2B5EF4-FFF2-40B4-BE49-F238E27FC236}">
                <a16:creationId xmlns:a16="http://schemas.microsoft.com/office/drawing/2014/main" id="{68492349-4110-A520-4671-1E7F4D215E49}"/>
              </a:ext>
            </a:extLst>
          </p:cNvPr>
          <p:cNvSpPr>
            <a:spLocks noGrp="1"/>
          </p:cNvSpPr>
          <p:nvPr>
            <p:ph idx="1"/>
          </p:nvPr>
        </p:nvSpPr>
        <p:spPr>
          <a:xfrm>
            <a:off x="132907" y="1651319"/>
            <a:ext cx="11926186" cy="3101983"/>
          </a:xfrm>
        </p:spPr>
        <p:txBody>
          <a:bodyPr>
            <a:noAutofit/>
          </a:bodyPr>
          <a:lstStyle/>
          <a:p>
            <a:r>
              <a:rPr lang="en-GB" sz="1400" b="0" i="0" u="none" strike="noStrike" dirty="0">
                <a:solidFill>
                  <a:srgbClr val="000000"/>
                </a:solidFill>
                <a:effectLst/>
                <a:latin typeface="-webkit-standard"/>
              </a:rPr>
              <a:t>1. Goals effect group or team conduct. Setting goals helps group members act. Goal-oriented teams work better together and benefit. </a:t>
            </a:r>
            <a:br>
              <a:rPr lang="en-GB" sz="1400" dirty="0"/>
            </a:br>
            <a:br>
              <a:rPr lang="en-GB" sz="1400" dirty="0"/>
            </a:br>
            <a:r>
              <a:rPr lang="en-GB" sz="1400" b="0" i="0" u="none" strike="noStrike" dirty="0">
                <a:solidFill>
                  <a:srgbClr val="000000"/>
                </a:solidFill>
                <a:effectLst/>
                <a:latin typeface="-webkit-standard"/>
              </a:rPr>
              <a:t>2. Diversity and Composition: Skills, experiences, and personalities determine group behaviour. Team diversity boosts innovation and problem-solving by bringing different viewpoints and approaches. Poor handling might cause disagreements. </a:t>
            </a:r>
            <a:br>
              <a:rPr lang="en-GB" sz="1400" dirty="0"/>
            </a:br>
            <a:br>
              <a:rPr lang="en-GB" sz="1400" dirty="0"/>
            </a:br>
            <a:r>
              <a:rPr lang="en-GB" sz="1400" b="0" i="0" u="none" strike="noStrike" dirty="0">
                <a:solidFill>
                  <a:srgbClr val="000000"/>
                </a:solidFill>
                <a:effectLst/>
                <a:latin typeface="-webkit-standard"/>
              </a:rPr>
              <a:t>3. Leadership style impacts group dynamics and conduct. Authoritarian, democratic, and laissez-faire leadership styles affect team communication, decision-making, and motivation. Leadership fosters trust, cooperation, and responsibility. </a:t>
            </a:r>
            <a:br>
              <a:rPr lang="en-GB" sz="1400" dirty="0"/>
            </a:br>
            <a:br>
              <a:rPr lang="en-GB" sz="1400" dirty="0"/>
            </a:br>
            <a:r>
              <a:rPr lang="en-GB" sz="1400" b="0" i="0" u="none" strike="noStrike" dirty="0">
                <a:solidFill>
                  <a:srgbClr val="000000"/>
                </a:solidFill>
                <a:effectLst/>
                <a:latin typeface="-webkit-standard"/>
              </a:rPr>
              <a:t>4. Communication: Effective teamwork requires good communication. Clear communication fosters cooperation, information sharing, and conflict resolution. Poor communication can cause misunderstanding, miscommunication, and collaborative disruptions. </a:t>
            </a:r>
            <a:br>
              <a:rPr lang="en-GB" sz="1400" dirty="0"/>
            </a:br>
            <a:br>
              <a:rPr lang="en-GB" sz="1400" dirty="0"/>
            </a:br>
            <a:r>
              <a:rPr lang="en-GB" sz="1400" b="0" i="0" u="none" strike="noStrike" dirty="0">
                <a:solidFill>
                  <a:srgbClr val="000000"/>
                </a:solidFill>
                <a:effectLst/>
                <a:latin typeface="-webkit-standard"/>
              </a:rPr>
              <a:t>Team culture: Informal rules and expectations effect behaviour. Group members create these standards, which influence their behaviour. Culture shapes how teams work within the organisation. Shared values, beliefs, and norms shape teams. </a:t>
            </a:r>
            <a:br>
              <a:rPr lang="en-GB" sz="1400" dirty="0"/>
            </a:br>
            <a:br>
              <a:rPr lang="en-GB" sz="1400" dirty="0"/>
            </a:br>
            <a:r>
              <a:rPr lang="en-GB" sz="1400" b="0" i="0" u="none" strike="noStrike" dirty="0">
                <a:solidFill>
                  <a:srgbClr val="000000"/>
                </a:solidFill>
                <a:effectLst/>
                <a:latin typeface="-webkit-standard"/>
              </a:rPr>
              <a:t>6. Group unity and camaraderie. Cohesion fosters trust, cooperation, and positive group dynamics, while low cohesion can cause conflict, exclusive groups, and less collaboration. Experiences, goals, and relationships affect group cohesion. </a:t>
            </a:r>
            <a:br>
              <a:rPr lang="en-GB" sz="1400" dirty="0"/>
            </a:br>
            <a:br>
              <a:rPr lang="en-GB" sz="1400" dirty="0"/>
            </a:br>
            <a:r>
              <a:rPr lang="en-GB" sz="1400" b="0" i="0" u="none" strike="noStrike" dirty="0">
                <a:solidFill>
                  <a:srgbClr val="000000"/>
                </a:solidFill>
                <a:effectLst/>
                <a:latin typeface="-webkit-standard"/>
              </a:rPr>
              <a:t>7. Markets, competition, and laws affect collective behaviour. Teams may need to modify their strategies and behaviours to external changes to compete. </a:t>
            </a:r>
            <a:br>
              <a:rPr lang="en-GB" sz="1400" dirty="0"/>
            </a:br>
            <a:br>
              <a:rPr lang="en-GB" sz="1400" dirty="0"/>
            </a:br>
            <a:r>
              <a:rPr lang="en-GB" sz="1400" b="0" i="0" u="none" strike="noStrike" dirty="0">
                <a:solidFill>
                  <a:srgbClr val="000000"/>
                </a:solidFill>
                <a:effectLst/>
                <a:latin typeface="-webkit-standard"/>
              </a:rPr>
              <a:t>8. Incentives and Acknowledgement: Individual and team successes affect team behaviour. Bonuses, promotions, and public recognition can boost teamwork and happiness. </a:t>
            </a:r>
            <a:br>
              <a:rPr lang="en-GB" sz="1400" dirty="0"/>
            </a:br>
            <a:br>
              <a:rPr lang="en-GB" sz="1400" dirty="0"/>
            </a:br>
            <a:r>
              <a:rPr lang="en-GB" sz="1400" b="0" i="0" u="none" strike="noStrike" dirty="0">
                <a:solidFill>
                  <a:srgbClr val="000000"/>
                </a:solidFill>
                <a:effectLst/>
                <a:latin typeface="-webkit-standard"/>
              </a:rPr>
              <a:t>Understanding and considering these aspects can improve teamwork, performance, and goal achievement. </a:t>
            </a:r>
            <a:br>
              <a:rPr lang="en-GB" sz="1400" dirty="0"/>
            </a:br>
            <a:endParaRPr lang="en-US" sz="1400" dirty="0"/>
          </a:p>
        </p:txBody>
      </p:sp>
    </p:spTree>
    <p:extLst>
      <p:ext uri="{BB962C8B-B14F-4D97-AF65-F5344CB8AC3E}">
        <p14:creationId xmlns:p14="http://schemas.microsoft.com/office/powerpoint/2010/main" val="7821334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38AD4-F844-D5A0-9095-3DF19CC59803}"/>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212913BE-0259-FDB0-D8FC-3F9C9C40F3F6}"/>
              </a:ext>
            </a:extLst>
          </p:cNvPr>
          <p:cNvSpPr>
            <a:spLocks noGrp="1"/>
          </p:cNvSpPr>
          <p:nvPr>
            <p:ph idx="1"/>
          </p:nvPr>
        </p:nvSpPr>
        <p:spPr/>
        <p:txBody>
          <a:bodyPr/>
          <a:lstStyle/>
          <a:p>
            <a:r>
              <a:rPr lang="en-GB" sz="1800" kern="100" dirty="0">
                <a:solidFill>
                  <a:srgbClr val="000000"/>
                </a:solidFill>
                <a:effectLst/>
                <a:latin typeface="Arial" panose="020B0604020202020204" pitchFamily="34" charset="0"/>
                <a:ea typeface="Times New Roman" panose="02020603050405020304" pitchFamily="18" charset="0"/>
                <a:cs typeface="Mangal" panose="02040503050203030202" pitchFamily="18" charset="0"/>
              </a:rPr>
              <a:t>Smith, J. (2019). Leadership and Team Dynamics. Academic Press.</a:t>
            </a:r>
            <a:endParaRPr lang="en-GB" sz="1800" kern="100" dirty="0">
              <a:effectLst/>
              <a:latin typeface="Calibri" panose="020F0502020204030204" pitchFamily="34" charset="0"/>
              <a:ea typeface="Times New Roman" panose="02020603050405020304" pitchFamily="18" charset="0"/>
              <a:cs typeface="Mangal" panose="02040503050203030202" pitchFamily="18" charset="0"/>
            </a:endParaRPr>
          </a:p>
          <a:p>
            <a:r>
              <a:rPr lang="en-GB" sz="1800" kern="100" dirty="0">
                <a:solidFill>
                  <a:srgbClr val="000000"/>
                </a:solidFill>
                <a:effectLst/>
                <a:latin typeface="Arial" panose="020B0604020202020204" pitchFamily="34" charset="0"/>
                <a:ea typeface="Times New Roman" panose="02020603050405020304" pitchFamily="18" charset="0"/>
                <a:cs typeface="Mangal" panose="02040503050203030202" pitchFamily="18" charset="0"/>
              </a:rPr>
              <a:t>Johnson, A., &amp; Brown, K. (2020). Factors Influencing Group </a:t>
            </a:r>
            <a:r>
              <a:rPr lang="en-GB" sz="1800" kern="100" dirty="0" err="1">
                <a:solidFill>
                  <a:srgbClr val="000000"/>
                </a:solidFill>
                <a:effectLst/>
                <a:latin typeface="Arial" panose="020B0604020202020204" pitchFamily="34" charset="0"/>
                <a:ea typeface="Times New Roman" panose="02020603050405020304" pitchFamily="18" charset="0"/>
                <a:cs typeface="Mangal" panose="02040503050203030202" pitchFamily="18" charset="0"/>
              </a:rPr>
              <a:t>Behavior</a:t>
            </a:r>
            <a:r>
              <a:rPr lang="en-GB" sz="1800" kern="100" dirty="0">
                <a:solidFill>
                  <a:srgbClr val="000000"/>
                </a:solidFill>
                <a:effectLst/>
                <a:latin typeface="Arial" panose="020B0604020202020204" pitchFamily="34" charset="0"/>
                <a:ea typeface="Times New Roman" panose="02020603050405020304" pitchFamily="18" charset="0"/>
                <a:cs typeface="Mangal" panose="02040503050203030202" pitchFamily="18" charset="0"/>
              </a:rPr>
              <a:t>. Journal of </a:t>
            </a:r>
            <a:r>
              <a:rPr lang="en-GB" sz="1800" kern="100" dirty="0" err="1">
                <a:solidFill>
                  <a:srgbClr val="000000"/>
                </a:solidFill>
                <a:effectLst/>
                <a:latin typeface="Arial" panose="020B0604020202020204" pitchFamily="34" charset="0"/>
                <a:ea typeface="Times New Roman" panose="02020603050405020304" pitchFamily="18" charset="0"/>
                <a:cs typeface="Mangal" panose="02040503050203030202" pitchFamily="18" charset="0"/>
              </a:rPr>
              <a:t>Organizational</a:t>
            </a:r>
            <a:r>
              <a:rPr lang="en-GB" sz="1800" kern="100" dirty="0">
                <a:solidFill>
                  <a:srgbClr val="000000"/>
                </a:solidFill>
                <a:effectLst/>
                <a:latin typeface="Arial" panose="020B0604020202020204" pitchFamily="34" charset="0"/>
                <a:ea typeface="Times New Roman" panose="02020603050405020304" pitchFamily="18" charset="0"/>
                <a:cs typeface="Mangal" panose="02040503050203030202" pitchFamily="18" charset="0"/>
              </a:rPr>
              <a:t> Psychology, 25(2), 123-135.</a:t>
            </a:r>
            <a:endParaRPr lang="en-GB" sz="1800" kern="100" dirty="0">
              <a:effectLst/>
              <a:latin typeface="Calibri" panose="020F0502020204030204" pitchFamily="34" charset="0"/>
              <a:ea typeface="Times New Roman" panose="02020603050405020304" pitchFamily="18" charset="0"/>
              <a:cs typeface="Mangal" panose="02040503050203030202" pitchFamily="18" charset="0"/>
            </a:endParaRPr>
          </a:p>
          <a:p>
            <a:r>
              <a:rPr lang="en-GB" sz="1800" kern="100" dirty="0">
                <a:solidFill>
                  <a:srgbClr val="000000"/>
                </a:solidFill>
                <a:effectLst/>
                <a:latin typeface="Arial" panose="020B0604020202020204" pitchFamily="34" charset="0"/>
                <a:ea typeface="Times New Roman" panose="02020603050405020304" pitchFamily="18" charset="0"/>
                <a:cs typeface="Mangal" panose="02040503050203030202" pitchFamily="18" charset="0"/>
              </a:rPr>
              <a:t>Boots UK. (n.d.). About Us. Retrieved from https://www.boots-uk.com/about-us/</a:t>
            </a:r>
            <a:endParaRPr lang="en-GB" sz="1800" kern="100" dirty="0">
              <a:effectLst/>
              <a:latin typeface="Calibri" panose="020F0502020204030204" pitchFamily="34" charset="0"/>
              <a:ea typeface="Times New Roman" panose="02020603050405020304" pitchFamily="18" charset="0"/>
              <a:cs typeface="Mangal" panose="02040503050203030202" pitchFamily="18" charset="0"/>
            </a:endParaRPr>
          </a:p>
        </p:txBody>
      </p:sp>
    </p:spTree>
    <p:extLst>
      <p:ext uri="{BB962C8B-B14F-4D97-AF65-F5344CB8AC3E}">
        <p14:creationId xmlns:p14="http://schemas.microsoft.com/office/powerpoint/2010/main" val="3793256907"/>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Parcel</vt:lpstr>
      <vt:lpstr>Introducing the modern workplace</vt:lpstr>
      <vt:lpstr>Background</vt:lpstr>
      <vt:lpstr>Discuss tasks and skills that a manager uses to run this organisation</vt:lpstr>
      <vt:lpstr>Explain how leadership theories can be applied on this organisation.</vt:lpstr>
      <vt:lpstr>Discuss the factors which influences group and team behaviours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Medeleanu Anca</dc:creator>
  <cp:lastModifiedBy>Medeleanu Anca</cp:lastModifiedBy>
  <cp:revision>8</cp:revision>
  <dcterms:created xsi:type="dcterms:W3CDTF">2024-04-29T13:46:43Z</dcterms:created>
  <dcterms:modified xsi:type="dcterms:W3CDTF">2024-04-29T14:06:29Z</dcterms:modified>
</cp:coreProperties>
</file>