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diagrams/colors2.xml" ContentType="application/vnd.openxmlformats-officedocument.drawingml.diagramColors+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Default Extension="emf" ContentType="image/x-emf"/>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diagrams/layout2.xml" ContentType="application/vnd.openxmlformats-officedocument.drawingml.diagramLayout+xml"/>
  <Override PartName="/ppt/notesSlides/notesSlide8.xml" ContentType="application/vnd.openxmlformats-officedocument.presentationml.notesSlide+xml"/>
  <Override PartName="/ppt/notesSlides/notesSlide1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33"/>
  </p:notesMasterIdLst>
  <p:handoutMasterIdLst>
    <p:handoutMasterId r:id="rId34"/>
  </p:handoutMasterIdLst>
  <p:sldIdLst>
    <p:sldId id="257" r:id="rId2"/>
    <p:sldId id="285" r:id="rId3"/>
    <p:sldId id="258" r:id="rId4"/>
    <p:sldId id="259" r:id="rId5"/>
    <p:sldId id="260" r:id="rId6"/>
    <p:sldId id="261" r:id="rId7"/>
    <p:sldId id="262" r:id="rId8"/>
    <p:sldId id="263" r:id="rId9"/>
    <p:sldId id="264" r:id="rId10"/>
    <p:sldId id="265" r:id="rId11"/>
    <p:sldId id="266" r:id="rId12"/>
    <p:sldId id="267" r:id="rId13"/>
    <p:sldId id="268" r:id="rId14"/>
    <p:sldId id="269" r:id="rId15"/>
    <p:sldId id="291" r:id="rId16"/>
    <p:sldId id="270" r:id="rId17"/>
    <p:sldId id="271" r:id="rId18"/>
    <p:sldId id="275" r:id="rId19"/>
    <p:sldId id="274" r:id="rId20"/>
    <p:sldId id="286" r:id="rId21"/>
    <p:sldId id="276" r:id="rId22"/>
    <p:sldId id="277" r:id="rId23"/>
    <p:sldId id="278" r:id="rId24"/>
    <p:sldId id="279" r:id="rId25"/>
    <p:sldId id="280" r:id="rId26"/>
    <p:sldId id="282" r:id="rId27"/>
    <p:sldId id="281" r:id="rId28"/>
    <p:sldId id="284" r:id="rId29"/>
    <p:sldId id="287" r:id="rId30"/>
    <p:sldId id="288" r:id="rId31"/>
    <p:sldId id="290"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2" d="100"/>
          <a:sy n="82" d="100"/>
        </p:scale>
        <p:origin x="-156"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0533A5-0F06-428E-9C3A-3E3707BD8B2D}"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D5856997-BCA9-4647-9701-9A957CA57EC2}">
      <dgm:prSet phldrT="[Text]"/>
      <dgm:spPr/>
      <dgm:t>
        <a:bodyPr/>
        <a:lstStyle/>
        <a:p>
          <a:r>
            <a:rPr lang="en-GB" dirty="0" smtClean="0">
              <a:solidFill>
                <a:schemeClr val="tx1"/>
              </a:solidFill>
            </a:rPr>
            <a:t>Personal Mastery</a:t>
          </a:r>
          <a:endParaRPr lang="en-GB" dirty="0">
            <a:solidFill>
              <a:schemeClr val="tx1"/>
            </a:solidFill>
          </a:endParaRPr>
        </a:p>
      </dgm:t>
    </dgm:pt>
    <dgm:pt modelId="{96CF1F6A-0381-4C90-843D-4F8103ABE941}" type="parTrans" cxnId="{99DCB57E-F31C-4B8D-90B4-49A8CAC7FAD0}">
      <dgm:prSet/>
      <dgm:spPr/>
      <dgm:t>
        <a:bodyPr/>
        <a:lstStyle/>
        <a:p>
          <a:endParaRPr lang="en-GB"/>
        </a:p>
      </dgm:t>
    </dgm:pt>
    <dgm:pt modelId="{D9CF17F6-C9B9-46B0-8256-DE8ECC0D5FEA}" type="sibTrans" cxnId="{99DCB57E-F31C-4B8D-90B4-49A8CAC7FAD0}">
      <dgm:prSet/>
      <dgm:spPr/>
      <dgm:t>
        <a:bodyPr/>
        <a:lstStyle/>
        <a:p>
          <a:endParaRPr lang="en-GB"/>
        </a:p>
      </dgm:t>
    </dgm:pt>
    <dgm:pt modelId="{C0749912-BE49-44C2-8B68-34C2551DD340}">
      <dgm:prSet phldrT="[Text]"/>
      <dgm:spPr/>
      <dgm:t>
        <a:bodyPr/>
        <a:lstStyle/>
        <a:p>
          <a:r>
            <a:rPr lang="en-GB" b="1" dirty="0" smtClean="0"/>
            <a:t>Aspiration,</a:t>
          </a:r>
          <a:r>
            <a:rPr lang="en-GB" dirty="0" smtClean="0"/>
            <a:t> concerning what you as an individual want to achieve</a:t>
          </a:r>
          <a:endParaRPr lang="en-GB" dirty="0"/>
        </a:p>
      </dgm:t>
    </dgm:pt>
    <dgm:pt modelId="{A990B7B7-9B35-4314-BD74-5EBDEB218EC6}" type="parTrans" cxnId="{FB59D35F-74C0-4255-A158-74A146A14F5D}">
      <dgm:prSet/>
      <dgm:spPr/>
      <dgm:t>
        <a:bodyPr/>
        <a:lstStyle/>
        <a:p>
          <a:endParaRPr lang="en-GB"/>
        </a:p>
      </dgm:t>
    </dgm:pt>
    <dgm:pt modelId="{E523C4B4-6DA2-404F-844C-250CC6C77898}" type="sibTrans" cxnId="{FB59D35F-74C0-4255-A158-74A146A14F5D}">
      <dgm:prSet/>
      <dgm:spPr/>
      <dgm:t>
        <a:bodyPr/>
        <a:lstStyle/>
        <a:p>
          <a:endParaRPr lang="en-GB"/>
        </a:p>
      </dgm:t>
    </dgm:pt>
    <dgm:pt modelId="{E1C74843-65E5-4CE4-8C22-A09FBA7069F4}">
      <dgm:prSet phldrT="[Text]"/>
      <dgm:spPr/>
      <dgm:t>
        <a:bodyPr/>
        <a:lstStyle/>
        <a:p>
          <a:r>
            <a:rPr lang="en-GB" dirty="0" smtClean="0">
              <a:solidFill>
                <a:schemeClr val="tx1"/>
              </a:solidFill>
            </a:rPr>
            <a:t>Mental Models</a:t>
          </a:r>
          <a:endParaRPr lang="en-GB" dirty="0">
            <a:solidFill>
              <a:schemeClr val="tx1"/>
            </a:solidFill>
          </a:endParaRPr>
        </a:p>
      </dgm:t>
    </dgm:pt>
    <dgm:pt modelId="{9ED37945-40D1-4D64-8474-CF67065CDC2C}" type="parTrans" cxnId="{378A2C39-41D7-430A-A214-58FB9EBCE8B6}">
      <dgm:prSet/>
      <dgm:spPr/>
      <dgm:t>
        <a:bodyPr/>
        <a:lstStyle/>
        <a:p>
          <a:endParaRPr lang="en-GB"/>
        </a:p>
      </dgm:t>
    </dgm:pt>
    <dgm:pt modelId="{E6311031-DF0C-4A0C-A3FA-60687C1F8DB0}" type="sibTrans" cxnId="{378A2C39-41D7-430A-A214-58FB9EBCE8B6}">
      <dgm:prSet/>
      <dgm:spPr/>
      <dgm:t>
        <a:bodyPr/>
        <a:lstStyle/>
        <a:p>
          <a:endParaRPr lang="en-GB"/>
        </a:p>
      </dgm:t>
    </dgm:pt>
    <dgm:pt modelId="{7690DC78-44DA-4412-924B-F82CEFC79F9B}">
      <dgm:prSet phldrT="[Text]"/>
      <dgm:spPr/>
      <dgm:t>
        <a:bodyPr/>
        <a:lstStyle/>
        <a:p>
          <a:r>
            <a:rPr lang="en-GB" b="1" dirty="0" smtClean="0"/>
            <a:t>Reflection</a:t>
          </a:r>
          <a:r>
            <a:rPr lang="en-GB" dirty="0" smtClean="0"/>
            <a:t> and enquiry, concerning the constant refinement of thinking and development of awareness</a:t>
          </a:r>
          <a:endParaRPr lang="en-GB" dirty="0"/>
        </a:p>
      </dgm:t>
    </dgm:pt>
    <dgm:pt modelId="{CBC42631-5CEC-40C2-9BC6-B576A9F719AA}" type="parTrans" cxnId="{F61B8FC6-A64C-455A-94D6-2927CFD65B77}">
      <dgm:prSet/>
      <dgm:spPr/>
      <dgm:t>
        <a:bodyPr/>
        <a:lstStyle/>
        <a:p>
          <a:endParaRPr lang="en-GB"/>
        </a:p>
      </dgm:t>
    </dgm:pt>
    <dgm:pt modelId="{1C37795B-F77C-4329-87E2-2FC3FCC49F3B}" type="sibTrans" cxnId="{F61B8FC6-A64C-455A-94D6-2927CFD65B77}">
      <dgm:prSet/>
      <dgm:spPr/>
      <dgm:t>
        <a:bodyPr/>
        <a:lstStyle/>
        <a:p>
          <a:endParaRPr lang="en-GB"/>
        </a:p>
      </dgm:t>
    </dgm:pt>
    <dgm:pt modelId="{91746EB5-9FB2-463E-8B44-FC352F1A7374}">
      <dgm:prSet phldrT="[Text]"/>
      <dgm:spPr/>
      <dgm:t>
        <a:bodyPr/>
        <a:lstStyle/>
        <a:p>
          <a:r>
            <a:rPr lang="en-GB" dirty="0" smtClean="0">
              <a:solidFill>
                <a:schemeClr val="tx1"/>
              </a:solidFill>
            </a:rPr>
            <a:t>Shared Vision</a:t>
          </a:r>
          <a:endParaRPr lang="en-GB" dirty="0">
            <a:solidFill>
              <a:schemeClr val="tx1"/>
            </a:solidFill>
          </a:endParaRPr>
        </a:p>
      </dgm:t>
    </dgm:pt>
    <dgm:pt modelId="{ED38389A-EE7D-4F07-9D43-A39EA8A1F63E}" type="parTrans" cxnId="{DC2EB6DB-D783-4896-A68F-8FBAC057E911}">
      <dgm:prSet/>
      <dgm:spPr/>
      <dgm:t>
        <a:bodyPr/>
        <a:lstStyle/>
        <a:p>
          <a:endParaRPr lang="en-GB"/>
        </a:p>
      </dgm:t>
    </dgm:pt>
    <dgm:pt modelId="{1DBFC311-1292-44DC-8BED-FB62EC980D5A}" type="sibTrans" cxnId="{DC2EB6DB-D783-4896-A68F-8FBAC057E911}">
      <dgm:prSet/>
      <dgm:spPr/>
      <dgm:t>
        <a:bodyPr/>
        <a:lstStyle/>
        <a:p>
          <a:endParaRPr lang="en-GB"/>
        </a:p>
      </dgm:t>
    </dgm:pt>
    <dgm:pt modelId="{2AB4F8AB-3E33-4FA0-9356-32C147BBC173}">
      <dgm:prSet phldrT="[Text]"/>
      <dgm:spPr/>
      <dgm:t>
        <a:bodyPr/>
        <a:lstStyle/>
        <a:p>
          <a:r>
            <a:rPr lang="en-GB" b="1" dirty="0" smtClean="0"/>
            <a:t>Collective  Commitment </a:t>
          </a:r>
          <a:r>
            <a:rPr lang="en-GB" dirty="0" smtClean="0"/>
            <a:t>to a common sense of purpose and actions to achieve that purpose</a:t>
          </a:r>
          <a:endParaRPr lang="en-GB" dirty="0"/>
        </a:p>
      </dgm:t>
    </dgm:pt>
    <dgm:pt modelId="{6C1ED8E2-B7DC-473C-9A9D-42D9EC17AAEA}" type="parTrans" cxnId="{BC937EAC-2B2F-4BFA-8680-58340D28154D}">
      <dgm:prSet/>
      <dgm:spPr/>
      <dgm:t>
        <a:bodyPr/>
        <a:lstStyle/>
        <a:p>
          <a:endParaRPr lang="en-GB"/>
        </a:p>
      </dgm:t>
    </dgm:pt>
    <dgm:pt modelId="{2D33C301-70F7-4B84-B594-20432F26E3D0}" type="sibTrans" cxnId="{BC937EAC-2B2F-4BFA-8680-58340D28154D}">
      <dgm:prSet/>
      <dgm:spPr/>
      <dgm:t>
        <a:bodyPr/>
        <a:lstStyle/>
        <a:p>
          <a:endParaRPr lang="en-GB"/>
        </a:p>
      </dgm:t>
    </dgm:pt>
    <dgm:pt modelId="{D6A60334-3665-42F1-A855-815FCEB4C439}">
      <dgm:prSet/>
      <dgm:spPr/>
      <dgm:t>
        <a:bodyPr/>
        <a:lstStyle/>
        <a:p>
          <a:r>
            <a:rPr lang="en-GB" dirty="0" smtClean="0">
              <a:solidFill>
                <a:schemeClr val="tx1"/>
              </a:solidFill>
            </a:rPr>
            <a:t>Team Learning </a:t>
          </a:r>
          <a:endParaRPr lang="en-GB" dirty="0">
            <a:solidFill>
              <a:schemeClr val="tx1"/>
            </a:solidFill>
          </a:endParaRPr>
        </a:p>
      </dgm:t>
    </dgm:pt>
    <dgm:pt modelId="{D37C5E11-66E2-46B7-B095-F5FAAFAD78E1}" type="parTrans" cxnId="{7A7B8009-C825-4AB3-A7DA-C259C1BE35F8}">
      <dgm:prSet/>
      <dgm:spPr/>
      <dgm:t>
        <a:bodyPr/>
        <a:lstStyle/>
        <a:p>
          <a:endParaRPr lang="en-GB"/>
        </a:p>
      </dgm:t>
    </dgm:pt>
    <dgm:pt modelId="{54F64D48-2DBF-41B2-A5EF-0A551EB56C16}" type="sibTrans" cxnId="{7A7B8009-C825-4AB3-A7DA-C259C1BE35F8}">
      <dgm:prSet/>
      <dgm:spPr/>
      <dgm:t>
        <a:bodyPr/>
        <a:lstStyle/>
        <a:p>
          <a:endParaRPr lang="en-GB"/>
        </a:p>
      </dgm:t>
    </dgm:pt>
    <dgm:pt modelId="{64588E19-BFAE-4CD2-8147-4007477BD314}">
      <dgm:prSet/>
      <dgm:spPr/>
      <dgm:t>
        <a:bodyPr/>
        <a:lstStyle/>
        <a:p>
          <a:r>
            <a:rPr lang="en-GB" dirty="0" smtClean="0">
              <a:solidFill>
                <a:schemeClr val="tx1"/>
              </a:solidFill>
            </a:rPr>
            <a:t>Systems Thinking</a:t>
          </a:r>
          <a:endParaRPr lang="en-GB" dirty="0">
            <a:solidFill>
              <a:schemeClr val="tx1"/>
            </a:solidFill>
          </a:endParaRPr>
        </a:p>
      </dgm:t>
    </dgm:pt>
    <dgm:pt modelId="{14E5326B-8CEF-4E11-80D9-BFD346842CAE}" type="parTrans" cxnId="{270B8D63-DFF5-4B48-8BF3-B34710FA3C7F}">
      <dgm:prSet/>
      <dgm:spPr/>
      <dgm:t>
        <a:bodyPr/>
        <a:lstStyle/>
        <a:p>
          <a:endParaRPr lang="en-GB"/>
        </a:p>
      </dgm:t>
    </dgm:pt>
    <dgm:pt modelId="{76CF0BA7-3DB2-41BB-A137-11AAFC49C312}" type="sibTrans" cxnId="{270B8D63-DFF5-4B48-8BF3-B34710FA3C7F}">
      <dgm:prSet/>
      <dgm:spPr/>
      <dgm:t>
        <a:bodyPr/>
        <a:lstStyle/>
        <a:p>
          <a:endParaRPr lang="en-GB"/>
        </a:p>
      </dgm:t>
    </dgm:pt>
    <dgm:pt modelId="{740D4E1F-C481-47E5-B3B7-149B3810E23A}">
      <dgm:prSet/>
      <dgm:spPr/>
      <dgm:t>
        <a:bodyPr/>
        <a:lstStyle/>
        <a:p>
          <a:r>
            <a:rPr lang="en-GB" b="1" dirty="0" smtClean="0"/>
            <a:t>Group Interaction</a:t>
          </a:r>
          <a:r>
            <a:rPr lang="en-GB" dirty="0" smtClean="0"/>
            <a:t>, concerning collective thinking and action to achieve common goals</a:t>
          </a:r>
          <a:endParaRPr lang="en-GB" dirty="0"/>
        </a:p>
      </dgm:t>
    </dgm:pt>
    <dgm:pt modelId="{25257506-8C78-459F-A59A-F24DA4364207}" type="parTrans" cxnId="{318B1AF9-57C8-420F-8ED3-B436A82CBE33}">
      <dgm:prSet/>
      <dgm:spPr/>
      <dgm:t>
        <a:bodyPr/>
        <a:lstStyle/>
        <a:p>
          <a:endParaRPr lang="en-GB"/>
        </a:p>
      </dgm:t>
    </dgm:pt>
    <dgm:pt modelId="{8A8AFA82-77C6-4AC2-A1F3-9A0FA1E1A6DB}" type="sibTrans" cxnId="{318B1AF9-57C8-420F-8ED3-B436A82CBE33}">
      <dgm:prSet/>
      <dgm:spPr/>
      <dgm:t>
        <a:bodyPr/>
        <a:lstStyle/>
        <a:p>
          <a:endParaRPr lang="en-GB"/>
        </a:p>
      </dgm:t>
    </dgm:pt>
    <dgm:pt modelId="{6D2E1189-CCA3-4667-96CF-95AD60B8B820}">
      <dgm:prSet/>
      <dgm:spPr/>
      <dgm:t>
        <a:bodyPr/>
        <a:lstStyle/>
        <a:p>
          <a:r>
            <a:rPr lang="en-GB" b="1" dirty="0" smtClean="0"/>
            <a:t>Understanding interdependency and complexity</a:t>
          </a:r>
          <a:r>
            <a:rPr lang="en-GB" dirty="0" smtClean="0"/>
            <a:t> and the role of  feedback in system development</a:t>
          </a:r>
          <a:endParaRPr lang="en-GB" dirty="0"/>
        </a:p>
      </dgm:t>
    </dgm:pt>
    <dgm:pt modelId="{7256665B-C811-4E2D-89CE-B2E2C2C98FE4}" type="parTrans" cxnId="{2DCAFC1C-FAE1-47CA-BDAD-6E774A8C2307}">
      <dgm:prSet/>
      <dgm:spPr/>
      <dgm:t>
        <a:bodyPr/>
        <a:lstStyle/>
        <a:p>
          <a:endParaRPr lang="en-GB"/>
        </a:p>
      </dgm:t>
    </dgm:pt>
    <dgm:pt modelId="{75631D53-5957-457D-B93F-EE62A3E1D1EF}" type="sibTrans" cxnId="{2DCAFC1C-FAE1-47CA-BDAD-6E774A8C2307}">
      <dgm:prSet/>
      <dgm:spPr/>
      <dgm:t>
        <a:bodyPr/>
        <a:lstStyle/>
        <a:p>
          <a:endParaRPr lang="en-GB"/>
        </a:p>
      </dgm:t>
    </dgm:pt>
    <dgm:pt modelId="{27E48995-720A-4D34-9B9F-7CE8D7FDD4A6}" type="pres">
      <dgm:prSet presAssocID="{710533A5-0F06-428E-9C3A-3E3707BD8B2D}" presName="linearFlow" presStyleCnt="0">
        <dgm:presLayoutVars>
          <dgm:dir/>
          <dgm:animLvl val="lvl"/>
          <dgm:resizeHandles val="exact"/>
        </dgm:presLayoutVars>
      </dgm:prSet>
      <dgm:spPr/>
      <dgm:t>
        <a:bodyPr/>
        <a:lstStyle/>
        <a:p>
          <a:endParaRPr lang="en-GB"/>
        </a:p>
      </dgm:t>
    </dgm:pt>
    <dgm:pt modelId="{91ACA99B-F10C-4514-B21F-166CE992E5FF}" type="pres">
      <dgm:prSet presAssocID="{D5856997-BCA9-4647-9701-9A957CA57EC2}" presName="composite" presStyleCnt="0"/>
      <dgm:spPr/>
    </dgm:pt>
    <dgm:pt modelId="{585AB1CD-5F88-4991-B742-FDBD60B2259C}" type="pres">
      <dgm:prSet presAssocID="{D5856997-BCA9-4647-9701-9A957CA57EC2}" presName="parentText" presStyleLbl="alignNode1" presStyleIdx="0" presStyleCnt="5">
        <dgm:presLayoutVars>
          <dgm:chMax val="1"/>
          <dgm:bulletEnabled val="1"/>
        </dgm:presLayoutVars>
      </dgm:prSet>
      <dgm:spPr/>
      <dgm:t>
        <a:bodyPr/>
        <a:lstStyle/>
        <a:p>
          <a:endParaRPr lang="en-GB"/>
        </a:p>
      </dgm:t>
    </dgm:pt>
    <dgm:pt modelId="{85B11AAC-D66F-4D7B-83C6-3C47A96C6C18}" type="pres">
      <dgm:prSet presAssocID="{D5856997-BCA9-4647-9701-9A957CA57EC2}" presName="descendantText" presStyleLbl="alignAcc1" presStyleIdx="0" presStyleCnt="5">
        <dgm:presLayoutVars>
          <dgm:bulletEnabled val="1"/>
        </dgm:presLayoutVars>
      </dgm:prSet>
      <dgm:spPr/>
      <dgm:t>
        <a:bodyPr/>
        <a:lstStyle/>
        <a:p>
          <a:endParaRPr lang="en-GB"/>
        </a:p>
      </dgm:t>
    </dgm:pt>
    <dgm:pt modelId="{D37540AE-2DC2-48C0-997B-CCC3ED0A4FA9}" type="pres">
      <dgm:prSet presAssocID="{D9CF17F6-C9B9-46B0-8256-DE8ECC0D5FEA}" presName="sp" presStyleCnt="0"/>
      <dgm:spPr/>
    </dgm:pt>
    <dgm:pt modelId="{6FBB6B8F-51F6-4492-B5EB-D25D59B7049F}" type="pres">
      <dgm:prSet presAssocID="{E1C74843-65E5-4CE4-8C22-A09FBA7069F4}" presName="composite" presStyleCnt="0"/>
      <dgm:spPr/>
    </dgm:pt>
    <dgm:pt modelId="{5FE22247-8ECF-4CCD-8EB4-8EAF64228046}" type="pres">
      <dgm:prSet presAssocID="{E1C74843-65E5-4CE4-8C22-A09FBA7069F4}" presName="parentText" presStyleLbl="alignNode1" presStyleIdx="1" presStyleCnt="5">
        <dgm:presLayoutVars>
          <dgm:chMax val="1"/>
          <dgm:bulletEnabled val="1"/>
        </dgm:presLayoutVars>
      </dgm:prSet>
      <dgm:spPr/>
      <dgm:t>
        <a:bodyPr/>
        <a:lstStyle/>
        <a:p>
          <a:endParaRPr lang="en-GB"/>
        </a:p>
      </dgm:t>
    </dgm:pt>
    <dgm:pt modelId="{A39B815E-4F9E-4EDE-8079-A022ECD1BAA7}" type="pres">
      <dgm:prSet presAssocID="{E1C74843-65E5-4CE4-8C22-A09FBA7069F4}" presName="descendantText" presStyleLbl="alignAcc1" presStyleIdx="1" presStyleCnt="5" custScaleX="99662">
        <dgm:presLayoutVars>
          <dgm:bulletEnabled val="1"/>
        </dgm:presLayoutVars>
      </dgm:prSet>
      <dgm:spPr/>
      <dgm:t>
        <a:bodyPr/>
        <a:lstStyle/>
        <a:p>
          <a:endParaRPr lang="en-GB"/>
        </a:p>
      </dgm:t>
    </dgm:pt>
    <dgm:pt modelId="{299D19E3-CAAE-492E-B4A2-418DDA23B9E1}" type="pres">
      <dgm:prSet presAssocID="{E6311031-DF0C-4A0C-A3FA-60687C1F8DB0}" presName="sp" presStyleCnt="0"/>
      <dgm:spPr/>
    </dgm:pt>
    <dgm:pt modelId="{CB5869B0-3BB5-4082-80E3-EBDFC8D451F4}" type="pres">
      <dgm:prSet presAssocID="{91746EB5-9FB2-463E-8B44-FC352F1A7374}" presName="composite" presStyleCnt="0"/>
      <dgm:spPr/>
    </dgm:pt>
    <dgm:pt modelId="{12DF938D-8784-44A6-ADD9-5467437159F4}" type="pres">
      <dgm:prSet presAssocID="{91746EB5-9FB2-463E-8B44-FC352F1A7374}" presName="parentText" presStyleLbl="alignNode1" presStyleIdx="2" presStyleCnt="5">
        <dgm:presLayoutVars>
          <dgm:chMax val="1"/>
          <dgm:bulletEnabled val="1"/>
        </dgm:presLayoutVars>
      </dgm:prSet>
      <dgm:spPr/>
      <dgm:t>
        <a:bodyPr/>
        <a:lstStyle/>
        <a:p>
          <a:endParaRPr lang="en-GB"/>
        </a:p>
      </dgm:t>
    </dgm:pt>
    <dgm:pt modelId="{F99BC19A-7216-401D-A37E-29C46A3D71D7}" type="pres">
      <dgm:prSet presAssocID="{91746EB5-9FB2-463E-8B44-FC352F1A7374}" presName="descendantText" presStyleLbl="alignAcc1" presStyleIdx="2" presStyleCnt="5">
        <dgm:presLayoutVars>
          <dgm:bulletEnabled val="1"/>
        </dgm:presLayoutVars>
      </dgm:prSet>
      <dgm:spPr/>
      <dgm:t>
        <a:bodyPr/>
        <a:lstStyle/>
        <a:p>
          <a:endParaRPr lang="en-GB"/>
        </a:p>
      </dgm:t>
    </dgm:pt>
    <dgm:pt modelId="{6028E344-5F57-4B3E-8E08-72816E9AADAD}" type="pres">
      <dgm:prSet presAssocID="{1DBFC311-1292-44DC-8BED-FB62EC980D5A}" presName="sp" presStyleCnt="0"/>
      <dgm:spPr/>
    </dgm:pt>
    <dgm:pt modelId="{F5CEB153-3D5E-4E35-B301-C1A774D995DE}" type="pres">
      <dgm:prSet presAssocID="{D6A60334-3665-42F1-A855-815FCEB4C439}" presName="composite" presStyleCnt="0"/>
      <dgm:spPr/>
    </dgm:pt>
    <dgm:pt modelId="{2788A478-8F6E-4F29-9492-E382C30AF415}" type="pres">
      <dgm:prSet presAssocID="{D6A60334-3665-42F1-A855-815FCEB4C439}" presName="parentText" presStyleLbl="alignNode1" presStyleIdx="3" presStyleCnt="5">
        <dgm:presLayoutVars>
          <dgm:chMax val="1"/>
          <dgm:bulletEnabled val="1"/>
        </dgm:presLayoutVars>
      </dgm:prSet>
      <dgm:spPr/>
      <dgm:t>
        <a:bodyPr/>
        <a:lstStyle/>
        <a:p>
          <a:endParaRPr lang="en-GB"/>
        </a:p>
      </dgm:t>
    </dgm:pt>
    <dgm:pt modelId="{EFC907DA-EFA6-4D7D-8789-B0709C4534DC}" type="pres">
      <dgm:prSet presAssocID="{D6A60334-3665-42F1-A855-815FCEB4C439}" presName="descendantText" presStyleLbl="alignAcc1" presStyleIdx="3" presStyleCnt="5">
        <dgm:presLayoutVars>
          <dgm:bulletEnabled val="1"/>
        </dgm:presLayoutVars>
      </dgm:prSet>
      <dgm:spPr/>
      <dgm:t>
        <a:bodyPr/>
        <a:lstStyle/>
        <a:p>
          <a:endParaRPr lang="en-GB"/>
        </a:p>
      </dgm:t>
    </dgm:pt>
    <dgm:pt modelId="{742E0F1E-D1B8-491B-AF0D-130547AA6BD5}" type="pres">
      <dgm:prSet presAssocID="{54F64D48-2DBF-41B2-A5EF-0A551EB56C16}" presName="sp" presStyleCnt="0"/>
      <dgm:spPr/>
    </dgm:pt>
    <dgm:pt modelId="{D8E4C09C-0E78-4DB4-A2AE-420C1637820E}" type="pres">
      <dgm:prSet presAssocID="{64588E19-BFAE-4CD2-8147-4007477BD314}" presName="composite" presStyleCnt="0"/>
      <dgm:spPr/>
    </dgm:pt>
    <dgm:pt modelId="{5238FA9B-77A8-4D9F-A054-4C9050BFE31E}" type="pres">
      <dgm:prSet presAssocID="{64588E19-BFAE-4CD2-8147-4007477BD314}" presName="parentText" presStyleLbl="alignNode1" presStyleIdx="4" presStyleCnt="5">
        <dgm:presLayoutVars>
          <dgm:chMax val="1"/>
          <dgm:bulletEnabled val="1"/>
        </dgm:presLayoutVars>
      </dgm:prSet>
      <dgm:spPr/>
      <dgm:t>
        <a:bodyPr/>
        <a:lstStyle/>
        <a:p>
          <a:endParaRPr lang="en-GB"/>
        </a:p>
      </dgm:t>
    </dgm:pt>
    <dgm:pt modelId="{14595771-C416-4930-94CD-811DE3EAF4FE}" type="pres">
      <dgm:prSet presAssocID="{64588E19-BFAE-4CD2-8147-4007477BD314}" presName="descendantText" presStyleLbl="alignAcc1" presStyleIdx="4" presStyleCnt="5">
        <dgm:presLayoutVars>
          <dgm:bulletEnabled val="1"/>
        </dgm:presLayoutVars>
      </dgm:prSet>
      <dgm:spPr/>
      <dgm:t>
        <a:bodyPr/>
        <a:lstStyle/>
        <a:p>
          <a:endParaRPr lang="en-GB"/>
        </a:p>
      </dgm:t>
    </dgm:pt>
  </dgm:ptLst>
  <dgm:cxnLst>
    <dgm:cxn modelId="{7A7B8009-C825-4AB3-A7DA-C259C1BE35F8}" srcId="{710533A5-0F06-428E-9C3A-3E3707BD8B2D}" destId="{D6A60334-3665-42F1-A855-815FCEB4C439}" srcOrd="3" destOrd="0" parTransId="{D37C5E11-66E2-46B7-B095-F5FAAFAD78E1}" sibTransId="{54F64D48-2DBF-41B2-A5EF-0A551EB56C16}"/>
    <dgm:cxn modelId="{346945C7-D440-4C8A-AFA6-A635F8D5EF73}" type="presOf" srcId="{E1C74843-65E5-4CE4-8C22-A09FBA7069F4}" destId="{5FE22247-8ECF-4CCD-8EB4-8EAF64228046}" srcOrd="0" destOrd="0" presId="urn:microsoft.com/office/officeart/2005/8/layout/chevron2"/>
    <dgm:cxn modelId="{9C594202-628D-4383-BAA6-76B40950CAC5}" type="presOf" srcId="{710533A5-0F06-428E-9C3A-3E3707BD8B2D}" destId="{27E48995-720A-4D34-9B9F-7CE8D7FDD4A6}" srcOrd="0" destOrd="0" presId="urn:microsoft.com/office/officeart/2005/8/layout/chevron2"/>
    <dgm:cxn modelId="{378A2C39-41D7-430A-A214-58FB9EBCE8B6}" srcId="{710533A5-0F06-428E-9C3A-3E3707BD8B2D}" destId="{E1C74843-65E5-4CE4-8C22-A09FBA7069F4}" srcOrd="1" destOrd="0" parTransId="{9ED37945-40D1-4D64-8474-CF67065CDC2C}" sibTransId="{E6311031-DF0C-4A0C-A3FA-60687C1F8DB0}"/>
    <dgm:cxn modelId="{3FFF1479-3A35-44BD-9171-EF403C47B1E3}" type="presOf" srcId="{6D2E1189-CCA3-4667-96CF-95AD60B8B820}" destId="{14595771-C416-4930-94CD-811DE3EAF4FE}" srcOrd="0" destOrd="0" presId="urn:microsoft.com/office/officeart/2005/8/layout/chevron2"/>
    <dgm:cxn modelId="{5F83DE44-7FFC-4AC3-BEF6-251A61D2A6C9}" type="presOf" srcId="{D5856997-BCA9-4647-9701-9A957CA57EC2}" destId="{585AB1CD-5F88-4991-B742-FDBD60B2259C}" srcOrd="0" destOrd="0" presId="urn:microsoft.com/office/officeart/2005/8/layout/chevron2"/>
    <dgm:cxn modelId="{2DCAFC1C-FAE1-47CA-BDAD-6E774A8C2307}" srcId="{64588E19-BFAE-4CD2-8147-4007477BD314}" destId="{6D2E1189-CCA3-4667-96CF-95AD60B8B820}" srcOrd="0" destOrd="0" parTransId="{7256665B-C811-4E2D-89CE-B2E2C2C98FE4}" sibTransId="{75631D53-5957-457D-B93F-EE62A3E1D1EF}"/>
    <dgm:cxn modelId="{D4DFB662-4879-4217-A2AD-664B2DC42BC1}" type="presOf" srcId="{64588E19-BFAE-4CD2-8147-4007477BD314}" destId="{5238FA9B-77A8-4D9F-A054-4C9050BFE31E}" srcOrd="0" destOrd="0" presId="urn:microsoft.com/office/officeart/2005/8/layout/chevron2"/>
    <dgm:cxn modelId="{99DCB57E-F31C-4B8D-90B4-49A8CAC7FAD0}" srcId="{710533A5-0F06-428E-9C3A-3E3707BD8B2D}" destId="{D5856997-BCA9-4647-9701-9A957CA57EC2}" srcOrd="0" destOrd="0" parTransId="{96CF1F6A-0381-4C90-843D-4F8103ABE941}" sibTransId="{D9CF17F6-C9B9-46B0-8256-DE8ECC0D5FEA}"/>
    <dgm:cxn modelId="{BEA284CF-ADC4-4BE2-A513-EAE7A06ECD08}" type="presOf" srcId="{D6A60334-3665-42F1-A855-815FCEB4C439}" destId="{2788A478-8F6E-4F29-9492-E382C30AF415}" srcOrd="0" destOrd="0" presId="urn:microsoft.com/office/officeart/2005/8/layout/chevron2"/>
    <dgm:cxn modelId="{318B1AF9-57C8-420F-8ED3-B436A82CBE33}" srcId="{D6A60334-3665-42F1-A855-815FCEB4C439}" destId="{740D4E1F-C481-47E5-B3B7-149B3810E23A}" srcOrd="0" destOrd="0" parTransId="{25257506-8C78-459F-A59A-F24DA4364207}" sibTransId="{8A8AFA82-77C6-4AC2-A1F3-9A0FA1E1A6DB}"/>
    <dgm:cxn modelId="{F61B8FC6-A64C-455A-94D6-2927CFD65B77}" srcId="{E1C74843-65E5-4CE4-8C22-A09FBA7069F4}" destId="{7690DC78-44DA-4412-924B-F82CEFC79F9B}" srcOrd="0" destOrd="0" parTransId="{CBC42631-5CEC-40C2-9BC6-B576A9F719AA}" sibTransId="{1C37795B-F77C-4329-87E2-2FC3FCC49F3B}"/>
    <dgm:cxn modelId="{A5FFBB44-402F-4EF2-95DC-63AE4909D19E}" type="presOf" srcId="{C0749912-BE49-44C2-8B68-34C2551DD340}" destId="{85B11AAC-D66F-4D7B-83C6-3C47A96C6C18}" srcOrd="0" destOrd="0" presId="urn:microsoft.com/office/officeart/2005/8/layout/chevron2"/>
    <dgm:cxn modelId="{1CAA560A-F017-44DC-B760-10782300775B}" type="presOf" srcId="{7690DC78-44DA-4412-924B-F82CEFC79F9B}" destId="{A39B815E-4F9E-4EDE-8079-A022ECD1BAA7}" srcOrd="0" destOrd="0" presId="urn:microsoft.com/office/officeart/2005/8/layout/chevron2"/>
    <dgm:cxn modelId="{DC2EB6DB-D783-4896-A68F-8FBAC057E911}" srcId="{710533A5-0F06-428E-9C3A-3E3707BD8B2D}" destId="{91746EB5-9FB2-463E-8B44-FC352F1A7374}" srcOrd="2" destOrd="0" parTransId="{ED38389A-EE7D-4F07-9D43-A39EA8A1F63E}" sibTransId="{1DBFC311-1292-44DC-8BED-FB62EC980D5A}"/>
    <dgm:cxn modelId="{FB59D35F-74C0-4255-A158-74A146A14F5D}" srcId="{D5856997-BCA9-4647-9701-9A957CA57EC2}" destId="{C0749912-BE49-44C2-8B68-34C2551DD340}" srcOrd="0" destOrd="0" parTransId="{A990B7B7-9B35-4314-BD74-5EBDEB218EC6}" sibTransId="{E523C4B4-6DA2-404F-844C-250CC6C77898}"/>
    <dgm:cxn modelId="{BC937EAC-2B2F-4BFA-8680-58340D28154D}" srcId="{91746EB5-9FB2-463E-8B44-FC352F1A7374}" destId="{2AB4F8AB-3E33-4FA0-9356-32C147BBC173}" srcOrd="0" destOrd="0" parTransId="{6C1ED8E2-B7DC-473C-9A9D-42D9EC17AAEA}" sibTransId="{2D33C301-70F7-4B84-B594-20432F26E3D0}"/>
    <dgm:cxn modelId="{77DB668A-B4FF-4469-9F26-9F5FD50661B6}" type="presOf" srcId="{740D4E1F-C481-47E5-B3B7-149B3810E23A}" destId="{EFC907DA-EFA6-4D7D-8789-B0709C4534DC}" srcOrd="0" destOrd="0" presId="urn:microsoft.com/office/officeart/2005/8/layout/chevron2"/>
    <dgm:cxn modelId="{270B8D63-DFF5-4B48-8BF3-B34710FA3C7F}" srcId="{710533A5-0F06-428E-9C3A-3E3707BD8B2D}" destId="{64588E19-BFAE-4CD2-8147-4007477BD314}" srcOrd="4" destOrd="0" parTransId="{14E5326B-8CEF-4E11-80D9-BFD346842CAE}" sibTransId="{76CF0BA7-3DB2-41BB-A137-11AAFC49C312}"/>
    <dgm:cxn modelId="{5A972753-B310-4840-B0E0-B0FEE42FD7CA}" type="presOf" srcId="{91746EB5-9FB2-463E-8B44-FC352F1A7374}" destId="{12DF938D-8784-44A6-ADD9-5467437159F4}" srcOrd="0" destOrd="0" presId="urn:microsoft.com/office/officeart/2005/8/layout/chevron2"/>
    <dgm:cxn modelId="{984DB999-AA18-4808-AE02-599E3ED1BEBA}" type="presOf" srcId="{2AB4F8AB-3E33-4FA0-9356-32C147BBC173}" destId="{F99BC19A-7216-401D-A37E-29C46A3D71D7}" srcOrd="0" destOrd="0" presId="urn:microsoft.com/office/officeart/2005/8/layout/chevron2"/>
    <dgm:cxn modelId="{B8DB5CAE-C80C-4A5D-B204-A1AB620B547F}" type="presParOf" srcId="{27E48995-720A-4D34-9B9F-7CE8D7FDD4A6}" destId="{91ACA99B-F10C-4514-B21F-166CE992E5FF}" srcOrd="0" destOrd="0" presId="urn:microsoft.com/office/officeart/2005/8/layout/chevron2"/>
    <dgm:cxn modelId="{FAEEEF91-5A8E-4DC8-AF32-93C6F24395E9}" type="presParOf" srcId="{91ACA99B-F10C-4514-B21F-166CE992E5FF}" destId="{585AB1CD-5F88-4991-B742-FDBD60B2259C}" srcOrd="0" destOrd="0" presId="urn:microsoft.com/office/officeart/2005/8/layout/chevron2"/>
    <dgm:cxn modelId="{C0129256-1240-40BB-B2D0-12FD863BDC87}" type="presParOf" srcId="{91ACA99B-F10C-4514-B21F-166CE992E5FF}" destId="{85B11AAC-D66F-4D7B-83C6-3C47A96C6C18}" srcOrd="1" destOrd="0" presId="urn:microsoft.com/office/officeart/2005/8/layout/chevron2"/>
    <dgm:cxn modelId="{902955E2-FA9B-47F2-ADD5-5FAD30DD23BF}" type="presParOf" srcId="{27E48995-720A-4D34-9B9F-7CE8D7FDD4A6}" destId="{D37540AE-2DC2-48C0-997B-CCC3ED0A4FA9}" srcOrd="1" destOrd="0" presId="urn:microsoft.com/office/officeart/2005/8/layout/chevron2"/>
    <dgm:cxn modelId="{623EEB4E-2D78-4D0C-84EC-8BA01280B9A7}" type="presParOf" srcId="{27E48995-720A-4D34-9B9F-7CE8D7FDD4A6}" destId="{6FBB6B8F-51F6-4492-B5EB-D25D59B7049F}" srcOrd="2" destOrd="0" presId="urn:microsoft.com/office/officeart/2005/8/layout/chevron2"/>
    <dgm:cxn modelId="{09FD85EC-A3C4-4B6C-B16E-BE595B4AB819}" type="presParOf" srcId="{6FBB6B8F-51F6-4492-B5EB-D25D59B7049F}" destId="{5FE22247-8ECF-4CCD-8EB4-8EAF64228046}" srcOrd="0" destOrd="0" presId="urn:microsoft.com/office/officeart/2005/8/layout/chevron2"/>
    <dgm:cxn modelId="{A1F121BC-F80B-4AF4-9F40-C40F1731F905}" type="presParOf" srcId="{6FBB6B8F-51F6-4492-B5EB-D25D59B7049F}" destId="{A39B815E-4F9E-4EDE-8079-A022ECD1BAA7}" srcOrd="1" destOrd="0" presId="urn:microsoft.com/office/officeart/2005/8/layout/chevron2"/>
    <dgm:cxn modelId="{F5444E75-BB72-436E-A149-E259A838C0D5}" type="presParOf" srcId="{27E48995-720A-4D34-9B9F-7CE8D7FDD4A6}" destId="{299D19E3-CAAE-492E-B4A2-418DDA23B9E1}" srcOrd="3" destOrd="0" presId="urn:microsoft.com/office/officeart/2005/8/layout/chevron2"/>
    <dgm:cxn modelId="{39A98BD8-DF7E-4601-9196-8BE7FA2E0E5B}" type="presParOf" srcId="{27E48995-720A-4D34-9B9F-7CE8D7FDD4A6}" destId="{CB5869B0-3BB5-4082-80E3-EBDFC8D451F4}" srcOrd="4" destOrd="0" presId="urn:microsoft.com/office/officeart/2005/8/layout/chevron2"/>
    <dgm:cxn modelId="{4675838B-CB73-4139-988B-3A06D638CF2D}" type="presParOf" srcId="{CB5869B0-3BB5-4082-80E3-EBDFC8D451F4}" destId="{12DF938D-8784-44A6-ADD9-5467437159F4}" srcOrd="0" destOrd="0" presId="urn:microsoft.com/office/officeart/2005/8/layout/chevron2"/>
    <dgm:cxn modelId="{AA2C7955-A3B1-4C6F-ACDB-88737AE50B59}" type="presParOf" srcId="{CB5869B0-3BB5-4082-80E3-EBDFC8D451F4}" destId="{F99BC19A-7216-401D-A37E-29C46A3D71D7}" srcOrd="1" destOrd="0" presId="urn:microsoft.com/office/officeart/2005/8/layout/chevron2"/>
    <dgm:cxn modelId="{9612405D-8938-428A-9C7B-0CA85C5A6EE1}" type="presParOf" srcId="{27E48995-720A-4D34-9B9F-7CE8D7FDD4A6}" destId="{6028E344-5F57-4B3E-8E08-72816E9AADAD}" srcOrd="5" destOrd="0" presId="urn:microsoft.com/office/officeart/2005/8/layout/chevron2"/>
    <dgm:cxn modelId="{5F3A51F3-D7A2-4D3D-AC72-1C0EBF73B55E}" type="presParOf" srcId="{27E48995-720A-4D34-9B9F-7CE8D7FDD4A6}" destId="{F5CEB153-3D5E-4E35-B301-C1A774D995DE}" srcOrd="6" destOrd="0" presId="urn:microsoft.com/office/officeart/2005/8/layout/chevron2"/>
    <dgm:cxn modelId="{EF919A39-B11E-4200-B7C0-23F1D0472355}" type="presParOf" srcId="{F5CEB153-3D5E-4E35-B301-C1A774D995DE}" destId="{2788A478-8F6E-4F29-9492-E382C30AF415}" srcOrd="0" destOrd="0" presId="urn:microsoft.com/office/officeart/2005/8/layout/chevron2"/>
    <dgm:cxn modelId="{7926255B-A220-4758-9A77-0171905BC880}" type="presParOf" srcId="{F5CEB153-3D5E-4E35-B301-C1A774D995DE}" destId="{EFC907DA-EFA6-4D7D-8789-B0709C4534DC}" srcOrd="1" destOrd="0" presId="urn:microsoft.com/office/officeart/2005/8/layout/chevron2"/>
    <dgm:cxn modelId="{37A525C4-1DB7-49F9-8D96-68470CDAF3A7}" type="presParOf" srcId="{27E48995-720A-4D34-9B9F-7CE8D7FDD4A6}" destId="{742E0F1E-D1B8-491B-AF0D-130547AA6BD5}" srcOrd="7" destOrd="0" presId="urn:microsoft.com/office/officeart/2005/8/layout/chevron2"/>
    <dgm:cxn modelId="{480B1989-40D0-44CB-AAB3-05F04729CE16}" type="presParOf" srcId="{27E48995-720A-4D34-9B9F-7CE8D7FDD4A6}" destId="{D8E4C09C-0E78-4DB4-A2AE-420C1637820E}" srcOrd="8" destOrd="0" presId="urn:microsoft.com/office/officeart/2005/8/layout/chevron2"/>
    <dgm:cxn modelId="{7FD912A4-9F1E-43EE-BACE-211A2F8CBB03}" type="presParOf" srcId="{D8E4C09C-0E78-4DB4-A2AE-420C1637820E}" destId="{5238FA9B-77A8-4D9F-A054-4C9050BFE31E}" srcOrd="0" destOrd="0" presId="urn:microsoft.com/office/officeart/2005/8/layout/chevron2"/>
    <dgm:cxn modelId="{D769AD45-49A2-4AD1-95DD-E4F7D0D1B9E9}" type="presParOf" srcId="{D8E4C09C-0E78-4DB4-A2AE-420C1637820E}" destId="{14595771-C416-4930-94CD-811DE3EAF4FE}" srcOrd="1" destOrd="0" presId="urn:microsoft.com/office/officeart/2005/8/layout/chevron2"/>
  </dgm:cxnLst>
  <dgm:bg/>
  <dgm:whole/>
</dgm:dataModel>
</file>

<file path=ppt/diagrams/data2.xml><?xml version="1.0" encoding="utf-8"?>
<dgm:dataModel xmlns:dgm="http://schemas.openxmlformats.org/drawingml/2006/diagram" xmlns:a="http://schemas.openxmlformats.org/drawingml/2006/main">
  <dgm:ptLst>
    <dgm:pt modelId="{82955508-B124-45BF-AF19-6722B0E42B6E}"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58314032-E05C-438A-A36B-9039FD72B3A5}">
      <dgm:prSet phldrT="[Text]"/>
      <dgm:spPr/>
      <dgm:t>
        <a:bodyPr/>
        <a:lstStyle/>
        <a:p>
          <a:r>
            <a:rPr lang="en-GB" dirty="0" smtClean="0"/>
            <a:t>Analyze</a:t>
          </a:r>
          <a:endParaRPr lang="en-GB" dirty="0"/>
        </a:p>
      </dgm:t>
    </dgm:pt>
    <dgm:pt modelId="{E827D75C-EB3C-4BB4-9833-5E1C188D773C}" type="parTrans" cxnId="{B374D7E1-DA16-4795-8129-B0A345A3B6C2}">
      <dgm:prSet/>
      <dgm:spPr/>
      <dgm:t>
        <a:bodyPr/>
        <a:lstStyle/>
        <a:p>
          <a:endParaRPr lang="en-GB"/>
        </a:p>
      </dgm:t>
    </dgm:pt>
    <dgm:pt modelId="{CC5D14E7-52E3-4758-8766-3DE2FC1996F7}" type="sibTrans" cxnId="{B374D7E1-DA16-4795-8129-B0A345A3B6C2}">
      <dgm:prSet/>
      <dgm:spPr/>
      <dgm:t>
        <a:bodyPr/>
        <a:lstStyle/>
        <a:p>
          <a:endParaRPr lang="en-GB"/>
        </a:p>
      </dgm:t>
    </dgm:pt>
    <dgm:pt modelId="{92BD1857-0A5E-4D89-A45D-9AE1B98FA161}">
      <dgm:prSet phldrT="[Text]"/>
      <dgm:spPr/>
      <dgm:t>
        <a:bodyPr/>
        <a:lstStyle/>
        <a:p>
          <a:r>
            <a:rPr lang="en-GB" dirty="0" smtClean="0"/>
            <a:t>Design</a:t>
          </a:r>
          <a:endParaRPr lang="en-GB" dirty="0"/>
        </a:p>
      </dgm:t>
    </dgm:pt>
    <dgm:pt modelId="{3F0D81E7-D291-4F6F-B813-5A23D2CECEE5}" type="parTrans" cxnId="{002B0457-1B1B-47C8-AF9A-3C79D5977B61}">
      <dgm:prSet/>
      <dgm:spPr/>
      <dgm:t>
        <a:bodyPr/>
        <a:lstStyle/>
        <a:p>
          <a:endParaRPr lang="en-GB"/>
        </a:p>
      </dgm:t>
    </dgm:pt>
    <dgm:pt modelId="{B01C4F91-7C17-4812-8326-2022F39F872A}" type="sibTrans" cxnId="{002B0457-1B1B-47C8-AF9A-3C79D5977B61}">
      <dgm:prSet/>
      <dgm:spPr/>
      <dgm:t>
        <a:bodyPr/>
        <a:lstStyle/>
        <a:p>
          <a:endParaRPr lang="en-GB"/>
        </a:p>
      </dgm:t>
    </dgm:pt>
    <dgm:pt modelId="{D47B9305-8615-4160-93E0-D48B65D1C896}">
      <dgm:prSet phldrT="[Text]"/>
      <dgm:spPr/>
      <dgm:t>
        <a:bodyPr/>
        <a:lstStyle/>
        <a:p>
          <a:r>
            <a:rPr lang="en-GB" dirty="0" smtClean="0"/>
            <a:t>Develop</a:t>
          </a:r>
          <a:endParaRPr lang="en-GB" dirty="0"/>
        </a:p>
      </dgm:t>
    </dgm:pt>
    <dgm:pt modelId="{F427012C-56BA-4DC4-90EA-7CF96B622357}" type="parTrans" cxnId="{7967D594-4F5E-466B-B907-5FE5BF6E1F94}">
      <dgm:prSet/>
      <dgm:spPr/>
      <dgm:t>
        <a:bodyPr/>
        <a:lstStyle/>
        <a:p>
          <a:endParaRPr lang="en-GB"/>
        </a:p>
      </dgm:t>
    </dgm:pt>
    <dgm:pt modelId="{10BE0D3F-B654-46B1-BCAE-8A2E4FDCDCFD}" type="sibTrans" cxnId="{7967D594-4F5E-466B-B907-5FE5BF6E1F94}">
      <dgm:prSet/>
      <dgm:spPr/>
      <dgm:t>
        <a:bodyPr/>
        <a:lstStyle/>
        <a:p>
          <a:endParaRPr lang="en-GB"/>
        </a:p>
      </dgm:t>
    </dgm:pt>
    <dgm:pt modelId="{F95D15BB-C766-4DD9-A2CB-EEDC802D4C4B}">
      <dgm:prSet phldrT="[Text]"/>
      <dgm:spPr/>
      <dgm:t>
        <a:bodyPr/>
        <a:lstStyle/>
        <a:p>
          <a:r>
            <a:rPr lang="en-GB" dirty="0" smtClean="0"/>
            <a:t>Implement</a:t>
          </a:r>
          <a:endParaRPr lang="en-GB" dirty="0"/>
        </a:p>
      </dgm:t>
    </dgm:pt>
    <dgm:pt modelId="{CD484119-7A79-4DF1-BE02-F31BAE6099EB}" type="parTrans" cxnId="{EE8B1A8B-1178-4DEF-8F83-93B17851983F}">
      <dgm:prSet/>
      <dgm:spPr/>
      <dgm:t>
        <a:bodyPr/>
        <a:lstStyle/>
        <a:p>
          <a:endParaRPr lang="en-GB"/>
        </a:p>
      </dgm:t>
    </dgm:pt>
    <dgm:pt modelId="{888378FA-7640-41DB-80AE-E4BCA7236D20}" type="sibTrans" cxnId="{EE8B1A8B-1178-4DEF-8F83-93B17851983F}">
      <dgm:prSet/>
      <dgm:spPr/>
      <dgm:t>
        <a:bodyPr/>
        <a:lstStyle/>
        <a:p>
          <a:endParaRPr lang="en-GB"/>
        </a:p>
      </dgm:t>
    </dgm:pt>
    <dgm:pt modelId="{3D700C1F-B791-4798-8953-465C589337E7}">
      <dgm:prSet phldrT="[Text]"/>
      <dgm:spPr/>
      <dgm:t>
        <a:bodyPr/>
        <a:lstStyle/>
        <a:p>
          <a:r>
            <a:rPr lang="en-GB" dirty="0" smtClean="0"/>
            <a:t>Evaluate</a:t>
          </a:r>
          <a:endParaRPr lang="en-GB" dirty="0"/>
        </a:p>
      </dgm:t>
    </dgm:pt>
    <dgm:pt modelId="{92911D01-E704-42AE-B809-27369549A0FE}" type="parTrans" cxnId="{EDDC5790-1BD6-4A89-8D35-7B1E7302940B}">
      <dgm:prSet/>
      <dgm:spPr/>
      <dgm:t>
        <a:bodyPr/>
        <a:lstStyle/>
        <a:p>
          <a:endParaRPr lang="en-GB"/>
        </a:p>
      </dgm:t>
    </dgm:pt>
    <dgm:pt modelId="{9F5C9E78-493A-4008-8194-20335E6212D7}" type="sibTrans" cxnId="{EDDC5790-1BD6-4A89-8D35-7B1E7302940B}">
      <dgm:prSet/>
      <dgm:spPr/>
      <dgm:t>
        <a:bodyPr/>
        <a:lstStyle/>
        <a:p>
          <a:endParaRPr lang="en-GB"/>
        </a:p>
      </dgm:t>
    </dgm:pt>
    <dgm:pt modelId="{6B9BE98A-8766-40FA-A598-1439DB3B2707}" type="pres">
      <dgm:prSet presAssocID="{82955508-B124-45BF-AF19-6722B0E42B6E}" presName="Name0" presStyleCnt="0">
        <dgm:presLayoutVars>
          <dgm:dir/>
          <dgm:resizeHandles val="exact"/>
        </dgm:presLayoutVars>
      </dgm:prSet>
      <dgm:spPr/>
      <dgm:t>
        <a:bodyPr/>
        <a:lstStyle/>
        <a:p>
          <a:endParaRPr lang="en-GB"/>
        </a:p>
      </dgm:t>
    </dgm:pt>
    <dgm:pt modelId="{EC27E382-7EE8-4EE3-8CDD-F2F6A256FA5D}" type="pres">
      <dgm:prSet presAssocID="{82955508-B124-45BF-AF19-6722B0E42B6E}" presName="cycle" presStyleCnt="0"/>
      <dgm:spPr/>
    </dgm:pt>
    <dgm:pt modelId="{21155D1C-B31A-48DE-B40C-75EC8AAEC267}" type="pres">
      <dgm:prSet presAssocID="{58314032-E05C-438A-A36B-9039FD72B3A5}" presName="nodeFirstNode" presStyleLbl="node1" presStyleIdx="0" presStyleCnt="5" custRadScaleRad="98252" custRadScaleInc="251">
        <dgm:presLayoutVars>
          <dgm:bulletEnabled val="1"/>
        </dgm:presLayoutVars>
      </dgm:prSet>
      <dgm:spPr/>
      <dgm:t>
        <a:bodyPr/>
        <a:lstStyle/>
        <a:p>
          <a:endParaRPr lang="en-GB"/>
        </a:p>
      </dgm:t>
    </dgm:pt>
    <dgm:pt modelId="{2C3C5E2E-B67B-483B-B2A4-E3523D87A0A1}" type="pres">
      <dgm:prSet presAssocID="{CC5D14E7-52E3-4758-8766-3DE2FC1996F7}" presName="sibTransFirstNode" presStyleLbl="bgShp" presStyleIdx="0" presStyleCnt="1"/>
      <dgm:spPr/>
      <dgm:t>
        <a:bodyPr/>
        <a:lstStyle/>
        <a:p>
          <a:endParaRPr lang="en-GB"/>
        </a:p>
      </dgm:t>
    </dgm:pt>
    <dgm:pt modelId="{8B934C94-0F10-46A8-B388-3EEB69671F40}" type="pres">
      <dgm:prSet presAssocID="{92BD1857-0A5E-4D89-A45D-9AE1B98FA161}" presName="nodeFollowingNodes" presStyleLbl="node1" presStyleIdx="1" presStyleCnt="5">
        <dgm:presLayoutVars>
          <dgm:bulletEnabled val="1"/>
        </dgm:presLayoutVars>
      </dgm:prSet>
      <dgm:spPr/>
      <dgm:t>
        <a:bodyPr/>
        <a:lstStyle/>
        <a:p>
          <a:endParaRPr lang="en-GB"/>
        </a:p>
      </dgm:t>
    </dgm:pt>
    <dgm:pt modelId="{81EA7A9A-6309-427B-ABED-18C19B0512AA}" type="pres">
      <dgm:prSet presAssocID="{D47B9305-8615-4160-93E0-D48B65D1C896}" presName="nodeFollowingNodes" presStyleLbl="node1" presStyleIdx="2" presStyleCnt="5">
        <dgm:presLayoutVars>
          <dgm:bulletEnabled val="1"/>
        </dgm:presLayoutVars>
      </dgm:prSet>
      <dgm:spPr/>
      <dgm:t>
        <a:bodyPr/>
        <a:lstStyle/>
        <a:p>
          <a:endParaRPr lang="en-GB"/>
        </a:p>
      </dgm:t>
    </dgm:pt>
    <dgm:pt modelId="{62589E7C-81E6-42BB-95D7-B187B7B9860A}" type="pres">
      <dgm:prSet presAssocID="{F95D15BB-C766-4DD9-A2CB-EEDC802D4C4B}" presName="nodeFollowingNodes" presStyleLbl="node1" presStyleIdx="3" presStyleCnt="5">
        <dgm:presLayoutVars>
          <dgm:bulletEnabled val="1"/>
        </dgm:presLayoutVars>
      </dgm:prSet>
      <dgm:spPr/>
      <dgm:t>
        <a:bodyPr/>
        <a:lstStyle/>
        <a:p>
          <a:endParaRPr lang="en-GB"/>
        </a:p>
      </dgm:t>
    </dgm:pt>
    <dgm:pt modelId="{1790D791-4E14-42A1-8AAE-26F3E031204B}" type="pres">
      <dgm:prSet presAssocID="{3D700C1F-B791-4798-8953-465C589337E7}" presName="nodeFollowingNodes" presStyleLbl="node1" presStyleIdx="4" presStyleCnt="5">
        <dgm:presLayoutVars>
          <dgm:bulletEnabled val="1"/>
        </dgm:presLayoutVars>
      </dgm:prSet>
      <dgm:spPr/>
      <dgm:t>
        <a:bodyPr/>
        <a:lstStyle/>
        <a:p>
          <a:endParaRPr lang="en-GB"/>
        </a:p>
      </dgm:t>
    </dgm:pt>
  </dgm:ptLst>
  <dgm:cxnLst>
    <dgm:cxn modelId="{002B0457-1B1B-47C8-AF9A-3C79D5977B61}" srcId="{82955508-B124-45BF-AF19-6722B0E42B6E}" destId="{92BD1857-0A5E-4D89-A45D-9AE1B98FA161}" srcOrd="1" destOrd="0" parTransId="{3F0D81E7-D291-4F6F-B813-5A23D2CECEE5}" sibTransId="{B01C4F91-7C17-4812-8326-2022F39F872A}"/>
    <dgm:cxn modelId="{6F20BFD9-B3C4-47A2-9671-773BF81F4EED}" type="presOf" srcId="{82955508-B124-45BF-AF19-6722B0E42B6E}" destId="{6B9BE98A-8766-40FA-A598-1439DB3B2707}" srcOrd="0" destOrd="0" presId="urn:microsoft.com/office/officeart/2005/8/layout/cycle3"/>
    <dgm:cxn modelId="{EE8B1A8B-1178-4DEF-8F83-93B17851983F}" srcId="{82955508-B124-45BF-AF19-6722B0E42B6E}" destId="{F95D15BB-C766-4DD9-A2CB-EEDC802D4C4B}" srcOrd="3" destOrd="0" parTransId="{CD484119-7A79-4DF1-BE02-F31BAE6099EB}" sibTransId="{888378FA-7640-41DB-80AE-E4BCA7236D20}"/>
    <dgm:cxn modelId="{E3A743B1-D693-4812-A818-8D2FB25E0A8F}" type="presOf" srcId="{92BD1857-0A5E-4D89-A45D-9AE1B98FA161}" destId="{8B934C94-0F10-46A8-B388-3EEB69671F40}" srcOrd="0" destOrd="0" presId="urn:microsoft.com/office/officeart/2005/8/layout/cycle3"/>
    <dgm:cxn modelId="{B374D7E1-DA16-4795-8129-B0A345A3B6C2}" srcId="{82955508-B124-45BF-AF19-6722B0E42B6E}" destId="{58314032-E05C-438A-A36B-9039FD72B3A5}" srcOrd="0" destOrd="0" parTransId="{E827D75C-EB3C-4BB4-9833-5E1C188D773C}" sibTransId="{CC5D14E7-52E3-4758-8766-3DE2FC1996F7}"/>
    <dgm:cxn modelId="{5FA6CB21-ED96-4840-BDA3-B8FA73BCDB5F}" type="presOf" srcId="{CC5D14E7-52E3-4758-8766-3DE2FC1996F7}" destId="{2C3C5E2E-B67B-483B-B2A4-E3523D87A0A1}" srcOrd="0" destOrd="0" presId="urn:microsoft.com/office/officeart/2005/8/layout/cycle3"/>
    <dgm:cxn modelId="{32351AAF-B9BF-4FD0-9DFB-0F2A3C3C4A4A}" type="presOf" srcId="{58314032-E05C-438A-A36B-9039FD72B3A5}" destId="{21155D1C-B31A-48DE-B40C-75EC8AAEC267}" srcOrd="0" destOrd="0" presId="urn:microsoft.com/office/officeart/2005/8/layout/cycle3"/>
    <dgm:cxn modelId="{7967D594-4F5E-466B-B907-5FE5BF6E1F94}" srcId="{82955508-B124-45BF-AF19-6722B0E42B6E}" destId="{D47B9305-8615-4160-93E0-D48B65D1C896}" srcOrd="2" destOrd="0" parTransId="{F427012C-56BA-4DC4-90EA-7CF96B622357}" sibTransId="{10BE0D3F-B654-46B1-BCAE-8A2E4FDCDCFD}"/>
    <dgm:cxn modelId="{29D00F34-573C-4AD9-940E-B32ADA811C47}" type="presOf" srcId="{D47B9305-8615-4160-93E0-D48B65D1C896}" destId="{81EA7A9A-6309-427B-ABED-18C19B0512AA}" srcOrd="0" destOrd="0" presId="urn:microsoft.com/office/officeart/2005/8/layout/cycle3"/>
    <dgm:cxn modelId="{83D91FE9-B353-4245-8C6C-62BD8AF69F7C}" type="presOf" srcId="{F95D15BB-C766-4DD9-A2CB-EEDC802D4C4B}" destId="{62589E7C-81E6-42BB-95D7-B187B7B9860A}" srcOrd="0" destOrd="0" presId="urn:microsoft.com/office/officeart/2005/8/layout/cycle3"/>
    <dgm:cxn modelId="{EDDC5790-1BD6-4A89-8D35-7B1E7302940B}" srcId="{82955508-B124-45BF-AF19-6722B0E42B6E}" destId="{3D700C1F-B791-4798-8953-465C589337E7}" srcOrd="4" destOrd="0" parTransId="{92911D01-E704-42AE-B809-27369549A0FE}" sibTransId="{9F5C9E78-493A-4008-8194-20335E6212D7}"/>
    <dgm:cxn modelId="{838F3158-F5D3-4AB9-8D06-50E64335E95F}" type="presOf" srcId="{3D700C1F-B791-4798-8953-465C589337E7}" destId="{1790D791-4E14-42A1-8AAE-26F3E031204B}" srcOrd="0" destOrd="0" presId="urn:microsoft.com/office/officeart/2005/8/layout/cycle3"/>
    <dgm:cxn modelId="{6111E3CE-79E9-4120-A321-E6C0E99B0826}" type="presParOf" srcId="{6B9BE98A-8766-40FA-A598-1439DB3B2707}" destId="{EC27E382-7EE8-4EE3-8CDD-F2F6A256FA5D}" srcOrd="0" destOrd="0" presId="urn:microsoft.com/office/officeart/2005/8/layout/cycle3"/>
    <dgm:cxn modelId="{C2995183-435D-4F02-BD49-34FC27DEC0D6}" type="presParOf" srcId="{EC27E382-7EE8-4EE3-8CDD-F2F6A256FA5D}" destId="{21155D1C-B31A-48DE-B40C-75EC8AAEC267}" srcOrd="0" destOrd="0" presId="urn:microsoft.com/office/officeart/2005/8/layout/cycle3"/>
    <dgm:cxn modelId="{636496FF-B83A-4096-B461-FF5ED6309EFA}" type="presParOf" srcId="{EC27E382-7EE8-4EE3-8CDD-F2F6A256FA5D}" destId="{2C3C5E2E-B67B-483B-B2A4-E3523D87A0A1}" srcOrd="1" destOrd="0" presId="urn:microsoft.com/office/officeart/2005/8/layout/cycle3"/>
    <dgm:cxn modelId="{68949BD3-28DA-4502-A42B-F5FB7598740A}" type="presParOf" srcId="{EC27E382-7EE8-4EE3-8CDD-F2F6A256FA5D}" destId="{8B934C94-0F10-46A8-B388-3EEB69671F40}" srcOrd="2" destOrd="0" presId="urn:microsoft.com/office/officeart/2005/8/layout/cycle3"/>
    <dgm:cxn modelId="{B9D0EEA1-E628-4004-B9AB-FC1068C7B998}" type="presParOf" srcId="{EC27E382-7EE8-4EE3-8CDD-F2F6A256FA5D}" destId="{81EA7A9A-6309-427B-ABED-18C19B0512AA}" srcOrd="3" destOrd="0" presId="urn:microsoft.com/office/officeart/2005/8/layout/cycle3"/>
    <dgm:cxn modelId="{AF96DB16-9DC4-42BF-B916-A5CFFD9181B4}" type="presParOf" srcId="{EC27E382-7EE8-4EE3-8CDD-F2F6A256FA5D}" destId="{62589E7C-81E6-42BB-95D7-B187B7B9860A}" srcOrd="4" destOrd="0" presId="urn:microsoft.com/office/officeart/2005/8/layout/cycle3"/>
    <dgm:cxn modelId="{12C70D85-D1B1-4BA1-BC60-8423A05DF841}" type="presParOf" srcId="{EC27E382-7EE8-4EE3-8CDD-F2F6A256FA5D}" destId="{1790D791-4E14-42A1-8AAE-26F3E031204B}" srcOrd="5" destOrd="0" presId="urn:microsoft.com/office/officeart/2005/8/layout/cycle3"/>
  </dgm:cxnLst>
  <dgm:bg/>
  <dgm:whole/>
</dgm:dataModel>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551EDAC-9B0A-4578-9F8E-B67A9466C40A}" type="datetimeFigureOut">
              <a:rPr lang="en-US" smtClean="0"/>
              <a:t>5/23/2012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B365791-FF40-4317-92A8-37A8CD49DCE3}"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45E68E-C1C1-47EB-9F6D-1DCF342161F0}" type="datetimeFigureOut">
              <a:rPr lang="en-US" smtClean="0"/>
              <a:t>5/23/2012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8396F8E-FF26-4232-A90B-4AAD2C8C965F}"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Learning should be continuous and never ending</a:t>
            </a:r>
            <a:endParaRPr lang="en-GB" dirty="0"/>
          </a:p>
        </p:txBody>
      </p:sp>
      <p:sp>
        <p:nvSpPr>
          <p:cNvPr id="4" name="Slide Number Placeholder 3"/>
          <p:cNvSpPr>
            <a:spLocks noGrp="1"/>
          </p:cNvSpPr>
          <p:nvPr>
            <p:ph type="sldNum" sz="quarter" idx="10"/>
          </p:nvPr>
        </p:nvSpPr>
        <p:spPr/>
        <p:txBody>
          <a:bodyPr/>
          <a:lstStyle/>
          <a:p>
            <a:fld id="{C0AFE4DB-E749-4FC1-9CB4-2B1984A32597}" type="slidenum">
              <a:rPr lang="en-GB" smtClean="0"/>
              <a:pPr/>
              <a:t>3</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model for evaluating how change</a:t>
            </a:r>
            <a:r>
              <a:rPr lang="en-GB" baseline="0" dirty="0" smtClean="0"/>
              <a:t> can impact an organisation.  This could also be used as a framework to consider learning needs in order to ensure the change is effective at an individual and organisational level.</a:t>
            </a:r>
            <a:r>
              <a:rPr lang="en-GB" dirty="0" smtClean="0"/>
              <a:t> </a:t>
            </a:r>
            <a:endParaRPr lang="en-GB" dirty="0"/>
          </a:p>
        </p:txBody>
      </p:sp>
      <p:sp>
        <p:nvSpPr>
          <p:cNvPr id="4" name="Slide Number Placeholder 3"/>
          <p:cNvSpPr>
            <a:spLocks noGrp="1"/>
          </p:cNvSpPr>
          <p:nvPr>
            <p:ph type="sldNum" sz="quarter" idx="10"/>
          </p:nvPr>
        </p:nvSpPr>
        <p:spPr/>
        <p:txBody>
          <a:bodyPr/>
          <a:lstStyle/>
          <a:p>
            <a:fld id="{CEFA0633-3829-4310-AF73-2FC84113BBE7}" type="slidenum">
              <a:rPr lang="en-GB" smtClean="0"/>
              <a:pPr/>
              <a:t>8</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Footer Placeholder 3"/>
          <p:cNvSpPr>
            <a:spLocks noGrp="1"/>
          </p:cNvSpPr>
          <p:nvPr>
            <p:ph type="ftr" sz="quarter" idx="10"/>
          </p:nvPr>
        </p:nvSpPr>
        <p:spPr/>
        <p:txBody>
          <a:bodyPr/>
          <a:lstStyle/>
          <a:p>
            <a:r>
              <a:rPr lang="en-GB" dirty="0" smtClean="0"/>
              <a:t>Ref:  ???? Unlocking Human Resource Management  </a:t>
            </a:r>
            <a:endParaRPr lang="en-GB" dirty="0"/>
          </a:p>
        </p:txBody>
      </p:sp>
      <p:sp>
        <p:nvSpPr>
          <p:cNvPr id="5" name="Slide Number Placeholder 4"/>
          <p:cNvSpPr>
            <a:spLocks noGrp="1"/>
          </p:cNvSpPr>
          <p:nvPr>
            <p:ph type="sldNum" sz="quarter" idx="11"/>
          </p:nvPr>
        </p:nvSpPr>
        <p:spPr/>
        <p:txBody>
          <a:bodyPr/>
          <a:lstStyle/>
          <a:p>
            <a:fld id="{7F11DB65-6F11-4BB2-B3A4-CCE9DAAEC854}" type="slidenum">
              <a:rPr lang="en-GB" smtClean="0"/>
              <a:pPr/>
              <a:t>11</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FA0633-3829-4310-AF73-2FC84113BBE7}" type="slidenum">
              <a:rPr lang="en-GB" smtClean="0"/>
              <a:pPr/>
              <a:t>17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4FF0AF6-292E-462C-9A0E-5CAF4C975B35}" type="slidenum">
              <a:rPr lang="en-GB"/>
              <a:pPr/>
              <a:t>18</a:t>
            </a:fld>
            <a:endParaRPr lang="en-GB"/>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91649F-7745-43BE-AD79-2BEEF94B83B7}" type="slidenum">
              <a:rPr lang="en-GB"/>
              <a:pPr/>
              <a:t>19</a:t>
            </a:fld>
            <a:endParaRPr lang="en-GB"/>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r>
              <a:rPr lang="en-US" dirty="0" smtClean="0"/>
              <a:t>How were your learning</a:t>
            </a:r>
            <a:r>
              <a:rPr lang="en-US" baseline="0" dirty="0" smtClean="0"/>
              <a:t> needs identified?</a:t>
            </a:r>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5CA1E24-6D29-49CF-BD0F-E54606A2D28E}" type="slidenum">
              <a:rPr lang="en-GB"/>
              <a:pPr/>
              <a:t>21</a:t>
            </a:fld>
            <a:endParaRPr lang="en-GB"/>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18DFFE4-721E-4B16-B805-8618CB161DCF}" type="slidenum">
              <a:rPr lang="en-GB"/>
              <a:pPr/>
              <a:t>22</a:t>
            </a:fld>
            <a:endParaRPr lang="en-GB"/>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282018-4858-4CE1-A022-D43FF09570B9}" type="slidenum">
              <a:rPr lang="en-GB"/>
              <a:pPr/>
              <a:t>23</a:t>
            </a:fld>
            <a:endParaRPr lang="en-GB"/>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7087BE-DEED-4771-905D-1A12D8E759D2}" type="slidenum">
              <a:rPr lang="en-GB"/>
              <a:pPr/>
              <a:t>24</a:t>
            </a:fld>
            <a:endParaRPr lang="en-GB"/>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6590D49-A848-4EB2-B9D6-29B969FD49B9}" type="slidenum">
              <a:rPr lang="en-GB"/>
              <a:pPr/>
              <a:t>25</a:t>
            </a:fld>
            <a:endParaRPr lang="en-GB"/>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26A8E97-14AE-427F-B09F-87FBFBB3B5E3}" type="slidenum">
              <a:rPr lang="en-GB"/>
              <a:pPr/>
              <a:t>26</a:t>
            </a:fld>
            <a:endParaRPr lang="en-GB"/>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72730E2-7708-46BE-B83E-2A6E1B33B202}" type="slidenum">
              <a:rPr lang="en-GB"/>
              <a:pPr/>
              <a:t>27</a:t>
            </a:fld>
            <a:endParaRPr lang="en-GB"/>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FA0633-3829-4310-AF73-2FC84113BBE7}" type="slidenum">
              <a:rPr lang="en-GB" smtClean="0"/>
              <a:pPr/>
              <a:t>31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C225064-7AF1-4A37-92C1-280C6E170BA5}" type="datetimeFigureOut">
              <a:rPr lang="en-US" smtClean="0"/>
              <a:t>5/23/2012</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5544EDE7-CAC8-4E55-9000-4053C5661714}"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C225064-7AF1-4A37-92C1-280C6E170BA5}" type="datetimeFigureOut">
              <a:rPr lang="en-US" smtClean="0"/>
              <a:t>5/23/2012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544EDE7-CAC8-4E55-9000-4053C5661714}"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C225064-7AF1-4A37-92C1-280C6E170BA5}" type="datetimeFigureOut">
              <a:rPr lang="en-US" smtClean="0"/>
              <a:t>5/23/2012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544EDE7-CAC8-4E55-9000-4053C5661714}"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C225064-7AF1-4A37-92C1-280C6E170BA5}" type="datetimeFigureOut">
              <a:rPr lang="en-US" smtClean="0"/>
              <a:t>5/23/2012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544EDE7-CAC8-4E55-9000-4053C5661714}"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C225064-7AF1-4A37-92C1-280C6E170BA5}" type="datetimeFigureOut">
              <a:rPr lang="en-US" smtClean="0"/>
              <a:t>5/23/2012</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5544EDE7-CAC8-4E55-9000-4053C5661714}"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C225064-7AF1-4A37-92C1-280C6E170BA5}" type="datetimeFigureOut">
              <a:rPr lang="en-US" smtClean="0"/>
              <a:t>5/23/2012</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5544EDE7-CAC8-4E55-9000-4053C5661714}"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C225064-7AF1-4A37-92C1-280C6E170BA5}" type="datetimeFigureOut">
              <a:rPr lang="en-US" smtClean="0"/>
              <a:t>5/23/2012</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5544EDE7-CAC8-4E55-9000-4053C566171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C225064-7AF1-4A37-92C1-280C6E170BA5}" type="datetimeFigureOut">
              <a:rPr lang="en-US" smtClean="0"/>
              <a:t>5/23/2012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544EDE7-CAC8-4E55-9000-4053C5661714}"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C225064-7AF1-4A37-92C1-280C6E170BA5}" type="datetimeFigureOut">
              <a:rPr lang="en-US" smtClean="0"/>
              <a:t>5/23/2012</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5544EDE7-CAC8-4E55-9000-4053C5661714}"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C225064-7AF1-4A37-92C1-280C6E170BA5}" type="datetimeFigureOut">
              <a:rPr lang="en-US" smtClean="0"/>
              <a:t>5/23/2012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544EDE7-CAC8-4E55-9000-4053C566171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C225064-7AF1-4A37-92C1-280C6E170BA5}" type="datetimeFigureOut">
              <a:rPr lang="en-US" smtClean="0"/>
              <a:t>5/23/2012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544EDE7-CAC8-4E55-9000-4053C5661714}"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endParaRPr lang="en-GB"/>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6AB9CB2A-E21F-4516-8DB3-50F9626F5560}"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C225064-7AF1-4A37-92C1-280C6E170BA5}" type="datetimeFigureOut">
              <a:rPr lang="en-US" smtClean="0"/>
              <a:t>5/23/2012</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5544EDE7-CAC8-4E55-9000-4053C566171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Meeting organisational development needs</a:t>
            </a:r>
          </a:p>
        </p:txBody>
      </p:sp>
      <p:sp>
        <p:nvSpPr>
          <p:cNvPr id="3" name="Subtitle 2"/>
          <p:cNvSpPr>
            <a:spLocks noGrp="1"/>
          </p:cNvSpPr>
          <p:nvPr>
            <p:ph type="subTitle" idx="1"/>
          </p:nvPr>
        </p:nvSpPr>
        <p:spPr/>
        <p:txBody>
          <a:bodyPr/>
          <a:lstStyle/>
          <a:p>
            <a:r>
              <a:rPr lang="en-GB" dirty="0" smtClean="0"/>
              <a:t>May 2012</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Identify the characteristic of a learning organisation.</a:t>
            </a:r>
          </a:p>
          <a:p>
            <a:r>
              <a:rPr lang="en-GB" dirty="0" smtClean="0"/>
              <a:t>Discuss the process of Organisational Development</a:t>
            </a:r>
          </a:p>
          <a:p>
            <a:r>
              <a:rPr lang="en-GB" dirty="0" smtClean="0"/>
              <a:t>List the benefits of Learning and Development for the individual and the organisation</a:t>
            </a:r>
            <a:endParaRPr lang="en-GB" dirty="0" smtClean="0"/>
          </a:p>
          <a:p>
            <a:endParaRPr lang="en-GB" dirty="0" smtClean="0"/>
          </a:p>
          <a:p>
            <a:endParaRPr lang="en-GB" dirty="0" smtClean="0"/>
          </a:p>
          <a:p>
            <a:endParaRPr lang="en-GB" dirty="0"/>
          </a:p>
        </p:txBody>
      </p:sp>
      <p:sp>
        <p:nvSpPr>
          <p:cNvPr id="2" name="Title 1"/>
          <p:cNvSpPr>
            <a:spLocks noGrp="1"/>
          </p:cNvSpPr>
          <p:nvPr>
            <p:ph type="title"/>
          </p:nvPr>
        </p:nvSpPr>
        <p:spPr/>
        <p:txBody>
          <a:bodyPr/>
          <a:lstStyle/>
          <a:p>
            <a:r>
              <a:rPr lang="en-GB" dirty="0" smtClean="0"/>
              <a:t>Learning Outcomes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“Where people continually expand their capacity to create the results they truly desire, where new and expansive patterns of thinking are nurtured, where collective aspiration is set free, where people continually learn together” (Senge, 1990)</a:t>
            </a:r>
            <a:endParaRPr lang="en-GB" dirty="0"/>
          </a:p>
        </p:txBody>
      </p:sp>
      <p:sp>
        <p:nvSpPr>
          <p:cNvPr id="3" name="Title 2"/>
          <p:cNvSpPr>
            <a:spLocks noGrp="1"/>
          </p:cNvSpPr>
          <p:nvPr>
            <p:ph type="title"/>
          </p:nvPr>
        </p:nvSpPr>
        <p:spPr/>
        <p:txBody>
          <a:bodyPr/>
          <a:lstStyle/>
          <a:p>
            <a:r>
              <a:rPr lang="en-GB" dirty="0" smtClean="0"/>
              <a:t>The Learning Organisation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What are the features of a learning organisation?</a:t>
            </a:r>
            <a:endParaRPr lang="en-GB" dirty="0"/>
          </a:p>
        </p:txBody>
      </p:sp>
      <p:sp>
        <p:nvSpPr>
          <p:cNvPr id="5" name="Content Placeholder 4"/>
          <p:cNvSpPr>
            <a:spLocks noGrp="1"/>
          </p:cNvSpPr>
          <p:nvPr>
            <p:ph sz="quarter" idx="2"/>
          </p:nvPr>
        </p:nvSpPr>
        <p:spPr/>
        <p:txBody>
          <a:bodyPr/>
          <a:lstStyle/>
          <a:p>
            <a:r>
              <a:rPr lang="en-GB" dirty="0" smtClean="0"/>
              <a:t>Learning approach to strategy</a:t>
            </a:r>
          </a:p>
          <a:p>
            <a:r>
              <a:rPr lang="en-GB" dirty="0" smtClean="0"/>
              <a:t>Participative policy making</a:t>
            </a:r>
          </a:p>
          <a:p>
            <a:r>
              <a:rPr lang="en-GB" dirty="0" smtClean="0"/>
              <a:t>Informating</a:t>
            </a:r>
          </a:p>
          <a:p>
            <a:r>
              <a:rPr lang="en-GB" dirty="0" smtClean="0"/>
              <a:t>Formative accounting and control</a:t>
            </a:r>
          </a:p>
          <a:p>
            <a:r>
              <a:rPr lang="en-GB" dirty="0" smtClean="0"/>
              <a:t>Internal exchange</a:t>
            </a:r>
          </a:p>
          <a:p>
            <a:r>
              <a:rPr lang="en-GB" dirty="0" smtClean="0"/>
              <a:t>Reward flexibility</a:t>
            </a:r>
            <a:endParaRPr lang="en-GB" dirty="0"/>
          </a:p>
        </p:txBody>
      </p:sp>
      <p:sp>
        <p:nvSpPr>
          <p:cNvPr id="7" name="Content Placeholder 6"/>
          <p:cNvSpPr>
            <a:spLocks noGrp="1"/>
          </p:cNvSpPr>
          <p:nvPr>
            <p:ph sz="quarter" idx="4"/>
          </p:nvPr>
        </p:nvSpPr>
        <p:spPr/>
        <p:txBody>
          <a:bodyPr/>
          <a:lstStyle/>
          <a:p>
            <a:r>
              <a:rPr lang="en-GB" dirty="0" smtClean="0"/>
              <a:t>Enabling structures</a:t>
            </a:r>
          </a:p>
          <a:p>
            <a:r>
              <a:rPr lang="en-GB" dirty="0" smtClean="0"/>
              <a:t>Boundary workers as environmental scanners</a:t>
            </a:r>
          </a:p>
          <a:p>
            <a:r>
              <a:rPr lang="en-GB" dirty="0" smtClean="0"/>
              <a:t>Inter-company learning</a:t>
            </a:r>
          </a:p>
          <a:p>
            <a:r>
              <a:rPr lang="en-GB" dirty="0" smtClean="0"/>
              <a:t>A learning climate</a:t>
            </a:r>
          </a:p>
          <a:p>
            <a:r>
              <a:rPr lang="en-GB" dirty="0" smtClean="0"/>
              <a:t>Self development opportunities for all</a:t>
            </a:r>
            <a:endParaRPr lang="en-GB" dirty="0"/>
          </a:p>
        </p:txBody>
      </p:sp>
      <p:sp>
        <p:nvSpPr>
          <p:cNvPr id="8" name="TextBox 7"/>
          <p:cNvSpPr txBox="1"/>
          <p:nvPr/>
        </p:nvSpPr>
        <p:spPr>
          <a:xfrm>
            <a:off x="1857356" y="6000768"/>
            <a:ext cx="2165978" cy="369332"/>
          </a:xfrm>
          <a:prstGeom prst="rect">
            <a:avLst/>
          </a:prstGeom>
          <a:noFill/>
        </p:spPr>
        <p:txBody>
          <a:bodyPr wrap="none" rtlCol="0">
            <a:spAutoFit/>
          </a:bodyPr>
          <a:lstStyle/>
          <a:p>
            <a:r>
              <a:rPr lang="en-GB" dirty="0" smtClean="0"/>
              <a:t>Pedlar </a:t>
            </a:r>
            <a:r>
              <a:rPr lang="en-GB" i="1" dirty="0" smtClean="0"/>
              <a:t>et al 1997 </a:t>
            </a:r>
            <a:endParaRPr lang="en-GB"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The learning organisation is focused on cultural aspects and puts less emphasis on other dimensions of the organisation, such as processes and work organisation.</a:t>
            </a:r>
          </a:p>
          <a:p>
            <a:r>
              <a:rPr lang="en-GB" dirty="0" smtClean="0"/>
              <a:t>The link between individual and group learning and organisational objectives is not</a:t>
            </a:r>
          </a:p>
          <a:p>
            <a:pPr>
              <a:buNone/>
            </a:pPr>
            <a:r>
              <a:rPr lang="en-GB" dirty="0" smtClean="0"/>
              <a:t>	always clearly made, but is assumed.</a:t>
            </a:r>
          </a:p>
          <a:p>
            <a:r>
              <a:rPr lang="en-GB" dirty="0" smtClean="0"/>
              <a:t>What is actually meant by ‘learning’ is not always clear.</a:t>
            </a:r>
            <a:endParaRPr lang="en-GB" dirty="0"/>
          </a:p>
        </p:txBody>
      </p:sp>
      <p:sp>
        <p:nvSpPr>
          <p:cNvPr id="2" name="Title 1"/>
          <p:cNvSpPr>
            <a:spLocks noGrp="1"/>
          </p:cNvSpPr>
          <p:nvPr>
            <p:ph type="title"/>
          </p:nvPr>
        </p:nvSpPr>
        <p:spPr/>
        <p:txBody>
          <a:bodyPr>
            <a:normAutofit/>
          </a:bodyPr>
          <a:lstStyle/>
          <a:p>
            <a:r>
              <a:rPr lang="en-GB" dirty="0" smtClean="0"/>
              <a:t>Another view....</a:t>
            </a:r>
            <a:endParaRPr lang="en-GB" dirty="0"/>
          </a:p>
        </p:txBody>
      </p:sp>
      <p:sp>
        <p:nvSpPr>
          <p:cNvPr id="4" name="Rectangle 3"/>
          <p:cNvSpPr/>
          <p:nvPr/>
        </p:nvSpPr>
        <p:spPr>
          <a:xfrm>
            <a:off x="3714744" y="5715016"/>
            <a:ext cx="3049233" cy="369332"/>
          </a:xfrm>
          <a:prstGeom prst="rect">
            <a:avLst/>
          </a:prstGeom>
        </p:spPr>
        <p:txBody>
          <a:bodyPr wrap="none">
            <a:spAutoFit/>
          </a:bodyPr>
          <a:lstStyle/>
          <a:p>
            <a:r>
              <a:rPr lang="en-GB" dirty="0" smtClean="0"/>
              <a:t>Finger and Brand (1999), </a:t>
            </a:r>
            <a:endParaRPr lang="en-GB" dirty="0"/>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285720" y="1285860"/>
          <a:ext cx="8286808" cy="55721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428596" y="214290"/>
            <a:ext cx="8113118" cy="954107"/>
          </a:xfrm>
          <a:prstGeom prst="rect">
            <a:avLst/>
          </a:prstGeom>
          <a:noFill/>
        </p:spPr>
        <p:txBody>
          <a:bodyPr wrap="square" rtlCol="0">
            <a:spAutoFit/>
          </a:bodyPr>
          <a:lstStyle/>
          <a:p>
            <a:r>
              <a:rPr lang="en-GB" sz="2800" dirty="0" smtClean="0"/>
              <a:t>5 Learning disciplines for building organisational learning capabilities </a:t>
            </a:r>
            <a:r>
              <a:rPr lang="en-GB" dirty="0" smtClean="0"/>
              <a:t>(Senge 1990)</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draw a line that represents </a:t>
            </a:r>
            <a:r>
              <a:rPr lang="en-GB" dirty="0" smtClean="0"/>
              <a:t>your </a:t>
            </a:r>
            <a:r>
              <a:rPr lang="en-GB" dirty="0" smtClean="0"/>
              <a:t>career or work history so far – from </a:t>
            </a:r>
            <a:r>
              <a:rPr lang="en-GB" dirty="0" smtClean="0"/>
              <a:t>your </a:t>
            </a:r>
            <a:r>
              <a:rPr lang="en-GB" dirty="0" smtClean="0"/>
              <a:t>first job to present time.</a:t>
            </a:r>
          </a:p>
          <a:p>
            <a:r>
              <a:rPr lang="en-GB" dirty="0" smtClean="0"/>
              <a:t>Mark </a:t>
            </a:r>
            <a:r>
              <a:rPr lang="en-GB" dirty="0" smtClean="0"/>
              <a:t>along the line the key pieces of learning (training, qualifications, being coached etc) that took place.</a:t>
            </a:r>
          </a:p>
          <a:p>
            <a:r>
              <a:rPr lang="en-GB" dirty="0" smtClean="0"/>
              <a:t>Reflect </a:t>
            </a:r>
            <a:r>
              <a:rPr lang="en-GB" dirty="0" smtClean="0"/>
              <a:t>on those pieces of learning </a:t>
            </a:r>
            <a:r>
              <a:rPr lang="en-GB" dirty="0" smtClean="0"/>
              <a:t>– What were the drivers? </a:t>
            </a:r>
          </a:p>
          <a:p>
            <a:r>
              <a:rPr lang="en-GB" dirty="0" smtClean="0"/>
              <a:t>How did the learning benefit the organisation </a:t>
            </a:r>
          </a:p>
          <a:p>
            <a:r>
              <a:rPr lang="en-GB" dirty="0" smtClean="0"/>
              <a:t>What would have been the consequences of not undertaking the learning (for you and the organisation?)</a:t>
            </a:r>
            <a:endParaRPr lang="en-GB" dirty="0" smtClean="0"/>
          </a:p>
          <a:p>
            <a:endParaRPr lang="en-GB" dirty="0"/>
          </a:p>
        </p:txBody>
      </p:sp>
      <p:sp>
        <p:nvSpPr>
          <p:cNvPr id="3" name="Title 2"/>
          <p:cNvSpPr>
            <a:spLocks noGrp="1"/>
          </p:cNvSpPr>
          <p:nvPr>
            <p:ph type="title"/>
          </p:nvPr>
        </p:nvSpPr>
        <p:spPr/>
        <p:txBody>
          <a:bodyPr/>
          <a:lstStyle/>
          <a:p>
            <a:r>
              <a:rPr lang="en-GB" dirty="0" smtClean="0"/>
              <a:t>Learning time line</a:t>
            </a:r>
            <a:endParaRPr lang="en-GB" dirty="0"/>
          </a:p>
        </p:txBody>
      </p:sp>
      <p:pic>
        <p:nvPicPr>
          <p:cNvPr id="6" name="Picture 2"/>
          <p:cNvPicPr>
            <a:picLocks noChangeAspect="1" noChangeArrowheads="1"/>
          </p:cNvPicPr>
          <p:nvPr/>
        </p:nvPicPr>
        <p:blipFill>
          <a:blip r:embed="rId2"/>
          <a:srcRect/>
          <a:stretch>
            <a:fillRect/>
          </a:stretch>
        </p:blipFill>
        <p:spPr bwMode="auto">
          <a:xfrm>
            <a:off x="7643834" y="5211752"/>
            <a:ext cx="1500166" cy="1436522"/>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3"/>
          <a:srcRect/>
          <a:stretch>
            <a:fillRect/>
          </a:stretch>
        </p:blipFill>
        <p:spPr bwMode="auto">
          <a:xfrm>
            <a:off x="3428992" y="1643050"/>
            <a:ext cx="5289604" cy="4357718"/>
          </a:xfrm>
          <a:prstGeom prst="rect">
            <a:avLst/>
          </a:prstGeom>
          <a:noFill/>
          <a:ln w="9525">
            <a:noFill/>
            <a:miter lim="800000"/>
            <a:headEnd/>
            <a:tailEnd/>
          </a:ln>
          <a:effectLst/>
        </p:spPr>
      </p:pic>
      <p:sp>
        <p:nvSpPr>
          <p:cNvPr id="2" name="Title 1"/>
          <p:cNvSpPr>
            <a:spLocks noGrp="1"/>
          </p:cNvSpPr>
          <p:nvPr>
            <p:ph type="title"/>
          </p:nvPr>
        </p:nvSpPr>
        <p:spPr/>
        <p:txBody>
          <a:bodyPr>
            <a:normAutofit fontScale="90000"/>
          </a:bodyPr>
          <a:lstStyle/>
          <a:p>
            <a:r>
              <a:rPr lang="en-US" dirty="0" smtClean="0"/>
              <a:t>The impact of change on organizations and their employees</a:t>
            </a:r>
            <a:endParaRPr lang="en-GB" dirty="0"/>
          </a:p>
        </p:txBody>
      </p:sp>
      <p:sp>
        <p:nvSpPr>
          <p:cNvPr id="5" name="Rectangle 4"/>
          <p:cNvSpPr/>
          <p:nvPr/>
        </p:nvSpPr>
        <p:spPr>
          <a:xfrm>
            <a:off x="285720" y="2571744"/>
            <a:ext cx="3695242" cy="369332"/>
          </a:xfrm>
          <a:prstGeom prst="rect">
            <a:avLst/>
          </a:prstGeom>
        </p:spPr>
        <p:txBody>
          <a:bodyPr wrap="none">
            <a:spAutoFit/>
          </a:bodyPr>
          <a:lstStyle/>
          <a:p>
            <a:r>
              <a:rPr lang="en-GB" b="1" dirty="0" smtClean="0"/>
              <a:t>McKinsey (1980) 7S Framework</a:t>
            </a:r>
            <a:endParaRPr lang="en-GB" dirty="0"/>
          </a:p>
        </p:txBody>
      </p:sp>
      <p:sp>
        <p:nvSpPr>
          <p:cNvPr id="6" name="Rectangle 5"/>
          <p:cNvSpPr/>
          <p:nvPr/>
        </p:nvSpPr>
        <p:spPr>
          <a:xfrm>
            <a:off x="142844" y="4429132"/>
            <a:ext cx="4572000" cy="840230"/>
          </a:xfrm>
          <a:prstGeom prst="rect">
            <a:avLst/>
          </a:prstGeom>
        </p:spPr>
        <p:txBody>
          <a:bodyPr>
            <a:spAutoFit/>
          </a:bodyPr>
          <a:lstStyle/>
          <a:p>
            <a:pPr>
              <a:lnSpc>
                <a:spcPct val="90000"/>
              </a:lnSpc>
              <a:buClr>
                <a:schemeClr val="tx1"/>
              </a:buClr>
              <a:buFont typeface="Wingdings 2" charset="2"/>
              <a:buNone/>
            </a:pPr>
            <a:r>
              <a:rPr lang="en-US" dirty="0" smtClean="0">
                <a:latin typeface="Lucida Sans" charset="0"/>
              </a:rPr>
              <a:t>‘Learning is at the heart of the organization.’ </a:t>
            </a:r>
          </a:p>
          <a:p>
            <a:pPr>
              <a:lnSpc>
                <a:spcPct val="90000"/>
              </a:lnSpc>
              <a:buClr>
                <a:schemeClr val="tx1"/>
              </a:buClr>
              <a:buFont typeface="Wingdings 2" charset="2"/>
              <a:buNone/>
            </a:pPr>
            <a:r>
              <a:rPr lang="en-US" dirty="0" smtClean="0">
                <a:latin typeface="Lucida Sans" charset="0"/>
              </a:rPr>
              <a:t>(Sadler-Smith, 2006, p2).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643042" y="164305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p:txBody>
          <a:bodyPr>
            <a:normAutofit fontScale="90000"/>
          </a:bodyPr>
          <a:lstStyle/>
          <a:p>
            <a:r>
              <a:rPr lang="en-GB" sz="4400" dirty="0" smtClean="0">
                <a:solidFill>
                  <a:schemeClr val="tx1"/>
                </a:solidFill>
                <a:latin typeface="Lucida Sans" charset="0"/>
              </a:rPr>
              <a:t>Process of Training and Development</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527175"/>
            <a:ext cx="8504238" cy="4572000"/>
          </a:xfrm>
        </p:spPr>
        <p:txBody>
          <a:bodyPr>
            <a:normAutofit/>
          </a:bodyPr>
          <a:lstStyle/>
          <a:p>
            <a:pPr>
              <a:lnSpc>
                <a:spcPct val="90000"/>
              </a:lnSpc>
              <a:buClr>
                <a:schemeClr val="tx1"/>
              </a:buClr>
            </a:pPr>
            <a:r>
              <a:rPr lang="en-GB" sz="2800" b="1" smtClean="0">
                <a:latin typeface="Lucida Sans" charset="0"/>
              </a:rPr>
              <a:t>Analyze</a:t>
            </a:r>
            <a:r>
              <a:rPr lang="en-GB" sz="2800" i="1" smtClean="0">
                <a:latin typeface="Lucida Sans" charset="0"/>
              </a:rPr>
              <a:t> </a:t>
            </a:r>
            <a:r>
              <a:rPr lang="en-GB" sz="2800" smtClean="0">
                <a:latin typeface="Lucida Sans" charset="0"/>
              </a:rPr>
              <a:t>the needs of the organisation and the individuals and then identify the goals you wish to achieve in order to cope with any existing problems / issues.</a:t>
            </a:r>
          </a:p>
          <a:p>
            <a:pPr>
              <a:lnSpc>
                <a:spcPct val="90000"/>
              </a:lnSpc>
              <a:buClr>
                <a:schemeClr val="tx1"/>
              </a:buClr>
            </a:pPr>
            <a:r>
              <a:rPr lang="en-GB" sz="2800" b="1" smtClean="0">
                <a:latin typeface="Lucida Sans" charset="0"/>
              </a:rPr>
              <a:t>Design</a:t>
            </a:r>
            <a:r>
              <a:rPr lang="en-GB" sz="2800" i="1" smtClean="0">
                <a:latin typeface="Lucida Sans" charset="0"/>
              </a:rPr>
              <a:t> </a:t>
            </a:r>
            <a:r>
              <a:rPr lang="en-GB" sz="2800" smtClean="0">
                <a:latin typeface="Lucida Sans" charset="0"/>
              </a:rPr>
              <a:t>a training and learning method or model to achieve your goals. </a:t>
            </a:r>
          </a:p>
          <a:p>
            <a:pPr>
              <a:lnSpc>
                <a:spcPct val="90000"/>
              </a:lnSpc>
              <a:buClr>
                <a:schemeClr val="tx1"/>
              </a:buClr>
            </a:pPr>
            <a:r>
              <a:rPr lang="en-GB" sz="2800" b="1" smtClean="0">
                <a:latin typeface="Lucida Sans" charset="0"/>
              </a:rPr>
              <a:t>Develop</a:t>
            </a:r>
            <a:r>
              <a:rPr lang="en-GB" sz="2800" i="1" smtClean="0">
                <a:latin typeface="Lucida Sans" charset="0"/>
              </a:rPr>
              <a:t> </a:t>
            </a:r>
            <a:r>
              <a:rPr lang="en-GB" sz="2800" smtClean="0">
                <a:latin typeface="Lucida Sans" charset="0"/>
              </a:rPr>
              <a:t>the model into a training programme (courseware).</a:t>
            </a:r>
          </a:p>
          <a:p>
            <a:pPr>
              <a:lnSpc>
                <a:spcPct val="90000"/>
              </a:lnSpc>
              <a:buClr>
                <a:schemeClr val="tx1"/>
              </a:buClr>
            </a:pPr>
            <a:r>
              <a:rPr lang="en-GB" sz="2800" b="1" smtClean="0">
                <a:latin typeface="Lucida Sans" charset="0"/>
              </a:rPr>
              <a:t>Implement</a:t>
            </a:r>
            <a:r>
              <a:rPr lang="en-GB" sz="2800" i="1" smtClean="0">
                <a:latin typeface="Lucida Sans" charset="0"/>
              </a:rPr>
              <a:t> </a:t>
            </a:r>
            <a:r>
              <a:rPr lang="en-GB" sz="2800" smtClean="0">
                <a:latin typeface="Lucida Sans" charset="0"/>
              </a:rPr>
              <a:t>the programme. </a:t>
            </a:r>
          </a:p>
          <a:p>
            <a:pPr>
              <a:lnSpc>
                <a:spcPct val="90000"/>
              </a:lnSpc>
              <a:buClr>
                <a:schemeClr val="tx1"/>
              </a:buClr>
            </a:pPr>
            <a:r>
              <a:rPr lang="en-GB" sz="2800" b="1" smtClean="0">
                <a:latin typeface="Lucida Sans" charset="0"/>
              </a:rPr>
              <a:t>Evaluate</a:t>
            </a:r>
            <a:r>
              <a:rPr lang="en-GB" sz="2800" i="1" smtClean="0">
                <a:latin typeface="Lucida Sans" charset="0"/>
              </a:rPr>
              <a:t> </a:t>
            </a:r>
            <a:r>
              <a:rPr lang="en-GB" sz="2800" smtClean="0">
                <a:latin typeface="Lucida Sans" charset="0"/>
              </a:rPr>
              <a:t>its effectiveness and review the four phases if necessary.</a:t>
            </a:r>
          </a:p>
          <a:p>
            <a:pPr>
              <a:lnSpc>
                <a:spcPct val="90000"/>
              </a:lnSpc>
              <a:buClr>
                <a:schemeClr val="tx1"/>
              </a:buClr>
            </a:pPr>
            <a:endParaRPr lang="en-GB" sz="2800" smtClean="0">
              <a:latin typeface="Lucida Sans" charset="0"/>
            </a:endParaRPr>
          </a:p>
        </p:txBody>
      </p:sp>
      <p:sp>
        <p:nvSpPr>
          <p:cNvPr id="19458" name="Title 1"/>
          <p:cNvSpPr>
            <a:spLocks noGrp="1"/>
          </p:cNvSpPr>
          <p:nvPr>
            <p:ph type="title"/>
          </p:nvPr>
        </p:nvSpPr>
        <p:spPr>
          <a:xfrm>
            <a:off x="301625" y="228600"/>
            <a:ext cx="8534400" cy="990600"/>
          </a:xfrm>
        </p:spPr>
        <p:txBody>
          <a:bodyPr/>
          <a:lstStyle/>
          <a:p>
            <a:endParaRPr lang="en-GB" sz="2800" dirty="0" smtClean="0">
              <a:solidFill>
                <a:schemeClr val="tx1"/>
              </a:solidFill>
              <a:latin typeface="Lucida Sans" charset="0"/>
            </a:endParaRP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83768" y="2348880"/>
            <a:ext cx="4248472"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Corporate Strategy </a:t>
            </a:r>
            <a:endParaRPr lang="en-GB" sz="2400" b="1" dirty="0">
              <a:latin typeface="Arial" pitchFamily="34" charset="0"/>
              <a:cs typeface="Arial" pitchFamily="34" charset="0"/>
            </a:endParaRPr>
          </a:p>
        </p:txBody>
      </p:sp>
      <p:sp>
        <p:nvSpPr>
          <p:cNvPr id="3" name="Rectangle 2"/>
          <p:cNvSpPr/>
          <p:nvPr/>
        </p:nvSpPr>
        <p:spPr>
          <a:xfrm>
            <a:off x="2627784" y="3068960"/>
            <a:ext cx="4104456"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Departmental Objectives </a:t>
            </a:r>
            <a:endParaRPr lang="en-GB" sz="2400" b="1" dirty="0">
              <a:latin typeface="Arial" pitchFamily="34" charset="0"/>
              <a:cs typeface="Arial" pitchFamily="34" charset="0"/>
            </a:endParaRPr>
          </a:p>
        </p:txBody>
      </p:sp>
      <p:sp>
        <p:nvSpPr>
          <p:cNvPr id="4" name="Rectangle 3"/>
          <p:cNvSpPr/>
          <p:nvPr/>
        </p:nvSpPr>
        <p:spPr>
          <a:xfrm>
            <a:off x="2195736" y="1214422"/>
            <a:ext cx="4824536" cy="857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Organisation Culture  values &amp; beliefs</a:t>
            </a:r>
            <a:endParaRPr lang="en-GB" sz="2400" b="1" dirty="0">
              <a:latin typeface="Arial" pitchFamily="34" charset="0"/>
              <a:cs typeface="Arial" pitchFamily="34" charset="0"/>
            </a:endParaRPr>
          </a:p>
        </p:txBody>
      </p:sp>
      <p:sp>
        <p:nvSpPr>
          <p:cNvPr id="5" name="Rectangle 4"/>
          <p:cNvSpPr/>
          <p:nvPr/>
        </p:nvSpPr>
        <p:spPr>
          <a:xfrm>
            <a:off x="2699792" y="3861048"/>
            <a:ext cx="4032448"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Team Objectives</a:t>
            </a:r>
            <a:endParaRPr lang="en-GB" sz="2400" b="1" dirty="0">
              <a:latin typeface="Arial" pitchFamily="34" charset="0"/>
              <a:cs typeface="Arial" pitchFamily="34" charset="0"/>
            </a:endParaRPr>
          </a:p>
        </p:txBody>
      </p:sp>
      <p:sp>
        <p:nvSpPr>
          <p:cNvPr id="6" name="Rectangle 5"/>
          <p:cNvSpPr/>
          <p:nvPr/>
        </p:nvSpPr>
        <p:spPr>
          <a:xfrm>
            <a:off x="2627784" y="4653136"/>
            <a:ext cx="4032448"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Individual Objectives</a:t>
            </a:r>
            <a:endParaRPr lang="en-GB" sz="2400" b="1" dirty="0">
              <a:latin typeface="Arial" pitchFamily="34" charset="0"/>
              <a:cs typeface="Arial" pitchFamily="34" charset="0"/>
            </a:endParaRPr>
          </a:p>
        </p:txBody>
      </p:sp>
      <p:sp>
        <p:nvSpPr>
          <p:cNvPr id="7" name="Rectangle 6"/>
          <p:cNvSpPr/>
          <p:nvPr/>
        </p:nvSpPr>
        <p:spPr>
          <a:xfrm>
            <a:off x="611560" y="404664"/>
            <a:ext cx="7776864"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i="1" dirty="0" smtClean="0">
                <a:latin typeface="Arial" pitchFamily="34" charset="0"/>
                <a:cs typeface="Arial" pitchFamily="34" charset="0"/>
              </a:rPr>
              <a:t>The Performance Management Process</a:t>
            </a:r>
            <a:endParaRPr lang="en-GB" sz="2800" b="1" i="1" dirty="0">
              <a:latin typeface="Arial" pitchFamily="34" charset="0"/>
              <a:cs typeface="Arial" pitchFamily="34" charset="0"/>
            </a:endParaRPr>
          </a:p>
        </p:txBody>
      </p:sp>
      <p:sp>
        <p:nvSpPr>
          <p:cNvPr id="8" name="Rectangle 7"/>
          <p:cNvSpPr/>
          <p:nvPr/>
        </p:nvSpPr>
        <p:spPr>
          <a:xfrm>
            <a:off x="971600" y="5517232"/>
            <a:ext cx="7560840"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HR policies &amp; practices to support performance </a:t>
            </a:r>
            <a:endParaRPr lang="en-GB" sz="2400" b="1" dirty="0">
              <a:latin typeface="Arial" pitchFamily="34" charset="0"/>
              <a:cs typeface="Arial" pitchFamily="34" charset="0"/>
            </a:endParaRPr>
          </a:p>
        </p:txBody>
      </p:sp>
      <p:sp>
        <p:nvSpPr>
          <p:cNvPr id="10" name="Curved Down Arrow 9"/>
          <p:cNvSpPr/>
          <p:nvPr/>
        </p:nvSpPr>
        <p:spPr>
          <a:xfrm rot="16200000">
            <a:off x="1331640" y="1412776"/>
            <a:ext cx="864096" cy="1152128"/>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3" name="Curved Down Arrow 12"/>
          <p:cNvSpPr/>
          <p:nvPr/>
        </p:nvSpPr>
        <p:spPr>
          <a:xfrm rot="16200000">
            <a:off x="1511660" y="2312876"/>
            <a:ext cx="792088" cy="129614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4" name="Curved Down Arrow 13"/>
          <p:cNvSpPr/>
          <p:nvPr/>
        </p:nvSpPr>
        <p:spPr>
          <a:xfrm rot="16200000">
            <a:off x="1727684" y="3176972"/>
            <a:ext cx="648072" cy="1152128"/>
          </a:xfrm>
          <a:prstGeom prst="curvedDownArrow">
            <a:avLst>
              <a:gd name="adj1" fmla="val 25000"/>
              <a:gd name="adj2" fmla="val 50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5" name="Curved Down Arrow 14"/>
          <p:cNvSpPr/>
          <p:nvPr/>
        </p:nvSpPr>
        <p:spPr>
          <a:xfrm rot="16200000">
            <a:off x="1763688" y="3861048"/>
            <a:ext cx="720080" cy="1152128"/>
          </a:xfrm>
          <a:prstGeom prst="curvedDownArrow">
            <a:avLst>
              <a:gd name="adj1" fmla="val 25000"/>
              <a:gd name="adj2" fmla="val 50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cxnSp>
        <p:nvCxnSpPr>
          <p:cNvPr id="22" name="Straight Arrow Connector 21"/>
          <p:cNvCxnSpPr/>
          <p:nvPr/>
        </p:nvCxnSpPr>
        <p:spPr>
          <a:xfrm>
            <a:off x="7092280" y="1988840"/>
            <a:ext cx="1296144" cy="352839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a:off x="6804248" y="2636912"/>
            <a:ext cx="1656184" cy="288203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6804248" y="3356992"/>
            <a:ext cx="1656184" cy="225963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6804248" y="4149080"/>
            <a:ext cx="1728192" cy="144016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stCxn id="6" idx="3"/>
          </p:cNvCxnSpPr>
          <p:nvPr/>
        </p:nvCxnSpPr>
        <p:spPr>
          <a:xfrm>
            <a:off x="6660232" y="4867450"/>
            <a:ext cx="1728192" cy="577774"/>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19" name="Footer Placeholder 3"/>
          <p:cNvSpPr txBox="1">
            <a:spLocks/>
          </p:cNvSpPr>
          <p:nvPr/>
        </p:nvSpPr>
        <p:spPr>
          <a:xfrm>
            <a:off x="2195736" y="6093296"/>
            <a:ext cx="6696744" cy="288032"/>
          </a:xfrm>
          <a:prstGeom prst="rect">
            <a:avLst/>
          </a:prstGeom>
        </p:spPr>
        <p:txBody>
          <a:bodyPr vert="horz" anchor="b"/>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smtClean="0">
                <a:ln>
                  <a:noFill/>
                </a:ln>
                <a:solidFill>
                  <a:srgbClr val="FF0000"/>
                </a:solidFill>
                <a:effectLst/>
                <a:uLnTx/>
                <a:uFillTx/>
                <a:latin typeface="+mn-lt"/>
                <a:ea typeface="+mn-ea"/>
                <a:cs typeface="+mn-cs"/>
              </a:rPr>
              <a:t>Ref: Murton et al (2010)  Unlocking Human Resource Management, London: Hodder Education p181</a:t>
            </a:r>
            <a:endParaRPr kumimoji="0" lang="en-GB" sz="1000" b="0" i="0" u="none" strike="noStrike" kern="1200" cap="none" spc="0" normalizeH="0" baseline="0" noProof="0" dirty="0">
              <a:ln>
                <a:noFill/>
              </a:ln>
              <a:solidFill>
                <a:srgbClr val="FF0000"/>
              </a:solidFill>
              <a:effectLst/>
              <a:uLnTx/>
              <a:uFillTx/>
              <a:latin typeface="+mn-lt"/>
              <a:ea typeface="+mn-ea"/>
              <a:cs typeface="+mn-cs"/>
            </a:endParaRPr>
          </a:p>
        </p:txBody>
      </p:sp>
      <p:sp>
        <p:nvSpPr>
          <p:cNvPr id="20" name="Footer Placeholder 19"/>
          <p:cNvSpPr>
            <a:spLocks noGrp="1"/>
          </p:cNvSpPr>
          <p:nvPr>
            <p:ph type="ftr" sz="quarter" idx="11"/>
          </p:nvPr>
        </p:nvSpPr>
        <p:spPr/>
        <p:txBody>
          <a:bodyPr/>
          <a:lstStyle/>
          <a:p>
            <a:endParaRPr lang="en-GB" dirty="0"/>
          </a:p>
        </p:txBody>
      </p:sp>
      <p:sp>
        <p:nvSpPr>
          <p:cNvPr id="21" name="Slide Number Placeholder 20"/>
          <p:cNvSpPr>
            <a:spLocks noGrp="1"/>
          </p:cNvSpPr>
          <p:nvPr>
            <p:ph type="sldNum" sz="quarter" idx="12"/>
          </p:nvPr>
        </p:nvSpPr>
        <p:spPr/>
        <p:txBody>
          <a:bodyPr/>
          <a:lstStyle/>
          <a:p>
            <a:fld id="{A7068B8D-CE33-4E52-A707-72879DE38A0C}" type="slidenum">
              <a:rPr lang="en-GB" smtClean="0"/>
              <a:pPr/>
              <a:t>11</a:t>
            </a:fld>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Using your time line, identify the benefits derived for you and the organisation(s) you worked for.</a:t>
            </a:r>
            <a:endParaRPr lang="en-GB" dirty="0"/>
          </a:p>
        </p:txBody>
      </p:sp>
      <p:sp>
        <p:nvSpPr>
          <p:cNvPr id="2" name="Title 1"/>
          <p:cNvSpPr>
            <a:spLocks noGrp="1"/>
          </p:cNvSpPr>
          <p:nvPr>
            <p:ph type="title"/>
          </p:nvPr>
        </p:nvSpPr>
        <p:spPr/>
        <p:txBody>
          <a:bodyPr/>
          <a:lstStyle/>
          <a:p>
            <a:r>
              <a:rPr lang="en-GB" dirty="0" smtClean="0"/>
              <a:t>Activity</a:t>
            </a:r>
            <a:endParaRPr lang="en-GB" dirty="0"/>
          </a:p>
        </p:txBody>
      </p:sp>
      <p:pic>
        <p:nvPicPr>
          <p:cNvPr id="6" name="Picture 2"/>
          <p:cNvPicPr>
            <a:picLocks noChangeAspect="1" noChangeArrowheads="1"/>
          </p:cNvPicPr>
          <p:nvPr/>
        </p:nvPicPr>
        <p:blipFill>
          <a:blip r:embed="rId2"/>
          <a:srcRect/>
          <a:stretch>
            <a:fillRect/>
          </a:stretch>
        </p:blipFill>
        <p:spPr bwMode="auto">
          <a:xfrm>
            <a:off x="3786182" y="3786190"/>
            <a:ext cx="2619048" cy="1742857"/>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28596" y="1142984"/>
            <a:ext cx="8229600" cy="4525963"/>
          </a:xfrm>
        </p:spPr>
        <p:txBody>
          <a:bodyPr>
            <a:noAutofit/>
          </a:bodyPr>
          <a:lstStyle/>
          <a:p>
            <a:pPr>
              <a:buNone/>
            </a:pPr>
            <a:r>
              <a:rPr lang="en-GB" sz="2000" b="1" u="sng" dirty="0" smtClean="0"/>
              <a:t>For organisations:</a:t>
            </a:r>
          </a:p>
          <a:p>
            <a:r>
              <a:rPr lang="en-GB" sz="2000" dirty="0" smtClean="0"/>
              <a:t>1. Regular and rigorous use of learning processes increases everyone's capacity to contribute to the success of organizations by challenging, reshaping and meeting its goals.</a:t>
            </a:r>
          </a:p>
          <a:p>
            <a:r>
              <a:rPr lang="en-GB" sz="2000" dirty="0" smtClean="0"/>
              <a:t>2. Learning from and with all stakeholders enhances and helps clarify purpose, vision, values and behaviour.</a:t>
            </a:r>
          </a:p>
          <a:p>
            <a:r>
              <a:rPr lang="en-GB" sz="2000" dirty="0" smtClean="0"/>
              <a:t>3. A focus on learning, planned and unplanned, produces a wide range of solutions to organizational issues.</a:t>
            </a:r>
          </a:p>
          <a:p>
            <a:r>
              <a:rPr lang="en-GB" sz="2000" dirty="0" smtClean="0"/>
              <a:t>4. Learning helps achieve a balance between the pressures of long-term effectiveness and short-term efficiency.</a:t>
            </a:r>
          </a:p>
          <a:p>
            <a:r>
              <a:rPr lang="en-GB" sz="2000" dirty="0" smtClean="0"/>
              <a:t>5. Learning enables an organization to balance the demands of its stakeholders and its environment.</a:t>
            </a:r>
          </a:p>
          <a:p>
            <a:r>
              <a:rPr lang="en-GB" sz="2000" dirty="0" smtClean="0"/>
              <a:t>6. Learning, when shared, reduces the likelihood of repeated mistakes.</a:t>
            </a:r>
          </a:p>
          <a:p>
            <a:pPr algn="r">
              <a:buNone/>
            </a:pPr>
            <a:endParaRPr lang="en-GB" sz="2000" dirty="0" smtClean="0"/>
          </a:p>
          <a:p>
            <a:pPr algn="r">
              <a:buNone/>
            </a:pPr>
            <a:r>
              <a:rPr lang="en-GB" sz="2000" dirty="0" smtClean="0"/>
              <a:t>Source: Attwood et al (2006)</a:t>
            </a:r>
          </a:p>
          <a:p>
            <a:endParaRPr lang="en-GB" sz="2000" dirty="0"/>
          </a:p>
        </p:txBody>
      </p:sp>
      <p:sp>
        <p:nvSpPr>
          <p:cNvPr id="7" name="Title 6"/>
          <p:cNvSpPr>
            <a:spLocks noGrp="1"/>
          </p:cNvSpPr>
          <p:nvPr>
            <p:ph type="title"/>
          </p:nvPr>
        </p:nvSpPr>
        <p:spPr/>
        <p:txBody>
          <a:bodyPr/>
          <a:lstStyle/>
          <a:p>
            <a:r>
              <a:rPr lang="en-GB" dirty="0" smtClean="0"/>
              <a:t>Benefits of effective learning</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fontScale="92500" lnSpcReduction="20000"/>
          </a:bodyPr>
          <a:lstStyle/>
          <a:p>
            <a:pPr>
              <a:buNone/>
            </a:pPr>
            <a:r>
              <a:rPr lang="en-GB" b="1" u="sng" dirty="0" smtClean="0"/>
              <a:t>For individuals:</a:t>
            </a:r>
          </a:p>
          <a:p>
            <a:r>
              <a:rPr lang="en-GB" dirty="0" smtClean="0"/>
              <a:t>1. Learning is the key to developing our identity and our potential.</a:t>
            </a:r>
          </a:p>
          <a:p>
            <a:r>
              <a:rPr lang="en-GB" dirty="0" smtClean="0"/>
              <a:t>2. Learning to learn is the key to effective learning.</a:t>
            </a:r>
          </a:p>
          <a:p>
            <a:r>
              <a:rPr lang="en-GB" dirty="0" smtClean="0"/>
              <a:t>3. Learning enables us to meet the demands of change.</a:t>
            </a:r>
          </a:p>
          <a:p>
            <a:r>
              <a:rPr lang="en-GB" dirty="0" smtClean="0"/>
              <a:t>4. The capacity to learn is an asset which never becomes obsolete.</a:t>
            </a:r>
          </a:p>
          <a:p>
            <a:r>
              <a:rPr lang="en-GB" dirty="0" smtClean="0"/>
              <a:t>5. Embracing learning helps us to understand that learning is a great deal more than just</a:t>
            </a:r>
          </a:p>
          <a:p>
            <a:r>
              <a:rPr lang="en-GB" dirty="0" smtClean="0"/>
              <a:t>formal education and training.</a:t>
            </a:r>
          </a:p>
          <a:p>
            <a:pPr algn="r">
              <a:buNone/>
            </a:pPr>
            <a:r>
              <a:rPr lang="en-GB" dirty="0" smtClean="0"/>
              <a:t>Source: Attwood et al (2006)</a:t>
            </a:r>
            <a:endParaRPr lang="en-GB" dirty="0"/>
          </a:p>
        </p:txBody>
      </p:sp>
      <p:sp>
        <p:nvSpPr>
          <p:cNvPr id="7" name="Title 6"/>
          <p:cNvSpPr>
            <a:spLocks noGrp="1"/>
          </p:cNvSpPr>
          <p:nvPr>
            <p:ph type="title"/>
          </p:nvPr>
        </p:nvSpPr>
        <p:spPr/>
        <p:txBody>
          <a:bodyPr/>
          <a:lstStyle/>
          <a:p>
            <a:r>
              <a:rPr lang="en-GB" dirty="0" smtClean="0"/>
              <a:t>Benefits of effective learning</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Identify the characteristic of a learning organisation.</a:t>
            </a:r>
          </a:p>
          <a:p>
            <a:r>
              <a:rPr lang="en-GB" dirty="0" smtClean="0"/>
              <a:t>Discuss the process of Organisational Development</a:t>
            </a:r>
          </a:p>
          <a:p>
            <a:r>
              <a:rPr lang="en-GB" dirty="0" smtClean="0"/>
              <a:t>List the benefits of Learning and Development for the individual and the organisation</a:t>
            </a:r>
            <a:endParaRPr lang="en-GB" dirty="0" smtClean="0"/>
          </a:p>
          <a:p>
            <a:endParaRPr lang="en-GB" dirty="0" smtClean="0"/>
          </a:p>
          <a:p>
            <a:endParaRPr lang="en-GB" dirty="0" smtClean="0"/>
          </a:p>
          <a:p>
            <a:endParaRPr lang="en-GB" dirty="0"/>
          </a:p>
        </p:txBody>
      </p:sp>
      <p:sp>
        <p:nvSpPr>
          <p:cNvPr id="2" name="Title 1"/>
          <p:cNvSpPr>
            <a:spLocks noGrp="1"/>
          </p:cNvSpPr>
          <p:nvPr>
            <p:ph type="title"/>
          </p:nvPr>
        </p:nvSpPr>
        <p:spPr/>
        <p:txBody>
          <a:bodyPr/>
          <a:lstStyle/>
          <a:p>
            <a:r>
              <a:rPr lang="en-GB" dirty="0" smtClean="0"/>
              <a:t>Recap....Learning Outcomes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Determining Learning Needs</a:t>
            </a:r>
            <a:endParaRPr lang="en-GB" dirty="0"/>
          </a:p>
        </p:txBody>
      </p:sp>
      <p:pic>
        <p:nvPicPr>
          <p:cNvPr id="2050" name="Picture 2"/>
          <p:cNvPicPr>
            <a:picLocks noChangeAspect="1" noChangeArrowheads="1"/>
          </p:cNvPicPr>
          <p:nvPr/>
        </p:nvPicPr>
        <p:blipFill>
          <a:blip r:embed="rId2"/>
          <a:srcRect/>
          <a:stretch>
            <a:fillRect/>
          </a:stretch>
        </p:blipFill>
        <p:spPr bwMode="auto">
          <a:xfrm>
            <a:off x="3428992" y="3143248"/>
            <a:ext cx="2466975" cy="1847850"/>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nSpc>
                <a:spcPct val="90000"/>
              </a:lnSpc>
            </a:pPr>
            <a:r>
              <a:rPr lang="en-GB" sz="2800" dirty="0" smtClean="0"/>
              <a:t>Explain different types of learning needs and why they arise</a:t>
            </a:r>
          </a:p>
          <a:p>
            <a:pPr>
              <a:lnSpc>
                <a:spcPct val="90000"/>
              </a:lnSpc>
            </a:pPr>
            <a:r>
              <a:rPr lang="en-GB" sz="2800" dirty="0" smtClean="0"/>
              <a:t>Discuss a range of methods for identifying learning needs</a:t>
            </a:r>
          </a:p>
          <a:p>
            <a:pPr>
              <a:lnSpc>
                <a:spcPct val="90000"/>
              </a:lnSpc>
            </a:pPr>
            <a:r>
              <a:rPr lang="en-GB" sz="2800" dirty="0" smtClean="0"/>
              <a:t>Identify factors affecting the recommendation of a learning solution</a:t>
            </a:r>
          </a:p>
          <a:p>
            <a:pPr>
              <a:lnSpc>
                <a:spcPct val="90000"/>
              </a:lnSpc>
            </a:pPr>
            <a:r>
              <a:rPr lang="en-GB" sz="2800" dirty="0" smtClean="0"/>
              <a:t>Identify who the key stakeholders are and their role in ensuring benefits are derived.</a:t>
            </a:r>
          </a:p>
          <a:p>
            <a:pPr>
              <a:buNone/>
            </a:pPr>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Gap Analysis </a:t>
            </a:r>
          </a:p>
        </p:txBody>
      </p:sp>
      <p:graphicFrame>
        <p:nvGraphicFramePr>
          <p:cNvPr id="7197" name="Group 29"/>
          <p:cNvGraphicFramePr>
            <a:graphicFrameLocks noGrp="1"/>
          </p:cNvGraphicFramePr>
          <p:nvPr>
            <p:ph type="tbl" idx="1"/>
          </p:nvPr>
        </p:nvGraphicFramePr>
        <p:xfrm>
          <a:off x="428596" y="1214422"/>
          <a:ext cx="8229600" cy="5131435"/>
        </p:xfrm>
        <a:graphic>
          <a:graphicData uri="http://schemas.openxmlformats.org/drawingml/2006/table">
            <a:tbl>
              <a:tblPr/>
              <a:tblGrid>
                <a:gridCol w="2743200"/>
                <a:gridCol w="2743200"/>
                <a:gridCol w="2743200"/>
              </a:tblGrid>
              <a:tr h="11080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smtClean="0">
                          <a:ln>
                            <a:noFill/>
                          </a:ln>
                          <a:solidFill>
                            <a:schemeClr val="tx1"/>
                          </a:solidFill>
                          <a:effectLst/>
                          <a:latin typeface="Arial" charset="0"/>
                        </a:rPr>
                        <a:t>Current Position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Arial" charset="0"/>
                        </a:rPr>
                        <a:t>Gaps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smtClean="0">
                          <a:ln>
                            <a:noFill/>
                          </a:ln>
                          <a:solidFill>
                            <a:schemeClr val="tx1"/>
                          </a:solidFill>
                          <a:effectLst/>
                          <a:latin typeface="Arial" charset="0"/>
                        </a:rPr>
                        <a:t>Required Position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097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Current/existing capability to meet work objectives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Capabilities required to meet all current work objectives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081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Capabilities required to meet current demands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Capabilities required to meet new and emerging demands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pic>
        <p:nvPicPr>
          <p:cNvPr id="6" name="Picture 2"/>
          <p:cNvPicPr>
            <a:picLocks noChangeAspect="1" noChangeArrowheads="1"/>
          </p:cNvPicPr>
          <p:nvPr/>
        </p:nvPicPr>
        <p:blipFill>
          <a:blip r:embed="rId3"/>
          <a:srcRect/>
          <a:stretch>
            <a:fillRect/>
          </a:stretch>
        </p:blipFill>
        <p:spPr bwMode="auto">
          <a:xfrm>
            <a:off x="3229139" y="2285993"/>
            <a:ext cx="2628572" cy="3929090"/>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fontScale="90000"/>
          </a:bodyPr>
          <a:lstStyle/>
          <a:p>
            <a:r>
              <a:rPr lang="en-GB" dirty="0" smtClean="0"/>
              <a:t>Three Different types of learning </a:t>
            </a:r>
            <a:r>
              <a:rPr lang="en-GB" dirty="0" smtClean="0"/>
              <a:t>needs (Refer to time line)</a:t>
            </a:r>
            <a:endParaRPr lang="en-GB" dirty="0"/>
          </a:p>
        </p:txBody>
      </p:sp>
      <p:graphicFrame>
        <p:nvGraphicFramePr>
          <p:cNvPr id="4119" name="Group 23"/>
          <p:cNvGraphicFramePr>
            <a:graphicFrameLocks noGrp="1"/>
          </p:cNvGraphicFramePr>
          <p:nvPr>
            <p:ph type="tbl" idx="1"/>
          </p:nvPr>
        </p:nvGraphicFramePr>
        <p:xfrm>
          <a:off x="500034" y="1428736"/>
          <a:ext cx="8229600" cy="4814570"/>
        </p:xfrm>
        <a:graphic>
          <a:graphicData uri="http://schemas.openxmlformats.org/drawingml/2006/table">
            <a:tbl>
              <a:tblPr/>
              <a:tblGrid>
                <a:gridCol w="3394075"/>
                <a:gridCol w="4835525"/>
              </a:tblGrid>
              <a:tr h="15081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Knowledge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What someone needs to know – facts, processes, technical knowledge etc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097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Skills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What someone needs to be able to do things – operate equipment, ask effective questions etc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081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Behaviours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How someone needs to do things – pro-active, considerate etc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Refer to your time line </a:t>
            </a:r>
          </a:p>
          <a:p>
            <a:r>
              <a:rPr lang="en-GB" dirty="0" smtClean="0"/>
              <a:t>What type of learning was required?</a:t>
            </a:r>
          </a:p>
          <a:p>
            <a:r>
              <a:rPr lang="en-GB" dirty="0" smtClean="0"/>
              <a:t>What methods were used to determine your learning needs?</a:t>
            </a:r>
          </a:p>
          <a:p>
            <a:r>
              <a:rPr lang="en-GB" dirty="0" smtClean="0"/>
              <a:t>Were these methods effective?  Why? Why Not?</a:t>
            </a:r>
            <a:endParaRPr lang="en-GB" dirty="0"/>
          </a:p>
        </p:txBody>
      </p:sp>
      <p:sp>
        <p:nvSpPr>
          <p:cNvPr id="2" name="Title 1"/>
          <p:cNvSpPr>
            <a:spLocks noGrp="1"/>
          </p:cNvSpPr>
          <p:nvPr>
            <p:ph type="title"/>
          </p:nvPr>
        </p:nvSpPr>
        <p:spPr/>
        <p:txBody>
          <a:bodyPr/>
          <a:lstStyle/>
          <a:p>
            <a:r>
              <a:rPr lang="en-GB" dirty="0" smtClean="0"/>
              <a:t>Reflective activity</a:t>
            </a:r>
            <a:endParaRPr lang="en-GB" dirty="0"/>
          </a:p>
        </p:txBody>
      </p:sp>
      <p:pic>
        <p:nvPicPr>
          <p:cNvPr id="20482" name="Picture 2" descr="http://vincentloy.files.wordpress.com/2011/04/thinking_7_tnb.png"/>
          <p:cNvPicPr>
            <a:picLocks noChangeAspect="1" noChangeArrowheads="1"/>
          </p:cNvPicPr>
          <p:nvPr/>
        </p:nvPicPr>
        <p:blipFill>
          <a:blip r:embed="rId2"/>
          <a:srcRect/>
          <a:stretch>
            <a:fillRect/>
          </a:stretch>
        </p:blipFill>
        <p:spPr bwMode="auto">
          <a:xfrm>
            <a:off x="4214810" y="3786190"/>
            <a:ext cx="3333750" cy="2724151"/>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p:txBody>
          <a:bodyPr/>
          <a:lstStyle/>
          <a:p>
            <a:pPr>
              <a:lnSpc>
                <a:spcPct val="80000"/>
              </a:lnSpc>
            </a:pPr>
            <a:r>
              <a:rPr lang="en-GB" sz="2400" dirty="0"/>
              <a:t>Interviews and discussions</a:t>
            </a:r>
          </a:p>
          <a:p>
            <a:pPr>
              <a:lnSpc>
                <a:spcPct val="80000"/>
              </a:lnSpc>
            </a:pPr>
            <a:r>
              <a:rPr lang="en-GB" sz="2400" dirty="0"/>
              <a:t>Desk research</a:t>
            </a:r>
          </a:p>
          <a:p>
            <a:pPr>
              <a:lnSpc>
                <a:spcPct val="80000"/>
              </a:lnSpc>
            </a:pPr>
            <a:r>
              <a:rPr lang="en-GB" sz="2400" dirty="0"/>
              <a:t>Key performance indicators</a:t>
            </a:r>
          </a:p>
          <a:p>
            <a:pPr>
              <a:lnSpc>
                <a:spcPct val="80000"/>
              </a:lnSpc>
            </a:pPr>
            <a:r>
              <a:rPr lang="en-GB" sz="2400" dirty="0"/>
              <a:t>Performance management records</a:t>
            </a:r>
          </a:p>
          <a:p>
            <a:pPr>
              <a:lnSpc>
                <a:spcPct val="80000"/>
              </a:lnSpc>
            </a:pPr>
            <a:r>
              <a:rPr lang="en-GB" sz="2400" dirty="0"/>
              <a:t>Customer feedback</a:t>
            </a:r>
          </a:p>
          <a:p>
            <a:pPr>
              <a:lnSpc>
                <a:spcPct val="80000"/>
              </a:lnSpc>
            </a:pPr>
            <a:r>
              <a:rPr lang="en-GB" sz="2400" dirty="0"/>
              <a:t>External information</a:t>
            </a:r>
          </a:p>
          <a:p>
            <a:pPr>
              <a:lnSpc>
                <a:spcPct val="80000"/>
              </a:lnSpc>
            </a:pPr>
            <a:r>
              <a:rPr lang="en-GB" sz="2400" dirty="0"/>
              <a:t>SWOT</a:t>
            </a:r>
          </a:p>
          <a:p>
            <a:pPr>
              <a:lnSpc>
                <a:spcPct val="80000"/>
              </a:lnSpc>
            </a:pPr>
            <a:r>
              <a:rPr lang="en-GB" sz="2400" dirty="0"/>
              <a:t>Individual assessment, observation, testing</a:t>
            </a:r>
          </a:p>
          <a:p>
            <a:pPr>
              <a:lnSpc>
                <a:spcPct val="80000"/>
              </a:lnSpc>
            </a:pPr>
            <a:r>
              <a:rPr lang="en-GB" sz="2400" dirty="0"/>
              <a:t>Skills matrix</a:t>
            </a:r>
          </a:p>
          <a:p>
            <a:pPr>
              <a:lnSpc>
                <a:spcPct val="80000"/>
              </a:lnSpc>
            </a:pPr>
            <a:r>
              <a:rPr lang="en-GB" sz="2400" dirty="0"/>
              <a:t>Focus groups</a:t>
            </a:r>
          </a:p>
          <a:p>
            <a:pPr>
              <a:lnSpc>
                <a:spcPct val="80000"/>
              </a:lnSpc>
            </a:pPr>
            <a:r>
              <a:rPr lang="en-GB" sz="2400" dirty="0"/>
              <a:t>Questionnaires and surveys</a:t>
            </a:r>
          </a:p>
          <a:p>
            <a:pPr>
              <a:lnSpc>
                <a:spcPct val="80000"/>
              </a:lnSpc>
            </a:pPr>
            <a:r>
              <a:rPr lang="en-GB" sz="2400" dirty="0"/>
              <a:t>Performance review and 360</a:t>
            </a:r>
            <a:r>
              <a:rPr lang="en-GB" sz="2400" dirty="0">
                <a:cs typeface="Arial" charset="0"/>
              </a:rPr>
              <a:t>º feedback</a:t>
            </a:r>
          </a:p>
        </p:txBody>
      </p:sp>
      <p:sp>
        <p:nvSpPr>
          <p:cNvPr id="9218" name="Rectangle 2"/>
          <p:cNvSpPr>
            <a:spLocks noGrp="1" noChangeArrowheads="1"/>
          </p:cNvSpPr>
          <p:nvPr>
            <p:ph type="title"/>
          </p:nvPr>
        </p:nvSpPr>
        <p:spPr/>
        <p:txBody>
          <a:bodyPr>
            <a:normAutofit fontScale="90000"/>
          </a:bodyPr>
          <a:lstStyle/>
          <a:p>
            <a:r>
              <a:rPr lang="en-GB" dirty="0" smtClean="0"/>
              <a:t>Methods of identifying learning needs</a:t>
            </a:r>
            <a:endParaRPr lang="en-GB" dirty="0"/>
          </a:p>
        </p:txBody>
      </p:sp>
      <p:pic>
        <p:nvPicPr>
          <p:cNvPr id="37890" name="Picture 2" descr="http://t0.gstatic.com/images?q=tbn:ANd9GcRPb4c1Eg1R3hcXqu7jDsMQttx2EQz42UKbw9Iezkjc_XaPsvChcQ"/>
          <p:cNvPicPr>
            <a:picLocks noChangeAspect="1" noChangeArrowheads="1"/>
          </p:cNvPicPr>
          <p:nvPr/>
        </p:nvPicPr>
        <p:blipFill>
          <a:blip r:embed="rId3"/>
          <a:srcRect/>
          <a:stretch>
            <a:fillRect/>
          </a:stretch>
        </p:blipFill>
        <p:spPr bwMode="auto">
          <a:xfrm>
            <a:off x="6929454" y="1571612"/>
            <a:ext cx="1981200" cy="1485901"/>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p:txBody>
          <a:bodyPr/>
          <a:lstStyle/>
          <a:p>
            <a:pPr>
              <a:lnSpc>
                <a:spcPct val="80000"/>
              </a:lnSpc>
            </a:pPr>
            <a:r>
              <a:rPr lang="en-GB" sz="2800" dirty="0"/>
              <a:t>Put job holder at ease</a:t>
            </a:r>
          </a:p>
          <a:p>
            <a:pPr>
              <a:lnSpc>
                <a:spcPct val="80000"/>
              </a:lnSpc>
            </a:pPr>
            <a:r>
              <a:rPr lang="en-GB" sz="2800" dirty="0"/>
              <a:t>Explain purpose of meeting</a:t>
            </a:r>
          </a:p>
          <a:p>
            <a:pPr>
              <a:lnSpc>
                <a:spcPct val="80000"/>
              </a:lnSpc>
            </a:pPr>
            <a:r>
              <a:rPr lang="en-GB" sz="2800" dirty="0"/>
              <a:t>Ask about current role</a:t>
            </a:r>
          </a:p>
          <a:p>
            <a:pPr>
              <a:lnSpc>
                <a:spcPct val="80000"/>
              </a:lnSpc>
            </a:pPr>
            <a:r>
              <a:rPr lang="en-GB" sz="2800" dirty="0"/>
              <a:t>Ask what knowledge, skills, behaviours needed to perform well</a:t>
            </a:r>
          </a:p>
          <a:p>
            <a:pPr>
              <a:lnSpc>
                <a:spcPct val="80000"/>
              </a:lnSpc>
            </a:pPr>
            <a:r>
              <a:rPr lang="en-GB" sz="2800" dirty="0"/>
              <a:t>Ask about knowledge, skills, behaviours of job holder</a:t>
            </a:r>
          </a:p>
          <a:p>
            <a:pPr>
              <a:lnSpc>
                <a:spcPct val="80000"/>
              </a:lnSpc>
            </a:pPr>
            <a:r>
              <a:rPr lang="en-GB" sz="2800" dirty="0"/>
              <a:t>Discuss the gaps</a:t>
            </a:r>
          </a:p>
          <a:p>
            <a:pPr>
              <a:lnSpc>
                <a:spcPct val="80000"/>
              </a:lnSpc>
            </a:pPr>
            <a:r>
              <a:rPr lang="en-GB" sz="2800" dirty="0"/>
              <a:t>Discuss possible solutions</a:t>
            </a:r>
          </a:p>
          <a:p>
            <a:pPr>
              <a:lnSpc>
                <a:spcPct val="80000"/>
              </a:lnSpc>
            </a:pPr>
            <a:r>
              <a:rPr lang="en-GB" sz="2800" dirty="0"/>
              <a:t>Agree and </a:t>
            </a:r>
            <a:r>
              <a:rPr lang="en-GB" sz="2800" dirty="0" smtClean="0"/>
              <a:t>record</a:t>
            </a:r>
            <a:endParaRPr lang="en-GB" sz="2800" dirty="0"/>
          </a:p>
        </p:txBody>
      </p:sp>
      <p:sp>
        <p:nvSpPr>
          <p:cNvPr id="10242" name="Rectangle 2"/>
          <p:cNvSpPr>
            <a:spLocks noGrp="1" noChangeArrowheads="1"/>
          </p:cNvSpPr>
          <p:nvPr>
            <p:ph type="title"/>
          </p:nvPr>
        </p:nvSpPr>
        <p:spPr/>
        <p:txBody>
          <a:bodyPr/>
          <a:lstStyle/>
          <a:p>
            <a:r>
              <a:rPr lang="en-GB"/>
              <a:t>Learning Needs Interview</a:t>
            </a:r>
          </a:p>
        </p:txBody>
      </p:sp>
      <p:pic>
        <p:nvPicPr>
          <p:cNvPr id="6" name="Picture 1"/>
          <p:cNvPicPr>
            <a:picLocks noChangeAspect="1" noChangeArrowheads="1"/>
          </p:cNvPicPr>
          <p:nvPr/>
        </p:nvPicPr>
        <p:blipFill>
          <a:blip r:embed="rId3"/>
          <a:srcRect/>
          <a:stretch>
            <a:fillRect/>
          </a:stretch>
        </p:blipFill>
        <p:spPr bwMode="auto">
          <a:xfrm>
            <a:off x="6143636" y="4857760"/>
            <a:ext cx="2628572" cy="1742857"/>
          </a:xfrm>
          <a:prstGeom prst="rect">
            <a:avLst/>
          </a:prstGeom>
          <a:noFill/>
          <a:ln w="9525">
            <a:noFill/>
            <a:miter lim="800000"/>
            <a:headEnd/>
            <a:tailEnd/>
          </a:ln>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SWOT</a:t>
            </a:r>
          </a:p>
        </p:txBody>
      </p:sp>
      <p:graphicFrame>
        <p:nvGraphicFramePr>
          <p:cNvPr id="11279" name="Group 15"/>
          <p:cNvGraphicFramePr>
            <a:graphicFrameLocks noGrp="1"/>
          </p:cNvGraphicFramePr>
          <p:nvPr>
            <p:ph type="tbl" idx="1"/>
          </p:nvPr>
        </p:nvGraphicFramePr>
        <p:xfrm>
          <a:off x="457200" y="1600200"/>
          <a:ext cx="8229600" cy="4525963"/>
        </p:xfrm>
        <a:graphic>
          <a:graphicData uri="http://schemas.openxmlformats.org/drawingml/2006/table">
            <a:tbl>
              <a:tblPr/>
              <a:tblGrid>
                <a:gridCol w="4114800"/>
                <a:gridCol w="4114800"/>
              </a:tblGrid>
              <a:tr h="22637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Strengths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Weaknesses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621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Opportunities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Threats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6" name="Picture 3"/>
          <p:cNvPicPr>
            <a:picLocks noGrp="1" noChangeAspect="1" noChangeArrowheads="1"/>
          </p:cNvPicPr>
          <p:nvPr>
            <p:ph idx="1"/>
          </p:nvPr>
        </p:nvPicPr>
        <p:blipFill>
          <a:blip r:embed="rId3"/>
          <a:stretch>
            <a:fillRect/>
          </a:stretch>
        </p:blipFill>
        <p:spPr>
          <a:xfrm>
            <a:off x="968255" y="1847229"/>
            <a:ext cx="7207490" cy="3793779"/>
          </a:xfrm>
          <a:noFill/>
          <a:ln/>
        </p:spPr>
      </p:pic>
      <p:sp>
        <p:nvSpPr>
          <p:cNvPr id="13314" name="Rectangle 2"/>
          <p:cNvSpPr>
            <a:spLocks noGrp="1" noChangeArrowheads="1"/>
          </p:cNvSpPr>
          <p:nvPr>
            <p:ph type="title"/>
          </p:nvPr>
        </p:nvSpPr>
        <p:spPr/>
        <p:txBody>
          <a:bodyPr/>
          <a:lstStyle/>
          <a:p>
            <a:r>
              <a:rPr lang="en-GB"/>
              <a:t>Skills Matrix</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0" name="Picture 1"/>
          <p:cNvPicPr>
            <a:picLocks noGrp="1" noChangeAspect="1" noChangeArrowheads="1"/>
          </p:cNvPicPr>
          <p:nvPr>
            <p:ph idx="1"/>
          </p:nvPr>
        </p:nvPicPr>
        <p:blipFill>
          <a:blip r:embed="rId3"/>
          <a:stretch>
            <a:fillRect/>
          </a:stretch>
        </p:blipFill>
        <p:spPr>
          <a:xfrm>
            <a:off x="968255" y="1847229"/>
            <a:ext cx="7207490" cy="3793779"/>
          </a:xfrm>
          <a:noFill/>
          <a:ln/>
        </p:spPr>
      </p:pic>
      <p:sp>
        <p:nvSpPr>
          <p:cNvPr id="14338" name="Rectangle 2"/>
          <p:cNvSpPr>
            <a:spLocks noGrp="1" noChangeArrowheads="1"/>
          </p:cNvSpPr>
          <p:nvPr>
            <p:ph type="title"/>
          </p:nvPr>
        </p:nvSpPr>
        <p:spPr/>
        <p:txBody>
          <a:bodyPr/>
          <a:lstStyle/>
          <a:p>
            <a:r>
              <a:rPr lang="en-GB"/>
              <a:t>Skills Matrix</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r>
              <a:rPr lang="en-GB" dirty="0" smtClean="0"/>
              <a:t>Methods used to meet learning </a:t>
            </a:r>
            <a:r>
              <a:rPr lang="en-GB" dirty="0" smtClean="0"/>
              <a:t>needs (refer to time line)</a:t>
            </a:r>
            <a:endParaRPr lang="en-GB" dirty="0"/>
          </a:p>
        </p:txBody>
      </p:sp>
      <p:sp>
        <p:nvSpPr>
          <p:cNvPr id="16387" name="Rectangle 3"/>
          <p:cNvSpPr>
            <a:spLocks noGrp="1" noChangeArrowheads="1"/>
          </p:cNvSpPr>
          <p:nvPr>
            <p:ph sz="quarter" idx="2"/>
          </p:nvPr>
        </p:nvSpPr>
        <p:spPr/>
        <p:txBody>
          <a:bodyPr/>
          <a:lstStyle/>
          <a:p>
            <a:r>
              <a:rPr lang="en-GB" dirty="0"/>
              <a:t>Professional qualification courses</a:t>
            </a:r>
          </a:p>
          <a:p>
            <a:r>
              <a:rPr lang="en-GB" dirty="0"/>
              <a:t>Externally run training course</a:t>
            </a:r>
          </a:p>
          <a:p>
            <a:r>
              <a:rPr lang="en-GB" dirty="0"/>
              <a:t>Internally run training course</a:t>
            </a:r>
          </a:p>
          <a:p>
            <a:r>
              <a:rPr lang="en-GB" dirty="0"/>
              <a:t>On the job training</a:t>
            </a:r>
          </a:p>
          <a:p>
            <a:r>
              <a:rPr lang="en-GB" dirty="0"/>
              <a:t>Job shadowing</a:t>
            </a:r>
          </a:p>
          <a:p>
            <a:r>
              <a:rPr lang="en-GB" dirty="0"/>
              <a:t>Job swapping</a:t>
            </a:r>
          </a:p>
        </p:txBody>
      </p:sp>
      <p:sp>
        <p:nvSpPr>
          <p:cNvPr id="6" name="Content Placeholder 5"/>
          <p:cNvSpPr>
            <a:spLocks noGrp="1"/>
          </p:cNvSpPr>
          <p:nvPr>
            <p:ph sz="quarter" idx="4"/>
          </p:nvPr>
        </p:nvSpPr>
        <p:spPr/>
        <p:txBody>
          <a:bodyPr/>
          <a:lstStyle/>
          <a:p>
            <a:r>
              <a:rPr lang="en-GB" dirty="0" smtClean="0"/>
              <a:t>Projects</a:t>
            </a:r>
          </a:p>
          <a:p>
            <a:r>
              <a:rPr lang="en-GB" dirty="0" smtClean="0"/>
              <a:t>Coaching</a:t>
            </a:r>
          </a:p>
          <a:p>
            <a:r>
              <a:rPr lang="en-GB" dirty="0" smtClean="0"/>
              <a:t>Mentoring</a:t>
            </a:r>
          </a:p>
          <a:p>
            <a:r>
              <a:rPr lang="en-GB" dirty="0" smtClean="0"/>
              <a:t>Peer learning</a:t>
            </a:r>
          </a:p>
          <a:p>
            <a:r>
              <a:rPr lang="en-GB" dirty="0" smtClean="0"/>
              <a:t>Self study</a:t>
            </a:r>
          </a:p>
          <a:p>
            <a:endParaRPr lang="en-GB" dirty="0"/>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500034" y="2071678"/>
            <a:ext cx="8229600" cy="4525963"/>
          </a:xfrm>
        </p:spPr>
        <p:txBody>
          <a:bodyPr/>
          <a:lstStyle/>
          <a:p>
            <a:r>
              <a:rPr lang="en-GB" dirty="0"/>
              <a:t>Priorities</a:t>
            </a:r>
          </a:p>
          <a:p>
            <a:r>
              <a:rPr lang="en-GB" dirty="0"/>
              <a:t>Organisational policy and culture</a:t>
            </a:r>
          </a:p>
          <a:p>
            <a:r>
              <a:rPr lang="en-GB" dirty="0"/>
              <a:t>Financial factors</a:t>
            </a:r>
          </a:p>
          <a:p>
            <a:r>
              <a:rPr lang="en-GB" dirty="0"/>
              <a:t>Timing and time scales</a:t>
            </a:r>
          </a:p>
          <a:p>
            <a:r>
              <a:rPr lang="en-GB" dirty="0"/>
              <a:t>Equality of opportunity</a:t>
            </a:r>
          </a:p>
          <a:p>
            <a:r>
              <a:rPr lang="en-GB" dirty="0"/>
              <a:t>Learner </a:t>
            </a:r>
            <a:r>
              <a:rPr lang="en-GB" dirty="0" smtClean="0"/>
              <a:t>factors</a:t>
            </a:r>
          </a:p>
          <a:p>
            <a:r>
              <a:rPr lang="en-GB" dirty="0" smtClean="0"/>
              <a:t>Situational factors</a:t>
            </a:r>
            <a:endParaRPr lang="en-GB" dirty="0" smtClean="0"/>
          </a:p>
          <a:p>
            <a:endParaRPr lang="en-GB" dirty="0" smtClean="0"/>
          </a:p>
          <a:p>
            <a:endParaRPr lang="en-GB" dirty="0"/>
          </a:p>
          <a:p>
            <a:pPr>
              <a:buFontTx/>
              <a:buNone/>
            </a:pPr>
            <a:endParaRPr lang="en-GB" dirty="0"/>
          </a:p>
        </p:txBody>
      </p:sp>
      <p:sp>
        <p:nvSpPr>
          <p:cNvPr id="15362" name="Rectangle 2"/>
          <p:cNvSpPr>
            <a:spLocks noGrp="1" noChangeArrowheads="1"/>
          </p:cNvSpPr>
          <p:nvPr>
            <p:ph type="title"/>
          </p:nvPr>
        </p:nvSpPr>
        <p:spPr>
          <a:xfrm>
            <a:off x="500034" y="500042"/>
            <a:ext cx="8229600" cy="1143000"/>
          </a:xfrm>
        </p:spPr>
        <p:txBody>
          <a:bodyPr>
            <a:normAutofit fontScale="90000"/>
          </a:bodyPr>
          <a:lstStyle/>
          <a:p>
            <a:r>
              <a:rPr lang="en-GB" dirty="0"/>
              <a:t>Factors to </a:t>
            </a:r>
            <a:r>
              <a:rPr lang="en-GB" dirty="0" smtClean="0"/>
              <a:t>consider providing the solutions</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r>
              <a:rPr lang="en-GB" dirty="0" smtClean="0"/>
              <a:t>In your groups, consider the case study and critically evaluate the following:-</a:t>
            </a:r>
          </a:p>
          <a:p>
            <a:r>
              <a:rPr lang="en-GB" dirty="0" smtClean="0"/>
              <a:t>How the learning needs were identified</a:t>
            </a:r>
          </a:p>
          <a:p>
            <a:r>
              <a:rPr lang="en-GB" dirty="0" smtClean="0"/>
              <a:t>The methods they used to close the gaps</a:t>
            </a:r>
          </a:p>
          <a:p>
            <a:r>
              <a:rPr lang="en-GB" dirty="0" smtClean="0"/>
              <a:t>The organisation benefits derived.</a:t>
            </a:r>
          </a:p>
          <a:p>
            <a:endParaRPr lang="en-GB" dirty="0" smtClean="0"/>
          </a:p>
          <a:p>
            <a:pPr>
              <a:buNone/>
            </a:pPr>
            <a:r>
              <a:rPr lang="en-GB" dirty="0" smtClean="0"/>
              <a:t>You will be required to feedback </a:t>
            </a:r>
          </a:p>
          <a:p>
            <a:pPr>
              <a:buNone/>
            </a:pPr>
            <a:r>
              <a:rPr lang="en-GB" dirty="0" smtClean="0"/>
              <a:t>your critical evaluation to the other groups.</a:t>
            </a:r>
          </a:p>
          <a:p>
            <a:endParaRPr lang="en-GB" dirty="0"/>
          </a:p>
        </p:txBody>
      </p:sp>
      <p:sp>
        <p:nvSpPr>
          <p:cNvPr id="3" name="Title 2"/>
          <p:cNvSpPr>
            <a:spLocks noGrp="1"/>
          </p:cNvSpPr>
          <p:nvPr>
            <p:ph type="title"/>
          </p:nvPr>
        </p:nvSpPr>
        <p:spPr/>
        <p:txBody>
          <a:bodyPr/>
          <a:lstStyle/>
          <a:p>
            <a:r>
              <a:rPr lang="en-GB" dirty="0" smtClean="0"/>
              <a:t>Group Activity</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a:srcRect/>
          <a:stretch>
            <a:fillRect/>
          </a:stretch>
        </p:blipFill>
        <p:spPr bwMode="auto">
          <a:xfrm>
            <a:off x="3838666" y="2186976"/>
            <a:ext cx="1466667" cy="3114286"/>
          </a:xfrm>
          <a:prstGeom prst="rect">
            <a:avLst/>
          </a:prstGeom>
          <a:noFill/>
          <a:ln w="9525">
            <a:noFill/>
            <a:miter lim="800000"/>
            <a:headEnd/>
            <a:tailEnd/>
          </a:ln>
          <a:effectLst/>
        </p:spPr>
      </p:pic>
      <p:sp>
        <p:nvSpPr>
          <p:cNvPr id="3" name="Title 2"/>
          <p:cNvSpPr>
            <a:spLocks noGrp="1"/>
          </p:cNvSpPr>
          <p:nvPr>
            <p:ph type="title"/>
          </p:nvPr>
        </p:nvSpPr>
        <p:spPr/>
        <p:txBody>
          <a:bodyPr/>
          <a:lstStyle/>
          <a:p>
            <a:r>
              <a:rPr lang="en-GB" dirty="0" smtClean="0"/>
              <a:t>Who are the Key Stakeholders?</a:t>
            </a:r>
            <a:endParaRPr lang="en-GB" dirty="0"/>
          </a:p>
        </p:txBody>
      </p:sp>
      <p:sp>
        <p:nvSpPr>
          <p:cNvPr id="5" name="Oval 4"/>
          <p:cNvSpPr/>
          <p:nvPr/>
        </p:nvSpPr>
        <p:spPr>
          <a:xfrm>
            <a:off x="6643702" y="4572008"/>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Line Managers</a:t>
            </a:r>
            <a:endParaRPr lang="en-GB" dirty="0"/>
          </a:p>
        </p:txBody>
      </p:sp>
      <p:sp>
        <p:nvSpPr>
          <p:cNvPr id="6" name="Oval 5"/>
          <p:cNvSpPr/>
          <p:nvPr/>
        </p:nvSpPr>
        <p:spPr>
          <a:xfrm>
            <a:off x="928662" y="3286124"/>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Human Resources</a:t>
            </a:r>
            <a:endParaRPr lang="en-GB" dirty="0"/>
          </a:p>
        </p:txBody>
      </p:sp>
      <p:sp>
        <p:nvSpPr>
          <p:cNvPr id="7" name="Oval 6"/>
          <p:cNvSpPr/>
          <p:nvPr/>
        </p:nvSpPr>
        <p:spPr>
          <a:xfrm>
            <a:off x="1571604" y="4857760"/>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Employees</a:t>
            </a:r>
            <a:endParaRPr lang="en-GB" dirty="0"/>
          </a:p>
        </p:txBody>
      </p:sp>
      <p:sp>
        <p:nvSpPr>
          <p:cNvPr id="8" name="Oval 7"/>
          <p:cNvSpPr/>
          <p:nvPr/>
        </p:nvSpPr>
        <p:spPr>
          <a:xfrm>
            <a:off x="4286248" y="5429264"/>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Share Holders</a:t>
            </a:r>
            <a:endParaRPr lang="en-GB" dirty="0"/>
          </a:p>
        </p:txBody>
      </p:sp>
      <p:sp>
        <p:nvSpPr>
          <p:cNvPr id="9" name="Oval 8"/>
          <p:cNvSpPr/>
          <p:nvPr/>
        </p:nvSpPr>
        <p:spPr>
          <a:xfrm>
            <a:off x="1214414" y="1571612"/>
            <a:ext cx="2214578"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L&amp;D</a:t>
            </a:r>
            <a:r>
              <a:rPr lang="en-GB" dirty="0" smtClean="0"/>
              <a:t> Professional</a:t>
            </a:r>
            <a:endParaRPr lang="en-GB" dirty="0"/>
          </a:p>
        </p:txBody>
      </p:sp>
      <p:sp>
        <p:nvSpPr>
          <p:cNvPr id="10" name="Oval 9"/>
          <p:cNvSpPr/>
          <p:nvPr/>
        </p:nvSpPr>
        <p:spPr>
          <a:xfrm>
            <a:off x="5715008" y="2714620"/>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External Providers</a:t>
            </a:r>
            <a:endParaRPr lang="en-GB" dirty="0"/>
          </a:p>
        </p:txBody>
      </p:sp>
      <p:sp>
        <p:nvSpPr>
          <p:cNvPr id="11" name="Oval 10"/>
          <p:cNvSpPr/>
          <p:nvPr/>
        </p:nvSpPr>
        <p:spPr>
          <a:xfrm>
            <a:off x="6500826" y="1428736"/>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Board of Directors</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Activity</a:t>
            </a:r>
            <a:endParaRPr lang="en-GB" dirty="0"/>
          </a:p>
        </p:txBody>
      </p:sp>
      <p:pic>
        <p:nvPicPr>
          <p:cNvPr id="2050" name="Picture 2"/>
          <p:cNvPicPr>
            <a:picLocks noChangeAspect="1" noChangeArrowheads="1"/>
          </p:cNvPicPr>
          <p:nvPr/>
        </p:nvPicPr>
        <p:blipFill>
          <a:blip r:embed="rId2"/>
          <a:srcRect/>
          <a:stretch>
            <a:fillRect/>
          </a:stretch>
        </p:blipFill>
        <p:spPr bwMode="auto">
          <a:xfrm>
            <a:off x="2571736" y="2071678"/>
            <a:ext cx="3881456" cy="2582933"/>
          </a:xfrm>
          <a:prstGeom prst="rect">
            <a:avLst/>
          </a:prstGeom>
          <a:noFill/>
          <a:ln w="9525">
            <a:noFill/>
            <a:miter lim="800000"/>
            <a:headEnd/>
            <a:tailEnd/>
          </a:ln>
          <a:effec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nSpc>
                <a:spcPct val="90000"/>
              </a:lnSpc>
            </a:pPr>
            <a:r>
              <a:rPr lang="en-GB" sz="2800" dirty="0" smtClean="0"/>
              <a:t>Explain different types of learning needs and why they arise</a:t>
            </a:r>
          </a:p>
          <a:p>
            <a:pPr>
              <a:lnSpc>
                <a:spcPct val="90000"/>
              </a:lnSpc>
            </a:pPr>
            <a:r>
              <a:rPr lang="en-GB" sz="2800" dirty="0" smtClean="0"/>
              <a:t>Describe </a:t>
            </a:r>
            <a:r>
              <a:rPr lang="en-GB" sz="2800" dirty="0" smtClean="0"/>
              <a:t>a range of methods for identifying learning needs</a:t>
            </a:r>
          </a:p>
          <a:p>
            <a:pPr>
              <a:lnSpc>
                <a:spcPct val="90000"/>
              </a:lnSpc>
            </a:pPr>
            <a:r>
              <a:rPr lang="en-GB" sz="2800" dirty="0" smtClean="0"/>
              <a:t>Identify factors affecting the recommendation of a learning solution</a:t>
            </a:r>
          </a:p>
          <a:p>
            <a:r>
              <a:rPr lang="en-GB" dirty="0" smtClean="0"/>
              <a:t>Identify who the key stakeholders are and their role in ensuring benefits are derived.</a:t>
            </a:r>
            <a:endParaRPr lang="en-GB" dirty="0"/>
          </a:p>
        </p:txBody>
      </p:sp>
      <p:sp>
        <p:nvSpPr>
          <p:cNvPr id="3" name="Title 2"/>
          <p:cNvSpPr>
            <a:spLocks noGrp="1"/>
          </p:cNvSpPr>
          <p:nvPr>
            <p:ph type="title"/>
          </p:nvPr>
        </p:nvSpPr>
        <p:spPr/>
        <p:txBody>
          <a:bodyPr/>
          <a:lstStyle/>
          <a:p>
            <a:r>
              <a:rPr lang="en-GB" dirty="0" smtClean="0"/>
              <a:t>You shoul</a:t>
            </a:r>
            <a:r>
              <a:rPr lang="en-GB" dirty="0" smtClean="0"/>
              <a:t>d now be able to...</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105</TotalTime>
  <Words>1288</Words>
  <Application>Microsoft Office PowerPoint</Application>
  <PresentationFormat>On-screen Show (4:3)</PresentationFormat>
  <Paragraphs>211</Paragraphs>
  <Slides>31</Slides>
  <Notes>14</Notes>
  <HiddenSlides>2</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Concourse</vt:lpstr>
      <vt:lpstr>Meeting organisational development needs</vt:lpstr>
      <vt:lpstr>Learning Outcomes</vt:lpstr>
      <vt:lpstr>The Learning Organisation</vt:lpstr>
      <vt:lpstr>What are the features of a learning organisation?</vt:lpstr>
      <vt:lpstr>Another view....</vt:lpstr>
      <vt:lpstr>Slide 6</vt:lpstr>
      <vt:lpstr>Learning time line</vt:lpstr>
      <vt:lpstr>The impact of change on organizations and their employees</vt:lpstr>
      <vt:lpstr>Process of Training and Development</vt:lpstr>
      <vt:lpstr>Slide 10</vt:lpstr>
      <vt:lpstr>Slide 11</vt:lpstr>
      <vt:lpstr>Activity</vt:lpstr>
      <vt:lpstr>Benefits of effective learning</vt:lpstr>
      <vt:lpstr>Benefits of effective learning</vt:lpstr>
      <vt:lpstr>Recap....Learning Outcomes</vt:lpstr>
      <vt:lpstr>Determining Learning Needs</vt:lpstr>
      <vt:lpstr>Learning Outcomes</vt:lpstr>
      <vt:lpstr>Gap Analysis </vt:lpstr>
      <vt:lpstr>Three Different types of learning needs (Refer to time line)</vt:lpstr>
      <vt:lpstr>Reflective activity</vt:lpstr>
      <vt:lpstr>Methods of identifying learning needs</vt:lpstr>
      <vt:lpstr>Learning Needs Interview</vt:lpstr>
      <vt:lpstr>SWOT</vt:lpstr>
      <vt:lpstr>Skills Matrix</vt:lpstr>
      <vt:lpstr>Skills Matrix</vt:lpstr>
      <vt:lpstr>Methods used to meet learning needs (refer to time line)</vt:lpstr>
      <vt:lpstr>Factors to consider providing the solutions</vt:lpstr>
      <vt:lpstr>Group Activity</vt:lpstr>
      <vt:lpstr>Who are the Key Stakeholders?</vt:lpstr>
      <vt:lpstr>Activity</vt:lpstr>
      <vt:lpstr>You should now be able to...</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Meeting organisational development needs</dc:title>
  <dc:creator>Samantha Morgan</dc:creator>
  <cp:lastModifiedBy>Samantha Morgan</cp:lastModifiedBy>
  <cp:revision>12</cp:revision>
  <dcterms:created xsi:type="dcterms:W3CDTF">2012-05-23T10:51:40Z</dcterms:created>
  <dcterms:modified xsi:type="dcterms:W3CDTF">2012-05-23T12:37:13Z</dcterms:modified>
</cp:coreProperties>
</file>