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ink/ink1.xml" ContentType="application/inkml+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ink/ink2.xml" ContentType="application/inkml+xml"/>
  <Override PartName="/ppt/ink/ink3.xml" ContentType="application/inkml+xml"/>
  <Override PartName="/ppt/ink/ink4.xml" ContentType="application/inkml+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8" r:id="rId1"/>
  </p:sldMasterIdLst>
  <p:notesMasterIdLst>
    <p:notesMasterId r:id="rId21"/>
  </p:notesMasterIdLst>
  <p:handoutMasterIdLst>
    <p:handoutMasterId r:id="rId22"/>
  </p:handoutMasterIdLst>
  <p:sldIdLst>
    <p:sldId id="256" r:id="rId2"/>
    <p:sldId id="268" r:id="rId3"/>
    <p:sldId id="265" r:id="rId4"/>
    <p:sldId id="266" r:id="rId5"/>
    <p:sldId id="279" r:id="rId6"/>
    <p:sldId id="280" r:id="rId7"/>
    <p:sldId id="277" r:id="rId8"/>
    <p:sldId id="267" r:id="rId9"/>
    <p:sldId id="270" r:id="rId10"/>
    <p:sldId id="281" r:id="rId11"/>
    <p:sldId id="283" r:id="rId12"/>
    <p:sldId id="271" r:id="rId13"/>
    <p:sldId id="263" r:id="rId14"/>
    <p:sldId id="282" r:id="rId15"/>
    <p:sldId id="273" r:id="rId16"/>
    <p:sldId id="274" r:id="rId17"/>
    <p:sldId id="275" r:id="rId18"/>
    <p:sldId id="278" r:id="rId19"/>
    <p:sldId id="284"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0BA38"/>
    <a:srgbClr val="1BD75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26" autoAdjust="0"/>
    <p:restoredTop sz="94660"/>
  </p:normalViewPr>
  <p:slideViewPr>
    <p:cSldViewPr snapToGrid="0">
      <p:cViewPr varScale="1">
        <p:scale>
          <a:sx n="82" d="100"/>
          <a:sy n="82" d="100"/>
        </p:scale>
        <p:origin x="715" y="58"/>
      </p:cViewPr>
      <p:guideLst/>
    </p:cSldViewPr>
  </p:slideViewPr>
  <p:notesTextViewPr>
    <p:cViewPr>
      <p:scale>
        <a:sx n="1" d="1"/>
        <a:sy n="1" d="1"/>
      </p:scale>
      <p:origin x="0" y="0"/>
    </p:cViewPr>
  </p:notesTextViewPr>
  <p:notesViewPr>
    <p:cSldViewPr snapToGrid="0">
      <p:cViewPr varScale="1">
        <p:scale>
          <a:sx n="44" d="100"/>
          <a:sy n="44" d="100"/>
        </p:scale>
        <p:origin x="2844" y="5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handoutMaster" Target="handoutMasters/handout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2B2B36B-2960-49E4-881B-19335CF2B21A}"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EBCD8E4F-507A-41A8-AB03-9F4192C3ADA5}">
      <dgm:prSet custT="1"/>
      <dgm:spPr>
        <a:solidFill>
          <a:schemeClr val="accent3">
            <a:lumMod val="20000"/>
            <a:lumOff val="80000"/>
          </a:schemeClr>
        </a:solidFill>
      </dgm:spPr>
      <dgm:t>
        <a:bodyPr/>
        <a:lstStyle/>
        <a:p>
          <a:pPr>
            <a:lnSpc>
              <a:spcPct val="150000"/>
            </a:lnSpc>
          </a:pPr>
          <a:r>
            <a:rPr lang="en-GB" sz="1200" dirty="0">
              <a:solidFill>
                <a:schemeClr val="tx1"/>
              </a:solidFill>
              <a:latin typeface="Arial" panose="020B0604020202020204" pitchFamily="34" charset="0"/>
              <a:cs typeface="Arial" panose="020B0604020202020204" pitchFamily="34" charset="0"/>
            </a:rPr>
            <a:t>Council housing – public housing service that is given to households who are unable to afford pay rent.</a:t>
          </a:r>
          <a:endParaRPr lang="en-US" sz="1200" dirty="0">
            <a:solidFill>
              <a:schemeClr val="tx1"/>
            </a:solidFill>
            <a:latin typeface="Arial" panose="020B0604020202020204" pitchFamily="34" charset="0"/>
            <a:cs typeface="Arial" panose="020B0604020202020204" pitchFamily="34" charset="0"/>
          </a:endParaRPr>
        </a:p>
      </dgm:t>
    </dgm:pt>
    <dgm:pt modelId="{9D0E4E52-8BFB-4D8F-81AC-708516FFEAFC}" type="parTrans" cxnId="{5FE74F1A-9E73-4A2E-9EC5-8C97AA9A192C}">
      <dgm:prSet/>
      <dgm:spPr/>
      <dgm:t>
        <a:bodyPr/>
        <a:lstStyle/>
        <a:p>
          <a:endParaRPr lang="en-US"/>
        </a:p>
      </dgm:t>
    </dgm:pt>
    <dgm:pt modelId="{5853BDE2-6B4D-438C-9E2D-3B975CB259EC}" type="sibTrans" cxnId="{5FE74F1A-9E73-4A2E-9EC5-8C97AA9A192C}">
      <dgm:prSet/>
      <dgm:spPr/>
      <dgm:t>
        <a:bodyPr/>
        <a:lstStyle/>
        <a:p>
          <a:endParaRPr lang="en-US"/>
        </a:p>
      </dgm:t>
    </dgm:pt>
    <dgm:pt modelId="{84C1667B-BA1C-44CC-B09D-F91B1D286EAA}">
      <dgm:prSet custT="1"/>
      <dgm:spPr>
        <a:solidFill>
          <a:schemeClr val="accent3">
            <a:lumMod val="40000"/>
            <a:lumOff val="60000"/>
          </a:schemeClr>
        </a:solidFill>
      </dgm:spPr>
      <dgm:t>
        <a:bodyPr/>
        <a:lstStyle/>
        <a:p>
          <a:pPr>
            <a:lnSpc>
              <a:spcPct val="150000"/>
            </a:lnSpc>
          </a:pPr>
          <a:r>
            <a:rPr lang="en-GB" sz="1200" dirty="0">
              <a:solidFill>
                <a:schemeClr val="tx1"/>
              </a:solidFill>
              <a:latin typeface="Arial" panose="020B0604020202020204" pitchFamily="34" charset="0"/>
              <a:cs typeface="Arial" panose="020B0604020202020204" pitchFamily="34" charset="0"/>
            </a:rPr>
            <a:t>Universal credit – money given from the government to help pay or reduce living costs.</a:t>
          </a:r>
          <a:endParaRPr lang="en-US" sz="1200" dirty="0">
            <a:solidFill>
              <a:schemeClr val="tx1"/>
            </a:solidFill>
            <a:latin typeface="Arial" panose="020B0604020202020204" pitchFamily="34" charset="0"/>
            <a:cs typeface="Arial" panose="020B0604020202020204" pitchFamily="34" charset="0"/>
          </a:endParaRPr>
        </a:p>
      </dgm:t>
    </dgm:pt>
    <dgm:pt modelId="{95546AAC-6B6F-4991-9BEB-8A8B3B6F5193}" type="parTrans" cxnId="{C8BD8847-52C4-48D5-975C-3BC5F5FE2083}">
      <dgm:prSet/>
      <dgm:spPr/>
      <dgm:t>
        <a:bodyPr/>
        <a:lstStyle/>
        <a:p>
          <a:endParaRPr lang="en-US"/>
        </a:p>
      </dgm:t>
    </dgm:pt>
    <dgm:pt modelId="{D8041300-9A82-4A1E-B63E-56BCA455C7B4}" type="sibTrans" cxnId="{C8BD8847-52C4-48D5-975C-3BC5F5FE2083}">
      <dgm:prSet/>
      <dgm:spPr/>
      <dgm:t>
        <a:bodyPr/>
        <a:lstStyle/>
        <a:p>
          <a:endParaRPr lang="en-US"/>
        </a:p>
      </dgm:t>
    </dgm:pt>
    <dgm:pt modelId="{67B3C9CD-8CD8-46D5-B011-2F7C21254BCF}">
      <dgm:prSet custT="1"/>
      <dgm:spPr>
        <a:solidFill>
          <a:schemeClr val="accent3">
            <a:lumMod val="60000"/>
            <a:lumOff val="40000"/>
          </a:schemeClr>
        </a:solidFill>
      </dgm:spPr>
      <dgm:t>
        <a:bodyPr/>
        <a:lstStyle/>
        <a:p>
          <a:pPr>
            <a:lnSpc>
              <a:spcPct val="150000"/>
            </a:lnSpc>
          </a:pPr>
          <a:r>
            <a:rPr lang="en-GB" sz="1200" dirty="0">
              <a:solidFill>
                <a:schemeClr val="tx1"/>
              </a:solidFill>
              <a:latin typeface="Arial" panose="020B0604020202020204" pitchFamily="34" charset="0"/>
              <a:cs typeface="Arial" panose="020B0604020202020204" pitchFamily="34" charset="0"/>
            </a:rPr>
            <a:t>Family support worker – Provide emotional and physical support to families.</a:t>
          </a:r>
          <a:endParaRPr lang="en-US" sz="1200" dirty="0">
            <a:solidFill>
              <a:schemeClr val="tx1"/>
            </a:solidFill>
            <a:latin typeface="Arial" panose="020B0604020202020204" pitchFamily="34" charset="0"/>
            <a:cs typeface="Arial" panose="020B0604020202020204" pitchFamily="34" charset="0"/>
          </a:endParaRPr>
        </a:p>
      </dgm:t>
    </dgm:pt>
    <dgm:pt modelId="{69807DCA-7408-479A-A64A-2CED5437ECB6}" type="parTrans" cxnId="{ADC340D4-DC33-45A7-A3DD-A4F8766C5A39}">
      <dgm:prSet/>
      <dgm:spPr/>
      <dgm:t>
        <a:bodyPr/>
        <a:lstStyle/>
        <a:p>
          <a:endParaRPr lang="en-US"/>
        </a:p>
      </dgm:t>
    </dgm:pt>
    <dgm:pt modelId="{8BB649A2-C4B1-4A86-9C58-DFD24DDABCB6}" type="sibTrans" cxnId="{ADC340D4-DC33-45A7-A3DD-A4F8766C5A39}">
      <dgm:prSet/>
      <dgm:spPr/>
      <dgm:t>
        <a:bodyPr/>
        <a:lstStyle/>
        <a:p>
          <a:endParaRPr lang="en-US"/>
        </a:p>
      </dgm:t>
    </dgm:pt>
    <dgm:pt modelId="{4A115E1E-54D6-4457-89AC-20C6B928738F}">
      <dgm:prSet custT="1"/>
      <dgm:spPr>
        <a:solidFill>
          <a:srgbClr val="1BD755"/>
        </a:solidFill>
      </dgm:spPr>
      <dgm:t>
        <a:bodyPr/>
        <a:lstStyle/>
        <a:p>
          <a:pPr>
            <a:lnSpc>
              <a:spcPct val="150000"/>
            </a:lnSpc>
          </a:pPr>
          <a:r>
            <a:rPr lang="en-GB" sz="1200" dirty="0">
              <a:solidFill>
                <a:schemeClr val="tx1"/>
              </a:solidFill>
              <a:latin typeface="Arial" panose="020B0604020202020204" pitchFamily="34" charset="0"/>
              <a:cs typeface="Arial" panose="020B0604020202020204" pitchFamily="34" charset="0"/>
            </a:rPr>
            <a:t>Family actions – helps families to reach their full potential supporting the needs of families.</a:t>
          </a:r>
          <a:endParaRPr lang="en-US" sz="1200" dirty="0">
            <a:solidFill>
              <a:schemeClr val="tx1"/>
            </a:solidFill>
            <a:latin typeface="Arial" panose="020B0604020202020204" pitchFamily="34" charset="0"/>
            <a:cs typeface="Arial" panose="020B0604020202020204" pitchFamily="34" charset="0"/>
          </a:endParaRPr>
        </a:p>
      </dgm:t>
    </dgm:pt>
    <dgm:pt modelId="{28E9865C-7E42-46C9-BA57-53218427B997}" type="parTrans" cxnId="{FA6962FF-2F3B-4218-9A1F-A1EB61909546}">
      <dgm:prSet/>
      <dgm:spPr/>
      <dgm:t>
        <a:bodyPr/>
        <a:lstStyle/>
        <a:p>
          <a:endParaRPr lang="en-US"/>
        </a:p>
      </dgm:t>
    </dgm:pt>
    <dgm:pt modelId="{C7D0285D-8752-4780-80F9-289F8565FCB9}" type="sibTrans" cxnId="{FA6962FF-2F3B-4218-9A1F-A1EB61909546}">
      <dgm:prSet/>
      <dgm:spPr/>
      <dgm:t>
        <a:bodyPr/>
        <a:lstStyle/>
        <a:p>
          <a:endParaRPr lang="en-US"/>
        </a:p>
      </dgm:t>
    </dgm:pt>
    <dgm:pt modelId="{40201FAD-C970-457A-8022-3C445317FF4D}">
      <dgm:prSet custT="1"/>
      <dgm:spPr>
        <a:solidFill>
          <a:srgbClr val="60BA38"/>
        </a:solidFill>
      </dgm:spPr>
      <dgm:t>
        <a:bodyPr/>
        <a:lstStyle/>
        <a:p>
          <a:pPr>
            <a:lnSpc>
              <a:spcPct val="150000"/>
            </a:lnSpc>
          </a:pPr>
          <a:r>
            <a:rPr lang="en-GB" sz="1200" dirty="0">
              <a:solidFill>
                <a:schemeClr val="tx1"/>
              </a:solidFill>
              <a:latin typeface="Arial" panose="020B0604020202020204" pitchFamily="34" charset="0"/>
              <a:cs typeface="Arial" panose="020B0604020202020204" pitchFamily="34" charset="0"/>
            </a:rPr>
            <a:t>Community teams – contribute to the family in need and provide accommodation, healthcare, food etc.</a:t>
          </a:r>
          <a:endParaRPr lang="en-US" sz="1200" dirty="0">
            <a:solidFill>
              <a:schemeClr val="tx1"/>
            </a:solidFill>
            <a:latin typeface="Arial" panose="020B0604020202020204" pitchFamily="34" charset="0"/>
            <a:cs typeface="Arial" panose="020B0604020202020204" pitchFamily="34" charset="0"/>
          </a:endParaRPr>
        </a:p>
      </dgm:t>
    </dgm:pt>
    <dgm:pt modelId="{2CD00BA2-07FF-49E8-9304-0A5A8B2813E3}" type="parTrans" cxnId="{DEE93F13-F5FE-4FCC-8122-7E0A82F63B67}">
      <dgm:prSet/>
      <dgm:spPr/>
      <dgm:t>
        <a:bodyPr/>
        <a:lstStyle/>
        <a:p>
          <a:endParaRPr lang="en-US"/>
        </a:p>
      </dgm:t>
    </dgm:pt>
    <dgm:pt modelId="{69C0D738-8C49-4E8D-A233-4F57A823E97C}" type="sibTrans" cxnId="{DEE93F13-F5FE-4FCC-8122-7E0A82F63B67}">
      <dgm:prSet/>
      <dgm:spPr/>
      <dgm:t>
        <a:bodyPr/>
        <a:lstStyle/>
        <a:p>
          <a:endParaRPr lang="en-US"/>
        </a:p>
      </dgm:t>
    </dgm:pt>
    <dgm:pt modelId="{0D097FC9-C803-4B0B-95B7-24537D6FC56F}" type="pres">
      <dgm:prSet presAssocID="{C2B2B36B-2960-49E4-881B-19335CF2B21A}" presName="linear" presStyleCnt="0">
        <dgm:presLayoutVars>
          <dgm:animLvl val="lvl"/>
          <dgm:resizeHandles val="exact"/>
        </dgm:presLayoutVars>
      </dgm:prSet>
      <dgm:spPr/>
    </dgm:pt>
    <dgm:pt modelId="{42E59434-5567-4C92-97FF-562C1F806394}" type="pres">
      <dgm:prSet presAssocID="{EBCD8E4F-507A-41A8-AB03-9F4192C3ADA5}" presName="parentText" presStyleLbl="node1" presStyleIdx="0" presStyleCnt="5">
        <dgm:presLayoutVars>
          <dgm:chMax val="0"/>
          <dgm:bulletEnabled val="1"/>
        </dgm:presLayoutVars>
      </dgm:prSet>
      <dgm:spPr/>
    </dgm:pt>
    <dgm:pt modelId="{B31FD8F8-7514-4D4B-9FC3-00431754D06E}" type="pres">
      <dgm:prSet presAssocID="{5853BDE2-6B4D-438C-9E2D-3B975CB259EC}" presName="spacer" presStyleCnt="0"/>
      <dgm:spPr/>
    </dgm:pt>
    <dgm:pt modelId="{BAB49DA5-C969-46EE-8205-7CAE037077FC}" type="pres">
      <dgm:prSet presAssocID="{84C1667B-BA1C-44CC-B09D-F91B1D286EAA}" presName="parentText" presStyleLbl="node1" presStyleIdx="1" presStyleCnt="5">
        <dgm:presLayoutVars>
          <dgm:chMax val="0"/>
          <dgm:bulletEnabled val="1"/>
        </dgm:presLayoutVars>
      </dgm:prSet>
      <dgm:spPr/>
    </dgm:pt>
    <dgm:pt modelId="{C408F5E6-D8E3-4847-80FD-2C527E59F14F}" type="pres">
      <dgm:prSet presAssocID="{D8041300-9A82-4A1E-B63E-56BCA455C7B4}" presName="spacer" presStyleCnt="0"/>
      <dgm:spPr/>
    </dgm:pt>
    <dgm:pt modelId="{1C9CAA1F-6255-4216-B8D7-113432BA5617}" type="pres">
      <dgm:prSet presAssocID="{67B3C9CD-8CD8-46D5-B011-2F7C21254BCF}" presName="parentText" presStyleLbl="node1" presStyleIdx="2" presStyleCnt="5">
        <dgm:presLayoutVars>
          <dgm:chMax val="0"/>
          <dgm:bulletEnabled val="1"/>
        </dgm:presLayoutVars>
      </dgm:prSet>
      <dgm:spPr/>
    </dgm:pt>
    <dgm:pt modelId="{1218396E-3210-42C3-B519-B3DB8D1FD267}" type="pres">
      <dgm:prSet presAssocID="{8BB649A2-C4B1-4A86-9C58-DFD24DDABCB6}" presName="spacer" presStyleCnt="0"/>
      <dgm:spPr/>
    </dgm:pt>
    <dgm:pt modelId="{4FE33533-76C2-49BE-BBA6-7E21303BAD84}" type="pres">
      <dgm:prSet presAssocID="{4A115E1E-54D6-4457-89AC-20C6B928738F}" presName="parentText" presStyleLbl="node1" presStyleIdx="3" presStyleCnt="5">
        <dgm:presLayoutVars>
          <dgm:chMax val="0"/>
          <dgm:bulletEnabled val="1"/>
        </dgm:presLayoutVars>
      </dgm:prSet>
      <dgm:spPr/>
    </dgm:pt>
    <dgm:pt modelId="{00CC1B7D-CE69-4847-B943-78F7B592E5CB}" type="pres">
      <dgm:prSet presAssocID="{C7D0285D-8752-4780-80F9-289F8565FCB9}" presName="spacer" presStyleCnt="0"/>
      <dgm:spPr/>
    </dgm:pt>
    <dgm:pt modelId="{41B474D9-EAC4-41AF-BAF3-18C010E52926}" type="pres">
      <dgm:prSet presAssocID="{40201FAD-C970-457A-8022-3C445317FF4D}" presName="parentText" presStyleLbl="node1" presStyleIdx="4" presStyleCnt="5">
        <dgm:presLayoutVars>
          <dgm:chMax val="0"/>
          <dgm:bulletEnabled val="1"/>
        </dgm:presLayoutVars>
      </dgm:prSet>
      <dgm:spPr/>
    </dgm:pt>
  </dgm:ptLst>
  <dgm:cxnLst>
    <dgm:cxn modelId="{DEE93F13-F5FE-4FCC-8122-7E0A82F63B67}" srcId="{C2B2B36B-2960-49E4-881B-19335CF2B21A}" destId="{40201FAD-C970-457A-8022-3C445317FF4D}" srcOrd="4" destOrd="0" parTransId="{2CD00BA2-07FF-49E8-9304-0A5A8B2813E3}" sibTransId="{69C0D738-8C49-4E8D-A233-4F57A823E97C}"/>
    <dgm:cxn modelId="{5FE74F1A-9E73-4A2E-9EC5-8C97AA9A192C}" srcId="{C2B2B36B-2960-49E4-881B-19335CF2B21A}" destId="{EBCD8E4F-507A-41A8-AB03-9F4192C3ADA5}" srcOrd="0" destOrd="0" parTransId="{9D0E4E52-8BFB-4D8F-81AC-708516FFEAFC}" sibTransId="{5853BDE2-6B4D-438C-9E2D-3B975CB259EC}"/>
    <dgm:cxn modelId="{C8BD8847-52C4-48D5-975C-3BC5F5FE2083}" srcId="{C2B2B36B-2960-49E4-881B-19335CF2B21A}" destId="{84C1667B-BA1C-44CC-B09D-F91B1D286EAA}" srcOrd="1" destOrd="0" parTransId="{95546AAC-6B6F-4991-9BEB-8A8B3B6F5193}" sibTransId="{D8041300-9A82-4A1E-B63E-56BCA455C7B4}"/>
    <dgm:cxn modelId="{4B95DA4E-0EFB-4AF7-8A2A-D0CD6A974E1A}" type="presOf" srcId="{40201FAD-C970-457A-8022-3C445317FF4D}" destId="{41B474D9-EAC4-41AF-BAF3-18C010E52926}" srcOrd="0" destOrd="0" presId="urn:microsoft.com/office/officeart/2005/8/layout/vList2"/>
    <dgm:cxn modelId="{7AEFE77D-83D2-45AF-891D-90A3B0E6340E}" type="presOf" srcId="{EBCD8E4F-507A-41A8-AB03-9F4192C3ADA5}" destId="{42E59434-5567-4C92-97FF-562C1F806394}" srcOrd="0" destOrd="0" presId="urn:microsoft.com/office/officeart/2005/8/layout/vList2"/>
    <dgm:cxn modelId="{9B8CFF89-CECB-44C3-8DDC-A15AD778B3B5}" type="presOf" srcId="{84C1667B-BA1C-44CC-B09D-F91B1D286EAA}" destId="{BAB49DA5-C969-46EE-8205-7CAE037077FC}" srcOrd="0" destOrd="0" presId="urn:microsoft.com/office/officeart/2005/8/layout/vList2"/>
    <dgm:cxn modelId="{E7168390-70C0-4440-89C2-A7F9CBF44A57}" type="presOf" srcId="{4A115E1E-54D6-4457-89AC-20C6B928738F}" destId="{4FE33533-76C2-49BE-BBA6-7E21303BAD84}" srcOrd="0" destOrd="0" presId="urn:microsoft.com/office/officeart/2005/8/layout/vList2"/>
    <dgm:cxn modelId="{2824B5D1-CDF9-421F-8CBF-8886ADEFE560}" type="presOf" srcId="{67B3C9CD-8CD8-46D5-B011-2F7C21254BCF}" destId="{1C9CAA1F-6255-4216-B8D7-113432BA5617}" srcOrd="0" destOrd="0" presId="urn:microsoft.com/office/officeart/2005/8/layout/vList2"/>
    <dgm:cxn modelId="{ADC340D4-DC33-45A7-A3DD-A4F8766C5A39}" srcId="{C2B2B36B-2960-49E4-881B-19335CF2B21A}" destId="{67B3C9CD-8CD8-46D5-B011-2F7C21254BCF}" srcOrd="2" destOrd="0" parTransId="{69807DCA-7408-479A-A64A-2CED5437ECB6}" sibTransId="{8BB649A2-C4B1-4A86-9C58-DFD24DDABCB6}"/>
    <dgm:cxn modelId="{7911CCFB-4033-45DD-AAA5-DEE6BED7B1A2}" type="presOf" srcId="{C2B2B36B-2960-49E4-881B-19335CF2B21A}" destId="{0D097FC9-C803-4B0B-95B7-24537D6FC56F}" srcOrd="0" destOrd="0" presId="urn:microsoft.com/office/officeart/2005/8/layout/vList2"/>
    <dgm:cxn modelId="{FA6962FF-2F3B-4218-9A1F-A1EB61909546}" srcId="{C2B2B36B-2960-49E4-881B-19335CF2B21A}" destId="{4A115E1E-54D6-4457-89AC-20C6B928738F}" srcOrd="3" destOrd="0" parTransId="{28E9865C-7E42-46C9-BA57-53218427B997}" sibTransId="{C7D0285D-8752-4780-80F9-289F8565FCB9}"/>
    <dgm:cxn modelId="{07C5E6E3-4D21-44ED-AF12-C9AAF2F5BDAF}" type="presParOf" srcId="{0D097FC9-C803-4B0B-95B7-24537D6FC56F}" destId="{42E59434-5567-4C92-97FF-562C1F806394}" srcOrd="0" destOrd="0" presId="urn:microsoft.com/office/officeart/2005/8/layout/vList2"/>
    <dgm:cxn modelId="{1C931724-B3F4-42A3-9ACB-9D6419823FFB}" type="presParOf" srcId="{0D097FC9-C803-4B0B-95B7-24537D6FC56F}" destId="{B31FD8F8-7514-4D4B-9FC3-00431754D06E}" srcOrd="1" destOrd="0" presId="urn:microsoft.com/office/officeart/2005/8/layout/vList2"/>
    <dgm:cxn modelId="{7DE19FBE-A9D0-43AD-B6A4-146122BE63D1}" type="presParOf" srcId="{0D097FC9-C803-4B0B-95B7-24537D6FC56F}" destId="{BAB49DA5-C969-46EE-8205-7CAE037077FC}" srcOrd="2" destOrd="0" presId="urn:microsoft.com/office/officeart/2005/8/layout/vList2"/>
    <dgm:cxn modelId="{73331CC3-0ECD-4C28-B00F-75828957C936}" type="presParOf" srcId="{0D097FC9-C803-4B0B-95B7-24537D6FC56F}" destId="{C408F5E6-D8E3-4847-80FD-2C527E59F14F}" srcOrd="3" destOrd="0" presId="urn:microsoft.com/office/officeart/2005/8/layout/vList2"/>
    <dgm:cxn modelId="{D85F55CB-D099-4209-BA49-1C07FF143F5A}" type="presParOf" srcId="{0D097FC9-C803-4B0B-95B7-24537D6FC56F}" destId="{1C9CAA1F-6255-4216-B8D7-113432BA5617}" srcOrd="4" destOrd="0" presId="urn:microsoft.com/office/officeart/2005/8/layout/vList2"/>
    <dgm:cxn modelId="{41CB253F-FC11-4AA6-B42C-45A5A84176C4}" type="presParOf" srcId="{0D097FC9-C803-4B0B-95B7-24537D6FC56F}" destId="{1218396E-3210-42C3-B519-B3DB8D1FD267}" srcOrd="5" destOrd="0" presId="urn:microsoft.com/office/officeart/2005/8/layout/vList2"/>
    <dgm:cxn modelId="{BC134394-756F-40C3-922A-B1A8F5F358F0}" type="presParOf" srcId="{0D097FC9-C803-4B0B-95B7-24537D6FC56F}" destId="{4FE33533-76C2-49BE-BBA6-7E21303BAD84}" srcOrd="6" destOrd="0" presId="urn:microsoft.com/office/officeart/2005/8/layout/vList2"/>
    <dgm:cxn modelId="{CA9E5253-8BA7-428E-A6BF-D920D8955AE4}" type="presParOf" srcId="{0D097FC9-C803-4B0B-95B7-24537D6FC56F}" destId="{00CC1B7D-CE69-4847-B943-78F7B592E5CB}" srcOrd="7" destOrd="0" presId="urn:microsoft.com/office/officeart/2005/8/layout/vList2"/>
    <dgm:cxn modelId="{909DA21E-52D1-40D7-A184-D4C5C81B85DF}" type="presParOf" srcId="{0D097FC9-C803-4B0B-95B7-24537D6FC56F}" destId="{41B474D9-EAC4-41AF-BAF3-18C010E52926}"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8829B9E-85EE-4DA4-A6EA-888D0E9C3E5C}"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38EF57C0-B56F-4D67-B402-0C2D4AF63988}">
      <dgm:prSet custT="1"/>
      <dgm:spPr>
        <a:solidFill>
          <a:schemeClr val="accent3">
            <a:lumMod val="20000"/>
            <a:lumOff val="80000"/>
          </a:schemeClr>
        </a:solidFill>
      </dgm:spPr>
      <dgm:t>
        <a:bodyPr/>
        <a:lstStyle/>
        <a:p>
          <a:pPr>
            <a:lnSpc>
              <a:spcPct val="150000"/>
            </a:lnSpc>
          </a:pPr>
          <a:r>
            <a:rPr lang="en-GB" sz="1600" dirty="0">
              <a:solidFill>
                <a:schemeClr val="tx1"/>
              </a:solidFill>
              <a:latin typeface="Arial" panose="020B0604020202020204" pitchFamily="34" charset="0"/>
              <a:cs typeface="Arial" panose="020B0604020202020204" pitchFamily="34" charset="0"/>
            </a:rPr>
            <a:t>Mental health problems – Psychologist, helplines, support charities.</a:t>
          </a:r>
          <a:endParaRPr lang="en-US" sz="2400" dirty="0"/>
        </a:p>
      </dgm:t>
    </dgm:pt>
    <dgm:pt modelId="{F1D2667A-5390-44DD-85AA-2CEBEE811D2F}" type="parTrans" cxnId="{3D4289D1-0F06-478B-8CEA-305EC652D4C6}">
      <dgm:prSet/>
      <dgm:spPr/>
      <dgm:t>
        <a:bodyPr/>
        <a:lstStyle/>
        <a:p>
          <a:endParaRPr lang="en-US"/>
        </a:p>
      </dgm:t>
    </dgm:pt>
    <dgm:pt modelId="{81EBB91C-5D95-412C-9225-CCEB2278579A}" type="sibTrans" cxnId="{3D4289D1-0F06-478B-8CEA-305EC652D4C6}">
      <dgm:prSet/>
      <dgm:spPr/>
      <dgm:t>
        <a:bodyPr/>
        <a:lstStyle/>
        <a:p>
          <a:endParaRPr lang="en-US"/>
        </a:p>
      </dgm:t>
    </dgm:pt>
    <dgm:pt modelId="{2D3F91C9-3496-408F-A1D4-FD6208C79920}">
      <dgm:prSet custT="1"/>
      <dgm:spPr>
        <a:solidFill>
          <a:schemeClr val="accent3">
            <a:lumMod val="40000"/>
            <a:lumOff val="60000"/>
          </a:schemeClr>
        </a:solidFill>
      </dgm:spPr>
      <dgm:t>
        <a:bodyPr/>
        <a:lstStyle/>
        <a:p>
          <a:pPr>
            <a:lnSpc>
              <a:spcPct val="150000"/>
            </a:lnSpc>
          </a:pPr>
          <a:r>
            <a:rPr lang="en-GB" sz="1600" dirty="0">
              <a:solidFill>
                <a:schemeClr val="tx1"/>
              </a:solidFill>
              <a:latin typeface="Arial" panose="020B0604020202020204" pitchFamily="34" charset="0"/>
              <a:cs typeface="Arial" panose="020B0604020202020204" pitchFamily="34" charset="0"/>
            </a:rPr>
            <a:t>Domestic violence – Social services, Police.</a:t>
          </a:r>
        </a:p>
        <a:p>
          <a:pPr>
            <a:lnSpc>
              <a:spcPct val="150000"/>
            </a:lnSpc>
          </a:pPr>
          <a:r>
            <a:rPr lang="en-GB" sz="1600" dirty="0">
              <a:solidFill>
                <a:schemeClr val="tx1"/>
              </a:solidFill>
              <a:latin typeface="Arial" panose="020B0604020202020204" pitchFamily="34" charset="0"/>
              <a:cs typeface="Arial" panose="020B0604020202020204" pitchFamily="34" charset="0"/>
            </a:rPr>
            <a:t>(Harris and Woodlock, 2023)</a:t>
          </a:r>
          <a:endParaRPr lang="en-US" sz="1600" dirty="0">
            <a:solidFill>
              <a:schemeClr val="tx1"/>
            </a:solidFill>
            <a:latin typeface="Arial" panose="020B0604020202020204" pitchFamily="34" charset="0"/>
            <a:cs typeface="Arial" panose="020B0604020202020204" pitchFamily="34" charset="0"/>
          </a:endParaRPr>
        </a:p>
      </dgm:t>
    </dgm:pt>
    <dgm:pt modelId="{D2F1B45B-922B-447B-B053-E13C7C1F4FFA}" type="parTrans" cxnId="{AB2C2A6B-D270-4964-88B8-D52E7DD9628B}">
      <dgm:prSet/>
      <dgm:spPr/>
      <dgm:t>
        <a:bodyPr/>
        <a:lstStyle/>
        <a:p>
          <a:endParaRPr lang="en-US"/>
        </a:p>
      </dgm:t>
    </dgm:pt>
    <dgm:pt modelId="{FEDC1290-5AFC-45D4-AD02-ADC65304AB84}" type="sibTrans" cxnId="{AB2C2A6B-D270-4964-88B8-D52E7DD9628B}">
      <dgm:prSet/>
      <dgm:spPr/>
      <dgm:t>
        <a:bodyPr/>
        <a:lstStyle/>
        <a:p>
          <a:endParaRPr lang="en-US"/>
        </a:p>
      </dgm:t>
    </dgm:pt>
    <dgm:pt modelId="{F79B6D14-243E-48A6-B88C-41D1B8397023}">
      <dgm:prSet custT="1"/>
      <dgm:spPr>
        <a:solidFill>
          <a:schemeClr val="accent3">
            <a:lumMod val="60000"/>
            <a:lumOff val="40000"/>
          </a:schemeClr>
        </a:solidFill>
      </dgm:spPr>
      <dgm:t>
        <a:bodyPr/>
        <a:lstStyle/>
        <a:p>
          <a:pPr>
            <a:lnSpc>
              <a:spcPct val="150000"/>
            </a:lnSpc>
          </a:pPr>
          <a:r>
            <a:rPr lang="en-GB" sz="1400" dirty="0">
              <a:solidFill>
                <a:schemeClr val="tx1"/>
              </a:solidFill>
              <a:latin typeface="Arial" panose="020B0604020202020204" pitchFamily="34" charset="0"/>
              <a:cs typeface="Arial" panose="020B0604020202020204" pitchFamily="34" charset="0"/>
            </a:rPr>
            <a:t>Finance problems/ Unemployment – Job centre, Counselling, Government help (benefits, cost of living, help with housing cost)</a:t>
          </a:r>
          <a:endParaRPr lang="en-US" sz="1400" dirty="0">
            <a:solidFill>
              <a:schemeClr val="tx1"/>
            </a:solidFill>
            <a:latin typeface="Arial" panose="020B0604020202020204" pitchFamily="34" charset="0"/>
            <a:cs typeface="Arial" panose="020B0604020202020204" pitchFamily="34" charset="0"/>
          </a:endParaRPr>
        </a:p>
      </dgm:t>
    </dgm:pt>
    <dgm:pt modelId="{F084F620-8EF1-42BC-8D28-6398CAFFFB98}" type="parTrans" cxnId="{F5DF0A9B-1031-4DBE-9D63-4752A0B59A21}">
      <dgm:prSet/>
      <dgm:spPr/>
      <dgm:t>
        <a:bodyPr/>
        <a:lstStyle/>
        <a:p>
          <a:endParaRPr lang="en-US"/>
        </a:p>
      </dgm:t>
    </dgm:pt>
    <dgm:pt modelId="{51EA1B8D-1351-4387-9012-AC25FE37C232}" type="sibTrans" cxnId="{F5DF0A9B-1031-4DBE-9D63-4752A0B59A21}">
      <dgm:prSet/>
      <dgm:spPr/>
      <dgm:t>
        <a:bodyPr/>
        <a:lstStyle/>
        <a:p>
          <a:endParaRPr lang="en-US"/>
        </a:p>
      </dgm:t>
    </dgm:pt>
    <dgm:pt modelId="{77136261-8E64-4B16-83D0-2BF8EB1B6539}">
      <dgm:prSet custT="1"/>
      <dgm:spPr>
        <a:solidFill>
          <a:srgbClr val="00B050"/>
        </a:solidFill>
      </dgm:spPr>
      <dgm:t>
        <a:bodyPr/>
        <a:lstStyle/>
        <a:p>
          <a:pPr>
            <a:lnSpc>
              <a:spcPct val="150000"/>
            </a:lnSpc>
          </a:pPr>
          <a:r>
            <a:rPr lang="en-GB" sz="1600" dirty="0">
              <a:solidFill>
                <a:schemeClr val="tx1"/>
              </a:solidFill>
              <a:latin typeface="Arial" panose="020B0604020202020204" pitchFamily="34" charset="0"/>
              <a:cs typeface="Arial" panose="020B0604020202020204" pitchFamily="34" charset="0"/>
            </a:rPr>
            <a:t>Verbal and emotional abuse – Psychotherapy.</a:t>
          </a:r>
        </a:p>
        <a:p>
          <a:pPr>
            <a:lnSpc>
              <a:spcPct val="150000"/>
            </a:lnSpc>
          </a:pPr>
          <a:r>
            <a:rPr lang="en-GB" sz="1600" dirty="0">
              <a:solidFill>
                <a:schemeClr val="tx1"/>
              </a:solidFill>
              <a:latin typeface="Arial" panose="020B0604020202020204" pitchFamily="34" charset="0"/>
              <a:cs typeface="Arial" panose="020B0604020202020204" pitchFamily="34" charset="0"/>
            </a:rPr>
            <a:t>(Publication and Lynn, 2022)</a:t>
          </a:r>
          <a:endParaRPr lang="en-US" sz="3900" dirty="0">
            <a:latin typeface="Arial" panose="020B0604020202020204" pitchFamily="34" charset="0"/>
            <a:cs typeface="Arial" panose="020B0604020202020204" pitchFamily="34" charset="0"/>
          </a:endParaRPr>
        </a:p>
      </dgm:t>
    </dgm:pt>
    <dgm:pt modelId="{74AFCCA1-614D-43DD-837D-92AD2BAF0008}" type="parTrans" cxnId="{3A7E79F8-B0D6-4067-99EB-488CCD0612ED}">
      <dgm:prSet/>
      <dgm:spPr/>
      <dgm:t>
        <a:bodyPr/>
        <a:lstStyle/>
        <a:p>
          <a:endParaRPr lang="en-US"/>
        </a:p>
      </dgm:t>
    </dgm:pt>
    <dgm:pt modelId="{5142FC00-B975-44BC-B420-FF3342F50206}" type="sibTrans" cxnId="{3A7E79F8-B0D6-4067-99EB-488CCD0612ED}">
      <dgm:prSet/>
      <dgm:spPr/>
      <dgm:t>
        <a:bodyPr/>
        <a:lstStyle/>
        <a:p>
          <a:endParaRPr lang="en-US"/>
        </a:p>
      </dgm:t>
    </dgm:pt>
    <dgm:pt modelId="{D1385739-BE1E-4D4F-9E4C-452FC489900B}" type="pres">
      <dgm:prSet presAssocID="{A8829B9E-85EE-4DA4-A6EA-888D0E9C3E5C}" presName="diagram" presStyleCnt="0">
        <dgm:presLayoutVars>
          <dgm:dir/>
          <dgm:resizeHandles val="exact"/>
        </dgm:presLayoutVars>
      </dgm:prSet>
      <dgm:spPr/>
    </dgm:pt>
    <dgm:pt modelId="{59089258-F608-4580-B70C-9CAEFC9939A2}" type="pres">
      <dgm:prSet presAssocID="{38EF57C0-B56F-4D67-B402-0C2D4AF63988}" presName="node" presStyleLbl="node1" presStyleIdx="0" presStyleCnt="4">
        <dgm:presLayoutVars>
          <dgm:bulletEnabled val="1"/>
        </dgm:presLayoutVars>
      </dgm:prSet>
      <dgm:spPr/>
    </dgm:pt>
    <dgm:pt modelId="{EC152E6C-77BC-4FA0-B225-A8DD15BAF10E}" type="pres">
      <dgm:prSet presAssocID="{81EBB91C-5D95-412C-9225-CCEB2278579A}" presName="sibTrans" presStyleCnt="0"/>
      <dgm:spPr/>
    </dgm:pt>
    <dgm:pt modelId="{A86B27F4-35EE-4C0B-82D0-02A9CCFFCCD4}" type="pres">
      <dgm:prSet presAssocID="{2D3F91C9-3496-408F-A1D4-FD6208C79920}" presName="node" presStyleLbl="node1" presStyleIdx="1" presStyleCnt="4">
        <dgm:presLayoutVars>
          <dgm:bulletEnabled val="1"/>
        </dgm:presLayoutVars>
      </dgm:prSet>
      <dgm:spPr/>
    </dgm:pt>
    <dgm:pt modelId="{2CD6E8C0-8F9D-4EDA-B365-6F7BC201A572}" type="pres">
      <dgm:prSet presAssocID="{FEDC1290-5AFC-45D4-AD02-ADC65304AB84}" presName="sibTrans" presStyleCnt="0"/>
      <dgm:spPr/>
    </dgm:pt>
    <dgm:pt modelId="{1B2CFC46-7B5A-49C9-8541-AC798E498F7C}" type="pres">
      <dgm:prSet presAssocID="{F79B6D14-243E-48A6-B88C-41D1B8397023}" presName="node" presStyleLbl="node1" presStyleIdx="2" presStyleCnt="4">
        <dgm:presLayoutVars>
          <dgm:bulletEnabled val="1"/>
        </dgm:presLayoutVars>
      </dgm:prSet>
      <dgm:spPr/>
    </dgm:pt>
    <dgm:pt modelId="{C1BCBE70-E368-46E0-A446-F88E10EECB92}" type="pres">
      <dgm:prSet presAssocID="{51EA1B8D-1351-4387-9012-AC25FE37C232}" presName="sibTrans" presStyleCnt="0"/>
      <dgm:spPr/>
    </dgm:pt>
    <dgm:pt modelId="{2FD014BF-83D9-44CB-926A-2CC6B14E48E9}" type="pres">
      <dgm:prSet presAssocID="{77136261-8E64-4B16-83D0-2BF8EB1B6539}" presName="node" presStyleLbl="node1" presStyleIdx="3" presStyleCnt="4">
        <dgm:presLayoutVars>
          <dgm:bulletEnabled val="1"/>
        </dgm:presLayoutVars>
      </dgm:prSet>
      <dgm:spPr/>
    </dgm:pt>
  </dgm:ptLst>
  <dgm:cxnLst>
    <dgm:cxn modelId="{B4FC7F0F-8C58-4843-B7B8-1D179717CF2B}" type="presOf" srcId="{77136261-8E64-4B16-83D0-2BF8EB1B6539}" destId="{2FD014BF-83D9-44CB-926A-2CC6B14E48E9}" srcOrd="0" destOrd="0" presId="urn:microsoft.com/office/officeart/2005/8/layout/default"/>
    <dgm:cxn modelId="{011C9B36-08D5-4FD2-A89D-7422F2ECB3CC}" type="presOf" srcId="{A8829B9E-85EE-4DA4-A6EA-888D0E9C3E5C}" destId="{D1385739-BE1E-4D4F-9E4C-452FC489900B}" srcOrd="0" destOrd="0" presId="urn:microsoft.com/office/officeart/2005/8/layout/default"/>
    <dgm:cxn modelId="{CABD894A-98AA-40EC-B982-DF277719487F}" type="presOf" srcId="{F79B6D14-243E-48A6-B88C-41D1B8397023}" destId="{1B2CFC46-7B5A-49C9-8541-AC798E498F7C}" srcOrd="0" destOrd="0" presId="urn:microsoft.com/office/officeart/2005/8/layout/default"/>
    <dgm:cxn modelId="{AB2C2A6B-D270-4964-88B8-D52E7DD9628B}" srcId="{A8829B9E-85EE-4DA4-A6EA-888D0E9C3E5C}" destId="{2D3F91C9-3496-408F-A1D4-FD6208C79920}" srcOrd="1" destOrd="0" parTransId="{D2F1B45B-922B-447B-B053-E13C7C1F4FFA}" sibTransId="{FEDC1290-5AFC-45D4-AD02-ADC65304AB84}"/>
    <dgm:cxn modelId="{F5DF0A9B-1031-4DBE-9D63-4752A0B59A21}" srcId="{A8829B9E-85EE-4DA4-A6EA-888D0E9C3E5C}" destId="{F79B6D14-243E-48A6-B88C-41D1B8397023}" srcOrd="2" destOrd="0" parTransId="{F084F620-8EF1-42BC-8D28-6398CAFFFB98}" sibTransId="{51EA1B8D-1351-4387-9012-AC25FE37C232}"/>
    <dgm:cxn modelId="{D99B19C0-4B01-462C-A42B-924E9BB09EAB}" type="presOf" srcId="{2D3F91C9-3496-408F-A1D4-FD6208C79920}" destId="{A86B27F4-35EE-4C0B-82D0-02A9CCFFCCD4}" srcOrd="0" destOrd="0" presId="urn:microsoft.com/office/officeart/2005/8/layout/default"/>
    <dgm:cxn modelId="{A04C1BC6-ADF5-4D23-8EE2-B1157EA2D5A4}" type="presOf" srcId="{38EF57C0-B56F-4D67-B402-0C2D4AF63988}" destId="{59089258-F608-4580-B70C-9CAEFC9939A2}" srcOrd="0" destOrd="0" presId="urn:microsoft.com/office/officeart/2005/8/layout/default"/>
    <dgm:cxn modelId="{3D4289D1-0F06-478B-8CEA-305EC652D4C6}" srcId="{A8829B9E-85EE-4DA4-A6EA-888D0E9C3E5C}" destId="{38EF57C0-B56F-4D67-B402-0C2D4AF63988}" srcOrd="0" destOrd="0" parTransId="{F1D2667A-5390-44DD-85AA-2CEBEE811D2F}" sibTransId="{81EBB91C-5D95-412C-9225-CCEB2278579A}"/>
    <dgm:cxn modelId="{3A7E79F8-B0D6-4067-99EB-488CCD0612ED}" srcId="{A8829B9E-85EE-4DA4-A6EA-888D0E9C3E5C}" destId="{77136261-8E64-4B16-83D0-2BF8EB1B6539}" srcOrd="3" destOrd="0" parTransId="{74AFCCA1-614D-43DD-837D-92AD2BAF0008}" sibTransId="{5142FC00-B975-44BC-B420-FF3342F50206}"/>
    <dgm:cxn modelId="{440DF92A-362D-4542-91E2-1E85D6C2F84D}" type="presParOf" srcId="{D1385739-BE1E-4D4F-9E4C-452FC489900B}" destId="{59089258-F608-4580-B70C-9CAEFC9939A2}" srcOrd="0" destOrd="0" presId="urn:microsoft.com/office/officeart/2005/8/layout/default"/>
    <dgm:cxn modelId="{7C05871F-1B68-46C2-91E6-D7B6A8D0DED8}" type="presParOf" srcId="{D1385739-BE1E-4D4F-9E4C-452FC489900B}" destId="{EC152E6C-77BC-4FA0-B225-A8DD15BAF10E}" srcOrd="1" destOrd="0" presId="urn:microsoft.com/office/officeart/2005/8/layout/default"/>
    <dgm:cxn modelId="{23D39A2B-82ED-483A-8B4F-B9D1DDC85D55}" type="presParOf" srcId="{D1385739-BE1E-4D4F-9E4C-452FC489900B}" destId="{A86B27F4-35EE-4C0B-82D0-02A9CCFFCCD4}" srcOrd="2" destOrd="0" presId="urn:microsoft.com/office/officeart/2005/8/layout/default"/>
    <dgm:cxn modelId="{E2F593B3-ADC4-4F6A-8150-298ED49112F6}" type="presParOf" srcId="{D1385739-BE1E-4D4F-9E4C-452FC489900B}" destId="{2CD6E8C0-8F9D-4EDA-B365-6F7BC201A572}" srcOrd="3" destOrd="0" presId="urn:microsoft.com/office/officeart/2005/8/layout/default"/>
    <dgm:cxn modelId="{FBD03201-C71C-4F30-91C8-3CBB24B79A28}" type="presParOf" srcId="{D1385739-BE1E-4D4F-9E4C-452FC489900B}" destId="{1B2CFC46-7B5A-49C9-8541-AC798E498F7C}" srcOrd="4" destOrd="0" presId="urn:microsoft.com/office/officeart/2005/8/layout/default"/>
    <dgm:cxn modelId="{EFA390C2-C344-4395-8DC0-7C5C1BE1C6FA}" type="presParOf" srcId="{D1385739-BE1E-4D4F-9E4C-452FC489900B}" destId="{C1BCBE70-E368-46E0-A446-F88E10EECB92}" srcOrd="5" destOrd="0" presId="urn:microsoft.com/office/officeart/2005/8/layout/default"/>
    <dgm:cxn modelId="{0C40E3D4-1B4F-4A82-89C1-16A293989FB6}" type="presParOf" srcId="{D1385739-BE1E-4D4F-9E4C-452FC489900B}" destId="{2FD014BF-83D9-44CB-926A-2CC6B14E48E9}"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5A8EAA2-22A3-4C29-A67F-50D672B54B8C}"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93CAAA22-D32A-4351-8AD1-9035B40E4408}">
      <dgm:prSet/>
      <dgm:spPr/>
      <dgm:t>
        <a:bodyPr/>
        <a:lstStyle/>
        <a:p>
          <a:r>
            <a:rPr lang="en-GB"/>
            <a:t>Aggression</a:t>
          </a:r>
          <a:endParaRPr lang="en-US"/>
        </a:p>
      </dgm:t>
    </dgm:pt>
    <dgm:pt modelId="{7C47E5CF-CEA0-4DD7-8FB5-087F65FD6F77}" type="parTrans" cxnId="{D3D30719-D49C-439C-95F5-D136CCBAB8C7}">
      <dgm:prSet/>
      <dgm:spPr/>
      <dgm:t>
        <a:bodyPr/>
        <a:lstStyle/>
        <a:p>
          <a:endParaRPr lang="en-US"/>
        </a:p>
      </dgm:t>
    </dgm:pt>
    <dgm:pt modelId="{1DDBEC15-6B9F-4FA5-9256-B850C495055D}" type="sibTrans" cxnId="{D3D30719-D49C-439C-95F5-D136CCBAB8C7}">
      <dgm:prSet/>
      <dgm:spPr/>
      <dgm:t>
        <a:bodyPr/>
        <a:lstStyle/>
        <a:p>
          <a:endParaRPr lang="en-US"/>
        </a:p>
      </dgm:t>
    </dgm:pt>
    <dgm:pt modelId="{E143D58B-207E-4843-A917-E8D0F47749FD}">
      <dgm:prSet/>
      <dgm:spPr/>
      <dgm:t>
        <a:bodyPr/>
        <a:lstStyle/>
        <a:p>
          <a:r>
            <a:rPr lang="en-GB"/>
            <a:t>Abuse for the children</a:t>
          </a:r>
          <a:endParaRPr lang="en-US"/>
        </a:p>
      </dgm:t>
    </dgm:pt>
    <dgm:pt modelId="{C2CDF8CD-4E43-4B91-AC0E-70893280A62D}" type="parTrans" cxnId="{F639A965-76DE-4590-A66E-764DE58C2965}">
      <dgm:prSet/>
      <dgm:spPr/>
      <dgm:t>
        <a:bodyPr/>
        <a:lstStyle/>
        <a:p>
          <a:endParaRPr lang="en-US"/>
        </a:p>
      </dgm:t>
    </dgm:pt>
    <dgm:pt modelId="{06584776-7078-416F-9542-1F540A13B05A}" type="sibTrans" cxnId="{F639A965-76DE-4590-A66E-764DE58C2965}">
      <dgm:prSet/>
      <dgm:spPr/>
      <dgm:t>
        <a:bodyPr/>
        <a:lstStyle/>
        <a:p>
          <a:endParaRPr lang="en-US"/>
        </a:p>
      </dgm:t>
    </dgm:pt>
    <dgm:pt modelId="{7298732E-D083-4759-AA03-EAA198F756CB}">
      <dgm:prSet/>
      <dgm:spPr/>
      <dgm:t>
        <a:bodyPr/>
        <a:lstStyle/>
        <a:p>
          <a:r>
            <a:rPr lang="en-GB"/>
            <a:t>Stress/ Depression</a:t>
          </a:r>
          <a:endParaRPr lang="en-US"/>
        </a:p>
      </dgm:t>
    </dgm:pt>
    <dgm:pt modelId="{4AB9F8CC-2CA3-4B81-B6AA-0E400A8E0E2E}" type="parTrans" cxnId="{06360966-88D8-4098-A81D-DC9A9522B228}">
      <dgm:prSet/>
      <dgm:spPr/>
      <dgm:t>
        <a:bodyPr/>
        <a:lstStyle/>
        <a:p>
          <a:endParaRPr lang="en-US"/>
        </a:p>
      </dgm:t>
    </dgm:pt>
    <dgm:pt modelId="{F59D0811-BE3C-4594-9EB1-6684A435E4AE}" type="sibTrans" cxnId="{06360966-88D8-4098-A81D-DC9A9522B228}">
      <dgm:prSet/>
      <dgm:spPr/>
      <dgm:t>
        <a:bodyPr/>
        <a:lstStyle/>
        <a:p>
          <a:endParaRPr lang="en-US"/>
        </a:p>
      </dgm:t>
    </dgm:pt>
    <dgm:pt modelId="{4842873D-2ED4-441B-8AF4-D4722BCF6858}">
      <dgm:prSet/>
      <dgm:spPr/>
      <dgm:t>
        <a:bodyPr/>
        <a:lstStyle/>
        <a:p>
          <a:r>
            <a:rPr lang="en-GB"/>
            <a:t>Unemployment</a:t>
          </a:r>
          <a:endParaRPr lang="en-US"/>
        </a:p>
      </dgm:t>
    </dgm:pt>
    <dgm:pt modelId="{B9994D14-1F0B-4740-82EB-4AB2188033A4}" type="parTrans" cxnId="{C62E505B-A263-4347-AEEB-C06214DF3D40}">
      <dgm:prSet/>
      <dgm:spPr/>
      <dgm:t>
        <a:bodyPr/>
        <a:lstStyle/>
        <a:p>
          <a:endParaRPr lang="en-US"/>
        </a:p>
      </dgm:t>
    </dgm:pt>
    <dgm:pt modelId="{A7BE725F-D853-40FF-A930-3A84D0B69494}" type="sibTrans" cxnId="{C62E505B-A263-4347-AEEB-C06214DF3D40}">
      <dgm:prSet/>
      <dgm:spPr/>
      <dgm:t>
        <a:bodyPr/>
        <a:lstStyle/>
        <a:p>
          <a:endParaRPr lang="en-US"/>
        </a:p>
      </dgm:t>
    </dgm:pt>
    <dgm:pt modelId="{AF64E639-6C85-436D-B59F-BF1D7D29858F}">
      <dgm:prSet/>
      <dgm:spPr/>
      <dgm:t>
        <a:bodyPr/>
        <a:lstStyle/>
        <a:p>
          <a:r>
            <a:rPr lang="en-GB"/>
            <a:t>Mental Health</a:t>
          </a:r>
          <a:endParaRPr lang="en-US"/>
        </a:p>
      </dgm:t>
    </dgm:pt>
    <dgm:pt modelId="{1ACED15F-C89B-4724-ACE7-DE51FA29304F}" type="parTrans" cxnId="{416D4302-7604-4BC8-BCC5-B4922CB17955}">
      <dgm:prSet/>
      <dgm:spPr/>
      <dgm:t>
        <a:bodyPr/>
        <a:lstStyle/>
        <a:p>
          <a:endParaRPr lang="en-US"/>
        </a:p>
      </dgm:t>
    </dgm:pt>
    <dgm:pt modelId="{18BDDEC1-9251-4375-AA54-31127CE9FEC2}" type="sibTrans" cxnId="{416D4302-7604-4BC8-BCC5-B4922CB17955}">
      <dgm:prSet/>
      <dgm:spPr/>
      <dgm:t>
        <a:bodyPr/>
        <a:lstStyle/>
        <a:p>
          <a:endParaRPr lang="en-US"/>
        </a:p>
      </dgm:t>
    </dgm:pt>
    <dgm:pt modelId="{A0712DE4-77D4-40FF-8EA4-4C212C31BC39}" type="pres">
      <dgm:prSet presAssocID="{75A8EAA2-22A3-4C29-A67F-50D672B54B8C}" presName="linear" presStyleCnt="0">
        <dgm:presLayoutVars>
          <dgm:animLvl val="lvl"/>
          <dgm:resizeHandles val="exact"/>
        </dgm:presLayoutVars>
      </dgm:prSet>
      <dgm:spPr/>
    </dgm:pt>
    <dgm:pt modelId="{A722C3DE-C6C8-4CD5-84EE-7E746DDFA712}" type="pres">
      <dgm:prSet presAssocID="{93CAAA22-D32A-4351-8AD1-9035B40E4408}" presName="parentText" presStyleLbl="node1" presStyleIdx="0" presStyleCnt="5">
        <dgm:presLayoutVars>
          <dgm:chMax val="0"/>
          <dgm:bulletEnabled val="1"/>
        </dgm:presLayoutVars>
      </dgm:prSet>
      <dgm:spPr/>
    </dgm:pt>
    <dgm:pt modelId="{9F320B1B-E43B-411E-8C5D-99E864847762}" type="pres">
      <dgm:prSet presAssocID="{1DDBEC15-6B9F-4FA5-9256-B850C495055D}" presName="spacer" presStyleCnt="0"/>
      <dgm:spPr/>
    </dgm:pt>
    <dgm:pt modelId="{929DF6EF-3B2B-4FEC-9F6F-A01308C1C266}" type="pres">
      <dgm:prSet presAssocID="{E143D58B-207E-4843-A917-E8D0F47749FD}" presName="parentText" presStyleLbl="node1" presStyleIdx="1" presStyleCnt="5">
        <dgm:presLayoutVars>
          <dgm:chMax val="0"/>
          <dgm:bulletEnabled val="1"/>
        </dgm:presLayoutVars>
      </dgm:prSet>
      <dgm:spPr/>
    </dgm:pt>
    <dgm:pt modelId="{BBD5A24D-4ACB-4CD8-AC35-ADBA99052BC3}" type="pres">
      <dgm:prSet presAssocID="{06584776-7078-416F-9542-1F540A13B05A}" presName="spacer" presStyleCnt="0"/>
      <dgm:spPr/>
    </dgm:pt>
    <dgm:pt modelId="{69447E46-9513-4B77-BC11-B9A8BEBA7113}" type="pres">
      <dgm:prSet presAssocID="{7298732E-D083-4759-AA03-EAA198F756CB}" presName="parentText" presStyleLbl="node1" presStyleIdx="2" presStyleCnt="5">
        <dgm:presLayoutVars>
          <dgm:chMax val="0"/>
          <dgm:bulletEnabled val="1"/>
        </dgm:presLayoutVars>
      </dgm:prSet>
      <dgm:spPr/>
    </dgm:pt>
    <dgm:pt modelId="{E024112A-1BDA-415E-878C-CEE518D8355A}" type="pres">
      <dgm:prSet presAssocID="{F59D0811-BE3C-4594-9EB1-6684A435E4AE}" presName="spacer" presStyleCnt="0"/>
      <dgm:spPr/>
    </dgm:pt>
    <dgm:pt modelId="{A5BFB131-EB64-4422-A113-32C4A53C0BA6}" type="pres">
      <dgm:prSet presAssocID="{4842873D-2ED4-441B-8AF4-D4722BCF6858}" presName="parentText" presStyleLbl="node1" presStyleIdx="3" presStyleCnt="5">
        <dgm:presLayoutVars>
          <dgm:chMax val="0"/>
          <dgm:bulletEnabled val="1"/>
        </dgm:presLayoutVars>
      </dgm:prSet>
      <dgm:spPr/>
    </dgm:pt>
    <dgm:pt modelId="{2868A0EA-D2F8-4D93-8A53-4D79B9F0E70D}" type="pres">
      <dgm:prSet presAssocID="{A7BE725F-D853-40FF-A930-3A84D0B69494}" presName="spacer" presStyleCnt="0"/>
      <dgm:spPr/>
    </dgm:pt>
    <dgm:pt modelId="{5BB30C62-945A-4589-A10F-FBDF5C9EA2F5}" type="pres">
      <dgm:prSet presAssocID="{AF64E639-6C85-436D-B59F-BF1D7D29858F}" presName="parentText" presStyleLbl="node1" presStyleIdx="4" presStyleCnt="5">
        <dgm:presLayoutVars>
          <dgm:chMax val="0"/>
          <dgm:bulletEnabled val="1"/>
        </dgm:presLayoutVars>
      </dgm:prSet>
      <dgm:spPr/>
    </dgm:pt>
  </dgm:ptLst>
  <dgm:cxnLst>
    <dgm:cxn modelId="{416D4302-7604-4BC8-BCC5-B4922CB17955}" srcId="{75A8EAA2-22A3-4C29-A67F-50D672B54B8C}" destId="{AF64E639-6C85-436D-B59F-BF1D7D29858F}" srcOrd="4" destOrd="0" parTransId="{1ACED15F-C89B-4724-ACE7-DE51FA29304F}" sibTransId="{18BDDEC1-9251-4375-AA54-31127CE9FEC2}"/>
    <dgm:cxn modelId="{D3D30719-D49C-439C-95F5-D136CCBAB8C7}" srcId="{75A8EAA2-22A3-4C29-A67F-50D672B54B8C}" destId="{93CAAA22-D32A-4351-8AD1-9035B40E4408}" srcOrd="0" destOrd="0" parTransId="{7C47E5CF-CEA0-4DD7-8FB5-087F65FD6F77}" sibTransId="{1DDBEC15-6B9F-4FA5-9256-B850C495055D}"/>
    <dgm:cxn modelId="{D3B37E2D-CF0F-492E-AA72-9F090969B98D}" type="presOf" srcId="{93CAAA22-D32A-4351-8AD1-9035B40E4408}" destId="{A722C3DE-C6C8-4CD5-84EE-7E746DDFA712}" srcOrd="0" destOrd="0" presId="urn:microsoft.com/office/officeart/2005/8/layout/vList2"/>
    <dgm:cxn modelId="{C62E505B-A263-4347-AEEB-C06214DF3D40}" srcId="{75A8EAA2-22A3-4C29-A67F-50D672B54B8C}" destId="{4842873D-2ED4-441B-8AF4-D4722BCF6858}" srcOrd="3" destOrd="0" parTransId="{B9994D14-1F0B-4740-82EB-4AB2188033A4}" sibTransId="{A7BE725F-D853-40FF-A930-3A84D0B69494}"/>
    <dgm:cxn modelId="{F639A965-76DE-4590-A66E-764DE58C2965}" srcId="{75A8EAA2-22A3-4C29-A67F-50D672B54B8C}" destId="{E143D58B-207E-4843-A917-E8D0F47749FD}" srcOrd="1" destOrd="0" parTransId="{C2CDF8CD-4E43-4B91-AC0E-70893280A62D}" sibTransId="{06584776-7078-416F-9542-1F540A13B05A}"/>
    <dgm:cxn modelId="{06360966-88D8-4098-A81D-DC9A9522B228}" srcId="{75A8EAA2-22A3-4C29-A67F-50D672B54B8C}" destId="{7298732E-D083-4759-AA03-EAA198F756CB}" srcOrd="2" destOrd="0" parTransId="{4AB9F8CC-2CA3-4B81-B6AA-0E400A8E0E2E}" sibTransId="{F59D0811-BE3C-4594-9EB1-6684A435E4AE}"/>
    <dgm:cxn modelId="{EE7CCF50-410F-4885-B890-BD571F40ECC0}" type="presOf" srcId="{AF64E639-6C85-436D-B59F-BF1D7D29858F}" destId="{5BB30C62-945A-4589-A10F-FBDF5C9EA2F5}" srcOrd="0" destOrd="0" presId="urn:microsoft.com/office/officeart/2005/8/layout/vList2"/>
    <dgm:cxn modelId="{95B905A7-CD21-4196-BF26-C7A81E4A73A0}" type="presOf" srcId="{E143D58B-207E-4843-A917-E8D0F47749FD}" destId="{929DF6EF-3B2B-4FEC-9F6F-A01308C1C266}" srcOrd="0" destOrd="0" presId="urn:microsoft.com/office/officeart/2005/8/layout/vList2"/>
    <dgm:cxn modelId="{5B4735A8-73F3-4C8A-B251-9971B64B4392}" type="presOf" srcId="{4842873D-2ED4-441B-8AF4-D4722BCF6858}" destId="{A5BFB131-EB64-4422-A113-32C4A53C0BA6}" srcOrd="0" destOrd="0" presId="urn:microsoft.com/office/officeart/2005/8/layout/vList2"/>
    <dgm:cxn modelId="{76FEFDC9-3C0D-4B19-8381-F823B18951E4}" type="presOf" srcId="{75A8EAA2-22A3-4C29-A67F-50D672B54B8C}" destId="{A0712DE4-77D4-40FF-8EA4-4C212C31BC39}" srcOrd="0" destOrd="0" presId="urn:microsoft.com/office/officeart/2005/8/layout/vList2"/>
    <dgm:cxn modelId="{0C9FA3D8-2574-4840-9CCC-494B0F6E4F66}" type="presOf" srcId="{7298732E-D083-4759-AA03-EAA198F756CB}" destId="{69447E46-9513-4B77-BC11-B9A8BEBA7113}" srcOrd="0" destOrd="0" presId="urn:microsoft.com/office/officeart/2005/8/layout/vList2"/>
    <dgm:cxn modelId="{05C81EF5-4B65-4D14-A20C-144912BC6CD9}" type="presParOf" srcId="{A0712DE4-77D4-40FF-8EA4-4C212C31BC39}" destId="{A722C3DE-C6C8-4CD5-84EE-7E746DDFA712}" srcOrd="0" destOrd="0" presId="urn:microsoft.com/office/officeart/2005/8/layout/vList2"/>
    <dgm:cxn modelId="{FEEA6182-4C5A-4356-ABF8-CC99980477C3}" type="presParOf" srcId="{A0712DE4-77D4-40FF-8EA4-4C212C31BC39}" destId="{9F320B1B-E43B-411E-8C5D-99E864847762}" srcOrd="1" destOrd="0" presId="urn:microsoft.com/office/officeart/2005/8/layout/vList2"/>
    <dgm:cxn modelId="{26AF9508-CCD3-4EB5-AF4F-2901F74AE3BA}" type="presParOf" srcId="{A0712DE4-77D4-40FF-8EA4-4C212C31BC39}" destId="{929DF6EF-3B2B-4FEC-9F6F-A01308C1C266}" srcOrd="2" destOrd="0" presId="urn:microsoft.com/office/officeart/2005/8/layout/vList2"/>
    <dgm:cxn modelId="{33BB8B3F-447B-4DFC-9488-F57C49E75BEC}" type="presParOf" srcId="{A0712DE4-77D4-40FF-8EA4-4C212C31BC39}" destId="{BBD5A24D-4ACB-4CD8-AC35-ADBA99052BC3}" srcOrd="3" destOrd="0" presId="urn:microsoft.com/office/officeart/2005/8/layout/vList2"/>
    <dgm:cxn modelId="{B592FAD6-47CC-426A-861E-8379E5781BEB}" type="presParOf" srcId="{A0712DE4-77D4-40FF-8EA4-4C212C31BC39}" destId="{69447E46-9513-4B77-BC11-B9A8BEBA7113}" srcOrd="4" destOrd="0" presId="urn:microsoft.com/office/officeart/2005/8/layout/vList2"/>
    <dgm:cxn modelId="{E2F1C9DB-8E65-4D7F-B916-0BCA1F02CE1E}" type="presParOf" srcId="{A0712DE4-77D4-40FF-8EA4-4C212C31BC39}" destId="{E024112A-1BDA-415E-878C-CEE518D8355A}" srcOrd="5" destOrd="0" presId="urn:microsoft.com/office/officeart/2005/8/layout/vList2"/>
    <dgm:cxn modelId="{BF32DB8C-C6DA-4227-A097-14811BF7FBF7}" type="presParOf" srcId="{A0712DE4-77D4-40FF-8EA4-4C212C31BC39}" destId="{A5BFB131-EB64-4422-A113-32C4A53C0BA6}" srcOrd="6" destOrd="0" presId="urn:microsoft.com/office/officeart/2005/8/layout/vList2"/>
    <dgm:cxn modelId="{AFBF0673-BCB2-45CA-AFDE-75430E1FD520}" type="presParOf" srcId="{A0712DE4-77D4-40FF-8EA4-4C212C31BC39}" destId="{2868A0EA-D2F8-4D93-8A53-4D79B9F0E70D}" srcOrd="7" destOrd="0" presId="urn:microsoft.com/office/officeart/2005/8/layout/vList2"/>
    <dgm:cxn modelId="{65C4A11A-6043-49D9-A37C-36E7F874CE70}" type="presParOf" srcId="{A0712DE4-77D4-40FF-8EA4-4C212C31BC39}" destId="{5BB30C62-945A-4589-A10F-FBDF5C9EA2F5}"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E59434-5567-4C92-97FF-562C1F806394}">
      <dsp:nvSpPr>
        <dsp:cNvPr id="0" name=""/>
        <dsp:cNvSpPr/>
      </dsp:nvSpPr>
      <dsp:spPr>
        <a:xfrm>
          <a:off x="0" y="23580"/>
          <a:ext cx="5181600" cy="748800"/>
        </a:xfrm>
        <a:prstGeom prst="roundRect">
          <a:avLst/>
        </a:prstGeom>
        <a:solidFill>
          <a:schemeClr val="accent3">
            <a:lumMod val="20000"/>
            <a:lumOff val="8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150000"/>
            </a:lnSpc>
            <a:spcBef>
              <a:spcPct val="0"/>
            </a:spcBef>
            <a:spcAft>
              <a:spcPct val="35000"/>
            </a:spcAft>
            <a:buNone/>
          </a:pPr>
          <a:r>
            <a:rPr lang="en-GB" sz="1200" kern="1200" dirty="0">
              <a:solidFill>
                <a:schemeClr val="tx1"/>
              </a:solidFill>
              <a:latin typeface="Arial" panose="020B0604020202020204" pitchFamily="34" charset="0"/>
              <a:cs typeface="Arial" panose="020B0604020202020204" pitchFamily="34" charset="0"/>
            </a:rPr>
            <a:t>Council housing – public housing service that is given to households who are unable to afford pay rent.</a:t>
          </a:r>
          <a:endParaRPr lang="en-US" sz="1200" kern="1200" dirty="0">
            <a:solidFill>
              <a:schemeClr val="tx1"/>
            </a:solidFill>
            <a:latin typeface="Arial" panose="020B0604020202020204" pitchFamily="34" charset="0"/>
            <a:cs typeface="Arial" panose="020B0604020202020204" pitchFamily="34" charset="0"/>
          </a:endParaRPr>
        </a:p>
      </dsp:txBody>
      <dsp:txXfrm>
        <a:off x="36553" y="60133"/>
        <a:ext cx="5108494" cy="675694"/>
      </dsp:txXfrm>
    </dsp:sp>
    <dsp:sp modelId="{BAB49DA5-C969-46EE-8205-7CAE037077FC}">
      <dsp:nvSpPr>
        <dsp:cNvPr id="0" name=""/>
        <dsp:cNvSpPr/>
      </dsp:nvSpPr>
      <dsp:spPr>
        <a:xfrm>
          <a:off x="0" y="887580"/>
          <a:ext cx="5181600" cy="748800"/>
        </a:xfrm>
        <a:prstGeom prst="roundRect">
          <a:avLst/>
        </a:prstGeom>
        <a:solidFill>
          <a:schemeClr val="accent3">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150000"/>
            </a:lnSpc>
            <a:spcBef>
              <a:spcPct val="0"/>
            </a:spcBef>
            <a:spcAft>
              <a:spcPct val="35000"/>
            </a:spcAft>
            <a:buNone/>
          </a:pPr>
          <a:r>
            <a:rPr lang="en-GB" sz="1200" kern="1200" dirty="0">
              <a:solidFill>
                <a:schemeClr val="tx1"/>
              </a:solidFill>
              <a:latin typeface="Arial" panose="020B0604020202020204" pitchFamily="34" charset="0"/>
              <a:cs typeface="Arial" panose="020B0604020202020204" pitchFamily="34" charset="0"/>
            </a:rPr>
            <a:t>Universal credit – money given from the government to help pay or reduce living costs.</a:t>
          </a:r>
          <a:endParaRPr lang="en-US" sz="1200" kern="1200" dirty="0">
            <a:solidFill>
              <a:schemeClr val="tx1"/>
            </a:solidFill>
            <a:latin typeface="Arial" panose="020B0604020202020204" pitchFamily="34" charset="0"/>
            <a:cs typeface="Arial" panose="020B0604020202020204" pitchFamily="34" charset="0"/>
          </a:endParaRPr>
        </a:p>
      </dsp:txBody>
      <dsp:txXfrm>
        <a:off x="36553" y="924133"/>
        <a:ext cx="5108494" cy="675694"/>
      </dsp:txXfrm>
    </dsp:sp>
    <dsp:sp modelId="{1C9CAA1F-6255-4216-B8D7-113432BA5617}">
      <dsp:nvSpPr>
        <dsp:cNvPr id="0" name=""/>
        <dsp:cNvSpPr/>
      </dsp:nvSpPr>
      <dsp:spPr>
        <a:xfrm>
          <a:off x="0" y="1751580"/>
          <a:ext cx="5181600" cy="748800"/>
        </a:xfrm>
        <a:prstGeom prst="roundRect">
          <a:avLst/>
        </a:prstGeom>
        <a:solidFill>
          <a:schemeClr val="accent3">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150000"/>
            </a:lnSpc>
            <a:spcBef>
              <a:spcPct val="0"/>
            </a:spcBef>
            <a:spcAft>
              <a:spcPct val="35000"/>
            </a:spcAft>
            <a:buNone/>
          </a:pPr>
          <a:r>
            <a:rPr lang="en-GB" sz="1200" kern="1200" dirty="0">
              <a:solidFill>
                <a:schemeClr val="tx1"/>
              </a:solidFill>
              <a:latin typeface="Arial" panose="020B0604020202020204" pitchFamily="34" charset="0"/>
              <a:cs typeface="Arial" panose="020B0604020202020204" pitchFamily="34" charset="0"/>
            </a:rPr>
            <a:t>Family support worker – Provide emotional and physical support to families.</a:t>
          </a:r>
          <a:endParaRPr lang="en-US" sz="1200" kern="1200" dirty="0">
            <a:solidFill>
              <a:schemeClr val="tx1"/>
            </a:solidFill>
            <a:latin typeface="Arial" panose="020B0604020202020204" pitchFamily="34" charset="0"/>
            <a:cs typeface="Arial" panose="020B0604020202020204" pitchFamily="34" charset="0"/>
          </a:endParaRPr>
        </a:p>
      </dsp:txBody>
      <dsp:txXfrm>
        <a:off x="36553" y="1788133"/>
        <a:ext cx="5108494" cy="675694"/>
      </dsp:txXfrm>
    </dsp:sp>
    <dsp:sp modelId="{4FE33533-76C2-49BE-BBA6-7E21303BAD84}">
      <dsp:nvSpPr>
        <dsp:cNvPr id="0" name=""/>
        <dsp:cNvSpPr/>
      </dsp:nvSpPr>
      <dsp:spPr>
        <a:xfrm>
          <a:off x="0" y="2615580"/>
          <a:ext cx="5181600" cy="748800"/>
        </a:xfrm>
        <a:prstGeom prst="roundRect">
          <a:avLst/>
        </a:prstGeom>
        <a:solidFill>
          <a:srgbClr val="1BD755"/>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150000"/>
            </a:lnSpc>
            <a:spcBef>
              <a:spcPct val="0"/>
            </a:spcBef>
            <a:spcAft>
              <a:spcPct val="35000"/>
            </a:spcAft>
            <a:buNone/>
          </a:pPr>
          <a:r>
            <a:rPr lang="en-GB" sz="1200" kern="1200" dirty="0">
              <a:solidFill>
                <a:schemeClr val="tx1"/>
              </a:solidFill>
              <a:latin typeface="Arial" panose="020B0604020202020204" pitchFamily="34" charset="0"/>
              <a:cs typeface="Arial" panose="020B0604020202020204" pitchFamily="34" charset="0"/>
            </a:rPr>
            <a:t>Family actions – helps families to reach their full potential supporting the needs of families.</a:t>
          </a:r>
          <a:endParaRPr lang="en-US" sz="1200" kern="1200" dirty="0">
            <a:solidFill>
              <a:schemeClr val="tx1"/>
            </a:solidFill>
            <a:latin typeface="Arial" panose="020B0604020202020204" pitchFamily="34" charset="0"/>
            <a:cs typeface="Arial" panose="020B0604020202020204" pitchFamily="34" charset="0"/>
          </a:endParaRPr>
        </a:p>
      </dsp:txBody>
      <dsp:txXfrm>
        <a:off x="36553" y="2652133"/>
        <a:ext cx="5108494" cy="675694"/>
      </dsp:txXfrm>
    </dsp:sp>
    <dsp:sp modelId="{41B474D9-EAC4-41AF-BAF3-18C010E52926}">
      <dsp:nvSpPr>
        <dsp:cNvPr id="0" name=""/>
        <dsp:cNvSpPr/>
      </dsp:nvSpPr>
      <dsp:spPr>
        <a:xfrm>
          <a:off x="0" y="3479580"/>
          <a:ext cx="5181600" cy="748800"/>
        </a:xfrm>
        <a:prstGeom prst="roundRect">
          <a:avLst/>
        </a:prstGeom>
        <a:solidFill>
          <a:srgbClr val="60BA38"/>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150000"/>
            </a:lnSpc>
            <a:spcBef>
              <a:spcPct val="0"/>
            </a:spcBef>
            <a:spcAft>
              <a:spcPct val="35000"/>
            </a:spcAft>
            <a:buNone/>
          </a:pPr>
          <a:r>
            <a:rPr lang="en-GB" sz="1200" kern="1200" dirty="0">
              <a:solidFill>
                <a:schemeClr val="tx1"/>
              </a:solidFill>
              <a:latin typeface="Arial" panose="020B0604020202020204" pitchFamily="34" charset="0"/>
              <a:cs typeface="Arial" panose="020B0604020202020204" pitchFamily="34" charset="0"/>
            </a:rPr>
            <a:t>Community teams – contribute to the family in need and provide accommodation, healthcare, food etc.</a:t>
          </a:r>
          <a:endParaRPr lang="en-US" sz="1200" kern="1200" dirty="0">
            <a:solidFill>
              <a:schemeClr val="tx1"/>
            </a:solidFill>
            <a:latin typeface="Arial" panose="020B0604020202020204" pitchFamily="34" charset="0"/>
            <a:cs typeface="Arial" panose="020B0604020202020204" pitchFamily="34" charset="0"/>
          </a:endParaRPr>
        </a:p>
      </dsp:txBody>
      <dsp:txXfrm>
        <a:off x="36553" y="3516133"/>
        <a:ext cx="5108494" cy="67569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089258-F608-4580-B70C-9CAEFC9939A2}">
      <dsp:nvSpPr>
        <dsp:cNvPr id="0" name=""/>
        <dsp:cNvSpPr/>
      </dsp:nvSpPr>
      <dsp:spPr>
        <a:xfrm>
          <a:off x="35239" y="1210"/>
          <a:ext cx="3163368" cy="1898020"/>
        </a:xfrm>
        <a:prstGeom prst="rect">
          <a:avLst/>
        </a:prstGeom>
        <a:solidFill>
          <a:schemeClr val="accent3">
            <a:lumMod val="20000"/>
            <a:lumOff val="8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150000"/>
            </a:lnSpc>
            <a:spcBef>
              <a:spcPct val="0"/>
            </a:spcBef>
            <a:spcAft>
              <a:spcPct val="35000"/>
            </a:spcAft>
            <a:buNone/>
          </a:pPr>
          <a:r>
            <a:rPr lang="en-GB" sz="1600" kern="1200" dirty="0">
              <a:solidFill>
                <a:schemeClr val="tx1"/>
              </a:solidFill>
              <a:latin typeface="Arial" panose="020B0604020202020204" pitchFamily="34" charset="0"/>
              <a:cs typeface="Arial" panose="020B0604020202020204" pitchFamily="34" charset="0"/>
            </a:rPr>
            <a:t>Mental health problems – Psychologist, helplines, support charities.</a:t>
          </a:r>
          <a:endParaRPr lang="en-US" sz="2400" kern="1200" dirty="0"/>
        </a:p>
      </dsp:txBody>
      <dsp:txXfrm>
        <a:off x="35239" y="1210"/>
        <a:ext cx="3163368" cy="1898020"/>
      </dsp:txXfrm>
    </dsp:sp>
    <dsp:sp modelId="{A86B27F4-35EE-4C0B-82D0-02A9CCFFCCD4}">
      <dsp:nvSpPr>
        <dsp:cNvPr id="0" name=""/>
        <dsp:cNvSpPr/>
      </dsp:nvSpPr>
      <dsp:spPr>
        <a:xfrm>
          <a:off x="3514944" y="1210"/>
          <a:ext cx="3163368" cy="1898020"/>
        </a:xfrm>
        <a:prstGeom prst="rect">
          <a:avLst/>
        </a:prstGeom>
        <a:solidFill>
          <a:schemeClr val="accent3">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150000"/>
            </a:lnSpc>
            <a:spcBef>
              <a:spcPct val="0"/>
            </a:spcBef>
            <a:spcAft>
              <a:spcPct val="35000"/>
            </a:spcAft>
            <a:buNone/>
          </a:pPr>
          <a:r>
            <a:rPr lang="en-GB" sz="1600" kern="1200" dirty="0">
              <a:solidFill>
                <a:schemeClr val="tx1"/>
              </a:solidFill>
              <a:latin typeface="Arial" panose="020B0604020202020204" pitchFamily="34" charset="0"/>
              <a:cs typeface="Arial" panose="020B0604020202020204" pitchFamily="34" charset="0"/>
            </a:rPr>
            <a:t>Domestic violence – Social services, Police.</a:t>
          </a:r>
        </a:p>
        <a:p>
          <a:pPr marL="0" lvl="0" indent="0" algn="ctr" defTabSz="711200">
            <a:lnSpc>
              <a:spcPct val="150000"/>
            </a:lnSpc>
            <a:spcBef>
              <a:spcPct val="0"/>
            </a:spcBef>
            <a:spcAft>
              <a:spcPct val="35000"/>
            </a:spcAft>
            <a:buNone/>
          </a:pPr>
          <a:r>
            <a:rPr lang="en-GB" sz="1600" kern="1200" dirty="0">
              <a:solidFill>
                <a:schemeClr val="tx1"/>
              </a:solidFill>
              <a:latin typeface="Arial" panose="020B0604020202020204" pitchFamily="34" charset="0"/>
              <a:cs typeface="Arial" panose="020B0604020202020204" pitchFamily="34" charset="0"/>
            </a:rPr>
            <a:t>(Harris and Woodlock, 2023)</a:t>
          </a:r>
          <a:endParaRPr lang="en-US" sz="1600" kern="1200" dirty="0">
            <a:solidFill>
              <a:schemeClr val="tx1"/>
            </a:solidFill>
            <a:latin typeface="Arial" panose="020B0604020202020204" pitchFamily="34" charset="0"/>
            <a:cs typeface="Arial" panose="020B0604020202020204" pitchFamily="34" charset="0"/>
          </a:endParaRPr>
        </a:p>
      </dsp:txBody>
      <dsp:txXfrm>
        <a:off x="3514944" y="1210"/>
        <a:ext cx="3163368" cy="1898020"/>
      </dsp:txXfrm>
    </dsp:sp>
    <dsp:sp modelId="{1B2CFC46-7B5A-49C9-8541-AC798E498F7C}">
      <dsp:nvSpPr>
        <dsp:cNvPr id="0" name=""/>
        <dsp:cNvSpPr/>
      </dsp:nvSpPr>
      <dsp:spPr>
        <a:xfrm>
          <a:off x="35239" y="2215568"/>
          <a:ext cx="3163368" cy="1898020"/>
        </a:xfrm>
        <a:prstGeom prst="rect">
          <a:avLst/>
        </a:prstGeom>
        <a:solidFill>
          <a:schemeClr val="accent3">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150000"/>
            </a:lnSpc>
            <a:spcBef>
              <a:spcPct val="0"/>
            </a:spcBef>
            <a:spcAft>
              <a:spcPct val="35000"/>
            </a:spcAft>
            <a:buNone/>
          </a:pPr>
          <a:r>
            <a:rPr lang="en-GB" sz="1400" kern="1200" dirty="0">
              <a:solidFill>
                <a:schemeClr val="tx1"/>
              </a:solidFill>
              <a:latin typeface="Arial" panose="020B0604020202020204" pitchFamily="34" charset="0"/>
              <a:cs typeface="Arial" panose="020B0604020202020204" pitchFamily="34" charset="0"/>
            </a:rPr>
            <a:t>Finance problems/ Unemployment – Job centre, Counselling, Government help (benefits, cost of living, help with housing cost)</a:t>
          </a:r>
          <a:endParaRPr lang="en-US" sz="1400" kern="1200" dirty="0">
            <a:solidFill>
              <a:schemeClr val="tx1"/>
            </a:solidFill>
            <a:latin typeface="Arial" panose="020B0604020202020204" pitchFamily="34" charset="0"/>
            <a:cs typeface="Arial" panose="020B0604020202020204" pitchFamily="34" charset="0"/>
          </a:endParaRPr>
        </a:p>
      </dsp:txBody>
      <dsp:txXfrm>
        <a:off x="35239" y="2215568"/>
        <a:ext cx="3163368" cy="1898020"/>
      </dsp:txXfrm>
    </dsp:sp>
    <dsp:sp modelId="{2FD014BF-83D9-44CB-926A-2CC6B14E48E9}">
      <dsp:nvSpPr>
        <dsp:cNvPr id="0" name=""/>
        <dsp:cNvSpPr/>
      </dsp:nvSpPr>
      <dsp:spPr>
        <a:xfrm>
          <a:off x="3514944" y="2215568"/>
          <a:ext cx="3163368" cy="1898020"/>
        </a:xfrm>
        <a:prstGeom prst="rect">
          <a:avLst/>
        </a:prstGeom>
        <a:solidFill>
          <a:srgbClr val="00B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150000"/>
            </a:lnSpc>
            <a:spcBef>
              <a:spcPct val="0"/>
            </a:spcBef>
            <a:spcAft>
              <a:spcPct val="35000"/>
            </a:spcAft>
            <a:buNone/>
          </a:pPr>
          <a:r>
            <a:rPr lang="en-GB" sz="1600" kern="1200" dirty="0">
              <a:solidFill>
                <a:schemeClr val="tx1"/>
              </a:solidFill>
              <a:latin typeface="Arial" panose="020B0604020202020204" pitchFamily="34" charset="0"/>
              <a:cs typeface="Arial" panose="020B0604020202020204" pitchFamily="34" charset="0"/>
            </a:rPr>
            <a:t>Verbal and emotional abuse – Psychotherapy.</a:t>
          </a:r>
        </a:p>
        <a:p>
          <a:pPr marL="0" lvl="0" indent="0" algn="ctr" defTabSz="711200">
            <a:lnSpc>
              <a:spcPct val="150000"/>
            </a:lnSpc>
            <a:spcBef>
              <a:spcPct val="0"/>
            </a:spcBef>
            <a:spcAft>
              <a:spcPct val="35000"/>
            </a:spcAft>
            <a:buNone/>
          </a:pPr>
          <a:r>
            <a:rPr lang="en-GB" sz="1600" kern="1200" dirty="0">
              <a:solidFill>
                <a:schemeClr val="tx1"/>
              </a:solidFill>
              <a:latin typeface="Arial" panose="020B0604020202020204" pitchFamily="34" charset="0"/>
              <a:cs typeface="Arial" panose="020B0604020202020204" pitchFamily="34" charset="0"/>
            </a:rPr>
            <a:t>(Publication and Lynn, 2022)</a:t>
          </a:r>
          <a:endParaRPr lang="en-US" sz="3900" kern="1200" dirty="0">
            <a:latin typeface="Arial" panose="020B0604020202020204" pitchFamily="34" charset="0"/>
            <a:cs typeface="Arial" panose="020B0604020202020204" pitchFamily="34" charset="0"/>
          </a:endParaRPr>
        </a:p>
      </dsp:txBody>
      <dsp:txXfrm>
        <a:off x="3514944" y="2215568"/>
        <a:ext cx="3163368" cy="189802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22C3DE-C6C8-4CD5-84EE-7E746DDFA712}">
      <dsp:nvSpPr>
        <dsp:cNvPr id="0" name=""/>
        <dsp:cNvSpPr/>
      </dsp:nvSpPr>
      <dsp:spPr>
        <a:xfrm>
          <a:off x="0" y="22188"/>
          <a:ext cx="6713552" cy="743535"/>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Aggression</a:t>
          </a:r>
          <a:endParaRPr lang="en-US" sz="3100" kern="1200"/>
        </a:p>
      </dsp:txBody>
      <dsp:txXfrm>
        <a:off x="36296" y="58484"/>
        <a:ext cx="6640960" cy="670943"/>
      </dsp:txXfrm>
    </dsp:sp>
    <dsp:sp modelId="{929DF6EF-3B2B-4FEC-9F6F-A01308C1C266}">
      <dsp:nvSpPr>
        <dsp:cNvPr id="0" name=""/>
        <dsp:cNvSpPr/>
      </dsp:nvSpPr>
      <dsp:spPr>
        <a:xfrm>
          <a:off x="0" y="855003"/>
          <a:ext cx="6713552" cy="743535"/>
        </a:xfrm>
        <a:prstGeom prst="roundRect">
          <a:avLst/>
        </a:prstGeom>
        <a:gradFill rotWithShape="0">
          <a:gsLst>
            <a:gs pos="0">
              <a:schemeClr val="accent2">
                <a:hueOff val="-612388"/>
                <a:satOff val="-2828"/>
                <a:lumOff val="-589"/>
                <a:alphaOff val="0"/>
                <a:satMod val="103000"/>
                <a:lumMod val="102000"/>
                <a:tint val="94000"/>
              </a:schemeClr>
            </a:gs>
            <a:gs pos="50000">
              <a:schemeClr val="accent2">
                <a:hueOff val="-612388"/>
                <a:satOff val="-2828"/>
                <a:lumOff val="-589"/>
                <a:alphaOff val="0"/>
                <a:satMod val="110000"/>
                <a:lumMod val="100000"/>
                <a:shade val="100000"/>
              </a:schemeClr>
            </a:gs>
            <a:gs pos="100000">
              <a:schemeClr val="accent2">
                <a:hueOff val="-612388"/>
                <a:satOff val="-2828"/>
                <a:lumOff val="-58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Abuse for the children</a:t>
          </a:r>
          <a:endParaRPr lang="en-US" sz="3100" kern="1200"/>
        </a:p>
      </dsp:txBody>
      <dsp:txXfrm>
        <a:off x="36296" y="891299"/>
        <a:ext cx="6640960" cy="670943"/>
      </dsp:txXfrm>
    </dsp:sp>
    <dsp:sp modelId="{69447E46-9513-4B77-BC11-B9A8BEBA7113}">
      <dsp:nvSpPr>
        <dsp:cNvPr id="0" name=""/>
        <dsp:cNvSpPr/>
      </dsp:nvSpPr>
      <dsp:spPr>
        <a:xfrm>
          <a:off x="0" y="1687818"/>
          <a:ext cx="6713552" cy="743535"/>
        </a:xfrm>
        <a:prstGeom prst="roundRect">
          <a:avLst/>
        </a:prstGeom>
        <a:gradFill rotWithShape="0">
          <a:gsLst>
            <a:gs pos="0">
              <a:schemeClr val="accent2">
                <a:hueOff val="-1224775"/>
                <a:satOff val="-5657"/>
                <a:lumOff val="-1177"/>
                <a:alphaOff val="0"/>
                <a:satMod val="103000"/>
                <a:lumMod val="102000"/>
                <a:tint val="94000"/>
              </a:schemeClr>
            </a:gs>
            <a:gs pos="50000">
              <a:schemeClr val="accent2">
                <a:hueOff val="-1224775"/>
                <a:satOff val="-5657"/>
                <a:lumOff val="-1177"/>
                <a:alphaOff val="0"/>
                <a:satMod val="110000"/>
                <a:lumMod val="100000"/>
                <a:shade val="100000"/>
              </a:schemeClr>
            </a:gs>
            <a:gs pos="100000">
              <a:schemeClr val="accent2">
                <a:hueOff val="-1224775"/>
                <a:satOff val="-5657"/>
                <a:lumOff val="-117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Stress/ Depression</a:t>
          </a:r>
          <a:endParaRPr lang="en-US" sz="3100" kern="1200"/>
        </a:p>
      </dsp:txBody>
      <dsp:txXfrm>
        <a:off x="36296" y="1724114"/>
        <a:ext cx="6640960" cy="670943"/>
      </dsp:txXfrm>
    </dsp:sp>
    <dsp:sp modelId="{A5BFB131-EB64-4422-A113-32C4A53C0BA6}">
      <dsp:nvSpPr>
        <dsp:cNvPr id="0" name=""/>
        <dsp:cNvSpPr/>
      </dsp:nvSpPr>
      <dsp:spPr>
        <a:xfrm>
          <a:off x="0" y="2520633"/>
          <a:ext cx="6713552" cy="743535"/>
        </a:xfrm>
        <a:prstGeom prst="roundRect">
          <a:avLst/>
        </a:prstGeom>
        <a:gradFill rotWithShape="0">
          <a:gsLst>
            <a:gs pos="0">
              <a:schemeClr val="accent2">
                <a:hueOff val="-1837163"/>
                <a:satOff val="-8485"/>
                <a:lumOff val="-1766"/>
                <a:alphaOff val="0"/>
                <a:satMod val="103000"/>
                <a:lumMod val="102000"/>
                <a:tint val="94000"/>
              </a:schemeClr>
            </a:gs>
            <a:gs pos="50000">
              <a:schemeClr val="accent2">
                <a:hueOff val="-1837163"/>
                <a:satOff val="-8485"/>
                <a:lumOff val="-1766"/>
                <a:alphaOff val="0"/>
                <a:satMod val="110000"/>
                <a:lumMod val="100000"/>
                <a:shade val="100000"/>
              </a:schemeClr>
            </a:gs>
            <a:gs pos="100000">
              <a:schemeClr val="accent2">
                <a:hueOff val="-1837163"/>
                <a:satOff val="-8485"/>
                <a:lumOff val="-176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Unemployment</a:t>
          </a:r>
          <a:endParaRPr lang="en-US" sz="3100" kern="1200"/>
        </a:p>
      </dsp:txBody>
      <dsp:txXfrm>
        <a:off x="36296" y="2556929"/>
        <a:ext cx="6640960" cy="670943"/>
      </dsp:txXfrm>
    </dsp:sp>
    <dsp:sp modelId="{5BB30C62-945A-4589-A10F-FBDF5C9EA2F5}">
      <dsp:nvSpPr>
        <dsp:cNvPr id="0" name=""/>
        <dsp:cNvSpPr/>
      </dsp:nvSpPr>
      <dsp:spPr>
        <a:xfrm>
          <a:off x="0" y="3353448"/>
          <a:ext cx="6713552" cy="743535"/>
        </a:xfrm>
        <a:prstGeom prst="roundRect">
          <a:avLst/>
        </a:prstGeom>
        <a:gradFill rotWithShape="0">
          <a:gsLst>
            <a:gs pos="0">
              <a:schemeClr val="accent2">
                <a:hueOff val="-2449550"/>
                <a:satOff val="-11314"/>
                <a:lumOff val="-2354"/>
                <a:alphaOff val="0"/>
                <a:satMod val="103000"/>
                <a:lumMod val="102000"/>
                <a:tint val="94000"/>
              </a:schemeClr>
            </a:gs>
            <a:gs pos="50000">
              <a:schemeClr val="accent2">
                <a:hueOff val="-2449550"/>
                <a:satOff val="-11314"/>
                <a:lumOff val="-2354"/>
                <a:alphaOff val="0"/>
                <a:satMod val="110000"/>
                <a:lumMod val="100000"/>
                <a:shade val="100000"/>
              </a:schemeClr>
            </a:gs>
            <a:gs pos="100000">
              <a:schemeClr val="accent2">
                <a:hueOff val="-2449550"/>
                <a:satOff val="-11314"/>
                <a:lumOff val="-235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Mental Health</a:t>
          </a:r>
          <a:endParaRPr lang="en-US" sz="3100" kern="1200"/>
        </a:p>
      </dsp:txBody>
      <dsp:txXfrm>
        <a:off x="36296" y="3389744"/>
        <a:ext cx="6640960" cy="67094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8B0B733-6BB9-86F5-BA25-52EC4B875F48}"/>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FC0C86AF-E46A-8CF9-E014-978E02E666C7}"/>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CAA35157-20C3-482E-ADB4-42402D9D860A}" type="datetimeFigureOut">
              <a:rPr lang="en-GB" smtClean="0"/>
              <a:t>24/02/2023</a:t>
            </a:fld>
            <a:endParaRPr lang="en-GB"/>
          </a:p>
        </p:txBody>
      </p:sp>
      <p:sp>
        <p:nvSpPr>
          <p:cNvPr id="4" name="Footer Placeholder 3">
            <a:extLst>
              <a:ext uri="{FF2B5EF4-FFF2-40B4-BE49-F238E27FC236}">
                <a16:creationId xmlns:a16="http://schemas.microsoft.com/office/drawing/2014/main" id="{4A5A1290-72BA-065D-7867-6D48A5C3D133}"/>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r>
              <a:rPr lang="en-GB"/>
              <a:t>Elena Todorova</a:t>
            </a:r>
          </a:p>
        </p:txBody>
      </p:sp>
      <p:sp>
        <p:nvSpPr>
          <p:cNvPr id="5" name="Slide Number Placeholder 4">
            <a:extLst>
              <a:ext uri="{FF2B5EF4-FFF2-40B4-BE49-F238E27FC236}">
                <a16:creationId xmlns:a16="http://schemas.microsoft.com/office/drawing/2014/main" id="{C257F667-3783-6F6A-D5E5-471E6F37A757}"/>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DAF2ED6-7961-45EA-AE95-2AE2BB93A2E2}" type="slidenum">
              <a:rPr lang="en-GB" smtClean="0"/>
              <a:t>‹#›</a:t>
            </a:fld>
            <a:endParaRPr lang="en-GB"/>
          </a:p>
        </p:txBody>
      </p:sp>
    </p:spTree>
    <p:extLst>
      <p:ext uri="{BB962C8B-B14F-4D97-AF65-F5344CB8AC3E}">
        <p14:creationId xmlns:p14="http://schemas.microsoft.com/office/powerpoint/2010/main" val="3803839437"/>
      </p:ext>
    </p:extLst>
  </p:cSld>
  <p:clrMap bg1="lt1" tx1="dk1" bg2="lt2" tx2="dk2" accent1="accent1" accent2="accent2" accent3="accent3" accent4="accent4" accent5="accent5" accent6="accent6" hlink="hlink" folHlink="folHlink"/>
  <p:hf sldNum="0" hdr="0" dt="0"/>
</p:handoutMaster>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2-21T12:57:10.630"/>
    </inkml:context>
    <inkml:brush xml:id="br0">
      <inkml:brushProperty name="width" value="0.1" units="cm"/>
      <inkml:brushProperty name="height" value="0.1" units="cm"/>
      <inkml:brushProperty name="color" value="#FFFFFF"/>
    </inkml:brush>
  </inkml:definitions>
  <inkml:trace contextRef="#ctx0" brushRef="#br0">1 0 128,'0'6'0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2-23T20:18:47.894"/>
    </inkml:context>
    <inkml:brush xml:id="br0">
      <inkml:brushProperty name="width" value="0.1" units="cm"/>
      <inkml:brushProperty name="height" value="0.1" units="cm"/>
      <inkml:brushProperty name="color" value="#FFFFFF"/>
    </inkml:brush>
  </inkml:definitions>
  <inkml:trace contextRef="#ctx0" brushRef="#br0">1 0 128,'0'6'0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2-23T19:10:46.954"/>
    </inkml:context>
    <inkml:brush xml:id="br0">
      <inkml:brushProperty name="width" value="0.1" units="cm"/>
      <inkml:brushProperty name="height" value="0.1" units="cm"/>
      <inkml:brushProperty name="color" value="#FFFFFF"/>
    </inkml:brush>
  </inkml:definitions>
  <inkml:trace contextRef="#ctx0" brushRef="#br0">1 0 128,'0'6'0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2-23T21:58:35.032"/>
    </inkml:context>
    <inkml:brush xml:id="br0">
      <inkml:brushProperty name="width" value="0.1" units="cm"/>
      <inkml:brushProperty name="height" value="0.1" units="cm"/>
      <inkml:brushProperty name="color" value="#FFFFFF"/>
    </inkml:brush>
  </inkml:definitions>
  <inkml:trace contextRef="#ctx0" brushRef="#br0">1 0 128,'0'6'0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84BD91F-C3AD-4ECD-94CC-07882256CD3D}" type="datetimeFigureOut">
              <a:rPr lang="en-GB" smtClean="0"/>
              <a:t>24/02/2023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r>
              <a:rPr lang="en-GB"/>
              <a:t>Elena Todorova</a:t>
            </a: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DDFBD62-DF37-471F-8254-6221E4895D33}" type="slidenum">
              <a:rPr lang="en-GB" smtClean="0"/>
              <a:t>‹#›</a:t>
            </a:fld>
            <a:endParaRPr lang="en-GB"/>
          </a:p>
        </p:txBody>
      </p:sp>
    </p:spTree>
    <p:extLst>
      <p:ext uri="{BB962C8B-B14F-4D97-AF65-F5344CB8AC3E}">
        <p14:creationId xmlns:p14="http://schemas.microsoft.com/office/powerpoint/2010/main" val="852001992"/>
      </p:ext>
    </p:extLst>
  </p:cSld>
  <p:clrMap bg1="lt1" tx1="dk1" bg2="lt2" tx2="dk2" accent1="accent1" accent2="accent2" accent3="accent3" accent4="accent4" accent5="accent5" accent6="accent6" hlink="hlink" folHlink="folHlink"/>
  <p:hf sldNum="0" hd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r>
              <a:rPr lang="en-US" b="0" i="0" dirty="0">
                <a:solidFill>
                  <a:srgbClr val="000000"/>
                </a:solidFill>
                <a:effectLst/>
                <a:latin typeface="Calibri" panose="020F0502020204030204" pitchFamily="34" charset="0"/>
              </a:rPr>
              <a:t> Experiencing DV  may impact mums' </a:t>
            </a:r>
            <a:r>
              <a:rPr lang="en-US" b="1" i="0" dirty="0">
                <a:solidFill>
                  <a:srgbClr val="000000"/>
                </a:solidFill>
                <a:effectLst/>
                <a:latin typeface="Calibri" panose="020F0502020204030204" pitchFamily="34" charset="0"/>
              </a:rPr>
              <a:t>mental health</a:t>
            </a:r>
            <a:r>
              <a:rPr lang="en-US" b="0" i="0" dirty="0">
                <a:solidFill>
                  <a:srgbClr val="000000"/>
                </a:solidFill>
                <a:effectLst/>
                <a:latin typeface="Calibri" panose="020F0502020204030204" pitchFamily="34" charset="0"/>
              </a:rPr>
              <a:t> and lead to her turning to</a:t>
            </a:r>
            <a:r>
              <a:rPr lang="en-US" b="1" i="0" dirty="0">
                <a:solidFill>
                  <a:srgbClr val="000000"/>
                </a:solidFill>
                <a:effectLst/>
                <a:latin typeface="Calibri" panose="020F0502020204030204" pitchFamily="34" charset="0"/>
              </a:rPr>
              <a:t> alcohol </a:t>
            </a:r>
            <a:r>
              <a:rPr lang="en-US" b="0" i="0" dirty="0">
                <a:solidFill>
                  <a:srgbClr val="000000"/>
                </a:solidFill>
                <a:effectLst/>
                <a:latin typeface="Calibri" panose="020F0502020204030204" pitchFamily="34" charset="0"/>
              </a:rPr>
              <a:t>so she can </a:t>
            </a:r>
            <a:r>
              <a:rPr lang="en-US" b="1" i="0" dirty="0">
                <a:solidFill>
                  <a:srgbClr val="000000"/>
                </a:solidFill>
                <a:effectLst/>
                <a:latin typeface="Calibri" panose="020F0502020204030204" pitchFamily="34" charset="0"/>
              </a:rPr>
              <a:t>escape</a:t>
            </a:r>
            <a:r>
              <a:rPr lang="en-US" b="0" i="0" dirty="0">
                <a:solidFill>
                  <a:srgbClr val="000000"/>
                </a:solidFill>
                <a:effectLst/>
                <a:latin typeface="Calibri" panose="020F0502020204030204" pitchFamily="34" charset="0"/>
              </a:rPr>
              <a:t> the reality she is living in</a:t>
            </a:r>
            <a:r>
              <a:rPr lang="en-US" b="1" i="0" dirty="0">
                <a:solidFill>
                  <a:srgbClr val="000000"/>
                </a:solidFill>
                <a:effectLst/>
                <a:latin typeface="Calibri" panose="020F0502020204030204" pitchFamily="34" charset="0"/>
              </a:rPr>
              <a:t>. </a:t>
            </a:r>
            <a:r>
              <a:rPr lang="en-US" b="0" i="0" dirty="0">
                <a:solidFill>
                  <a:srgbClr val="000000"/>
                </a:solidFill>
                <a:effectLst/>
                <a:latin typeface="Calibri" panose="020F0502020204030204" pitchFamily="34" charset="0"/>
              </a:rPr>
              <a:t>Furthermore, she may feel as a</a:t>
            </a:r>
            <a:r>
              <a:rPr lang="en-US" b="1" i="0" dirty="0">
                <a:solidFill>
                  <a:srgbClr val="000000"/>
                </a:solidFill>
                <a:effectLst/>
                <a:latin typeface="Calibri" panose="020F0502020204030204" pitchFamily="34" charset="0"/>
              </a:rPr>
              <a:t> failure as wife and mum</a:t>
            </a:r>
            <a:r>
              <a:rPr lang="en-US" b="0" i="0" dirty="0">
                <a:solidFill>
                  <a:srgbClr val="000000"/>
                </a:solidFill>
                <a:effectLst/>
                <a:latin typeface="Calibri" panose="020F0502020204030204" pitchFamily="34" charset="0"/>
              </a:rPr>
              <a:t> and this may be the trigger of her alcohol abuse.</a:t>
            </a:r>
            <a:r>
              <a:rPr lang="en-US" b="1" i="0" dirty="0">
                <a:solidFill>
                  <a:srgbClr val="000000"/>
                </a:solidFill>
                <a:effectLst/>
                <a:latin typeface="Calibri" panose="020F0502020204030204" pitchFamily="34" charset="0"/>
              </a:rPr>
              <a:t> </a:t>
            </a:r>
            <a:r>
              <a:rPr lang="en-US" b="0" i="0" dirty="0">
                <a:solidFill>
                  <a:srgbClr val="000000"/>
                </a:solidFill>
                <a:effectLst/>
                <a:latin typeface="Calibri" panose="020F0502020204030204" pitchFamily="34" charset="0"/>
              </a:rPr>
              <a:t> On the other hand, </a:t>
            </a:r>
            <a:r>
              <a:rPr lang="en-US" b="1" i="0" dirty="0">
                <a:solidFill>
                  <a:srgbClr val="000000"/>
                </a:solidFill>
                <a:effectLst/>
                <a:latin typeface="Calibri" panose="020F0502020204030204" pitchFamily="34" charset="0"/>
              </a:rPr>
              <a:t> childhood trauma</a:t>
            </a:r>
            <a:r>
              <a:rPr lang="en-US" b="0" i="0" dirty="0">
                <a:solidFill>
                  <a:srgbClr val="000000"/>
                </a:solidFill>
                <a:effectLst/>
                <a:latin typeface="Calibri" panose="020F0502020204030204" pitchFamily="34" charset="0"/>
              </a:rPr>
              <a:t> may be the case of her drinking. Brady(2012) mention that ''Early-childhood trauma is strongly associated with developing mental health problems, including alcohol dependence, later in life. People with early-life trauma may use alcohol to help cope with trauma-related symptoms.''  Furthermore, Herman (1992) argues that'' History of abuse from childhood may make women more psychologically vulnerable.''​</a:t>
            </a:r>
            <a:endParaRPr lang="en-US" b="0" i="0" dirty="0">
              <a:solidFill>
                <a:srgbClr val="000000"/>
              </a:solidFill>
              <a:effectLst/>
              <a:latin typeface="Arial" panose="020B0604020202020204" pitchFamily="34" charset="0"/>
            </a:endParaRPr>
          </a:p>
          <a:p>
            <a:pPr algn="l">
              <a:buFont typeface="Arial" panose="020B0604020202020204" pitchFamily="34" charset="0"/>
              <a:buChar char="•"/>
            </a:pPr>
            <a:r>
              <a:rPr lang="en-US" b="0" i="0" dirty="0">
                <a:solidFill>
                  <a:srgbClr val="000000"/>
                </a:solidFill>
                <a:effectLst/>
                <a:latin typeface="Calibri" panose="020F0502020204030204" pitchFamily="34" charset="0"/>
              </a:rPr>
              <a:t>​</a:t>
            </a:r>
            <a:endParaRPr lang="en-US" b="0" i="0" dirty="0">
              <a:solidFill>
                <a:srgbClr val="000000"/>
              </a:solidFill>
              <a:effectLst/>
              <a:latin typeface="Arial" panose="020B0604020202020204" pitchFamily="34" charset="0"/>
            </a:endParaRPr>
          </a:p>
          <a:p>
            <a:pPr algn="l">
              <a:buFont typeface="Arial" panose="020B0604020202020204" pitchFamily="34" charset="0"/>
              <a:buChar char="•"/>
            </a:pPr>
            <a:r>
              <a:rPr lang="en-US" b="0" i="0" dirty="0">
                <a:solidFill>
                  <a:srgbClr val="000000"/>
                </a:solidFill>
                <a:effectLst/>
                <a:latin typeface="Calibri" panose="020F0502020204030204" pitchFamily="34" charset="0"/>
              </a:rPr>
              <a:t>Been in mum's difficult situation can be hard to find job. Equality Act (2010) clearly states that  protects people from discrimination, harassment and </a:t>
            </a:r>
            <a:r>
              <a:rPr lang="en-US" b="0" i="0" dirty="0" err="1">
                <a:solidFill>
                  <a:srgbClr val="000000"/>
                </a:solidFill>
                <a:effectLst/>
                <a:latin typeface="Calibri" panose="020F0502020204030204" pitchFamily="34" charset="0"/>
              </a:rPr>
              <a:t>victimisation</a:t>
            </a:r>
            <a:r>
              <a:rPr lang="en-US" b="0" i="0" dirty="0">
                <a:solidFill>
                  <a:srgbClr val="000000"/>
                </a:solidFill>
                <a:effectLst/>
                <a:latin typeface="Calibri" panose="020F0502020204030204" pitchFamily="34" charset="0"/>
              </a:rPr>
              <a:t>. Her financial difficulties can be result of not been in </a:t>
            </a:r>
            <a:r>
              <a:rPr lang="en-US" b="1" i="0" dirty="0">
                <a:solidFill>
                  <a:srgbClr val="000000"/>
                </a:solidFill>
                <a:effectLst/>
                <a:latin typeface="Calibri" panose="020F0502020204030204" pitchFamily="34" charset="0"/>
              </a:rPr>
              <a:t>employment </a:t>
            </a:r>
            <a:r>
              <a:rPr lang="en-US" b="0" i="0" dirty="0">
                <a:solidFill>
                  <a:srgbClr val="000000"/>
                </a:solidFill>
                <a:effectLst/>
                <a:latin typeface="Calibri" panose="020F0502020204030204" pitchFamily="34" charset="0"/>
              </a:rPr>
              <a:t>as her current situation should not be reason for her to be discriminated and not given job</a:t>
            </a:r>
            <a:r>
              <a:rPr lang="en-US" b="1" i="0" dirty="0">
                <a:solidFill>
                  <a:srgbClr val="000000"/>
                </a:solidFill>
                <a:effectLst/>
                <a:latin typeface="Calibri" panose="020F0502020204030204" pitchFamily="34" charset="0"/>
              </a:rPr>
              <a:t>. </a:t>
            </a:r>
            <a:r>
              <a:rPr lang="en-US" b="0" i="0" dirty="0">
                <a:solidFill>
                  <a:srgbClr val="000000"/>
                </a:solidFill>
                <a:effectLst/>
                <a:latin typeface="Calibri" panose="020F0502020204030204" pitchFamily="34" charset="0"/>
              </a:rPr>
              <a:t>Getting in to work and between people will be beneficial and good confidence bust for mum.  It may be beneficial to get enrolled in </a:t>
            </a:r>
            <a:r>
              <a:rPr lang="en-US" b="1" i="0" dirty="0">
                <a:solidFill>
                  <a:srgbClr val="000000"/>
                </a:solidFill>
                <a:effectLst/>
                <a:latin typeface="Calibri" panose="020F0502020204030204" pitchFamily="34" charset="0"/>
              </a:rPr>
              <a:t>education</a:t>
            </a:r>
            <a:r>
              <a:rPr lang="en-US" b="0" i="0" dirty="0">
                <a:solidFill>
                  <a:srgbClr val="000000"/>
                </a:solidFill>
                <a:effectLst/>
                <a:latin typeface="Calibri" panose="020F0502020204030204" pitchFamily="34" charset="0"/>
              </a:rPr>
              <a:t> as  this may help her to get better job. ​</a:t>
            </a:r>
            <a:endParaRPr lang="en-US" b="0" i="0" dirty="0">
              <a:solidFill>
                <a:srgbClr val="000000"/>
              </a:solidFill>
              <a:effectLst/>
              <a:latin typeface="Arial" panose="020B0604020202020204" pitchFamily="34" charset="0"/>
            </a:endParaRPr>
          </a:p>
          <a:p>
            <a:pPr algn="l">
              <a:buFont typeface="Arial" panose="020B0604020202020204" pitchFamily="34" charset="0"/>
              <a:buChar char="•"/>
            </a:pPr>
            <a:r>
              <a:rPr lang="en-US" b="0" i="0" dirty="0">
                <a:solidFill>
                  <a:srgbClr val="000000"/>
                </a:solidFill>
                <a:effectLst/>
                <a:latin typeface="Calibri" panose="020F0502020204030204" pitchFamily="34" charset="0"/>
              </a:rPr>
              <a:t>Due to her problems, she </a:t>
            </a:r>
            <a:r>
              <a:rPr lang="en-US" b="1" i="0" dirty="0">
                <a:solidFill>
                  <a:srgbClr val="000000"/>
                </a:solidFill>
                <a:effectLst/>
                <a:latin typeface="Calibri" panose="020F0502020204030204" pitchFamily="34" charset="0"/>
              </a:rPr>
              <a:t>neglects the care</a:t>
            </a:r>
            <a:r>
              <a:rPr lang="en-US" b="0" i="0" dirty="0">
                <a:solidFill>
                  <a:srgbClr val="000000"/>
                </a:solidFill>
                <a:effectLst/>
                <a:latin typeface="Calibri" panose="020F0502020204030204" pitchFamily="34" charset="0"/>
              </a:rPr>
              <a:t> for her children which according to </a:t>
            </a:r>
            <a:r>
              <a:rPr lang="en-US" b="1" i="0" dirty="0">
                <a:solidFill>
                  <a:srgbClr val="000000"/>
                </a:solidFill>
                <a:effectLst/>
                <a:latin typeface="Calibri" panose="020F0502020204030204" pitchFamily="34" charset="0"/>
              </a:rPr>
              <a:t>UNRC article 18,</a:t>
            </a:r>
            <a:r>
              <a:rPr lang="en-US" b="0" i="0" dirty="0">
                <a:solidFill>
                  <a:srgbClr val="000000"/>
                </a:solidFill>
                <a:effectLst/>
                <a:latin typeface="Calibri" panose="020F0502020204030204" pitchFamily="34" charset="0"/>
              </a:rPr>
              <a:t> both parents are responsible to take care of their children. #​</a:t>
            </a:r>
            <a:endParaRPr lang="en-US" b="0" i="0" dirty="0">
              <a:solidFill>
                <a:srgbClr val="000000"/>
              </a:solidFill>
              <a:effectLst/>
              <a:latin typeface="Arial" panose="020B0604020202020204" pitchFamily="34" charset="0"/>
            </a:endParaRPr>
          </a:p>
          <a:p>
            <a:pPr algn="l">
              <a:buFont typeface="Arial" panose="020B0604020202020204" pitchFamily="34" charset="0"/>
              <a:buChar char="•"/>
            </a:pPr>
            <a:r>
              <a:rPr lang="en-US" b="0" i="0" dirty="0">
                <a:solidFill>
                  <a:srgbClr val="000000"/>
                </a:solidFill>
                <a:effectLst/>
                <a:latin typeface="Calibri" panose="020F0502020204030204" pitchFamily="34" charset="0"/>
              </a:rPr>
              <a:t>Following the abuse from dad on the children and mothers neglect on them </a:t>
            </a:r>
            <a:r>
              <a:rPr lang="en-US" b="1" i="0" dirty="0">
                <a:solidFill>
                  <a:srgbClr val="000000"/>
                </a:solidFill>
                <a:effectLst/>
                <a:latin typeface="Calibri" panose="020F0502020204030204" pitchFamily="34" charset="0"/>
              </a:rPr>
              <a:t>article 19 states</a:t>
            </a:r>
            <a:r>
              <a:rPr lang="en-US" b="0" i="0" dirty="0">
                <a:solidFill>
                  <a:srgbClr val="000000"/>
                </a:solidFill>
                <a:effectLst/>
                <a:latin typeface="Calibri" panose="020F0502020204030204" pitchFamily="34" charset="0"/>
              </a:rPr>
              <a:t> that children need to be protected from any abuse, harm or neglect.​</a:t>
            </a:r>
            <a:endParaRPr lang="en-US" b="0" i="0" dirty="0">
              <a:solidFill>
                <a:srgbClr val="000000"/>
              </a:solidFill>
              <a:effectLst/>
              <a:latin typeface="Arial" panose="020B0604020202020204" pitchFamily="34" charset="0"/>
            </a:endParaRPr>
          </a:p>
          <a:p>
            <a:pPr algn="l">
              <a:buFont typeface="Arial" panose="020B0604020202020204" pitchFamily="34" charset="0"/>
              <a:buChar char="•"/>
            </a:pPr>
            <a:r>
              <a:rPr lang="en-US" b="0" i="0" dirty="0">
                <a:solidFill>
                  <a:srgbClr val="000000"/>
                </a:solidFill>
                <a:effectLst/>
                <a:latin typeface="Calibri" panose="020F0502020204030204" pitchFamily="34" charset="0"/>
              </a:rPr>
              <a:t> Furthermore </a:t>
            </a:r>
            <a:r>
              <a:rPr lang="en-US" b="1" i="0" dirty="0">
                <a:solidFill>
                  <a:srgbClr val="000000"/>
                </a:solidFill>
                <a:effectLst/>
                <a:latin typeface="Calibri" panose="020F0502020204030204" pitchFamily="34" charset="0"/>
              </a:rPr>
              <a:t>article 27 </a:t>
            </a:r>
            <a:r>
              <a:rPr lang="en-US" b="0" i="0" dirty="0">
                <a:solidFill>
                  <a:srgbClr val="000000"/>
                </a:solidFill>
                <a:effectLst/>
                <a:latin typeface="Calibri" panose="020F0502020204030204" pitchFamily="34" charset="0"/>
              </a:rPr>
              <a:t>states clearly that every child has a right to a standard of living that is good enough to meet their physical, social and developmental needs. The both parents have the responsibility to provide the children good standard of live and suitable commodities. So children developmental needs are met.​</a:t>
            </a:r>
            <a:endParaRPr lang="en-US" b="0" i="0" dirty="0">
              <a:solidFill>
                <a:srgbClr val="000000"/>
              </a:solidFill>
              <a:effectLst/>
              <a:latin typeface="Arial" panose="020B0604020202020204" pitchFamily="34" charset="0"/>
            </a:endParaRPr>
          </a:p>
          <a:p>
            <a:pPr algn="l">
              <a:buFont typeface="Arial" panose="020B0604020202020204" pitchFamily="34" charset="0"/>
              <a:buChar char="•"/>
            </a:pPr>
            <a:r>
              <a:rPr lang="en-US" b="1" i="0" dirty="0">
                <a:solidFill>
                  <a:srgbClr val="000000"/>
                </a:solidFill>
                <a:effectLst/>
                <a:latin typeface="Calibri" panose="020F0502020204030204" pitchFamily="34" charset="0"/>
              </a:rPr>
              <a:t>Article 39  </a:t>
            </a:r>
            <a:r>
              <a:rPr lang="en-US" b="0" i="0" dirty="0">
                <a:solidFill>
                  <a:srgbClr val="000000"/>
                </a:solidFill>
                <a:effectLst/>
                <a:latin typeface="Calibri" panose="020F0502020204030204" pitchFamily="34" charset="0"/>
              </a:rPr>
              <a:t>clearly states that children suffering neglect or trauma have a right to receive support to recover. </a:t>
            </a:r>
            <a:r>
              <a:rPr lang="en-US" b="0" i="0">
                <a:solidFill>
                  <a:srgbClr val="000000"/>
                </a:solidFill>
                <a:effectLst/>
                <a:latin typeface="Calibri" panose="020F0502020204030204" pitchFamily="34" charset="0"/>
              </a:rPr>
              <a:t>Also, the basic human rights such as: right to live, freedom from torture and degrading treatment, right to liberty and security</a:t>
            </a:r>
            <a:endParaRPr lang="en-US" b="0" i="0">
              <a:solidFill>
                <a:srgbClr val="000000"/>
              </a:solidFill>
              <a:effectLst/>
              <a:latin typeface="Arial" panose="020B0604020202020204" pitchFamily="34" charset="0"/>
            </a:endParaRPr>
          </a:p>
          <a:p>
            <a:endParaRPr lang="en-GB"/>
          </a:p>
        </p:txBody>
      </p:sp>
      <p:sp>
        <p:nvSpPr>
          <p:cNvPr id="4" name="Footer Placeholder 3"/>
          <p:cNvSpPr>
            <a:spLocks noGrp="1"/>
          </p:cNvSpPr>
          <p:nvPr>
            <p:ph type="ftr" sz="quarter" idx="4"/>
          </p:nvPr>
        </p:nvSpPr>
        <p:spPr/>
        <p:txBody>
          <a:bodyPr/>
          <a:lstStyle/>
          <a:p>
            <a:r>
              <a:rPr lang="en-GB"/>
              <a:t>Elena Todorova</a:t>
            </a:r>
          </a:p>
        </p:txBody>
      </p:sp>
    </p:spTree>
    <p:extLst>
      <p:ext uri="{BB962C8B-B14F-4D97-AF65-F5344CB8AC3E}">
        <p14:creationId xmlns:p14="http://schemas.microsoft.com/office/powerpoint/2010/main" val="32748262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descr="Tag=AccentColor&#10;Flavor=Light&#10;Target=FillAndLine">
            <a:extLst>
              <a:ext uri="{FF2B5EF4-FFF2-40B4-BE49-F238E27FC236}">
                <a16:creationId xmlns:a16="http://schemas.microsoft.com/office/drawing/2014/main" id="{DA381740-063A-41A4-836D-85D14980EEF0}"/>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4EF9DF8-704A-44AE-8850-307DDACC9387}"/>
              </a:ext>
            </a:extLst>
          </p:cNvPr>
          <p:cNvSpPr>
            <a:spLocks noGrp="1"/>
          </p:cNvSpPr>
          <p:nvPr>
            <p:ph type="ctrTitle"/>
          </p:nvPr>
        </p:nvSpPr>
        <p:spPr>
          <a:xfrm>
            <a:off x="841248" y="448056"/>
            <a:ext cx="10515600" cy="4069080"/>
          </a:xfrm>
        </p:spPr>
        <p:txBody>
          <a:bodyPr anchor="b">
            <a:noAutofit/>
          </a:bodyPr>
          <a:lstStyle>
            <a:lvl1pPr algn="l">
              <a:defRPr sz="9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CC72E09-06F3-48B9-9B95-DE15EC98017B}"/>
              </a:ext>
            </a:extLst>
          </p:cNvPr>
          <p:cNvSpPr>
            <a:spLocks noGrp="1"/>
          </p:cNvSpPr>
          <p:nvPr>
            <p:ph type="subTitle" idx="1"/>
          </p:nvPr>
        </p:nvSpPr>
        <p:spPr>
          <a:xfrm>
            <a:off x="841248" y="4983480"/>
            <a:ext cx="10515600" cy="1124712"/>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11CD474-E5E1-4D01-97F6-0C9FC09332C0}"/>
              </a:ext>
            </a:extLst>
          </p:cNvPr>
          <p:cNvSpPr>
            <a:spLocks noGrp="1"/>
          </p:cNvSpPr>
          <p:nvPr>
            <p:ph type="dt" sz="half" idx="10"/>
          </p:nvPr>
        </p:nvSpPr>
        <p:spPr/>
        <p:txBody>
          <a:bodyPr/>
          <a:lstStyle/>
          <a:p>
            <a:fld id="{72345051-2045-45DA-935E-2E3CA1A69ADC}" type="datetimeFigureOut">
              <a:rPr lang="en-US" smtClean="0"/>
              <a:t>2/24/2023</a:t>
            </a:fld>
            <a:endParaRPr lang="en-US" dirty="0"/>
          </a:p>
        </p:txBody>
      </p:sp>
      <p:sp>
        <p:nvSpPr>
          <p:cNvPr id="5" name="Footer Placeholder 4">
            <a:extLst>
              <a:ext uri="{FF2B5EF4-FFF2-40B4-BE49-F238E27FC236}">
                <a16:creationId xmlns:a16="http://schemas.microsoft.com/office/drawing/2014/main" id="{C636BBC7-EB9B-4B36-88E9-DBF65D270E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8786C7-DD8D-492F-9A9A-A7B3EBE27FE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6511112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838200" y="1929384"/>
            <a:ext cx="10515600" cy="4251960"/>
          </a:xfrm>
        </p:spPr>
        <p:txBody>
          <a:bodyPr>
            <a:normAutofit/>
          </a:bodyPr>
          <a:lstStyle>
            <a:lvl1pPr>
              <a:defRPr sz="2800"/>
            </a:lvl1pPr>
            <a:lvl2pPr>
              <a:defRPr sz="2400"/>
            </a:lvl2pPr>
            <a:lvl3pPr>
              <a:defRPr sz="2000"/>
            </a:lvl3pPr>
            <a:lvl4pPr>
              <a:defRPr sz="1800"/>
            </a:lvl4pPr>
            <a:lvl5pPr>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a:lstStyle/>
          <a:p>
            <a:fld id="{72345051-2045-45DA-935E-2E3CA1A69ADC}" type="datetimeFigureOut">
              <a:rPr lang="en-US" smtClean="0"/>
              <a:t>2/24/2023</a:t>
            </a:fld>
            <a:endParaRPr lang="en-US"/>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7" descr="Tag=AccentColor&#10;Flavor=Light&#10;Target=FillAndLine">
            <a:extLst>
              <a:ext uri="{FF2B5EF4-FFF2-40B4-BE49-F238E27FC236}">
                <a16:creationId xmlns:a16="http://schemas.microsoft.com/office/drawing/2014/main" id="{EBDD1931-9E86-4402-9A68-33A2D9EFB198}"/>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8781538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218C0-6540-400C-BB51-353D5FD5CB00}"/>
              </a:ext>
            </a:extLst>
          </p:cNvPr>
          <p:cNvSpPr>
            <a:spLocks noGrp="1"/>
          </p:cNvSpPr>
          <p:nvPr>
            <p:ph type="title"/>
          </p:nvPr>
        </p:nvSpPr>
        <p:spPr>
          <a:xfrm>
            <a:off x="841248" y="448056"/>
            <a:ext cx="10515600" cy="4069080"/>
          </a:xfrm>
        </p:spPr>
        <p:txBody>
          <a:bodyPr anchor="b">
            <a:normAutofit/>
          </a:bodyPr>
          <a:lstStyle>
            <a:lvl1pPr>
              <a:defRPr sz="8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A81CD69-43B3-4FF7-AA41-30C36C957E65}"/>
              </a:ext>
            </a:extLst>
          </p:cNvPr>
          <p:cNvSpPr>
            <a:spLocks noGrp="1"/>
          </p:cNvSpPr>
          <p:nvPr>
            <p:ph type="body" idx="1"/>
          </p:nvPr>
        </p:nvSpPr>
        <p:spPr>
          <a:xfrm>
            <a:off x="841248" y="4983480"/>
            <a:ext cx="10515600" cy="1124712"/>
          </a:xfrm>
        </p:spPr>
        <p:txBody>
          <a:bodyPr>
            <a:normAutofit/>
          </a:bodyPr>
          <a:lstStyle>
            <a:lvl1pPr marL="0" indent="0">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BF300D-5CBE-47E9-A193-E23C8314D0EA}"/>
              </a:ext>
            </a:extLst>
          </p:cNvPr>
          <p:cNvSpPr>
            <a:spLocks noGrp="1"/>
          </p:cNvSpPr>
          <p:nvPr>
            <p:ph type="dt" sz="half" idx="10"/>
          </p:nvPr>
        </p:nvSpPr>
        <p:spPr/>
        <p:txBody>
          <a:bodyPr/>
          <a:lstStyle/>
          <a:p>
            <a:fld id="{72345051-2045-45DA-935E-2E3CA1A69ADC}" type="datetimeFigureOut">
              <a:rPr lang="en-US" smtClean="0"/>
              <a:t>2/24/2023</a:t>
            </a:fld>
            <a:endParaRPr lang="en-US"/>
          </a:p>
        </p:txBody>
      </p:sp>
      <p:sp>
        <p:nvSpPr>
          <p:cNvPr id="5" name="Footer Placeholder 4">
            <a:extLst>
              <a:ext uri="{FF2B5EF4-FFF2-40B4-BE49-F238E27FC236}">
                <a16:creationId xmlns:a16="http://schemas.microsoft.com/office/drawing/2014/main" id="{56E7DF3F-C51A-4DB1-9FCE-E3E0D8E925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269CF4-FAAB-44EF-A2A5-8352B4AA384F}"/>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7" name="Rectangle 6" descr="Tag=AccentColor&#10;Flavor=Light&#10;Target=FillAndLine">
            <a:extLst>
              <a:ext uri="{FF2B5EF4-FFF2-40B4-BE49-F238E27FC236}">
                <a16:creationId xmlns:a16="http://schemas.microsoft.com/office/drawing/2014/main" id="{417A8947-4521-4FE1-8E44-27363435CE1B}"/>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0020996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DE264-531D-49C1-A8AF-2B4C1D218FA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4B9A1B8-2F1B-46AA-858A-CFFF5AF7CEB0}"/>
              </a:ext>
            </a:extLst>
          </p:cNvPr>
          <p:cNvSpPr>
            <a:spLocks noGrp="1"/>
          </p:cNvSpPr>
          <p:nvPr>
            <p:ph sz="half" idx="1"/>
          </p:nvPr>
        </p:nvSpPr>
        <p:spPr>
          <a:xfrm>
            <a:off x="838200" y="1929384"/>
            <a:ext cx="5181600" cy="42519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6E6B9631-18C0-43BD-8AF3-9137D6D4C234}"/>
              </a:ext>
            </a:extLst>
          </p:cNvPr>
          <p:cNvSpPr>
            <a:spLocks noGrp="1"/>
          </p:cNvSpPr>
          <p:nvPr>
            <p:ph sz="half" idx="2"/>
          </p:nvPr>
        </p:nvSpPr>
        <p:spPr>
          <a:xfrm>
            <a:off x="6172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E9032FCA-14C6-4497-9C27-3F58062442CE}"/>
              </a:ext>
            </a:extLst>
          </p:cNvPr>
          <p:cNvSpPr>
            <a:spLocks noGrp="1"/>
          </p:cNvSpPr>
          <p:nvPr>
            <p:ph type="dt" sz="half" idx="10"/>
          </p:nvPr>
        </p:nvSpPr>
        <p:spPr/>
        <p:txBody>
          <a:bodyPr/>
          <a:lstStyle/>
          <a:p>
            <a:fld id="{72345051-2045-45DA-935E-2E3CA1A69ADC}" type="datetimeFigureOut">
              <a:rPr lang="en-US" smtClean="0"/>
              <a:t>2/24/2023</a:t>
            </a:fld>
            <a:endParaRPr lang="en-US"/>
          </a:p>
        </p:txBody>
      </p:sp>
      <p:sp>
        <p:nvSpPr>
          <p:cNvPr id="6" name="Footer Placeholder 5">
            <a:extLst>
              <a:ext uri="{FF2B5EF4-FFF2-40B4-BE49-F238E27FC236}">
                <a16:creationId xmlns:a16="http://schemas.microsoft.com/office/drawing/2014/main" id="{961E5057-693B-4E10-958E-0ABE79FEC7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0CECB1-0A35-4C10-9D3D-FE4404283011}"/>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9" name="Rectangle 8" descr="Tag=AccentColor&#10;Flavor=Light&#10;Target=FillAndLine">
            <a:extLst>
              <a:ext uri="{FF2B5EF4-FFF2-40B4-BE49-F238E27FC236}">
                <a16:creationId xmlns:a16="http://schemas.microsoft.com/office/drawing/2014/main" id="{2FAAC677-2D37-4F63-9C4B-711A2988EE0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39693574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E282-8875-4F49-AB21-E1C2BCAEA1F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712EA2-EF8C-4F18-BECF-AD121F72816A}"/>
              </a:ext>
            </a:extLst>
          </p:cNvPr>
          <p:cNvSpPr>
            <a:spLocks noGrp="1"/>
          </p:cNvSpPr>
          <p:nvPr>
            <p:ph type="body" idx="1"/>
          </p:nvPr>
        </p:nvSpPr>
        <p:spPr>
          <a:xfrm>
            <a:off x="839788" y="1938528"/>
            <a:ext cx="5157787"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7B59D4-E93F-40C1-A1A2-F1867830C678}"/>
              </a:ext>
            </a:extLst>
          </p:cNvPr>
          <p:cNvSpPr>
            <a:spLocks noGrp="1"/>
          </p:cNvSpPr>
          <p:nvPr>
            <p:ph sz="half" idx="2"/>
          </p:nvPr>
        </p:nvSpPr>
        <p:spPr>
          <a:xfrm>
            <a:off x="839788" y="2926080"/>
            <a:ext cx="5157787" cy="326440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6E810616-1C77-42AE-8449-D0B64E2B8475}"/>
              </a:ext>
            </a:extLst>
          </p:cNvPr>
          <p:cNvSpPr>
            <a:spLocks noGrp="1"/>
          </p:cNvSpPr>
          <p:nvPr>
            <p:ph type="body" sz="quarter" idx="3"/>
          </p:nvPr>
        </p:nvSpPr>
        <p:spPr>
          <a:xfrm>
            <a:off x="6172200" y="1938528"/>
            <a:ext cx="5183188"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A74E172-AFE8-48E4-BBB0-CA6D4EC1127C}"/>
              </a:ext>
            </a:extLst>
          </p:cNvPr>
          <p:cNvSpPr>
            <a:spLocks noGrp="1"/>
          </p:cNvSpPr>
          <p:nvPr>
            <p:ph sz="quarter" idx="4"/>
          </p:nvPr>
        </p:nvSpPr>
        <p:spPr>
          <a:xfrm>
            <a:off x="6172200" y="2926080"/>
            <a:ext cx="5183188"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C9407CC-270D-4C98-B95C-7AE67D2E1913}"/>
              </a:ext>
            </a:extLst>
          </p:cNvPr>
          <p:cNvSpPr>
            <a:spLocks noGrp="1"/>
          </p:cNvSpPr>
          <p:nvPr>
            <p:ph type="dt" sz="half" idx="10"/>
          </p:nvPr>
        </p:nvSpPr>
        <p:spPr/>
        <p:txBody>
          <a:bodyPr/>
          <a:lstStyle/>
          <a:p>
            <a:fld id="{72345051-2045-45DA-935E-2E3CA1A69ADC}" type="datetimeFigureOut">
              <a:rPr lang="en-US" smtClean="0"/>
              <a:t>2/24/2023</a:t>
            </a:fld>
            <a:endParaRPr lang="en-US"/>
          </a:p>
        </p:txBody>
      </p:sp>
      <p:sp>
        <p:nvSpPr>
          <p:cNvPr id="8" name="Footer Placeholder 7">
            <a:extLst>
              <a:ext uri="{FF2B5EF4-FFF2-40B4-BE49-F238E27FC236}">
                <a16:creationId xmlns:a16="http://schemas.microsoft.com/office/drawing/2014/main" id="{454070D5-9B7B-47FC-9F75-F6AD9607452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28EAC17-33BE-4265-8C06-644C2D34FD3C}"/>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11" name="Rectangle 10" descr="Tag=AccentColor&#10;Flavor=Light&#10;Target=FillAndLine">
            <a:extLst>
              <a:ext uri="{FF2B5EF4-FFF2-40B4-BE49-F238E27FC236}">
                <a16:creationId xmlns:a16="http://schemas.microsoft.com/office/drawing/2014/main" id="{F634C457-AEBF-47D7-9200-BAD05D138B1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35916706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E9AC0-40CD-4451-BF00-5E2FC7B7451B}"/>
              </a:ext>
            </a:extLst>
          </p:cNvPr>
          <p:cNvSpPr>
            <a:spLocks noGrp="1"/>
          </p:cNvSpPr>
          <p:nvPr>
            <p:ph type="title"/>
          </p:nvPr>
        </p:nvSpPr>
        <p:spPr>
          <a:xfrm>
            <a:off x="2203704" y="1728216"/>
            <a:ext cx="7781544" cy="3392424"/>
          </a:xfrm>
        </p:spPr>
        <p:txBody>
          <a:bodyPr>
            <a:normAutofit/>
          </a:bodyPr>
          <a:lstStyle>
            <a:lvl1pPr algn="ctr">
              <a:defRPr sz="7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C6FD9A32-9C83-452B-BC69-CC6E95D3C93C}"/>
              </a:ext>
            </a:extLst>
          </p:cNvPr>
          <p:cNvSpPr>
            <a:spLocks noGrp="1"/>
          </p:cNvSpPr>
          <p:nvPr>
            <p:ph type="dt" sz="half" idx="10"/>
          </p:nvPr>
        </p:nvSpPr>
        <p:spPr/>
        <p:txBody>
          <a:bodyPr/>
          <a:lstStyle/>
          <a:p>
            <a:fld id="{72345051-2045-45DA-935E-2E3CA1A69ADC}" type="datetimeFigureOut">
              <a:rPr lang="en-US" smtClean="0"/>
              <a:t>2/24/2023</a:t>
            </a:fld>
            <a:endParaRPr lang="en-US"/>
          </a:p>
        </p:txBody>
      </p:sp>
      <p:sp>
        <p:nvSpPr>
          <p:cNvPr id="4" name="Footer Placeholder 3">
            <a:extLst>
              <a:ext uri="{FF2B5EF4-FFF2-40B4-BE49-F238E27FC236}">
                <a16:creationId xmlns:a16="http://schemas.microsoft.com/office/drawing/2014/main" id="{6B87B83E-E23E-42DE-876D-F55908A97DC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61C03A8-D428-4010-B413-13B1E992262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6" name="Rectangle 6" descr="Tag=AccentColor&#10;Flavor=Light&#10;Target=FillAndLine">
            <a:extLst>
              <a:ext uri="{FF2B5EF4-FFF2-40B4-BE49-F238E27FC236}">
                <a16:creationId xmlns:a16="http://schemas.microsoft.com/office/drawing/2014/main" id="{17F03060-85EC-4182-8C18-C6EE0D373E4B}"/>
              </a:ext>
            </a:extLst>
          </p:cNvPr>
          <p:cNvSpPr/>
          <p:nvPr/>
        </p:nvSpPr>
        <p:spPr>
          <a:xfrm>
            <a:off x="3974206" y="5126892"/>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9842307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2816A0-77C4-4A3F-87BD-A7321E3C84D2}"/>
              </a:ext>
            </a:extLst>
          </p:cNvPr>
          <p:cNvSpPr>
            <a:spLocks noGrp="1"/>
          </p:cNvSpPr>
          <p:nvPr>
            <p:ph type="dt" sz="half" idx="10"/>
          </p:nvPr>
        </p:nvSpPr>
        <p:spPr/>
        <p:txBody>
          <a:bodyPr/>
          <a:lstStyle/>
          <a:p>
            <a:fld id="{72345051-2045-45DA-935E-2E3CA1A69ADC}" type="datetimeFigureOut">
              <a:rPr lang="en-US" smtClean="0"/>
              <a:t>2/24/2023</a:t>
            </a:fld>
            <a:endParaRPr lang="en-US"/>
          </a:p>
        </p:txBody>
      </p:sp>
      <p:sp>
        <p:nvSpPr>
          <p:cNvPr id="3" name="Footer Placeholder 2">
            <a:extLst>
              <a:ext uri="{FF2B5EF4-FFF2-40B4-BE49-F238E27FC236}">
                <a16:creationId xmlns:a16="http://schemas.microsoft.com/office/drawing/2014/main" id="{A5FC3464-F026-4C77-9441-55ECA5054D5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87D9257-BADE-4D0B-AF0B-D09FE95FA078}"/>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7271101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1C48E-F751-45A2-9010-208B81EDBE69}"/>
              </a:ext>
            </a:extLst>
          </p:cNvPr>
          <p:cNvSpPr>
            <a:spLocks noGrp="1"/>
          </p:cNvSpPr>
          <p:nvPr>
            <p:ph type="title"/>
          </p:nvPr>
        </p:nvSpPr>
        <p:spPr>
          <a:xfrm>
            <a:off x="839788" y="457200"/>
            <a:ext cx="3932237" cy="3429000"/>
          </a:xfrm>
        </p:spPr>
        <p:txBody>
          <a:bodyPr anchor="b">
            <a:normAutofit/>
          </a:bodyPr>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D501F6-8430-4758-8636-74D68E990EC3}"/>
              </a:ext>
            </a:extLst>
          </p:cNvPr>
          <p:cNvSpPr>
            <a:spLocks noGrp="1"/>
          </p:cNvSpPr>
          <p:nvPr>
            <p:ph idx="1"/>
          </p:nvPr>
        </p:nvSpPr>
        <p:spPr>
          <a:xfrm>
            <a:off x="5303520" y="548640"/>
            <a:ext cx="6053328" cy="5431536"/>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E79DC39-A29C-494C-98B6-999746C5F38A}"/>
              </a:ext>
            </a:extLst>
          </p:cNvPr>
          <p:cNvSpPr>
            <a:spLocks noGrp="1"/>
          </p:cNvSpPr>
          <p:nvPr>
            <p:ph type="body" sz="half" idx="2"/>
          </p:nvPr>
        </p:nvSpPr>
        <p:spPr>
          <a:xfrm>
            <a:off x="839788" y="3977640"/>
            <a:ext cx="3932237"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584C988-A6DB-469A-B8AA-31866F36E83D}"/>
              </a:ext>
            </a:extLst>
          </p:cNvPr>
          <p:cNvSpPr>
            <a:spLocks noGrp="1"/>
          </p:cNvSpPr>
          <p:nvPr>
            <p:ph type="dt" sz="half" idx="10"/>
          </p:nvPr>
        </p:nvSpPr>
        <p:spPr/>
        <p:txBody>
          <a:bodyPr/>
          <a:lstStyle/>
          <a:p>
            <a:fld id="{72345051-2045-45DA-935E-2E3CA1A69ADC}" type="datetimeFigureOut">
              <a:rPr lang="en-US" smtClean="0"/>
              <a:t>2/24/2023</a:t>
            </a:fld>
            <a:endParaRPr lang="en-US"/>
          </a:p>
        </p:txBody>
      </p:sp>
      <p:sp>
        <p:nvSpPr>
          <p:cNvPr id="6" name="Footer Placeholder 5">
            <a:extLst>
              <a:ext uri="{FF2B5EF4-FFF2-40B4-BE49-F238E27FC236}">
                <a16:creationId xmlns:a16="http://schemas.microsoft.com/office/drawing/2014/main" id="{02BC39C3-81EB-4828-9AD3-2F1FAC521E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059376C-9810-49A5-BC9A-4E6A02175273}"/>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B9F96F3A-E64D-4401-B02C-BCD5CAA97CFF}"/>
              </a:ext>
            </a:extLst>
          </p:cNvPr>
          <p:cNvSpPr/>
          <p:nvPr/>
        </p:nvSpPr>
        <p:spPr>
          <a:xfrm rot="5400000">
            <a:off x="2797492"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29802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37704-80BD-41B0-8395-41618EC3AFBC}"/>
              </a:ext>
            </a:extLst>
          </p:cNvPr>
          <p:cNvSpPr>
            <a:spLocks noGrp="1"/>
          </p:cNvSpPr>
          <p:nvPr>
            <p:ph type="title"/>
          </p:nvPr>
        </p:nvSpPr>
        <p:spPr>
          <a:xfrm>
            <a:off x="839788" y="457200"/>
            <a:ext cx="3931920" cy="3429000"/>
          </a:xfrm>
        </p:spPr>
        <p:txBody>
          <a:bodyPr anchor="b">
            <a:normAutofit/>
          </a:bodyPr>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14DA4032-EC66-4974-BD30-898B60E4B562}"/>
              </a:ext>
            </a:extLst>
          </p:cNvPr>
          <p:cNvSpPr>
            <a:spLocks noGrp="1"/>
          </p:cNvSpPr>
          <p:nvPr>
            <p:ph type="pic" idx="1"/>
          </p:nvPr>
        </p:nvSpPr>
        <p:spPr>
          <a:xfrm>
            <a:off x="5303520" y="548640"/>
            <a:ext cx="6053328" cy="543153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21802D0-5574-4631-BA49-92362F8E40DC}"/>
              </a:ext>
            </a:extLst>
          </p:cNvPr>
          <p:cNvSpPr>
            <a:spLocks noGrp="1"/>
          </p:cNvSpPr>
          <p:nvPr>
            <p:ph type="body" sz="half" idx="2"/>
          </p:nvPr>
        </p:nvSpPr>
        <p:spPr>
          <a:xfrm>
            <a:off x="839788" y="3977640"/>
            <a:ext cx="3931920"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62C2F5B-DDDD-4E64-94A9-99E46F4B06A0}"/>
              </a:ext>
            </a:extLst>
          </p:cNvPr>
          <p:cNvSpPr>
            <a:spLocks noGrp="1"/>
          </p:cNvSpPr>
          <p:nvPr>
            <p:ph type="dt" sz="half" idx="10"/>
          </p:nvPr>
        </p:nvSpPr>
        <p:spPr/>
        <p:txBody>
          <a:bodyPr/>
          <a:lstStyle/>
          <a:p>
            <a:fld id="{72345051-2045-45DA-935E-2E3CA1A69ADC}" type="datetimeFigureOut">
              <a:rPr lang="en-US" smtClean="0"/>
              <a:t>2/24/2023</a:t>
            </a:fld>
            <a:endParaRPr lang="en-US"/>
          </a:p>
        </p:txBody>
      </p:sp>
      <p:sp>
        <p:nvSpPr>
          <p:cNvPr id="6" name="Footer Placeholder 5">
            <a:extLst>
              <a:ext uri="{FF2B5EF4-FFF2-40B4-BE49-F238E27FC236}">
                <a16:creationId xmlns:a16="http://schemas.microsoft.com/office/drawing/2014/main" id="{D4FA8D36-8865-48E7-8249-ED729A5F7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30F98C3-0B62-4361-8408-A01F70807CDB}"/>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FE511AB6-FEAF-4549-BA88-0764BD10B63D}"/>
              </a:ext>
            </a:extLst>
          </p:cNvPr>
          <p:cNvSpPr/>
          <p:nvPr/>
        </p:nvSpPr>
        <p:spPr>
          <a:xfrm rot="5400000">
            <a:off x="2798064"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435507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7CF8D-FF51-4FD8-B968-A2C85073478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661A953-02EA-491B-A215-AF8420D74D3A}"/>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4084D1E-BC98-44E4-8D2C-89CCDC293331}"/>
              </a:ext>
            </a:extLst>
          </p:cNvPr>
          <p:cNvSpPr>
            <a:spLocks noGrp="1"/>
          </p:cNvSpPr>
          <p:nvPr>
            <p:ph type="dt" sz="half" idx="10"/>
          </p:nvPr>
        </p:nvSpPr>
        <p:spPr/>
        <p:txBody>
          <a:bodyPr/>
          <a:lstStyle/>
          <a:p>
            <a:fld id="{72345051-2045-45DA-935E-2E3CA1A69ADC}" type="datetimeFigureOut">
              <a:rPr lang="en-US" smtClean="0"/>
              <a:t>2/24/2023</a:t>
            </a:fld>
            <a:endParaRPr lang="en-US"/>
          </a:p>
        </p:txBody>
      </p:sp>
      <p:sp>
        <p:nvSpPr>
          <p:cNvPr id="5" name="Footer Placeholder 4">
            <a:extLst>
              <a:ext uri="{FF2B5EF4-FFF2-40B4-BE49-F238E27FC236}">
                <a16:creationId xmlns:a16="http://schemas.microsoft.com/office/drawing/2014/main" id="{513019EB-9C2B-4833-B72A-1476941597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F6E764-5688-45F5-94ED-A7357D2F568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6904492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0E3CB6-3025-40BF-A04B-A7B0CB4C01F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EDD5CB3-8B24-48C7-89D3-8DCAD36A453D}"/>
              </a:ext>
            </a:extLst>
          </p:cNvPr>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50BC931-E2BF-4C1D-91AA-89F82F8268B2}"/>
              </a:ext>
            </a:extLst>
          </p:cNvPr>
          <p:cNvSpPr>
            <a:spLocks noGrp="1"/>
          </p:cNvSpPr>
          <p:nvPr>
            <p:ph type="dt" sz="half" idx="10"/>
          </p:nvPr>
        </p:nvSpPr>
        <p:spPr/>
        <p:txBody>
          <a:bodyPr/>
          <a:lstStyle/>
          <a:p>
            <a:fld id="{72345051-2045-45DA-935E-2E3CA1A69ADC}" type="datetimeFigureOut">
              <a:rPr lang="en-US" smtClean="0"/>
              <a:t>2/24/2023</a:t>
            </a:fld>
            <a:endParaRPr lang="en-US"/>
          </a:p>
        </p:txBody>
      </p:sp>
      <p:sp>
        <p:nvSpPr>
          <p:cNvPr id="5" name="Footer Placeholder 4">
            <a:extLst>
              <a:ext uri="{FF2B5EF4-FFF2-40B4-BE49-F238E27FC236}">
                <a16:creationId xmlns:a16="http://schemas.microsoft.com/office/drawing/2014/main" id="{7548A135-AEE9-4483-957E-3D143318DD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8DEFD4-A052-46B3-B2AE-F3091D8A2F7B}"/>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7594338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72D13B-FFCB-4650-AD3C-CB50373525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D0CA9470-DF15-46A1-BF0E-8A5367A4B0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63047CB-E94D-482F-BACA-681E96C0EC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72345051-2045-45DA-935E-2E3CA1A69ADC}" type="datetimeFigureOut">
              <a:rPr lang="en-US" smtClean="0"/>
              <a:t>2/24/2023</a:t>
            </a:fld>
            <a:endParaRPr lang="en-US" dirty="0"/>
          </a:p>
        </p:txBody>
      </p:sp>
      <p:sp>
        <p:nvSpPr>
          <p:cNvPr id="5" name="Footer Placeholder 4">
            <a:extLst>
              <a:ext uri="{FF2B5EF4-FFF2-40B4-BE49-F238E27FC236}">
                <a16:creationId xmlns:a16="http://schemas.microsoft.com/office/drawing/2014/main" id="{2CFDA4B5-E797-42FC-8B7A-2294DF24A3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78ED201-6D0E-422C-B4EC-566A3DC298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A7CD31F4-64FA-4BA0-9498-67783267A8C8}" type="slidenum">
              <a:rPr lang="en-US" smtClean="0"/>
              <a:t>‹#›</a:t>
            </a:fld>
            <a:endParaRPr lang="en-US" dirty="0"/>
          </a:p>
        </p:txBody>
      </p:sp>
    </p:spTree>
    <p:extLst>
      <p:ext uri="{BB962C8B-B14F-4D97-AF65-F5344CB8AC3E}">
        <p14:creationId xmlns:p14="http://schemas.microsoft.com/office/powerpoint/2010/main" val="213728444"/>
      </p:ext>
    </p:extLst>
  </p:cSld>
  <p:clrMap bg1="lt1" tx1="dk1" bg2="lt2" tx2="dk2" accent1="accent1" accent2="accent2" accent3="accent3" accent4="accent4" accent5="accent5" accent6="accent6" hlink="hlink" folHlink="folHlink"/>
  <p:sldLayoutIdLst>
    <p:sldLayoutId id="2147483783" r:id="rId1"/>
    <p:sldLayoutId id="2147483784" r:id="rId2"/>
    <p:sldLayoutId id="2147483785" r:id="rId3"/>
    <p:sldLayoutId id="2147483786" r:id="rId4"/>
    <p:sldLayoutId id="2147483787" r:id="rId5"/>
    <p:sldLayoutId id="2147483781" r:id="rId6"/>
    <p:sldLayoutId id="2147483777" r:id="rId7"/>
    <p:sldLayoutId id="2147483778" r:id="rId8"/>
    <p:sldLayoutId id="2147483779" r:id="rId9"/>
    <p:sldLayoutId id="2147483780" r:id="rId10"/>
    <p:sldLayoutId id="2147483782" r:id="rId11"/>
  </p:sldLayoutIdLst>
  <p:txStyles>
    <p:titleStyle>
      <a:lvl1pPr algn="l" defTabSz="914400" rtl="0" eaLnBrk="1" latinLnBrk="0" hangingPunct="1">
        <a:lnSpc>
          <a:spcPct val="100000"/>
        </a:lnSpc>
        <a:spcBef>
          <a:spcPct val="0"/>
        </a:spcBef>
        <a:buNone/>
        <a:defRPr sz="5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s://pxhere.com/en/photo/811631" TargetMode="Externa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customXml" Target="../ink/ink1.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1.jpg"/><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2.jp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4.jpg"/><Relationship Id="rId1" Type="http://schemas.openxmlformats.org/officeDocument/2006/relationships/slideLayout" Target="../slideLayouts/slideLayout4.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5.xml.rels><?xml version="1.0" encoding="UTF-8" standalone="yes"?>
<Relationships xmlns="http://schemas.openxmlformats.org/package/2006/relationships"><Relationship Id="rId3" Type="http://schemas.openxmlformats.org/officeDocument/2006/relationships/customXml" Target="../ink/ink2.xml"/><Relationship Id="rId2" Type="http://schemas.openxmlformats.org/officeDocument/2006/relationships/image" Target="../media/image15.jpeg"/><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customXml" Target="../ink/ink3.xml"/><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17.xml.rels><?xml version="1.0" encoding="UTF-8" standalone="yes"?>
<Relationships xmlns="http://schemas.openxmlformats.org/package/2006/relationships"><Relationship Id="rId3" Type="http://schemas.openxmlformats.org/officeDocument/2006/relationships/customXml" Target="../ink/ink4.xml"/><Relationship Id="rId2" Type="http://schemas.openxmlformats.org/officeDocument/2006/relationships/image" Target="../media/image18.jpg"/><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18.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3">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FB865A85-F2D4-ECEA-EBB6-A5D992F2F12C}"/>
              </a:ext>
            </a:extLst>
          </p:cNvPr>
          <p:cNvPicPr>
            <a:picLocks noChangeAspect="1"/>
          </p:cNvPicPr>
          <p:nvPr/>
        </p:nvPicPr>
        <p:blipFill rotWithShape="1">
          <a:blip r:embed="rId2">
            <a:alphaModFix amt="50000"/>
            <a:extLst>
              <a:ext uri="{28A0092B-C50C-407E-A947-70E740481C1C}">
                <a14:useLocalDpi xmlns:a14="http://schemas.microsoft.com/office/drawing/2010/main" val="0"/>
              </a:ext>
            </a:extLst>
          </a:blip>
          <a:srcRect t="2490" r="-1" b="7125"/>
          <a:stretch/>
        </p:blipFill>
        <p:spPr>
          <a:xfrm>
            <a:off x="20" y="10"/>
            <a:ext cx="12188930" cy="6857990"/>
          </a:xfrm>
          <a:prstGeom prst="rect">
            <a:avLst/>
          </a:prstGeom>
        </p:spPr>
      </p:pic>
      <p:sp>
        <p:nvSpPr>
          <p:cNvPr id="2" name="Title 1">
            <a:extLst>
              <a:ext uri="{FF2B5EF4-FFF2-40B4-BE49-F238E27FC236}">
                <a16:creationId xmlns:a16="http://schemas.microsoft.com/office/drawing/2014/main" id="{A9DF83CB-8672-8569-C3ED-83BBB7EAD969}"/>
              </a:ext>
            </a:extLst>
          </p:cNvPr>
          <p:cNvSpPr>
            <a:spLocks noGrp="1"/>
          </p:cNvSpPr>
          <p:nvPr>
            <p:ph type="ctrTitle"/>
          </p:nvPr>
        </p:nvSpPr>
        <p:spPr>
          <a:xfrm>
            <a:off x="1524000" y="627961"/>
            <a:ext cx="9144000" cy="2001093"/>
          </a:xfrm>
        </p:spPr>
        <p:txBody>
          <a:bodyPr>
            <a:normAutofit/>
          </a:bodyPr>
          <a:lstStyle/>
          <a:p>
            <a:pPr algn="ctr"/>
            <a:r>
              <a:rPr lang="en-GB" sz="3600" dirty="0">
                <a:latin typeface="Algerian" panose="04020705040A02060702" pitchFamily="82" charset="0"/>
              </a:rPr>
              <a:t>Children, Young People and Families. Group Presentation</a:t>
            </a:r>
            <a:br>
              <a:rPr lang="en-GB" sz="3600" dirty="0">
                <a:latin typeface="Algerian" panose="04020705040A02060702" pitchFamily="82" charset="0"/>
              </a:rPr>
            </a:br>
            <a:r>
              <a:rPr lang="en-GB" sz="3600" dirty="0">
                <a:latin typeface="Algerian" panose="04020705040A02060702" pitchFamily="82" charset="0"/>
              </a:rPr>
              <a:t>Family - e</a:t>
            </a:r>
          </a:p>
        </p:txBody>
      </p:sp>
      <p:sp>
        <p:nvSpPr>
          <p:cNvPr id="3" name="Subtitle 2">
            <a:extLst>
              <a:ext uri="{FF2B5EF4-FFF2-40B4-BE49-F238E27FC236}">
                <a16:creationId xmlns:a16="http://schemas.microsoft.com/office/drawing/2014/main" id="{D9302EAB-9550-CEC4-11BE-FB57D14EE9CF}"/>
              </a:ext>
            </a:extLst>
          </p:cNvPr>
          <p:cNvSpPr>
            <a:spLocks noGrp="1"/>
          </p:cNvSpPr>
          <p:nvPr>
            <p:ph type="subTitle" idx="1"/>
          </p:nvPr>
        </p:nvSpPr>
        <p:spPr>
          <a:xfrm>
            <a:off x="1527048" y="2776251"/>
            <a:ext cx="9144000" cy="3359373"/>
          </a:xfrm>
        </p:spPr>
        <p:txBody>
          <a:bodyPr>
            <a:normAutofit/>
          </a:bodyPr>
          <a:lstStyle/>
          <a:p>
            <a:pPr algn="ctr"/>
            <a:r>
              <a:rPr lang="en-GB" sz="2400" dirty="0">
                <a:latin typeface="Algerian" panose="04020705040A02060702" pitchFamily="82" charset="0"/>
              </a:rPr>
              <a:t>Elena Todorova – 2124115</a:t>
            </a:r>
          </a:p>
          <a:p>
            <a:pPr algn="ctr"/>
            <a:r>
              <a:rPr lang="en-GB" sz="2400" dirty="0">
                <a:latin typeface="Algerian" panose="04020705040A02060702" pitchFamily="82" charset="0"/>
              </a:rPr>
              <a:t>Athene Hamilton - 21200333</a:t>
            </a:r>
          </a:p>
          <a:p>
            <a:pPr algn="ctr"/>
            <a:r>
              <a:rPr lang="en-GB" sz="2400" dirty="0">
                <a:latin typeface="Algerian" panose="04020705040A02060702" pitchFamily="82" charset="0"/>
              </a:rPr>
              <a:t>Olga Jarmusevica – 2115871</a:t>
            </a:r>
          </a:p>
          <a:p>
            <a:pPr algn="ctr"/>
            <a:r>
              <a:rPr lang="en-GB" sz="2400" dirty="0">
                <a:latin typeface="Algerian" panose="04020705040A02060702" pitchFamily="82" charset="0"/>
              </a:rPr>
              <a:t>BMHP5004_BIRM</a:t>
            </a:r>
          </a:p>
          <a:p>
            <a:pPr algn="ctr"/>
            <a:r>
              <a:rPr lang="en-GB" sz="2400" dirty="0">
                <a:latin typeface="Algerian" panose="04020705040A02060702" pitchFamily="82" charset="0"/>
              </a:rPr>
              <a:t>Rachael Rivers</a:t>
            </a:r>
          </a:p>
          <a:p>
            <a:pPr algn="ctr"/>
            <a:r>
              <a:rPr lang="en-GB" sz="2400" dirty="0">
                <a:latin typeface="Algerian" panose="04020705040A02060702" pitchFamily="82" charset="0"/>
              </a:rPr>
              <a:t>24/02/2023</a:t>
            </a:r>
          </a:p>
        </p:txBody>
      </p:sp>
      <p:sp>
        <p:nvSpPr>
          <p:cNvPr id="31" name="Rectangle 6">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47066788"/>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26">
            <a:extLst>
              <a:ext uri="{FF2B5EF4-FFF2-40B4-BE49-F238E27FC236}">
                <a16:creationId xmlns:a16="http://schemas.microsoft.com/office/drawing/2014/main" id="{A9D2268A-D939-4E78-91B6-6C7E46406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n placed on top of a signature line">
            <a:extLst>
              <a:ext uri="{FF2B5EF4-FFF2-40B4-BE49-F238E27FC236}">
                <a16:creationId xmlns:a16="http://schemas.microsoft.com/office/drawing/2014/main" id="{67258451-E1FC-2C8F-C254-F48EB1046AED}"/>
              </a:ext>
            </a:extLst>
          </p:cNvPr>
          <p:cNvPicPr>
            <a:picLocks noChangeAspect="1"/>
          </p:cNvPicPr>
          <p:nvPr/>
        </p:nvPicPr>
        <p:blipFill rotWithShape="1">
          <a:blip r:embed="rId2">
            <a:alphaModFix amt="40000"/>
          </a:blip>
          <a:srcRect b="15730"/>
          <a:stretch/>
        </p:blipFill>
        <p:spPr>
          <a:xfrm>
            <a:off x="20" y="10"/>
            <a:ext cx="12191979" cy="6857990"/>
          </a:xfrm>
          <a:prstGeom prst="rect">
            <a:avLst/>
          </a:prstGeom>
        </p:spPr>
      </p:pic>
      <p:sp>
        <p:nvSpPr>
          <p:cNvPr id="2" name="Title 1">
            <a:extLst>
              <a:ext uri="{FF2B5EF4-FFF2-40B4-BE49-F238E27FC236}">
                <a16:creationId xmlns:a16="http://schemas.microsoft.com/office/drawing/2014/main" id="{D7DDD6A8-B834-DCAA-2EC1-722962264D0C}"/>
              </a:ext>
            </a:extLst>
          </p:cNvPr>
          <p:cNvSpPr>
            <a:spLocks noGrp="1"/>
          </p:cNvSpPr>
          <p:nvPr>
            <p:ph type="title"/>
          </p:nvPr>
        </p:nvSpPr>
        <p:spPr>
          <a:xfrm>
            <a:off x="640080" y="853673"/>
            <a:ext cx="4023360" cy="5004794"/>
          </a:xfrm>
        </p:spPr>
        <p:txBody>
          <a:bodyPr>
            <a:normAutofit/>
          </a:bodyPr>
          <a:lstStyle/>
          <a:p>
            <a:r>
              <a:rPr lang="en-GB" sz="4400" dirty="0">
                <a:latin typeface="Arial" panose="020B0604020202020204" pitchFamily="34" charset="0"/>
                <a:cs typeface="Arial" panose="020B0604020202020204" pitchFamily="34" charset="0"/>
              </a:rPr>
              <a:t>Content Page:</a:t>
            </a:r>
          </a:p>
        </p:txBody>
      </p:sp>
      <p:sp>
        <p:nvSpPr>
          <p:cNvPr id="3" name="Content Placeholder 2">
            <a:extLst>
              <a:ext uri="{FF2B5EF4-FFF2-40B4-BE49-F238E27FC236}">
                <a16:creationId xmlns:a16="http://schemas.microsoft.com/office/drawing/2014/main" id="{BC34A950-2B5A-FC14-14D4-A75B88B3C542}"/>
              </a:ext>
            </a:extLst>
          </p:cNvPr>
          <p:cNvSpPr>
            <a:spLocks noGrp="1"/>
          </p:cNvSpPr>
          <p:nvPr>
            <p:ph idx="1"/>
          </p:nvPr>
        </p:nvSpPr>
        <p:spPr>
          <a:xfrm>
            <a:off x="5599083" y="853672"/>
            <a:ext cx="5715000" cy="5890027"/>
          </a:xfrm>
        </p:spPr>
        <p:txBody>
          <a:bodyPr anchor="ctr">
            <a:normAutofit lnSpcReduction="10000"/>
          </a:bodyPr>
          <a:lstStyle/>
          <a:p>
            <a:pPr>
              <a:lnSpc>
                <a:spcPct val="150000"/>
              </a:lnSpc>
            </a:pPr>
            <a:r>
              <a:rPr lang="en-GB" sz="1200" dirty="0">
                <a:latin typeface="Arial" panose="020B0604020202020204" pitchFamily="34" charset="0"/>
                <a:cs typeface="Arial" panose="020B0604020202020204" pitchFamily="34" charset="0"/>
              </a:rPr>
              <a:t>Introduction</a:t>
            </a:r>
          </a:p>
          <a:p>
            <a:pPr>
              <a:lnSpc>
                <a:spcPct val="150000"/>
              </a:lnSpc>
            </a:pPr>
            <a:r>
              <a:rPr lang="en-GB" sz="1200" dirty="0">
                <a:latin typeface="Arial" panose="020B0604020202020204" pitchFamily="34" charset="0"/>
                <a:cs typeface="Arial" panose="020B0604020202020204" pitchFamily="34" charset="0"/>
              </a:rPr>
              <a:t>Risk Factors</a:t>
            </a:r>
          </a:p>
          <a:p>
            <a:pPr>
              <a:lnSpc>
                <a:spcPct val="150000"/>
              </a:lnSpc>
            </a:pPr>
            <a:r>
              <a:rPr lang="en-GB" sz="1200" dirty="0">
                <a:latin typeface="Arial" panose="020B0604020202020204" pitchFamily="34" charset="0"/>
                <a:cs typeface="Arial" panose="020B0604020202020204" pitchFamily="34" charset="0"/>
              </a:rPr>
              <a:t>Mother</a:t>
            </a:r>
          </a:p>
          <a:p>
            <a:pPr>
              <a:lnSpc>
                <a:spcPct val="150000"/>
              </a:lnSpc>
            </a:pPr>
            <a:r>
              <a:rPr lang="en-GB" sz="1200" dirty="0">
                <a:latin typeface="Arial" panose="020B0604020202020204" pitchFamily="34" charset="0"/>
                <a:cs typeface="Arial" panose="020B0604020202020204" pitchFamily="34" charset="0"/>
              </a:rPr>
              <a:t>Mum analysis</a:t>
            </a:r>
          </a:p>
          <a:p>
            <a:pPr>
              <a:lnSpc>
                <a:spcPct val="150000"/>
              </a:lnSpc>
            </a:pPr>
            <a:r>
              <a:rPr lang="en-GB" sz="1200" dirty="0">
                <a:latin typeface="Arial" panose="020B0604020202020204" pitchFamily="34" charset="0"/>
                <a:cs typeface="Arial" panose="020B0604020202020204" pitchFamily="34" charset="0"/>
              </a:rPr>
              <a:t>Implication on the case study</a:t>
            </a:r>
          </a:p>
          <a:p>
            <a:pPr>
              <a:lnSpc>
                <a:spcPct val="150000"/>
              </a:lnSpc>
            </a:pPr>
            <a:r>
              <a:rPr lang="en-GB" sz="1200" dirty="0">
                <a:latin typeface="Arial" panose="020B0604020202020204" pitchFamily="34" charset="0"/>
                <a:cs typeface="Arial" panose="020B0604020202020204" pitchFamily="34" charset="0"/>
              </a:rPr>
              <a:t>Children</a:t>
            </a:r>
          </a:p>
          <a:p>
            <a:pPr>
              <a:lnSpc>
                <a:spcPct val="150000"/>
              </a:lnSpc>
            </a:pPr>
            <a:r>
              <a:rPr lang="en-GB" sz="1200" dirty="0">
                <a:latin typeface="Arial" panose="020B0604020202020204" pitchFamily="34" charset="0"/>
                <a:cs typeface="Arial" panose="020B0604020202020204" pitchFamily="34" charset="0"/>
              </a:rPr>
              <a:t>Antisocial behaviour</a:t>
            </a:r>
          </a:p>
          <a:p>
            <a:pPr>
              <a:lnSpc>
                <a:spcPct val="150000"/>
              </a:lnSpc>
            </a:pPr>
            <a:r>
              <a:rPr lang="en-GB" sz="1200" dirty="0">
                <a:latin typeface="Arial" panose="020B0604020202020204" pitchFamily="34" charset="0"/>
                <a:cs typeface="Arial" panose="020B0604020202020204" pitchFamily="34" charset="0"/>
              </a:rPr>
              <a:t>Children analysis</a:t>
            </a:r>
          </a:p>
          <a:p>
            <a:pPr>
              <a:lnSpc>
                <a:spcPct val="150000"/>
              </a:lnSpc>
            </a:pPr>
            <a:r>
              <a:rPr lang="en-GB" sz="1200" dirty="0">
                <a:latin typeface="Arial" panose="020B0604020202020204" pitchFamily="34" charset="0"/>
                <a:cs typeface="Arial" panose="020B0604020202020204" pitchFamily="34" charset="0"/>
              </a:rPr>
              <a:t>Teams and Services</a:t>
            </a:r>
          </a:p>
          <a:p>
            <a:pPr>
              <a:lnSpc>
                <a:spcPct val="150000"/>
              </a:lnSpc>
            </a:pPr>
            <a:r>
              <a:rPr lang="en-GB" sz="1200" dirty="0">
                <a:latin typeface="Arial" panose="020B0604020202020204" pitchFamily="34" charset="0"/>
                <a:cs typeface="Arial" panose="020B0604020202020204" pitchFamily="34" charset="0"/>
              </a:rPr>
              <a:t>Father</a:t>
            </a:r>
          </a:p>
          <a:p>
            <a:pPr>
              <a:lnSpc>
                <a:spcPct val="150000"/>
              </a:lnSpc>
            </a:pPr>
            <a:r>
              <a:rPr lang="en-GB" sz="1200" dirty="0">
                <a:latin typeface="Arial" panose="020B0604020202020204" pitchFamily="34" charset="0"/>
                <a:cs typeface="Arial" panose="020B0604020202020204" pitchFamily="34" charset="0"/>
              </a:rPr>
              <a:t>Verbal and emotional abuse</a:t>
            </a:r>
          </a:p>
          <a:p>
            <a:pPr>
              <a:lnSpc>
                <a:spcPct val="150000"/>
              </a:lnSpc>
            </a:pPr>
            <a:r>
              <a:rPr lang="en-GB" sz="1200" dirty="0">
                <a:latin typeface="Arial" panose="020B0604020202020204" pitchFamily="34" charset="0"/>
                <a:cs typeface="Arial" panose="020B0604020202020204" pitchFamily="34" charset="0"/>
              </a:rPr>
              <a:t>Father analysis</a:t>
            </a:r>
          </a:p>
          <a:p>
            <a:pPr>
              <a:lnSpc>
                <a:spcPct val="150000"/>
              </a:lnSpc>
            </a:pPr>
            <a:r>
              <a:rPr lang="en-GB" sz="1200" dirty="0">
                <a:latin typeface="Arial" panose="020B0604020202020204" pitchFamily="34" charset="0"/>
                <a:cs typeface="Arial" panose="020B0604020202020204" pitchFamily="34" charset="0"/>
              </a:rPr>
              <a:t>Actions and Recommendations</a:t>
            </a:r>
          </a:p>
          <a:p>
            <a:pPr>
              <a:lnSpc>
                <a:spcPct val="150000"/>
              </a:lnSpc>
            </a:pPr>
            <a:r>
              <a:rPr lang="en-GB" sz="1200" dirty="0">
                <a:latin typeface="Arial" panose="020B0604020202020204" pitchFamily="34" charset="0"/>
                <a:cs typeface="Arial" panose="020B0604020202020204" pitchFamily="34" charset="0"/>
              </a:rPr>
              <a:t>Conclusions</a:t>
            </a:r>
          </a:p>
          <a:p>
            <a:pPr>
              <a:lnSpc>
                <a:spcPct val="150000"/>
              </a:lnSpc>
            </a:pPr>
            <a:r>
              <a:rPr lang="en-GB" sz="1200" dirty="0">
                <a:latin typeface="Arial" panose="020B0604020202020204" pitchFamily="34" charset="0"/>
                <a:cs typeface="Arial" panose="020B0604020202020204" pitchFamily="34" charset="0"/>
              </a:rPr>
              <a:t>Reference List</a:t>
            </a:r>
          </a:p>
          <a:p>
            <a:pPr>
              <a:lnSpc>
                <a:spcPct val="100000"/>
              </a:lnSpc>
            </a:pPr>
            <a:endParaRPr lang="en-GB" sz="1300" dirty="0">
              <a:latin typeface="Arial" panose="020B0604020202020204" pitchFamily="34" charset="0"/>
              <a:cs typeface="Arial" panose="020B0604020202020204" pitchFamily="34" charset="0"/>
            </a:endParaRPr>
          </a:p>
          <a:p>
            <a:pPr>
              <a:lnSpc>
                <a:spcPct val="100000"/>
              </a:lnSpc>
            </a:pPr>
            <a:endParaRPr lang="en-GB" sz="1300" dirty="0">
              <a:latin typeface="Arial" panose="020B0604020202020204" pitchFamily="34" charset="0"/>
              <a:cs typeface="Arial" panose="020B0604020202020204" pitchFamily="34" charset="0"/>
            </a:endParaRPr>
          </a:p>
          <a:p>
            <a:pPr>
              <a:lnSpc>
                <a:spcPct val="100000"/>
              </a:lnSpc>
            </a:pPr>
            <a:endParaRPr lang="en-GB" sz="1300" dirty="0">
              <a:latin typeface="Arial" panose="020B0604020202020204" pitchFamily="34" charset="0"/>
              <a:cs typeface="Arial" panose="020B0604020202020204" pitchFamily="34" charset="0"/>
            </a:endParaRPr>
          </a:p>
        </p:txBody>
      </p:sp>
      <p:sp>
        <p:nvSpPr>
          <p:cNvPr id="32" name="sketchy content container">
            <a:extLst>
              <a:ext uri="{FF2B5EF4-FFF2-40B4-BE49-F238E27FC236}">
                <a16:creationId xmlns:a16="http://schemas.microsoft.com/office/drawing/2014/main" id="{E0C43A58-225D-452D-8185-0D89D1EED8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8921" y="493776"/>
            <a:ext cx="6229604" cy="5722227"/>
          </a:xfrm>
          <a:custGeom>
            <a:avLst/>
            <a:gdLst>
              <a:gd name="connsiteX0" fmla="*/ 0 w 6229604"/>
              <a:gd name="connsiteY0" fmla="*/ 0 h 5722227"/>
              <a:gd name="connsiteX1" fmla="*/ 629882 w 6229604"/>
              <a:gd name="connsiteY1" fmla="*/ 0 h 5722227"/>
              <a:gd name="connsiteX2" fmla="*/ 1135172 w 6229604"/>
              <a:gd name="connsiteY2" fmla="*/ 0 h 5722227"/>
              <a:gd name="connsiteX3" fmla="*/ 1951943 w 6229604"/>
              <a:gd name="connsiteY3" fmla="*/ 0 h 5722227"/>
              <a:gd name="connsiteX4" fmla="*/ 2581825 w 6229604"/>
              <a:gd name="connsiteY4" fmla="*/ 0 h 5722227"/>
              <a:gd name="connsiteX5" fmla="*/ 3211707 w 6229604"/>
              <a:gd name="connsiteY5" fmla="*/ 0 h 5722227"/>
              <a:gd name="connsiteX6" fmla="*/ 4028477 w 6229604"/>
              <a:gd name="connsiteY6" fmla="*/ 0 h 5722227"/>
              <a:gd name="connsiteX7" fmla="*/ 4596063 w 6229604"/>
              <a:gd name="connsiteY7" fmla="*/ 0 h 5722227"/>
              <a:gd name="connsiteX8" fmla="*/ 5412834 w 6229604"/>
              <a:gd name="connsiteY8" fmla="*/ 0 h 5722227"/>
              <a:gd name="connsiteX9" fmla="*/ 6229604 w 6229604"/>
              <a:gd name="connsiteY9" fmla="*/ 0 h 5722227"/>
              <a:gd name="connsiteX10" fmla="*/ 6229604 w 6229604"/>
              <a:gd name="connsiteY10" fmla="*/ 635803 h 5722227"/>
              <a:gd name="connsiteX11" fmla="*/ 6229604 w 6229604"/>
              <a:gd name="connsiteY11" fmla="*/ 1271606 h 5722227"/>
              <a:gd name="connsiteX12" fmla="*/ 6229604 w 6229604"/>
              <a:gd name="connsiteY12" fmla="*/ 1964631 h 5722227"/>
              <a:gd name="connsiteX13" fmla="*/ 6229604 w 6229604"/>
              <a:gd name="connsiteY13" fmla="*/ 2428767 h 5722227"/>
              <a:gd name="connsiteX14" fmla="*/ 6229604 w 6229604"/>
              <a:gd name="connsiteY14" fmla="*/ 3064570 h 5722227"/>
              <a:gd name="connsiteX15" fmla="*/ 6229604 w 6229604"/>
              <a:gd name="connsiteY15" fmla="*/ 3700373 h 5722227"/>
              <a:gd name="connsiteX16" fmla="*/ 6229604 w 6229604"/>
              <a:gd name="connsiteY16" fmla="*/ 4336176 h 5722227"/>
              <a:gd name="connsiteX17" fmla="*/ 6229604 w 6229604"/>
              <a:gd name="connsiteY17" fmla="*/ 5029202 h 5722227"/>
              <a:gd name="connsiteX18" fmla="*/ 6229604 w 6229604"/>
              <a:gd name="connsiteY18" fmla="*/ 5722227 h 5722227"/>
              <a:gd name="connsiteX19" fmla="*/ 5475130 w 6229604"/>
              <a:gd name="connsiteY19" fmla="*/ 5722227 h 5722227"/>
              <a:gd name="connsiteX20" fmla="*/ 4907544 w 6229604"/>
              <a:gd name="connsiteY20" fmla="*/ 5722227 h 5722227"/>
              <a:gd name="connsiteX21" fmla="*/ 4090773 w 6229604"/>
              <a:gd name="connsiteY21" fmla="*/ 5722227 h 5722227"/>
              <a:gd name="connsiteX22" fmla="*/ 3398595 w 6229604"/>
              <a:gd name="connsiteY22" fmla="*/ 5722227 h 5722227"/>
              <a:gd name="connsiteX23" fmla="*/ 2831009 w 6229604"/>
              <a:gd name="connsiteY23" fmla="*/ 5722227 h 5722227"/>
              <a:gd name="connsiteX24" fmla="*/ 2138831 w 6229604"/>
              <a:gd name="connsiteY24" fmla="*/ 5722227 h 5722227"/>
              <a:gd name="connsiteX25" fmla="*/ 1633541 w 6229604"/>
              <a:gd name="connsiteY25" fmla="*/ 5722227 h 5722227"/>
              <a:gd name="connsiteX26" fmla="*/ 1128251 w 6229604"/>
              <a:gd name="connsiteY26" fmla="*/ 5722227 h 5722227"/>
              <a:gd name="connsiteX27" fmla="*/ 0 w 6229604"/>
              <a:gd name="connsiteY27" fmla="*/ 5722227 h 5722227"/>
              <a:gd name="connsiteX28" fmla="*/ 0 w 6229604"/>
              <a:gd name="connsiteY28" fmla="*/ 5200869 h 5722227"/>
              <a:gd name="connsiteX29" fmla="*/ 0 w 6229604"/>
              <a:gd name="connsiteY29" fmla="*/ 4450621 h 5722227"/>
              <a:gd name="connsiteX30" fmla="*/ 0 w 6229604"/>
              <a:gd name="connsiteY30" fmla="*/ 3872040 h 5722227"/>
              <a:gd name="connsiteX31" fmla="*/ 0 w 6229604"/>
              <a:gd name="connsiteY31" fmla="*/ 3407904 h 5722227"/>
              <a:gd name="connsiteX32" fmla="*/ 0 w 6229604"/>
              <a:gd name="connsiteY32" fmla="*/ 2714879 h 5722227"/>
              <a:gd name="connsiteX33" fmla="*/ 0 w 6229604"/>
              <a:gd name="connsiteY33" fmla="*/ 2193520 h 5722227"/>
              <a:gd name="connsiteX34" fmla="*/ 0 w 6229604"/>
              <a:gd name="connsiteY34" fmla="*/ 1500495 h 5722227"/>
              <a:gd name="connsiteX35" fmla="*/ 0 w 6229604"/>
              <a:gd name="connsiteY35" fmla="*/ 750248 h 5722227"/>
              <a:gd name="connsiteX36" fmla="*/ 0 w 6229604"/>
              <a:gd name="connsiteY36" fmla="*/ 0 h 5722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6229604" h="5722227" extrusionOk="0">
                <a:moveTo>
                  <a:pt x="0" y="0"/>
                </a:moveTo>
                <a:cubicBezTo>
                  <a:pt x="134765" y="733"/>
                  <a:pt x="359555" y="-15387"/>
                  <a:pt x="629882" y="0"/>
                </a:cubicBezTo>
                <a:cubicBezTo>
                  <a:pt x="900209" y="15387"/>
                  <a:pt x="965450" y="15937"/>
                  <a:pt x="1135172" y="0"/>
                </a:cubicBezTo>
                <a:cubicBezTo>
                  <a:pt x="1304894" y="-15937"/>
                  <a:pt x="1787212" y="10921"/>
                  <a:pt x="1951943" y="0"/>
                </a:cubicBezTo>
                <a:cubicBezTo>
                  <a:pt x="2116674" y="-10921"/>
                  <a:pt x="2378222" y="13313"/>
                  <a:pt x="2581825" y="0"/>
                </a:cubicBezTo>
                <a:cubicBezTo>
                  <a:pt x="2785428" y="-13313"/>
                  <a:pt x="2915218" y="19972"/>
                  <a:pt x="3211707" y="0"/>
                </a:cubicBezTo>
                <a:cubicBezTo>
                  <a:pt x="3508196" y="-19972"/>
                  <a:pt x="3832828" y="-34359"/>
                  <a:pt x="4028477" y="0"/>
                </a:cubicBezTo>
                <a:cubicBezTo>
                  <a:pt x="4224126" y="34359"/>
                  <a:pt x="4361257" y="4467"/>
                  <a:pt x="4596063" y="0"/>
                </a:cubicBezTo>
                <a:cubicBezTo>
                  <a:pt x="4830869" y="-4467"/>
                  <a:pt x="5091403" y="-7365"/>
                  <a:pt x="5412834" y="0"/>
                </a:cubicBezTo>
                <a:cubicBezTo>
                  <a:pt x="5734265" y="7365"/>
                  <a:pt x="6034988" y="-26786"/>
                  <a:pt x="6229604" y="0"/>
                </a:cubicBezTo>
                <a:cubicBezTo>
                  <a:pt x="6208296" y="256153"/>
                  <a:pt x="6219810" y="335049"/>
                  <a:pt x="6229604" y="635803"/>
                </a:cubicBezTo>
                <a:cubicBezTo>
                  <a:pt x="6239398" y="936557"/>
                  <a:pt x="6230184" y="1092448"/>
                  <a:pt x="6229604" y="1271606"/>
                </a:cubicBezTo>
                <a:cubicBezTo>
                  <a:pt x="6229024" y="1450764"/>
                  <a:pt x="6217841" y="1797531"/>
                  <a:pt x="6229604" y="1964631"/>
                </a:cubicBezTo>
                <a:cubicBezTo>
                  <a:pt x="6241367" y="2131731"/>
                  <a:pt x="6220367" y="2235822"/>
                  <a:pt x="6229604" y="2428767"/>
                </a:cubicBezTo>
                <a:cubicBezTo>
                  <a:pt x="6238841" y="2621712"/>
                  <a:pt x="6220929" y="2925917"/>
                  <a:pt x="6229604" y="3064570"/>
                </a:cubicBezTo>
                <a:cubicBezTo>
                  <a:pt x="6238279" y="3203223"/>
                  <a:pt x="6256755" y="3501958"/>
                  <a:pt x="6229604" y="3700373"/>
                </a:cubicBezTo>
                <a:cubicBezTo>
                  <a:pt x="6202453" y="3898788"/>
                  <a:pt x="6201714" y="4046823"/>
                  <a:pt x="6229604" y="4336176"/>
                </a:cubicBezTo>
                <a:cubicBezTo>
                  <a:pt x="6257494" y="4625529"/>
                  <a:pt x="6258821" y="4774033"/>
                  <a:pt x="6229604" y="5029202"/>
                </a:cubicBezTo>
                <a:cubicBezTo>
                  <a:pt x="6200387" y="5284371"/>
                  <a:pt x="6233334" y="5383875"/>
                  <a:pt x="6229604" y="5722227"/>
                </a:cubicBezTo>
                <a:cubicBezTo>
                  <a:pt x="6016393" y="5707881"/>
                  <a:pt x="5684528" y="5751176"/>
                  <a:pt x="5475130" y="5722227"/>
                </a:cubicBezTo>
                <a:cubicBezTo>
                  <a:pt x="5265732" y="5693278"/>
                  <a:pt x="5082862" y="5732690"/>
                  <a:pt x="4907544" y="5722227"/>
                </a:cubicBezTo>
                <a:cubicBezTo>
                  <a:pt x="4732226" y="5711764"/>
                  <a:pt x="4474837" y="5716289"/>
                  <a:pt x="4090773" y="5722227"/>
                </a:cubicBezTo>
                <a:cubicBezTo>
                  <a:pt x="3706709" y="5728165"/>
                  <a:pt x="3645902" y="5723973"/>
                  <a:pt x="3398595" y="5722227"/>
                </a:cubicBezTo>
                <a:cubicBezTo>
                  <a:pt x="3151288" y="5720481"/>
                  <a:pt x="3001606" y="5732695"/>
                  <a:pt x="2831009" y="5722227"/>
                </a:cubicBezTo>
                <a:cubicBezTo>
                  <a:pt x="2660412" y="5711759"/>
                  <a:pt x="2424161" y="5689878"/>
                  <a:pt x="2138831" y="5722227"/>
                </a:cubicBezTo>
                <a:cubicBezTo>
                  <a:pt x="1853501" y="5754576"/>
                  <a:pt x="1788223" y="5720540"/>
                  <a:pt x="1633541" y="5722227"/>
                </a:cubicBezTo>
                <a:cubicBezTo>
                  <a:pt x="1478859" y="5723915"/>
                  <a:pt x="1324151" y="5739059"/>
                  <a:pt x="1128251" y="5722227"/>
                </a:cubicBezTo>
                <a:cubicBezTo>
                  <a:pt x="932351" y="5705396"/>
                  <a:pt x="522340" y="5691488"/>
                  <a:pt x="0" y="5722227"/>
                </a:cubicBezTo>
                <a:cubicBezTo>
                  <a:pt x="-8445" y="5596771"/>
                  <a:pt x="-11215" y="5344833"/>
                  <a:pt x="0" y="5200869"/>
                </a:cubicBezTo>
                <a:cubicBezTo>
                  <a:pt x="11215" y="5056905"/>
                  <a:pt x="20310" y="4693766"/>
                  <a:pt x="0" y="4450621"/>
                </a:cubicBezTo>
                <a:cubicBezTo>
                  <a:pt x="-20310" y="4207476"/>
                  <a:pt x="817" y="4075053"/>
                  <a:pt x="0" y="3872040"/>
                </a:cubicBezTo>
                <a:cubicBezTo>
                  <a:pt x="-817" y="3669027"/>
                  <a:pt x="-21729" y="3595882"/>
                  <a:pt x="0" y="3407904"/>
                </a:cubicBezTo>
                <a:cubicBezTo>
                  <a:pt x="21729" y="3219926"/>
                  <a:pt x="-30605" y="3052469"/>
                  <a:pt x="0" y="2714879"/>
                </a:cubicBezTo>
                <a:cubicBezTo>
                  <a:pt x="30605" y="2377289"/>
                  <a:pt x="-16081" y="2430808"/>
                  <a:pt x="0" y="2193520"/>
                </a:cubicBezTo>
                <a:cubicBezTo>
                  <a:pt x="16081" y="1956232"/>
                  <a:pt x="18120" y="1817979"/>
                  <a:pt x="0" y="1500495"/>
                </a:cubicBezTo>
                <a:cubicBezTo>
                  <a:pt x="-18120" y="1183011"/>
                  <a:pt x="23969" y="972269"/>
                  <a:pt x="0" y="750248"/>
                </a:cubicBezTo>
                <a:cubicBezTo>
                  <a:pt x="-23969" y="528227"/>
                  <a:pt x="-3769" y="358360"/>
                  <a:pt x="0" y="0"/>
                </a:cubicBezTo>
                <a:close/>
              </a:path>
            </a:pathLst>
          </a:custGeom>
          <a:noFill/>
          <a:ln w="25400">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62486534"/>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7">
            <a:extLst>
              <a:ext uri="{FF2B5EF4-FFF2-40B4-BE49-F238E27FC236}">
                <a16:creationId xmlns:a16="http://schemas.microsoft.com/office/drawing/2014/main" id="{EBDD1931-9E86-4402-9A68-33A2D9EF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13" name="Rectangle 12">
            <a:extLst>
              <a:ext uri="{FF2B5EF4-FFF2-40B4-BE49-F238E27FC236}">
                <a16:creationId xmlns:a16="http://schemas.microsoft.com/office/drawing/2014/main" id="{A9D2268A-D939-4E78-91B6-6C7E46406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A picture containing text, clipart&#10;&#10;Description automatically generated">
            <a:extLst>
              <a:ext uri="{FF2B5EF4-FFF2-40B4-BE49-F238E27FC236}">
                <a16:creationId xmlns:a16="http://schemas.microsoft.com/office/drawing/2014/main" id="{F948F0BC-B0C8-8C1A-DF7A-20690B68A50B}"/>
              </a:ext>
            </a:extLst>
          </p:cNvPr>
          <p:cNvPicPr>
            <a:picLocks noGrp="1" noChangeAspect="1"/>
          </p:cNvPicPr>
          <p:nvPr>
            <p:ph sz="half" idx="1"/>
          </p:nvPr>
        </p:nvPicPr>
        <p:blipFill rotWithShape="1">
          <a:blip r:embed="rId2">
            <a:alphaModFix amt="40000"/>
            <a:extLst>
              <a:ext uri="{28A0092B-C50C-407E-A947-70E740481C1C}">
                <a14:useLocalDpi xmlns:a14="http://schemas.microsoft.com/office/drawing/2010/main" val="0"/>
              </a:ext>
            </a:extLst>
          </a:blip>
          <a:srcRect t="13311" b="7184"/>
          <a:stretch/>
        </p:blipFill>
        <p:spPr>
          <a:xfrm>
            <a:off x="20" y="10"/>
            <a:ext cx="12191979" cy="6857990"/>
          </a:xfrm>
          <a:prstGeom prst="rect">
            <a:avLst/>
          </a:prstGeom>
        </p:spPr>
      </p:pic>
      <p:sp>
        <p:nvSpPr>
          <p:cNvPr id="2" name="Title 1">
            <a:extLst>
              <a:ext uri="{FF2B5EF4-FFF2-40B4-BE49-F238E27FC236}">
                <a16:creationId xmlns:a16="http://schemas.microsoft.com/office/drawing/2014/main" id="{64603231-9528-27B4-24B7-1919DE791EE2}"/>
              </a:ext>
            </a:extLst>
          </p:cNvPr>
          <p:cNvSpPr>
            <a:spLocks noGrp="1"/>
          </p:cNvSpPr>
          <p:nvPr>
            <p:ph type="title"/>
          </p:nvPr>
        </p:nvSpPr>
        <p:spPr>
          <a:xfrm>
            <a:off x="640080" y="493776"/>
            <a:ext cx="4023360" cy="5840923"/>
          </a:xfrm>
        </p:spPr>
        <p:txBody>
          <a:bodyPr vert="horz" lIns="91440" tIns="45720" rIns="91440" bIns="45720" rtlCol="0" anchor="ctr">
            <a:normAutofit fontScale="90000"/>
          </a:bodyPr>
          <a:lstStyle/>
          <a:p>
            <a:pPr>
              <a:lnSpc>
                <a:spcPct val="150000"/>
              </a:lnSpc>
            </a:pPr>
            <a:r>
              <a:rPr lang="en-US" sz="3200" dirty="0">
                <a:latin typeface="Arial" panose="020B0604020202020204" pitchFamily="34" charset="0"/>
                <a:cs typeface="Arial" panose="020B0604020202020204" pitchFamily="34" charset="0"/>
              </a:rPr>
              <a:t>Introduction:</a:t>
            </a:r>
            <a:br>
              <a:rPr lang="en-US" sz="3200" dirty="0">
                <a:latin typeface="Arial" panose="020B0604020202020204" pitchFamily="34" charset="0"/>
                <a:cs typeface="Arial" panose="020B0604020202020204" pitchFamily="34" charset="0"/>
              </a:rPr>
            </a:br>
            <a:r>
              <a:rPr lang="en-US" sz="1600" dirty="0">
                <a:latin typeface="Arial" panose="020B0604020202020204" pitchFamily="34" charset="0"/>
                <a:cs typeface="Arial" panose="020B0604020202020204" pitchFamily="34" charset="0"/>
              </a:rPr>
              <a:t>The following presentation will critically analyze and evaluate case study to understand the family situation and create recommendations on how to improve the whole family well – being. The children (boys; one in primary school age and one of secondary school age). Some of the risk factors raised in the case are:</a:t>
            </a:r>
            <a:br>
              <a:rPr lang="en-US" sz="1600" dirty="0">
                <a:latin typeface="Arial" panose="020B0604020202020204" pitchFamily="34" charset="0"/>
                <a:cs typeface="Arial" panose="020B0604020202020204" pitchFamily="34" charset="0"/>
              </a:rPr>
            </a:br>
            <a:br>
              <a:rPr lang="en-US" sz="1600" dirty="0">
                <a:latin typeface="Arial" panose="020B0604020202020204" pitchFamily="34" charset="0"/>
                <a:cs typeface="Arial" panose="020B0604020202020204" pitchFamily="34" charset="0"/>
              </a:rPr>
            </a:br>
            <a:r>
              <a:rPr lang="en-US" sz="1600" dirty="0">
                <a:latin typeface="Arial" panose="020B0604020202020204" pitchFamily="34" charset="0"/>
                <a:cs typeface="Arial" panose="020B0604020202020204" pitchFamily="34" charset="0"/>
              </a:rPr>
              <a:t>- Rent areas</a:t>
            </a:r>
            <a:br>
              <a:rPr lang="en-US" sz="1600" dirty="0">
                <a:latin typeface="Arial" panose="020B0604020202020204" pitchFamily="34" charset="0"/>
                <a:cs typeface="Arial" panose="020B0604020202020204" pitchFamily="34" charset="0"/>
              </a:rPr>
            </a:br>
            <a:r>
              <a:rPr lang="en-US" sz="1600" dirty="0">
                <a:latin typeface="Arial" panose="020B0604020202020204" pitchFamily="34" charset="0"/>
                <a:cs typeface="Arial" panose="020B0604020202020204" pitchFamily="34" charset="0"/>
              </a:rPr>
              <a:t>- Domestic violence</a:t>
            </a:r>
            <a:br>
              <a:rPr lang="en-US" sz="1600" dirty="0">
                <a:latin typeface="Arial" panose="020B0604020202020204" pitchFamily="34" charset="0"/>
                <a:cs typeface="Arial" panose="020B0604020202020204" pitchFamily="34" charset="0"/>
              </a:rPr>
            </a:br>
            <a:r>
              <a:rPr lang="en-US" sz="1600" dirty="0">
                <a:latin typeface="Arial" panose="020B0604020202020204" pitchFamily="34" charset="0"/>
                <a:cs typeface="Arial" panose="020B0604020202020204" pitchFamily="34" charset="0"/>
              </a:rPr>
              <a:t>- Abuse of the children from dad</a:t>
            </a:r>
            <a:br>
              <a:rPr lang="en-US" sz="1600" dirty="0">
                <a:latin typeface="Arial" panose="020B0604020202020204" pitchFamily="34" charset="0"/>
                <a:cs typeface="Arial" panose="020B0604020202020204" pitchFamily="34" charset="0"/>
              </a:rPr>
            </a:br>
            <a:r>
              <a:rPr lang="en-US" sz="1600" dirty="0">
                <a:latin typeface="Arial" panose="020B0604020202020204" pitchFamily="34" charset="0"/>
                <a:cs typeface="Arial" panose="020B0604020202020204" pitchFamily="34" charset="0"/>
              </a:rPr>
              <a:t> - Mom alcohol problem</a:t>
            </a:r>
            <a:br>
              <a:rPr lang="en-US" sz="1600" dirty="0">
                <a:latin typeface="Arial" panose="020B0604020202020204" pitchFamily="34" charset="0"/>
                <a:cs typeface="Arial" panose="020B0604020202020204" pitchFamily="34" charset="0"/>
              </a:rPr>
            </a:br>
            <a:r>
              <a:rPr lang="en-US" sz="1600" dirty="0">
                <a:latin typeface="Arial" panose="020B0604020202020204" pitchFamily="34" charset="0"/>
                <a:cs typeface="Arial" panose="020B0604020202020204" pitchFamily="34" charset="0"/>
              </a:rPr>
              <a:t>- Boy’s antisocial behavior/ school attendance                                                    </a:t>
            </a:r>
            <a:br>
              <a:rPr lang="en-US" sz="3200" dirty="0">
                <a:latin typeface="Arial" panose="020B0604020202020204" pitchFamily="34" charset="0"/>
                <a:cs typeface="Arial" panose="020B0604020202020204" pitchFamily="34" charset="0"/>
              </a:rPr>
            </a:br>
            <a:br>
              <a:rPr lang="en-US" sz="3200" dirty="0">
                <a:latin typeface="Arial" panose="020B0604020202020204" pitchFamily="34" charset="0"/>
                <a:cs typeface="Arial" panose="020B0604020202020204" pitchFamily="34" charset="0"/>
              </a:rPr>
            </a:br>
            <a:endParaRPr lang="en-US" sz="3200"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900A7280-D5E6-0963-997F-426EEF52DBAF}"/>
              </a:ext>
            </a:extLst>
          </p:cNvPr>
          <p:cNvSpPr>
            <a:spLocks noGrp="1"/>
          </p:cNvSpPr>
          <p:nvPr>
            <p:ph sz="half" idx="2"/>
          </p:nvPr>
        </p:nvSpPr>
        <p:spPr>
          <a:xfrm>
            <a:off x="5599083" y="493776"/>
            <a:ext cx="5715000" cy="6364224"/>
          </a:xfrm>
        </p:spPr>
        <p:txBody>
          <a:bodyPr vert="horz" lIns="91440" tIns="45720" rIns="91440" bIns="45720" rtlCol="0" anchor="ctr">
            <a:normAutofit/>
          </a:bodyPr>
          <a:lstStyle/>
          <a:p>
            <a:pPr marL="0" indent="0">
              <a:lnSpc>
                <a:spcPct val="150000"/>
              </a:lnSpc>
              <a:buNone/>
            </a:pPr>
            <a:r>
              <a:rPr lang="en-US" sz="1400" dirty="0">
                <a:latin typeface="Arial" panose="020B0604020202020204" pitchFamily="34" charset="0"/>
                <a:cs typeface="Arial" panose="020B0604020202020204" pitchFamily="34" charset="0"/>
              </a:rPr>
              <a:t>Following will be discussed: policies, laws and procedure such as:</a:t>
            </a:r>
          </a:p>
          <a:p>
            <a:pPr>
              <a:lnSpc>
                <a:spcPct val="150000"/>
              </a:lnSpc>
              <a:buFont typeface="Wingdings" panose="05000000000000000000" pitchFamily="2" charset="2"/>
              <a:buChar char="§"/>
            </a:pPr>
            <a:r>
              <a:rPr lang="en-US" sz="1400" dirty="0">
                <a:latin typeface="Arial" panose="020B0604020202020204" pitchFamily="34" charset="0"/>
                <a:cs typeface="Arial" panose="020B0604020202020204" pitchFamily="34" charset="0"/>
              </a:rPr>
              <a:t>UNCRC/ Safeguarding of children</a:t>
            </a:r>
          </a:p>
          <a:p>
            <a:pPr>
              <a:lnSpc>
                <a:spcPct val="150000"/>
              </a:lnSpc>
              <a:buFont typeface="Wingdings" panose="05000000000000000000" pitchFamily="2" charset="2"/>
              <a:buChar char="§"/>
            </a:pPr>
            <a:r>
              <a:rPr lang="en-US" sz="1400" dirty="0">
                <a:latin typeface="Arial" panose="020B0604020202020204" pitchFamily="34" charset="0"/>
                <a:cs typeface="Arial" panose="020B0604020202020204" pitchFamily="34" charset="0"/>
              </a:rPr>
              <a:t>Human rights</a:t>
            </a:r>
          </a:p>
          <a:p>
            <a:pPr>
              <a:lnSpc>
                <a:spcPct val="150000"/>
              </a:lnSpc>
              <a:buFont typeface="Wingdings" panose="05000000000000000000" pitchFamily="2" charset="2"/>
              <a:buChar char="§"/>
            </a:pPr>
            <a:r>
              <a:rPr lang="en-US" sz="1400" dirty="0">
                <a:latin typeface="Arial" panose="020B0604020202020204" pitchFamily="34" charset="0"/>
                <a:cs typeface="Arial" panose="020B0604020202020204" pitchFamily="34" charset="0"/>
              </a:rPr>
              <a:t>Mental health/ addiction</a:t>
            </a:r>
          </a:p>
          <a:p>
            <a:pPr>
              <a:lnSpc>
                <a:spcPct val="150000"/>
              </a:lnSpc>
              <a:buFont typeface="Wingdings" panose="05000000000000000000" pitchFamily="2" charset="2"/>
              <a:buChar char="§"/>
            </a:pPr>
            <a:r>
              <a:rPr lang="en-US" sz="1400" dirty="0">
                <a:latin typeface="Arial" panose="020B0604020202020204" pitchFamily="34" charset="0"/>
                <a:cs typeface="Arial" panose="020B0604020202020204" pitchFamily="34" charset="0"/>
              </a:rPr>
              <a:t>Criminal behavior concerns</a:t>
            </a:r>
          </a:p>
          <a:p>
            <a:pPr>
              <a:lnSpc>
                <a:spcPct val="150000"/>
              </a:lnSpc>
              <a:buFont typeface="Wingdings" panose="05000000000000000000" pitchFamily="2" charset="2"/>
              <a:buChar char="§"/>
            </a:pPr>
            <a:r>
              <a:rPr lang="en-US" sz="1400" dirty="0">
                <a:latin typeface="Arial" panose="020B0604020202020204" pitchFamily="34" charset="0"/>
                <a:cs typeface="Arial" panose="020B0604020202020204" pitchFamily="34" charset="0"/>
              </a:rPr>
              <a:t>Wellbeing concern</a:t>
            </a:r>
          </a:p>
          <a:p>
            <a:pPr>
              <a:lnSpc>
                <a:spcPct val="150000"/>
              </a:lnSpc>
              <a:buFont typeface="Wingdings" panose="05000000000000000000" pitchFamily="2" charset="2"/>
              <a:buChar char="§"/>
            </a:pPr>
            <a:r>
              <a:rPr lang="en-US" sz="1400" dirty="0">
                <a:latin typeface="Arial" panose="020B0604020202020204" pitchFamily="34" charset="0"/>
                <a:cs typeface="Arial" panose="020B0604020202020204" pitchFamily="34" charset="0"/>
              </a:rPr>
              <a:t>Relationship ending</a:t>
            </a:r>
          </a:p>
          <a:p>
            <a:pPr>
              <a:lnSpc>
                <a:spcPct val="150000"/>
              </a:lnSpc>
              <a:buFont typeface="Wingdings" panose="05000000000000000000" pitchFamily="2" charset="2"/>
              <a:buChar char="§"/>
            </a:pPr>
            <a:r>
              <a:rPr lang="en-US" sz="1400" dirty="0">
                <a:latin typeface="Arial" panose="020B0604020202020204" pitchFamily="34" charset="0"/>
                <a:cs typeface="Arial" panose="020B0604020202020204" pitchFamily="34" charset="0"/>
              </a:rPr>
              <a:t>Financial struggle concern/ housing</a:t>
            </a:r>
          </a:p>
          <a:p>
            <a:pPr marL="0" indent="0">
              <a:lnSpc>
                <a:spcPct val="150000"/>
              </a:lnSpc>
              <a:buNone/>
            </a:pPr>
            <a:r>
              <a:rPr lang="en-US" sz="1400" dirty="0">
                <a:latin typeface="Arial" panose="020B0604020202020204" pitchFamily="34" charset="0"/>
                <a:cs typeface="Arial" panose="020B0604020202020204" pitchFamily="34" charset="0"/>
              </a:rPr>
              <a:t>Furthermore, what professional agencies can get involved to enhance whole family well – being. Also, explained why the services are involved and what we need to consider.</a:t>
            </a:r>
          </a:p>
          <a:p>
            <a:pPr marL="0" indent="0">
              <a:lnSpc>
                <a:spcPct val="150000"/>
              </a:lnSpc>
              <a:buNone/>
            </a:pPr>
            <a:r>
              <a:rPr lang="en-US" sz="1400" dirty="0">
                <a:latin typeface="Arial" panose="020B0604020202020204" pitchFamily="34" charset="0"/>
                <a:cs typeface="Arial" panose="020B0604020202020204" pitchFamily="34" charset="0"/>
              </a:rPr>
              <a:t>(Hale, 2017; Guthrie and Driscoll, 2021)</a:t>
            </a:r>
          </a:p>
          <a:p>
            <a:pPr marL="0" indent="0">
              <a:buNone/>
            </a:pPr>
            <a:endParaRPr lang="en-US" dirty="0"/>
          </a:p>
        </p:txBody>
      </p:sp>
      <p:sp>
        <p:nvSpPr>
          <p:cNvPr id="15" name="sketchy content container">
            <a:extLst>
              <a:ext uri="{FF2B5EF4-FFF2-40B4-BE49-F238E27FC236}">
                <a16:creationId xmlns:a16="http://schemas.microsoft.com/office/drawing/2014/main" id="{E0C43A58-225D-452D-8185-0D89D1EED8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8921" y="493776"/>
            <a:ext cx="6229604" cy="5722227"/>
          </a:xfrm>
          <a:custGeom>
            <a:avLst/>
            <a:gdLst>
              <a:gd name="connsiteX0" fmla="*/ 0 w 6229604"/>
              <a:gd name="connsiteY0" fmla="*/ 0 h 5722227"/>
              <a:gd name="connsiteX1" fmla="*/ 629882 w 6229604"/>
              <a:gd name="connsiteY1" fmla="*/ 0 h 5722227"/>
              <a:gd name="connsiteX2" fmla="*/ 1135172 w 6229604"/>
              <a:gd name="connsiteY2" fmla="*/ 0 h 5722227"/>
              <a:gd name="connsiteX3" fmla="*/ 1951943 w 6229604"/>
              <a:gd name="connsiteY3" fmla="*/ 0 h 5722227"/>
              <a:gd name="connsiteX4" fmla="*/ 2581825 w 6229604"/>
              <a:gd name="connsiteY4" fmla="*/ 0 h 5722227"/>
              <a:gd name="connsiteX5" fmla="*/ 3211707 w 6229604"/>
              <a:gd name="connsiteY5" fmla="*/ 0 h 5722227"/>
              <a:gd name="connsiteX6" fmla="*/ 4028477 w 6229604"/>
              <a:gd name="connsiteY6" fmla="*/ 0 h 5722227"/>
              <a:gd name="connsiteX7" fmla="*/ 4596063 w 6229604"/>
              <a:gd name="connsiteY7" fmla="*/ 0 h 5722227"/>
              <a:gd name="connsiteX8" fmla="*/ 5412834 w 6229604"/>
              <a:gd name="connsiteY8" fmla="*/ 0 h 5722227"/>
              <a:gd name="connsiteX9" fmla="*/ 6229604 w 6229604"/>
              <a:gd name="connsiteY9" fmla="*/ 0 h 5722227"/>
              <a:gd name="connsiteX10" fmla="*/ 6229604 w 6229604"/>
              <a:gd name="connsiteY10" fmla="*/ 635803 h 5722227"/>
              <a:gd name="connsiteX11" fmla="*/ 6229604 w 6229604"/>
              <a:gd name="connsiteY11" fmla="*/ 1271606 h 5722227"/>
              <a:gd name="connsiteX12" fmla="*/ 6229604 w 6229604"/>
              <a:gd name="connsiteY12" fmla="*/ 1964631 h 5722227"/>
              <a:gd name="connsiteX13" fmla="*/ 6229604 w 6229604"/>
              <a:gd name="connsiteY13" fmla="*/ 2428767 h 5722227"/>
              <a:gd name="connsiteX14" fmla="*/ 6229604 w 6229604"/>
              <a:gd name="connsiteY14" fmla="*/ 3064570 h 5722227"/>
              <a:gd name="connsiteX15" fmla="*/ 6229604 w 6229604"/>
              <a:gd name="connsiteY15" fmla="*/ 3700373 h 5722227"/>
              <a:gd name="connsiteX16" fmla="*/ 6229604 w 6229604"/>
              <a:gd name="connsiteY16" fmla="*/ 4336176 h 5722227"/>
              <a:gd name="connsiteX17" fmla="*/ 6229604 w 6229604"/>
              <a:gd name="connsiteY17" fmla="*/ 5029202 h 5722227"/>
              <a:gd name="connsiteX18" fmla="*/ 6229604 w 6229604"/>
              <a:gd name="connsiteY18" fmla="*/ 5722227 h 5722227"/>
              <a:gd name="connsiteX19" fmla="*/ 5475130 w 6229604"/>
              <a:gd name="connsiteY19" fmla="*/ 5722227 h 5722227"/>
              <a:gd name="connsiteX20" fmla="*/ 4907544 w 6229604"/>
              <a:gd name="connsiteY20" fmla="*/ 5722227 h 5722227"/>
              <a:gd name="connsiteX21" fmla="*/ 4090773 w 6229604"/>
              <a:gd name="connsiteY21" fmla="*/ 5722227 h 5722227"/>
              <a:gd name="connsiteX22" fmla="*/ 3398595 w 6229604"/>
              <a:gd name="connsiteY22" fmla="*/ 5722227 h 5722227"/>
              <a:gd name="connsiteX23" fmla="*/ 2831009 w 6229604"/>
              <a:gd name="connsiteY23" fmla="*/ 5722227 h 5722227"/>
              <a:gd name="connsiteX24" fmla="*/ 2138831 w 6229604"/>
              <a:gd name="connsiteY24" fmla="*/ 5722227 h 5722227"/>
              <a:gd name="connsiteX25" fmla="*/ 1633541 w 6229604"/>
              <a:gd name="connsiteY25" fmla="*/ 5722227 h 5722227"/>
              <a:gd name="connsiteX26" fmla="*/ 1128251 w 6229604"/>
              <a:gd name="connsiteY26" fmla="*/ 5722227 h 5722227"/>
              <a:gd name="connsiteX27" fmla="*/ 0 w 6229604"/>
              <a:gd name="connsiteY27" fmla="*/ 5722227 h 5722227"/>
              <a:gd name="connsiteX28" fmla="*/ 0 w 6229604"/>
              <a:gd name="connsiteY28" fmla="*/ 5200869 h 5722227"/>
              <a:gd name="connsiteX29" fmla="*/ 0 w 6229604"/>
              <a:gd name="connsiteY29" fmla="*/ 4450621 h 5722227"/>
              <a:gd name="connsiteX30" fmla="*/ 0 w 6229604"/>
              <a:gd name="connsiteY30" fmla="*/ 3872040 h 5722227"/>
              <a:gd name="connsiteX31" fmla="*/ 0 w 6229604"/>
              <a:gd name="connsiteY31" fmla="*/ 3407904 h 5722227"/>
              <a:gd name="connsiteX32" fmla="*/ 0 w 6229604"/>
              <a:gd name="connsiteY32" fmla="*/ 2714879 h 5722227"/>
              <a:gd name="connsiteX33" fmla="*/ 0 w 6229604"/>
              <a:gd name="connsiteY33" fmla="*/ 2193520 h 5722227"/>
              <a:gd name="connsiteX34" fmla="*/ 0 w 6229604"/>
              <a:gd name="connsiteY34" fmla="*/ 1500495 h 5722227"/>
              <a:gd name="connsiteX35" fmla="*/ 0 w 6229604"/>
              <a:gd name="connsiteY35" fmla="*/ 750248 h 5722227"/>
              <a:gd name="connsiteX36" fmla="*/ 0 w 6229604"/>
              <a:gd name="connsiteY36" fmla="*/ 0 h 5722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6229604" h="5722227" extrusionOk="0">
                <a:moveTo>
                  <a:pt x="0" y="0"/>
                </a:moveTo>
                <a:cubicBezTo>
                  <a:pt x="134765" y="733"/>
                  <a:pt x="359555" y="-15387"/>
                  <a:pt x="629882" y="0"/>
                </a:cubicBezTo>
                <a:cubicBezTo>
                  <a:pt x="900209" y="15387"/>
                  <a:pt x="965450" y="15937"/>
                  <a:pt x="1135172" y="0"/>
                </a:cubicBezTo>
                <a:cubicBezTo>
                  <a:pt x="1304894" y="-15937"/>
                  <a:pt x="1787212" y="10921"/>
                  <a:pt x="1951943" y="0"/>
                </a:cubicBezTo>
                <a:cubicBezTo>
                  <a:pt x="2116674" y="-10921"/>
                  <a:pt x="2378222" y="13313"/>
                  <a:pt x="2581825" y="0"/>
                </a:cubicBezTo>
                <a:cubicBezTo>
                  <a:pt x="2785428" y="-13313"/>
                  <a:pt x="2915218" y="19972"/>
                  <a:pt x="3211707" y="0"/>
                </a:cubicBezTo>
                <a:cubicBezTo>
                  <a:pt x="3508196" y="-19972"/>
                  <a:pt x="3832828" y="-34359"/>
                  <a:pt x="4028477" y="0"/>
                </a:cubicBezTo>
                <a:cubicBezTo>
                  <a:pt x="4224126" y="34359"/>
                  <a:pt x="4361257" y="4467"/>
                  <a:pt x="4596063" y="0"/>
                </a:cubicBezTo>
                <a:cubicBezTo>
                  <a:pt x="4830869" y="-4467"/>
                  <a:pt x="5091403" y="-7365"/>
                  <a:pt x="5412834" y="0"/>
                </a:cubicBezTo>
                <a:cubicBezTo>
                  <a:pt x="5734265" y="7365"/>
                  <a:pt x="6034988" y="-26786"/>
                  <a:pt x="6229604" y="0"/>
                </a:cubicBezTo>
                <a:cubicBezTo>
                  <a:pt x="6208296" y="256153"/>
                  <a:pt x="6219810" y="335049"/>
                  <a:pt x="6229604" y="635803"/>
                </a:cubicBezTo>
                <a:cubicBezTo>
                  <a:pt x="6239398" y="936557"/>
                  <a:pt x="6230184" y="1092448"/>
                  <a:pt x="6229604" y="1271606"/>
                </a:cubicBezTo>
                <a:cubicBezTo>
                  <a:pt x="6229024" y="1450764"/>
                  <a:pt x="6217841" y="1797531"/>
                  <a:pt x="6229604" y="1964631"/>
                </a:cubicBezTo>
                <a:cubicBezTo>
                  <a:pt x="6241367" y="2131731"/>
                  <a:pt x="6220367" y="2235822"/>
                  <a:pt x="6229604" y="2428767"/>
                </a:cubicBezTo>
                <a:cubicBezTo>
                  <a:pt x="6238841" y="2621712"/>
                  <a:pt x="6220929" y="2925917"/>
                  <a:pt x="6229604" y="3064570"/>
                </a:cubicBezTo>
                <a:cubicBezTo>
                  <a:pt x="6238279" y="3203223"/>
                  <a:pt x="6256755" y="3501958"/>
                  <a:pt x="6229604" y="3700373"/>
                </a:cubicBezTo>
                <a:cubicBezTo>
                  <a:pt x="6202453" y="3898788"/>
                  <a:pt x="6201714" y="4046823"/>
                  <a:pt x="6229604" y="4336176"/>
                </a:cubicBezTo>
                <a:cubicBezTo>
                  <a:pt x="6257494" y="4625529"/>
                  <a:pt x="6258821" y="4774033"/>
                  <a:pt x="6229604" y="5029202"/>
                </a:cubicBezTo>
                <a:cubicBezTo>
                  <a:pt x="6200387" y="5284371"/>
                  <a:pt x="6233334" y="5383875"/>
                  <a:pt x="6229604" y="5722227"/>
                </a:cubicBezTo>
                <a:cubicBezTo>
                  <a:pt x="6016393" y="5707881"/>
                  <a:pt x="5684528" y="5751176"/>
                  <a:pt x="5475130" y="5722227"/>
                </a:cubicBezTo>
                <a:cubicBezTo>
                  <a:pt x="5265732" y="5693278"/>
                  <a:pt x="5082862" y="5732690"/>
                  <a:pt x="4907544" y="5722227"/>
                </a:cubicBezTo>
                <a:cubicBezTo>
                  <a:pt x="4732226" y="5711764"/>
                  <a:pt x="4474837" y="5716289"/>
                  <a:pt x="4090773" y="5722227"/>
                </a:cubicBezTo>
                <a:cubicBezTo>
                  <a:pt x="3706709" y="5728165"/>
                  <a:pt x="3645902" y="5723973"/>
                  <a:pt x="3398595" y="5722227"/>
                </a:cubicBezTo>
                <a:cubicBezTo>
                  <a:pt x="3151288" y="5720481"/>
                  <a:pt x="3001606" y="5732695"/>
                  <a:pt x="2831009" y="5722227"/>
                </a:cubicBezTo>
                <a:cubicBezTo>
                  <a:pt x="2660412" y="5711759"/>
                  <a:pt x="2424161" y="5689878"/>
                  <a:pt x="2138831" y="5722227"/>
                </a:cubicBezTo>
                <a:cubicBezTo>
                  <a:pt x="1853501" y="5754576"/>
                  <a:pt x="1788223" y="5720540"/>
                  <a:pt x="1633541" y="5722227"/>
                </a:cubicBezTo>
                <a:cubicBezTo>
                  <a:pt x="1478859" y="5723915"/>
                  <a:pt x="1324151" y="5739059"/>
                  <a:pt x="1128251" y="5722227"/>
                </a:cubicBezTo>
                <a:cubicBezTo>
                  <a:pt x="932351" y="5705396"/>
                  <a:pt x="522340" y="5691488"/>
                  <a:pt x="0" y="5722227"/>
                </a:cubicBezTo>
                <a:cubicBezTo>
                  <a:pt x="-8445" y="5596771"/>
                  <a:pt x="-11215" y="5344833"/>
                  <a:pt x="0" y="5200869"/>
                </a:cubicBezTo>
                <a:cubicBezTo>
                  <a:pt x="11215" y="5056905"/>
                  <a:pt x="20310" y="4693766"/>
                  <a:pt x="0" y="4450621"/>
                </a:cubicBezTo>
                <a:cubicBezTo>
                  <a:pt x="-20310" y="4207476"/>
                  <a:pt x="817" y="4075053"/>
                  <a:pt x="0" y="3872040"/>
                </a:cubicBezTo>
                <a:cubicBezTo>
                  <a:pt x="-817" y="3669027"/>
                  <a:pt x="-21729" y="3595882"/>
                  <a:pt x="0" y="3407904"/>
                </a:cubicBezTo>
                <a:cubicBezTo>
                  <a:pt x="21729" y="3219926"/>
                  <a:pt x="-30605" y="3052469"/>
                  <a:pt x="0" y="2714879"/>
                </a:cubicBezTo>
                <a:cubicBezTo>
                  <a:pt x="30605" y="2377289"/>
                  <a:pt x="-16081" y="2430808"/>
                  <a:pt x="0" y="2193520"/>
                </a:cubicBezTo>
                <a:cubicBezTo>
                  <a:pt x="16081" y="1956232"/>
                  <a:pt x="18120" y="1817979"/>
                  <a:pt x="0" y="1500495"/>
                </a:cubicBezTo>
                <a:cubicBezTo>
                  <a:pt x="-18120" y="1183011"/>
                  <a:pt x="23969" y="972269"/>
                  <a:pt x="0" y="750248"/>
                </a:cubicBezTo>
                <a:cubicBezTo>
                  <a:pt x="-23969" y="528227"/>
                  <a:pt x="-3769" y="358360"/>
                  <a:pt x="0" y="0"/>
                </a:cubicBezTo>
                <a:close/>
              </a:path>
            </a:pathLst>
          </a:custGeom>
          <a:noFill/>
          <a:ln w="25400">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Footer Placeholder 6">
            <a:extLst>
              <a:ext uri="{FF2B5EF4-FFF2-40B4-BE49-F238E27FC236}">
                <a16:creationId xmlns:a16="http://schemas.microsoft.com/office/drawing/2014/main" id="{EE05EABC-4AB0-8C88-6F7D-068344575CEC}"/>
              </a:ext>
            </a:extLst>
          </p:cNvPr>
          <p:cNvSpPr>
            <a:spLocks noGrp="1"/>
          </p:cNvSpPr>
          <p:nvPr>
            <p:ph type="ftr" sz="quarter" idx="11"/>
          </p:nvPr>
        </p:nvSpPr>
        <p:spPr>
          <a:xfrm>
            <a:off x="9639759" y="6344644"/>
            <a:ext cx="1954486" cy="365125"/>
          </a:xfrm>
        </p:spPr>
        <p:txBody>
          <a:bodyPr/>
          <a:lstStyle/>
          <a:p>
            <a:r>
              <a:rPr lang="en-US" dirty="0">
                <a:latin typeface="Arial" panose="020B0604020202020204" pitchFamily="34" charset="0"/>
                <a:cs typeface="Arial" panose="020B0604020202020204" pitchFamily="34" charset="0"/>
              </a:rPr>
              <a:t>Elena Todorova</a:t>
            </a:r>
          </a:p>
        </p:txBody>
      </p:sp>
    </p:spTree>
    <p:extLst>
      <p:ext uri="{BB962C8B-B14F-4D97-AF65-F5344CB8AC3E}">
        <p14:creationId xmlns:p14="http://schemas.microsoft.com/office/powerpoint/2010/main" val="2104584485"/>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0771C8-80E4-98F9-0E68-A461A0379742}"/>
              </a:ext>
            </a:extLst>
          </p:cNvPr>
          <p:cNvSpPr>
            <a:spLocks noGrp="1"/>
          </p:cNvSpPr>
          <p:nvPr>
            <p:ph type="title"/>
          </p:nvPr>
        </p:nvSpPr>
        <p:spPr>
          <a:xfrm>
            <a:off x="576072" y="238539"/>
            <a:ext cx="11018520" cy="1434415"/>
          </a:xfrm>
        </p:spPr>
        <p:txBody>
          <a:bodyPr anchor="b">
            <a:normAutofit/>
          </a:bodyPr>
          <a:lstStyle/>
          <a:p>
            <a:r>
              <a:rPr lang="en-GB" sz="7200">
                <a:latin typeface="Arial" panose="020B0604020202020204" pitchFamily="34" charset="0"/>
                <a:cs typeface="Arial" panose="020B0604020202020204" pitchFamily="34" charset="0"/>
              </a:rPr>
              <a:t>Related Risk Factors:</a:t>
            </a:r>
          </a:p>
        </p:txBody>
      </p:sp>
      <p:sp>
        <p:nvSpPr>
          <p:cNvPr id="19"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6072" y="1817073"/>
            <a:ext cx="11018520" cy="18288"/>
          </a:xfrm>
          <a:custGeom>
            <a:avLst/>
            <a:gdLst>
              <a:gd name="connsiteX0" fmla="*/ 0 w 11018520"/>
              <a:gd name="connsiteY0" fmla="*/ 0 h 18288"/>
              <a:gd name="connsiteX1" fmla="*/ 468287 w 11018520"/>
              <a:gd name="connsiteY1" fmla="*/ 0 h 18288"/>
              <a:gd name="connsiteX2" fmla="*/ 1156945 w 11018520"/>
              <a:gd name="connsiteY2" fmla="*/ 0 h 18288"/>
              <a:gd name="connsiteX3" fmla="*/ 1955787 w 11018520"/>
              <a:gd name="connsiteY3" fmla="*/ 0 h 18288"/>
              <a:gd name="connsiteX4" fmla="*/ 2313889 w 11018520"/>
              <a:gd name="connsiteY4" fmla="*/ 0 h 18288"/>
              <a:gd name="connsiteX5" fmla="*/ 2671991 w 11018520"/>
              <a:gd name="connsiteY5" fmla="*/ 0 h 18288"/>
              <a:gd name="connsiteX6" fmla="*/ 3581019 w 11018520"/>
              <a:gd name="connsiteY6" fmla="*/ 0 h 18288"/>
              <a:gd name="connsiteX7" fmla="*/ 4269677 w 11018520"/>
              <a:gd name="connsiteY7" fmla="*/ 0 h 18288"/>
              <a:gd name="connsiteX8" fmla="*/ 4627778 w 11018520"/>
              <a:gd name="connsiteY8" fmla="*/ 0 h 18288"/>
              <a:gd name="connsiteX9" fmla="*/ 5316436 w 11018520"/>
              <a:gd name="connsiteY9" fmla="*/ 0 h 18288"/>
              <a:gd name="connsiteX10" fmla="*/ 6225464 w 11018520"/>
              <a:gd name="connsiteY10" fmla="*/ 0 h 18288"/>
              <a:gd name="connsiteX11" fmla="*/ 6803936 w 11018520"/>
              <a:gd name="connsiteY11" fmla="*/ 0 h 18288"/>
              <a:gd name="connsiteX12" fmla="*/ 7382408 w 11018520"/>
              <a:gd name="connsiteY12" fmla="*/ 0 h 18288"/>
              <a:gd name="connsiteX13" fmla="*/ 8071066 w 11018520"/>
              <a:gd name="connsiteY13" fmla="*/ 0 h 18288"/>
              <a:gd name="connsiteX14" fmla="*/ 8869909 w 11018520"/>
              <a:gd name="connsiteY14" fmla="*/ 0 h 18288"/>
              <a:gd name="connsiteX15" fmla="*/ 9668751 w 11018520"/>
              <a:gd name="connsiteY15" fmla="*/ 0 h 18288"/>
              <a:gd name="connsiteX16" fmla="*/ 11018520 w 11018520"/>
              <a:gd name="connsiteY16" fmla="*/ 0 h 18288"/>
              <a:gd name="connsiteX17" fmla="*/ 11018520 w 11018520"/>
              <a:gd name="connsiteY17" fmla="*/ 18288 h 18288"/>
              <a:gd name="connsiteX18" fmla="*/ 10550233 w 11018520"/>
              <a:gd name="connsiteY18" fmla="*/ 18288 h 18288"/>
              <a:gd name="connsiteX19" fmla="*/ 9641205 w 11018520"/>
              <a:gd name="connsiteY19" fmla="*/ 18288 h 18288"/>
              <a:gd name="connsiteX20" fmla="*/ 8952548 w 11018520"/>
              <a:gd name="connsiteY20" fmla="*/ 18288 h 18288"/>
              <a:gd name="connsiteX21" fmla="*/ 8594446 w 11018520"/>
              <a:gd name="connsiteY21" fmla="*/ 18288 h 18288"/>
              <a:gd name="connsiteX22" fmla="*/ 7905788 w 11018520"/>
              <a:gd name="connsiteY22" fmla="*/ 18288 h 18288"/>
              <a:gd name="connsiteX23" fmla="*/ 7327316 w 11018520"/>
              <a:gd name="connsiteY23" fmla="*/ 18288 h 18288"/>
              <a:gd name="connsiteX24" fmla="*/ 6748844 w 11018520"/>
              <a:gd name="connsiteY24" fmla="*/ 18288 h 18288"/>
              <a:gd name="connsiteX25" fmla="*/ 6170371 w 11018520"/>
              <a:gd name="connsiteY25" fmla="*/ 18288 h 18288"/>
              <a:gd name="connsiteX26" fmla="*/ 5591899 w 11018520"/>
              <a:gd name="connsiteY26" fmla="*/ 18288 h 18288"/>
              <a:gd name="connsiteX27" fmla="*/ 4793056 w 11018520"/>
              <a:gd name="connsiteY27" fmla="*/ 18288 h 18288"/>
              <a:gd name="connsiteX28" fmla="*/ 4104399 w 11018520"/>
              <a:gd name="connsiteY28" fmla="*/ 18288 h 18288"/>
              <a:gd name="connsiteX29" fmla="*/ 3746297 w 11018520"/>
              <a:gd name="connsiteY29" fmla="*/ 18288 h 18288"/>
              <a:gd name="connsiteX30" fmla="*/ 3167825 w 11018520"/>
              <a:gd name="connsiteY30" fmla="*/ 18288 h 18288"/>
              <a:gd name="connsiteX31" fmla="*/ 2368982 w 11018520"/>
              <a:gd name="connsiteY31" fmla="*/ 18288 h 18288"/>
              <a:gd name="connsiteX32" fmla="*/ 1900695 w 11018520"/>
              <a:gd name="connsiteY32" fmla="*/ 18288 h 18288"/>
              <a:gd name="connsiteX33" fmla="*/ 991667 w 11018520"/>
              <a:gd name="connsiteY33" fmla="*/ 18288 h 18288"/>
              <a:gd name="connsiteX34" fmla="*/ 0 w 11018520"/>
              <a:gd name="connsiteY34" fmla="*/ 18288 h 18288"/>
              <a:gd name="connsiteX35" fmla="*/ 0 w 11018520"/>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1018520" h="18288" fill="none" extrusionOk="0">
                <a:moveTo>
                  <a:pt x="0" y="0"/>
                </a:moveTo>
                <a:cubicBezTo>
                  <a:pt x="176840" y="19448"/>
                  <a:pt x="369510" y="1686"/>
                  <a:pt x="468287" y="0"/>
                </a:cubicBezTo>
                <a:cubicBezTo>
                  <a:pt x="567064" y="-1686"/>
                  <a:pt x="844925" y="28710"/>
                  <a:pt x="1156945" y="0"/>
                </a:cubicBezTo>
                <a:cubicBezTo>
                  <a:pt x="1468965" y="-28710"/>
                  <a:pt x="1755775" y="35306"/>
                  <a:pt x="1955787" y="0"/>
                </a:cubicBezTo>
                <a:cubicBezTo>
                  <a:pt x="2155799" y="-35306"/>
                  <a:pt x="2224532" y="-16632"/>
                  <a:pt x="2313889" y="0"/>
                </a:cubicBezTo>
                <a:cubicBezTo>
                  <a:pt x="2403246" y="16632"/>
                  <a:pt x="2494050" y="6083"/>
                  <a:pt x="2671991" y="0"/>
                </a:cubicBezTo>
                <a:cubicBezTo>
                  <a:pt x="2849932" y="-6083"/>
                  <a:pt x="3354152" y="34614"/>
                  <a:pt x="3581019" y="0"/>
                </a:cubicBezTo>
                <a:cubicBezTo>
                  <a:pt x="3807886" y="-34614"/>
                  <a:pt x="4022451" y="14254"/>
                  <a:pt x="4269677" y="0"/>
                </a:cubicBezTo>
                <a:cubicBezTo>
                  <a:pt x="4516903" y="-14254"/>
                  <a:pt x="4514495" y="-13291"/>
                  <a:pt x="4627778" y="0"/>
                </a:cubicBezTo>
                <a:cubicBezTo>
                  <a:pt x="4741061" y="13291"/>
                  <a:pt x="5120758" y="-22660"/>
                  <a:pt x="5316436" y="0"/>
                </a:cubicBezTo>
                <a:cubicBezTo>
                  <a:pt x="5512114" y="22660"/>
                  <a:pt x="5812155" y="-9513"/>
                  <a:pt x="6225464" y="0"/>
                </a:cubicBezTo>
                <a:cubicBezTo>
                  <a:pt x="6638773" y="9513"/>
                  <a:pt x="6545417" y="2479"/>
                  <a:pt x="6803936" y="0"/>
                </a:cubicBezTo>
                <a:cubicBezTo>
                  <a:pt x="7062455" y="-2479"/>
                  <a:pt x="7245098" y="-20209"/>
                  <a:pt x="7382408" y="0"/>
                </a:cubicBezTo>
                <a:cubicBezTo>
                  <a:pt x="7519718" y="20209"/>
                  <a:pt x="7801947" y="19736"/>
                  <a:pt x="8071066" y="0"/>
                </a:cubicBezTo>
                <a:cubicBezTo>
                  <a:pt x="8340185" y="-19736"/>
                  <a:pt x="8495312" y="-6666"/>
                  <a:pt x="8869909" y="0"/>
                </a:cubicBezTo>
                <a:cubicBezTo>
                  <a:pt x="9244506" y="6666"/>
                  <a:pt x="9501461" y="-13745"/>
                  <a:pt x="9668751" y="0"/>
                </a:cubicBezTo>
                <a:cubicBezTo>
                  <a:pt x="9836041" y="13745"/>
                  <a:pt x="10607605" y="14143"/>
                  <a:pt x="11018520" y="0"/>
                </a:cubicBezTo>
                <a:cubicBezTo>
                  <a:pt x="11019166" y="4451"/>
                  <a:pt x="11019010" y="9226"/>
                  <a:pt x="11018520" y="18288"/>
                </a:cubicBezTo>
                <a:cubicBezTo>
                  <a:pt x="10834966" y="15274"/>
                  <a:pt x="10754561" y="35250"/>
                  <a:pt x="10550233" y="18288"/>
                </a:cubicBezTo>
                <a:cubicBezTo>
                  <a:pt x="10345905" y="1326"/>
                  <a:pt x="9906342" y="45884"/>
                  <a:pt x="9641205" y="18288"/>
                </a:cubicBezTo>
                <a:cubicBezTo>
                  <a:pt x="9376068" y="-9308"/>
                  <a:pt x="9177188" y="43988"/>
                  <a:pt x="8952548" y="18288"/>
                </a:cubicBezTo>
                <a:cubicBezTo>
                  <a:pt x="8727908" y="-7412"/>
                  <a:pt x="8707007" y="3271"/>
                  <a:pt x="8594446" y="18288"/>
                </a:cubicBezTo>
                <a:cubicBezTo>
                  <a:pt x="8481885" y="33305"/>
                  <a:pt x="8175004" y="35109"/>
                  <a:pt x="7905788" y="18288"/>
                </a:cubicBezTo>
                <a:cubicBezTo>
                  <a:pt x="7636572" y="1467"/>
                  <a:pt x="7535638" y="7399"/>
                  <a:pt x="7327316" y="18288"/>
                </a:cubicBezTo>
                <a:cubicBezTo>
                  <a:pt x="7118994" y="29177"/>
                  <a:pt x="6978247" y="47205"/>
                  <a:pt x="6748844" y="18288"/>
                </a:cubicBezTo>
                <a:cubicBezTo>
                  <a:pt x="6519441" y="-10629"/>
                  <a:pt x="6459241" y="43308"/>
                  <a:pt x="6170371" y="18288"/>
                </a:cubicBezTo>
                <a:cubicBezTo>
                  <a:pt x="5881501" y="-6732"/>
                  <a:pt x="5736201" y="35971"/>
                  <a:pt x="5591899" y="18288"/>
                </a:cubicBezTo>
                <a:cubicBezTo>
                  <a:pt x="5447597" y="605"/>
                  <a:pt x="4990303" y="20409"/>
                  <a:pt x="4793056" y="18288"/>
                </a:cubicBezTo>
                <a:cubicBezTo>
                  <a:pt x="4595809" y="16167"/>
                  <a:pt x="4271723" y="2909"/>
                  <a:pt x="4104399" y="18288"/>
                </a:cubicBezTo>
                <a:cubicBezTo>
                  <a:pt x="3937075" y="33667"/>
                  <a:pt x="3923235" y="10730"/>
                  <a:pt x="3746297" y="18288"/>
                </a:cubicBezTo>
                <a:cubicBezTo>
                  <a:pt x="3569359" y="25846"/>
                  <a:pt x="3351081" y="24702"/>
                  <a:pt x="3167825" y="18288"/>
                </a:cubicBezTo>
                <a:cubicBezTo>
                  <a:pt x="2984569" y="11874"/>
                  <a:pt x="2708033" y="13293"/>
                  <a:pt x="2368982" y="18288"/>
                </a:cubicBezTo>
                <a:cubicBezTo>
                  <a:pt x="2029931" y="23283"/>
                  <a:pt x="2009060" y="37671"/>
                  <a:pt x="1900695" y="18288"/>
                </a:cubicBezTo>
                <a:cubicBezTo>
                  <a:pt x="1792330" y="-1095"/>
                  <a:pt x="1183178" y="9337"/>
                  <a:pt x="991667" y="18288"/>
                </a:cubicBezTo>
                <a:cubicBezTo>
                  <a:pt x="800156" y="27239"/>
                  <a:pt x="375690" y="34110"/>
                  <a:pt x="0" y="18288"/>
                </a:cubicBezTo>
                <a:cubicBezTo>
                  <a:pt x="-213" y="9468"/>
                  <a:pt x="187" y="4459"/>
                  <a:pt x="0" y="0"/>
                </a:cubicBezTo>
                <a:close/>
              </a:path>
              <a:path w="11018520" h="18288" stroke="0" extrusionOk="0">
                <a:moveTo>
                  <a:pt x="0" y="0"/>
                </a:moveTo>
                <a:cubicBezTo>
                  <a:pt x="266588" y="-23405"/>
                  <a:pt x="350503" y="-27031"/>
                  <a:pt x="578472" y="0"/>
                </a:cubicBezTo>
                <a:cubicBezTo>
                  <a:pt x="806441" y="27031"/>
                  <a:pt x="803976" y="13604"/>
                  <a:pt x="936574" y="0"/>
                </a:cubicBezTo>
                <a:cubicBezTo>
                  <a:pt x="1069172" y="-13604"/>
                  <a:pt x="1661335" y="-31902"/>
                  <a:pt x="1845602" y="0"/>
                </a:cubicBezTo>
                <a:cubicBezTo>
                  <a:pt x="2029869" y="31902"/>
                  <a:pt x="2273452" y="17005"/>
                  <a:pt x="2424074" y="0"/>
                </a:cubicBezTo>
                <a:cubicBezTo>
                  <a:pt x="2574696" y="-17005"/>
                  <a:pt x="2790864" y="-28133"/>
                  <a:pt x="3002547" y="0"/>
                </a:cubicBezTo>
                <a:cubicBezTo>
                  <a:pt x="3214230" y="28133"/>
                  <a:pt x="3605033" y="-14934"/>
                  <a:pt x="3911575" y="0"/>
                </a:cubicBezTo>
                <a:cubicBezTo>
                  <a:pt x="4218117" y="14934"/>
                  <a:pt x="4198004" y="3604"/>
                  <a:pt x="4379862" y="0"/>
                </a:cubicBezTo>
                <a:cubicBezTo>
                  <a:pt x="4561720" y="-3604"/>
                  <a:pt x="4941151" y="-37368"/>
                  <a:pt x="5288890" y="0"/>
                </a:cubicBezTo>
                <a:cubicBezTo>
                  <a:pt x="5636629" y="37368"/>
                  <a:pt x="6011513" y="-33898"/>
                  <a:pt x="6197918" y="0"/>
                </a:cubicBezTo>
                <a:cubicBezTo>
                  <a:pt x="6384323" y="33898"/>
                  <a:pt x="6555799" y="11241"/>
                  <a:pt x="6886575" y="0"/>
                </a:cubicBezTo>
                <a:cubicBezTo>
                  <a:pt x="7217351" y="-11241"/>
                  <a:pt x="7604472" y="-44614"/>
                  <a:pt x="7795603" y="0"/>
                </a:cubicBezTo>
                <a:cubicBezTo>
                  <a:pt x="7986734" y="44614"/>
                  <a:pt x="8098870" y="-11086"/>
                  <a:pt x="8374075" y="0"/>
                </a:cubicBezTo>
                <a:cubicBezTo>
                  <a:pt x="8649280" y="11086"/>
                  <a:pt x="8701749" y="-25020"/>
                  <a:pt x="8952548" y="0"/>
                </a:cubicBezTo>
                <a:cubicBezTo>
                  <a:pt x="9203347" y="25020"/>
                  <a:pt x="9519297" y="4274"/>
                  <a:pt x="9751390" y="0"/>
                </a:cubicBezTo>
                <a:cubicBezTo>
                  <a:pt x="9983483" y="-4274"/>
                  <a:pt x="10169881" y="16480"/>
                  <a:pt x="10329863" y="0"/>
                </a:cubicBezTo>
                <a:cubicBezTo>
                  <a:pt x="10489845" y="-16480"/>
                  <a:pt x="10750941" y="-9727"/>
                  <a:pt x="11018520" y="0"/>
                </a:cubicBezTo>
                <a:cubicBezTo>
                  <a:pt x="11018113" y="8690"/>
                  <a:pt x="11018366" y="14141"/>
                  <a:pt x="11018520" y="18288"/>
                </a:cubicBezTo>
                <a:cubicBezTo>
                  <a:pt x="10841176" y="-3597"/>
                  <a:pt x="10399304" y="41504"/>
                  <a:pt x="10219677" y="18288"/>
                </a:cubicBezTo>
                <a:cubicBezTo>
                  <a:pt x="10040050" y="-4928"/>
                  <a:pt x="10030762" y="16144"/>
                  <a:pt x="9861575" y="18288"/>
                </a:cubicBezTo>
                <a:cubicBezTo>
                  <a:pt x="9692388" y="20432"/>
                  <a:pt x="9529439" y="40380"/>
                  <a:pt x="9393288" y="18288"/>
                </a:cubicBezTo>
                <a:cubicBezTo>
                  <a:pt x="9257137" y="-3804"/>
                  <a:pt x="8825003" y="25592"/>
                  <a:pt x="8484260" y="18288"/>
                </a:cubicBezTo>
                <a:cubicBezTo>
                  <a:pt x="8143517" y="10984"/>
                  <a:pt x="8082894" y="45968"/>
                  <a:pt x="7795603" y="18288"/>
                </a:cubicBezTo>
                <a:cubicBezTo>
                  <a:pt x="7508312" y="-9392"/>
                  <a:pt x="7466074" y="19486"/>
                  <a:pt x="7327316" y="18288"/>
                </a:cubicBezTo>
                <a:cubicBezTo>
                  <a:pt x="7188558" y="17090"/>
                  <a:pt x="6869645" y="4657"/>
                  <a:pt x="6638658" y="18288"/>
                </a:cubicBezTo>
                <a:cubicBezTo>
                  <a:pt x="6407671" y="31919"/>
                  <a:pt x="6359238" y="35967"/>
                  <a:pt x="6280556" y="18288"/>
                </a:cubicBezTo>
                <a:cubicBezTo>
                  <a:pt x="6201874" y="609"/>
                  <a:pt x="6041216" y="22404"/>
                  <a:pt x="5922455" y="18288"/>
                </a:cubicBezTo>
                <a:cubicBezTo>
                  <a:pt x="5803694" y="14172"/>
                  <a:pt x="5555521" y="48848"/>
                  <a:pt x="5233797" y="18288"/>
                </a:cubicBezTo>
                <a:cubicBezTo>
                  <a:pt x="4912073" y="-12272"/>
                  <a:pt x="4986440" y="-2740"/>
                  <a:pt x="4765510" y="18288"/>
                </a:cubicBezTo>
                <a:cubicBezTo>
                  <a:pt x="4544580" y="39316"/>
                  <a:pt x="4177715" y="18248"/>
                  <a:pt x="3966667" y="18288"/>
                </a:cubicBezTo>
                <a:cubicBezTo>
                  <a:pt x="3755619" y="18328"/>
                  <a:pt x="3664519" y="22387"/>
                  <a:pt x="3498380" y="18288"/>
                </a:cubicBezTo>
                <a:cubicBezTo>
                  <a:pt x="3332241" y="14189"/>
                  <a:pt x="3065858" y="-7524"/>
                  <a:pt x="2699537" y="18288"/>
                </a:cubicBezTo>
                <a:cubicBezTo>
                  <a:pt x="2333216" y="44100"/>
                  <a:pt x="2505666" y="4650"/>
                  <a:pt x="2341436" y="18288"/>
                </a:cubicBezTo>
                <a:cubicBezTo>
                  <a:pt x="2177206" y="31926"/>
                  <a:pt x="1790164" y="19880"/>
                  <a:pt x="1542593" y="18288"/>
                </a:cubicBezTo>
                <a:cubicBezTo>
                  <a:pt x="1295022" y="16696"/>
                  <a:pt x="1218012" y="39325"/>
                  <a:pt x="1074306" y="18288"/>
                </a:cubicBezTo>
                <a:cubicBezTo>
                  <a:pt x="930600" y="-2749"/>
                  <a:pt x="797266" y="24589"/>
                  <a:pt x="716204" y="18288"/>
                </a:cubicBezTo>
                <a:cubicBezTo>
                  <a:pt x="635142" y="11987"/>
                  <a:pt x="344503" y="41396"/>
                  <a:pt x="0" y="18288"/>
                </a:cubicBezTo>
                <a:cubicBezTo>
                  <a:pt x="-53" y="11301"/>
                  <a:pt x="-649" y="7756"/>
                  <a:pt x="0" y="0"/>
                </a:cubicBezTo>
                <a:close/>
              </a:path>
            </a:pathLst>
          </a:custGeom>
          <a:solidFill>
            <a:srgbClr val="53A3FF"/>
          </a:solidFill>
          <a:ln w="38100" cap="rnd">
            <a:solidFill>
              <a:srgbClr val="53A3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0D2ACA9-1AC6-1F3F-E99B-2EDF903F353C}"/>
              </a:ext>
            </a:extLst>
          </p:cNvPr>
          <p:cNvSpPr>
            <a:spLocks noGrp="1"/>
          </p:cNvSpPr>
          <p:nvPr>
            <p:ph idx="1"/>
          </p:nvPr>
        </p:nvSpPr>
        <p:spPr>
          <a:xfrm>
            <a:off x="572493" y="2071316"/>
            <a:ext cx="6713552" cy="4119172"/>
          </a:xfrm>
        </p:spPr>
        <p:txBody>
          <a:bodyPr anchor="t">
            <a:normAutofit lnSpcReduction="10000"/>
          </a:bodyPr>
          <a:lstStyle/>
          <a:p>
            <a:pPr>
              <a:lnSpc>
                <a:spcPct val="160000"/>
              </a:lnSpc>
              <a:buAutoNum type="arabicParenR"/>
            </a:pPr>
            <a:r>
              <a:rPr lang="en-GB" sz="1400" dirty="0">
                <a:latin typeface="Arial" panose="020B0604020202020204" pitchFamily="34" charset="0"/>
                <a:cs typeface="Arial" panose="020B0604020202020204" pitchFamily="34" charset="0"/>
              </a:rPr>
              <a:t>Domestic Abuse</a:t>
            </a:r>
          </a:p>
          <a:p>
            <a:pPr>
              <a:lnSpc>
                <a:spcPct val="160000"/>
              </a:lnSpc>
              <a:buAutoNum type="arabicParenR"/>
            </a:pPr>
            <a:r>
              <a:rPr lang="en-GB" sz="1400" dirty="0">
                <a:latin typeface="Arial" panose="020B0604020202020204" pitchFamily="34" charset="0"/>
                <a:cs typeface="Arial" panose="020B0604020202020204" pitchFamily="34" charset="0"/>
              </a:rPr>
              <a:t>Children Safeguarding</a:t>
            </a:r>
          </a:p>
          <a:p>
            <a:pPr>
              <a:lnSpc>
                <a:spcPct val="160000"/>
              </a:lnSpc>
              <a:buAutoNum type="arabicParenR"/>
            </a:pPr>
            <a:r>
              <a:rPr lang="en-GB" sz="1400" dirty="0">
                <a:latin typeface="Arial" panose="020B0604020202020204" pitchFamily="34" charset="0"/>
                <a:cs typeface="Arial" panose="020B0604020202020204" pitchFamily="34" charset="0"/>
              </a:rPr>
              <a:t>Financial Difficulties</a:t>
            </a:r>
          </a:p>
          <a:p>
            <a:pPr>
              <a:lnSpc>
                <a:spcPct val="160000"/>
              </a:lnSpc>
              <a:buAutoNum type="arabicParenR"/>
            </a:pPr>
            <a:r>
              <a:rPr lang="en-GB" sz="1400" dirty="0">
                <a:latin typeface="Arial" panose="020B0604020202020204" pitchFamily="34" charset="0"/>
                <a:cs typeface="Arial" panose="020B0604020202020204" pitchFamily="34" charset="0"/>
              </a:rPr>
              <a:t>Antisocial Behaviour/ School Attendance</a:t>
            </a:r>
          </a:p>
          <a:p>
            <a:pPr>
              <a:lnSpc>
                <a:spcPct val="160000"/>
              </a:lnSpc>
              <a:buAutoNum type="arabicParenR"/>
            </a:pPr>
            <a:r>
              <a:rPr lang="en-GB" sz="1400" dirty="0">
                <a:latin typeface="Arial" panose="020B0604020202020204" pitchFamily="34" charset="0"/>
                <a:cs typeface="Arial" panose="020B0604020202020204" pitchFamily="34" charset="0"/>
              </a:rPr>
              <a:t>Addictions</a:t>
            </a:r>
          </a:p>
          <a:p>
            <a:pPr>
              <a:lnSpc>
                <a:spcPct val="160000"/>
              </a:lnSpc>
              <a:buAutoNum type="arabicParenR"/>
            </a:pPr>
            <a:r>
              <a:rPr lang="en-GB" sz="1400" dirty="0">
                <a:latin typeface="Arial" panose="020B0604020202020204" pitchFamily="34" charset="0"/>
                <a:cs typeface="Arial" panose="020B0604020202020204" pitchFamily="34" charset="0"/>
              </a:rPr>
              <a:t>Mental Health/ Childhood Trauma</a:t>
            </a:r>
          </a:p>
          <a:p>
            <a:pPr>
              <a:lnSpc>
                <a:spcPct val="160000"/>
              </a:lnSpc>
              <a:buAutoNum type="arabicParenR"/>
            </a:pPr>
            <a:r>
              <a:rPr lang="en-GB" sz="1400" dirty="0">
                <a:latin typeface="Arial" panose="020B0604020202020204" pitchFamily="34" charset="0"/>
                <a:cs typeface="Arial" panose="020B0604020202020204" pitchFamily="34" charset="0"/>
              </a:rPr>
              <a:t>Lack of Employment</a:t>
            </a:r>
          </a:p>
          <a:p>
            <a:pPr>
              <a:lnSpc>
                <a:spcPct val="160000"/>
              </a:lnSpc>
              <a:buAutoNum type="arabicParenR"/>
            </a:pPr>
            <a:r>
              <a:rPr lang="en-GB" sz="1400" dirty="0">
                <a:latin typeface="Arial" panose="020B0604020202020204" pitchFamily="34" charset="0"/>
                <a:cs typeface="Arial" panose="020B0604020202020204" pitchFamily="34" charset="0"/>
              </a:rPr>
              <a:t>Family falling apart</a:t>
            </a:r>
          </a:p>
          <a:p>
            <a:pPr marL="0" indent="0">
              <a:lnSpc>
                <a:spcPct val="160000"/>
              </a:lnSpc>
              <a:buNone/>
            </a:pPr>
            <a:r>
              <a:rPr lang="en-GB" sz="1400" dirty="0">
                <a:latin typeface="Arial" panose="020B0604020202020204" pitchFamily="34" charset="0"/>
                <a:cs typeface="Arial" panose="020B0604020202020204" pitchFamily="34" charset="0"/>
              </a:rPr>
              <a:t>(Velleman etc, 2008; Stewart, 1996; Kaysen etc, 2007)</a:t>
            </a:r>
          </a:p>
          <a:p>
            <a:pPr>
              <a:lnSpc>
                <a:spcPct val="160000"/>
              </a:lnSpc>
              <a:buAutoNum type="arabicParenR"/>
            </a:pPr>
            <a:endParaRPr lang="en-GB" sz="1700" dirty="0">
              <a:latin typeface="Arial" panose="020B0604020202020204" pitchFamily="34" charset="0"/>
              <a:cs typeface="Arial" panose="020B0604020202020204" pitchFamily="34" charset="0"/>
            </a:endParaRPr>
          </a:p>
          <a:p>
            <a:pPr marL="0" indent="0">
              <a:buNone/>
            </a:pPr>
            <a:endParaRPr lang="en-GB" sz="2600" dirty="0">
              <a:latin typeface="Arial" panose="020B0604020202020204" pitchFamily="34" charset="0"/>
              <a:cs typeface="Arial" panose="020B0604020202020204" pitchFamily="34" charset="0"/>
            </a:endParaRPr>
          </a:p>
          <a:p>
            <a:pPr marL="0" indent="0">
              <a:buNone/>
            </a:pPr>
            <a:endParaRPr lang="en-GB" sz="1500" dirty="0">
              <a:solidFill>
                <a:srgbClr val="FF0000"/>
              </a:solidFill>
              <a:latin typeface="Arial" panose="020B0604020202020204" pitchFamily="34" charset="0"/>
              <a:cs typeface="Arial" panose="020B0604020202020204" pitchFamily="34" charset="0"/>
            </a:endParaRPr>
          </a:p>
        </p:txBody>
      </p:sp>
      <p:pic>
        <p:nvPicPr>
          <p:cNvPr id="5" name="Picture 4" descr="Icon&#10;&#10;Description automatically generated">
            <a:extLst>
              <a:ext uri="{FF2B5EF4-FFF2-40B4-BE49-F238E27FC236}">
                <a16:creationId xmlns:a16="http://schemas.microsoft.com/office/drawing/2014/main" id="{A0302DCE-D336-362D-090C-89EAEEC81E2C}"/>
              </a:ext>
            </a:extLst>
          </p:cNvPr>
          <p:cNvPicPr>
            <a:picLocks noChangeAspect="1"/>
          </p:cNvPicPr>
          <p:nvPr/>
        </p:nvPicPr>
        <p:blipFill rotWithShape="1">
          <a:blip r:embed="rId2">
            <a:extLst>
              <a:ext uri="{28A0092B-C50C-407E-A947-70E740481C1C}">
                <a14:useLocalDpi xmlns:a14="http://schemas.microsoft.com/office/drawing/2010/main" val="0"/>
              </a:ext>
            </a:extLst>
          </a:blip>
          <a:srcRect l="8548" r="8712" b="-4"/>
          <a:stretch/>
        </p:blipFill>
        <p:spPr>
          <a:xfrm>
            <a:off x="7675658" y="2093976"/>
            <a:ext cx="3941064" cy="4096512"/>
          </a:xfrm>
          <a:prstGeom prst="rect">
            <a:avLst/>
          </a:prstGeom>
        </p:spPr>
      </p:pic>
      <p:sp>
        <p:nvSpPr>
          <p:cNvPr id="6" name="Footer Placeholder 5">
            <a:extLst>
              <a:ext uri="{FF2B5EF4-FFF2-40B4-BE49-F238E27FC236}">
                <a16:creationId xmlns:a16="http://schemas.microsoft.com/office/drawing/2014/main" id="{C87E06E0-EB9A-C7DF-6853-C138623E8D17}"/>
              </a:ext>
            </a:extLst>
          </p:cNvPr>
          <p:cNvSpPr>
            <a:spLocks noGrp="1"/>
          </p:cNvSpPr>
          <p:nvPr>
            <p:ph type="ftr" sz="quarter" idx="11"/>
          </p:nvPr>
        </p:nvSpPr>
        <p:spPr>
          <a:xfrm>
            <a:off x="9694842" y="6323883"/>
            <a:ext cx="2325477" cy="407423"/>
          </a:xfrm>
        </p:spPr>
        <p:txBody>
          <a:bodyPr/>
          <a:lstStyle/>
          <a:p>
            <a:r>
              <a:rPr lang="en-US" dirty="0">
                <a:solidFill>
                  <a:schemeClr val="tx1"/>
                </a:solidFill>
                <a:latin typeface="Arial" panose="020B0604020202020204" pitchFamily="34" charset="0"/>
                <a:cs typeface="Arial" panose="020B0604020202020204" pitchFamily="34" charset="0"/>
              </a:rPr>
              <a:t>Elena Todorova</a:t>
            </a:r>
          </a:p>
        </p:txBody>
      </p:sp>
    </p:spTree>
    <p:extLst>
      <p:ext uri="{BB962C8B-B14F-4D97-AF65-F5344CB8AC3E}">
        <p14:creationId xmlns:p14="http://schemas.microsoft.com/office/powerpoint/2010/main" val="8085012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0C6E03-FC69-D884-BF5C-0EA962D4A275}"/>
              </a:ext>
            </a:extLst>
          </p:cNvPr>
          <p:cNvSpPr>
            <a:spLocks noGrp="1"/>
          </p:cNvSpPr>
          <p:nvPr>
            <p:ph type="title"/>
          </p:nvPr>
        </p:nvSpPr>
        <p:spPr/>
        <p:txBody>
          <a:bodyPr>
            <a:normAutofit/>
          </a:bodyPr>
          <a:lstStyle/>
          <a:p>
            <a:pPr algn="ctr"/>
            <a:r>
              <a:rPr lang="en-GB" sz="4000" dirty="0">
                <a:latin typeface="Arial" panose="020B0604020202020204" pitchFamily="34" charset="0"/>
                <a:cs typeface="Arial" panose="020B0604020202020204" pitchFamily="34" charset="0"/>
              </a:rPr>
              <a:t>Mum</a:t>
            </a:r>
            <a:r>
              <a:rPr lang="en-GB" sz="1800" dirty="0">
                <a:latin typeface="Arial" panose="020B0604020202020204" pitchFamily="34" charset="0"/>
                <a:cs typeface="Arial" panose="020B0604020202020204" pitchFamily="34" charset="0"/>
              </a:rPr>
              <a:t>: “Woman can also begin to abuse substances through their relationship with men or from wanting to escape the reality of intimate partner violence.” ( Campbell, 2002)</a:t>
            </a:r>
          </a:p>
        </p:txBody>
      </p:sp>
      <p:sp>
        <p:nvSpPr>
          <p:cNvPr id="3" name="Content Placeholder 2">
            <a:extLst>
              <a:ext uri="{FF2B5EF4-FFF2-40B4-BE49-F238E27FC236}">
                <a16:creationId xmlns:a16="http://schemas.microsoft.com/office/drawing/2014/main" id="{72A0099A-5503-1692-A6FC-5E6CEB574A47}"/>
              </a:ext>
            </a:extLst>
          </p:cNvPr>
          <p:cNvSpPr>
            <a:spLocks noGrp="1"/>
          </p:cNvSpPr>
          <p:nvPr>
            <p:ph sz="half" idx="1"/>
          </p:nvPr>
        </p:nvSpPr>
        <p:spPr>
          <a:xfrm>
            <a:off x="838200" y="1929384"/>
            <a:ext cx="3403294" cy="4251960"/>
          </a:xfrm>
        </p:spPr>
        <p:txBody>
          <a:bodyPr>
            <a:normAutofit/>
          </a:bodyPr>
          <a:lstStyle/>
          <a:p>
            <a:pPr marL="0" indent="0">
              <a:lnSpc>
                <a:spcPct val="150000"/>
              </a:lnSpc>
              <a:buNone/>
            </a:pPr>
            <a:r>
              <a:rPr lang="en-GB" sz="1600" dirty="0">
                <a:latin typeface="Arial" panose="020B0604020202020204" pitchFamily="34" charset="0"/>
                <a:cs typeface="Arial" panose="020B0604020202020204" pitchFamily="34" charset="0"/>
              </a:rPr>
              <a:t>Problems:</a:t>
            </a:r>
          </a:p>
          <a:p>
            <a:pPr>
              <a:lnSpc>
                <a:spcPct val="150000"/>
              </a:lnSpc>
            </a:pPr>
            <a:r>
              <a:rPr lang="en-GB" sz="1600" dirty="0">
                <a:latin typeface="Arial" panose="020B0604020202020204" pitchFamily="34" charset="0"/>
                <a:cs typeface="Arial" panose="020B0604020202020204" pitchFamily="34" charset="0"/>
              </a:rPr>
              <a:t>Domestic violence</a:t>
            </a:r>
          </a:p>
          <a:p>
            <a:pPr>
              <a:lnSpc>
                <a:spcPct val="150000"/>
              </a:lnSpc>
            </a:pPr>
            <a:r>
              <a:rPr lang="en-GB" sz="1600" dirty="0">
                <a:latin typeface="Arial" panose="020B0604020202020204" pitchFamily="34" charset="0"/>
                <a:cs typeface="Arial" panose="020B0604020202020204" pitchFamily="34" charset="0"/>
              </a:rPr>
              <a:t>Parenting issues</a:t>
            </a:r>
          </a:p>
          <a:p>
            <a:pPr>
              <a:lnSpc>
                <a:spcPct val="150000"/>
              </a:lnSpc>
            </a:pPr>
            <a:r>
              <a:rPr lang="en-GB" sz="1600" dirty="0">
                <a:latin typeface="Arial" panose="020B0604020202020204" pitchFamily="34" charset="0"/>
                <a:cs typeface="Arial" panose="020B0604020202020204" pitchFamily="34" charset="0"/>
              </a:rPr>
              <a:t>Alcohol problem</a:t>
            </a:r>
          </a:p>
          <a:p>
            <a:pPr>
              <a:lnSpc>
                <a:spcPct val="150000"/>
              </a:lnSpc>
            </a:pPr>
            <a:r>
              <a:rPr lang="en-GB" sz="1600" dirty="0">
                <a:latin typeface="Arial" panose="020B0604020202020204" pitchFamily="34" charset="0"/>
                <a:cs typeface="Arial" panose="020B0604020202020204" pitchFamily="34" charset="0"/>
              </a:rPr>
              <a:t>Health (physical, mental, developmental)</a:t>
            </a:r>
          </a:p>
          <a:p>
            <a:pPr>
              <a:lnSpc>
                <a:spcPct val="150000"/>
              </a:lnSpc>
            </a:pPr>
            <a:r>
              <a:rPr lang="en-GB" sz="1600" dirty="0">
                <a:latin typeface="Arial" panose="020B0604020202020204" pitchFamily="34" charset="0"/>
                <a:cs typeface="Arial" panose="020B0604020202020204" pitchFamily="34" charset="0"/>
              </a:rPr>
              <a:t>Employment/ Finances</a:t>
            </a:r>
          </a:p>
          <a:p>
            <a:pPr>
              <a:lnSpc>
                <a:spcPct val="150000"/>
              </a:lnSpc>
            </a:pPr>
            <a:r>
              <a:rPr lang="en-GB" sz="1600" dirty="0">
                <a:latin typeface="Arial" panose="020B0604020202020204" pitchFamily="34" charset="0"/>
                <a:cs typeface="Arial" panose="020B0604020202020204" pitchFamily="34" charset="0"/>
              </a:rPr>
              <a:t>Education</a:t>
            </a:r>
          </a:p>
          <a:p>
            <a:pPr>
              <a:lnSpc>
                <a:spcPct val="150000"/>
              </a:lnSpc>
            </a:pPr>
            <a:r>
              <a:rPr lang="en-GB" sz="1600" dirty="0">
                <a:latin typeface="Arial" panose="020B0604020202020204" pitchFamily="34" charset="0"/>
                <a:cs typeface="Arial" panose="020B0604020202020204" pitchFamily="34" charset="0"/>
              </a:rPr>
              <a:t>Support network</a:t>
            </a:r>
          </a:p>
        </p:txBody>
      </p:sp>
      <p:sp>
        <p:nvSpPr>
          <p:cNvPr id="4" name="Content Placeholder 3">
            <a:extLst>
              <a:ext uri="{FF2B5EF4-FFF2-40B4-BE49-F238E27FC236}">
                <a16:creationId xmlns:a16="http://schemas.microsoft.com/office/drawing/2014/main" id="{D1FBFA63-4EEB-8620-E783-80D7CA721D3D}"/>
              </a:ext>
            </a:extLst>
          </p:cNvPr>
          <p:cNvSpPr>
            <a:spLocks noGrp="1"/>
          </p:cNvSpPr>
          <p:nvPr>
            <p:ph sz="half" idx="2"/>
          </p:nvPr>
        </p:nvSpPr>
        <p:spPr>
          <a:xfrm>
            <a:off x="3822853" y="1929384"/>
            <a:ext cx="7530947" cy="4251960"/>
          </a:xfrm>
        </p:spPr>
        <p:txBody>
          <a:bodyPr>
            <a:normAutofit/>
          </a:bodyPr>
          <a:lstStyle/>
          <a:p>
            <a:pPr marL="0" indent="0">
              <a:buNone/>
            </a:pPr>
            <a:r>
              <a:rPr lang="en-GB" sz="1600" dirty="0">
                <a:latin typeface="Arial" panose="020B0604020202020204" pitchFamily="34" charset="0"/>
                <a:cs typeface="Arial" panose="020B0604020202020204" pitchFamily="34" charset="0"/>
              </a:rPr>
              <a:t>Service available for support:</a:t>
            </a:r>
          </a:p>
          <a:p>
            <a:pPr marL="342900" indent="-342900">
              <a:buAutoNum type="arabicParenR"/>
            </a:pPr>
            <a:r>
              <a:rPr lang="en-GB" sz="1600" dirty="0">
                <a:latin typeface="Arial" panose="020B0604020202020204" pitchFamily="34" charset="0"/>
                <a:cs typeface="Arial" panose="020B0604020202020204" pitchFamily="34" charset="0"/>
              </a:rPr>
              <a:t>Police</a:t>
            </a:r>
          </a:p>
          <a:p>
            <a:pPr marL="342900" indent="-342900">
              <a:buAutoNum type="arabicParenR"/>
            </a:pPr>
            <a:r>
              <a:rPr lang="en-GB" sz="1600" dirty="0">
                <a:latin typeface="Arial" panose="020B0604020202020204" pitchFamily="34" charset="0"/>
                <a:cs typeface="Arial" panose="020B0604020202020204" pitchFamily="34" charset="0"/>
              </a:rPr>
              <a:t>Early intervention support</a:t>
            </a:r>
          </a:p>
          <a:p>
            <a:pPr marL="342900" indent="-342900">
              <a:buAutoNum type="arabicParenR"/>
            </a:pPr>
            <a:r>
              <a:rPr lang="en-GB" sz="1600" dirty="0">
                <a:latin typeface="Arial" panose="020B0604020202020204" pitchFamily="34" charset="0"/>
                <a:cs typeface="Arial" panose="020B0604020202020204" pitchFamily="34" charset="0"/>
              </a:rPr>
              <a:t>Assessment and referral to suitable root for recovery</a:t>
            </a:r>
          </a:p>
          <a:p>
            <a:pPr marL="342900" indent="-342900">
              <a:buAutoNum type="arabicParenR"/>
            </a:pPr>
            <a:r>
              <a:rPr lang="en-GB" sz="1600" dirty="0">
                <a:latin typeface="Arial" panose="020B0604020202020204" pitchFamily="34" charset="0"/>
                <a:cs typeface="Arial" panose="020B0604020202020204" pitchFamily="34" charset="0"/>
              </a:rPr>
              <a:t>Family support worker/ LA</a:t>
            </a:r>
          </a:p>
          <a:p>
            <a:pPr marL="342900" indent="-342900">
              <a:buAutoNum type="arabicParenR"/>
            </a:pPr>
            <a:r>
              <a:rPr lang="en-GB" sz="1600" dirty="0">
                <a:latin typeface="Arial" panose="020B0604020202020204" pitchFamily="34" charset="0"/>
                <a:cs typeface="Arial" panose="020B0604020202020204" pitchFamily="34" charset="0"/>
              </a:rPr>
              <a:t>Job centre/ Job shops/ Employment fares</a:t>
            </a:r>
          </a:p>
          <a:p>
            <a:pPr marL="342900" indent="-342900">
              <a:buAutoNum type="arabicParenR"/>
            </a:pPr>
            <a:r>
              <a:rPr lang="en-GB" sz="1600" dirty="0">
                <a:latin typeface="Arial" panose="020B0604020202020204" pitchFamily="34" charset="0"/>
                <a:cs typeface="Arial" panose="020B0604020202020204" pitchFamily="34" charset="0"/>
              </a:rPr>
              <a:t>Social services</a:t>
            </a:r>
          </a:p>
          <a:p>
            <a:pPr marL="342900" indent="-342900">
              <a:buAutoNum type="arabicParenR"/>
            </a:pPr>
            <a:r>
              <a:rPr lang="en-GB" sz="1600" dirty="0">
                <a:latin typeface="Arial" panose="020B0604020202020204" pitchFamily="34" charset="0"/>
                <a:cs typeface="Arial" panose="020B0604020202020204" pitchFamily="34" charset="0"/>
              </a:rPr>
              <a:t>Woman Aid/ Victim Support</a:t>
            </a:r>
          </a:p>
        </p:txBody>
      </p:sp>
      <p:pic>
        <p:nvPicPr>
          <p:cNvPr id="7" name="Picture 6" descr="Icon&#10;&#10;Description automatically generated">
            <a:extLst>
              <a:ext uri="{FF2B5EF4-FFF2-40B4-BE49-F238E27FC236}">
                <a16:creationId xmlns:a16="http://schemas.microsoft.com/office/drawing/2014/main" id="{4AEC5C75-D6B3-B53C-385A-AD4BAB68178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392318" y="4175393"/>
            <a:ext cx="3759907" cy="2005951"/>
          </a:xfrm>
          <a:prstGeom prst="rect">
            <a:avLst/>
          </a:prstGeom>
          <a:ln>
            <a:noFill/>
          </a:ln>
          <a:effectLst>
            <a:softEdge rad="112500"/>
          </a:effectLst>
        </p:spPr>
      </p:pic>
      <p:sp>
        <p:nvSpPr>
          <p:cNvPr id="8" name="TextBox 7">
            <a:extLst>
              <a:ext uri="{FF2B5EF4-FFF2-40B4-BE49-F238E27FC236}">
                <a16:creationId xmlns:a16="http://schemas.microsoft.com/office/drawing/2014/main" id="{EFD2228E-D8EA-DC84-56DF-622F05F9AA16}"/>
              </a:ext>
            </a:extLst>
          </p:cNvPr>
          <p:cNvSpPr txBox="1"/>
          <p:nvPr/>
        </p:nvSpPr>
        <p:spPr>
          <a:xfrm>
            <a:off x="7645706" y="4428781"/>
            <a:ext cx="1377108" cy="246221"/>
          </a:xfrm>
          <a:prstGeom prst="rect">
            <a:avLst/>
          </a:prstGeom>
          <a:noFill/>
        </p:spPr>
        <p:txBody>
          <a:bodyPr wrap="square" rtlCol="0">
            <a:spAutoFit/>
          </a:bodyPr>
          <a:lstStyle/>
          <a:p>
            <a:r>
              <a:rPr lang="en-GB" sz="1000" dirty="0"/>
              <a:t>#</a:t>
            </a:r>
            <a:r>
              <a:rPr lang="en-GB" sz="1000" dirty="0">
                <a:latin typeface="Arial" panose="020B0604020202020204" pitchFamily="34" charset="0"/>
                <a:cs typeface="Arial" panose="020B0604020202020204" pitchFamily="34" charset="0"/>
              </a:rPr>
              <a:t>YouAreNot Alone</a:t>
            </a:r>
            <a:endParaRPr lang="en-GB" sz="1000" dirty="0"/>
          </a:p>
        </p:txBody>
      </p:sp>
      <p:sp>
        <p:nvSpPr>
          <p:cNvPr id="9" name="Footer Placeholder 8">
            <a:extLst>
              <a:ext uri="{FF2B5EF4-FFF2-40B4-BE49-F238E27FC236}">
                <a16:creationId xmlns:a16="http://schemas.microsoft.com/office/drawing/2014/main" id="{1551683A-CEB6-B3C6-0015-3CB1A8421E9A}"/>
              </a:ext>
            </a:extLst>
          </p:cNvPr>
          <p:cNvSpPr>
            <a:spLocks noGrp="1"/>
          </p:cNvSpPr>
          <p:nvPr>
            <p:ph type="ftr" sz="quarter" idx="11"/>
          </p:nvPr>
        </p:nvSpPr>
        <p:spPr>
          <a:xfrm>
            <a:off x="9265186" y="6279614"/>
            <a:ext cx="2291508" cy="429657"/>
          </a:xfrm>
        </p:spPr>
        <p:txBody>
          <a:bodyPr/>
          <a:lstStyle/>
          <a:p>
            <a:r>
              <a:rPr lang="en-US" dirty="0">
                <a:solidFill>
                  <a:schemeClr val="tx1"/>
                </a:solidFill>
                <a:latin typeface="Arial" panose="020B0604020202020204" pitchFamily="34" charset="0"/>
                <a:cs typeface="Arial" panose="020B0604020202020204" pitchFamily="34" charset="0"/>
              </a:rPr>
              <a:t>Elena Todorova</a:t>
            </a:r>
          </a:p>
        </p:txBody>
      </p:sp>
    </p:spTree>
    <p:extLst>
      <p:ext uri="{BB962C8B-B14F-4D97-AF65-F5344CB8AC3E}">
        <p14:creationId xmlns:p14="http://schemas.microsoft.com/office/powerpoint/2010/main" val="9592203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9D2268A-D939-4E78-91B6-6C7E46406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writing on a piece of paper&#10;&#10;Description automatically generated with medium confidence">
            <a:extLst>
              <a:ext uri="{FF2B5EF4-FFF2-40B4-BE49-F238E27FC236}">
                <a16:creationId xmlns:a16="http://schemas.microsoft.com/office/drawing/2014/main" id="{B4CBF8A5-F86E-2512-2313-D0A0BBEDCD99}"/>
              </a:ext>
            </a:extLst>
          </p:cNvPr>
          <p:cNvPicPr>
            <a:picLocks noChangeAspect="1"/>
          </p:cNvPicPr>
          <p:nvPr/>
        </p:nvPicPr>
        <p:blipFill rotWithShape="1">
          <a:blip r:embed="rId3">
            <a:alphaModFix amt="40000"/>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b="15730"/>
          <a:stretch/>
        </p:blipFill>
        <p:spPr>
          <a:xfrm>
            <a:off x="20" y="10"/>
            <a:ext cx="12191979" cy="6857990"/>
          </a:xfrm>
          <a:prstGeom prst="rect">
            <a:avLst/>
          </a:prstGeom>
        </p:spPr>
      </p:pic>
      <p:sp>
        <p:nvSpPr>
          <p:cNvPr id="2" name="Title 1">
            <a:extLst>
              <a:ext uri="{FF2B5EF4-FFF2-40B4-BE49-F238E27FC236}">
                <a16:creationId xmlns:a16="http://schemas.microsoft.com/office/drawing/2014/main" id="{5D7171D7-A058-1840-2D4A-8A39DD09E577}"/>
              </a:ext>
            </a:extLst>
          </p:cNvPr>
          <p:cNvSpPr>
            <a:spLocks noGrp="1"/>
          </p:cNvSpPr>
          <p:nvPr>
            <p:ph type="title"/>
          </p:nvPr>
        </p:nvSpPr>
        <p:spPr>
          <a:xfrm>
            <a:off x="640080" y="853673"/>
            <a:ext cx="4023360" cy="5004794"/>
          </a:xfrm>
        </p:spPr>
        <p:txBody>
          <a:bodyPr>
            <a:normAutofit/>
          </a:bodyPr>
          <a:lstStyle/>
          <a:p>
            <a:pPr algn="ctr"/>
            <a:r>
              <a:rPr lang="en-GB" sz="4400" dirty="0">
                <a:latin typeface="Arial" panose="020B0604020202020204" pitchFamily="34" charset="0"/>
                <a:cs typeface="Arial" panose="020B0604020202020204" pitchFamily="34" charset="0"/>
              </a:rPr>
              <a:t>MUM analysis:</a:t>
            </a:r>
          </a:p>
        </p:txBody>
      </p:sp>
      <p:sp>
        <p:nvSpPr>
          <p:cNvPr id="3" name="Content Placeholder 2">
            <a:extLst>
              <a:ext uri="{FF2B5EF4-FFF2-40B4-BE49-F238E27FC236}">
                <a16:creationId xmlns:a16="http://schemas.microsoft.com/office/drawing/2014/main" id="{6FD303FF-A13F-4F72-2336-B44BE1B7CE10}"/>
              </a:ext>
            </a:extLst>
          </p:cNvPr>
          <p:cNvSpPr>
            <a:spLocks noGrp="1"/>
          </p:cNvSpPr>
          <p:nvPr>
            <p:ph idx="1"/>
          </p:nvPr>
        </p:nvSpPr>
        <p:spPr>
          <a:xfrm>
            <a:off x="5599083" y="853673"/>
            <a:ext cx="5715000" cy="5004794"/>
          </a:xfrm>
        </p:spPr>
        <p:txBody>
          <a:bodyPr anchor="ctr">
            <a:normAutofit/>
          </a:bodyPr>
          <a:lstStyle/>
          <a:p>
            <a:pPr marL="0" indent="0">
              <a:lnSpc>
                <a:spcPct val="150000"/>
              </a:lnSpc>
              <a:buNone/>
            </a:pPr>
            <a:r>
              <a:rPr lang="en-GB" sz="1400" b="0" i="0" u="none" strike="noStrike" dirty="0">
                <a:effectLst/>
                <a:latin typeface="Arial" panose="020B0604020202020204" pitchFamily="34" charset="0"/>
                <a:cs typeface="Arial" panose="020B0604020202020204" pitchFamily="34" charset="0"/>
              </a:rPr>
              <a:t>The issue of domestic violence has been increasingly recognized as a persistent social and public health problem, particularly because of the tremendous, negative effects it has on victims' health and children's well-being (</a:t>
            </a:r>
            <a:r>
              <a:rPr lang="en-GB" sz="1400" b="0" i="0" u="sng" strike="noStrike" dirty="0">
                <a:effectLst/>
                <a:latin typeface="Arial" panose="020B0604020202020204" pitchFamily="34" charset="0"/>
                <a:cs typeface="Arial" panose="020B0604020202020204" pitchFamily="34" charset="0"/>
              </a:rPr>
              <a:t>Carl</a:t>
            </a:r>
            <a:r>
              <a:rPr lang="en-GB" sz="1400" u="sng" dirty="0">
                <a:latin typeface="Arial" panose="020B0604020202020204" pitchFamily="34" charset="0"/>
                <a:cs typeface="Arial" panose="020B0604020202020204" pitchFamily="34" charset="0"/>
              </a:rPr>
              <a:t>son, 2003).</a:t>
            </a:r>
            <a:endParaRPr lang="en-GB" sz="1400" b="0" i="0" u="sng" strike="noStrike" dirty="0">
              <a:effectLst/>
              <a:latin typeface="Arial" panose="020B0604020202020204" pitchFamily="34" charset="0"/>
              <a:cs typeface="Arial" panose="020B0604020202020204" pitchFamily="34" charset="0"/>
            </a:endParaRPr>
          </a:p>
          <a:p>
            <a:pPr marL="0" indent="0" rtl="0" fontAlgn="base">
              <a:lnSpc>
                <a:spcPct val="150000"/>
              </a:lnSpc>
              <a:buNone/>
            </a:pPr>
            <a:endParaRPr lang="en-GB" sz="1200" b="0" i="0" dirty="0">
              <a:effectLst/>
              <a:latin typeface="Arial" panose="020B0604020202020204" pitchFamily="34" charset="0"/>
            </a:endParaRPr>
          </a:p>
          <a:p>
            <a:pPr rtl="0" fontAlgn="base">
              <a:lnSpc>
                <a:spcPct val="150000"/>
              </a:lnSpc>
              <a:buFont typeface="+mj-lt"/>
              <a:buAutoNum type="arabicPeriod"/>
            </a:pPr>
            <a:r>
              <a:rPr lang="en-GB" sz="1200" b="0" i="0" u="none" strike="noStrike" dirty="0">
                <a:effectLst/>
                <a:latin typeface="Arial" panose="020B0604020202020204" pitchFamily="34" charset="0"/>
                <a:cs typeface="Arial" panose="020B0604020202020204" pitchFamily="34" charset="0"/>
              </a:rPr>
              <a:t>DV</a:t>
            </a:r>
            <a:r>
              <a:rPr lang="en-US" sz="1200" b="0" i="0" dirty="0">
                <a:effectLst/>
                <a:latin typeface="Arial" panose="020B0604020202020204" pitchFamily="34" charset="0"/>
                <a:cs typeface="Arial" panose="020B0604020202020204" pitchFamily="34" charset="0"/>
              </a:rPr>
              <a:t>​</a:t>
            </a:r>
          </a:p>
          <a:p>
            <a:pPr rtl="0" fontAlgn="base">
              <a:lnSpc>
                <a:spcPct val="150000"/>
              </a:lnSpc>
              <a:buFont typeface="+mj-lt"/>
              <a:buAutoNum type="arabicPeriod"/>
            </a:pPr>
            <a:r>
              <a:rPr lang="en-GB" sz="1200" b="0" i="0" u="none" strike="noStrike" dirty="0">
                <a:effectLst/>
                <a:latin typeface="Arial" panose="020B0604020202020204" pitchFamily="34" charset="0"/>
                <a:cs typeface="Arial" panose="020B0604020202020204" pitchFamily="34" charset="0"/>
              </a:rPr>
              <a:t>Mental health/PTSD</a:t>
            </a:r>
            <a:r>
              <a:rPr lang="en-US" sz="1200" b="0" i="0" dirty="0">
                <a:effectLst/>
                <a:latin typeface="Arial" panose="020B0604020202020204" pitchFamily="34" charset="0"/>
                <a:cs typeface="Arial" panose="020B0604020202020204" pitchFamily="34" charset="0"/>
              </a:rPr>
              <a:t>​</a:t>
            </a:r>
          </a:p>
          <a:p>
            <a:pPr rtl="0" fontAlgn="base">
              <a:lnSpc>
                <a:spcPct val="150000"/>
              </a:lnSpc>
              <a:buFont typeface="+mj-lt"/>
              <a:buAutoNum type="arabicPeriod"/>
            </a:pPr>
            <a:r>
              <a:rPr lang="en-GB" sz="1200" b="0" i="0" u="none" strike="noStrike" dirty="0">
                <a:effectLst/>
                <a:latin typeface="Arial" panose="020B0604020202020204" pitchFamily="34" charset="0"/>
                <a:cs typeface="Arial" panose="020B0604020202020204" pitchFamily="34" charset="0"/>
              </a:rPr>
              <a:t>Alcohol</a:t>
            </a:r>
            <a:r>
              <a:rPr lang="en-US" sz="1200" b="0" i="0" dirty="0">
                <a:effectLst/>
                <a:latin typeface="Arial" panose="020B0604020202020204" pitchFamily="34" charset="0"/>
                <a:cs typeface="Arial" panose="020B0604020202020204" pitchFamily="34" charset="0"/>
              </a:rPr>
              <a:t>​</a:t>
            </a:r>
          </a:p>
          <a:p>
            <a:pPr rtl="0" fontAlgn="base">
              <a:lnSpc>
                <a:spcPct val="150000"/>
              </a:lnSpc>
              <a:buFont typeface="+mj-lt"/>
              <a:buAutoNum type="arabicPeriod"/>
            </a:pPr>
            <a:r>
              <a:rPr lang="en-GB" sz="1200" b="0" i="0" u="none" strike="noStrike" dirty="0">
                <a:effectLst/>
                <a:latin typeface="Arial" panose="020B0604020202020204" pitchFamily="34" charset="0"/>
                <a:cs typeface="Arial" panose="020B0604020202020204" pitchFamily="34" charset="0"/>
              </a:rPr>
              <a:t>Parenting/neglect</a:t>
            </a:r>
            <a:r>
              <a:rPr lang="en-US" sz="1200" b="0" i="0" dirty="0">
                <a:effectLst/>
                <a:latin typeface="Arial" panose="020B0604020202020204" pitchFamily="34" charset="0"/>
                <a:cs typeface="Arial" panose="020B0604020202020204" pitchFamily="34" charset="0"/>
              </a:rPr>
              <a:t>​</a:t>
            </a:r>
          </a:p>
          <a:p>
            <a:pPr rtl="0" fontAlgn="base">
              <a:lnSpc>
                <a:spcPct val="150000"/>
              </a:lnSpc>
              <a:buFont typeface="+mj-lt"/>
              <a:buAutoNum type="arabicPeriod"/>
            </a:pPr>
            <a:r>
              <a:rPr lang="en-GB" sz="1200" b="0" i="0" u="none" strike="noStrike" dirty="0">
                <a:effectLst/>
                <a:latin typeface="Arial" panose="020B0604020202020204" pitchFamily="34" charset="0"/>
                <a:cs typeface="Arial" panose="020B0604020202020204" pitchFamily="34" charset="0"/>
              </a:rPr>
              <a:t>Employment/education/finance</a:t>
            </a:r>
            <a:r>
              <a:rPr lang="en-US" sz="1200" b="0" i="0" dirty="0">
                <a:effectLst/>
                <a:latin typeface="Arial" panose="020B0604020202020204" pitchFamily="34" charset="0"/>
                <a:cs typeface="Arial" panose="020B0604020202020204" pitchFamily="34" charset="0"/>
              </a:rPr>
              <a:t>​</a:t>
            </a:r>
          </a:p>
          <a:p>
            <a:pPr rtl="0" fontAlgn="base">
              <a:lnSpc>
                <a:spcPct val="150000"/>
              </a:lnSpc>
              <a:buFont typeface="+mj-lt"/>
              <a:buAutoNum type="arabicPeriod"/>
            </a:pPr>
            <a:r>
              <a:rPr lang="en-GB" sz="1200" b="0" i="0" u="none" strike="noStrike" dirty="0">
                <a:effectLst/>
                <a:latin typeface="Arial" panose="020B0604020202020204" pitchFamily="34" charset="0"/>
                <a:cs typeface="Arial" panose="020B0604020202020204" pitchFamily="34" charset="0"/>
              </a:rPr>
              <a:t>Self-love/self-care/self esteem</a:t>
            </a:r>
            <a:r>
              <a:rPr lang="en-US" sz="1200" b="0" i="0" dirty="0">
                <a:effectLst/>
                <a:latin typeface="Arial" panose="020B0604020202020204" pitchFamily="34" charset="0"/>
                <a:cs typeface="Arial" panose="020B0604020202020204" pitchFamily="34" charset="0"/>
              </a:rPr>
              <a:t>​</a:t>
            </a:r>
          </a:p>
          <a:p>
            <a:pPr rtl="0" fontAlgn="base">
              <a:lnSpc>
                <a:spcPct val="150000"/>
              </a:lnSpc>
              <a:buFont typeface="+mj-lt"/>
              <a:buAutoNum type="arabicPeriod"/>
            </a:pPr>
            <a:r>
              <a:rPr lang="en-GB" sz="1200" b="0" i="0" u="none" strike="noStrike" dirty="0">
                <a:effectLst/>
                <a:latin typeface="Arial" panose="020B0604020202020204" pitchFamily="34" charset="0"/>
                <a:cs typeface="Arial" panose="020B0604020202020204" pitchFamily="34" charset="0"/>
              </a:rPr>
              <a:t>Social life</a:t>
            </a:r>
            <a:endParaRPr lang="en-US" sz="1200" b="0" i="0" dirty="0">
              <a:effectLst/>
              <a:latin typeface="Arial" panose="020B0604020202020204" pitchFamily="34" charset="0"/>
              <a:cs typeface="Arial" panose="020B0604020202020204" pitchFamily="34" charset="0"/>
            </a:endParaRPr>
          </a:p>
          <a:p>
            <a:pPr marL="0" indent="0">
              <a:lnSpc>
                <a:spcPct val="100000"/>
              </a:lnSpc>
              <a:buNone/>
            </a:pPr>
            <a:endParaRPr lang="en-GB" sz="1800" dirty="0">
              <a:latin typeface="Arial" panose="020B0604020202020204" pitchFamily="34" charset="0"/>
              <a:cs typeface="Arial" panose="020B0604020202020204" pitchFamily="34" charset="0"/>
            </a:endParaRPr>
          </a:p>
        </p:txBody>
      </p:sp>
      <p:sp>
        <p:nvSpPr>
          <p:cNvPr id="12" name="sketchy content container">
            <a:extLst>
              <a:ext uri="{FF2B5EF4-FFF2-40B4-BE49-F238E27FC236}">
                <a16:creationId xmlns:a16="http://schemas.microsoft.com/office/drawing/2014/main" id="{E0C43A58-225D-452D-8185-0D89D1EED8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8921" y="493776"/>
            <a:ext cx="6229604" cy="5722227"/>
          </a:xfrm>
          <a:custGeom>
            <a:avLst/>
            <a:gdLst>
              <a:gd name="connsiteX0" fmla="*/ 0 w 6229604"/>
              <a:gd name="connsiteY0" fmla="*/ 0 h 5722227"/>
              <a:gd name="connsiteX1" fmla="*/ 629882 w 6229604"/>
              <a:gd name="connsiteY1" fmla="*/ 0 h 5722227"/>
              <a:gd name="connsiteX2" fmla="*/ 1135172 w 6229604"/>
              <a:gd name="connsiteY2" fmla="*/ 0 h 5722227"/>
              <a:gd name="connsiteX3" fmla="*/ 1951943 w 6229604"/>
              <a:gd name="connsiteY3" fmla="*/ 0 h 5722227"/>
              <a:gd name="connsiteX4" fmla="*/ 2581825 w 6229604"/>
              <a:gd name="connsiteY4" fmla="*/ 0 h 5722227"/>
              <a:gd name="connsiteX5" fmla="*/ 3211707 w 6229604"/>
              <a:gd name="connsiteY5" fmla="*/ 0 h 5722227"/>
              <a:gd name="connsiteX6" fmla="*/ 4028477 w 6229604"/>
              <a:gd name="connsiteY6" fmla="*/ 0 h 5722227"/>
              <a:gd name="connsiteX7" fmla="*/ 4596063 w 6229604"/>
              <a:gd name="connsiteY7" fmla="*/ 0 h 5722227"/>
              <a:gd name="connsiteX8" fmla="*/ 5412834 w 6229604"/>
              <a:gd name="connsiteY8" fmla="*/ 0 h 5722227"/>
              <a:gd name="connsiteX9" fmla="*/ 6229604 w 6229604"/>
              <a:gd name="connsiteY9" fmla="*/ 0 h 5722227"/>
              <a:gd name="connsiteX10" fmla="*/ 6229604 w 6229604"/>
              <a:gd name="connsiteY10" fmla="*/ 635803 h 5722227"/>
              <a:gd name="connsiteX11" fmla="*/ 6229604 w 6229604"/>
              <a:gd name="connsiteY11" fmla="*/ 1271606 h 5722227"/>
              <a:gd name="connsiteX12" fmla="*/ 6229604 w 6229604"/>
              <a:gd name="connsiteY12" fmla="*/ 1964631 h 5722227"/>
              <a:gd name="connsiteX13" fmla="*/ 6229604 w 6229604"/>
              <a:gd name="connsiteY13" fmla="*/ 2428767 h 5722227"/>
              <a:gd name="connsiteX14" fmla="*/ 6229604 w 6229604"/>
              <a:gd name="connsiteY14" fmla="*/ 3064570 h 5722227"/>
              <a:gd name="connsiteX15" fmla="*/ 6229604 w 6229604"/>
              <a:gd name="connsiteY15" fmla="*/ 3700373 h 5722227"/>
              <a:gd name="connsiteX16" fmla="*/ 6229604 w 6229604"/>
              <a:gd name="connsiteY16" fmla="*/ 4336176 h 5722227"/>
              <a:gd name="connsiteX17" fmla="*/ 6229604 w 6229604"/>
              <a:gd name="connsiteY17" fmla="*/ 5029202 h 5722227"/>
              <a:gd name="connsiteX18" fmla="*/ 6229604 w 6229604"/>
              <a:gd name="connsiteY18" fmla="*/ 5722227 h 5722227"/>
              <a:gd name="connsiteX19" fmla="*/ 5475130 w 6229604"/>
              <a:gd name="connsiteY19" fmla="*/ 5722227 h 5722227"/>
              <a:gd name="connsiteX20" fmla="*/ 4907544 w 6229604"/>
              <a:gd name="connsiteY20" fmla="*/ 5722227 h 5722227"/>
              <a:gd name="connsiteX21" fmla="*/ 4090773 w 6229604"/>
              <a:gd name="connsiteY21" fmla="*/ 5722227 h 5722227"/>
              <a:gd name="connsiteX22" fmla="*/ 3398595 w 6229604"/>
              <a:gd name="connsiteY22" fmla="*/ 5722227 h 5722227"/>
              <a:gd name="connsiteX23" fmla="*/ 2831009 w 6229604"/>
              <a:gd name="connsiteY23" fmla="*/ 5722227 h 5722227"/>
              <a:gd name="connsiteX24" fmla="*/ 2138831 w 6229604"/>
              <a:gd name="connsiteY24" fmla="*/ 5722227 h 5722227"/>
              <a:gd name="connsiteX25" fmla="*/ 1633541 w 6229604"/>
              <a:gd name="connsiteY25" fmla="*/ 5722227 h 5722227"/>
              <a:gd name="connsiteX26" fmla="*/ 1128251 w 6229604"/>
              <a:gd name="connsiteY26" fmla="*/ 5722227 h 5722227"/>
              <a:gd name="connsiteX27" fmla="*/ 0 w 6229604"/>
              <a:gd name="connsiteY27" fmla="*/ 5722227 h 5722227"/>
              <a:gd name="connsiteX28" fmla="*/ 0 w 6229604"/>
              <a:gd name="connsiteY28" fmla="*/ 5200869 h 5722227"/>
              <a:gd name="connsiteX29" fmla="*/ 0 w 6229604"/>
              <a:gd name="connsiteY29" fmla="*/ 4450621 h 5722227"/>
              <a:gd name="connsiteX30" fmla="*/ 0 w 6229604"/>
              <a:gd name="connsiteY30" fmla="*/ 3872040 h 5722227"/>
              <a:gd name="connsiteX31" fmla="*/ 0 w 6229604"/>
              <a:gd name="connsiteY31" fmla="*/ 3407904 h 5722227"/>
              <a:gd name="connsiteX32" fmla="*/ 0 w 6229604"/>
              <a:gd name="connsiteY32" fmla="*/ 2714879 h 5722227"/>
              <a:gd name="connsiteX33" fmla="*/ 0 w 6229604"/>
              <a:gd name="connsiteY33" fmla="*/ 2193520 h 5722227"/>
              <a:gd name="connsiteX34" fmla="*/ 0 w 6229604"/>
              <a:gd name="connsiteY34" fmla="*/ 1500495 h 5722227"/>
              <a:gd name="connsiteX35" fmla="*/ 0 w 6229604"/>
              <a:gd name="connsiteY35" fmla="*/ 750248 h 5722227"/>
              <a:gd name="connsiteX36" fmla="*/ 0 w 6229604"/>
              <a:gd name="connsiteY36" fmla="*/ 0 h 5722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6229604" h="5722227" extrusionOk="0">
                <a:moveTo>
                  <a:pt x="0" y="0"/>
                </a:moveTo>
                <a:cubicBezTo>
                  <a:pt x="134765" y="733"/>
                  <a:pt x="359555" y="-15387"/>
                  <a:pt x="629882" y="0"/>
                </a:cubicBezTo>
                <a:cubicBezTo>
                  <a:pt x="900209" y="15387"/>
                  <a:pt x="965450" y="15937"/>
                  <a:pt x="1135172" y="0"/>
                </a:cubicBezTo>
                <a:cubicBezTo>
                  <a:pt x="1304894" y="-15937"/>
                  <a:pt x="1787212" y="10921"/>
                  <a:pt x="1951943" y="0"/>
                </a:cubicBezTo>
                <a:cubicBezTo>
                  <a:pt x="2116674" y="-10921"/>
                  <a:pt x="2378222" y="13313"/>
                  <a:pt x="2581825" y="0"/>
                </a:cubicBezTo>
                <a:cubicBezTo>
                  <a:pt x="2785428" y="-13313"/>
                  <a:pt x="2915218" y="19972"/>
                  <a:pt x="3211707" y="0"/>
                </a:cubicBezTo>
                <a:cubicBezTo>
                  <a:pt x="3508196" y="-19972"/>
                  <a:pt x="3832828" y="-34359"/>
                  <a:pt x="4028477" y="0"/>
                </a:cubicBezTo>
                <a:cubicBezTo>
                  <a:pt x="4224126" y="34359"/>
                  <a:pt x="4361257" y="4467"/>
                  <a:pt x="4596063" y="0"/>
                </a:cubicBezTo>
                <a:cubicBezTo>
                  <a:pt x="4830869" y="-4467"/>
                  <a:pt x="5091403" y="-7365"/>
                  <a:pt x="5412834" y="0"/>
                </a:cubicBezTo>
                <a:cubicBezTo>
                  <a:pt x="5734265" y="7365"/>
                  <a:pt x="6034988" y="-26786"/>
                  <a:pt x="6229604" y="0"/>
                </a:cubicBezTo>
                <a:cubicBezTo>
                  <a:pt x="6208296" y="256153"/>
                  <a:pt x="6219810" y="335049"/>
                  <a:pt x="6229604" y="635803"/>
                </a:cubicBezTo>
                <a:cubicBezTo>
                  <a:pt x="6239398" y="936557"/>
                  <a:pt x="6230184" y="1092448"/>
                  <a:pt x="6229604" y="1271606"/>
                </a:cubicBezTo>
                <a:cubicBezTo>
                  <a:pt x="6229024" y="1450764"/>
                  <a:pt x="6217841" y="1797531"/>
                  <a:pt x="6229604" y="1964631"/>
                </a:cubicBezTo>
                <a:cubicBezTo>
                  <a:pt x="6241367" y="2131731"/>
                  <a:pt x="6220367" y="2235822"/>
                  <a:pt x="6229604" y="2428767"/>
                </a:cubicBezTo>
                <a:cubicBezTo>
                  <a:pt x="6238841" y="2621712"/>
                  <a:pt x="6220929" y="2925917"/>
                  <a:pt x="6229604" y="3064570"/>
                </a:cubicBezTo>
                <a:cubicBezTo>
                  <a:pt x="6238279" y="3203223"/>
                  <a:pt x="6256755" y="3501958"/>
                  <a:pt x="6229604" y="3700373"/>
                </a:cubicBezTo>
                <a:cubicBezTo>
                  <a:pt x="6202453" y="3898788"/>
                  <a:pt x="6201714" y="4046823"/>
                  <a:pt x="6229604" y="4336176"/>
                </a:cubicBezTo>
                <a:cubicBezTo>
                  <a:pt x="6257494" y="4625529"/>
                  <a:pt x="6258821" y="4774033"/>
                  <a:pt x="6229604" y="5029202"/>
                </a:cubicBezTo>
                <a:cubicBezTo>
                  <a:pt x="6200387" y="5284371"/>
                  <a:pt x="6233334" y="5383875"/>
                  <a:pt x="6229604" y="5722227"/>
                </a:cubicBezTo>
                <a:cubicBezTo>
                  <a:pt x="6016393" y="5707881"/>
                  <a:pt x="5684528" y="5751176"/>
                  <a:pt x="5475130" y="5722227"/>
                </a:cubicBezTo>
                <a:cubicBezTo>
                  <a:pt x="5265732" y="5693278"/>
                  <a:pt x="5082862" y="5732690"/>
                  <a:pt x="4907544" y="5722227"/>
                </a:cubicBezTo>
                <a:cubicBezTo>
                  <a:pt x="4732226" y="5711764"/>
                  <a:pt x="4474837" y="5716289"/>
                  <a:pt x="4090773" y="5722227"/>
                </a:cubicBezTo>
                <a:cubicBezTo>
                  <a:pt x="3706709" y="5728165"/>
                  <a:pt x="3645902" y="5723973"/>
                  <a:pt x="3398595" y="5722227"/>
                </a:cubicBezTo>
                <a:cubicBezTo>
                  <a:pt x="3151288" y="5720481"/>
                  <a:pt x="3001606" y="5732695"/>
                  <a:pt x="2831009" y="5722227"/>
                </a:cubicBezTo>
                <a:cubicBezTo>
                  <a:pt x="2660412" y="5711759"/>
                  <a:pt x="2424161" y="5689878"/>
                  <a:pt x="2138831" y="5722227"/>
                </a:cubicBezTo>
                <a:cubicBezTo>
                  <a:pt x="1853501" y="5754576"/>
                  <a:pt x="1788223" y="5720540"/>
                  <a:pt x="1633541" y="5722227"/>
                </a:cubicBezTo>
                <a:cubicBezTo>
                  <a:pt x="1478859" y="5723915"/>
                  <a:pt x="1324151" y="5739059"/>
                  <a:pt x="1128251" y="5722227"/>
                </a:cubicBezTo>
                <a:cubicBezTo>
                  <a:pt x="932351" y="5705396"/>
                  <a:pt x="522340" y="5691488"/>
                  <a:pt x="0" y="5722227"/>
                </a:cubicBezTo>
                <a:cubicBezTo>
                  <a:pt x="-8445" y="5596771"/>
                  <a:pt x="-11215" y="5344833"/>
                  <a:pt x="0" y="5200869"/>
                </a:cubicBezTo>
                <a:cubicBezTo>
                  <a:pt x="11215" y="5056905"/>
                  <a:pt x="20310" y="4693766"/>
                  <a:pt x="0" y="4450621"/>
                </a:cubicBezTo>
                <a:cubicBezTo>
                  <a:pt x="-20310" y="4207476"/>
                  <a:pt x="817" y="4075053"/>
                  <a:pt x="0" y="3872040"/>
                </a:cubicBezTo>
                <a:cubicBezTo>
                  <a:pt x="-817" y="3669027"/>
                  <a:pt x="-21729" y="3595882"/>
                  <a:pt x="0" y="3407904"/>
                </a:cubicBezTo>
                <a:cubicBezTo>
                  <a:pt x="21729" y="3219926"/>
                  <a:pt x="-30605" y="3052469"/>
                  <a:pt x="0" y="2714879"/>
                </a:cubicBezTo>
                <a:cubicBezTo>
                  <a:pt x="30605" y="2377289"/>
                  <a:pt x="-16081" y="2430808"/>
                  <a:pt x="0" y="2193520"/>
                </a:cubicBezTo>
                <a:cubicBezTo>
                  <a:pt x="16081" y="1956232"/>
                  <a:pt x="18120" y="1817979"/>
                  <a:pt x="0" y="1500495"/>
                </a:cubicBezTo>
                <a:cubicBezTo>
                  <a:pt x="-18120" y="1183011"/>
                  <a:pt x="23969" y="972269"/>
                  <a:pt x="0" y="750248"/>
                </a:cubicBezTo>
                <a:cubicBezTo>
                  <a:pt x="-23969" y="528227"/>
                  <a:pt x="-3769" y="358360"/>
                  <a:pt x="0" y="0"/>
                </a:cubicBezTo>
                <a:close/>
              </a:path>
            </a:pathLst>
          </a:custGeom>
          <a:noFill/>
          <a:ln w="25400">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02C9701A-D380-965B-FAF6-D9D8277E413E}"/>
              </a:ext>
            </a:extLst>
          </p:cNvPr>
          <p:cNvSpPr txBox="1"/>
          <p:nvPr/>
        </p:nvSpPr>
        <p:spPr>
          <a:xfrm>
            <a:off x="9760945" y="6364224"/>
            <a:ext cx="1787579" cy="338554"/>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Elena Todorova</a:t>
            </a:r>
          </a:p>
        </p:txBody>
      </p:sp>
    </p:spTree>
    <p:extLst>
      <p:ext uri="{BB962C8B-B14F-4D97-AF65-F5344CB8AC3E}">
        <p14:creationId xmlns:p14="http://schemas.microsoft.com/office/powerpoint/2010/main" val="2280855546"/>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 name="Rectangle 48">
            <a:extLst>
              <a:ext uri="{FF2B5EF4-FFF2-40B4-BE49-F238E27FC236}">
                <a16:creationId xmlns:a16="http://schemas.microsoft.com/office/drawing/2014/main" id="{1A9F7B4E-B03D-4F64-BE33-00D074458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descr="A picture containing clipart&#10;&#10;Description automatically generated">
            <a:extLst>
              <a:ext uri="{FF2B5EF4-FFF2-40B4-BE49-F238E27FC236}">
                <a16:creationId xmlns:a16="http://schemas.microsoft.com/office/drawing/2014/main" id="{4418AA0E-8B34-EEAC-221E-9C2FBA2B636F}"/>
              </a:ext>
            </a:extLst>
          </p:cNvPr>
          <p:cNvPicPr>
            <a:picLocks noChangeAspect="1"/>
          </p:cNvPicPr>
          <p:nvPr/>
        </p:nvPicPr>
        <p:blipFill rotWithShape="1">
          <a:blip r:embed="rId2">
            <a:alphaModFix amt="40000"/>
            <a:extLst>
              <a:ext uri="{28A0092B-C50C-407E-A947-70E740481C1C}">
                <a14:useLocalDpi xmlns:a14="http://schemas.microsoft.com/office/drawing/2010/main" val="0"/>
              </a:ext>
            </a:extLst>
          </a:blip>
          <a:srcRect t="14486" b="8722"/>
          <a:stretch/>
        </p:blipFill>
        <p:spPr>
          <a:xfrm>
            <a:off x="20" y="10"/>
            <a:ext cx="12191979" cy="6857990"/>
          </a:xfrm>
          <a:prstGeom prst="rect">
            <a:avLst/>
          </a:prstGeom>
        </p:spPr>
      </p:pic>
      <p:sp>
        <p:nvSpPr>
          <p:cNvPr id="2" name="Title 1">
            <a:extLst>
              <a:ext uri="{FF2B5EF4-FFF2-40B4-BE49-F238E27FC236}">
                <a16:creationId xmlns:a16="http://schemas.microsoft.com/office/drawing/2014/main" id="{462AA675-34AC-F0E1-314D-4A4EA17551AA}"/>
              </a:ext>
            </a:extLst>
          </p:cNvPr>
          <p:cNvSpPr>
            <a:spLocks noGrp="1"/>
          </p:cNvSpPr>
          <p:nvPr>
            <p:ph type="title"/>
          </p:nvPr>
        </p:nvSpPr>
        <p:spPr>
          <a:xfrm>
            <a:off x="838200" y="365125"/>
            <a:ext cx="10515600" cy="1325563"/>
          </a:xfrm>
        </p:spPr>
        <p:txBody>
          <a:bodyPr>
            <a:normAutofit/>
          </a:bodyPr>
          <a:lstStyle/>
          <a:p>
            <a:pPr>
              <a:lnSpc>
                <a:spcPct val="90000"/>
              </a:lnSpc>
            </a:pPr>
            <a:r>
              <a:rPr lang="en-GB" sz="3600" dirty="0">
                <a:latin typeface="Arial" panose="020B0604020202020204" pitchFamily="34" charset="0"/>
                <a:cs typeface="Arial" panose="020B0604020202020204" pitchFamily="34" charset="0"/>
              </a:rPr>
              <a:t>Implication of the case study for a whole family:</a:t>
            </a:r>
          </a:p>
        </p:txBody>
      </p:sp>
      <p:sp>
        <p:nvSpPr>
          <p:cNvPr id="51" name="Rectangle 6">
            <a:extLst>
              <a:ext uri="{FF2B5EF4-FFF2-40B4-BE49-F238E27FC236}">
                <a16:creationId xmlns:a16="http://schemas.microsoft.com/office/drawing/2014/main" id="{1CA8A97F-67F0-4D5F-A850-0C30727D1C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578" y="1802192"/>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A5366F5-0E95-3F37-7F91-13F71ACD0571}"/>
              </a:ext>
            </a:extLst>
          </p:cNvPr>
          <p:cNvSpPr>
            <a:spLocks noGrp="1"/>
          </p:cNvSpPr>
          <p:nvPr>
            <p:ph idx="1"/>
          </p:nvPr>
        </p:nvSpPr>
        <p:spPr>
          <a:xfrm>
            <a:off x="838200" y="1802192"/>
            <a:ext cx="10515600" cy="4690683"/>
          </a:xfrm>
        </p:spPr>
        <p:txBody>
          <a:bodyPr>
            <a:normAutofit/>
          </a:bodyPr>
          <a:lstStyle/>
          <a:p>
            <a:pPr>
              <a:lnSpc>
                <a:spcPct val="150000"/>
              </a:lnSpc>
              <a:buAutoNum type="arabicParenR"/>
            </a:pPr>
            <a:r>
              <a:rPr lang="en-GB" sz="1400" dirty="0">
                <a:latin typeface="Arial" panose="020B0604020202020204" pitchFamily="34" charset="0"/>
                <a:cs typeface="Arial" panose="020B0604020202020204" pitchFamily="34" charset="0"/>
              </a:rPr>
              <a:t>Finance – When family has little or no money this can become trigger for abuse between the parents or towards the children.</a:t>
            </a:r>
          </a:p>
          <a:p>
            <a:pPr>
              <a:lnSpc>
                <a:spcPct val="150000"/>
              </a:lnSpc>
              <a:buAutoNum type="arabicParenR"/>
            </a:pPr>
            <a:r>
              <a:rPr lang="en-GB" sz="1400" dirty="0">
                <a:latin typeface="Arial" panose="020B0604020202020204" pitchFamily="34" charset="0"/>
                <a:cs typeface="Arial" panose="020B0604020202020204" pitchFamily="34" charset="0"/>
              </a:rPr>
              <a:t>Alcohol – Been used as escape road from the harsh reality or experiencing domestic abuse makes mum drink alcohol. Chronic traumatic events have also been associated with increased problems with alcohol use. ( Clark and Foy,2000; Simpson, 2003; Stewart, 1996)</a:t>
            </a:r>
          </a:p>
          <a:p>
            <a:pPr>
              <a:lnSpc>
                <a:spcPct val="150000"/>
              </a:lnSpc>
              <a:buAutoNum type="arabicParenR"/>
            </a:pPr>
            <a:r>
              <a:rPr lang="en-GB" sz="1400" dirty="0">
                <a:latin typeface="Arial" panose="020B0604020202020204" pitchFamily="34" charset="0"/>
                <a:cs typeface="Arial" panose="020B0604020202020204" pitchFamily="34" charset="0"/>
              </a:rPr>
              <a:t>Abuse – Father aggression towards mum can be result of financial difficulties or him having childhood trauma.  Moreover, it can be just to show dominance.</a:t>
            </a:r>
          </a:p>
          <a:p>
            <a:pPr>
              <a:lnSpc>
                <a:spcPct val="150000"/>
              </a:lnSpc>
              <a:buAutoNum type="arabicParenR"/>
            </a:pPr>
            <a:r>
              <a:rPr lang="en-GB" sz="1400" dirty="0">
                <a:latin typeface="Arial" panose="020B0604020202020204" pitchFamily="34" charset="0"/>
                <a:cs typeface="Arial" panose="020B0604020202020204" pitchFamily="34" charset="0"/>
              </a:rPr>
              <a:t>Children anti-social behaviour – Because they are exposed to abuse at home  this makes children prone to been abusive themselves, or this may be their cry for help, not knowing how to deal with the situation at home. Providing timely support is vital. Addressing a child or family’s needs early on can reduce risk factors and increase protective factors in a child’s life. ( Early Intervention Foundation  (EIF), 2021).</a:t>
            </a:r>
          </a:p>
          <a:p>
            <a:pPr>
              <a:lnSpc>
                <a:spcPct val="150000"/>
              </a:lnSpc>
              <a:buAutoNum type="arabicParenR"/>
            </a:pPr>
            <a:r>
              <a:rPr lang="en-GB" sz="1400" dirty="0">
                <a:latin typeface="Arial" panose="020B0604020202020204" pitchFamily="34" charset="0"/>
                <a:cs typeface="Arial" panose="020B0604020202020204" pitchFamily="34" charset="0"/>
              </a:rPr>
              <a:t>Father aggression escalates – it is unclear how far dad can go, and the situation can easily spin out of control and serious incident happen.</a:t>
            </a:r>
          </a:p>
        </p:txBody>
      </p:sp>
      <p:sp>
        <p:nvSpPr>
          <p:cNvPr id="4" name="Footer Placeholder 3">
            <a:extLst>
              <a:ext uri="{FF2B5EF4-FFF2-40B4-BE49-F238E27FC236}">
                <a16:creationId xmlns:a16="http://schemas.microsoft.com/office/drawing/2014/main" id="{C11F2BF2-6D58-86EF-C6A4-6D5AEE812411}"/>
              </a:ext>
            </a:extLst>
          </p:cNvPr>
          <p:cNvSpPr>
            <a:spLocks noGrp="1"/>
          </p:cNvSpPr>
          <p:nvPr>
            <p:ph type="ftr" sz="quarter" idx="11"/>
          </p:nvPr>
        </p:nvSpPr>
        <p:spPr>
          <a:xfrm>
            <a:off x="9860096" y="6132651"/>
            <a:ext cx="1938968" cy="580368"/>
          </a:xfrm>
        </p:spPr>
        <p:txBody>
          <a:bodyPr>
            <a:normAutofit/>
          </a:bodyPr>
          <a:lstStyle/>
          <a:p>
            <a:pPr>
              <a:spcAft>
                <a:spcPts val="600"/>
              </a:spcAft>
            </a:pPr>
            <a:r>
              <a:rPr lang="en-US" dirty="0">
                <a:solidFill>
                  <a:schemeClr val="tx1"/>
                </a:solidFill>
                <a:latin typeface="Arial" panose="020B0604020202020204" pitchFamily="34" charset="0"/>
                <a:cs typeface="Arial" panose="020B0604020202020204" pitchFamily="34" charset="0"/>
              </a:rPr>
              <a:t>Elena Todorova</a:t>
            </a:r>
          </a:p>
        </p:txBody>
      </p:sp>
    </p:spTree>
    <p:extLst>
      <p:ext uri="{BB962C8B-B14F-4D97-AF65-F5344CB8AC3E}">
        <p14:creationId xmlns:p14="http://schemas.microsoft.com/office/powerpoint/2010/main" val="35107917"/>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42F63D-EFB2-B7F0-370C-1DA28F856150}"/>
              </a:ext>
            </a:extLst>
          </p:cNvPr>
          <p:cNvSpPr>
            <a:spLocks noGrp="1"/>
          </p:cNvSpPr>
          <p:nvPr>
            <p:ph type="title"/>
          </p:nvPr>
        </p:nvSpPr>
        <p:spPr>
          <a:xfrm>
            <a:off x="630936" y="639520"/>
            <a:ext cx="3429000" cy="1719072"/>
          </a:xfrm>
        </p:spPr>
        <p:txBody>
          <a:bodyPr anchor="b">
            <a:normAutofit/>
          </a:bodyPr>
          <a:lstStyle/>
          <a:p>
            <a:r>
              <a:rPr lang="en-GB">
                <a:latin typeface="Arial" panose="020B0604020202020204" pitchFamily="34" charset="0"/>
                <a:cs typeface="Arial" panose="020B0604020202020204" pitchFamily="34" charset="0"/>
              </a:rPr>
              <a:t>Children:</a:t>
            </a:r>
          </a:p>
        </p:txBody>
      </p:sp>
      <p:sp>
        <p:nvSpPr>
          <p:cNvPr id="12"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9084" y="2532888"/>
            <a:ext cx="3291840" cy="18288"/>
          </a:xfrm>
          <a:custGeom>
            <a:avLst/>
            <a:gdLst>
              <a:gd name="connsiteX0" fmla="*/ 0 w 3291840"/>
              <a:gd name="connsiteY0" fmla="*/ 0 h 18288"/>
              <a:gd name="connsiteX1" fmla="*/ 625450 w 3291840"/>
              <a:gd name="connsiteY1" fmla="*/ 0 h 18288"/>
              <a:gd name="connsiteX2" fmla="*/ 1283818 w 3291840"/>
              <a:gd name="connsiteY2" fmla="*/ 0 h 18288"/>
              <a:gd name="connsiteX3" fmla="*/ 1975104 w 3291840"/>
              <a:gd name="connsiteY3" fmla="*/ 0 h 18288"/>
              <a:gd name="connsiteX4" fmla="*/ 2666390 w 3291840"/>
              <a:gd name="connsiteY4" fmla="*/ 0 h 18288"/>
              <a:gd name="connsiteX5" fmla="*/ 3291840 w 3291840"/>
              <a:gd name="connsiteY5" fmla="*/ 0 h 18288"/>
              <a:gd name="connsiteX6" fmla="*/ 3291840 w 3291840"/>
              <a:gd name="connsiteY6" fmla="*/ 18288 h 18288"/>
              <a:gd name="connsiteX7" fmla="*/ 2567635 w 3291840"/>
              <a:gd name="connsiteY7" fmla="*/ 18288 h 18288"/>
              <a:gd name="connsiteX8" fmla="*/ 1843430 w 3291840"/>
              <a:gd name="connsiteY8" fmla="*/ 18288 h 18288"/>
              <a:gd name="connsiteX9" fmla="*/ 1185062 w 3291840"/>
              <a:gd name="connsiteY9" fmla="*/ 18288 h 18288"/>
              <a:gd name="connsiteX10" fmla="*/ 0 w 3291840"/>
              <a:gd name="connsiteY10" fmla="*/ 18288 h 18288"/>
              <a:gd name="connsiteX11" fmla="*/ 0 w 3291840"/>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91840" h="18288" fill="none" extrusionOk="0">
                <a:moveTo>
                  <a:pt x="0" y="0"/>
                </a:moveTo>
                <a:cubicBezTo>
                  <a:pt x="173613" y="5552"/>
                  <a:pt x="489242" y="1770"/>
                  <a:pt x="625450" y="0"/>
                </a:cubicBezTo>
                <a:cubicBezTo>
                  <a:pt x="761658" y="-1770"/>
                  <a:pt x="1015131" y="32079"/>
                  <a:pt x="1283818" y="0"/>
                </a:cubicBezTo>
                <a:cubicBezTo>
                  <a:pt x="1552505" y="-32079"/>
                  <a:pt x="1752773" y="10771"/>
                  <a:pt x="1975104" y="0"/>
                </a:cubicBezTo>
                <a:cubicBezTo>
                  <a:pt x="2197435" y="-10771"/>
                  <a:pt x="2433070" y="21341"/>
                  <a:pt x="2666390" y="0"/>
                </a:cubicBezTo>
                <a:cubicBezTo>
                  <a:pt x="2899710" y="-21341"/>
                  <a:pt x="3028437" y="16612"/>
                  <a:pt x="3291840" y="0"/>
                </a:cubicBezTo>
                <a:cubicBezTo>
                  <a:pt x="3291131" y="8157"/>
                  <a:pt x="3291427" y="12125"/>
                  <a:pt x="3291840" y="18288"/>
                </a:cubicBezTo>
                <a:cubicBezTo>
                  <a:pt x="3043276" y="37868"/>
                  <a:pt x="2921041" y="-12908"/>
                  <a:pt x="2567635" y="18288"/>
                </a:cubicBezTo>
                <a:cubicBezTo>
                  <a:pt x="2214230" y="49484"/>
                  <a:pt x="2189623" y="-13019"/>
                  <a:pt x="1843430" y="18288"/>
                </a:cubicBezTo>
                <a:cubicBezTo>
                  <a:pt x="1497237" y="49595"/>
                  <a:pt x="1492584" y="29180"/>
                  <a:pt x="1185062" y="18288"/>
                </a:cubicBezTo>
                <a:cubicBezTo>
                  <a:pt x="877540" y="7396"/>
                  <a:pt x="313238" y="46443"/>
                  <a:pt x="0" y="18288"/>
                </a:cubicBezTo>
                <a:cubicBezTo>
                  <a:pt x="-46" y="12483"/>
                  <a:pt x="-203" y="6491"/>
                  <a:pt x="0" y="0"/>
                </a:cubicBezTo>
                <a:close/>
              </a:path>
              <a:path w="3291840" h="18288" stroke="0" extrusionOk="0">
                <a:moveTo>
                  <a:pt x="0" y="0"/>
                </a:moveTo>
                <a:cubicBezTo>
                  <a:pt x="281971" y="23935"/>
                  <a:pt x="485873" y="-14021"/>
                  <a:pt x="625450" y="0"/>
                </a:cubicBezTo>
                <a:cubicBezTo>
                  <a:pt x="765027" y="14021"/>
                  <a:pt x="1048900" y="27914"/>
                  <a:pt x="1185062" y="0"/>
                </a:cubicBezTo>
                <a:cubicBezTo>
                  <a:pt x="1321224" y="-27914"/>
                  <a:pt x="1648252" y="-3988"/>
                  <a:pt x="1909267" y="0"/>
                </a:cubicBezTo>
                <a:cubicBezTo>
                  <a:pt x="2170282" y="3988"/>
                  <a:pt x="2301957" y="25891"/>
                  <a:pt x="2534717" y="0"/>
                </a:cubicBezTo>
                <a:cubicBezTo>
                  <a:pt x="2767477" y="-25891"/>
                  <a:pt x="3078800" y="21500"/>
                  <a:pt x="3291840" y="0"/>
                </a:cubicBezTo>
                <a:cubicBezTo>
                  <a:pt x="3291576" y="4493"/>
                  <a:pt x="3292224" y="9472"/>
                  <a:pt x="3291840" y="18288"/>
                </a:cubicBezTo>
                <a:cubicBezTo>
                  <a:pt x="3120474" y="15714"/>
                  <a:pt x="2816568" y="4633"/>
                  <a:pt x="2633472" y="18288"/>
                </a:cubicBezTo>
                <a:cubicBezTo>
                  <a:pt x="2450376" y="31943"/>
                  <a:pt x="2160769" y="37350"/>
                  <a:pt x="1909267" y="18288"/>
                </a:cubicBezTo>
                <a:cubicBezTo>
                  <a:pt x="1657765" y="-774"/>
                  <a:pt x="1623992" y="9648"/>
                  <a:pt x="1349654" y="18288"/>
                </a:cubicBezTo>
                <a:cubicBezTo>
                  <a:pt x="1075316" y="26928"/>
                  <a:pt x="833426" y="34181"/>
                  <a:pt x="691286" y="18288"/>
                </a:cubicBezTo>
                <a:cubicBezTo>
                  <a:pt x="549146" y="2395"/>
                  <a:pt x="342011" y="24201"/>
                  <a:pt x="0" y="18288"/>
                </a:cubicBezTo>
                <a:cubicBezTo>
                  <a:pt x="843" y="9577"/>
                  <a:pt x="371" y="6900"/>
                  <a:pt x="0" y="0"/>
                </a:cubicBezTo>
                <a:close/>
              </a:path>
            </a:pathLst>
          </a:custGeom>
          <a:solidFill>
            <a:srgbClr val="F1194D"/>
          </a:solidFill>
          <a:ln w="38100" cap="rnd">
            <a:solidFill>
              <a:srgbClr val="F1194D"/>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D1C29D0-80BD-51B8-CFB4-613200F1B5E9}"/>
              </a:ext>
            </a:extLst>
          </p:cNvPr>
          <p:cNvSpPr>
            <a:spLocks noGrp="1"/>
          </p:cNvSpPr>
          <p:nvPr>
            <p:ph idx="1"/>
          </p:nvPr>
        </p:nvSpPr>
        <p:spPr>
          <a:xfrm>
            <a:off x="630936" y="2807208"/>
            <a:ext cx="3429000" cy="3410712"/>
          </a:xfrm>
        </p:spPr>
        <p:txBody>
          <a:bodyPr anchor="t">
            <a:normAutofit/>
          </a:bodyPr>
          <a:lstStyle/>
          <a:p>
            <a:pPr>
              <a:lnSpc>
                <a:spcPct val="150000"/>
              </a:lnSpc>
            </a:pPr>
            <a:r>
              <a:rPr lang="en-GB" sz="1600" dirty="0">
                <a:latin typeface="Arial" panose="020B0604020202020204" pitchFamily="34" charset="0"/>
                <a:cs typeface="Arial" panose="020B0604020202020204" pitchFamily="34" charset="0"/>
              </a:rPr>
              <a:t>Children Welfare/ Safeguarding</a:t>
            </a:r>
          </a:p>
          <a:p>
            <a:pPr>
              <a:lnSpc>
                <a:spcPct val="150000"/>
              </a:lnSpc>
            </a:pPr>
            <a:r>
              <a:rPr lang="en-GB" sz="1600" dirty="0">
                <a:latin typeface="Arial" panose="020B0604020202020204" pitchFamily="34" charset="0"/>
                <a:cs typeface="Arial" panose="020B0604020202020204" pitchFamily="34" charset="0"/>
              </a:rPr>
              <a:t>Antisocial behaviour</a:t>
            </a:r>
          </a:p>
          <a:p>
            <a:pPr>
              <a:lnSpc>
                <a:spcPct val="150000"/>
              </a:lnSpc>
            </a:pPr>
            <a:r>
              <a:rPr lang="en-GB" sz="1600" dirty="0">
                <a:latin typeface="Arial" panose="020B0604020202020204" pitchFamily="34" charset="0"/>
                <a:cs typeface="Arial" panose="020B0604020202020204" pitchFamily="34" charset="0"/>
              </a:rPr>
              <a:t>School attendance/ Grades</a:t>
            </a:r>
          </a:p>
          <a:p>
            <a:pPr>
              <a:lnSpc>
                <a:spcPct val="150000"/>
              </a:lnSpc>
            </a:pPr>
            <a:r>
              <a:rPr lang="en-GB" sz="1600" dirty="0">
                <a:latin typeface="Arial" panose="020B0604020202020204" pitchFamily="34" charset="0"/>
                <a:cs typeface="Arial" panose="020B0604020202020204" pitchFamily="34" charset="0"/>
              </a:rPr>
              <a:t>Mental Health problems</a:t>
            </a:r>
          </a:p>
          <a:p>
            <a:pPr>
              <a:lnSpc>
                <a:spcPct val="150000"/>
              </a:lnSpc>
            </a:pPr>
            <a:r>
              <a:rPr lang="en-GB" sz="1600" dirty="0">
                <a:latin typeface="Arial" panose="020B0604020202020204" pitchFamily="34" charset="0"/>
                <a:cs typeface="Arial" panose="020B0604020202020204" pitchFamily="34" charset="0"/>
              </a:rPr>
              <a:t>Addictions</a:t>
            </a:r>
          </a:p>
          <a:p>
            <a:pPr marL="0" indent="0">
              <a:lnSpc>
                <a:spcPct val="150000"/>
              </a:lnSpc>
              <a:buNone/>
            </a:pPr>
            <a:r>
              <a:rPr lang="en-GB" sz="1600" dirty="0">
                <a:latin typeface="Arial" panose="020B0604020202020204" pitchFamily="34" charset="0"/>
                <a:cs typeface="Arial" panose="020B0604020202020204" pitchFamily="34" charset="0"/>
              </a:rPr>
              <a:t>(Megele, 2017)</a:t>
            </a:r>
            <a:endParaRPr lang="en-GB" sz="2400" dirty="0">
              <a:latin typeface="Arial" panose="020B0604020202020204" pitchFamily="34" charset="0"/>
              <a:cs typeface="Arial" panose="020B0604020202020204" pitchFamily="34" charset="0"/>
            </a:endParaRPr>
          </a:p>
          <a:p>
            <a:pPr marL="0" indent="0">
              <a:lnSpc>
                <a:spcPct val="100000"/>
              </a:lnSpc>
              <a:buNone/>
            </a:pPr>
            <a:endParaRPr lang="en-GB" sz="2400" dirty="0">
              <a:latin typeface="Arial" panose="020B0604020202020204" pitchFamily="34" charset="0"/>
              <a:cs typeface="Arial" panose="020B0604020202020204" pitchFamily="34" charset="0"/>
            </a:endParaRPr>
          </a:p>
        </p:txBody>
      </p:sp>
      <mc:AlternateContent xmlns:mc="http://schemas.openxmlformats.org/markup-compatibility/2006" xmlns:p14="http://schemas.microsoft.com/office/powerpoint/2010/main">
        <mc:Choice Requires="p14">
          <p:contentPart p14:bwMode="auto" r:id="rId2">
            <p14:nvContentPartPr>
              <p14:cNvPr id="14" name="Ink 13">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5755403" y="1971579"/>
              <a:ext cx="360" cy="2160"/>
            </p14:xfrm>
          </p:contentPart>
        </mc:Choice>
        <mc:Fallback xmlns="">
          <p:pic>
            <p:nvPicPr>
              <p:cNvPr id="14" name="Ink 13">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3"/>
              <a:stretch>
                <a:fillRect/>
              </a:stretch>
            </p:blipFill>
            <p:spPr>
              <a:xfrm>
                <a:off x="5737403" y="1956150"/>
                <a:ext cx="36000" cy="32709"/>
              </a:xfrm>
              <a:prstGeom prst="rect">
                <a:avLst/>
              </a:prstGeom>
            </p:spPr>
          </p:pic>
        </mc:Fallback>
      </mc:AlternateContent>
      <p:pic>
        <p:nvPicPr>
          <p:cNvPr id="5" name="Picture 4" descr="Diagram&#10;&#10;Description automatically generated">
            <a:extLst>
              <a:ext uri="{FF2B5EF4-FFF2-40B4-BE49-F238E27FC236}">
                <a16:creationId xmlns:a16="http://schemas.microsoft.com/office/drawing/2014/main" id="{5CDBFFBA-5CAA-428E-4685-CD9F4ED9BA7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805660" y="640080"/>
            <a:ext cx="6600992" cy="5577840"/>
          </a:xfrm>
          <a:prstGeom prst="rect">
            <a:avLst/>
          </a:prstGeom>
        </p:spPr>
      </p:pic>
      <p:sp>
        <p:nvSpPr>
          <p:cNvPr id="6" name="Footer Placeholder 5">
            <a:extLst>
              <a:ext uri="{FF2B5EF4-FFF2-40B4-BE49-F238E27FC236}">
                <a16:creationId xmlns:a16="http://schemas.microsoft.com/office/drawing/2014/main" id="{8E93A27A-D137-25DD-9D80-A329C99BEA87}"/>
              </a:ext>
            </a:extLst>
          </p:cNvPr>
          <p:cNvSpPr>
            <a:spLocks noGrp="1"/>
          </p:cNvSpPr>
          <p:nvPr>
            <p:ph type="ftr" sz="quarter" idx="11"/>
          </p:nvPr>
        </p:nvSpPr>
        <p:spPr>
          <a:xfrm>
            <a:off x="9199084" y="6217920"/>
            <a:ext cx="2206848" cy="503555"/>
          </a:xfrm>
        </p:spPr>
        <p:txBody>
          <a:bodyPr/>
          <a:lstStyle/>
          <a:p>
            <a:r>
              <a:rPr lang="en-US" dirty="0">
                <a:solidFill>
                  <a:schemeClr val="tx1"/>
                </a:solidFill>
                <a:latin typeface="Arial" panose="020B0604020202020204" pitchFamily="34" charset="0"/>
                <a:cs typeface="Arial" panose="020B0604020202020204" pitchFamily="34" charset="0"/>
              </a:rPr>
              <a:t>Athene Hamilton</a:t>
            </a:r>
          </a:p>
        </p:txBody>
      </p:sp>
    </p:spTree>
    <p:extLst>
      <p:ext uri="{BB962C8B-B14F-4D97-AF65-F5344CB8AC3E}">
        <p14:creationId xmlns:p14="http://schemas.microsoft.com/office/powerpoint/2010/main" val="1885833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BCB9E0F-80B4-4BE1-A13D-A796E81860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C76797-7557-3CA9-CB08-17058E4DE0B3}"/>
              </a:ext>
            </a:extLst>
          </p:cNvPr>
          <p:cNvSpPr>
            <a:spLocks noGrp="1"/>
          </p:cNvSpPr>
          <p:nvPr>
            <p:ph type="title"/>
          </p:nvPr>
        </p:nvSpPr>
        <p:spPr>
          <a:xfrm>
            <a:off x="572493" y="238539"/>
            <a:ext cx="11047013" cy="1434415"/>
          </a:xfrm>
        </p:spPr>
        <p:txBody>
          <a:bodyPr anchor="b">
            <a:normAutofit/>
          </a:bodyPr>
          <a:lstStyle/>
          <a:p>
            <a:r>
              <a:rPr lang="en-GB" sz="7200">
                <a:latin typeface="Arial" panose="020B0604020202020204" pitchFamily="34" charset="0"/>
                <a:cs typeface="Arial" panose="020B0604020202020204" pitchFamily="34" charset="0"/>
              </a:rPr>
              <a:t>Antisocial Behaviour:</a:t>
            </a:r>
          </a:p>
        </p:txBody>
      </p:sp>
      <p:sp>
        <p:nvSpPr>
          <p:cNvPr id="13"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4" y="1817073"/>
            <a:ext cx="11018520" cy="18288"/>
          </a:xfrm>
          <a:custGeom>
            <a:avLst/>
            <a:gdLst>
              <a:gd name="connsiteX0" fmla="*/ 0 w 11018520"/>
              <a:gd name="connsiteY0" fmla="*/ 0 h 18288"/>
              <a:gd name="connsiteX1" fmla="*/ 468287 w 11018520"/>
              <a:gd name="connsiteY1" fmla="*/ 0 h 18288"/>
              <a:gd name="connsiteX2" fmla="*/ 1156945 w 11018520"/>
              <a:gd name="connsiteY2" fmla="*/ 0 h 18288"/>
              <a:gd name="connsiteX3" fmla="*/ 1955787 w 11018520"/>
              <a:gd name="connsiteY3" fmla="*/ 0 h 18288"/>
              <a:gd name="connsiteX4" fmla="*/ 2313889 w 11018520"/>
              <a:gd name="connsiteY4" fmla="*/ 0 h 18288"/>
              <a:gd name="connsiteX5" fmla="*/ 2671991 w 11018520"/>
              <a:gd name="connsiteY5" fmla="*/ 0 h 18288"/>
              <a:gd name="connsiteX6" fmla="*/ 3581019 w 11018520"/>
              <a:gd name="connsiteY6" fmla="*/ 0 h 18288"/>
              <a:gd name="connsiteX7" fmla="*/ 4269677 w 11018520"/>
              <a:gd name="connsiteY7" fmla="*/ 0 h 18288"/>
              <a:gd name="connsiteX8" fmla="*/ 4627778 w 11018520"/>
              <a:gd name="connsiteY8" fmla="*/ 0 h 18288"/>
              <a:gd name="connsiteX9" fmla="*/ 5316436 w 11018520"/>
              <a:gd name="connsiteY9" fmla="*/ 0 h 18288"/>
              <a:gd name="connsiteX10" fmla="*/ 6225464 w 11018520"/>
              <a:gd name="connsiteY10" fmla="*/ 0 h 18288"/>
              <a:gd name="connsiteX11" fmla="*/ 6803936 w 11018520"/>
              <a:gd name="connsiteY11" fmla="*/ 0 h 18288"/>
              <a:gd name="connsiteX12" fmla="*/ 7382408 w 11018520"/>
              <a:gd name="connsiteY12" fmla="*/ 0 h 18288"/>
              <a:gd name="connsiteX13" fmla="*/ 8071066 w 11018520"/>
              <a:gd name="connsiteY13" fmla="*/ 0 h 18288"/>
              <a:gd name="connsiteX14" fmla="*/ 8869909 w 11018520"/>
              <a:gd name="connsiteY14" fmla="*/ 0 h 18288"/>
              <a:gd name="connsiteX15" fmla="*/ 9668751 w 11018520"/>
              <a:gd name="connsiteY15" fmla="*/ 0 h 18288"/>
              <a:gd name="connsiteX16" fmla="*/ 11018520 w 11018520"/>
              <a:gd name="connsiteY16" fmla="*/ 0 h 18288"/>
              <a:gd name="connsiteX17" fmla="*/ 11018520 w 11018520"/>
              <a:gd name="connsiteY17" fmla="*/ 18288 h 18288"/>
              <a:gd name="connsiteX18" fmla="*/ 10550233 w 11018520"/>
              <a:gd name="connsiteY18" fmla="*/ 18288 h 18288"/>
              <a:gd name="connsiteX19" fmla="*/ 9641205 w 11018520"/>
              <a:gd name="connsiteY19" fmla="*/ 18288 h 18288"/>
              <a:gd name="connsiteX20" fmla="*/ 8952548 w 11018520"/>
              <a:gd name="connsiteY20" fmla="*/ 18288 h 18288"/>
              <a:gd name="connsiteX21" fmla="*/ 8594446 w 11018520"/>
              <a:gd name="connsiteY21" fmla="*/ 18288 h 18288"/>
              <a:gd name="connsiteX22" fmla="*/ 7905788 w 11018520"/>
              <a:gd name="connsiteY22" fmla="*/ 18288 h 18288"/>
              <a:gd name="connsiteX23" fmla="*/ 7327316 w 11018520"/>
              <a:gd name="connsiteY23" fmla="*/ 18288 h 18288"/>
              <a:gd name="connsiteX24" fmla="*/ 6748844 w 11018520"/>
              <a:gd name="connsiteY24" fmla="*/ 18288 h 18288"/>
              <a:gd name="connsiteX25" fmla="*/ 6170371 w 11018520"/>
              <a:gd name="connsiteY25" fmla="*/ 18288 h 18288"/>
              <a:gd name="connsiteX26" fmla="*/ 5591899 w 11018520"/>
              <a:gd name="connsiteY26" fmla="*/ 18288 h 18288"/>
              <a:gd name="connsiteX27" fmla="*/ 4793056 w 11018520"/>
              <a:gd name="connsiteY27" fmla="*/ 18288 h 18288"/>
              <a:gd name="connsiteX28" fmla="*/ 4104399 w 11018520"/>
              <a:gd name="connsiteY28" fmla="*/ 18288 h 18288"/>
              <a:gd name="connsiteX29" fmla="*/ 3746297 w 11018520"/>
              <a:gd name="connsiteY29" fmla="*/ 18288 h 18288"/>
              <a:gd name="connsiteX30" fmla="*/ 3167825 w 11018520"/>
              <a:gd name="connsiteY30" fmla="*/ 18288 h 18288"/>
              <a:gd name="connsiteX31" fmla="*/ 2368982 w 11018520"/>
              <a:gd name="connsiteY31" fmla="*/ 18288 h 18288"/>
              <a:gd name="connsiteX32" fmla="*/ 1900695 w 11018520"/>
              <a:gd name="connsiteY32" fmla="*/ 18288 h 18288"/>
              <a:gd name="connsiteX33" fmla="*/ 991667 w 11018520"/>
              <a:gd name="connsiteY33" fmla="*/ 18288 h 18288"/>
              <a:gd name="connsiteX34" fmla="*/ 0 w 11018520"/>
              <a:gd name="connsiteY34" fmla="*/ 18288 h 18288"/>
              <a:gd name="connsiteX35" fmla="*/ 0 w 11018520"/>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1018520" h="18288" fill="none" extrusionOk="0">
                <a:moveTo>
                  <a:pt x="0" y="0"/>
                </a:moveTo>
                <a:cubicBezTo>
                  <a:pt x="176840" y="19448"/>
                  <a:pt x="369510" y="1686"/>
                  <a:pt x="468287" y="0"/>
                </a:cubicBezTo>
                <a:cubicBezTo>
                  <a:pt x="567064" y="-1686"/>
                  <a:pt x="844925" y="28710"/>
                  <a:pt x="1156945" y="0"/>
                </a:cubicBezTo>
                <a:cubicBezTo>
                  <a:pt x="1468965" y="-28710"/>
                  <a:pt x="1755775" y="35306"/>
                  <a:pt x="1955787" y="0"/>
                </a:cubicBezTo>
                <a:cubicBezTo>
                  <a:pt x="2155799" y="-35306"/>
                  <a:pt x="2224532" y="-16632"/>
                  <a:pt x="2313889" y="0"/>
                </a:cubicBezTo>
                <a:cubicBezTo>
                  <a:pt x="2403246" y="16632"/>
                  <a:pt x="2494050" y="6083"/>
                  <a:pt x="2671991" y="0"/>
                </a:cubicBezTo>
                <a:cubicBezTo>
                  <a:pt x="2849932" y="-6083"/>
                  <a:pt x="3354152" y="34614"/>
                  <a:pt x="3581019" y="0"/>
                </a:cubicBezTo>
                <a:cubicBezTo>
                  <a:pt x="3807886" y="-34614"/>
                  <a:pt x="4022451" y="14254"/>
                  <a:pt x="4269677" y="0"/>
                </a:cubicBezTo>
                <a:cubicBezTo>
                  <a:pt x="4516903" y="-14254"/>
                  <a:pt x="4514495" y="-13291"/>
                  <a:pt x="4627778" y="0"/>
                </a:cubicBezTo>
                <a:cubicBezTo>
                  <a:pt x="4741061" y="13291"/>
                  <a:pt x="5120758" y="-22660"/>
                  <a:pt x="5316436" y="0"/>
                </a:cubicBezTo>
                <a:cubicBezTo>
                  <a:pt x="5512114" y="22660"/>
                  <a:pt x="5812155" y="-9513"/>
                  <a:pt x="6225464" y="0"/>
                </a:cubicBezTo>
                <a:cubicBezTo>
                  <a:pt x="6638773" y="9513"/>
                  <a:pt x="6545417" y="2479"/>
                  <a:pt x="6803936" y="0"/>
                </a:cubicBezTo>
                <a:cubicBezTo>
                  <a:pt x="7062455" y="-2479"/>
                  <a:pt x="7245098" y="-20209"/>
                  <a:pt x="7382408" y="0"/>
                </a:cubicBezTo>
                <a:cubicBezTo>
                  <a:pt x="7519718" y="20209"/>
                  <a:pt x="7801947" y="19736"/>
                  <a:pt x="8071066" y="0"/>
                </a:cubicBezTo>
                <a:cubicBezTo>
                  <a:pt x="8340185" y="-19736"/>
                  <a:pt x="8495312" y="-6666"/>
                  <a:pt x="8869909" y="0"/>
                </a:cubicBezTo>
                <a:cubicBezTo>
                  <a:pt x="9244506" y="6666"/>
                  <a:pt x="9501461" y="-13745"/>
                  <a:pt x="9668751" y="0"/>
                </a:cubicBezTo>
                <a:cubicBezTo>
                  <a:pt x="9836041" y="13745"/>
                  <a:pt x="10607605" y="14143"/>
                  <a:pt x="11018520" y="0"/>
                </a:cubicBezTo>
                <a:cubicBezTo>
                  <a:pt x="11019166" y="4451"/>
                  <a:pt x="11019010" y="9226"/>
                  <a:pt x="11018520" y="18288"/>
                </a:cubicBezTo>
                <a:cubicBezTo>
                  <a:pt x="10834966" y="15274"/>
                  <a:pt x="10754561" y="35250"/>
                  <a:pt x="10550233" y="18288"/>
                </a:cubicBezTo>
                <a:cubicBezTo>
                  <a:pt x="10345905" y="1326"/>
                  <a:pt x="9906342" y="45884"/>
                  <a:pt x="9641205" y="18288"/>
                </a:cubicBezTo>
                <a:cubicBezTo>
                  <a:pt x="9376068" y="-9308"/>
                  <a:pt x="9177188" y="43988"/>
                  <a:pt x="8952548" y="18288"/>
                </a:cubicBezTo>
                <a:cubicBezTo>
                  <a:pt x="8727908" y="-7412"/>
                  <a:pt x="8707007" y="3271"/>
                  <a:pt x="8594446" y="18288"/>
                </a:cubicBezTo>
                <a:cubicBezTo>
                  <a:pt x="8481885" y="33305"/>
                  <a:pt x="8175004" y="35109"/>
                  <a:pt x="7905788" y="18288"/>
                </a:cubicBezTo>
                <a:cubicBezTo>
                  <a:pt x="7636572" y="1467"/>
                  <a:pt x="7535638" y="7399"/>
                  <a:pt x="7327316" y="18288"/>
                </a:cubicBezTo>
                <a:cubicBezTo>
                  <a:pt x="7118994" y="29177"/>
                  <a:pt x="6978247" y="47205"/>
                  <a:pt x="6748844" y="18288"/>
                </a:cubicBezTo>
                <a:cubicBezTo>
                  <a:pt x="6519441" y="-10629"/>
                  <a:pt x="6459241" y="43308"/>
                  <a:pt x="6170371" y="18288"/>
                </a:cubicBezTo>
                <a:cubicBezTo>
                  <a:pt x="5881501" y="-6732"/>
                  <a:pt x="5736201" y="35971"/>
                  <a:pt x="5591899" y="18288"/>
                </a:cubicBezTo>
                <a:cubicBezTo>
                  <a:pt x="5447597" y="605"/>
                  <a:pt x="4990303" y="20409"/>
                  <a:pt x="4793056" y="18288"/>
                </a:cubicBezTo>
                <a:cubicBezTo>
                  <a:pt x="4595809" y="16167"/>
                  <a:pt x="4271723" y="2909"/>
                  <a:pt x="4104399" y="18288"/>
                </a:cubicBezTo>
                <a:cubicBezTo>
                  <a:pt x="3937075" y="33667"/>
                  <a:pt x="3923235" y="10730"/>
                  <a:pt x="3746297" y="18288"/>
                </a:cubicBezTo>
                <a:cubicBezTo>
                  <a:pt x="3569359" y="25846"/>
                  <a:pt x="3351081" y="24702"/>
                  <a:pt x="3167825" y="18288"/>
                </a:cubicBezTo>
                <a:cubicBezTo>
                  <a:pt x="2984569" y="11874"/>
                  <a:pt x="2708033" y="13293"/>
                  <a:pt x="2368982" y="18288"/>
                </a:cubicBezTo>
                <a:cubicBezTo>
                  <a:pt x="2029931" y="23283"/>
                  <a:pt x="2009060" y="37671"/>
                  <a:pt x="1900695" y="18288"/>
                </a:cubicBezTo>
                <a:cubicBezTo>
                  <a:pt x="1792330" y="-1095"/>
                  <a:pt x="1183178" y="9337"/>
                  <a:pt x="991667" y="18288"/>
                </a:cubicBezTo>
                <a:cubicBezTo>
                  <a:pt x="800156" y="27239"/>
                  <a:pt x="375690" y="34110"/>
                  <a:pt x="0" y="18288"/>
                </a:cubicBezTo>
                <a:cubicBezTo>
                  <a:pt x="-213" y="9468"/>
                  <a:pt x="187" y="4459"/>
                  <a:pt x="0" y="0"/>
                </a:cubicBezTo>
                <a:close/>
              </a:path>
              <a:path w="11018520" h="18288" stroke="0" extrusionOk="0">
                <a:moveTo>
                  <a:pt x="0" y="0"/>
                </a:moveTo>
                <a:cubicBezTo>
                  <a:pt x="266588" y="-23405"/>
                  <a:pt x="350503" y="-27031"/>
                  <a:pt x="578472" y="0"/>
                </a:cubicBezTo>
                <a:cubicBezTo>
                  <a:pt x="806441" y="27031"/>
                  <a:pt x="803976" y="13604"/>
                  <a:pt x="936574" y="0"/>
                </a:cubicBezTo>
                <a:cubicBezTo>
                  <a:pt x="1069172" y="-13604"/>
                  <a:pt x="1661335" y="-31902"/>
                  <a:pt x="1845602" y="0"/>
                </a:cubicBezTo>
                <a:cubicBezTo>
                  <a:pt x="2029869" y="31902"/>
                  <a:pt x="2273452" y="17005"/>
                  <a:pt x="2424074" y="0"/>
                </a:cubicBezTo>
                <a:cubicBezTo>
                  <a:pt x="2574696" y="-17005"/>
                  <a:pt x="2790864" y="-28133"/>
                  <a:pt x="3002547" y="0"/>
                </a:cubicBezTo>
                <a:cubicBezTo>
                  <a:pt x="3214230" y="28133"/>
                  <a:pt x="3605033" y="-14934"/>
                  <a:pt x="3911575" y="0"/>
                </a:cubicBezTo>
                <a:cubicBezTo>
                  <a:pt x="4218117" y="14934"/>
                  <a:pt x="4198004" y="3604"/>
                  <a:pt x="4379862" y="0"/>
                </a:cubicBezTo>
                <a:cubicBezTo>
                  <a:pt x="4561720" y="-3604"/>
                  <a:pt x="4941151" y="-37368"/>
                  <a:pt x="5288890" y="0"/>
                </a:cubicBezTo>
                <a:cubicBezTo>
                  <a:pt x="5636629" y="37368"/>
                  <a:pt x="6011513" y="-33898"/>
                  <a:pt x="6197918" y="0"/>
                </a:cubicBezTo>
                <a:cubicBezTo>
                  <a:pt x="6384323" y="33898"/>
                  <a:pt x="6555799" y="11241"/>
                  <a:pt x="6886575" y="0"/>
                </a:cubicBezTo>
                <a:cubicBezTo>
                  <a:pt x="7217351" y="-11241"/>
                  <a:pt x="7604472" y="-44614"/>
                  <a:pt x="7795603" y="0"/>
                </a:cubicBezTo>
                <a:cubicBezTo>
                  <a:pt x="7986734" y="44614"/>
                  <a:pt x="8098870" y="-11086"/>
                  <a:pt x="8374075" y="0"/>
                </a:cubicBezTo>
                <a:cubicBezTo>
                  <a:pt x="8649280" y="11086"/>
                  <a:pt x="8701749" y="-25020"/>
                  <a:pt x="8952548" y="0"/>
                </a:cubicBezTo>
                <a:cubicBezTo>
                  <a:pt x="9203347" y="25020"/>
                  <a:pt x="9519297" y="4274"/>
                  <a:pt x="9751390" y="0"/>
                </a:cubicBezTo>
                <a:cubicBezTo>
                  <a:pt x="9983483" y="-4274"/>
                  <a:pt x="10169881" y="16480"/>
                  <a:pt x="10329863" y="0"/>
                </a:cubicBezTo>
                <a:cubicBezTo>
                  <a:pt x="10489845" y="-16480"/>
                  <a:pt x="10750941" y="-9727"/>
                  <a:pt x="11018520" y="0"/>
                </a:cubicBezTo>
                <a:cubicBezTo>
                  <a:pt x="11018113" y="8690"/>
                  <a:pt x="11018366" y="14141"/>
                  <a:pt x="11018520" y="18288"/>
                </a:cubicBezTo>
                <a:cubicBezTo>
                  <a:pt x="10841176" y="-3597"/>
                  <a:pt x="10399304" y="41504"/>
                  <a:pt x="10219677" y="18288"/>
                </a:cubicBezTo>
                <a:cubicBezTo>
                  <a:pt x="10040050" y="-4928"/>
                  <a:pt x="10030762" y="16144"/>
                  <a:pt x="9861575" y="18288"/>
                </a:cubicBezTo>
                <a:cubicBezTo>
                  <a:pt x="9692388" y="20432"/>
                  <a:pt x="9529439" y="40380"/>
                  <a:pt x="9393288" y="18288"/>
                </a:cubicBezTo>
                <a:cubicBezTo>
                  <a:pt x="9257137" y="-3804"/>
                  <a:pt x="8825003" y="25592"/>
                  <a:pt x="8484260" y="18288"/>
                </a:cubicBezTo>
                <a:cubicBezTo>
                  <a:pt x="8143517" y="10984"/>
                  <a:pt x="8082894" y="45968"/>
                  <a:pt x="7795603" y="18288"/>
                </a:cubicBezTo>
                <a:cubicBezTo>
                  <a:pt x="7508312" y="-9392"/>
                  <a:pt x="7466074" y="19486"/>
                  <a:pt x="7327316" y="18288"/>
                </a:cubicBezTo>
                <a:cubicBezTo>
                  <a:pt x="7188558" y="17090"/>
                  <a:pt x="6869645" y="4657"/>
                  <a:pt x="6638658" y="18288"/>
                </a:cubicBezTo>
                <a:cubicBezTo>
                  <a:pt x="6407671" y="31919"/>
                  <a:pt x="6359238" y="35967"/>
                  <a:pt x="6280556" y="18288"/>
                </a:cubicBezTo>
                <a:cubicBezTo>
                  <a:pt x="6201874" y="609"/>
                  <a:pt x="6041216" y="22404"/>
                  <a:pt x="5922455" y="18288"/>
                </a:cubicBezTo>
                <a:cubicBezTo>
                  <a:pt x="5803694" y="14172"/>
                  <a:pt x="5555521" y="48848"/>
                  <a:pt x="5233797" y="18288"/>
                </a:cubicBezTo>
                <a:cubicBezTo>
                  <a:pt x="4912073" y="-12272"/>
                  <a:pt x="4986440" y="-2740"/>
                  <a:pt x="4765510" y="18288"/>
                </a:cubicBezTo>
                <a:cubicBezTo>
                  <a:pt x="4544580" y="39316"/>
                  <a:pt x="4177715" y="18248"/>
                  <a:pt x="3966667" y="18288"/>
                </a:cubicBezTo>
                <a:cubicBezTo>
                  <a:pt x="3755619" y="18328"/>
                  <a:pt x="3664519" y="22387"/>
                  <a:pt x="3498380" y="18288"/>
                </a:cubicBezTo>
                <a:cubicBezTo>
                  <a:pt x="3332241" y="14189"/>
                  <a:pt x="3065858" y="-7524"/>
                  <a:pt x="2699537" y="18288"/>
                </a:cubicBezTo>
                <a:cubicBezTo>
                  <a:pt x="2333216" y="44100"/>
                  <a:pt x="2505666" y="4650"/>
                  <a:pt x="2341436" y="18288"/>
                </a:cubicBezTo>
                <a:cubicBezTo>
                  <a:pt x="2177206" y="31926"/>
                  <a:pt x="1790164" y="19880"/>
                  <a:pt x="1542593" y="18288"/>
                </a:cubicBezTo>
                <a:cubicBezTo>
                  <a:pt x="1295022" y="16696"/>
                  <a:pt x="1218012" y="39325"/>
                  <a:pt x="1074306" y="18288"/>
                </a:cubicBezTo>
                <a:cubicBezTo>
                  <a:pt x="930600" y="-2749"/>
                  <a:pt x="797266" y="24589"/>
                  <a:pt x="716204" y="18288"/>
                </a:cubicBezTo>
                <a:cubicBezTo>
                  <a:pt x="635142" y="11987"/>
                  <a:pt x="344503" y="41396"/>
                  <a:pt x="0" y="18288"/>
                </a:cubicBezTo>
                <a:cubicBezTo>
                  <a:pt x="-53" y="11301"/>
                  <a:pt x="-649" y="7756"/>
                  <a:pt x="0" y="0"/>
                </a:cubicBezTo>
                <a:close/>
              </a:path>
            </a:pathLst>
          </a:custGeom>
          <a:solidFill>
            <a:srgbClr val="FE240E"/>
          </a:solidFill>
          <a:ln w="38100" cap="rnd">
            <a:solidFill>
              <a:srgbClr val="FE240E"/>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picture containing text, sky, outdoor, sign&#10;&#10;Description automatically generated">
            <a:extLst>
              <a:ext uri="{FF2B5EF4-FFF2-40B4-BE49-F238E27FC236}">
                <a16:creationId xmlns:a16="http://schemas.microsoft.com/office/drawing/2014/main" id="{2B4EE7A4-B1C1-0466-FA7F-00D69D5848C0}"/>
              </a:ext>
            </a:extLst>
          </p:cNvPr>
          <p:cNvPicPr>
            <a:picLocks noChangeAspect="1"/>
          </p:cNvPicPr>
          <p:nvPr/>
        </p:nvPicPr>
        <p:blipFill rotWithShape="1">
          <a:blip r:embed="rId2">
            <a:extLst>
              <a:ext uri="{28A0092B-C50C-407E-A947-70E740481C1C}">
                <a14:useLocalDpi xmlns:a14="http://schemas.microsoft.com/office/drawing/2010/main" val="0"/>
              </a:ext>
            </a:extLst>
          </a:blip>
          <a:srcRect t="7306" r="1" b="979"/>
          <a:stretch/>
        </p:blipFill>
        <p:spPr>
          <a:xfrm>
            <a:off x="572492" y="2089604"/>
            <a:ext cx="3941064" cy="4096511"/>
          </a:xfrm>
          <a:prstGeom prst="rect">
            <a:avLst/>
          </a:prstGeom>
        </p:spPr>
      </p:pic>
      <p:sp>
        <p:nvSpPr>
          <p:cNvPr id="3" name="Content Placeholder 2">
            <a:extLst>
              <a:ext uri="{FF2B5EF4-FFF2-40B4-BE49-F238E27FC236}">
                <a16:creationId xmlns:a16="http://schemas.microsoft.com/office/drawing/2014/main" id="{CEE639DB-0F03-1E10-7904-BDD58066A093}"/>
              </a:ext>
            </a:extLst>
          </p:cNvPr>
          <p:cNvSpPr>
            <a:spLocks noGrp="1"/>
          </p:cNvSpPr>
          <p:nvPr>
            <p:ph idx="1"/>
          </p:nvPr>
        </p:nvSpPr>
        <p:spPr>
          <a:xfrm>
            <a:off x="4905955" y="1817074"/>
            <a:ext cx="6713552" cy="4539276"/>
          </a:xfrm>
        </p:spPr>
        <p:txBody>
          <a:bodyPr anchor="t">
            <a:normAutofit/>
          </a:bodyPr>
          <a:lstStyle/>
          <a:p>
            <a:pPr marL="0" indent="0">
              <a:lnSpc>
                <a:spcPct val="150000"/>
              </a:lnSpc>
              <a:buNone/>
            </a:pPr>
            <a:r>
              <a:rPr lang="en-GB" sz="1400" dirty="0">
                <a:latin typeface="Arial" panose="020B0604020202020204" pitchFamily="34" charset="0"/>
                <a:cs typeface="Arial" panose="020B0604020202020204" pitchFamily="34" charset="0"/>
              </a:rPr>
              <a:t>This behaviour could lead to: </a:t>
            </a:r>
          </a:p>
          <a:p>
            <a:pPr>
              <a:lnSpc>
                <a:spcPct val="150000"/>
              </a:lnSpc>
              <a:buFont typeface="Wingdings" panose="05000000000000000000" pitchFamily="2" charset="2"/>
              <a:buChar char="§"/>
            </a:pPr>
            <a:r>
              <a:rPr lang="en-GB" sz="1400" dirty="0">
                <a:latin typeface="Arial" panose="020B0604020202020204" pitchFamily="34" charset="0"/>
                <a:cs typeface="Arial" panose="020B0604020202020204" pitchFamily="34" charset="0"/>
              </a:rPr>
              <a:t>Involvement in crime and vandalism</a:t>
            </a:r>
          </a:p>
          <a:p>
            <a:pPr>
              <a:lnSpc>
                <a:spcPct val="150000"/>
              </a:lnSpc>
              <a:buFont typeface="Wingdings" panose="05000000000000000000" pitchFamily="2" charset="2"/>
              <a:buChar char="§"/>
            </a:pPr>
            <a:r>
              <a:rPr lang="en-GB" sz="1400" dirty="0">
                <a:latin typeface="Arial" panose="020B0604020202020204" pitchFamily="34" charset="0"/>
                <a:cs typeface="Arial" panose="020B0604020202020204" pitchFamily="34" charset="0"/>
              </a:rPr>
              <a:t>Addicted to alcohol and drugs</a:t>
            </a:r>
          </a:p>
          <a:p>
            <a:pPr>
              <a:lnSpc>
                <a:spcPct val="150000"/>
              </a:lnSpc>
              <a:buFont typeface="Wingdings" panose="05000000000000000000" pitchFamily="2" charset="2"/>
              <a:buChar char="§"/>
            </a:pPr>
            <a:r>
              <a:rPr lang="en-GB" sz="1400" dirty="0">
                <a:latin typeface="Arial" panose="020B0604020202020204" pitchFamily="34" charset="0"/>
                <a:cs typeface="Arial" panose="020B0604020202020204" pitchFamily="34" charset="0"/>
              </a:rPr>
              <a:t>School Absences/ descending  school grades</a:t>
            </a:r>
          </a:p>
          <a:p>
            <a:pPr>
              <a:lnSpc>
                <a:spcPct val="150000"/>
              </a:lnSpc>
              <a:buFont typeface="Wingdings" panose="05000000000000000000" pitchFamily="2" charset="2"/>
              <a:buChar char="§"/>
            </a:pPr>
            <a:r>
              <a:rPr lang="en-GB" sz="1400" dirty="0">
                <a:latin typeface="Arial" panose="020B0604020202020204" pitchFamily="34" charset="0"/>
                <a:cs typeface="Arial" panose="020B0604020202020204" pitchFamily="34" charset="0"/>
              </a:rPr>
              <a:t>Fighting and bulling other children</a:t>
            </a:r>
          </a:p>
          <a:p>
            <a:pPr>
              <a:lnSpc>
                <a:spcPct val="150000"/>
              </a:lnSpc>
              <a:buFont typeface="Wingdings" panose="05000000000000000000" pitchFamily="2" charset="2"/>
              <a:buChar char="§"/>
            </a:pPr>
            <a:r>
              <a:rPr lang="en-GB" sz="1400" dirty="0">
                <a:latin typeface="Arial" panose="020B0604020202020204" pitchFamily="34" charset="0"/>
                <a:cs typeface="Arial" panose="020B0604020202020204" pitchFamily="34" charset="0"/>
              </a:rPr>
              <a:t>Suicidal tendencies.</a:t>
            </a:r>
          </a:p>
          <a:p>
            <a:pPr marL="0" indent="0">
              <a:lnSpc>
                <a:spcPct val="150000"/>
              </a:lnSpc>
              <a:buNone/>
            </a:pPr>
            <a:r>
              <a:rPr lang="en-GB" sz="1400" dirty="0">
                <a:latin typeface="Arial" panose="020B0604020202020204" pitchFamily="34" charset="0"/>
                <a:cs typeface="Arial" panose="020B0604020202020204" pitchFamily="34" charset="0"/>
              </a:rPr>
              <a:t>Article 19 of the UN states – “ Government must do all they can to ensure that children are protected from all forms of violence, abuse, neglect and bad treatment by their parents or anyone else who looks after them.”</a:t>
            </a:r>
          </a:p>
          <a:p>
            <a:pPr marL="0" indent="0">
              <a:lnSpc>
                <a:spcPct val="150000"/>
              </a:lnSpc>
              <a:buNone/>
            </a:pPr>
            <a:r>
              <a:rPr lang="en-GB" sz="1400" dirty="0">
                <a:latin typeface="Arial" panose="020B0604020202020204" pitchFamily="34" charset="0"/>
                <a:cs typeface="Arial" panose="020B0604020202020204" pitchFamily="34" charset="0"/>
              </a:rPr>
              <a:t>(Bennett, etc., 2009)</a:t>
            </a:r>
          </a:p>
          <a:p>
            <a:pPr marL="0" indent="0">
              <a:lnSpc>
                <a:spcPct val="100000"/>
              </a:lnSpc>
              <a:buNone/>
            </a:pPr>
            <a:endParaRPr lang="en-GB" sz="1500" dirty="0">
              <a:latin typeface="Arial" panose="020B0604020202020204" pitchFamily="34" charset="0"/>
              <a:cs typeface="Arial" panose="020B0604020202020204" pitchFamily="34" charset="0"/>
            </a:endParaRPr>
          </a:p>
        </p:txBody>
      </p:sp>
      <p:sp>
        <p:nvSpPr>
          <p:cNvPr id="4" name="Footer Placeholder 3">
            <a:extLst>
              <a:ext uri="{FF2B5EF4-FFF2-40B4-BE49-F238E27FC236}">
                <a16:creationId xmlns:a16="http://schemas.microsoft.com/office/drawing/2014/main" id="{CE70CC63-8226-25E3-D4D7-FEEE656897ED}"/>
              </a:ext>
            </a:extLst>
          </p:cNvPr>
          <p:cNvSpPr>
            <a:spLocks noGrp="1"/>
          </p:cNvSpPr>
          <p:nvPr>
            <p:ph type="ftr" sz="quarter" idx="11"/>
          </p:nvPr>
        </p:nvSpPr>
        <p:spPr>
          <a:xfrm>
            <a:off x="9855200" y="6186116"/>
            <a:ext cx="1735813" cy="635308"/>
          </a:xfrm>
        </p:spPr>
        <p:txBody>
          <a:bodyPr>
            <a:normAutofit/>
          </a:bodyPr>
          <a:lstStyle/>
          <a:p>
            <a:pPr algn="l">
              <a:spcAft>
                <a:spcPts val="600"/>
              </a:spcAft>
            </a:pPr>
            <a:r>
              <a:rPr lang="en-US" dirty="0">
                <a:solidFill>
                  <a:schemeClr val="tx1"/>
                </a:solidFill>
                <a:latin typeface="Arial" panose="020B0604020202020204" pitchFamily="34" charset="0"/>
                <a:cs typeface="Arial" panose="020B0604020202020204" pitchFamily="34" charset="0"/>
              </a:rPr>
              <a:t>Athene Hamilton</a:t>
            </a:r>
          </a:p>
        </p:txBody>
      </p:sp>
    </p:spTree>
    <p:extLst>
      <p:ext uri="{BB962C8B-B14F-4D97-AF65-F5344CB8AC3E}">
        <p14:creationId xmlns:p14="http://schemas.microsoft.com/office/powerpoint/2010/main" val="25906741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 name="Rectangle 7">
            <a:extLst>
              <a:ext uri="{FF2B5EF4-FFF2-40B4-BE49-F238E27FC236}">
                <a16:creationId xmlns:a16="http://schemas.microsoft.com/office/drawing/2014/main" id="{EBDD1931-9E86-4402-9A68-33A2D9EF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35" name="Rectangle 34">
            <a:extLst>
              <a:ext uri="{FF2B5EF4-FFF2-40B4-BE49-F238E27FC236}">
                <a16:creationId xmlns:a16="http://schemas.microsoft.com/office/drawing/2014/main" id="{A9D2268A-D939-4E78-91B6-6C7E46406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Content Placeholder 18" descr="A picture containing text, document&#10;&#10;Description automatically generated">
            <a:extLst>
              <a:ext uri="{FF2B5EF4-FFF2-40B4-BE49-F238E27FC236}">
                <a16:creationId xmlns:a16="http://schemas.microsoft.com/office/drawing/2014/main" id="{B0E766C1-B0CC-97EE-5A04-93814F9C639C}"/>
              </a:ext>
            </a:extLst>
          </p:cNvPr>
          <p:cNvPicPr>
            <a:picLocks noGrp="1" noChangeAspect="1"/>
          </p:cNvPicPr>
          <p:nvPr>
            <p:ph sz="half" idx="2"/>
          </p:nvPr>
        </p:nvPicPr>
        <p:blipFill rotWithShape="1">
          <a:blip r:embed="rId2">
            <a:alphaModFix amt="40000"/>
            <a:extLst>
              <a:ext uri="{28A0092B-C50C-407E-A947-70E740481C1C}">
                <a14:useLocalDpi xmlns:a14="http://schemas.microsoft.com/office/drawing/2010/main" val="0"/>
              </a:ext>
            </a:extLst>
          </a:blip>
          <a:srcRect b="1747"/>
          <a:stretch/>
        </p:blipFill>
        <p:spPr>
          <a:xfrm>
            <a:off x="20" y="10"/>
            <a:ext cx="12191979" cy="6857990"/>
          </a:xfrm>
          <a:prstGeom prst="rect">
            <a:avLst/>
          </a:prstGeom>
        </p:spPr>
      </p:pic>
      <p:sp>
        <p:nvSpPr>
          <p:cNvPr id="2" name="Title 1">
            <a:extLst>
              <a:ext uri="{FF2B5EF4-FFF2-40B4-BE49-F238E27FC236}">
                <a16:creationId xmlns:a16="http://schemas.microsoft.com/office/drawing/2014/main" id="{B02836FA-D80E-B1CB-F4F9-FFAEF1249B85}"/>
              </a:ext>
            </a:extLst>
          </p:cNvPr>
          <p:cNvSpPr>
            <a:spLocks noGrp="1"/>
          </p:cNvSpPr>
          <p:nvPr>
            <p:ph type="title"/>
          </p:nvPr>
        </p:nvSpPr>
        <p:spPr>
          <a:xfrm>
            <a:off x="640080" y="853673"/>
            <a:ext cx="4023360" cy="5004794"/>
          </a:xfrm>
        </p:spPr>
        <p:txBody>
          <a:bodyPr vert="horz" lIns="91440" tIns="45720" rIns="91440" bIns="45720" rtlCol="0" anchor="ctr">
            <a:normAutofit/>
          </a:bodyPr>
          <a:lstStyle/>
          <a:p>
            <a:pPr algn="ctr">
              <a:lnSpc>
                <a:spcPct val="150000"/>
              </a:lnSpc>
            </a:pPr>
            <a:r>
              <a:rPr lang="en-US" sz="4400" dirty="0">
                <a:latin typeface="Arial" panose="020B0604020202020204" pitchFamily="34" charset="0"/>
                <a:cs typeface="Arial" panose="020B0604020202020204" pitchFamily="34" charset="0"/>
              </a:rPr>
              <a:t>Children Analysis:</a:t>
            </a:r>
          </a:p>
        </p:txBody>
      </p:sp>
      <p:sp>
        <p:nvSpPr>
          <p:cNvPr id="3" name="Content Placeholder 2">
            <a:extLst>
              <a:ext uri="{FF2B5EF4-FFF2-40B4-BE49-F238E27FC236}">
                <a16:creationId xmlns:a16="http://schemas.microsoft.com/office/drawing/2014/main" id="{B947E4C4-6AA9-300B-9BC2-E9F3715C0CF9}"/>
              </a:ext>
            </a:extLst>
          </p:cNvPr>
          <p:cNvSpPr>
            <a:spLocks noGrp="1"/>
          </p:cNvSpPr>
          <p:nvPr>
            <p:ph sz="half" idx="1"/>
          </p:nvPr>
        </p:nvSpPr>
        <p:spPr>
          <a:xfrm>
            <a:off x="5461000" y="493776"/>
            <a:ext cx="6087525" cy="6336782"/>
          </a:xfrm>
        </p:spPr>
        <p:txBody>
          <a:bodyPr vert="horz" lIns="91440" tIns="45720" rIns="91440" bIns="45720" rtlCol="0" anchor="ctr">
            <a:normAutofit/>
          </a:bodyPr>
          <a:lstStyle/>
          <a:p>
            <a:pPr>
              <a:lnSpc>
                <a:spcPct val="150000"/>
              </a:lnSpc>
            </a:pPr>
            <a:r>
              <a:rPr lang="en-US" sz="1600" dirty="0">
                <a:latin typeface="Arial" panose="020B0604020202020204" pitchFamily="34" charset="0"/>
                <a:cs typeface="Arial" panose="020B0604020202020204" pitchFamily="34" charset="0"/>
              </a:rPr>
              <a:t>Psychological - Neglect from both parents contributes to poor behavior.</a:t>
            </a:r>
          </a:p>
          <a:p>
            <a:pPr>
              <a:lnSpc>
                <a:spcPct val="150000"/>
              </a:lnSpc>
            </a:pPr>
            <a:r>
              <a:rPr lang="en-US" sz="1600" dirty="0">
                <a:latin typeface="Arial" panose="020B0604020202020204" pitchFamily="34" charset="0"/>
                <a:cs typeface="Arial" panose="020B0604020202020204" pitchFamily="34" charset="0"/>
              </a:rPr>
              <a:t>Emotional distress – Causes them to miss out on their education.</a:t>
            </a:r>
          </a:p>
          <a:p>
            <a:pPr>
              <a:lnSpc>
                <a:spcPct val="150000"/>
              </a:lnSpc>
            </a:pPr>
            <a:r>
              <a:rPr lang="en-US" sz="1600" dirty="0">
                <a:latin typeface="Arial" panose="020B0604020202020204" pitchFamily="34" charset="0"/>
                <a:cs typeface="Arial" panose="020B0604020202020204" pitchFamily="34" charset="0"/>
              </a:rPr>
              <a:t>Verbal and Emotional abuse – Links to anti – social behavior because of the constant pressure.</a:t>
            </a:r>
          </a:p>
          <a:p>
            <a:pPr>
              <a:lnSpc>
                <a:spcPct val="150000"/>
              </a:lnSpc>
            </a:pPr>
            <a:r>
              <a:rPr lang="en-US" sz="1600" dirty="0">
                <a:latin typeface="Arial" panose="020B0604020202020204" pitchFamily="34" charset="0"/>
                <a:cs typeface="Arial" panose="020B0604020202020204" pitchFamily="34" charset="0"/>
              </a:rPr>
              <a:t>Lack of nurture – Unable to socialise with people within their age range because they don’t know how to communicate.</a:t>
            </a:r>
          </a:p>
          <a:p>
            <a:pPr>
              <a:lnSpc>
                <a:spcPct val="150000"/>
              </a:lnSpc>
            </a:pPr>
            <a:r>
              <a:rPr lang="en-US" sz="1600" dirty="0">
                <a:latin typeface="Arial" panose="020B0604020202020204" pitchFamily="34" charset="0"/>
                <a:cs typeface="Arial" panose="020B0604020202020204" pitchFamily="34" charset="0"/>
              </a:rPr>
              <a:t>Aggressive behavior displayed at home – Exposed to negative behavior meaning they pick up traits that are related to bullying.</a:t>
            </a:r>
          </a:p>
          <a:p>
            <a:pPr marL="0" indent="0">
              <a:lnSpc>
                <a:spcPct val="150000"/>
              </a:lnSpc>
              <a:buNone/>
            </a:pPr>
            <a:r>
              <a:rPr lang="en-US" sz="1600" dirty="0">
                <a:latin typeface="Arial" panose="020B0604020202020204" pitchFamily="34" charset="0"/>
                <a:cs typeface="Arial" panose="020B0604020202020204" pitchFamily="34" charset="0"/>
              </a:rPr>
              <a:t>(Dodge, etc., 2006)</a:t>
            </a:r>
          </a:p>
          <a:p>
            <a:pPr marL="0">
              <a:lnSpc>
                <a:spcPct val="100000"/>
              </a:lnSpc>
            </a:pPr>
            <a:endParaRPr lang="en-US" sz="2700" dirty="0"/>
          </a:p>
        </p:txBody>
      </p:sp>
      <p:sp>
        <p:nvSpPr>
          <p:cNvPr id="37" name="sketchy content container">
            <a:extLst>
              <a:ext uri="{FF2B5EF4-FFF2-40B4-BE49-F238E27FC236}">
                <a16:creationId xmlns:a16="http://schemas.microsoft.com/office/drawing/2014/main" id="{E0C43A58-225D-452D-8185-0D89D1EED8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8921" y="493776"/>
            <a:ext cx="6229604" cy="5722227"/>
          </a:xfrm>
          <a:custGeom>
            <a:avLst/>
            <a:gdLst>
              <a:gd name="connsiteX0" fmla="*/ 0 w 6229604"/>
              <a:gd name="connsiteY0" fmla="*/ 0 h 5722227"/>
              <a:gd name="connsiteX1" fmla="*/ 629882 w 6229604"/>
              <a:gd name="connsiteY1" fmla="*/ 0 h 5722227"/>
              <a:gd name="connsiteX2" fmla="*/ 1135172 w 6229604"/>
              <a:gd name="connsiteY2" fmla="*/ 0 h 5722227"/>
              <a:gd name="connsiteX3" fmla="*/ 1951943 w 6229604"/>
              <a:gd name="connsiteY3" fmla="*/ 0 h 5722227"/>
              <a:gd name="connsiteX4" fmla="*/ 2581825 w 6229604"/>
              <a:gd name="connsiteY4" fmla="*/ 0 h 5722227"/>
              <a:gd name="connsiteX5" fmla="*/ 3211707 w 6229604"/>
              <a:gd name="connsiteY5" fmla="*/ 0 h 5722227"/>
              <a:gd name="connsiteX6" fmla="*/ 4028477 w 6229604"/>
              <a:gd name="connsiteY6" fmla="*/ 0 h 5722227"/>
              <a:gd name="connsiteX7" fmla="*/ 4596063 w 6229604"/>
              <a:gd name="connsiteY7" fmla="*/ 0 h 5722227"/>
              <a:gd name="connsiteX8" fmla="*/ 5412834 w 6229604"/>
              <a:gd name="connsiteY8" fmla="*/ 0 h 5722227"/>
              <a:gd name="connsiteX9" fmla="*/ 6229604 w 6229604"/>
              <a:gd name="connsiteY9" fmla="*/ 0 h 5722227"/>
              <a:gd name="connsiteX10" fmla="*/ 6229604 w 6229604"/>
              <a:gd name="connsiteY10" fmla="*/ 635803 h 5722227"/>
              <a:gd name="connsiteX11" fmla="*/ 6229604 w 6229604"/>
              <a:gd name="connsiteY11" fmla="*/ 1271606 h 5722227"/>
              <a:gd name="connsiteX12" fmla="*/ 6229604 w 6229604"/>
              <a:gd name="connsiteY12" fmla="*/ 1964631 h 5722227"/>
              <a:gd name="connsiteX13" fmla="*/ 6229604 w 6229604"/>
              <a:gd name="connsiteY13" fmla="*/ 2428767 h 5722227"/>
              <a:gd name="connsiteX14" fmla="*/ 6229604 w 6229604"/>
              <a:gd name="connsiteY14" fmla="*/ 3064570 h 5722227"/>
              <a:gd name="connsiteX15" fmla="*/ 6229604 w 6229604"/>
              <a:gd name="connsiteY15" fmla="*/ 3700373 h 5722227"/>
              <a:gd name="connsiteX16" fmla="*/ 6229604 w 6229604"/>
              <a:gd name="connsiteY16" fmla="*/ 4336176 h 5722227"/>
              <a:gd name="connsiteX17" fmla="*/ 6229604 w 6229604"/>
              <a:gd name="connsiteY17" fmla="*/ 5029202 h 5722227"/>
              <a:gd name="connsiteX18" fmla="*/ 6229604 w 6229604"/>
              <a:gd name="connsiteY18" fmla="*/ 5722227 h 5722227"/>
              <a:gd name="connsiteX19" fmla="*/ 5475130 w 6229604"/>
              <a:gd name="connsiteY19" fmla="*/ 5722227 h 5722227"/>
              <a:gd name="connsiteX20" fmla="*/ 4907544 w 6229604"/>
              <a:gd name="connsiteY20" fmla="*/ 5722227 h 5722227"/>
              <a:gd name="connsiteX21" fmla="*/ 4090773 w 6229604"/>
              <a:gd name="connsiteY21" fmla="*/ 5722227 h 5722227"/>
              <a:gd name="connsiteX22" fmla="*/ 3398595 w 6229604"/>
              <a:gd name="connsiteY22" fmla="*/ 5722227 h 5722227"/>
              <a:gd name="connsiteX23" fmla="*/ 2831009 w 6229604"/>
              <a:gd name="connsiteY23" fmla="*/ 5722227 h 5722227"/>
              <a:gd name="connsiteX24" fmla="*/ 2138831 w 6229604"/>
              <a:gd name="connsiteY24" fmla="*/ 5722227 h 5722227"/>
              <a:gd name="connsiteX25" fmla="*/ 1633541 w 6229604"/>
              <a:gd name="connsiteY25" fmla="*/ 5722227 h 5722227"/>
              <a:gd name="connsiteX26" fmla="*/ 1128251 w 6229604"/>
              <a:gd name="connsiteY26" fmla="*/ 5722227 h 5722227"/>
              <a:gd name="connsiteX27" fmla="*/ 0 w 6229604"/>
              <a:gd name="connsiteY27" fmla="*/ 5722227 h 5722227"/>
              <a:gd name="connsiteX28" fmla="*/ 0 w 6229604"/>
              <a:gd name="connsiteY28" fmla="*/ 5200869 h 5722227"/>
              <a:gd name="connsiteX29" fmla="*/ 0 w 6229604"/>
              <a:gd name="connsiteY29" fmla="*/ 4450621 h 5722227"/>
              <a:gd name="connsiteX30" fmla="*/ 0 w 6229604"/>
              <a:gd name="connsiteY30" fmla="*/ 3872040 h 5722227"/>
              <a:gd name="connsiteX31" fmla="*/ 0 w 6229604"/>
              <a:gd name="connsiteY31" fmla="*/ 3407904 h 5722227"/>
              <a:gd name="connsiteX32" fmla="*/ 0 w 6229604"/>
              <a:gd name="connsiteY32" fmla="*/ 2714879 h 5722227"/>
              <a:gd name="connsiteX33" fmla="*/ 0 w 6229604"/>
              <a:gd name="connsiteY33" fmla="*/ 2193520 h 5722227"/>
              <a:gd name="connsiteX34" fmla="*/ 0 w 6229604"/>
              <a:gd name="connsiteY34" fmla="*/ 1500495 h 5722227"/>
              <a:gd name="connsiteX35" fmla="*/ 0 w 6229604"/>
              <a:gd name="connsiteY35" fmla="*/ 750248 h 5722227"/>
              <a:gd name="connsiteX36" fmla="*/ 0 w 6229604"/>
              <a:gd name="connsiteY36" fmla="*/ 0 h 5722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6229604" h="5722227" extrusionOk="0">
                <a:moveTo>
                  <a:pt x="0" y="0"/>
                </a:moveTo>
                <a:cubicBezTo>
                  <a:pt x="134765" y="733"/>
                  <a:pt x="359555" y="-15387"/>
                  <a:pt x="629882" y="0"/>
                </a:cubicBezTo>
                <a:cubicBezTo>
                  <a:pt x="900209" y="15387"/>
                  <a:pt x="965450" y="15937"/>
                  <a:pt x="1135172" y="0"/>
                </a:cubicBezTo>
                <a:cubicBezTo>
                  <a:pt x="1304894" y="-15937"/>
                  <a:pt x="1787212" y="10921"/>
                  <a:pt x="1951943" y="0"/>
                </a:cubicBezTo>
                <a:cubicBezTo>
                  <a:pt x="2116674" y="-10921"/>
                  <a:pt x="2378222" y="13313"/>
                  <a:pt x="2581825" y="0"/>
                </a:cubicBezTo>
                <a:cubicBezTo>
                  <a:pt x="2785428" y="-13313"/>
                  <a:pt x="2915218" y="19972"/>
                  <a:pt x="3211707" y="0"/>
                </a:cubicBezTo>
                <a:cubicBezTo>
                  <a:pt x="3508196" y="-19972"/>
                  <a:pt x="3832828" y="-34359"/>
                  <a:pt x="4028477" y="0"/>
                </a:cubicBezTo>
                <a:cubicBezTo>
                  <a:pt x="4224126" y="34359"/>
                  <a:pt x="4361257" y="4467"/>
                  <a:pt x="4596063" y="0"/>
                </a:cubicBezTo>
                <a:cubicBezTo>
                  <a:pt x="4830869" y="-4467"/>
                  <a:pt x="5091403" y="-7365"/>
                  <a:pt x="5412834" y="0"/>
                </a:cubicBezTo>
                <a:cubicBezTo>
                  <a:pt x="5734265" y="7365"/>
                  <a:pt x="6034988" y="-26786"/>
                  <a:pt x="6229604" y="0"/>
                </a:cubicBezTo>
                <a:cubicBezTo>
                  <a:pt x="6208296" y="256153"/>
                  <a:pt x="6219810" y="335049"/>
                  <a:pt x="6229604" y="635803"/>
                </a:cubicBezTo>
                <a:cubicBezTo>
                  <a:pt x="6239398" y="936557"/>
                  <a:pt x="6230184" y="1092448"/>
                  <a:pt x="6229604" y="1271606"/>
                </a:cubicBezTo>
                <a:cubicBezTo>
                  <a:pt x="6229024" y="1450764"/>
                  <a:pt x="6217841" y="1797531"/>
                  <a:pt x="6229604" y="1964631"/>
                </a:cubicBezTo>
                <a:cubicBezTo>
                  <a:pt x="6241367" y="2131731"/>
                  <a:pt x="6220367" y="2235822"/>
                  <a:pt x="6229604" y="2428767"/>
                </a:cubicBezTo>
                <a:cubicBezTo>
                  <a:pt x="6238841" y="2621712"/>
                  <a:pt x="6220929" y="2925917"/>
                  <a:pt x="6229604" y="3064570"/>
                </a:cubicBezTo>
                <a:cubicBezTo>
                  <a:pt x="6238279" y="3203223"/>
                  <a:pt x="6256755" y="3501958"/>
                  <a:pt x="6229604" y="3700373"/>
                </a:cubicBezTo>
                <a:cubicBezTo>
                  <a:pt x="6202453" y="3898788"/>
                  <a:pt x="6201714" y="4046823"/>
                  <a:pt x="6229604" y="4336176"/>
                </a:cubicBezTo>
                <a:cubicBezTo>
                  <a:pt x="6257494" y="4625529"/>
                  <a:pt x="6258821" y="4774033"/>
                  <a:pt x="6229604" y="5029202"/>
                </a:cubicBezTo>
                <a:cubicBezTo>
                  <a:pt x="6200387" y="5284371"/>
                  <a:pt x="6233334" y="5383875"/>
                  <a:pt x="6229604" y="5722227"/>
                </a:cubicBezTo>
                <a:cubicBezTo>
                  <a:pt x="6016393" y="5707881"/>
                  <a:pt x="5684528" y="5751176"/>
                  <a:pt x="5475130" y="5722227"/>
                </a:cubicBezTo>
                <a:cubicBezTo>
                  <a:pt x="5265732" y="5693278"/>
                  <a:pt x="5082862" y="5732690"/>
                  <a:pt x="4907544" y="5722227"/>
                </a:cubicBezTo>
                <a:cubicBezTo>
                  <a:pt x="4732226" y="5711764"/>
                  <a:pt x="4474837" y="5716289"/>
                  <a:pt x="4090773" y="5722227"/>
                </a:cubicBezTo>
                <a:cubicBezTo>
                  <a:pt x="3706709" y="5728165"/>
                  <a:pt x="3645902" y="5723973"/>
                  <a:pt x="3398595" y="5722227"/>
                </a:cubicBezTo>
                <a:cubicBezTo>
                  <a:pt x="3151288" y="5720481"/>
                  <a:pt x="3001606" y="5732695"/>
                  <a:pt x="2831009" y="5722227"/>
                </a:cubicBezTo>
                <a:cubicBezTo>
                  <a:pt x="2660412" y="5711759"/>
                  <a:pt x="2424161" y="5689878"/>
                  <a:pt x="2138831" y="5722227"/>
                </a:cubicBezTo>
                <a:cubicBezTo>
                  <a:pt x="1853501" y="5754576"/>
                  <a:pt x="1788223" y="5720540"/>
                  <a:pt x="1633541" y="5722227"/>
                </a:cubicBezTo>
                <a:cubicBezTo>
                  <a:pt x="1478859" y="5723915"/>
                  <a:pt x="1324151" y="5739059"/>
                  <a:pt x="1128251" y="5722227"/>
                </a:cubicBezTo>
                <a:cubicBezTo>
                  <a:pt x="932351" y="5705396"/>
                  <a:pt x="522340" y="5691488"/>
                  <a:pt x="0" y="5722227"/>
                </a:cubicBezTo>
                <a:cubicBezTo>
                  <a:pt x="-8445" y="5596771"/>
                  <a:pt x="-11215" y="5344833"/>
                  <a:pt x="0" y="5200869"/>
                </a:cubicBezTo>
                <a:cubicBezTo>
                  <a:pt x="11215" y="5056905"/>
                  <a:pt x="20310" y="4693766"/>
                  <a:pt x="0" y="4450621"/>
                </a:cubicBezTo>
                <a:cubicBezTo>
                  <a:pt x="-20310" y="4207476"/>
                  <a:pt x="817" y="4075053"/>
                  <a:pt x="0" y="3872040"/>
                </a:cubicBezTo>
                <a:cubicBezTo>
                  <a:pt x="-817" y="3669027"/>
                  <a:pt x="-21729" y="3595882"/>
                  <a:pt x="0" y="3407904"/>
                </a:cubicBezTo>
                <a:cubicBezTo>
                  <a:pt x="21729" y="3219926"/>
                  <a:pt x="-30605" y="3052469"/>
                  <a:pt x="0" y="2714879"/>
                </a:cubicBezTo>
                <a:cubicBezTo>
                  <a:pt x="30605" y="2377289"/>
                  <a:pt x="-16081" y="2430808"/>
                  <a:pt x="0" y="2193520"/>
                </a:cubicBezTo>
                <a:cubicBezTo>
                  <a:pt x="16081" y="1956232"/>
                  <a:pt x="18120" y="1817979"/>
                  <a:pt x="0" y="1500495"/>
                </a:cubicBezTo>
                <a:cubicBezTo>
                  <a:pt x="-18120" y="1183011"/>
                  <a:pt x="23969" y="972269"/>
                  <a:pt x="0" y="750248"/>
                </a:cubicBezTo>
                <a:cubicBezTo>
                  <a:pt x="-23969" y="528227"/>
                  <a:pt x="-3769" y="358360"/>
                  <a:pt x="0" y="0"/>
                </a:cubicBezTo>
                <a:close/>
              </a:path>
            </a:pathLst>
          </a:custGeom>
          <a:noFill/>
          <a:ln w="25400">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TextBox 19">
            <a:extLst>
              <a:ext uri="{FF2B5EF4-FFF2-40B4-BE49-F238E27FC236}">
                <a16:creationId xmlns:a16="http://schemas.microsoft.com/office/drawing/2014/main" id="{DBD6D56A-6603-CC4C-BAEC-A24E8470B944}"/>
              </a:ext>
            </a:extLst>
          </p:cNvPr>
          <p:cNvSpPr txBox="1"/>
          <p:nvPr/>
        </p:nvSpPr>
        <p:spPr>
          <a:xfrm>
            <a:off x="9804400" y="6216003"/>
            <a:ext cx="1744125" cy="338554"/>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Athene Hamilton</a:t>
            </a:r>
          </a:p>
        </p:txBody>
      </p:sp>
    </p:spTree>
    <p:extLst>
      <p:ext uri="{BB962C8B-B14F-4D97-AF65-F5344CB8AC3E}">
        <p14:creationId xmlns:p14="http://schemas.microsoft.com/office/powerpoint/2010/main" val="1694721257"/>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Icon&#10;&#10;Description automatically generated">
            <a:extLst>
              <a:ext uri="{FF2B5EF4-FFF2-40B4-BE49-F238E27FC236}">
                <a16:creationId xmlns:a16="http://schemas.microsoft.com/office/drawing/2014/main" id="{0FF11C4C-AD33-BD32-DBFA-4EF8776F0C2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701645" y="310134"/>
            <a:ext cx="1931863" cy="1619250"/>
          </a:xfrm>
          <a:prstGeom prst="rect">
            <a:avLst/>
          </a:prstGeom>
        </p:spPr>
      </p:pic>
      <p:sp>
        <p:nvSpPr>
          <p:cNvPr id="2" name="Title 1">
            <a:extLst>
              <a:ext uri="{FF2B5EF4-FFF2-40B4-BE49-F238E27FC236}">
                <a16:creationId xmlns:a16="http://schemas.microsoft.com/office/drawing/2014/main" id="{7E190822-3FAB-1DA5-98E6-DCD798330C6E}"/>
              </a:ext>
            </a:extLst>
          </p:cNvPr>
          <p:cNvSpPr>
            <a:spLocks noGrp="1"/>
          </p:cNvSpPr>
          <p:nvPr>
            <p:ph type="title"/>
          </p:nvPr>
        </p:nvSpPr>
        <p:spPr/>
        <p:txBody>
          <a:bodyPr>
            <a:normAutofit/>
          </a:bodyPr>
          <a:lstStyle/>
          <a:p>
            <a:r>
              <a:rPr lang="en-GB" sz="2800" dirty="0">
                <a:latin typeface="Arial" panose="020B0604020202020204" pitchFamily="34" charset="0"/>
                <a:cs typeface="Arial" panose="020B0604020202020204" pitchFamily="34" charset="0"/>
              </a:rPr>
              <a:t>Teams and Services for the children and family overall:</a:t>
            </a:r>
          </a:p>
        </p:txBody>
      </p:sp>
      <p:sp>
        <p:nvSpPr>
          <p:cNvPr id="3" name="Content Placeholder 2">
            <a:extLst>
              <a:ext uri="{FF2B5EF4-FFF2-40B4-BE49-F238E27FC236}">
                <a16:creationId xmlns:a16="http://schemas.microsoft.com/office/drawing/2014/main" id="{5DF99203-9DF0-CB0A-163F-F0FC39551837}"/>
              </a:ext>
            </a:extLst>
          </p:cNvPr>
          <p:cNvSpPr>
            <a:spLocks noGrp="1"/>
          </p:cNvSpPr>
          <p:nvPr>
            <p:ph sz="half" idx="1"/>
          </p:nvPr>
        </p:nvSpPr>
        <p:spPr/>
        <p:txBody>
          <a:bodyPr>
            <a:normAutofit/>
          </a:bodyPr>
          <a:lstStyle/>
          <a:p>
            <a:pPr>
              <a:lnSpc>
                <a:spcPct val="150000"/>
              </a:lnSpc>
              <a:buAutoNum type="arabicParenR"/>
            </a:pPr>
            <a:r>
              <a:rPr lang="en-GB" sz="1200" dirty="0">
                <a:latin typeface="Arial" panose="020B0604020202020204" pitchFamily="34" charset="0"/>
                <a:cs typeface="Arial" panose="020B0604020202020204" pitchFamily="34" charset="0"/>
              </a:rPr>
              <a:t>Children Trust – asses children when domestic issues are reported.</a:t>
            </a:r>
          </a:p>
          <a:p>
            <a:pPr>
              <a:lnSpc>
                <a:spcPct val="150000"/>
              </a:lnSpc>
              <a:buAutoNum type="arabicParenR"/>
            </a:pPr>
            <a:r>
              <a:rPr lang="en-GB" sz="1200" dirty="0">
                <a:latin typeface="Arial" panose="020B0604020202020204" pitchFamily="34" charset="0"/>
                <a:cs typeface="Arial" panose="020B0604020202020204" pitchFamily="34" charset="0"/>
              </a:rPr>
              <a:t>Child protection services – provides protection for children who are at risk of, or are experiencing neglect, physical or emotional abuse.</a:t>
            </a:r>
          </a:p>
          <a:p>
            <a:pPr>
              <a:lnSpc>
                <a:spcPct val="150000"/>
              </a:lnSpc>
              <a:buAutoNum type="arabicParenR"/>
            </a:pPr>
            <a:r>
              <a:rPr lang="en-GB" sz="1200" dirty="0">
                <a:latin typeface="Arial" panose="020B0604020202020204" pitchFamily="34" charset="0"/>
                <a:cs typeface="Arial" panose="020B0604020202020204" pitchFamily="34" charset="0"/>
              </a:rPr>
              <a:t>Children in need – fund thousands of charities and projects in every corner of the UK, that support children and young people to feel and be safer.</a:t>
            </a:r>
          </a:p>
          <a:p>
            <a:pPr>
              <a:lnSpc>
                <a:spcPct val="150000"/>
              </a:lnSpc>
              <a:buAutoNum type="arabicParenR"/>
            </a:pPr>
            <a:r>
              <a:rPr lang="en-GB" sz="1200" dirty="0">
                <a:latin typeface="Arial" panose="020B0604020202020204" pitchFamily="34" charset="0"/>
                <a:cs typeface="Arial" panose="020B0604020202020204" pitchFamily="34" charset="0"/>
              </a:rPr>
              <a:t>Care agencies – rehouse children in detrimental situations</a:t>
            </a:r>
          </a:p>
          <a:p>
            <a:pPr>
              <a:lnSpc>
                <a:spcPct val="150000"/>
              </a:lnSpc>
              <a:buAutoNum type="arabicParenR"/>
            </a:pPr>
            <a:r>
              <a:rPr lang="en-GB" sz="1200" dirty="0">
                <a:latin typeface="Arial" panose="020B0604020202020204" pitchFamily="34" charset="0"/>
                <a:cs typeface="Arial" panose="020B0604020202020204" pitchFamily="34" charset="0"/>
              </a:rPr>
              <a:t>School &amp; Colleges – provide solutions and help if learning is affected.</a:t>
            </a:r>
          </a:p>
          <a:p>
            <a:pPr marL="0" indent="0">
              <a:lnSpc>
                <a:spcPct val="150000"/>
              </a:lnSpc>
              <a:buNone/>
            </a:pPr>
            <a:r>
              <a:rPr lang="en-GB" sz="1200" dirty="0">
                <a:latin typeface="Arial" panose="020B0604020202020204" pitchFamily="34" charset="0"/>
                <a:cs typeface="Arial" panose="020B0604020202020204" pitchFamily="34" charset="0"/>
              </a:rPr>
              <a:t>Article 20 is saying – “ if children cannot be looked after, the government must provide special protection and assistance.”</a:t>
            </a:r>
          </a:p>
          <a:p>
            <a:pPr marL="0" indent="0">
              <a:lnSpc>
                <a:spcPct val="150000"/>
              </a:lnSpc>
              <a:buNone/>
            </a:pPr>
            <a:r>
              <a:rPr lang="en-GB" sz="1200" dirty="0">
                <a:latin typeface="Arial" panose="020B0604020202020204" pitchFamily="34" charset="0"/>
                <a:cs typeface="Arial" panose="020B0604020202020204" pitchFamily="34" charset="0"/>
              </a:rPr>
              <a:t>(Cantwell and Holzscheiter, 2007)</a:t>
            </a:r>
          </a:p>
        </p:txBody>
      </p:sp>
      <p:graphicFrame>
        <p:nvGraphicFramePr>
          <p:cNvPr id="8" name="Content Placeholder 3">
            <a:extLst>
              <a:ext uri="{FF2B5EF4-FFF2-40B4-BE49-F238E27FC236}">
                <a16:creationId xmlns:a16="http://schemas.microsoft.com/office/drawing/2014/main" id="{A79AB5C5-F93C-4AE3-E130-D41A23288680}"/>
              </a:ext>
            </a:extLst>
          </p:cNvPr>
          <p:cNvGraphicFramePr>
            <a:graphicFrameLocks noGrp="1"/>
          </p:cNvGraphicFramePr>
          <p:nvPr>
            <p:ph sz="half" idx="2"/>
            <p:extLst>
              <p:ext uri="{D42A27DB-BD31-4B8C-83A1-F6EECF244321}">
                <p14:modId xmlns:p14="http://schemas.microsoft.com/office/powerpoint/2010/main" val="2491817481"/>
              </p:ext>
            </p:extLst>
          </p:nvPr>
        </p:nvGraphicFramePr>
        <p:xfrm>
          <a:off x="6172200" y="1929384"/>
          <a:ext cx="5181600" cy="42519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F523B977-51D4-0F57-68FF-99B887BF0C50}"/>
              </a:ext>
            </a:extLst>
          </p:cNvPr>
          <p:cNvSpPr txBox="1"/>
          <p:nvPr/>
        </p:nvSpPr>
        <p:spPr>
          <a:xfrm>
            <a:off x="9537700" y="6350000"/>
            <a:ext cx="1727200" cy="338554"/>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Athene Hamilton</a:t>
            </a:r>
          </a:p>
        </p:txBody>
      </p:sp>
    </p:spTree>
    <p:extLst>
      <p:ext uri="{BB962C8B-B14F-4D97-AF65-F5344CB8AC3E}">
        <p14:creationId xmlns:p14="http://schemas.microsoft.com/office/powerpoint/2010/main" val="30861939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9">
            <a:extLst>
              <a:ext uri="{FF2B5EF4-FFF2-40B4-BE49-F238E27FC236}">
                <a16:creationId xmlns:a16="http://schemas.microsoft.com/office/drawing/2014/main" id="{A6D37EE4-EA1B-46EE-A54B-5233C63C96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BDF31F-C798-AC58-AC8E-4D24BFD28260}"/>
              </a:ext>
            </a:extLst>
          </p:cNvPr>
          <p:cNvSpPr>
            <a:spLocks noGrp="1"/>
          </p:cNvSpPr>
          <p:nvPr>
            <p:ph type="title"/>
          </p:nvPr>
        </p:nvSpPr>
        <p:spPr>
          <a:xfrm>
            <a:off x="572493" y="172439"/>
            <a:ext cx="11047013" cy="1241466"/>
          </a:xfrm>
        </p:spPr>
        <p:txBody>
          <a:bodyPr anchor="b">
            <a:normAutofit/>
          </a:bodyPr>
          <a:lstStyle/>
          <a:p>
            <a:r>
              <a:rPr lang="en-GB" sz="4000">
                <a:latin typeface="Arial" panose="020B0604020202020204" pitchFamily="34" charset="0"/>
                <a:cs typeface="Arial" panose="020B0604020202020204" pitchFamily="34" charset="0"/>
              </a:rPr>
              <a:t>Father:</a:t>
            </a:r>
            <a:endParaRPr lang="en-GB" sz="4000" dirty="0">
              <a:latin typeface="Arial" panose="020B0604020202020204" pitchFamily="34" charset="0"/>
              <a:cs typeface="Arial" panose="020B0604020202020204" pitchFamily="34" charset="0"/>
            </a:endParaRPr>
          </a:p>
        </p:txBody>
      </p:sp>
      <p:sp>
        <p:nvSpPr>
          <p:cNvPr id="26"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4" y="1817073"/>
            <a:ext cx="11018520" cy="18288"/>
          </a:xfrm>
          <a:custGeom>
            <a:avLst/>
            <a:gdLst>
              <a:gd name="connsiteX0" fmla="*/ 0 w 11018520"/>
              <a:gd name="connsiteY0" fmla="*/ 0 h 18288"/>
              <a:gd name="connsiteX1" fmla="*/ 468287 w 11018520"/>
              <a:gd name="connsiteY1" fmla="*/ 0 h 18288"/>
              <a:gd name="connsiteX2" fmla="*/ 1156945 w 11018520"/>
              <a:gd name="connsiteY2" fmla="*/ 0 h 18288"/>
              <a:gd name="connsiteX3" fmla="*/ 1955787 w 11018520"/>
              <a:gd name="connsiteY3" fmla="*/ 0 h 18288"/>
              <a:gd name="connsiteX4" fmla="*/ 2313889 w 11018520"/>
              <a:gd name="connsiteY4" fmla="*/ 0 h 18288"/>
              <a:gd name="connsiteX5" fmla="*/ 2671991 w 11018520"/>
              <a:gd name="connsiteY5" fmla="*/ 0 h 18288"/>
              <a:gd name="connsiteX6" fmla="*/ 3581019 w 11018520"/>
              <a:gd name="connsiteY6" fmla="*/ 0 h 18288"/>
              <a:gd name="connsiteX7" fmla="*/ 4269677 w 11018520"/>
              <a:gd name="connsiteY7" fmla="*/ 0 h 18288"/>
              <a:gd name="connsiteX8" fmla="*/ 4627778 w 11018520"/>
              <a:gd name="connsiteY8" fmla="*/ 0 h 18288"/>
              <a:gd name="connsiteX9" fmla="*/ 5316436 w 11018520"/>
              <a:gd name="connsiteY9" fmla="*/ 0 h 18288"/>
              <a:gd name="connsiteX10" fmla="*/ 6225464 w 11018520"/>
              <a:gd name="connsiteY10" fmla="*/ 0 h 18288"/>
              <a:gd name="connsiteX11" fmla="*/ 6803936 w 11018520"/>
              <a:gd name="connsiteY11" fmla="*/ 0 h 18288"/>
              <a:gd name="connsiteX12" fmla="*/ 7382408 w 11018520"/>
              <a:gd name="connsiteY12" fmla="*/ 0 h 18288"/>
              <a:gd name="connsiteX13" fmla="*/ 8071066 w 11018520"/>
              <a:gd name="connsiteY13" fmla="*/ 0 h 18288"/>
              <a:gd name="connsiteX14" fmla="*/ 8869909 w 11018520"/>
              <a:gd name="connsiteY14" fmla="*/ 0 h 18288"/>
              <a:gd name="connsiteX15" fmla="*/ 9668751 w 11018520"/>
              <a:gd name="connsiteY15" fmla="*/ 0 h 18288"/>
              <a:gd name="connsiteX16" fmla="*/ 11018520 w 11018520"/>
              <a:gd name="connsiteY16" fmla="*/ 0 h 18288"/>
              <a:gd name="connsiteX17" fmla="*/ 11018520 w 11018520"/>
              <a:gd name="connsiteY17" fmla="*/ 18288 h 18288"/>
              <a:gd name="connsiteX18" fmla="*/ 10550233 w 11018520"/>
              <a:gd name="connsiteY18" fmla="*/ 18288 h 18288"/>
              <a:gd name="connsiteX19" fmla="*/ 9641205 w 11018520"/>
              <a:gd name="connsiteY19" fmla="*/ 18288 h 18288"/>
              <a:gd name="connsiteX20" fmla="*/ 8952548 w 11018520"/>
              <a:gd name="connsiteY20" fmla="*/ 18288 h 18288"/>
              <a:gd name="connsiteX21" fmla="*/ 8594446 w 11018520"/>
              <a:gd name="connsiteY21" fmla="*/ 18288 h 18288"/>
              <a:gd name="connsiteX22" fmla="*/ 7905788 w 11018520"/>
              <a:gd name="connsiteY22" fmla="*/ 18288 h 18288"/>
              <a:gd name="connsiteX23" fmla="*/ 7327316 w 11018520"/>
              <a:gd name="connsiteY23" fmla="*/ 18288 h 18288"/>
              <a:gd name="connsiteX24" fmla="*/ 6748844 w 11018520"/>
              <a:gd name="connsiteY24" fmla="*/ 18288 h 18288"/>
              <a:gd name="connsiteX25" fmla="*/ 6170371 w 11018520"/>
              <a:gd name="connsiteY25" fmla="*/ 18288 h 18288"/>
              <a:gd name="connsiteX26" fmla="*/ 5591899 w 11018520"/>
              <a:gd name="connsiteY26" fmla="*/ 18288 h 18288"/>
              <a:gd name="connsiteX27" fmla="*/ 4793056 w 11018520"/>
              <a:gd name="connsiteY27" fmla="*/ 18288 h 18288"/>
              <a:gd name="connsiteX28" fmla="*/ 4104399 w 11018520"/>
              <a:gd name="connsiteY28" fmla="*/ 18288 h 18288"/>
              <a:gd name="connsiteX29" fmla="*/ 3746297 w 11018520"/>
              <a:gd name="connsiteY29" fmla="*/ 18288 h 18288"/>
              <a:gd name="connsiteX30" fmla="*/ 3167825 w 11018520"/>
              <a:gd name="connsiteY30" fmla="*/ 18288 h 18288"/>
              <a:gd name="connsiteX31" fmla="*/ 2368982 w 11018520"/>
              <a:gd name="connsiteY31" fmla="*/ 18288 h 18288"/>
              <a:gd name="connsiteX32" fmla="*/ 1900695 w 11018520"/>
              <a:gd name="connsiteY32" fmla="*/ 18288 h 18288"/>
              <a:gd name="connsiteX33" fmla="*/ 991667 w 11018520"/>
              <a:gd name="connsiteY33" fmla="*/ 18288 h 18288"/>
              <a:gd name="connsiteX34" fmla="*/ 0 w 11018520"/>
              <a:gd name="connsiteY34" fmla="*/ 18288 h 18288"/>
              <a:gd name="connsiteX35" fmla="*/ 0 w 11018520"/>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1018520" h="18288" fill="none" extrusionOk="0">
                <a:moveTo>
                  <a:pt x="0" y="0"/>
                </a:moveTo>
                <a:cubicBezTo>
                  <a:pt x="176840" y="19448"/>
                  <a:pt x="369510" y="1686"/>
                  <a:pt x="468287" y="0"/>
                </a:cubicBezTo>
                <a:cubicBezTo>
                  <a:pt x="567064" y="-1686"/>
                  <a:pt x="844925" y="28710"/>
                  <a:pt x="1156945" y="0"/>
                </a:cubicBezTo>
                <a:cubicBezTo>
                  <a:pt x="1468965" y="-28710"/>
                  <a:pt x="1755775" y="35306"/>
                  <a:pt x="1955787" y="0"/>
                </a:cubicBezTo>
                <a:cubicBezTo>
                  <a:pt x="2155799" y="-35306"/>
                  <a:pt x="2224532" y="-16632"/>
                  <a:pt x="2313889" y="0"/>
                </a:cubicBezTo>
                <a:cubicBezTo>
                  <a:pt x="2403246" y="16632"/>
                  <a:pt x="2494050" y="6083"/>
                  <a:pt x="2671991" y="0"/>
                </a:cubicBezTo>
                <a:cubicBezTo>
                  <a:pt x="2849932" y="-6083"/>
                  <a:pt x="3354152" y="34614"/>
                  <a:pt x="3581019" y="0"/>
                </a:cubicBezTo>
                <a:cubicBezTo>
                  <a:pt x="3807886" y="-34614"/>
                  <a:pt x="4022451" y="14254"/>
                  <a:pt x="4269677" y="0"/>
                </a:cubicBezTo>
                <a:cubicBezTo>
                  <a:pt x="4516903" y="-14254"/>
                  <a:pt x="4514495" y="-13291"/>
                  <a:pt x="4627778" y="0"/>
                </a:cubicBezTo>
                <a:cubicBezTo>
                  <a:pt x="4741061" y="13291"/>
                  <a:pt x="5120758" y="-22660"/>
                  <a:pt x="5316436" y="0"/>
                </a:cubicBezTo>
                <a:cubicBezTo>
                  <a:pt x="5512114" y="22660"/>
                  <a:pt x="5812155" y="-9513"/>
                  <a:pt x="6225464" y="0"/>
                </a:cubicBezTo>
                <a:cubicBezTo>
                  <a:pt x="6638773" y="9513"/>
                  <a:pt x="6545417" y="2479"/>
                  <a:pt x="6803936" y="0"/>
                </a:cubicBezTo>
                <a:cubicBezTo>
                  <a:pt x="7062455" y="-2479"/>
                  <a:pt x="7245098" y="-20209"/>
                  <a:pt x="7382408" y="0"/>
                </a:cubicBezTo>
                <a:cubicBezTo>
                  <a:pt x="7519718" y="20209"/>
                  <a:pt x="7801947" y="19736"/>
                  <a:pt x="8071066" y="0"/>
                </a:cubicBezTo>
                <a:cubicBezTo>
                  <a:pt x="8340185" y="-19736"/>
                  <a:pt x="8495312" y="-6666"/>
                  <a:pt x="8869909" y="0"/>
                </a:cubicBezTo>
                <a:cubicBezTo>
                  <a:pt x="9244506" y="6666"/>
                  <a:pt x="9501461" y="-13745"/>
                  <a:pt x="9668751" y="0"/>
                </a:cubicBezTo>
                <a:cubicBezTo>
                  <a:pt x="9836041" y="13745"/>
                  <a:pt x="10607605" y="14143"/>
                  <a:pt x="11018520" y="0"/>
                </a:cubicBezTo>
                <a:cubicBezTo>
                  <a:pt x="11019166" y="4451"/>
                  <a:pt x="11019010" y="9226"/>
                  <a:pt x="11018520" y="18288"/>
                </a:cubicBezTo>
                <a:cubicBezTo>
                  <a:pt x="10834966" y="15274"/>
                  <a:pt x="10754561" y="35250"/>
                  <a:pt x="10550233" y="18288"/>
                </a:cubicBezTo>
                <a:cubicBezTo>
                  <a:pt x="10345905" y="1326"/>
                  <a:pt x="9906342" y="45884"/>
                  <a:pt x="9641205" y="18288"/>
                </a:cubicBezTo>
                <a:cubicBezTo>
                  <a:pt x="9376068" y="-9308"/>
                  <a:pt x="9177188" y="43988"/>
                  <a:pt x="8952548" y="18288"/>
                </a:cubicBezTo>
                <a:cubicBezTo>
                  <a:pt x="8727908" y="-7412"/>
                  <a:pt x="8707007" y="3271"/>
                  <a:pt x="8594446" y="18288"/>
                </a:cubicBezTo>
                <a:cubicBezTo>
                  <a:pt x="8481885" y="33305"/>
                  <a:pt x="8175004" y="35109"/>
                  <a:pt x="7905788" y="18288"/>
                </a:cubicBezTo>
                <a:cubicBezTo>
                  <a:pt x="7636572" y="1467"/>
                  <a:pt x="7535638" y="7399"/>
                  <a:pt x="7327316" y="18288"/>
                </a:cubicBezTo>
                <a:cubicBezTo>
                  <a:pt x="7118994" y="29177"/>
                  <a:pt x="6978247" y="47205"/>
                  <a:pt x="6748844" y="18288"/>
                </a:cubicBezTo>
                <a:cubicBezTo>
                  <a:pt x="6519441" y="-10629"/>
                  <a:pt x="6459241" y="43308"/>
                  <a:pt x="6170371" y="18288"/>
                </a:cubicBezTo>
                <a:cubicBezTo>
                  <a:pt x="5881501" y="-6732"/>
                  <a:pt x="5736201" y="35971"/>
                  <a:pt x="5591899" y="18288"/>
                </a:cubicBezTo>
                <a:cubicBezTo>
                  <a:pt x="5447597" y="605"/>
                  <a:pt x="4990303" y="20409"/>
                  <a:pt x="4793056" y="18288"/>
                </a:cubicBezTo>
                <a:cubicBezTo>
                  <a:pt x="4595809" y="16167"/>
                  <a:pt x="4271723" y="2909"/>
                  <a:pt x="4104399" y="18288"/>
                </a:cubicBezTo>
                <a:cubicBezTo>
                  <a:pt x="3937075" y="33667"/>
                  <a:pt x="3923235" y="10730"/>
                  <a:pt x="3746297" y="18288"/>
                </a:cubicBezTo>
                <a:cubicBezTo>
                  <a:pt x="3569359" y="25846"/>
                  <a:pt x="3351081" y="24702"/>
                  <a:pt x="3167825" y="18288"/>
                </a:cubicBezTo>
                <a:cubicBezTo>
                  <a:pt x="2984569" y="11874"/>
                  <a:pt x="2708033" y="13293"/>
                  <a:pt x="2368982" y="18288"/>
                </a:cubicBezTo>
                <a:cubicBezTo>
                  <a:pt x="2029931" y="23283"/>
                  <a:pt x="2009060" y="37671"/>
                  <a:pt x="1900695" y="18288"/>
                </a:cubicBezTo>
                <a:cubicBezTo>
                  <a:pt x="1792330" y="-1095"/>
                  <a:pt x="1183178" y="9337"/>
                  <a:pt x="991667" y="18288"/>
                </a:cubicBezTo>
                <a:cubicBezTo>
                  <a:pt x="800156" y="27239"/>
                  <a:pt x="375690" y="34110"/>
                  <a:pt x="0" y="18288"/>
                </a:cubicBezTo>
                <a:cubicBezTo>
                  <a:pt x="-213" y="9468"/>
                  <a:pt x="187" y="4459"/>
                  <a:pt x="0" y="0"/>
                </a:cubicBezTo>
                <a:close/>
              </a:path>
              <a:path w="11018520" h="18288" stroke="0" extrusionOk="0">
                <a:moveTo>
                  <a:pt x="0" y="0"/>
                </a:moveTo>
                <a:cubicBezTo>
                  <a:pt x="266588" y="-23405"/>
                  <a:pt x="350503" y="-27031"/>
                  <a:pt x="578472" y="0"/>
                </a:cubicBezTo>
                <a:cubicBezTo>
                  <a:pt x="806441" y="27031"/>
                  <a:pt x="803976" y="13604"/>
                  <a:pt x="936574" y="0"/>
                </a:cubicBezTo>
                <a:cubicBezTo>
                  <a:pt x="1069172" y="-13604"/>
                  <a:pt x="1661335" y="-31902"/>
                  <a:pt x="1845602" y="0"/>
                </a:cubicBezTo>
                <a:cubicBezTo>
                  <a:pt x="2029869" y="31902"/>
                  <a:pt x="2273452" y="17005"/>
                  <a:pt x="2424074" y="0"/>
                </a:cubicBezTo>
                <a:cubicBezTo>
                  <a:pt x="2574696" y="-17005"/>
                  <a:pt x="2790864" y="-28133"/>
                  <a:pt x="3002547" y="0"/>
                </a:cubicBezTo>
                <a:cubicBezTo>
                  <a:pt x="3214230" y="28133"/>
                  <a:pt x="3605033" y="-14934"/>
                  <a:pt x="3911575" y="0"/>
                </a:cubicBezTo>
                <a:cubicBezTo>
                  <a:pt x="4218117" y="14934"/>
                  <a:pt x="4198004" y="3604"/>
                  <a:pt x="4379862" y="0"/>
                </a:cubicBezTo>
                <a:cubicBezTo>
                  <a:pt x="4561720" y="-3604"/>
                  <a:pt x="4941151" y="-37368"/>
                  <a:pt x="5288890" y="0"/>
                </a:cubicBezTo>
                <a:cubicBezTo>
                  <a:pt x="5636629" y="37368"/>
                  <a:pt x="6011513" y="-33898"/>
                  <a:pt x="6197918" y="0"/>
                </a:cubicBezTo>
                <a:cubicBezTo>
                  <a:pt x="6384323" y="33898"/>
                  <a:pt x="6555799" y="11241"/>
                  <a:pt x="6886575" y="0"/>
                </a:cubicBezTo>
                <a:cubicBezTo>
                  <a:pt x="7217351" y="-11241"/>
                  <a:pt x="7604472" y="-44614"/>
                  <a:pt x="7795603" y="0"/>
                </a:cubicBezTo>
                <a:cubicBezTo>
                  <a:pt x="7986734" y="44614"/>
                  <a:pt x="8098870" y="-11086"/>
                  <a:pt x="8374075" y="0"/>
                </a:cubicBezTo>
                <a:cubicBezTo>
                  <a:pt x="8649280" y="11086"/>
                  <a:pt x="8701749" y="-25020"/>
                  <a:pt x="8952548" y="0"/>
                </a:cubicBezTo>
                <a:cubicBezTo>
                  <a:pt x="9203347" y="25020"/>
                  <a:pt x="9519297" y="4274"/>
                  <a:pt x="9751390" y="0"/>
                </a:cubicBezTo>
                <a:cubicBezTo>
                  <a:pt x="9983483" y="-4274"/>
                  <a:pt x="10169881" y="16480"/>
                  <a:pt x="10329863" y="0"/>
                </a:cubicBezTo>
                <a:cubicBezTo>
                  <a:pt x="10489845" y="-16480"/>
                  <a:pt x="10750941" y="-9727"/>
                  <a:pt x="11018520" y="0"/>
                </a:cubicBezTo>
                <a:cubicBezTo>
                  <a:pt x="11018113" y="8690"/>
                  <a:pt x="11018366" y="14141"/>
                  <a:pt x="11018520" y="18288"/>
                </a:cubicBezTo>
                <a:cubicBezTo>
                  <a:pt x="10841176" y="-3597"/>
                  <a:pt x="10399304" y="41504"/>
                  <a:pt x="10219677" y="18288"/>
                </a:cubicBezTo>
                <a:cubicBezTo>
                  <a:pt x="10040050" y="-4928"/>
                  <a:pt x="10030762" y="16144"/>
                  <a:pt x="9861575" y="18288"/>
                </a:cubicBezTo>
                <a:cubicBezTo>
                  <a:pt x="9692388" y="20432"/>
                  <a:pt x="9529439" y="40380"/>
                  <a:pt x="9393288" y="18288"/>
                </a:cubicBezTo>
                <a:cubicBezTo>
                  <a:pt x="9257137" y="-3804"/>
                  <a:pt x="8825003" y="25592"/>
                  <a:pt x="8484260" y="18288"/>
                </a:cubicBezTo>
                <a:cubicBezTo>
                  <a:pt x="8143517" y="10984"/>
                  <a:pt x="8082894" y="45968"/>
                  <a:pt x="7795603" y="18288"/>
                </a:cubicBezTo>
                <a:cubicBezTo>
                  <a:pt x="7508312" y="-9392"/>
                  <a:pt x="7466074" y="19486"/>
                  <a:pt x="7327316" y="18288"/>
                </a:cubicBezTo>
                <a:cubicBezTo>
                  <a:pt x="7188558" y="17090"/>
                  <a:pt x="6869645" y="4657"/>
                  <a:pt x="6638658" y="18288"/>
                </a:cubicBezTo>
                <a:cubicBezTo>
                  <a:pt x="6407671" y="31919"/>
                  <a:pt x="6359238" y="35967"/>
                  <a:pt x="6280556" y="18288"/>
                </a:cubicBezTo>
                <a:cubicBezTo>
                  <a:pt x="6201874" y="609"/>
                  <a:pt x="6041216" y="22404"/>
                  <a:pt x="5922455" y="18288"/>
                </a:cubicBezTo>
                <a:cubicBezTo>
                  <a:pt x="5803694" y="14172"/>
                  <a:pt x="5555521" y="48848"/>
                  <a:pt x="5233797" y="18288"/>
                </a:cubicBezTo>
                <a:cubicBezTo>
                  <a:pt x="4912073" y="-12272"/>
                  <a:pt x="4986440" y="-2740"/>
                  <a:pt x="4765510" y="18288"/>
                </a:cubicBezTo>
                <a:cubicBezTo>
                  <a:pt x="4544580" y="39316"/>
                  <a:pt x="4177715" y="18248"/>
                  <a:pt x="3966667" y="18288"/>
                </a:cubicBezTo>
                <a:cubicBezTo>
                  <a:pt x="3755619" y="18328"/>
                  <a:pt x="3664519" y="22387"/>
                  <a:pt x="3498380" y="18288"/>
                </a:cubicBezTo>
                <a:cubicBezTo>
                  <a:pt x="3332241" y="14189"/>
                  <a:pt x="3065858" y="-7524"/>
                  <a:pt x="2699537" y="18288"/>
                </a:cubicBezTo>
                <a:cubicBezTo>
                  <a:pt x="2333216" y="44100"/>
                  <a:pt x="2505666" y="4650"/>
                  <a:pt x="2341436" y="18288"/>
                </a:cubicBezTo>
                <a:cubicBezTo>
                  <a:pt x="2177206" y="31926"/>
                  <a:pt x="1790164" y="19880"/>
                  <a:pt x="1542593" y="18288"/>
                </a:cubicBezTo>
                <a:cubicBezTo>
                  <a:pt x="1295022" y="16696"/>
                  <a:pt x="1218012" y="39325"/>
                  <a:pt x="1074306" y="18288"/>
                </a:cubicBezTo>
                <a:cubicBezTo>
                  <a:pt x="930600" y="-2749"/>
                  <a:pt x="797266" y="24589"/>
                  <a:pt x="716204" y="18288"/>
                </a:cubicBezTo>
                <a:cubicBezTo>
                  <a:pt x="635142" y="11987"/>
                  <a:pt x="344503" y="41396"/>
                  <a:pt x="0" y="18288"/>
                </a:cubicBezTo>
                <a:cubicBezTo>
                  <a:pt x="-53" y="11301"/>
                  <a:pt x="-649" y="7756"/>
                  <a:pt x="0" y="0"/>
                </a:cubicBezTo>
                <a:close/>
              </a:path>
            </a:pathLst>
          </a:custGeom>
          <a:solidFill>
            <a:schemeClr val="accent1"/>
          </a:solidFill>
          <a:ln w="38100" cap="rnd">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blur&#10;&#10;Description automatically generated">
            <a:extLst>
              <a:ext uri="{FF2B5EF4-FFF2-40B4-BE49-F238E27FC236}">
                <a16:creationId xmlns:a16="http://schemas.microsoft.com/office/drawing/2014/main" id="{23F67D28-FC2A-85AE-2365-DFC3D65EF700}"/>
              </a:ext>
            </a:extLst>
          </p:cNvPr>
          <p:cNvPicPr>
            <a:picLocks noChangeAspect="1"/>
          </p:cNvPicPr>
          <p:nvPr/>
        </p:nvPicPr>
        <p:blipFill rotWithShape="1">
          <a:blip r:embed="rId2">
            <a:extLst>
              <a:ext uri="{28A0092B-C50C-407E-A947-70E740481C1C}">
                <a14:useLocalDpi xmlns:a14="http://schemas.microsoft.com/office/drawing/2010/main" val="0"/>
              </a:ext>
            </a:extLst>
          </a:blip>
          <a:srcRect l="8452" r="20944" b="-1"/>
          <a:stretch/>
        </p:blipFill>
        <p:spPr>
          <a:xfrm>
            <a:off x="572492" y="2002056"/>
            <a:ext cx="3943849" cy="4184060"/>
          </a:xfrm>
          <a:custGeom>
            <a:avLst/>
            <a:gdLst/>
            <a:ahLst/>
            <a:cxnLst/>
            <a:rect l="l" t="t" r="r" b="b"/>
            <a:pathLst>
              <a:path w="3807743" h="6307845">
                <a:moveTo>
                  <a:pt x="723201" y="386"/>
                </a:moveTo>
                <a:cubicBezTo>
                  <a:pt x="853884" y="-4204"/>
                  <a:pt x="1013493" y="33912"/>
                  <a:pt x="1176100" y="22622"/>
                </a:cubicBezTo>
                <a:cubicBezTo>
                  <a:pt x="1230302" y="18859"/>
                  <a:pt x="1281736" y="20622"/>
                  <a:pt x="1331852" y="24473"/>
                </a:cubicBezTo>
                <a:lnTo>
                  <a:pt x="1439547" y="34944"/>
                </a:lnTo>
                <a:lnTo>
                  <a:pt x="1484197" y="36226"/>
                </a:lnTo>
                <a:cubicBezTo>
                  <a:pt x="1535166" y="35421"/>
                  <a:pt x="1586369" y="31625"/>
                  <a:pt x="1636625" y="22622"/>
                </a:cubicBezTo>
                <a:cubicBezTo>
                  <a:pt x="1686882" y="13619"/>
                  <a:pt x="1729837" y="10653"/>
                  <a:pt x="1768740" y="10885"/>
                </a:cubicBezTo>
                <a:lnTo>
                  <a:pt x="1829538" y="15086"/>
                </a:lnTo>
                <a:lnTo>
                  <a:pt x="1869968" y="7996"/>
                </a:lnTo>
                <a:cubicBezTo>
                  <a:pt x="1953577" y="-31"/>
                  <a:pt x="2036989" y="9808"/>
                  <a:pt x="2112925" y="20118"/>
                </a:cubicBezTo>
                <a:lnTo>
                  <a:pt x="2119331" y="20977"/>
                </a:lnTo>
                <a:lnTo>
                  <a:pt x="2221855" y="13374"/>
                </a:lnTo>
                <a:cubicBezTo>
                  <a:pt x="2261207" y="12845"/>
                  <a:pt x="2298379" y="14359"/>
                  <a:pt x="2333484" y="16393"/>
                </a:cubicBezTo>
                <a:lnTo>
                  <a:pt x="2372613" y="18812"/>
                </a:lnTo>
                <a:lnTo>
                  <a:pt x="2404945" y="9387"/>
                </a:lnTo>
                <a:cubicBezTo>
                  <a:pt x="2452532" y="1754"/>
                  <a:pt x="2506192" y="9333"/>
                  <a:pt x="2561622" y="17814"/>
                </a:cubicBezTo>
                <a:lnTo>
                  <a:pt x="2583950" y="20591"/>
                </a:lnTo>
                <a:lnTo>
                  <a:pt x="2643527" y="20319"/>
                </a:lnTo>
                <a:cubicBezTo>
                  <a:pt x="2669677" y="20426"/>
                  <a:pt x="2697963" y="20717"/>
                  <a:pt x="2727392" y="21103"/>
                </a:cubicBezTo>
                <a:lnTo>
                  <a:pt x="2786908" y="21989"/>
                </a:lnTo>
                <a:lnTo>
                  <a:pt x="2846459" y="13267"/>
                </a:lnTo>
                <a:cubicBezTo>
                  <a:pt x="2896401" y="10176"/>
                  <a:pt x="2960607" y="12733"/>
                  <a:pt x="3036361" y="17072"/>
                </a:cubicBezTo>
                <a:lnTo>
                  <a:pt x="3129100" y="22671"/>
                </a:lnTo>
                <a:lnTo>
                  <a:pt x="3130653" y="22622"/>
                </a:lnTo>
                <a:cubicBezTo>
                  <a:pt x="3178874" y="19804"/>
                  <a:pt x="3260845" y="26231"/>
                  <a:pt x="3352422" y="32691"/>
                </a:cubicBezTo>
                <a:lnTo>
                  <a:pt x="3362608" y="33356"/>
                </a:lnTo>
                <a:lnTo>
                  <a:pt x="3446036" y="35579"/>
                </a:lnTo>
                <a:cubicBezTo>
                  <a:pt x="3550323" y="36566"/>
                  <a:pt x="3662083" y="33535"/>
                  <a:pt x="3778601" y="22622"/>
                </a:cubicBezTo>
                <a:cubicBezTo>
                  <a:pt x="3793981" y="243672"/>
                  <a:pt x="3764152" y="318695"/>
                  <a:pt x="3778601" y="467157"/>
                </a:cubicBezTo>
                <a:cubicBezTo>
                  <a:pt x="3790077" y="557563"/>
                  <a:pt x="3783697" y="684218"/>
                  <a:pt x="3777639" y="811856"/>
                </a:cubicBezTo>
                <a:lnTo>
                  <a:pt x="3773760" y="922625"/>
                </a:lnTo>
                <a:lnTo>
                  <a:pt x="3778601" y="974384"/>
                </a:lnTo>
                <a:cubicBezTo>
                  <a:pt x="3785784" y="1003717"/>
                  <a:pt x="3785160" y="1041120"/>
                  <a:pt x="3781239" y="1085904"/>
                </a:cubicBezTo>
                <a:lnTo>
                  <a:pt x="3776107" y="1132519"/>
                </a:lnTo>
                <a:lnTo>
                  <a:pt x="3778601" y="1162456"/>
                </a:lnTo>
                <a:cubicBezTo>
                  <a:pt x="3791360" y="1256797"/>
                  <a:pt x="3774958" y="1367020"/>
                  <a:pt x="3763568" y="1469787"/>
                </a:cubicBezTo>
                <a:lnTo>
                  <a:pt x="3758806" y="1520515"/>
                </a:lnTo>
                <a:lnTo>
                  <a:pt x="3760417" y="1549437"/>
                </a:lnTo>
                <a:cubicBezTo>
                  <a:pt x="3764298" y="1588133"/>
                  <a:pt x="3770171" y="1628243"/>
                  <a:pt x="3778601" y="1669683"/>
                </a:cubicBezTo>
                <a:cubicBezTo>
                  <a:pt x="3846039" y="2001203"/>
                  <a:pt x="3774784" y="2142285"/>
                  <a:pt x="3778601" y="2364982"/>
                </a:cubicBezTo>
                <a:lnTo>
                  <a:pt x="3776565" y="2406088"/>
                </a:lnTo>
                <a:lnTo>
                  <a:pt x="3778601" y="2427673"/>
                </a:lnTo>
                <a:cubicBezTo>
                  <a:pt x="3821357" y="2695960"/>
                  <a:pt x="3735684" y="2699438"/>
                  <a:pt x="3778601" y="2809517"/>
                </a:cubicBezTo>
                <a:cubicBezTo>
                  <a:pt x="3789330" y="2837037"/>
                  <a:pt x="3791666" y="2872927"/>
                  <a:pt x="3789892" y="2914654"/>
                </a:cubicBezTo>
                <a:lnTo>
                  <a:pt x="3784971" y="2966248"/>
                </a:lnTo>
                <a:lnTo>
                  <a:pt x="3796722" y="3024078"/>
                </a:lnTo>
                <a:cubicBezTo>
                  <a:pt x="3809238" y="3115139"/>
                  <a:pt x="3806232" y="3210898"/>
                  <a:pt x="3799338" y="3302850"/>
                </a:cubicBezTo>
                <a:lnTo>
                  <a:pt x="3787405" y="3438354"/>
                </a:lnTo>
                <a:lnTo>
                  <a:pt x="3790719" y="3460532"/>
                </a:lnTo>
                <a:cubicBezTo>
                  <a:pt x="3797323" y="3541872"/>
                  <a:pt x="3789007" y="3624193"/>
                  <a:pt x="3780361" y="3709762"/>
                </a:cubicBezTo>
                <a:lnTo>
                  <a:pt x="3780169" y="3712283"/>
                </a:lnTo>
                <a:lnTo>
                  <a:pt x="3781239" y="3768266"/>
                </a:lnTo>
                <a:cubicBezTo>
                  <a:pt x="3780994" y="3815588"/>
                  <a:pt x="3779902" y="3863939"/>
                  <a:pt x="3778794" y="3912511"/>
                </a:cubicBezTo>
                <a:lnTo>
                  <a:pt x="3776324" y="4054010"/>
                </a:lnTo>
                <a:lnTo>
                  <a:pt x="3778601" y="4074733"/>
                </a:lnTo>
                <a:cubicBezTo>
                  <a:pt x="3822365" y="4336760"/>
                  <a:pt x="3765189" y="4482586"/>
                  <a:pt x="3778601" y="4644650"/>
                </a:cubicBezTo>
                <a:cubicBezTo>
                  <a:pt x="3781954" y="4685166"/>
                  <a:pt x="3782850" y="4718916"/>
                  <a:pt x="3782504" y="4749344"/>
                </a:cubicBezTo>
                <a:lnTo>
                  <a:pt x="3780512" y="4796832"/>
                </a:lnTo>
                <a:lnTo>
                  <a:pt x="3786260" y="4877451"/>
                </a:lnTo>
                <a:cubicBezTo>
                  <a:pt x="3786165" y="4918212"/>
                  <a:pt x="3784020" y="4964155"/>
                  <a:pt x="3781623" y="5015963"/>
                </a:cubicBezTo>
                <a:lnTo>
                  <a:pt x="3779076" y="5087925"/>
                </a:lnTo>
                <a:lnTo>
                  <a:pt x="3779599" y="5155456"/>
                </a:lnTo>
                <a:lnTo>
                  <a:pt x="3775907" y="5219073"/>
                </a:lnTo>
                <a:lnTo>
                  <a:pt x="3778601" y="5402640"/>
                </a:lnTo>
                <a:cubicBezTo>
                  <a:pt x="3780494" y="5441637"/>
                  <a:pt x="3781680" y="5475146"/>
                  <a:pt x="3782335" y="5504141"/>
                </a:cubicBezTo>
                <a:lnTo>
                  <a:pt x="3782798" y="5566951"/>
                </a:lnTo>
                <a:lnTo>
                  <a:pt x="3786885" y="5599303"/>
                </a:lnTo>
                <a:cubicBezTo>
                  <a:pt x="3799534" y="5776838"/>
                  <a:pt x="3769350" y="6111156"/>
                  <a:pt x="3778601" y="6291711"/>
                </a:cubicBezTo>
                <a:cubicBezTo>
                  <a:pt x="3687392" y="6306733"/>
                  <a:pt x="3632350" y="6304889"/>
                  <a:pt x="3574752" y="6300212"/>
                </a:cubicBezTo>
                <a:lnTo>
                  <a:pt x="3545837" y="6297718"/>
                </a:lnTo>
                <a:lnTo>
                  <a:pt x="3527963" y="6296834"/>
                </a:lnTo>
                <a:cubicBezTo>
                  <a:pt x="3482151" y="6294419"/>
                  <a:pt x="3430025" y="6291672"/>
                  <a:pt x="3355561" y="6291711"/>
                </a:cubicBezTo>
                <a:cubicBezTo>
                  <a:pt x="3304843" y="6293555"/>
                  <a:pt x="3262749" y="6292377"/>
                  <a:pt x="3225711" y="6290098"/>
                </a:cubicBezTo>
                <a:lnTo>
                  <a:pt x="3218247" y="6289525"/>
                </a:lnTo>
                <a:lnTo>
                  <a:pt x="3198550" y="6289212"/>
                </a:lnTo>
                <a:cubicBezTo>
                  <a:pt x="3144315" y="6287803"/>
                  <a:pt x="3088976" y="6286105"/>
                  <a:pt x="3034921" y="6284968"/>
                </a:cubicBezTo>
                <a:lnTo>
                  <a:pt x="2973802" y="6284626"/>
                </a:lnTo>
                <a:lnTo>
                  <a:pt x="2932520" y="6291711"/>
                </a:lnTo>
                <a:cubicBezTo>
                  <a:pt x="2893699" y="6300111"/>
                  <a:pt x="2847670" y="6301992"/>
                  <a:pt x="2797581" y="6300669"/>
                </a:cubicBezTo>
                <a:lnTo>
                  <a:pt x="2672392" y="6292599"/>
                </a:lnTo>
                <a:lnTo>
                  <a:pt x="2629726" y="6293120"/>
                </a:lnTo>
                <a:lnTo>
                  <a:pt x="2540544" y="6284698"/>
                </a:lnTo>
                <a:lnTo>
                  <a:pt x="2473475" y="6280786"/>
                </a:lnTo>
                <a:cubicBezTo>
                  <a:pt x="2419724" y="6279900"/>
                  <a:pt x="2368202" y="6282437"/>
                  <a:pt x="2322057" y="6291711"/>
                </a:cubicBezTo>
                <a:cubicBezTo>
                  <a:pt x="2275912" y="6300985"/>
                  <a:pt x="2236301" y="6305003"/>
                  <a:pt x="2199195" y="6305968"/>
                </a:cubicBezTo>
                <a:lnTo>
                  <a:pt x="2094190" y="6302012"/>
                </a:lnTo>
                <a:lnTo>
                  <a:pt x="2029724" y="6307766"/>
                </a:lnTo>
                <a:cubicBezTo>
                  <a:pt x="1971866" y="6308389"/>
                  <a:pt x="1916420" y="6305265"/>
                  <a:pt x="1864312" y="6301339"/>
                </a:cubicBezTo>
                <a:lnTo>
                  <a:pt x="1761307" y="6293375"/>
                </a:lnTo>
                <a:lnTo>
                  <a:pt x="1745972" y="6293782"/>
                </a:lnTo>
                <a:cubicBezTo>
                  <a:pt x="1699734" y="6294177"/>
                  <a:pt x="1664143" y="6292827"/>
                  <a:pt x="1633352" y="6291083"/>
                </a:cubicBezTo>
                <a:lnTo>
                  <a:pt x="1621369" y="6290324"/>
                </a:lnTo>
                <a:lnTo>
                  <a:pt x="1599140" y="6291711"/>
                </a:lnTo>
                <a:cubicBezTo>
                  <a:pt x="1564093" y="6296354"/>
                  <a:pt x="1527169" y="6296254"/>
                  <a:pt x="1488567" y="6294097"/>
                </a:cubicBezTo>
                <a:lnTo>
                  <a:pt x="1429716" y="6289243"/>
                </a:lnTo>
                <a:lnTo>
                  <a:pt x="1401008" y="6291711"/>
                </a:lnTo>
                <a:cubicBezTo>
                  <a:pt x="1314301" y="6301163"/>
                  <a:pt x="1222976" y="6299856"/>
                  <a:pt x="1127367" y="6296839"/>
                </a:cubicBezTo>
                <a:lnTo>
                  <a:pt x="1062601" y="6295730"/>
                </a:lnTo>
                <a:lnTo>
                  <a:pt x="964991" y="6305909"/>
                </a:lnTo>
                <a:cubicBezTo>
                  <a:pt x="833250" y="6307778"/>
                  <a:pt x="714190" y="6280255"/>
                  <a:pt x="603122" y="6291711"/>
                </a:cubicBezTo>
                <a:cubicBezTo>
                  <a:pt x="455032" y="6306986"/>
                  <a:pt x="261206" y="6260346"/>
                  <a:pt x="30143" y="6291711"/>
                </a:cubicBezTo>
                <a:cubicBezTo>
                  <a:pt x="-1198" y="6167281"/>
                  <a:pt x="7291" y="6044138"/>
                  <a:pt x="19371" y="5934598"/>
                </a:cubicBezTo>
                <a:lnTo>
                  <a:pt x="33559" y="5801663"/>
                </a:lnTo>
                <a:lnTo>
                  <a:pt x="30143" y="5784485"/>
                </a:lnTo>
                <a:cubicBezTo>
                  <a:pt x="7257" y="5691455"/>
                  <a:pt x="7506" y="5585492"/>
                  <a:pt x="13352" y="5476692"/>
                </a:cubicBezTo>
                <a:lnTo>
                  <a:pt x="21882" y="5346809"/>
                </a:lnTo>
                <a:lnTo>
                  <a:pt x="22064" y="5339439"/>
                </a:lnTo>
                <a:lnTo>
                  <a:pt x="29601" y="5166357"/>
                </a:lnTo>
                <a:lnTo>
                  <a:pt x="30143" y="5151877"/>
                </a:lnTo>
                <a:cubicBezTo>
                  <a:pt x="30018" y="5125783"/>
                  <a:pt x="30111" y="5102484"/>
                  <a:pt x="30346" y="5081409"/>
                </a:cubicBezTo>
                <a:lnTo>
                  <a:pt x="30433" y="5076663"/>
                </a:lnTo>
                <a:lnTo>
                  <a:pt x="30143" y="4963804"/>
                </a:lnTo>
                <a:cubicBezTo>
                  <a:pt x="27040" y="4910138"/>
                  <a:pt x="27067" y="4856021"/>
                  <a:pt x="28459" y="4800989"/>
                </a:cubicBezTo>
                <a:lnTo>
                  <a:pt x="30399" y="4750796"/>
                </a:lnTo>
                <a:lnTo>
                  <a:pt x="31514" y="4666872"/>
                </a:lnTo>
                <a:lnTo>
                  <a:pt x="34697" y="4639551"/>
                </a:lnTo>
                <a:lnTo>
                  <a:pt x="34963" y="4632686"/>
                </a:lnTo>
                <a:cubicBezTo>
                  <a:pt x="37318" y="4575362"/>
                  <a:pt x="39271" y="4516661"/>
                  <a:pt x="39056" y="4456118"/>
                </a:cubicBezTo>
                <a:lnTo>
                  <a:pt x="36996" y="4412759"/>
                </a:lnTo>
                <a:lnTo>
                  <a:pt x="30143" y="4388188"/>
                </a:lnTo>
                <a:cubicBezTo>
                  <a:pt x="7389" y="4328002"/>
                  <a:pt x="11492" y="4256950"/>
                  <a:pt x="19232" y="4188739"/>
                </a:cubicBezTo>
                <a:lnTo>
                  <a:pt x="23985" y="4147809"/>
                </a:lnTo>
                <a:lnTo>
                  <a:pt x="23690" y="4087290"/>
                </a:lnTo>
                <a:lnTo>
                  <a:pt x="29097" y="3984687"/>
                </a:lnTo>
                <a:lnTo>
                  <a:pt x="28035" y="3962690"/>
                </a:lnTo>
                <a:cubicBezTo>
                  <a:pt x="28525" y="3945828"/>
                  <a:pt x="30052" y="3926691"/>
                  <a:pt x="32148" y="3905387"/>
                </a:cubicBezTo>
                <a:lnTo>
                  <a:pt x="34754" y="3881032"/>
                </a:lnTo>
                <a:lnTo>
                  <a:pt x="39206" y="3802233"/>
                </a:lnTo>
                <a:cubicBezTo>
                  <a:pt x="39778" y="3763353"/>
                  <a:pt x="37619" y="3728800"/>
                  <a:pt x="30143" y="3698588"/>
                </a:cubicBezTo>
                <a:cubicBezTo>
                  <a:pt x="7714" y="3607954"/>
                  <a:pt x="33117" y="3482508"/>
                  <a:pt x="36579" y="3365983"/>
                </a:cubicBezTo>
                <a:lnTo>
                  <a:pt x="36510" y="3356621"/>
                </a:lnTo>
                <a:lnTo>
                  <a:pt x="30143" y="3311044"/>
                </a:lnTo>
                <a:cubicBezTo>
                  <a:pt x="14271" y="3224157"/>
                  <a:pt x="11445" y="3149243"/>
                  <a:pt x="14856" y="3082749"/>
                </a:cubicBezTo>
                <a:lnTo>
                  <a:pt x="22229" y="3005366"/>
                </a:lnTo>
                <a:lnTo>
                  <a:pt x="27244" y="2895198"/>
                </a:lnTo>
                <a:cubicBezTo>
                  <a:pt x="29143" y="2848776"/>
                  <a:pt x="30527" y="2799531"/>
                  <a:pt x="30143" y="2746826"/>
                </a:cubicBezTo>
                <a:lnTo>
                  <a:pt x="36784" y="2638240"/>
                </a:lnTo>
                <a:lnTo>
                  <a:pt x="30143" y="2615745"/>
                </a:lnTo>
                <a:cubicBezTo>
                  <a:pt x="-20952" y="2495890"/>
                  <a:pt x="17898" y="2340273"/>
                  <a:pt x="37923" y="2201958"/>
                </a:cubicBezTo>
                <a:lnTo>
                  <a:pt x="42734" y="2158379"/>
                </a:lnTo>
                <a:lnTo>
                  <a:pt x="30143" y="2114218"/>
                </a:lnTo>
                <a:cubicBezTo>
                  <a:pt x="2269" y="2040950"/>
                  <a:pt x="-2735" y="1972014"/>
                  <a:pt x="1162" y="1906697"/>
                </a:cubicBezTo>
                <a:lnTo>
                  <a:pt x="6289" y="1854885"/>
                </a:lnTo>
                <a:lnTo>
                  <a:pt x="8053" y="1809168"/>
                </a:lnTo>
                <a:cubicBezTo>
                  <a:pt x="9832" y="1790244"/>
                  <a:pt x="12470" y="1771472"/>
                  <a:pt x="15415" y="1752867"/>
                </a:cubicBezTo>
                <a:lnTo>
                  <a:pt x="30925" y="1652561"/>
                </a:lnTo>
                <a:lnTo>
                  <a:pt x="30143" y="1606992"/>
                </a:lnTo>
                <a:cubicBezTo>
                  <a:pt x="28397" y="1588584"/>
                  <a:pt x="27931" y="1568665"/>
                  <a:pt x="28348" y="1547550"/>
                </a:cubicBezTo>
                <a:lnTo>
                  <a:pt x="29206" y="1531212"/>
                </a:lnTo>
                <a:lnTo>
                  <a:pt x="23637" y="1487282"/>
                </a:lnTo>
                <a:cubicBezTo>
                  <a:pt x="16479" y="1367166"/>
                  <a:pt x="59638" y="1246041"/>
                  <a:pt x="30143" y="1156757"/>
                </a:cubicBezTo>
                <a:cubicBezTo>
                  <a:pt x="21716" y="1131248"/>
                  <a:pt x="18318" y="1090735"/>
                  <a:pt x="17757" y="1041370"/>
                </a:cubicBezTo>
                <a:lnTo>
                  <a:pt x="18463" y="985697"/>
                </a:lnTo>
                <a:lnTo>
                  <a:pt x="16239" y="975915"/>
                </a:lnTo>
                <a:cubicBezTo>
                  <a:pt x="13541" y="957312"/>
                  <a:pt x="12597" y="940330"/>
                  <a:pt x="12862" y="924477"/>
                </a:cubicBezTo>
                <a:lnTo>
                  <a:pt x="23640" y="845857"/>
                </a:lnTo>
                <a:lnTo>
                  <a:pt x="30907" y="688163"/>
                </a:lnTo>
                <a:lnTo>
                  <a:pt x="31375" y="662715"/>
                </a:lnTo>
                <a:lnTo>
                  <a:pt x="30143" y="655230"/>
                </a:lnTo>
                <a:cubicBezTo>
                  <a:pt x="20345" y="615334"/>
                  <a:pt x="17924" y="569960"/>
                  <a:pt x="19185" y="520814"/>
                </a:cubicBezTo>
                <a:lnTo>
                  <a:pt x="26662" y="415314"/>
                </a:lnTo>
                <a:lnTo>
                  <a:pt x="25635" y="383217"/>
                </a:lnTo>
                <a:cubicBezTo>
                  <a:pt x="25461" y="243905"/>
                  <a:pt x="35455" y="113017"/>
                  <a:pt x="30143" y="22622"/>
                </a:cubicBezTo>
                <a:cubicBezTo>
                  <a:pt x="90096" y="13526"/>
                  <a:pt x="146841" y="12585"/>
                  <a:pt x="200495" y="15390"/>
                </a:cubicBezTo>
                <a:lnTo>
                  <a:pt x="324102" y="27794"/>
                </a:lnTo>
                <a:lnTo>
                  <a:pt x="329634" y="27979"/>
                </a:lnTo>
                <a:cubicBezTo>
                  <a:pt x="398332" y="30204"/>
                  <a:pt x="468106" y="31425"/>
                  <a:pt x="551798" y="27886"/>
                </a:cubicBezTo>
                <a:lnTo>
                  <a:pt x="592464" y="25476"/>
                </a:lnTo>
                <a:lnTo>
                  <a:pt x="603122" y="22622"/>
                </a:lnTo>
                <a:cubicBezTo>
                  <a:pt x="639294" y="8191"/>
                  <a:pt x="679641" y="1916"/>
                  <a:pt x="723201" y="386"/>
                </a:cubicBezTo>
                <a:close/>
              </a:path>
            </a:pathLst>
          </a:custGeom>
        </p:spPr>
      </p:pic>
      <p:graphicFrame>
        <p:nvGraphicFramePr>
          <p:cNvPr id="19" name="Content Placeholder 2">
            <a:extLst>
              <a:ext uri="{FF2B5EF4-FFF2-40B4-BE49-F238E27FC236}">
                <a16:creationId xmlns:a16="http://schemas.microsoft.com/office/drawing/2014/main" id="{1C485934-960F-DE18-68B4-D31D155CB7CD}"/>
              </a:ext>
            </a:extLst>
          </p:cNvPr>
          <p:cNvGraphicFramePr>
            <a:graphicFrameLocks noGrp="1"/>
          </p:cNvGraphicFramePr>
          <p:nvPr>
            <p:ph idx="1"/>
            <p:extLst>
              <p:ext uri="{D42A27DB-BD31-4B8C-83A1-F6EECF244321}">
                <p14:modId xmlns:p14="http://schemas.microsoft.com/office/powerpoint/2010/main" val="2838968333"/>
              </p:ext>
            </p:extLst>
          </p:nvPr>
        </p:nvGraphicFramePr>
        <p:xfrm>
          <a:off x="4905954" y="2078552"/>
          <a:ext cx="6713552" cy="4114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Footer Placeholder 5">
            <a:extLst>
              <a:ext uri="{FF2B5EF4-FFF2-40B4-BE49-F238E27FC236}">
                <a16:creationId xmlns:a16="http://schemas.microsoft.com/office/drawing/2014/main" id="{FC02FFE7-8187-2356-DFAA-ACF5D4032FE6}"/>
              </a:ext>
            </a:extLst>
          </p:cNvPr>
          <p:cNvSpPr>
            <a:spLocks noGrp="1"/>
          </p:cNvSpPr>
          <p:nvPr>
            <p:ph type="ftr" sz="quarter" idx="11"/>
          </p:nvPr>
        </p:nvSpPr>
        <p:spPr>
          <a:xfrm>
            <a:off x="9937214" y="6301648"/>
            <a:ext cx="1983036" cy="419828"/>
          </a:xfrm>
        </p:spPr>
        <p:txBody>
          <a:bodyPr/>
          <a:lstStyle/>
          <a:p>
            <a:r>
              <a:rPr lang="en-US">
                <a:solidFill>
                  <a:schemeClr val="tx1"/>
                </a:solidFill>
                <a:latin typeface="Arial" panose="020B0604020202020204" pitchFamily="34" charset="0"/>
                <a:cs typeface="Arial" panose="020B0604020202020204" pitchFamily="34" charset="0"/>
              </a:rPr>
              <a:t>Olga Jarmusevica</a:t>
            </a:r>
            <a:endParaRPr lang="en-US"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255580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9" name="Rectangle 7">
            <a:extLst>
              <a:ext uri="{FF2B5EF4-FFF2-40B4-BE49-F238E27FC236}">
                <a16:creationId xmlns:a16="http://schemas.microsoft.com/office/drawing/2014/main" id="{EBDD1931-9E86-4402-9A68-33A2D9EF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61" name="Rectangle 6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2DBC10-8120-E1B9-D3AF-92E209741B36}"/>
              </a:ext>
            </a:extLst>
          </p:cNvPr>
          <p:cNvSpPr>
            <a:spLocks noGrp="1"/>
          </p:cNvSpPr>
          <p:nvPr>
            <p:ph type="title"/>
          </p:nvPr>
        </p:nvSpPr>
        <p:spPr>
          <a:xfrm>
            <a:off x="640080" y="325369"/>
            <a:ext cx="4368602" cy="1956841"/>
          </a:xfrm>
        </p:spPr>
        <p:txBody>
          <a:bodyPr vert="horz" lIns="91440" tIns="45720" rIns="91440" bIns="45720" rtlCol="0" anchor="b">
            <a:normAutofit/>
          </a:bodyPr>
          <a:lstStyle/>
          <a:p>
            <a:pPr algn="ctr">
              <a:lnSpc>
                <a:spcPct val="90000"/>
              </a:lnSpc>
            </a:pPr>
            <a:r>
              <a:rPr lang="en-US" sz="4000" dirty="0">
                <a:latin typeface="Arial" panose="020B0604020202020204" pitchFamily="34" charset="0"/>
                <a:cs typeface="Arial" panose="020B0604020202020204" pitchFamily="34" charset="0"/>
              </a:rPr>
              <a:t>Verbal and Emotional abuse by their father:</a:t>
            </a:r>
          </a:p>
        </p:txBody>
      </p:sp>
      <p:sp>
        <p:nvSpPr>
          <p:cNvPr id="63"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563839"/>
            <a:ext cx="3931920" cy="27432"/>
          </a:xfrm>
          <a:custGeom>
            <a:avLst/>
            <a:gdLst>
              <a:gd name="connsiteX0" fmla="*/ 0 w 3931920"/>
              <a:gd name="connsiteY0" fmla="*/ 0 h 27432"/>
              <a:gd name="connsiteX1" fmla="*/ 733958 w 3931920"/>
              <a:gd name="connsiteY1" fmla="*/ 0 h 27432"/>
              <a:gd name="connsiteX2" fmla="*/ 1428598 w 3931920"/>
              <a:gd name="connsiteY2" fmla="*/ 0 h 27432"/>
              <a:gd name="connsiteX3" fmla="*/ 2123237 w 3931920"/>
              <a:gd name="connsiteY3" fmla="*/ 0 h 27432"/>
              <a:gd name="connsiteX4" fmla="*/ 2660599 w 3931920"/>
              <a:gd name="connsiteY4" fmla="*/ 0 h 27432"/>
              <a:gd name="connsiteX5" fmla="*/ 3237281 w 3931920"/>
              <a:gd name="connsiteY5" fmla="*/ 0 h 27432"/>
              <a:gd name="connsiteX6" fmla="*/ 3931920 w 3931920"/>
              <a:gd name="connsiteY6" fmla="*/ 0 h 27432"/>
              <a:gd name="connsiteX7" fmla="*/ 3931920 w 3931920"/>
              <a:gd name="connsiteY7" fmla="*/ 27432 h 27432"/>
              <a:gd name="connsiteX8" fmla="*/ 3276600 w 3931920"/>
              <a:gd name="connsiteY8" fmla="*/ 27432 h 27432"/>
              <a:gd name="connsiteX9" fmla="*/ 2739238 w 3931920"/>
              <a:gd name="connsiteY9" fmla="*/ 27432 h 27432"/>
              <a:gd name="connsiteX10" fmla="*/ 2201875 w 3931920"/>
              <a:gd name="connsiteY10" fmla="*/ 27432 h 27432"/>
              <a:gd name="connsiteX11" fmla="*/ 1507236 w 3931920"/>
              <a:gd name="connsiteY11" fmla="*/ 27432 h 27432"/>
              <a:gd name="connsiteX12" fmla="*/ 930554 w 3931920"/>
              <a:gd name="connsiteY12" fmla="*/ 27432 h 27432"/>
              <a:gd name="connsiteX13" fmla="*/ 0 w 3931920"/>
              <a:gd name="connsiteY13" fmla="*/ 27432 h 27432"/>
              <a:gd name="connsiteX14" fmla="*/ 0 w 3931920"/>
              <a:gd name="connsiteY14"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31920" h="27432" fill="none" extrusionOk="0">
                <a:moveTo>
                  <a:pt x="0" y="0"/>
                </a:moveTo>
                <a:cubicBezTo>
                  <a:pt x="245351" y="16874"/>
                  <a:pt x="509174" y="13736"/>
                  <a:pt x="733958" y="0"/>
                </a:cubicBezTo>
                <a:cubicBezTo>
                  <a:pt x="958742" y="-13736"/>
                  <a:pt x="1245406" y="-17215"/>
                  <a:pt x="1428598" y="0"/>
                </a:cubicBezTo>
                <a:cubicBezTo>
                  <a:pt x="1611790" y="17215"/>
                  <a:pt x="1930525" y="20562"/>
                  <a:pt x="2123237" y="0"/>
                </a:cubicBezTo>
                <a:cubicBezTo>
                  <a:pt x="2315949" y="-20562"/>
                  <a:pt x="2485508" y="11332"/>
                  <a:pt x="2660599" y="0"/>
                </a:cubicBezTo>
                <a:cubicBezTo>
                  <a:pt x="2835690" y="-11332"/>
                  <a:pt x="3075198" y="-14809"/>
                  <a:pt x="3237281" y="0"/>
                </a:cubicBezTo>
                <a:cubicBezTo>
                  <a:pt x="3399364" y="14809"/>
                  <a:pt x="3745084" y="-4992"/>
                  <a:pt x="3931920" y="0"/>
                </a:cubicBezTo>
                <a:cubicBezTo>
                  <a:pt x="3930963" y="8431"/>
                  <a:pt x="3931571" y="14612"/>
                  <a:pt x="3931920" y="27432"/>
                </a:cubicBezTo>
                <a:cubicBezTo>
                  <a:pt x="3765435" y="40792"/>
                  <a:pt x="3452398" y="38703"/>
                  <a:pt x="3276600" y="27432"/>
                </a:cubicBezTo>
                <a:cubicBezTo>
                  <a:pt x="3100802" y="16161"/>
                  <a:pt x="2914889" y="26998"/>
                  <a:pt x="2739238" y="27432"/>
                </a:cubicBezTo>
                <a:cubicBezTo>
                  <a:pt x="2563587" y="27866"/>
                  <a:pt x="2395484" y="39154"/>
                  <a:pt x="2201875" y="27432"/>
                </a:cubicBezTo>
                <a:cubicBezTo>
                  <a:pt x="2008266" y="15710"/>
                  <a:pt x="1781367" y="4899"/>
                  <a:pt x="1507236" y="27432"/>
                </a:cubicBezTo>
                <a:cubicBezTo>
                  <a:pt x="1233105" y="49965"/>
                  <a:pt x="1075495" y="47542"/>
                  <a:pt x="930554" y="27432"/>
                </a:cubicBezTo>
                <a:cubicBezTo>
                  <a:pt x="785613" y="7322"/>
                  <a:pt x="268930" y="30433"/>
                  <a:pt x="0" y="27432"/>
                </a:cubicBezTo>
                <a:cubicBezTo>
                  <a:pt x="226" y="18208"/>
                  <a:pt x="-648" y="12891"/>
                  <a:pt x="0" y="0"/>
                </a:cubicBezTo>
                <a:close/>
              </a:path>
              <a:path w="3931920" h="27432" stroke="0" extrusionOk="0">
                <a:moveTo>
                  <a:pt x="0" y="0"/>
                </a:moveTo>
                <a:cubicBezTo>
                  <a:pt x="278269" y="4786"/>
                  <a:pt x="349028" y="-10422"/>
                  <a:pt x="616001" y="0"/>
                </a:cubicBezTo>
                <a:cubicBezTo>
                  <a:pt x="882974" y="10422"/>
                  <a:pt x="931617" y="-15515"/>
                  <a:pt x="1153363" y="0"/>
                </a:cubicBezTo>
                <a:cubicBezTo>
                  <a:pt x="1375109" y="15515"/>
                  <a:pt x="1704089" y="-3631"/>
                  <a:pt x="1887322" y="0"/>
                </a:cubicBezTo>
                <a:cubicBezTo>
                  <a:pt x="2070555" y="3631"/>
                  <a:pt x="2344155" y="2213"/>
                  <a:pt x="2503322" y="0"/>
                </a:cubicBezTo>
                <a:cubicBezTo>
                  <a:pt x="2662489" y="-2213"/>
                  <a:pt x="2976859" y="26691"/>
                  <a:pt x="3119323" y="0"/>
                </a:cubicBezTo>
                <a:cubicBezTo>
                  <a:pt x="3261787" y="-26691"/>
                  <a:pt x="3588171" y="-28651"/>
                  <a:pt x="3931920" y="0"/>
                </a:cubicBezTo>
                <a:cubicBezTo>
                  <a:pt x="3930565" y="9524"/>
                  <a:pt x="3930718" y="13975"/>
                  <a:pt x="3931920" y="27432"/>
                </a:cubicBezTo>
                <a:cubicBezTo>
                  <a:pt x="3664329" y="4021"/>
                  <a:pt x="3437686" y="14511"/>
                  <a:pt x="3276600" y="27432"/>
                </a:cubicBezTo>
                <a:cubicBezTo>
                  <a:pt x="3115514" y="40353"/>
                  <a:pt x="2913592" y="48967"/>
                  <a:pt x="2739238" y="27432"/>
                </a:cubicBezTo>
                <a:cubicBezTo>
                  <a:pt x="2564884" y="5897"/>
                  <a:pt x="2294049" y="39820"/>
                  <a:pt x="2083918" y="27432"/>
                </a:cubicBezTo>
                <a:cubicBezTo>
                  <a:pt x="1873787" y="15044"/>
                  <a:pt x="1718903" y="21388"/>
                  <a:pt x="1428598" y="27432"/>
                </a:cubicBezTo>
                <a:cubicBezTo>
                  <a:pt x="1138293" y="33476"/>
                  <a:pt x="952209" y="50441"/>
                  <a:pt x="812597" y="27432"/>
                </a:cubicBezTo>
                <a:cubicBezTo>
                  <a:pt x="672985" y="4423"/>
                  <a:pt x="305800" y="28240"/>
                  <a:pt x="0" y="27432"/>
                </a:cubicBezTo>
                <a:cubicBezTo>
                  <a:pt x="-800" y="16780"/>
                  <a:pt x="-583" y="12910"/>
                  <a:pt x="0" y="0"/>
                </a:cubicBezTo>
                <a:close/>
              </a:path>
            </a:pathLst>
          </a:custGeom>
          <a:solidFill>
            <a:srgbClr val="EBB153"/>
          </a:solidFill>
          <a:ln w="38100" cap="rnd">
            <a:solidFill>
              <a:srgbClr val="EBB153"/>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Content Placeholder 2">
            <a:extLst>
              <a:ext uri="{FF2B5EF4-FFF2-40B4-BE49-F238E27FC236}">
                <a16:creationId xmlns:a16="http://schemas.microsoft.com/office/drawing/2014/main" id="{07923010-4B03-D537-8160-AE70C1C10B8D}"/>
              </a:ext>
            </a:extLst>
          </p:cNvPr>
          <p:cNvSpPr>
            <a:spLocks noGrp="1"/>
          </p:cNvSpPr>
          <p:nvPr>
            <p:ph sz="half" idx="1"/>
          </p:nvPr>
        </p:nvSpPr>
        <p:spPr>
          <a:xfrm>
            <a:off x="609258" y="2671471"/>
            <a:ext cx="4243589" cy="3685261"/>
          </a:xfrm>
        </p:spPr>
        <p:txBody>
          <a:bodyPr vert="horz" lIns="91440" tIns="45720" rIns="91440" bIns="45720" rtlCol="0">
            <a:normAutofit/>
          </a:bodyPr>
          <a:lstStyle/>
          <a:p>
            <a:pPr>
              <a:lnSpc>
                <a:spcPct val="150000"/>
              </a:lnSpc>
            </a:pPr>
            <a:r>
              <a:rPr lang="en-US" sz="1400" dirty="0">
                <a:latin typeface="Arial" panose="020B0604020202020204" pitchFamily="34" charset="0"/>
                <a:cs typeface="Arial" panose="020B0604020202020204" pitchFamily="34" charset="0"/>
              </a:rPr>
              <a:t>Controlling all the steps</a:t>
            </a:r>
          </a:p>
          <a:p>
            <a:pPr>
              <a:lnSpc>
                <a:spcPct val="150000"/>
              </a:lnSpc>
            </a:pPr>
            <a:r>
              <a:rPr lang="en-US" sz="1400" dirty="0">
                <a:latin typeface="Arial" panose="020B0604020202020204" pitchFamily="34" charset="0"/>
                <a:cs typeface="Arial" panose="020B0604020202020204" pitchFamily="34" charset="0"/>
              </a:rPr>
              <a:t>Shaming</a:t>
            </a:r>
          </a:p>
          <a:p>
            <a:pPr>
              <a:lnSpc>
                <a:spcPct val="150000"/>
              </a:lnSpc>
            </a:pPr>
            <a:r>
              <a:rPr lang="en-US" sz="1400" dirty="0">
                <a:latin typeface="Arial" panose="020B0604020202020204" pitchFamily="34" charset="0"/>
                <a:cs typeface="Arial" panose="020B0604020202020204" pitchFamily="34" charset="0"/>
              </a:rPr>
              <a:t>Blaming them for his problems</a:t>
            </a:r>
          </a:p>
          <a:p>
            <a:pPr>
              <a:lnSpc>
                <a:spcPct val="150000"/>
              </a:lnSpc>
            </a:pPr>
            <a:r>
              <a:rPr lang="en-US" sz="1400" dirty="0">
                <a:latin typeface="Arial" panose="020B0604020202020204" pitchFamily="34" charset="0"/>
                <a:cs typeface="Arial" panose="020B0604020202020204" pitchFamily="34" charset="0"/>
              </a:rPr>
              <a:t>Isolate them from outside the world</a:t>
            </a:r>
          </a:p>
          <a:p>
            <a:pPr>
              <a:lnSpc>
                <a:spcPct val="150000"/>
              </a:lnSpc>
            </a:pPr>
            <a:r>
              <a:rPr lang="en-US" sz="1400" dirty="0">
                <a:latin typeface="Arial" panose="020B0604020202020204" pitchFamily="34" charset="0"/>
                <a:cs typeface="Arial" panose="020B0604020202020204" pitchFamily="34" charset="0"/>
              </a:rPr>
              <a:t>Bullying</a:t>
            </a:r>
          </a:p>
          <a:p>
            <a:pPr>
              <a:lnSpc>
                <a:spcPct val="150000"/>
              </a:lnSpc>
            </a:pPr>
            <a:r>
              <a:rPr lang="en-US" sz="1400" dirty="0">
                <a:latin typeface="Arial" panose="020B0604020202020204" pitchFamily="34" charset="0"/>
                <a:cs typeface="Arial" panose="020B0604020202020204" pitchFamily="34" charset="0"/>
              </a:rPr>
              <a:t>Damaging belongings or home ( throwing objects, punching walls, etc.)</a:t>
            </a:r>
          </a:p>
          <a:p>
            <a:pPr marL="0" indent="0">
              <a:lnSpc>
                <a:spcPct val="150000"/>
              </a:lnSpc>
              <a:buNone/>
            </a:pPr>
            <a:r>
              <a:rPr lang="en-US" sz="1400" dirty="0">
                <a:latin typeface="Arial" panose="020B0604020202020204" pitchFamily="34" charset="0"/>
                <a:cs typeface="Arial" panose="020B0604020202020204" pitchFamily="34" charset="0"/>
              </a:rPr>
              <a:t>(Evans,2010; Forward and Buck, 2002)</a:t>
            </a:r>
          </a:p>
          <a:p>
            <a:pPr marL="0" indent="0">
              <a:lnSpc>
                <a:spcPct val="100000"/>
              </a:lnSpc>
              <a:buNone/>
            </a:pPr>
            <a:endParaRPr lang="en-US" sz="2200" dirty="0"/>
          </a:p>
        </p:txBody>
      </p:sp>
      <p:sp>
        <p:nvSpPr>
          <p:cNvPr id="22" name="Footer Placeholder 21">
            <a:extLst>
              <a:ext uri="{FF2B5EF4-FFF2-40B4-BE49-F238E27FC236}">
                <a16:creationId xmlns:a16="http://schemas.microsoft.com/office/drawing/2014/main" id="{D305030E-2683-6ABD-DACD-6019EBE159F3}"/>
              </a:ext>
            </a:extLst>
          </p:cNvPr>
          <p:cNvSpPr>
            <a:spLocks noGrp="1"/>
          </p:cNvSpPr>
          <p:nvPr>
            <p:ph type="ftr" sz="quarter" idx="11"/>
          </p:nvPr>
        </p:nvSpPr>
        <p:spPr>
          <a:xfrm>
            <a:off x="765093" y="6356733"/>
            <a:ext cx="1878955" cy="364742"/>
          </a:xfrm>
        </p:spPr>
        <p:txBody>
          <a:bodyPr vert="horz" lIns="91440" tIns="45720" rIns="91440" bIns="45720" rtlCol="0" anchor="ctr">
            <a:normAutofit/>
          </a:bodyPr>
          <a:lstStyle/>
          <a:p>
            <a:pPr algn="l">
              <a:spcAft>
                <a:spcPts val="600"/>
              </a:spcAft>
            </a:pPr>
            <a:r>
              <a:rPr lang="en-US" kern="1200" dirty="0">
                <a:solidFill>
                  <a:schemeClr val="tx1"/>
                </a:solidFill>
                <a:latin typeface="Arial" panose="020B0604020202020204" pitchFamily="34" charset="0"/>
                <a:cs typeface="Arial" panose="020B0604020202020204" pitchFamily="34" charset="0"/>
              </a:rPr>
              <a:t>Olga Jarmusevica</a:t>
            </a:r>
          </a:p>
        </p:txBody>
      </p:sp>
      <p:pic>
        <p:nvPicPr>
          <p:cNvPr id="21" name="Content Placeholder 20" descr="Diagram&#10;&#10;Description automatically generated">
            <a:extLst>
              <a:ext uri="{FF2B5EF4-FFF2-40B4-BE49-F238E27FC236}">
                <a16:creationId xmlns:a16="http://schemas.microsoft.com/office/drawing/2014/main" id="{75EEE1F3-2571-B7EB-99DB-03BA597B2B19}"/>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r="3209" b="1"/>
          <a:stretch/>
        </p:blipFill>
        <p:spPr>
          <a:xfrm>
            <a:off x="5313225"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8648728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7">
            <a:extLst>
              <a:ext uri="{FF2B5EF4-FFF2-40B4-BE49-F238E27FC236}">
                <a16:creationId xmlns:a16="http://schemas.microsoft.com/office/drawing/2014/main" id="{EBDD1931-9E86-4402-9A68-33A2D9EF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29" name="Rectangle 1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486379-CA1C-E0E5-495B-AB42A21A9DF4}"/>
              </a:ext>
            </a:extLst>
          </p:cNvPr>
          <p:cNvSpPr>
            <a:spLocks noGrp="1"/>
          </p:cNvSpPr>
          <p:nvPr>
            <p:ph type="title"/>
          </p:nvPr>
        </p:nvSpPr>
        <p:spPr>
          <a:xfrm>
            <a:off x="576072" y="238539"/>
            <a:ext cx="11018520" cy="1704561"/>
          </a:xfrm>
        </p:spPr>
        <p:txBody>
          <a:bodyPr vert="horz" lIns="91440" tIns="45720" rIns="91440" bIns="45720" rtlCol="0" anchor="b">
            <a:normAutofit fontScale="90000"/>
          </a:bodyPr>
          <a:lstStyle/>
          <a:p>
            <a:pPr>
              <a:lnSpc>
                <a:spcPct val="150000"/>
              </a:lnSpc>
            </a:pPr>
            <a:r>
              <a:rPr lang="en-US" sz="3600" dirty="0">
                <a:latin typeface="Arial" panose="020B0604020202020204" pitchFamily="34" charset="0"/>
                <a:cs typeface="Arial" panose="020B0604020202020204" pitchFamily="34" charset="0"/>
              </a:rPr>
              <a:t>Father analysis</a:t>
            </a:r>
            <a:r>
              <a:rPr lang="en-US" sz="3200" dirty="0">
                <a:latin typeface="Arial" panose="020B0604020202020204" pitchFamily="34" charset="0"/>
                <a:cs typeface="Arial" panose="020B0604020202020204" pitchFamily="34" charset="0"/>
              </a:rPr>
              <a:t>:</a:t>
            </a:r>
            <a:br>
              <a:rPr lang="en-US" sz="1800" dirty="0">
                <a:latin typeface="Arial" panose="020B0604020202020204" pitchFamily="34" charset="0"/>
                <a:cs typeface="Arial" panose="020B0604020202020204" pitchFamily="34" charset="0"/>
              </a:rPr>
            </a:br>
            <a:r>
              <a:rPr lang="en-GB" sz="1600" dirty="0">
                <a:solidFill>
                  <a:schemeClr val="tx1"/>
                </a:solidFill>
                <a:latin typeface="Arial" panose="020B0604020202020204" pitchFamily="34" charset="0"/>
                <a:cs typeface="Arial" panose="020B0604020202020204" pitchFamily="34" charset="0"/>
              </a:rPr>
              <a:t>Father probably has some mental health issues or a childhood trauma. Therefore, he may copy his parents' life or maybe he was shaming and bullying as a child and now he is repeated that situations. He is having:</a:t>
            </a:r>
            <a:br>
              <a:rPr lang="en-US" sz="1600" dirty="0">
                <a:solidFill>
                  <a:schemeClr val="tx1"/>
                </a:solidFill>
                <a:latin typeface="Arial" panose="020B0604020202020204" pitchFamily="34" charset="0"/>
                <a:cs typeface="Arial" panose="020B0604020202020204" pitchFamily="34" charset="0"/>
              </a:rPr>
            </a:br>
            <a:endParaRPr lang="en-US" sz="1600" dirty="0">
              <a:latin typeface="Arial" panose="020B0604020202020204" pitchFamily="34" charset="0"/>
              <a:cs typeface="Arial" panose="020B0604020202020204" pitchFamily="34" charset="0"/>
            </a:endParaRPr>
          </a:p>
        </p:txBody>
      </p:sp>
      <p:sp>
        <p:nvSpPr>
          <p:cNvPr id="30"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6072" y="1817073"/>
            <a:ext cx="11018520" cy="18288"/>
          </a:xfrm>
          <a:custGeom>
            <a:avLst/>
            <a:gdLst>
              <a:gd name="connsiteX0" fmla="*/ 0 w 11018520"/>
              <a:gd name="connsiteY0" fmla="*/ 0 h 18288"/>
              <a:gd name="connsiteX1" fmla="*/ 468287 w 11018520"/>
              <a:gd name="connsiteY1" fmla="*/ 0 h 18288"/>
              <a:gd name="connsiteX2" fmla="*/ 1156945 w 11018520"/>
              <a:gd name="connsiteY2" fmla="*/ 0 h 18288"/>
              <a:gd name="connsiteX3" fmla="*/ 1955787 w 11018520"/>
              <a:gd name="connsiteY3" fmla="*/ 0 h 18288"/>
              <a:gd name="connsiteX4" fmla="*/ 2313889 w 11018520"/>
              <a:gd name="connsiteY4" fmla="*/ 0 h 18288"/>
              <a:gd name="connsiteX5" fmla="*/ 2671991 w 11018520"/>
              <a:gd name="connsiteY5" fmla="*/ 0 h 18288"/>
              <a:gd name="connsiteX6" fmla="*/ 3581019 w 11018520"/>
              <a:gd name="connsiteY6" fmla="*/ 0 h 18288"/>
              <a:gd name="connsiteX7" fmla="*/ 4269677 w 11018520"/>
              <a:gd name="connsiteY7" fmla="*/ 0 h 18288"/>
              <a:gd name="connsiteX8" fmla="*/ 4627778 w 11018520"/>
              <a:gd name="connsiteY8" fmla="*/ 0 h 18288"/>
              <a:gd name="connsiteX9" fmla="*/ 5316436 w 11018520"/>
              <a:gd name="connsiteY9" fmla="*/ 0 h 18288"/>
              <a:gd name="connsiteX10" fmla="*/ 6225464 w 11018520"/>
              <a:gd name="connsiteY10" fmla="*/ 0 h 18288"/>
              <a:gd name="connsiteX11" fmla="*/ 6803936 w 11018520"/>
              <a:gd name="connsiteY11" fmla="*/ 0 h 18288"/>
              <a:gd name="connsiteX12" fmla="*/ 7382408 w 11018520"/>
              <a:gd name="connsiteY12" fmla="*/ 0 h 18288"/>
              <a:gd name="connsiteX13" fmla="*/ 8071066 w 11018520"/>
              <a:gd name="connsiteY13" fmla="*/ 0 h 18288"/>
              <a:gd name="connsiteX14" fmla="*/ 8869909 w 11018520"/>
              <a:gd name="connsiteY14" fmla="*/ 0 h 18288"/>
              <a:gd name="connsiteX15" fmla="*/ 9668751 w 11018520"/>
              <a:gd name="connsiteY15" fmla="*/ 0 h 18288"/>
              <a:gd name="connsiteX16" fmla="*/ 11018520 w 11018520"/>
              <a:gd name="connsiteY16" fmla="*/ 0 h 18288"/>
              <a:gd name="connsiteX17" fmla="*/ 11018520 w 11018520"/>
              <a:gd name="connsiteY17" fmla="*/ 18288 h 18288"/>
              <a:gd name="connsiteX18" fmla="*/ 10550233 w 11018520"/>
              <a:gd name="connsiteY18" fmla="*/ 18288 h 18288"/>
              <a:gd name="connsiteX19" fmla="*/ 9641205 w 11018520"/>
              <a:gd name="connsiteY19" fmla="*/ 18288 h 18288"/>
              <a:gd name="connsiteX20" fmla="*/ 8952548 w 11018520"/>
              <a:gd name="connsiteY20" fmla="*/ 18288 h 18288"/>
              <a:gd name="connsiteX21" fmla="*/ 8594446 w 11018520"/>
              <a:gd name="connsiteY21" fmla="*/ 18288 h 18288"/>
              <a:gd name="connsiteX22" fmla="*/ 7905788 w 11018520"/>
              <a:gd name="connsiteY22" fmla="*/ 18288 h 18288"/>
              <a:gd name="connsiteX23" fmla="*/ 7327316 w 11018520"/>
              <a:gd name="connsiteY23" fmla="*/ 18288 h 18288"/>
              <a:gd name="connsiteX24" fmla="*/ 6748844 w 11018520"/>
              <a:gd name="connsiteY24" fmla="*/ 18288 h 18288"/>
              <a:gd name="connsiteX25" fmla="*/ 6170371 w 11018520"/>
              <a:gd name="connsiteY25" fmla="*/ 18288 h 18288"/>
              <a:gd name="connsiteX26" fmla="*/ 5591899 w 11018520"/>
              <a:gd name="connsiteY26" fmla="*/ 18288 h 18288"/>
              <a:gd name="connsiteX27" fmla="*/ 4793056 w 11018520"/>
              <a:gd name="connsiteY27" fmla="*/ 18288 h 18288"/>
              <a:gd name="connsiteX28" fmla="*/ 4104399 w 11018520"/>
              <a:gd name="connsiteY28" fmla="*/ 18288 h 18288"/>
              <a:gd name="connsiteX29" fmla="*/ 3746297 w 11018520"/>
              <a:gd name="connsiteY29" fmla="*/ 18288 h 18288"/>
              <a:gd name="connsiteX30" fmla="*/ 3167825 w 11018520"/>
              <a:gd name="connsiteY30" fmla="*/ 18288 h 18288"/>
              <a:gd name="connsiteX31" fmla="*/ 2368982 w 11018520"/>
              <a:gd name="connsiteY31" fmla="*/ 18288 h 18288"/>
              <a:gd name="connsiteX32" fmla="*/ 1900695 w 11018520"/>
              <a:gd name="connsiteY32" fmla="*/ 18288 h 18288"/>
              <a:gd name="connsiteX33" fmla="*/ 991667 w 11018520"/>
              <a:gd name="connsiteY33" fmla="*/ 18288 h 18288"/>
              <a:gd name="connsiteX34" fmla="*/ 0 w 11018520"/>
              <a:gd name="connsiteY34" fmla="*/ 18288 h 18288"/>
              <a:gd name="connsiteX35" fmla="*/ 0 w 11018520"/>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1018520" h="18288" fill="none" extrusionOk="0">
                <a:moveTo>
                  <a:pt x="0" y="0"/>
                </a:moveTo>
                <a:cubicBezTo>
                  <a:pt x="176840" y="19448"/>
                  <a:pt x="369510" y="1686"/>
                  <a:pt x="468287" y="0"/>
                </a:cubicBezTo>
                <a:cubicBezTo>
                  <a:pt x="567064" y="-1686"/>
                  <a:pt x="844925" y="28710"/>
                  <a:pt x="1156945" y="0"/>
                </a:cubicBezTo>
                <a:cubicBezTo>
                  <a:pt x="1468965" y="-28710"/>
                  <a:pt x="1755775" y="35306"/>
                  <a:pt x="1955787" y="0"/>
                </a:cubicBezTo>
                <a:cubicBezTo>
                  <a:pt x="2155799" y="-35306"/>
                  <a:pt x="2224532" y="-16632"/>
                  <a:pt x="2313889" y="0"/>
                </a:cubicBezTo>
                <a:cubicBezTo>
                  <a:pt x="2403246" y="16632"/>
                  <a:pt x="2494050" y="6083"/>
                  <a:pt x="2671991" y="0"/>
                </a:cubicBezTo>
                <a:cubicBezTo>
                  <a:pt x="2849932" y="-6083"/>
                  <a:pt x="3354152" y="34614"/>
                  <a:pt x="3581019" y="0"/>
                </a:cubicBezTo>
                <a:cubicBezTo>
                  <a:pt x="3807886" y="-34614"/>
                  <a:pt x="4022451" y="14254"/>
                  <a:pt x="4269677" y="0"/>
                </a:cubicBezTo>
                <a:cubicBezTo>
                  <a:pt x="4516903" y="-14254"/>
                  <a:pt x="4514495" y="-13291"/>
                  <a:pt x="4627778" y="0"/>
                </a:cubicBezTo>
                <a:cubicBezTo>
                  <a:pt x="4741061" y="13291"/>
                  <a:pt x="5120758" y="-22660"/>
                  <a:pt x="5316436" y="0"/>
                </a:cubicBezTo>
                <a:cubicBezTo>
                  <a:pt x="5512114" y="22660"/>
                  <a:pt x="5812155" y="-9513"/>
                  <a:pt x="6225464" y="0"/>
                </a:cubicBezTo>
                <a:cubicBezTo>
                  <a:pt x="6638773" y="9513"/>
                  <a:pt x="6545417" y="2479"/>
                  <a:pt x="6803936" y="0"/>
                </a:cubicBezTo>
                <a:cubicBezTo>
                  <a:pt x="7062455" y="-2479"/>
                  <a:pt x="7245098" y="-20209"/>
                  <a:pt x="7382408" y="0"/>
                </a:cubicBezTo>
                <a:cubicBezTo>
                  <a:pt x="7519718" y="20209"/>
                  <a:pt x="7801947" y="19736"/>
                  <a:pt x="8071066" y="0"/>
                </a:cubicBezTo>
                <a:cubicBezTo>
                  <a:pt x="8340185" y="-19736"/>
                  <a:pt x="8495312" y="-6666"/>
                  <a:pt x="8869909" y="0"/>
                </a:cubicBezTo>
                <a:cubicBezTo>
                  <a:pt x="9244506" y="6666"/>
                  <a:pt x="9501461" y="-13745"/>
                  <a:pt x="9668751" y="0"/>
                </a:cubicBezTo>
                <a:cubicBezTo>
                  <a:pt x="9836041" y="13745"/>
                  <a:pt x="10607605" y="14143"/>
                  <a:pt x="11018520" y="0"/>
                </a:cubicBezTo>
                <a:cubicBezTo>
                  <a:pt x="11019166" y="4451"/>
                  <a:pt x="11019010" y="9226"/>
                  <a:pt x="11018520" y="18288"/>
                </a:cubicBezTo>
                <a:cubicBezTo>
                  <a:pt x="10834966" y="15274"/>
                  <a:pt x="10754561" y="35250"/>
                  <a:pt x="10550233" y="18288"/>
                </a:cubicBezTo>
                <a:cubicBezTo>
                  <a:pt x="10345905" y="1326"/>
                  <a:pt x="9906342" y="45884"/>
                  <a:pt x="9641205" y="18288"/>
                </a:cubicBezTo>
                <a:cubicBezTo>
                  <a:pt x="9376068" y="-9308"/>
                  <a:pt x="9177188" y="43988"/>
                  <a:pt x="8952548" y="18288"/>
                </a:cubicBezTo>
                <a:cubicBezTo>
                  <a:pt x="8727908" y="-7412"/>
                  <a:pt x="8707007" y="3271"/>
                  <a:pt x="8594446" y="18288"/>
                </a:cubicBezTo>
                <a:cubicBezTo>
                  <a:pt x="8481885" y="33305"/>
                  <a:pt x="8175004" y="35109"/>
                  <a:pt x="7905788" y="18288"/>
                </a:cubicBezTo>
                <a:cubicBezTo>
                  <a:pt x="7636572" y="1467"/>
                  <a:pt x="7535638" y="7399"/>
                  <a:pt x="7327316" y="18288"/>
                </a:cubicBezTo>
                <a:cubicBezTo>
                  <a:pt x="7118994" y="29177"/>
                  <a:pt x="6978247" y="47205"/>
                  <a:pt x="6748844" y="18288"/>
                </a:cubicBezTo>
                <a:cubicBezTo>
                  <a:pt x="6519441" y="-10629"/>
                  <a:pt x="6459241" y="43308"/>
                  <a:pt x="6170371" y="18288"/>
                </a:cubicBezTo>
                <a:cubicBezTo>
                  <a:pt x="5881501" y="-6732"/>
                  <a:pt x="5736201" y="35971"/>
                  <a:pt x="5591899" y="18288"/>
                </a:cubicBezTo>
                <a:cubicBezTo>
                  <a:pt x="5447597" y="605"/>
                  <a:pt x="4990303" y="20409"/>
                  <a:pt x="4793056" y="18288"/>
                </a:cubicBezTo>
                <a:cubicBezTo>
                  <a:pt x="4595809" y="16167"/>
                  <a:pt x="4271723" y="2909"/>
                  <a:pt x="4104399" y="18288"/>
                </a:cubicBezTo>
                <a:cubicBezTo>
                  <a:pt x="3937075" y="33667"/>
                  <a:pt x="3923235" y="10730"/>
                  <a:pt x="3746297" y="18288"/>
                </a:cubicBezTo>
                <a:cubicBezTo>
                  <a:pt x="3569359" y="25846"/>
                  <a:pt x="3351081" y="24702"/>
                  <a:pt x="3167825" y="18288"/>
                </a:cubicBezTo>
                <a:cubicBezTo>
                  <a:pt x="2984569" y="11874"/>
                  <a:pt x="2708033" y="13293"/>
                  <a:pt x="2368982" y="18288"/>
                </a:cubicBezTo>
                <a:cubicBezTo>
                  <a:pt x="2029931" y="23283"/>
                  <a:pt x="2009060" y="37671"/>
                  <a:pt x="1900695" y="18288"/>
                </a:cubicBezTo>
                <a:cubicBezTo>
                  <a:pt x="1792330" y="-1095"/>
                  <a:pt x="1183178" y="9337"/>
                  <a:pt x="991667" y="18288"/>
                </a:cubicBezTo>
                <a:cubicBezTo>
                  <a:pt x="800156" y="27239"/>
                  <a:pt x="375690" y="34110"/>
                  <a:pt x="0" y="18288"/>
                </a:cubicBezTo>
                <a:cubicBezTo>
                  <a:pt x="-213" y="9468"/>
                  <a:pt x="187" y="4459"/>
                  <a:pt x="0" y="0"/>
                </a:cubicBezTo>
                <a:close/>
              </a:path>
              <a:path w="11018520" h="18288" stroke="0" extrusionOk="0">
                <a:moveTo>
                  <a:pt x="0" y="0"/>
                </a:moveTo>
                <a:cubicBezTo>
                  <a:pt x="266588" y="-23405"/>
                  <a:pt x="350503" y="-27031"/>
                  <a:pt x="578472" y="0"/>
                </a:cubicBezTo>
                <a:cubicBezTo>
                  <a:pt x="806441" y="27031"/>
                  <a:pt x="803976" y="13604"/>
                  <a:pt x="936574" y="0"/>
                </a:cubicBezTo>
                <a:cubicBezTo>
                  <a:pt x="1069172" y="-13604"/>
                  <a:pt x="1661335" y="-31902"/>
                  <a:pt x="1845602" y="0"/>
                </a:cubicBezTo>
                <a:cubicBezTo>
                  <a:pt x="2029869" y="31902"/>
                  <a:pt x="2273452" y="17005"/>
                  <a:pt x="2424074" y="0"/>
                </a:cubicBezTo>
                <a:cubicBezTo>
                  <a:pt x="2574696" y="-17005"/>
                  <a:pt x="2790864" y="-28133"/>
                  <a:pt x="3002547" y="0"/>
                </a:cubicBezTo>
                <a:cubicBezTo>
                  <a:pt x="3214230" y="28133"/>
                  <a:pt x="3605033" y="-14934"/>
                  <a:pt x="3911575" y="0"/>
                </a:cubicBezTo>
                <a:cubicBezTo>
                  <a:pt x="4218117" y="14934"/>
                  <a:pt x="4198004" y="3604"/>
                  <a:pt x="4379862" y="0"/>
                </a:cubicBezTo>
                <a:cubicBezTo>
                  <a:pt x="4561720" y="-3604"/>
                  <a:pt x="4941151" y="-37368"/>
                  <a:pt x="5288890" y="0"/>
                </a:cubicBezTo>
                <a:cubicBezTo>
                  <a:pt x="5636629" y="37368"/>
                  <a:pt x="6011513" y="-33898"/>
                  <a:pt x="6197918" y="0"/>
                </a:cubicBezTo>
                <a:cubicBezTo>
                  <a:pt x="6384323" y="33898"/>
                  <a:pt x="6555799" y="11241"/>
                  <a:pt x="6886575" y="0"/>
                </a:cubicBezTo>
                <a:cubicBezTo>
                  <a:pt x="7217351" y="-11241"/>
                  <a:pt x="7604472" y="-44614"/>
                  <a:pt x="7795603" y="0"/>
                </a:cubicBezTo>
                <a:cubicBezTo>
                  <a:pt x="7986734" y="44614"/>
                  <a:pt x="8098870" y="-11086"/>
                  <a:pt x="8374075" y="0"/>
                </a:cubicBezTo>
                <a:cubicBezTo>
                  <a:pt x="8649280" y="11086"/>
                  <a:pt x="8701749" y="-25020"/>
                  <a:pt x="8952548" y="0"/>
                </a:cubicBezTo>
                <a:cubicBezTo>
                  <a:pt x="9203347" y="25020"/>
                  <a:pt x="9519297" y="4274"/>
                  <a:pt x="9751390" y="0"/>
                </a:cubicBezTo>
                <a:cubicBezTo>
                  <a:pt x="9983483" y="-4274"/>
                  <a:pt x="10169881" y="16480"/>
                  <a:pt x="10329863" y="0"/>
                </a:cubicBezTo>
                <a:cubicBezTo>
                  <a:pt x="10489845" y="-16480"/>
                  <a:pt x="10750941" y="-9727"/>
                  <a:pt x="11018520" y="0"/>
                </a:cubicBezTo>
                <a:cubicBezTo>
                  <a:pt x="11018113" y="8690"/>
                  <a:pt x="11018366" y="14141"/>
                  <a:pt x="11018520" y="18288"/>
                </a:cubicBezTo>
                <a:cubicBezTo>
                  <a:pt x="10841176" y="-3597"/>
                  <a:pt x="10399304" y="41504"/>
                  <a:pt x="10219677" y="18288"/>
                </a:cubicBezTo>
                <a:cubicBezTo>
                  <a:pt x="10040050" y="-4928"/>
                  <a:pt x="10030762" y="16144"/>
                  <a:pt x="9861575" y="18288"/>
                </a:cubicBezTo>
                <a:cubicBezTo>
                  <a:pt x="9692388" y="20432"/>
                  <a:pt x="9529439" y="40380"/>
                  <a:pt x="9393288" y="18288"/>
                </a:cubicBezTo>
                <a:cubicBezTo>
                  <a:pt x="9257137" y="-3804"/>
                  <a:pt x="8825003" y="25592"/>
                  <a:pt x="8484260" y="18288"/>
                </a:cubicBezTo>
                <a:cubicBezTo>
                  <a:pt x="8143517" y="10984"/>
                  <a:pt x="8082894" y="45968"/>
                  <a:pt x="7795603" y="18288"/>
                </a:cubicBezTo>
                <a:cubicBezTo>
                  <a:pt x="7508312" y="-9392"/>
                  <a:pt x="7466074" y="19486"/>
                  <a:pt x="7327316" y="18288"/>
                </a:cubicBezTo>
                <a:cubicBezTo>
                  <a:pt x="7188558" y="17090"/>
                  <a:pt x="6869645" y="4657"/>
                  <a:pt x="6638658" y="18288"/>
                </a:cubicBezTo>
                <a:cubicBezTo>
                  <a:pt x="6407671" y="31919"/>
                  <a:pt x="6359238" y="35967"/>
                  <a:pt x="6280556" y="18288"/>
                </a:cubicBezTo>
                <a:cubicBezTo>
                  <a:pt x="6201874" y="609"/>
                  <a:pt x="6041216" y="22404"/>
                  <a:pt x="5922455" y="18288"/>
                </a:cubicBezTo>
                <a:cubicBezTo>
                  <a:pt x="5803694" y="14172"/>
                  <a:pt x="5555521" y="48848"/>
                  <a:pt x="5233797" y="18288"/>
                </a:cubicBezTo>
                <a:cubicBezTo>
                  <a:pt x="4912073" y="-12272"/>
                  <a:pt x="4986440" y="-2740"/>
                  <a:pt x="4765510" y="18288"/>
                </a:cubicBezTo>
                <a:cubicBezTo>
                  <a:pt x="4544580" y="39316"/>
                  <a:pt x="4177715" y="18248"/>
                  <a:pt x="3966667" y="18288"/>
                </a:cubicBezTo>
                <a:cubicBezTo>
                  <a:pt x="3755619" y="18328"/>
                  <a:pt x="3664519" y="22387"/>
                  <a:pt x="3498380" y="18288"/>
                </a:cubicBezTo>
                <a:cubicBezTo>
                  <a:pt x="3332241" y="14189"/>
                  <a:pt x="3065858" y="-7524"/>
                  <a:pt x="2699537" y="18288"/>
                </a:cubicBezTo>
                <a:cubicBezTo>
                  <a:pt x="2333216" y="44100"/>
                  <a:pt x="2505666" y="4650"/>
                  <a:pt x="2341436" y="18288"/>
                </a:cubicBezTo>
                <a:cubicBezTo>
                  <a:pt x="2177206" y="31926"/>
                  <a:pt x="1790164" y="19880"/>
                  <a:pt x="1542593" y="18288"/>
                </a:cubicBezTo>
                <a:cubicBezTo>
                  <a:pt x="1295022" y="16696"/>
                  <a:pt x="1218012" y="39325"/>
                  <a:pt x="1074306" y="18288"/>
                </a:cubicBezTo>
                <a:cubicBezTo>
                  <a:pt x="930600" y="-2749"/>
                  <a:pt x="797266" y="24589"/>
                  <a:pt x="716204" y="18288"/>
                </a:cubicBezTo>
                <a:cubicBezTo>
                  <a:pt x="635142" y="11987"/>
                  <a:pt x="344503" y="41396"/>
                  <a:pt x="0" y="18288"/>
                </a:cubicBezTo>
                <a:cubicBezTo>
                  <a:pt x="-53" y="11301"/>
                  <a:pt x="-649" y="7756"/>
                  <a:pt x="0" y="0"/>
                </a:cubicBezTo>
                <a:close/>
              </a:path>
            </a:pathLst>
          </a:custGeom>
          <a:solidFill>
            <a:srgbClr val="CA8372"/>
          </a:solidFill>
          <a:ln w="38100" cap="rnd">
            <a:solidFill>
              <a:srgbClr val="CA837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A person writing on a piece of paper&#10;&#10;Description automatically generated with medium confidence">
            <a:extLst>
              <a:ext uri="{FF2B5EF4-FFF2-40B4-BE49-F238E27FC236}">
                <a16:creationId xmlns:a16="http://schemas.microsoft.com/office/drawing/2014/main" id="{5E257070-72B3-B5AD-CBF9-3CD832FF68DA}"/>
              </a:ext>
            </a:extLst>
          </p:cNvPr>
          <p:cNvPicPr>
            <a:picLocks noGrp="1" noChangeAspect="1"/>
          </p:cNvPicPr>
          <p:nvPr>
            <p:ph sz="half" idx="1"/>
          </p:nvPr>
        </p:nvPicPr>
        <p:blipFill rotWithShape="1">
          <a:blip r:embed="rId2">
            <a:extLst>
              <a:ext uri="{28A0092B-C50C-407E-A947-70E740481C1C}">
                <a14:useLocalDpi xmlns:a14="http://schemas.microsoft.com/office/drawing/2010/main" val="0"/>
              </a:ext>
            </a:extLst>
          </a:blip>
          <a:srcRect l="26164" r="9815" b="-1"/>
          <a:stretch/>
        </p:blipFill>
        <p:spPr>
          <a:xfrm>
            <a:off x="7675658" y="2093976"/>
            <a:ext cx="3941064" cy="4096512"/>
          </a:xfrm>
          <a:prstGeom prst="rect">
            <a:avLst/>
          </a:prstGeom>
        </p:spPr>
      </p:pic>
      <p:graphicFrame>
        <p:nvGraphicFramePr>
          <p:cNvPr id="8" name="Content Placeholder 3">
            <a:extLst>
              <a:ext uri="{FF2B5EF4-FFF2-40B4-BE49-F238E27FC236}">
                <a16:creationId xmlns:a16="http://schemas.microsoft.com/office/drawing/2014/main" id="{B8B15027-D504-9E39-5F1F-AEAE9E6C3560}"/>
              </a:ext>
            </a:extLst>
          </p:cNvPr>
          <p:cNvGraphicFramePr>
            <a:graphicFrameLocks noGrp="1"/>
          </p:cNvGraphicFramePr>
          <p:nvPr>
            <p:ph sz="half" idx="2"/>
            <p:extLst>
              <p:ext uri="{D42A27DB-BD31-4B8C-83A1-F6EECF244321}">
                <p14:modId xmlns:p14="http://schemas.microsoft.com/office/powerpoint/2010/main" val="2776571814"/>
              </p:ext>
            </p:extLst>
          </p:nvPr>
        </p:nvGraphicFramePr>
        <p:xfrm>
          <a:off x="572493" y="2071316"/>
          <a:ext cx="6713552" cy="41191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B2061127-0DB5-48E5-712F-8FBF8DA23A5B}"/>
              </a:ext>
            </a:extLst>
          </p:cNvPr>
          <p:cNvSpPr txBox="1"/>
          <p:nvPr/>
        </p:nvSpPr>
        <p:spPr>
          <a:xfrm>
            <a:off x="9575800" y="6190487"/>
            <a:ext cx="2018792" cy="369332"/>
          </a:xfrm>
          <a:prstGeom prst="rect">
            <a:avLst/>
          </a:prstGeom>
          <a:noFill/>
        </p:spPr>
        <p:txBody>
          <a:bodyPr wrap="square" rtlCol="0">
            <a:spAutoFit/>
          </a:bodyPr>
          <a:lstStyle/>
          <a:p>
            <a:r>
              <a:rPr lang="en-GB" dirty="0"/>
              <a:t>Olga Jarmusevica</a:t>
            </a:r>
          </a:p>
        </p:txBody>
      </p:sp>
      <p:sp>
        <p:nvSpPr>
          <p:cNvPr id="9" name="TextBox 8">
            <a:extLst>
              <a:ext uri="{FF2B5EF4-FFF2-40B4-BE49-F238E27FC236}">
                <a16:creationId xmlns:a16="http://schemas.microsoft.com/office/drawing/2014/main" id="{96DC3779-97C2-7AA4-6EAC-2A84F7F17874}"/>
              </a:ext>
            </a:extLst>
          </p:cNvPr>
          <p:cNvSpPr txBox="1"/>
          <p:nvPr/>
        </p:nvSpPr>
        <p:spPr>
          <a:xfrm>
            <a:off x="572493" y="6190487"/>
            <a:ext cx="5349842" cy="369332"/>
          </a:xfrm>
          <a:prstGeom prst="rect">
            <a:avLst/>
          </a:prstGeom>
          <a:noFill/>
        </p:spPr>
        <p:txBody>
          <a:bodyPr wrap="square" rtlCol="0">
            <a:spAutoFit/>
          </a:bodyPr>
          <a:lstStyle/>
          <a:p>
            <a:r>
              <a:rPr lang="en-GB" dirty="0"/>
              <a:t>(Hale, 2017; Guthrie and Driscoll, 2021; Armor, 2020) </a:t>
            </a:r>
          </a:p>
        </p:txBody>
      </p:sp>
    </p:spTree>
    <p:extLst>
      <p:ext uri="{BB962C8B-B14F-4D97-AF65-F5344CB8AC3E}">
        <p14:creationId xmlns:p14="http://schemas.microsoft.com/office/powerpoint/2010/main" val="38408357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Text&#10;&#10;Description automatically generated">
            <a:extLst>
              <a:ext uri="{FF2B5EF4-FFF2-40B4-BE49-F238E27FC236}">
                <a16:creationId xmlns:a16="http://schemas.microsoft.com/office/drawing/2014/main" id="{91720AC8-7401-4353-3294-692FEC66FBDA}"/>
              </a:ext>
            </a:extLst>
          </p:cNvPr>
          <p:cNvPicPr>
            <a:picLocks noChangeAspect="1"/>
          </p:cNvPicPr>
          <p:nvPr/>
        </p:nvPicPr>
        <p:blipFill rotWithShape="1">
          <a:blip r:embed="rId2">
            <a:extLst>
              <a:ext uri="{28A0092B-C50C-407E-A947-70E740481C1C}">
                <a14:useLocalDpi xmlns:a14="http://schemas.microsoft.com/office/drawing/2010/main" val="0"/>
              </a:ext>
            </a:extLst>
          </a:blip>
          <a:srcRect b="15414"/>
          <a:stretch/>
        </p:blipFill>
        <p:spPr>
          <a:xfrm>
            <a:off x="764988" y="2481483"/>
            <a:ext cx="3368969" cy="1895034"/>
          </a:xfrm>
          <a:prstGeom prst="rect">
            <a:avLst/>
          </a:prstGeom>
        </p:spPr>
      </p:pic>
      <p:sp>
        <p:nvSpPr>
          <p:cNvPr id="20" name="Freeform: Shape 19">
            <a:extLst>
              <a:ext uri="{FF2B5EF4-FFF2-40B4-BE49-F238E27FC236}">
                <a16:creationId xmlns:a16="http://schemas.microsoft.com/office/drawing/2014/main" id="{15109354-9C5D-4F8C-B0E6-D1043C7BF2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9992" y="0"/>
            <a:ext cx="7562008" cy="6858000"/>
          </a:xfrm>
          <a:custGeom>
            <a:avLst/>
            <a:gdLst>
              <a:gd name="connsiteX0" fmla="*/ 7529613 w 7529613"/>
              <a:gd name="connsiteY0" fmla="*/ 0 h 6858000"/>
              <a:gd name="connsiteX1" fmla="*/ 1222331 w 7529613"/>
              <a:gd name="connsiteY1" fmla="*/ 0 h 6858000"/>
              <a:gd name="connsiteX2" fmla="*/ 1126483 w 7529613"/>
              <a:gd name="connsiteY2" fmla="*/ 148742 h 6858000"/>
              <a:gd name="connsiteX3" fmla="*/ 767554 w 7529613"/>
              <a:gd name="connsiteY3" fmla="*/ 819975 h 6858000"/>
              <a:gd name="connsiteX4" fmla="*/ 742103 w 7529613"/>
              <a:gd name="connsiteY4" fmla="*/ 854514 h 6858000"/>
              <a:gd name="connsiteX5" fmla="*/ 785881 w 7529613"/>
              <a:gd name="connsiteY5" fmla="*/ 750263 h 6858000"/>
              <a:gd name="connsiteX6" fmla="*/ 978978 w 7529613"/>
              <a:gd name="connsiteY6" fmla="*/ 331786 h 6858000"/>
              <a:gd name="connsiteX7" fmla="*/ 1155717 w 7529613"/>
              <a:gd name="connsiteY7" fmla="*/ 0 h 6858000"/>
              <a:gd name="connsiteX8" fmla="*/ 1098249 w 7529613"/>
              <a:gd name="connsiteY8" fmla="*/ 0 h 6858000"/>
              <a:gd name="connsiteX9" fmla="*/ 991458 w 7529613"/>
              <a:gd name="connsiteY9" fmla="*/ 196614 h 6858000"/>
              <a:gd name="connsiteX10" fmla="*/ 493941 w 7529613"/>
              <a:gd name="connsiteY10" fmla="*/ 1371196 h 6858000"/>
              <a:gd name="connsiteX11" fmla="*/ 46485 w 7529613"/>
              <a:gd name="connsiteY11" fmla="*/ 3331516 h 6858000"/>
              <a:gd name="connsiteX12" fmla="*/ 12252 w 7529613"/>
              <a:gd name="connsiteY12" fmla="*/ 4357388 h 6858000"/>
              <a:gd name="connsiteX13" fmla="*/ 170821 w 7529613"/>
              <a:gd name="connsiteY13" fmla="*/ 5552906 h 6858000"/>
              <a:gd name="connsiteX14" fmla="*/ 537265 w 7529613"/>
              <a:gd name="connsiteY14" fmla="*/ 6828295 h 6858000"/>
              <a:gd name="connsiteX15" fmla="*/ 549692 w 7529613"/>
              <a:gd name="connsiteY15" fmla="*/ 6858000 h 6858000"/>
              <a:gd name="connsiteX16" fmla="*/ 602234 w 7529613"/>
              <a:gd name="connsiteY16" fmla="*/ 6858000 h 6858000"/>
              <a:gd name="connsiteX17" fmla="*/ 595414 w 7529613"/>
              <a:gd name="connsiteY17" fmla="*/ 6841549 h 6858000"/>
              <a:gd name="connsiteX18" fmla="*/ 364260 w 7529613"/>
              <a:gd name="connsiteY18" fmla="*/ 6142729 h 6858000"/>
              <a:gd name="connsiteX19" fmla="*/ 213071 w 7529613"/>
              <a:gd name="connsiteY19" fmla="*/ 5513923 h 6858000"/>
              <a:gd name="connsiteX20" fmla="*/ 211290 w 7529613"/>
              <a:gd name="connsiteY20" fmla="*/ 5480401 h 6858000"/>
              <a:gd name="connsiteX21" fmla="*/ 311446 w 7529613"/>
              <a:gd name="connsiteY21" fmla="*/ 5830359 h 6858000"/>
              <a:gd name="connsiteX22" fmla="*/ 622963 w 7529613"/>
              <a:gd name="connsiteY22" fmla="*/ 6670527 h 6858000"/>
              <a:gd name="connsiteX23" fmla="*/ 710464 w 7529613"/>
              <a:gd name="connsiteY23" fmla="*/ 6858000 h 6858000"/>
              <a:gd name="connsiteX24" fmla="*/ 7529613 w 7529613"/>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529613" h="6858000">
                <a:moveTo>
                  <a:pt x="7529613" y="0"/>
                </a:moveTo>
                <a:lnTo>
                  <a:pt x="1222331" y="0"/>
                </a:lnTo>
                <a:lnTo>
                  <a:pt x="1126483" y="148742"/>
                </a:lnTo>
                <a:cubicBezTo>
                  <a:pt x="995323" y="365513"/>
                  <a:pt x="876174" y="589569"/>
                  <a:pt x="767554" y="819975"/>
                </a:cubicBezTo>
                <a:cubicBezTo>
                  <a:pt x="762210" y="833492"/>
                  <a:pt x="753441" y="845393"/>
                  <a:pt x="742103" y="854514"/>
                </a:cubicBezTo>
                <a:cubicBezTo>
                  <a:pt x="756737" y="819849"/>
                  <a:pt x="770991" y="784928"/>
                  <a:pt x="785881" y="750263"/>
                </a:cubicBezTo>
                <a:cubicBezTo>
                  <a:pt x="846713" y="608712"/>
                  <a:pt x="910948" y="469145"/>
                  <a:pt x="978978" y="331786"/>
                </a:cubicBezTo>
                <a:lnTo>
                  <a:pt x="1155717" y="0"/>
                </a:lnTo>
                <a:lnTo>
                  <a:pt x="1098249" y="0"/>
                </a:lnTo>
                <a:lnTo>
                  <a:pt x="991458" y="196614"/>
                </a:lnTo>
                <a:cubicBezTo>
                  <a:pt x="797017" y="573253"/>
                  <a:pt x="633548" y="966066"/>
                  <a:pt x="493941" y="1371196"/>
                </a:cubicBezTo>
                <a:cubicBezTo>
                  <a:pt x="276630" y="2007265"/>
                  <a:pt x="126659" y="2664286"/>
                  <a:pt x="46485" y="3331516"/>
                </a:cubicBezTo>
                <a:cubicBezTo>
                  <a:pt x="4488" y="3672965"/>
                  <a:pt x="-14219" y="4013908"/>
                  <a:pt x="12252" y="4357388"/>
                </a:cubicBezTo>
                <a:cubicBezTo>
                  <a:pt x="43558" y="4758899"/>
                  <a:pt x="90773" y="5157998"/>
                  <a:pt x="170821" y="5552906"/>
                </a:cubicBezTo>
                <a:cubicBezTo>
                  <a:pt x="259109" y="5988893"/>
                  <a:pt x="378967" y="6414594"/>
                  <a:pt x="537265" y="6828295"/>
                </a:cubicBezTo>
                <a:lnTo>
                  <a:pt x="549692" y="6858000"/>
                </a:lnTo>
                <a:lnTo>
                  <a:pt x="602234" y="6858000"/>
                </a:lnTo>
                <a:lnTo>
                  <a:pt x="595414" y="6841549"/>
                </a:lnTo>
                <a:cubicBezTo>
                  <a:pt x="507884" y="6614016"/>
                  <a:pt x="431296" y="6380817"/>
                  <a:pt x="364260" y="6142729"/>
                </a:cubicBezTo>
                <a:cubicBezTo>
                  <a:pt x="305974" y="5935370"/>
                  <a:pt x="262958" y="5723695"/>
                  <a:pt x="213071" y="5513923"/>
                </a:cubicBezTo>
                <a:cubicBezTo>
                  <a:pt x="211892" y="5502788"/>
                  <a:pt x="211299" y="5491601"/>
                  <a:pt x="211290" y="5480401"/>
                </a:cubicBezTo>
                <a:cubicBezTo>
                  <a:pt x="247814" y="5607635"/>
                  <a:pt x="276958" y="5719759"/>
                  <a:pt x="311446" y="5830359"/>
                </a:cubicBezTo>
                <a:cubicBezTo>
                  <a:pt x="401357" y="6118381"/>
                  <a:pt x="505060" y="6398531"/>
                  <a:pt x="622963" y="6670527"/>
                </a:cubicBezTo>
                <a:lnTo>
                  <a:pt x="710464" y="6858000"/>
                </a:lnTo>
                <a:lnTo>
                  <a:pt x="7529613" y="6858000"/>
                </a:lnTo>
                <a:close/>
              </a:path>
            </a:pathLst>
          </a:custGeom>
          <a:solidFill>
            <a:srgbClr val="F7C38F"/>
          </a:solidFill>
          <a:ln w="685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97626429-7791-DE6F-255D-4564086DA44E}"/>
              </a:ext>
            </a:extLst>
          </p:cNvPr>
          <p:cNvSpPr>
            <a:spLocks noGrp="1"/>
          </p:cNvSpPr>
          <p:nvPr>
            <p:ph type="title"/>
          </p:nvPr>
        </p:nvSpPr>
        <p:spPr>
          <a:xfrm>
            <a:off x="5759354" y="419101"/>
            <a:ext cx="5337270" cy="1299459"/>
          </a:xfrm>
        </p:spPr>
        <p:txBody>
          <a:bodyPr anchor="b">
            <a:normAutofit fontScale="90000"/>
          </a:bodyPr>
          <a:lstStyle/>
          <a:p>
            <a:pPr algn="ctr">
              <a:lnSpc>
                <a:spcPct val="150000"/>
              </a:lnSpc>
            </a:pPr>
            <a:r>
              <a:rPr lang="en-GB" sz="3200" dirty="0">
                <a:latin typeface="Arial" panose="020B0604020202020204" pitchFamily="34" charset="0"/>
                <a:cs typeface="Arial" panose="020B0604020202020204" pitchFamily="34" charset="0"/>
              </a:rPr>
              <a:t>Actions and recommendations for adults</a:t>
            </a:r>
            <a:r>
              <a:rPr lang="en-GB" sz="3100" dirty="0">
                <a:latin typeface="Arial" panose="020B0604020202020204" pitchFamily="34" charset="0"/>
                <a:cs typeface="Arial" panose="020B0604020202020204" pitchFamily="34" charset="0"/>
              </a:rPr>
              <a:t>:</a:t>
            </a:r>
          </a:p>
        </p:txBody>
      </p:sp>
      <p:sp>
        <p:nvSpPr>
          <p:cNvPr id="22"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16304" y="2368177"/>
            <a:ext cx="4114800" cy="18288"/>
          </a:xfrm>
          <a:custGeom>
            <a:avLst/>
            <a:gdLst>
              <a:gd name="connsiteX0" fmla="*/ 0 w 4114800"/>
              <a:gd name="connsiteY0" fmla="*/ 0 h 18288"/>
              <a:gd name="connsiteX1" fmla="*/ 768096 w 4114800"/>
              <a:gd name="connsiteY1" fmla="*/ 0 h 18288"/>
              <a:gd name="connsiteX2" fmla="*/ 1495044 w 4114800"/>
              <a:gd name="connsiteY2" fmla="*/ 0 h 18288"/>
              <a:gd name="connsiteX3" fmla="*/ 2221992 w 4114800"/>
              <a:gd name="connsiteY3" fmla="*/ 0 h 18288"/>
              <a:gd name="connsiteX4" fmla="*/ 2784348 w 4114800"/>
              <a:gd name="connsiteY4" fmla="*/ 0 h 18288"/>
              <a:gd name="connsiteX5" fmla="*/ 3387852 w 4114800"/>
              <a:gd name="connsiteY5" fmla="*/ 0 h 18288"/>
              <a:gd name="connsiteX6" fmla="*/ 4114800 w 4114800"/>
              <a:gd name="connsiteY6" fmla="*/ 0 h 18288"/>
              <a:gd name="connsiteX7" fmla="*/ 4114800 w 4114800"/>
              <a:gd name="connsiteY7" fmla="*/ 18288 h 18288"/>
              <a:gd name="connsiteX8" fmla="*/ 3429000 w 4114800"/>
              <a:gd name="connsiteY8" fmla="*/ 18288 h 18288"/>
              <a:gd name="connsiteX9" fmla="*/ 2866644 w 4114800"/>
              <a:gd name="connsiteY9" fmla="*/ 18288 h 18288"/>
              <a:gd name="connsiteX10" fmla="*/ 2304288 w 4114800"/>
              <a:gd name="connsiteY10" fmla="*/ 18288 h 18288"/>
              <a:gd name="connsiteX11" fmla="*/ 1577340 w 4114800"/>
              <a:gd name="connsiteY11" fmla="*/ 18288 h 18288"/>
              <a:gd name="connsiteX12" fmla="*/ 973836 w 4114800"/>
              <a:gd name="connsiteY12" fmla="*/ 18288 h 18288"/>
              <a:gd name="connsiteX13" fmla="*/ 0 w 4114800"/>
              <a:gd name="connsiteY13" fmla="*/ 18288 h 18288"/>
              <a:gd name="connsiteX14" fmla="*/ 0 w 4114800"/>
              <a:gd name="connsiteY1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114800" h="18288" fill="none" extrusionOk="0">
                <a:moveTo>
                  <a:pt x="0" y="0"/>
                </a:moveTo>
                <a:cubicBezTo>
                  <a:pt x="338280" y="-26110"/>
                  <a:pt x="483942" y="6555"/>
                  <a:pt x="768096" y="0"/>
                </a:cubicBezTo>
                <a:cubicBezTo>
                  <a:pt x="1052250" y="-6555"/>
                  <a:pt x="1331484" y="24616"/>
                  <a:pt x="1495044" y="0"/>
                </a:cubicBezTo>
                <a:cubicBezTo>
                  <a:pt x="1658604" y="-24616"/>
                  <a:pt x="2056661" y="-33562"/>
                  <a:pt x="2221992" y="0"/>
                </a:cubicBezTo>
                <a:cubicBezTo>
                  <a:pt x="2387323" y="33562"/>
                  <a:pt x="2629463" y="-20094"/>
                  <a:pt x="2784348" y="0"/>
                </a:cubicBezTo>
                <a:cubicBezTo>
                  <a:pt x="2939233" y="20094"/>
                  <a:pt x="3151981" y="1524"/>
                  <a:pt x="3387852" y="0"/>
                </a:cubicBezTo>
                <a:cubicBezTo>
                  <a:pt x="3623723" y="-1524"/>
                  <a:pt x="3882724" y="26165"/>
                  <a:pt x="4114800" y="0"/>
                </a:cubicBezTo>
                <a:cubicBezTo>
                  <a:pt x="4114300" y="8855"/>
                  <a:pt x="4114909" y="14521"/>
                  <a:pt x="4114800" y="18288"/>
                </a:cubicBezTo>
                <a:cubicBezTo>
                  <a:pt x="3910038" y="37744"/>
                  <a:pt x="3683432" y="-3969"/>
                  <a:pt x="3429000" y="18288"/>
                </a:cubicBezTo>
                <a:cubicBezTo>
                  <a:pt x="3174568" y="40545"/>
                  <a:pt x="3085815" y="44166"/>
                  <a:pt x="2866644" y="18288"/>
                </a:cubicBezTo>
                <a:cubicBezTo>
                  <a:pt x="2647473" y="-7590"/>
                  <a:pt x="2580474" y="31338"/>
                  <a:pt x="2304288" y="18288"/>
                </a:cubicBezTo>
                <a:cubicBezTo>
                  <a:pt x="2028102" y="5238"/>
                  <a:pt x="1863008" y="-2001"/>
                  <a:pt x="1577340" y="18288"/>
                </a:cubicBezTo>
                <a:cubicBezTo>
                  <a:pt x="1291672" y="38577"/>
                  <a:pt x="1243931" y="9893"/>
                  <a:pt x="973836" y="18288"/>
                </a:cubicBezTo>
                <a:cubicBezTo>
                  <a:pt x="703741" y="26683"/>
                  <a:pt x="317656" y="-5910"/>
                  <a:pt x="0" y="18288"/>
                </a:cubicBezTo>
                <a:cubicBezTo>
                  <a:pt x="683" y="12014"/>
                  <a:pt x="724" y="5908"/>
                  <a:pt x="0" y="0"/>
                </a:cubicBezTo>
                <a:close/>
              </a:path>
              <a:path w="4114800" h="18288" stroke="0" extrusionOk="0">
                <a:moveTo>
                  <a:pt x="0" y="0"/>
                </a:moveTo>
                <a:cubicBezTo>
                  <a:pt x="276109" y="5266"/>
                  <a:pt x="325589" y="-19584"/>
                  <a:pt x="644652" y="0"/>
                </a:cubicBezTo>
                <a:cubicBezTo>
                  <a:pt x="963715" y="19584"/>
                  <a:pt x="1064991" y="6066"/>
                  <a:pt x="1207008" y="0"/>
                </a:cubicBezTo>
                <a:cubicBezTo>
                  <a:pt x="1349025" y="-6066"/>
                  <a:pt x="1791724" y="14506"/>
                  <a:pt x="1975104" y="0"/>
                </a:cubicBezTo>
                <a:cubicBezTo>
                  <a:pt x="2158484" y="-14506"/>
                  <a:pt x="2397469" y="20822"/>
                  <a:pt x="2619756" y="0"/>
                </a:cubicBezTo>
                <a:cubicBezTo>
                  <a:pt x="2842043" y="-20822"/>
                  <a:pt x="2992157" y="20388"/>
                  <a:pt x="3264408" y="0"/>
                </a:cubicBezTo>
                <a:cubicBezTo>
                  <a:pt x="3536659" y="-20388"/>
                  <a:pt x="3855620" y="38211"/>
                  <a:pt x="4114800" y="0"/>
                </a:cubicBezTo>
                <a:cubicBezTo>
                  <a:pt x="4113902" y="7180"/>
                  <a:pt x="4114969" y="13790"/>
                  <a:pt x="4114800" y="18288"/>
                </a:cubicBezTo>
                <a:cubicBezTo>
                  <a:pt x="3968901" y="8593"/>
                  <a:pt x="3623428" y="17559"/>
                  <a:pt x="3429000" y="18288"/>
                </a:cubicBezTo>
                <a:cubicBezTo>
                  <a:pt x="3234572" y="19017"/>
                  <a:pt x="3085079" y="41804"/>
                  <a:pt x="2866644" y="18288"/>
                </a:cubicBezTo>
                <a:cubicBezTo>
                  <a:pt x="2648209" y="-5228"/>
                  <a:pt x="2451737" y="24580"/>
                  <a:pt x="2180844" y="18288"/>
                </a:cubicBezTo>
                <a:cubicBezTo>
                  <a:pt x="1909951" y="11996"/>
                  <a:pt x="1681589" y="12244"/>
                  <a:pt x="1495044" y="18288"/>
                </a:cubicBezTo>
                <a:cubicBezTo>
                  <a:pt x="1308499" y="24332"/>
                  <a:pt x="1136614" y="21789"/>
                  <a:pt x="850392" y="18288"/>
                </a:cubicBezTo>
                <a:cubicBezTo>
                  <a:pt x="564170" y="14787"/>
                  <a:pt x="210636" y="54701"/>
                  <a:pt x="0" y="18288"/>
                </a:cubicBezTo>
                <a:cubicBezTo>
                  <a:pt x="571" y="10093"/>
                  <a:pt x="-125" y="8407"/>
                  <a:pt x="0" y="0"/>
                </a:cubicBezTo>
                <a:close/>
              </a:path>
            </a:pathLst>
          </a:custGeom>
          <a:solidFill>
            <a:srgbClr val="F7C38F"/>
          </a:solidFill>
          <a:ln w="38100" cap="rnd">
            <a:solidFill>
              <a:srgbClr val="F7C38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77DB181-D73E-2867-2CC7-01A69D8B1A4A}"/>
              </a:ext>
            </a:extLst>
          </p:cNvPr>
          <p:cNvSpPr>
            <a:spLocks noGrp="1"/>
          </p:cNvSpPr>
          <p:nvPr>
            <p:ph idx="1"/>
          </p:nvPr>
        </p:nvSpPr>
        <p:spPr>
          <a:xfrm>
            <a:off x="5168900" y="2114890"/>
            <a:ext cx="6590580" cy="4100785"/>
          </a:xfrm>
        </p:spPr>
        <p:txBody>
          <a:bodyPr anchor="t">
            <a:normAutofit/>
          </a:bodyPr>
          <a:lstStyle/>
          <a:p>
            <a:pPr>
              <a:lnSpc>
                <a:spcPct val="150000"/>
              </a:lnSpc>
            </a:pPr>
            <a:r>
              <a:rPr lang="en-GB" sz="1400" dirty="0">
                <a:latin typeface="Arial" panose="020B0604020202020204" pitchFamily="34" charset="0"/>
                <a:cs typeface="Arial" panose="020B0604020202020204" pitchFamily="34" charset="0"/>
              </a:rPr>
              <a:t>Educate yourself – support for parents can prevent abuse for children. (parents educational classes)</a:t>
            </a:r>
          </a:p>
          <a:p>
            <a:pPr>
              <a:lnSpc>
                <a:spcPct val="150000"/>
              </a:lnSpc>
            </a:pPr>
            <a:r>
              <a:rPr lang="en-GB" sz="1400" dirty="0">
                <a:latin typeface="Arial" panose="020B0604020202020204" pitchFamily="34" charset="0"/>
                <a:cs typeface="Arial" panose="020B0604020202020204" pitchFamily="34" charset="0"/>
              </a:rPr>
              <a:t>Change area or city – can help avoid contact with people  who are bad influences at the moment.</a:t>
            </a:r>
          </a:p>
          <a:p>
            <a:pPr>
              <a:lnSpc>
                <a:spcPct val="150000"/>
              </a:lnSpc>
            </a:pPr>
            <a:r>
              <a:rPr lang="en-GB" sz="1400" dirty="0">
                <a:latin typeface="Arial" panose="020B0604020202020204" pitchFamily="34" charset="0"/>
                <a:cs typeface="Arial" panose="020B0604020202020204" pitchFamily="34" charset="0"/>
              </a:rPr>
              <a:t>Psychologist – can help realise the main problem and find a solution to resolve it.</a:t>
            </a:r>
          </a:p>
          <a:p>
            <a:pPr>
              <a:lnSpc>
                <a:spcPct val="150000"/>
              </a:lnSpc>
            </a:pPr>
            <a:r>
              <a:rPr lang="en-GB" sz="1400" dirty="0">
                <a:latin typeface="Arial" panose="020B0604020202020204" pitchFamily="34" charset="0"/>
                <a:cs typeface="Arial" panose="020B0604020202020204" pitchFamily="34" charset="0"/>
              </a:rPr>
              <a:t>Narcologist – can help with alcohol addiction.</a:t>
            </a:r>
          </a:p>
          <a:p>
            <a:pPr>
              <a:lnSpc>
                <a:spcPct val="150000"/>
              </a:lnSpc>
            </a:pPr>
            <a:r>
              <a:rPr lang="en-GB" sz="1400" dirty="0">
                <a:latin typeface="Arial" panose="020B0604020202020204" pitchFamily="34" charset="0"/>
                <a:cs typeface="Arial" panose="020B0604020202020204" pitchFamily="34" charset="0"/>
              </a:rPr>
              <a:t>Job centre – can help with job search.</a:t>
            </a:r>
          </a:p>
          <a:p>
            <a:pPr>
              <a:lnSpc>
                <a:spcPct val="150000"/>
              </a:lnSpc>
            </a:pPr>
            <a:r>
              <a:rPr lang="en-GB" sz="1400" dirty="0">
                <a:latin typeface="Arial" panose="020B0604020202020204" pitchFamily="34" charset="0"/>
                <a:cs typeface="Arial" panose="020B0604020202020204" pitchFamily="34" charset="0"/>
              </a:rPr>
              <a:t>Government – can help with temporary benefits or bills repayment.</a:t>
            </a:r>
          </a:p>
          <a:p>
            <a:pPr marL="0" indent="0">
              <a:lnSpc>
                <a:spcPct val="150000"/>
              </a:lnSpc>
              <a:buNone/>
            </a:pPr>
            <a:r>
              <a:rPr lang="en-GB" sz="1400" dirty="0">
                <a:latin typeface="Arial" panose="020B0604020202020204" pitchFamily="34" charset="0"/>
                <a:cs typeface="Arial" panose="020B0604020202020204" pitchFamily="34" charset="0"/>
              </a:rPr>
              <a:t>(Sternberg, 2016; David, 2017)</a:t>
            </a:r>
          </a:p>
          <a:p>
            <a:pPr marL="0" indent="0">
              <a:lnSpc>
                <a:spcPct val="100000"/>
              </a:lnSpc>
              <a:buNone/>
            </a:pPr>
            <a:endParaRPr lang="en-GB" sz="1500" dirty="0">
              <a:latin typeface="Arial" panose="020B0604020202020204" pitchFamily="34" charset="0"/>
              <a:cs typeface="Arial" panose="020B0604020202020204" pitchFamily="34" charset="0"/>
            </a:endParaRPr>
          </a:p>
          <a:p>
            <a:pPr>
              <a:lnSpc>
                <a:spcPct val="100000"/>
              </a:lnSpc>
            </a:pPr>
            <a:endParaRPr lang="en-GB" sz="1500" dirty="0">
              <a:solidFill>
                <a:srgbClr val="FFFFFF"/>
              </a:solidFill>
              <a:latin typeface="Arial" panose="020B0604020202020204" pitchFamily="34" charset="0"/>
              <a:cs typeface="Arial" panose="020B0604020202020204" pitchFamily="34" charset="0"/>
            </a:endParaRPr>
          </a:p>
          <a:p>
            <a:pPr marL="0" indent="0">
              <a:lnSpc>
                <a:spcPct val="100000"/>
              </a:lnSpc>
              <a:buNone/>
            </a:pPr>
            <a:endParaRPr lang="en-GB" sz="1500" dirty="0">
              <a:solidFill>
                <a:srgbClr val="FFFFFF"/>
              </a:solidFill>
              <a:latin typeface="Arial" panose="020B0604020202020204" pitchFamily="34" charset="0"/>
              <a:cs typeface="Arial" panose="020B0604020202020204" pitchFamily="34" charset="0"/>
            </a:endParaRPr>
          </a:p>
          <a:p>
            <a:pPr>
              <a:lnSpc>
                <a:spcPct val="100000"/>
              </a:lnSpc>
            </a:pPr>
            <a:endParaRPr lang="en-GB" sz="1500" dirty="0">
              <a:solidFill>
                <a:srgbClr val="FFFFFF"/>
              </a:solidFill>
              <a:latin typeface="Arial" panose="020B0604020202020204" pitchFamily="34" charset="0"/>
              <a:cs typeface="Arial" panose="020B0604020202020204" pitchFamily="34" charset="0"/>
            </a:endParaRPr>
          </a:p>
          <a:p>
            <a:pPr>
              <a:lnSpc>
                <a:spcPct val="100000"/>
              </a:lnSpc>
            </a:pPr>
            <a:endParaRPr lang="en-GB" sz="1500" dirty="0">
              <a:solidFill>
                <a:srgbClr val="FFFFFF"/>
              </a:solidFill>
              <a:latin typeface="Arial" panose="020B0604020202020204" pitchFamily="34" charset="0"/>
              <a:cs typeface="Arial" panose="020B0604020202020204" pitchFamily="34" charset="0"/>
            </a:endParaRPr>
          </a:p>
        </p:txBody>
      </p:sp>
      <p:sp>
        <p:nvSpPr>
          <p:cNvPr id="4" name="Footer Placeholder 3">
            <a:extLst>
              <a:ext uri="{FF2B5EF4-FFF2-40B4-BE49-F238E27FC236}">
                <a16:creationId xmlns:a16="http://schemas.microsoft.com/office/drawing/2014/main" id="{AE3E5776-ACBB-5A53-7AAA-7DB5C0018F8E}"/>
              </a:ext>
            </a:extLst>
          </p:cNvPr>
          <p:cNvSpPr>
            <a:spLocks noGrp="1"/>
          </p:cNvSpPr>
          <p:nvPr>
            <p:ph type="ftr" sz="quarter" idx="11"/>
          </p:nvPr>
        </p:nvSpPr>
        <p:spPr>
          <a:xfrm>
            <a:off x="5759355" y="6356350"/>
            <a:ext cx="4469642" cy="365125"/>
          </a:xfrm>
        </p:spPr>
        <p:txBody>
          <a:bodyPr>
            <a:normAutofit/>
          </a:bodyPr>
          <a:lstStyle/>
          <a:p>
            <a:pPr algn="l">
              <a:spcAft>
                <a:spcPts val="600"/>
              </a:spcAft>
            </a:pPr>
            <a:r>
              <a:rPr lang="en-US" dirty="0">
                <a:solidFill>
                  <a:schemeClr val="tx1"/>
                </a:solidFill>
                <a:latin typeface="Arial" panose="020B0604020202020204" pitchFamily="34" charset="0"/>
                <a:cs typeface="Arial" panose="020B0604020202020204" pitchFamily="34" charset="0"/>
              </a:rPr>
              <a:t>Olga Jarmusevica</a:t>
            </a:r>
          </a:p>
        </p:txBody>
      </p:sp>
      <mc:AlternateContent xmlns:mc="http://schemas.openxmlformats.org/markup-compatibility/2006" xmlns:p14="http://schemas.microsoft.com/office/powerpoint/2010/main">
        <mc:Choice Requires="p14">
          <p:contentPart p14:bwMode="auto" r:id="rId3">
            <p14:nvContentPartPr>
              <p14:cNvPr id="24" name="Ink 23">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6436237" y="1971579"/>
              <a:ext cx="360" cy="2160"/>
            </p14:xfrm>
          </p:contentPart>
        </mc:Choice>
        <mc:Fallback xmlns="">
          <p:pic>
            <p:nvPicPr>
              <p:cNvPr id="24" name="Ink 23">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4"/>
              <a:stretch>
                <a:fillRect/>
              </a:stretch>
            </p:blipFill>
            <p:spPr>
              <a:xfrm>
                <a:off x="6418237" y="1956150"/>
                <a:ext cx="36000" cy="32709"/>
              </a:xfrm>
              <a:prstGeom prst="rect">
                <a:avLst/>
              </a:prstGeom>
            </p:spPr>
          </p:pic>
        </mc:Fallback>
      </mc:AlternateContent>
    </p:spTree>
    <p:extLst>
      <p:ext uri="{BB962C8B-B14F-4D97-AF65-F5344CB8AC3E}">
        <p14:creationId xmlns:p14="http://schemas.microsoft.com/office/powerpoint/2010/main" val="36516442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10">
            <a:extLst>
              <a:ext uri="{FF2B5EF4-FFF2-40B4-BE49-F238E27FC236}">
                <a16:creationId xmlns:a16="http://schemas.microsoft.com/office/drawing/2014/main" id="{A8908DB7-C3A6-4FCB-9820-CEE02B398C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12">
            <a:extLst>
              <a:ext uri="{FF2B5EF4-FFF2-40B4-BE49-F238E27FC236}">
                <a16:creationId xmlns:a16="http://schemas.microsoft.com/office/drawing/2014/main" id="{D010E05E-9237-4321-84BB-69C0F22568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0936" y="999492"/>
            <a:ext cx="4889565" cy="4424065"/>
          </a:xfrm>
          <a:custGeom>
            <a:avLst/>
            <a:gdLst>
              <a:gd name="connsiteX0" fmla="*/ 2612540 w 5531319"/>
              <a:gd name="connsiteY0" fmla="*/ 836 h 4424065"/>
              <a:gd name="connsiteX1" fmla="*/ 2946310 w 5531319"/>
              <a:gd name="connsiteY1" fmla="*/ 35548 h 4424065"/>
              <a:gd name="connsiteX2" fmla="*/ 3961099 w 5531319"/>
              <a:gd name="connsiteY2" fmla="*/ 303581 h 4424065"/>
              <a:gd name="connsiteX3" fmla="*/ 4854587 w 5531319"/>
              <a:gd name="connsiteY3" fmla="*/ 764502 h 4424065"/>
              <a:gd name="connsiteX4" fmla="*/ 5377812 w 5531319"/>
              <a:gd name="connsiteY4" fmla="*/ 1339732 h 4424065"/>
              <a:gd name="connsiteX5" fmla="*/ 5526197 w 5531319"/>
              <a:gd name="connsiteY5" fmla="*/ 1825829 h 4424065"/>
              <a:gd name="connsiteX6" fmla="*/ 5510557 w 5531319"/>
              <a:gd name="connsiteY6" fmla="*/ 2199398 h 4424065"/>
              <a:gd name="connsiteX7" fmla="*/ 5509795 w 5531319"/>
              <a:gd name="connsiteY7" fmla="*/ 2402839 h 4424065"/>
              <a:gd name="connsiteX8" fmla="*/ 5323519 w 5531319"/>
              <a:gd name="connsiteY8" fmla="*/ 3144890 h 4424065"/>
              <a:gd name="connsiteX9" fmla="*/ 4853061 w 5531319"/>
              <a:gd name="connsiteY9" fmla="*/ 3612932 h 4424065"/>
              <a:gd name="connsiteX10" fmla="*/ 4316358 w 5531319"/>
              <a:gd name="connsiteY10" fmla="*/ 3982940 h 4424065"/>
              <a:gd name="connsiteX11" fmla="*/ 3352556 w 5531319"/>
              <a:gd name="connsiteY11" fmla="*/ 4386771 h 4424065"/>
              <a:gd name="connsiteX12" fmla="*/ 2770206 w 5531319"/>
              <a:gd name="connsiteY12" fmla="*/ 4412201 h 4424065"/>
              <a:gd name="connsiteX13" fmla="*/ 2514888 w 5531319"/>
              <a:gd name="connsiteY13" fmla="*/ 4393637 h 4424065"/>
              <a:gd name="connsiteX14" fmla="*/ 1903166 w 5531319"/>
              <a:gd name="connsiteY14" fmla="*/ 4263562 h 4424065"/>
              <a:gd name="connsiteX15" fmla="*/ 948392 w 5531319"/>
              <a:gd name="connsiteY15" fmla="*/ 3794249 h 4424065"/>
              <a:gd name="connsiteX16" fmla="*/ 223633 w 5531319"/>
              <a:gd name="connsiteY16" fmla="*/ 2975526 h 4424065"/>
              <a:gd name="connsiteX17" fmla="*/ 39519 w 5531319"/>
              <a:gd name="connsiteY17" fmla="*/ 2401695 h 4424065"/>
              <a:gd name="connsiteX18" fmla="*/ 16251 w 5531319"/>
              <a:gd name="connsiteY18" fmla="*/ 2300991 h 4424065"/>
              <a:gd name="connsiteX19" fmla="*/ 11800 w 5531319"/>
              <a:gd name="connsiteY19" fmla="*/ 2053556 h 4424065"/>
              <a:gd name="connsiteX20" fmla="*/ 812849 w 5531319"/>
              <a:gd name="connsiteY20" fmla="*/ 651084 h 4424065"/>
              <a:gd name="connsiteX21" fmla="*/ 2066809 w 5531319"/>
              <a:gd name="connsiteY21" fmla="*/ 52586 h 4424065"/>
              <a:gd name="connsiteX22" fmla="*/ 2332045 w 5531319"/>
              <a:gd name="connsiteY22" fmla="*/ 14441 h 4424065"/>
              <a:gd name="connsiteX23" fmla="*/ 2612540 w 5531319"/>
              <a:gd name="connsiteY23" fmla="*/ 836 h 4424065"/>
              <a:gd name="connsiteX24" fmla="*/ 5468597 w 5531319"/>
              <a:gd name="connsiteY24" fmla="*/ 2088522 h 4424065"/>
              <a:gd name="connsiteX25" fmla="*/ 5471140 w 5531319"/>
              <a:gd name="connsiteY25" fmla="*/ 1826083 h 4424065"/>
              <a:gd name="connsiteX26" fmla="*/ 5327079 w 5531319"/>
              <a:gd name="connsiteY26" fmla="*/ 1361348 h 4424065"/>
              <a:gd name="connsiteX27" fmla="*/ 4833353 w 5531319"/>
              <a:gd name="connsiteY27" fmla="*/ 816507 h 4424065"/>
              <a:gd name="connsiteX28" fmla="*/ 4063456 w 5531319"/>
              <a:gd name="connsiteY28" fmla="*/ 400724 h 4424065"/>
              <a:gd name="connsiteX29" fmla="*/ 3972543 w 5531319"/>
              <a:gd name="connsiteY29" fmla="*/ 365631 h 4424065"/>
              <a:gd name="connsiteX30" fmla="*/ 3885571 w 5531319"/>
              <a:gd name="connsiteY30" fmla="*/ 334733 h 4424065"/>
              <a:gd name="connsiteX31" fmla="*/ 4355012 w 5531319"/>
              <a:gd name="connsiteY31" fmla="*/ 579880 h 4424065"/>
              <a:gd name="connsiteX32" fmla="*/ 5144618 w 5531319"/>
              <a:gd name="connsiteY32" fmla="*/ 1290779 h 4424065"/>
              <a:gd name="connsiteX33" fmla="*/ 5468597 w 5531319"/>
              <a:gd name="connsiteY33" fmla="*/ 2088522 h 4424065"/>
              <a:gd name="connsiteX34" fmla="*/ 2219771 w 5531319"/>
              <a:gd name="connsiteY34" fmla="*/ 85645 h 4424065"/>
              <a:gd name="connsiteX35" fmla="*/ 2181626 w 5531319"/>
              <a:gd name="connsiteY35" fmla="*/ 89333 h 4424065"/>
              <a:gd name="connsiteX36" fmla="*/ 1462971 w 5531319"/>
              <a:gd name="connsiteY36" fmla="*/ 303073 h 4424065"/>
              <a:gd name="connsiteX37" fmla="*/ 308697 w 5531319"/>
              <a:gd name="connsiteY37" fmla="*/ 1338461 h 4424065"/>
              <a:gd name="connsiteX38" fmla="*/ 65839 w 5531319"/>
              <a:gd name="connsiteY38" fmla="*/ 2064364 h 4424065"/>
              <a:gd name="connsiteX39" fmla="*/ 82114 w 5531319"/>
              <a:gd name="connsiteY39" fmla="*/ 2022150 h 4424065"/>
              <a:gd name="connsiteX40" fmla="*/ 423260 w 5531319"/>
              <a:gd name="connsiteY40" fmla="*/ 1282260 h 4424065"/>
              <a:gd name="connsiteX41" fmla="*/ 1231811 w 5531319"/>
              <a:gd name="connsiteY41" fmla="*/ 454001 h 4424065"/>
              <a:gd name="connsiteX42" fmla="*/ 2219771 w 5531319"/>
              <a:gd name="connsiteY42" fmla="*/ 85645 h 4424065"/>
              <a:gd name="connsiteX43" fmla="*/ 2855524 w 5531319"/>
              <a:gd name="connsiteY43" fmla="*/ 4364392 h 4424065"/>
              <a:gd name="connsiteX44" fmla="*/ 4292327 w 5531319"/>
              <a:gd name="connsiteY44" fmla="*/ 3931444 h 4424065"/>
              <a:gd name="connsiteX45" fmla="*/ 2855652 w 5531319"/>
              <a:gd name="connsiteY45" fmla="*/ 4364392 h 4424065"/>
              <a:gd name="connsiteX46" fmla="*/ 3869805 w 5531319"/>
              <a:gd name="connsiteY46" fmla="*/ 330156 h 4424065"/>
              <a:gd name="connsiteX47" fmla="*/ 3865736 w 5531319"/>
              <a:gd name="connsiteY47" fmla="*/ 329520 h 4424065"/>
              <a:gd name="connsiteX48" fmla="*/ 3866499 w 5531319"/>
              <a:gd name="connsiteY48" fmla="*/ 330537 h 4424065"/>
              <a:gd name="connsiteX49" fmla="*/ 4302117 w 5531319"/>
              <a:gd name="connsiteY49" fmla="*/ 3923561 h 4424065"/>
              <a:gd name="connsiteX50" fmla="*/ 4301101 w 5531319"/>
              <a:gd name="connsiteY50" fmla="*/ 3924959 h 4424065"/>
              <a:gd name="connsiteX51" fmla="*/ 4302880 w 5531319"/>
              <a:gd name="connsiteY51" fmla="*/ 3924959 h 4424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5531319" h="4424065">
                <a:moveTo>
                  <a:pt x="2612540" y="836"/>
                </a:moveTo>
                <a:cubicBezTo>
                  <a:pt x="2715913" y="-4250"/>
                  <a:pt x="2831239" y="14695"/>
                  <a:pt x="2946310" y="35548"/>
                </a:cubicBezTo>
                <a:cubicBezTo>
                  <a:pt x="3291651" y="98106"/>
                  <a:pt x="3631143" y="182915"/>
                  <a:pt x="3961099" y="303581"/>
                </a:cubicBezTo>
                <a:cubicBezTo>
                  <a:pt x="4278340" y="419543"/>
                  <a:pt x="4581340" y="563350"/>
                  <a:pt x="4854587" y="764502"/>
                </a:cubicBezTo>
                <a:cubicBezTo>
                  <a:pt x="5067437" y="921152"/>
                  <a:pt x="5250407" y="1105521"/>
                  <a:pt x="5377812" y="1339732"/>
                </a:cubicBezTo>
                <a:cubicBezTo>
                  <a:pt x="5459811" y="1489986"/>
                  <a:pt x="5510303" y="1655396"/>
                  <a:pt x="5526197" y="1825829"/>
                </a:cubicBezTo>
                <a:cubicBezTo>
                  <a:pt x="5538276" y="1951327"/>
                  <a:pt x="5527341" y="2074917"/>
                  <a:pt x="5510557" y="2199398"/>
                </a:cubicBezTo>
                <a:cubicBezTo>
                  <a:pt x="5502966" y="2266991"/>
                  <a:pt x="5502712" y="2335195"/>
                  <a:pt x="5509795" y="2402839"/>
                </a:cubicBezTo>
                <a:cubicBezTo>
                  <a:pt x="5534207" y="2664197"/>
                  <a:pt x="5468471" y="2926051"/>
                  <a:pt x="5323519" y="3144890"/>
                </a:cubicBezTo>
                <a:cubicBezTo>
                  <a:pt x="5201339" y="3332234"/>
                  <a:pt x="5041041" y="3491719"/>
                  <a:pt x="4853061" y="3612932"/>
                </a:cubicBezTo>
                <a:cubicBezTo>
                  <a:pt x="4671109" y="3732072"/>
                  <a:pt x="4498565" y="3864563"/>
                  <a:pt x="4316358" y="3982940"/>
                </a:cubicBezTo>
                <a:cubicBezTo>
                  <a:pt x="4019716" y="4175573"/>
                  <a:pt x="3701076" y="4317347"/>
                  <a:pt x="3352556" y="4386771"/>
                </a:cubicBezTo>
                <a:cubicBezTo>
                  <a:pt x="3160953" y="4425590"/>
                  <a:pt x="2964455" y="4434173"/>
                  <a:pt x="2770206" y="4412201"/>
                </a:cubicBezTo>
                <a:cubicBezTo>
                  <a:pt x="2685524" y="4402537"/>
                  <a:pt x="2599952" y="4402410"/>
                  <a:pt x="2514888" y="4393637"/>
                </a:cubicBezTo>
                <a:cubicBezTo>
                  <a:pt x="2307136" y="4370851"/>
                  <a:pt x="2102208" y="4327277"/>
                  <a:pt x="1903166" y="4263562"/>
                </a:cubicBezTo>
                <a:cubicBezTo>
                  <a:pt x="1560622" y="4156119"/>
                  <a:pt x="1238931" y="4006972"/>
                  <a:pt x="948392" y="3794249"/>
                </a:cubicBezTo>
                <a:cubicBezTo>
                  <a:pt x="647553" y="3573897"/>
                  <a:pt x="396812" y="3308660"/>
                  <a:pt x="223633" y="2975526"/>
                </a:cubicBezTo>
                <a:cubicBezTo>
                  <a:pt x="129453" y="2796370"/>
                  <a:pt x="67149" y="2602198"/>
                  <a:pt x="39519" y="2401695"/>
                </a:cubicBezTo>
                <a:cubicBezTo>
                  <a:pt x="34509" y="2367555"/>
                  <a:pt x="26728" y="2333872"/>
                  <a:pt x="16251" y="2300991"/>
                </a:cubicBezTo>
                <a:cubicBezTo>
                  <a:pt x="-9180" y="2218598"/>
                  <a:pt x="-25" y="2135695"/>
                  <a:pt x="11800" y="2053556"/>
                </a:cubicBezTo>
                <a:cubicBezTo>
                  <a:pt x="93685" y="1480615"/>
                  <a:pt x="377867" y="1021983"/>
                  <a:pt x="812849" y="651084"/>
                </a:cubicBezTo>
                <a:cubicBezTo>
                  <a:pt x="1176754" y="340201"/>
                  <a:pt x="1598259" y="146042"/>
                  <a:pt x="2066809" y="52586"/>
                </a:cubicBezTo>
                <a:cubicBezTo>
                  <a:pt x="2154543" y="35039"/>
                  <a:pt x="2243040" y="23087"/>
                  <a:pt x="2332045" y="14441"/>
                </a:cubicBezTo>
                <a:cubicBezTo>
                  <a:pt x="2421051" y="5794"/>
                  <a:pt x="2508912" y="2107"/>
                  <a:pt x="2612540" y="836"/>
                </a:cubicBezTo>
                <a:close/>
                <a:moveTo>
                  <a:pt x="5468597" y="2088522"/>
                </a:moveTo>
                <a:cubicBezTo>
                  <a:pt x="5479329" y="2001424"/>
                  <a:pt x="5480181" y="1913385"/>
                  <a:pt x="5471140" y="1826083"/>
                </a:cubicBezTo>
                <a:cubicBezTo>
                  <a:pt x="5455336" y="1662962"/>
                  <a:pt x="5406306" y="1504799"/>
                  <a:pt x="5327079" y="1361348"/>
                </a:cubicBezTo>
                <a:cubicBezTo>
                  <a:pt x="5206159" y="1140233"/>
                  <a:pt x="5033361" y="965782"/>
                  <a:pt x="4833353" y="816507"/>
                </a:cubicBezTo>
                <a:cubicBezTo>
                  <a:pt x="4597234" y="640276"/>
                  <a:pt x="4336321" y="509438"/>
                  <a:pt x="4063456" y="400724"/>
                </a:cubicBezTo>
                <a:cubicBezTo>
                  <a:pt x="4033359" y="388607"/>
                  <a:pt x="4003059" y="376909"/>
                  <a:pt x="3972543" y="365631"/>
                </a:cubicBezTo>
                <a:cubicBezTo>
                  <a:pt x="3943679" y="354950"/>
                  <a:pt x="3914562" y="345033"/>
                  <a:pt x="3885571" y="334733"/>
                </a:cubicBezTo>
                <a:cubicBezTo>
                  <a:pt x="4046888" y="406840"/>
                  <a:pt x="4203652" y="488713"/>
                  <a:pt x="4355012" y="579880"/>
                </a:cubicBezTo>
                <a:cubicBezTo>
                  <a:pt x="4662081" y="768063"/>
                  <a:pt x="4933802" y="995790"/>
                  <a:pt x="5144618" y="1290779"/>
                </a:cubicBezTo>
                <a:cubicBezTo>
                  <a:pt x="5314364" y="1528042"/>
                  <a:pt x="5426257" y="1789591"/>
                  <a:pt x="5468597" y="2088522"/>
                </a:cubicBezTo>
                <a:close/>
                <a:moveTo>
                  <a:pt x="2219771" y="85645"/>
                </a:moveTo>
                <a:cubicBezTo>
                  <a:pt x="2206942" y="84005"/>
                  <a:pt x="2193909" y="85264"/>
                  <a:pt x="2181626" y="89333"/>
                </a:cubicBezTo>
                <a:cubicBezTo>
                  <a:pt x="1932919" y="125113"/>
                  <a:pt x="1690799" y="197118"/>
                  <a:pt x="1462971" y="303073"/>
                </a:cubicBezTo>
                <a:cubicBezTo>
                  <a:pt x="971788" y="529528"/>
                  <a:pt x="578129" y="865460"/>
                  <a:pt x="308697" y="1338461"/>
                </a:cubicBezTo>
                <a:cubicBezTo>
                  <a:pt x="180224" y="1561852"/>
                  <a:pt x="97652" y="1808638"/>
                  <a:pt x="65839" y="2064364"/>
                </a:cubicBezTo>
                <a:cubicBezTo>
                  <a:pt x="71942" y="2050505"/>
                  <a:pt x="77283" y="2036391"/>
                  <a:pt x="82114" y="2022150"/>
                </a:cubicBezTo>
                <a:cubicBezTo>
                  <a:pt x="170103" y="1763653"/>
                  <a:pt x="279579" y="1515073"/>
                  <a:pt x="423260" y="1282260"/>
                </a:cubicBezTo>
                <a:cubicBezTo>
                  <a:pt x="630769" y="945565"/>
                  <a:pt x="895370" y="664944"/>
                  <a:pt x="1231811" y="454001"/>
                </a:cubicBezTo>
                <a:cubicBezTo>
                  <a:pt x="1535192" y="263783"/>
                  <a:pt x="1866801" y="149729"/>
                  <a:pt x="2219771" y="85645"/>
                </a:cubicBezTo>
                <a:close/>
                <a:moveTo>
                  <a:pt x="2855524" y="4364392"/>
                </a:moveTo>
                <a:cubicBezTo>
                  <a:pt x="3386633" y="4394018"/>
                  <a:pt x="3853530" y="4210158"/>
                  <a:pt x="4292327" y="3931444"/>
                </a:cubicBezTo>
                <a:cubicBezTo>
                  <a:pt x="3830134" y="4131325"/>
                  <a:pt x="3346707" y="4259111"/>
                  <a:pt x="2855652" y="4364392"/>
                </a:cubicBezTo>
                <a:close/>
                <a:moveTo>
                  <a:pt x="3869805" y="330156"/>
                </a:moveTo>
                <a:lnTo>
                  <a:pt x="3865736" y="329520"/>
                </a:lnTo>
                <a:cubicBezTo>
                  <a:pt x="3865736" y="329520"/>
                  <a:pt x="3865736" y="330410"/>
                  <a:pt x="3866499" y="330537"/>
                </a:cubicBezTo>
                <a:close/>
                <a:moveTo>
                  <a:pt x="4302117" y="3923561"/>
                </a:moveTo>
                <a:lnTo>
                  <a:pt x="4301101" y="3924959"/>
                </a:lnTo>
                <a:lnTo>
                  <a:pt x="4302880" y="3924959"/>
                </a:lnTo>
                <a:close/>
              </a:path>
            </a:pathLst>
          </a:custGeom>
          <a:solidFill>
            <a:srgbClr val="F4FD00"/>
          </a:solidFill>
          <a:ln w="12700"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1925EF1B-D5B9-9061-2D5C-327240C08B61}"/>
              </a:ext>
            </a:extLst>
          </p:cNvPr>
          <p:cNvSpPr>
            <a:spLocks noGrp="1"/>
          </p:cNvSpPr>
          <p:nvPr>
            <p:ph type="title"/>
          </p:nvPr>
        </p:nvSpPr>
        <p:spPr>
          <a:xfrm>
            <a:off x="1039163" y="1762169"/>
            <a:ext cx="4073110" cy="3122092"/>
          </a:xfrm>
        </p:spPr>
        <p:txBody>
          <a:bodyPr anchor="ctr">
            <a:normAutofit/>
          </a:bodyPr>
          <a:lstStyle/>
          <a:p>
            <a:pPr algn="ctr">
              <a:lnSpc>
                <a:spcPct val="90000"/>
              </a:lnSpc>
            </a:pPr>
            <a:r>
              <a:rPr lang="en-GB" sz="3600" dirty="0">
                <a:latin typeface="Arial" panose="020B0604020202020204" pitchFamily="34" charset="0"/>
                <a:cs typeface="Arial" panose="020B0604020202020204" pitchFamily="34" charset="0"/>
              </a:rPr>
              <a:t>Actions and recommendations for children:</a:t>
            </a:r>
          </a:p>
        </p:txBody>
      </p:sp>
      <mc:AlternateContent xmlns:mc="http://schemas.openxmlformats.org/markup-compatibility/2006" xmlns:p14="http://schemas.microsoft.com/office/powerpoint/2010/main">
        <mc:Choice Requires="p14">
          <p:contentPart p14:bwMode="auto" r:id="rId2">
            <p14:nvContentPartPr>
              <p14:cNvPr id="23" name="Ink 14">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5755403" y="4884261"/>
              <a:ext cx="360" cy="2160"/>
            </p14:xfrm>
          </p:contentPart>
        </mc:Choice>
        <mc:Fallback xmlns="">
          <p:pic>
            <p:nvPicPr>
              <p:cNvPr id="23" name="Ink 14">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3"/>
              <a:stretch>
                <a:fillRect/>
              </a:stretch>
            </p:blipFill>
            <p:spPr>
              <a:xfrm>
                <a:off x="5737403" y="4868832"/>
                <a:ext cx="36000" cy="32709"/>
              </a:xfrm>
              <a:prstGeom prst="rect">
                <a:avLst/>
              </a:prstGeom>
            </p:spPr>
          </p:pic>
        </mc:Fallback>
      </mc:AlternateContent>
      <p:sp>
        <p:nvSpPr>
          <p:cNvPr id="3" name="Content Placeholder 2">
            <a:extLst>
              <a:ext uri="{FF2B5EF4-FFF2-40B4-BE49-F238E27FC236}">
                <a16:creationId xmlns:a16="http://schemas.microsoft.com/office/drawing/2014/main" id="{1AFF4B19-065C-8887-7119-E25202D102CF}"/>
              </a:ext>
            </a:extLst>
          </p:cNvPr>
          <p:cNvSpPr>
            <a:spLocks noGrp="1"/>
          </p:cNvSpPr>
          <p:nvPr>
            <p:ph idx="1"/>
          </p:nvPr>
        </p:nvSpPr>
        <p:spPr>
          <a:xfrm>
            <a:off x="5755402" y="1705067"/>
            <a:ext cx="5793468" cy="5016408"/>
          </a:xfrm>
        </p:spPr>
        <p:txBody>
          <a:bodyPr anchor="t">
            <a:normAutofit/>
          </a:bodyPr>
          <a:lstStyle/>
          <a:p>
            <a:pPr>
              <a:lnSpc>
                <a:spcPct val="150000"/>
              </a:lnSpc>
            </a:pPr>
            <a:r>
              <a:rPr lang="en-GB" sz="1200" dirty="0">
                <a:latin typeface="Arial" panose="020B0604020202020204" pitchFamily="34" charset="0"/>
                <a:cs typeface="Arial" panose="020B0604020202020204" pitchFamily="34" charset="0"/>
              </a:rPr>
              <a:t>Verbal encouragement -  is the best way them understand what they need to do. Use a privileges to encourage them for their good behaviour </a:t>
            </a:r>
          </a:p>
          <a:p>
            <a:pPr>
              <a:lnSpc>
                <a:spcPct val="150000"/>
              </a:lnSpc>
            </a:pPr>
            <a:r>
              <a:rPr lang="en-GB" sz="1200" dirty="0">
                <a:latin typeface="Arial" panose="020B0604020202020204" pitchFamily="34" charset="0"/>
                <a:cs typeface="Arial" panose="020B0604020202020204" pitchFamily="34" charset="0"/>
              </a:rPr>
              <a:t>Improve their behaviour – Children must be kind, attending school with out fighting and rudeness.</a:t>
            </a:r>
          </a:p>
          <a:p>
            <a:pPr>
              <a:lnSpc>
                <a:spcPct val="150000"/>
              </a:lnSpc>
            </a:pPr>
            <a:r>
              <a:rPr lang="en-GB" sz="1200" dirty="0">
                <a:latin typeface="Arial" panose="020B0604020202020204" pitchFamily="34" charset="0"/>
                <a:cs typeface="Arial" panose="020B0604020202020204" pitchFamily="34" charset="0"/>
              </a:rPr>
              <a:t>Explain to children their rights – they have the rights to be safe, and more likely to report and offender, because they will know it is not their fault.</a:t>
            </a:r>
          </a:p>
          <a:p>
            <a:pPr>
              <a:lnSpc>
                <a:spcPct val="150000"/>
              </a:lnSpc>
            </a:pPr>
            <a:r>
              <a:rPr lang="en-GB" sz="1200" dirty="0">
                <a:latin typeface="Arial" panose="020B0604020202020204" pitchFamily="34" charset="0"/>
                <a:cs typeface="Arial" panose="020B0604020202020204" pitchFamily="34" charset="0"/>
              </a:rPr>
              <a:t>Counselling/ Psychologist – Can help with childhood trauma, with verbal communication, help open up and share emotions.</a:t>
            </a:r>
          </a:p>
          <a:p>
            <a:pPr>
              <a:lnSpc>
                <a:spcPct val="150000"/>
              </a:lnSpc>
            </a:pPr>
            <a:r>
              <a:rPr lang="en-GB" sz="1200" dirty="0">
                <a:latin typeface="Arial" panose="020B0604020202020204" pitchFamily="34" charset="0"/>
                <a:cs typeface="Arial" panose="020B0604020202020204" pitchFamily="34" charset="0"/>
              </a:rPr>
              <a:t>Rehousing – government or social services should take action to find a safe environment for the children.</a:t>
            </a:r>
          </a:p>
          <a:p>
            <a:pPr>
              <a:lnSpc>
                <a:spcPct val="150000"/>
              </a:lnSpc>
            </a:pPr>
            <a:r>
              <a:rPr lang="en-GB" sz="1200" dirty="0">
                <a:latin typeface="Arial" panose="020B0604020202020204" pitchFamily="34" charset="0"/>
                <a:cs typeface="Arial" panose="020B0604020202020204" pitchFamily="34" charset="0"/>
              </a:rPr>
              <a:t>Changing school – can help any educational or communication abuse or bullying inside old school between other pupils.</a:t>
            </a:r>
          </a:p>
          <a:p>
            <a:pPr>
              <a:lnSpc>
                <a:spcPct val="150000"/>
              </a:lnSpc>
            </a:pPr>
            <a:r>
              <a:rPr lang="en-GB" sz="1200" dirty="0">
                <a:latin typeface="Arial" panose="020B0604020202020204" pitchFamily="34" charset="0"/>
                <a:cs typeface="Arial" panose="020B0604020202020204" pitchFamily="34" charset="0"/>
              </a:rPr>
              <a:t>Health services – can help if you have any injuries or health issues.</a:t>
            </a:r>
          </a:p>
          <a:p>
            <a:pPr marL="0" indent="0">
              <a:lnSpc>
                <a:spcPct val="150000"/>
              </a:lnSpc>
              <a:buNone/>
            </a:pPr>
            <a:r>
              <a:rPr lang="en-GB" sz="1200" dirty="0">
                <a:latin typeface="Arial" panose="020B0604020202020204" pitchFamily="34" charset="0"/>
                <a:cs typeface="Arial" panose="020B0604020202020204" pitchFamily="34" charset="0"/>
              </a:rPr>
              <a:t>(Nelsen, 2006)</a:t>
            </a:r>
          </a:p>
          <a:p>
            <a:pPr marL="0" indent="0">
              <a:lnSpc>
                <a:spcPct val="100000"/>
              </a:lnSpc>
              <a:buNone/>
            </a:pPr>
            <a:endParaRPr lang="en-GB" sz="500" dirty="0">
              <a:latin typeface="Arial" panose="020B0604020202020204" pitchFamily="34" charset="0"/>
              <a:cs typeface="Arial" panose="020B0604020202020204" pitchFamily="34" charset="0"/>
            </a:endParaRPr>
          </a:p>
          <a:p>
            <a:pPr>
              <a:lnSpc>
                <a:spcPct val="100000"/>
              </a:lnSpc>
            </a:pPr>
            <a:endParaRPr lang="en-GB" sz="500" dirty="0">
              <a:latin typeface="Arial" panose="020B0604020202020204" pitchFamily="34" charset="0"/>
              <a:cs typeface="Arial" panose="020B0604020202020204" pitchFamily="34" charset="0"/>
            </a:endParaRPr>
          </a:p>
          <a:p>
            <a:pPr>
              <a:lnSpc>
                <a:spcPct val="100000"/>
              </a:lnSpc>
            </a:pPr>
            <a:endParaRPr lang="en-GB" sz="500" dirty="0">
              <a:latin typeface="Arial" panose="020B0604020202020204" pitchFamily="34" charset="0"/>
              <a:cs typeface="Arial" panose="020B0604020202020204" pitchFamily="34" charset="0"/>
            </a:endParaRPr>
          </a:p>
          <a:p>
            <a:pPr>
              <a:lnSpc>
                <a:spcPct val="100000"/>
              </a:lnSpc>
            </a:pPr>
            <a:endParaRPr lang="en-GB" sz="500" dirty="0">
              <a:latin typeface="Arial" panose="020B0604020202020204" pitchFamily="34" charset="0"/>
              <a:cs typeface="Arial" panose="020B0604020202020204" pitchFamily="34" charset="0"/>
            </a:endParaRPr>
          </a:p>
        </p:txBody>
      </p:sp>
      <p:sp>
        <p:nvSpPr>
          <p:cNvPr id="4" name="Footer Placeholder 3">
            <a:extLst>
              <a:ext uri="{FF2B5EF4-FFF2-40B4-BE49-F238E27FC236}">
                <a16:creationId xmlns:a16="http://schemas.microsoft.com/office/drawing/2014/main" id="{126D260C-2424-DFB0-BCEE-FF0B9C775B9F}"/>
              </a:ext>
            </a:extLst>
          </p:cNvPr>
          <p:cNvSpPr>
            <a:spLocks noGrp="1"/>
          </p:cNvSpPr>
          <p:nvPr>
            <p:ph type="ftr" sz="quarter" idx="11"/>
          </p:nvPr>
        </p:nvSpPr>
        <p:spPr>
          <a:xfrm>
            <a:off x="1039163" y="6356350"/>
            <a:ext cx="4073106" cy="365125"/>
          </a:xfrm>
        </p:spPr>
        <p:txBody>
          <a:bodyPr>
            <a:normAutofit/>
          </a:bodyPr>
          <a:lstStyle/>
          <a:p>
            <a:pPr>
              <a:spcAft>
                <a:spcPts val="600"/>
              </a:spcAft>
            </a:pPr>
            <a:r>
              <a:rPr lang="en-US">
                <a:solidFill>
                  <a:schemeClr val="tx1"/>
                </a:solidFill>
                <a:latin typeface="Arial" panose="020B0604020202020204" pitchFamily="34" charset="0"/>
                <a:cs typeface="Arial" panose="020B0604020202020204" pitchFamily="34" charset="0"/>
              </a:rPr>
              <a:t>Olga Jarmusevica</a:t>
            </a:r>
          </a:p>
        </p:txBody>
      </p:sp>
      <p:pic>
        <p:nvPicPr>
          <p:cNvPr id="6" name="Picture 5" descr="Shape, circle&#10;&#10;Description automatically generated with medium confidence">
            <a:extLst>
              <a:ext uri="{FF2B5EF4-FFF2-40B4-BE49-F238E27FC236}">
                <a16:creationId xmlns:a16="http://schemas.microsoft.com/office/drawing/2014/main" id="{881B3EF1-72C8-3724-ADD9-D77321933DE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925700" y="123734"/>
            <a:ext cx="5452873" cy="1581333"/>
          </a:xfrm>
          <a:prstGeom prst="rect">
            <a:avLst/>
          </a:prstGeom>
        </p:spPr>
      </p:pic>
    </p:spTree>
    <p:extLst>
      <p:ext uri="{BB962C8B-B14F-4D97-AF65-F5344CB8AC3E}">
        <p14:creationId xmlns:p14="http://schemas.microsoft.com/office/powerpoint/2010/main" val="28179268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0">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Logo&#10;&#10;Description automatically generated with medium confidence">
            <a:extLst>
              <a:ext uri="{FF2B5EF4-FFF2-40B4-BE49-F238E27FC236}">
                <a16:creationId xmlns:a16="http://schemas.microsoft.com/office/drawing/2014/main" id="{7BAF02DA-79FD-F629-5196-A094A342636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64988" y="2624659"/>
            <a:ext cx="3368969" cy="1608682"/>
          </a:xfrm>
          <a:prstGeom prst="rect">
            <a:avLst/>
          </a:prstGeom>
        </p:spPr>
      </p:pic>
      <p:sp>
        <p:nvSpPr>
          <p:cNvPr id="18" name="Freeform: Shape 12">
            <a:extLst>
              <a:ext uri="{FF2B5EF4-FFF2-40B4-BE49-F238E27FC236}">
                <a16:creationId xmlns:a16="http://schemas.microsoft.com/office/drawing/2014/main" id="{15109354-9C5D-4F8C-B0E6-D1043C7BF2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9992" y="0"/>
            <a:ext cx="7562008" cy="6858000"/>
          </a:xfrm>
          <a:custGeom>
            <a:avLst/>
            <a:gdLst>
              <a:gd name="connsiteX0" fmla="*/ 7529613 w 7529613"/>
              <a:gd name="connsiteY0" fmla="*/ 0 h 6858000"/>
              <a:gd name="connsiteX1" fmla="*/ 1222331 w 7529613"/>
              <a:gd name="connsiteY1" fmla="*/ 0 h 6858000"/>
              <a:gd name="connsiteX2" fmla="*/ 1126483 w 7529613"/>
              <a:gd name="connsiteY2" fmla="*/ 148742 h 6858000"/>
              <a:gd name="connsiteX3" fmla="*/ 767554 w 7529613"/>
              <a:gd name="connsiteY3" fmla="*/ 819975 h 6858000"/>
              <a:gd name="connsiteX4" fmla="*/ 742103 w 7529613"/>
              <a:gd name="connsiteY4" fmla="*/ 854514 h 6858000"/>
              <a:gd name="connsiteX5" fmla="*/ 785881 w 7529613"/>
              <a:gd name="connsiteY5" fmla="*/ 750263 h 6858000"/>
              <a:gd name="connsiteX6" fmla="*/ 978978 w 7529613"/>
              <a:gd name="connsiteY6" fmla="*/ 331786 h 6858000"/>
              <a:gd name="connsiteX7" fmla="*/ 1155717 w 7529613"/>
              <a:gd name="connsiteY7" fmla="*/ 0 h 6858000"/>
              <a:gd name="connsiteX8" fmla="*/ 1098249 w 7529613"/>
              <a:gd name="connsiteY8" fmla="*/ 0 h 6858000"/>
              <a:gd name="connsiteX9" fmla="*/ 991458 w 7529613"/>
              <a:gd name="connsiteY9" fmla="*/ 196614 h 6858000"/>
              <a:gd name="connsiteX10" fmla="*/ 493941 w 7529613"/>
              <a:gd name="connsiteY10" fmla="*/ 1371196 h 6858000"/>
              <a:gd name="connsiteX11" fmla="*/ 46485 w 7529613"/>
              <a:gd name="connsiteY11" fmla="*/ 3331516 h 6858000"/>
              <a:gd name="connsiteX12" fmla="*/ 12252 w 7529613"/>
              <a:gd name="connsiteY12" fmla="*/ 4357388 h 6858000"/>
              <a:gd name="connsiteX13" fmla="*/ 170821 w 7529613"/>
              <a:gd name="connsiteY13" fmla="*/ 5552906 h 6858000"/>
              <a:gd name="connsiteX14" fmla="*/ 537265 w 7529613"/>
              <a:gd name="connsiteY14" fmla="*/ 6828295 h 6858000"/>
              <a:gd name="connsiteX15" fmla="*/ 549692 w 7529613"/>
              <a:gd name="connsiteY15" fmla="*/ 6858000 h 6858000"/>
              <a:gd name="connsiteX16" fmla="*/ 602234 w 7529613"/>
              <a:gd name="connsiteY16" fmla="*/ 6858000 h 6858000"/>
              <a:gd name="connsiteX17" fmla="*/ 595414 w 7529613"/>
              <a:gd name="connsiteY17" fmla="*/ 6841549 h 6858000"/>
              <a:gd name="connsiteX18" fmla="*/ 364260 w 7529613"/>
              <a:gd name="connsiteY18" fmla="*/ 6142729 h 6858000"/>
              <a:gd name="connsiteX19" fmla="*/ 213071 w 7529613"/>
              <a:gd name="connsiteY19" fmla="*/ 5513923 h 6858000"/>
              <a:gd name="connsiteX20" fmla="*/ 211290 w 7529613"/>
              <a:gd name="connsiteY20" fmla="*/ 5480401 h 6858000"/>
              <a:gd name="connsiteX21" fmla="*/ 311446 w 7529613"/>
              <a:gd name="connsiteY21" fmla="*/ 5830359 h 6858000"/>
              <a:gd name="connsiteX22" fmla="*/ 622963 w 7529613"/>
              <a:gd name="connsiteY22" fmla="*/ 6670527 h 6858000"/>
              <a:gd name="connsiteX23" fmla="*/ 710464 w 7529613"/>
              <a:gd name="connsiteY23" fmla="*/ 6858000 h 6858000"/>
              <a:gd name="connsiteX24" fmla="*/ 7529613 w 7529613"/>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529613" h="6858000">
                <a:moveTo>
                  <a:pt x="7529613" y="0"/>
                </a:moveTo>
                <a:lnTo>
                  <a:pt x="1222331" y="0"/>
                </a:lnTo>
                <a:lnTo>
                  <a:pt x="1126483" y="148742"/>
                </a:lnTo>
                <a:cubicBezTo>
                  <a:pt x="995323" y="365513"/>
                  <a:pt x="876174" y="589569"/>
                  <a:pt x="767554" y="819975"/>
                </a:cubicBezTo>
                <a:cubicBezTo>
                  <a:pt x="762210" y="833492"/>
                  <a:pt x="753441" y="845393"/>
                  <a:pt x="742103" y="854514"/>
                </a:cubicBezTo>
                <a:cubicBezTo>
                  <a:pt x="756737" y="819849"/>
                  <a:pt x="770991" y="784928"/>
                  <a:pt x="785881" y="750263"/>
                </a:cubicBezTo>
                <a:cubicBezTo>
                  <a:pt x="846713" y="608712"/>
                  <a:pt x="910948" y="469145"/>
                  <a:pt x="978978" y="331786"/>
                </a:cubicBezTo>
                <a:lnTo>
                  <a:pt x="1155717" y="0"/>
                </a:lnTo>
                <a:lnTo>
                  <a:pt x="1098249" y="0"/>
                </a:lnTo>
                <a:lnTo>
                  <a:pt x="991458" y="196614"/>
                </a:lnTo>
                <a:cubicBezTo>
                  <a:pt x="797017" y="573253"/>
                  <a:pt x="633548" y="966066"/>
                  <a:pt x="493941" y="1371196"/>
                </a:cubicBezTo>
                <a:cubicBezTo>
                  <a:pt x="276630" y="2007265"/>
                  <a:pt x="126659" y="2664286"/>
                  <a:pt x="46485" y="3331516"/>
                </a:cubicBezTo>
                <a:cubicBezTo>
                  <a:pt x="4488" y="3672965"/>
                  <a:pt x="-14219" y="4013908"/>
                  <a:pt x="12252" y="4357388"/>
                </a:cubicBezTo>
                <a:cubicBezTo>
                  <a:pt x="43558" y="4758899"/>
                  <a:pt x="90773" y="5157998"/>
                  <a:pt x="170821" y="5552906"/>
                </a:cubicBezTo>
                <a:cubicBezTo>
                  <a:pt x="259109" y="5988893"/>
                  <a:pt x="378967" y="6414594"/>
                  <a:pt x="537265" y="6828295"/>
                </a:cubicBezTo>
                <a:lnTo>
                  <a:pt x="549692" y="6858000"/>
                </a:lnTo>
                <a:lnTo>
                  <a:pt x="602234" y="6858000"/>
                </a:lnTo>
                <a:lnTo>
                  <a:pt x="595414" y="6841549"/>
                </a:lnTo>
                <a:cubicBezTo>
                  <a:pt x="507884" y="6614016"/>
                  <a:pt x="431296" y="6380817"/>
                  <a:pt x="364260" y="6142729"/>
                </a:cubicBezTo>
                <a:cubicBezTo>
                  <a:pt x="305974" y="5935370"/>
                  <a:pt x="262958" y="5723695"/>
                  <a:pt x="213071" y="5513923"/>
                </a:cubicBezTo>
                <a:cubicBezTo>
                  <a:pt x="211892" y="5502788"/>
                  <a:pt x="211299" y="5491601"/>
                  <a:pt x="211290" y="5480401"/>
                </a:cubicBezTo>
                <a:cubicBezTo>
                  <a:pt x="247814" y="5607635"/>
                  <a:pt x="276958" y="5719759"/>
                  <a:pt x="311446" y="5830359"/>
                </a:cubicBezTo>
                <a:cubicBezTo>
                  <a:pt x="401357" y="6118381"/>
                  <a:pt x="505060" y="6398531"/>
                  <a:pt x="622963" y="6670527"/>
                </a:cubicBezTo>
                <a:lnTo>
                  <a:pt x="710464" y="6858000"/>
                </a:lnTo>
                <a:lnTo>
                  <a:pt x="7529613" y="6858000"/>
                </a:lnTo>
                <a:close/>
              </a:path>
            </a:pathLst>
          </a:custGeom>
          <a:solidFill>
            <a:srgbClr val="8DFC06"/>
          </a:solidFill>
          <a:ln w="685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511EF065-1F8E-0E73-A668-79952F299CB5}"/>
              </a:ext>
            </a:extLst>
          </p:cNvPr>
          <p:cNvSpPr>
            <a:spLocks noGrp="1"/>
          </p:cNvSpPr>
          <p:nvPr>
            <p:ph type="title"/>
          </p:nvPr>
        </p:nvSpPr>
        <p:spPr>
          <a:xfrm>
            <a:off x="5759354" y="638089"/>
            <a:ext cx="5337270" cy="1476801"/>
          </a:xfrm>
        </p:spPr>
        <p:txBody>
          <a:bodyPr anchor="b">
            <a:normAutofit/>
          </a:bodyPr>
          <a:lstStyle/>
          <a:p>
            <a:r>
              <a:rPr lang="en-GB" sz="5600" dirty="0">
                <a:latin typeface="Arial" panose="020B0604020202020204" pitchFamily="34" charset="0"/>
                <a:cs typeface="Arial" panose="020B0604020202020204" pitchFamily="34" charset="0"/>
              </a:rPr>
              <a:t>Conclusion:</a:t>
            </a:r>
          </a:p>
        </p:txBody>
      </p:sp>
      <p:sp>
        <p:nvSpPr>
          <p:cNvPr id="15"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16304" y="2368177"/>
            <a:ext cx="4114800" cy="18288"/>
          </a:xfrm>
          <a:custGeom>
            <a:avLst/>
            <a:gdLst>
              <a:gd name="connsiteX0" fmla="*/ 0 w 4114800"/>
              <a:gd name="connsiteY0" fmla="*/ 0 h 18288"/>
              <a:gd name="connsiteX1" fmla="*/ 768096 w 4114800"/>
              <a:gd name="connsiteY1" fmla="*/ 0 h 18288"/>
              <a:gd name="connsiteX2" fmla="*/ 1495044 w 4114800"/>
              <a:gd name="connsiteY2" fmla="*/ 0 h 18288"/>
              <a:gd name="connsiteX3" fmla="*/ 2221992 w 4114800"/>
              <a:gd name="connsiteY3" fmla="*/ 0 h 18288"/>
              <a:gd name="connsiteX4" fmla="*/ 2784348 w 4114800"/>
              <a:gd name="connsiteY4" fmla="*/ 0 h 18288"/>
              <a:gd name="connsiteX5" fmla="*/ 3387852 w 4114800"/>
              <a:gd name="connsiteY5" fmla="*/ 0 h 18288"/>
              <a:gd name="connsiteX6" fmla="*/ 4114800 w 4114800"/>
              <a:gd name="connsiteY6" fmla="*/ 0 h 18288"/>
              <a:gd name="connsiteX7" fmla="*/ 4114800 w 4114800"/>
              <a:gd name="connsiteY7" fmla="*/ 18288 h 18288"/>
              <a:gd name="connsiteX8" fmla="*/ 3429000 w 4114800"/>
              <a:gd name="connsiteY8" fmla="*/ 18288 h 18288"/>
              <a:gd name="connsiteX9" fmla="*/ 2866644 w 4114800"/>
              <a:gd name="connsiteY9" fmla="*/ 18288 h 18288"/>
              <a:gd name="connsiteX10" fmla="*/ 2304288 w 4114800"/>
              <a:gd name="connsiteY10" fmla="*/ 18288 h 18288"/>
              <a:gd name="connsiteX11" fmla="*/ 1577340 w 4114800"/>
              <a:gd name="connsiteY11" fmla="*/ 18288 h 18288"/>
              <a:gd name="connsiteX12" fmla="*/ 973836 w 4114800"/>
              <a:gd name="connsiteY12" fmla="*/ 18288 h 18288"/>
              <a:gd name="connsiteX13" fmla="*/ 0 w 4114800"/>
              <a:gd name="connsiteY13" fmla="*/ 18288 h 18288"/>
              <a:gd name="connsiteX14" fmla="*/ 0 w 4114800"/>
              <a:gd name="connsiteY1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114800" h="18288" fill="none" extrusionOk="0">
                <a:moveTo>
                  <a:pt x="0" y="0"/>
                </a:moveTo>
                <a:cubicBezTo>
                  <a:pt x="338280" y="-26110"/>
                  <a:pt x="483942" y="6555"/>
                  <a:pt x="768096" y="0"/>
                </a:cubicBezTo>
                <a:cubicBezTo>
                  <a:pt x="1052250" y="-6555"/>
                  <a:pt x="1331484" y="24616"/>
                  <a:pt x="1495044" y="0"/>
                </a:cubicBezTo>
                <a:cubicBezTo>
                  <a:pt x="1658604" y="-24616"/>
                  <a:pt x="2056661" y="-33562"/>
                  <a:pt x="2221992" y="0"/>
                </a:cubicBezTo>
                <a:cubicBezTo>
                  <a:pt x="2387323" y="33562"/>
                  <a:pt x="2629463" y="-20094"/>
                  <a:pt x="2784348" y="0"/>
                </a:cubicBezTo>
                <a:cubicBezTo>
                  <a:pt x="2939233" y="20094"/>
                  <a:pt x="3151981" y="1524"/>
                  <a:pt x="3387852" y="0"/>
                </a:cubicBezTo>
                <a:cubicBezTo>
                  <a:pt x="3623723" y="-1524"/>
                  <a:pt x="3882724" y="26165"/>
                  <a:pt x="4114800" y="0"/>
                </a:cubicBezTo>
                <a:cubicBezTo>
                  <a:pt x="4114300" y="8855"/>
                  <a:pt x="4114909" y="14521"/>
                  <a:pt x="4114800" y="18288"/>
                </a:cubicBezTo>
                <a:cubicBezTo>
                  <a:pt x="3910038" y="37744"/>
                  <a:pt x="3683432" y="-3969"/>
                  <a:pt x="3429000" y="18288"/>
                </a:cubicBezTo>
                <a:cubicBezTo>
                  <a:pt x="3174568" y="40545"/>
                  <a:pt x="3085815" y="44166"/>
                  <a:pt x="2866644" y="18288"/>
                </a:cubicBezTo>
                <a:cubicBezTo>
                  <a:pt x="2647473" y="-7590"/>
                  <a:pt x="2580474" y="31338"/>
                  <a:pt x="2304288" y="18288"/>
                </a:cubicBezTo>
                <a:cubicBezTo>
                  <a:pt x="2028102" y="5238"/>
                  <a:pt x="1863008" y="-2001"/>
                  <a:pt x="1577340" y="18288"/>
                </a:cubicBezTo>
                <a:cubicBezTo>
                  <a:pt x="1291672" y="38577"/>
                  <a:pt x="1243931" y="9893"/>
                  <a:pt x="973836" y="18288"/>
                </a:cubicBezTo>
                <a:cubicBezTo>
                  <a:pt x="703741" y="26683"/>
                  <a:pt x="317656" y="-5910"/>
                  <a:pt x="0" y="18288"/>
                </a:cubicBezTo>
                <a:cubicBezTo>
                  <a:pt x="683" y="12014"/>
                  <a:pt x="724" y="5908"/>
                  <a:pt x="0" y="0"/>
                </a:cubicBezTo>
                <a:close/>
              </a:path>
              <a:path w="4114800" h="18288" stroke="0" extrusionOk="0">
                <a:moveTo>
                  <a:pt x="0" y="0"/>
                </a:moveTo>
                <a:cubicBezTo>
                  <a:pt x="276109" y="5266"/>
                  <a:pt x="325589" y="-19584"/>
                  <a:pt x="644652" y="0"/>
                </a:cubicBezTo>
                <a:cubicBezTo>
                  <a:pt x="963715" y="19584"/>
                  <a:pt x="1064991" y="6066"/>
                  <a:pt x="1207008" y="0"/>
                </a:cubicBezTo>
                <a:cubicBezTo>
                  <a:pt x="1349025" y="-6066"/>
                  <a:pt x="1791724" y="14506"/>
                  <a:pt x="1975104" y="0"/>
                </a:cubicBezTo>
                <a:cubicBezTo>
                  <a:pt x="2158484" y="-14506"/>
                  <a:pt x="2397469" y="20822"/>
                  <a:pt x="2619756" y="0"/>
                </a:cubicBezTo>
                <a:cubicBezTo>
                  <a:pt x="2842043" y="-20822"/>
                  <a:pt x="2992157" y="20388"/>
                  <a:pt x="3264408" y="0"/>
                </a:cubicBezTo>
                <a:cubicBezTo>
                  <a:pt x="3536659" y="-20388"/>
                  <a:pt x="3855620" y="38211"/>
                  <a:pt x="4114800" y="0"/>
                </a:cubicBezTo>
                <a:cubicBezTo>
                  <a:pt x="4113902" y="7180"/>
                  <a:pt x="4114969" y="13790"/>
                  <a:pt x="4114800" y="18288"/>
                </a:cubicBezTo>
                <a:cubicBezTo>
                  <a:pt x="3968901" y="8593"/>
                  <a:pt x="3623428" y="17559"/>
                  <a:pt x="3429000" y="18288"/>
                </a:cubicBezTo>
                <a:cubicBezTo>
                  <a:pt x="3234572" y="19017"/>
                  <a:pt x="3085079" y="41804"/>
                  <a:pt x="2866644" y="18288"/>
                </a:cubicBezTo>
                <a:cubicBezTo>
                  <a:pt x="2648209" y="-5228"/>
                  <a:pt x="2451737" y="24580"/>
                  <a:pt x="2180844" y="18288"/>
                </a:cubicBezTo>
                <a:cubicBezTo>
                  <a:pt x="1909951" y="11996"/>
                  <a:pt x="1681589" y="12244"/>
                  <a:pt x="1495044" y="18288"/>
                </a:cubicBezTo>
                <a:cubicBezTo>
                  <a:pt x="1308499" y="24332"/>
                  <a:pt x="1136614" y="21789"/>
                  <a:pt x="850392" y="18288"/>
                </a:cubicBezTo>
                <a:cubicBezTo>
                  <a:pt x="564170" y="14787"/>
                  <a:pt x="210636" y="54701"/>
                  <a:pt x="0" y="18288"/>
                </a:cubicBezTo>
                <a:cubicBezTo>
                  <a:pt x="571" y="10093"/>
                  <a:pt x="-125" y="8407"/>
                  <a:pt x="0" y="0"/>
                </a:cubicBezTo>
                <a:close/>
              </a:path>
            </a:pathLst>
          </a:custGeom>
          <a:solidFill>
            <a:srgbClr val="8DFC06"/>
          </a:solidFill>
          <a:ln w="38100" cap="rnd">
            <a:solidFill>
              <a:srgbClr val="8DFC06"/>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AB4BDE2-1BCF-07F0-2C5D-3304E6BC5AA9}"/>
              </a:ext>
            </a:extLst>
          </p:cNvPr>
          <p:cNvSpPr>
            <a:spLocks noGrp="1"/>
          </p:cNvSpPr>
          <p:nvPr>
            <p:ph idx="1"/>
          </p:nvPr>
        </p:nvSpPr>
        <p:spPr>
          <a:xfrm>
            <a:off x="5759354" y="2664886"/>
            <a:ext cx="5461095" cy="3550789"/>
          </a:xfrm>
        </p:spPr>
        <p:txBody>
          <a:bodyPr anchor="t">
            <a:normAutofit/>
          </a:bodyPr>
          <a:lstStyle/>
          <a:p>
            <a:pPr marL="0" indent="0">
              <a:lnSpc>
                <a:spcPct val="100000"/>
              </a:lnSpc>
              <a:buNone/>
            </a:pPr>
            <a:r>
              <a:rPr lang="en-GB" sz="1800" dirty="0">
                <a:latin typeface="Arial" panose="020B0604020202020204" pitchFamily="34" charset="0"/>
                <a:cs typeface="Arial" panose="020B0604020202020204" pitchFamily="34" charset="0"/>
              </a:rPr>
              <a:t>In depth analysing and evaluation of the case study leads to concluding that there are various risk factors that can affect persons behaviour. The implications can be prevented by seeking early help and support. Included are suitable recommendations to help the family improve the overall situation, and the suitable services that can provide guidance and support whenever needed. Policies, procedures and laws mentioned above are created in order to protect children and anyone from harm of any kind.</a:t>
            </a:r>
          </a:p>
          <a:p>
            <a:pPr marL="0" indent="0">
              <a:lnSpc>
                <a:spcPct val="100000"/>
              </a:lnSpc>
              <a:buNone/>
            </a:pPr>
            <a:endParaRPr lang="en-GB" sz="1800" dirty="0">
              <a:solidFill>
                <a:srgbClr val="FFFFFF"/>
              </a:solidFill>
              <a:latin typeface="Arial" panose="020B0604020202020204" pitchFamily="34" charset="0"/>
              <a:cs typeface="Arial" panose="020B0604020202020204" pitchFamily="34" charset="0"/>
            </a:endParaRPr>
          </a:p>
        </p:txBody>
      </p:sp>
      <p:sp>
        <p:nvSpPr>
          <p:cNvPr id="4" name="Footer Placeholder 3">
            <a:extLst>
              <a:ext uri="{FF2B5EF4-FFF2-40B4-BE49-F238E27FC236}">
                <a16:creationId xmlns:a16="http://schemas.microsoft.com/office/drawing/2014/main" id="{6920237B-48D4-E2D6-19F9-9A775860ECF2}"/>
              </a:ext>
            </a:extLst>
          </p:cNvPr>
          <p:cNvSpPr>
            <a:spLocks noGrp="1"/>
          </p:cNvSpPr>
          <p:nvPr>
            <p:ph type="ftr" sz="quarter" idx="11"/>
          </p:nvPr>
        </p:nvSpPr>
        <p:spPr>
          <a:xfrm>
            <a:off x="6908800" y="6324600"/>
            <a:ext cx="3320197" cy="396875"/>
          </a:xfrm>
        </p:spPr>
        <p:txBody>
          <a:bodyPr>
            <a:normAutofit fontScale="92500"/>
          </a:bodyPr>
          <a:lstStyle/>
          <a:p>
            <a:pPr algn="l">
              <a:spcAft>
                <a:spcPts val="600"/>
              </a:spcAft>
            </a:pPr>
            <a:r>
              <a:rPr lang="en-US" dirty="0">
                <a:solidFill>
                  <a:schemeClr val="tx1"/>
                </a:solidFill>
                <a:latin typeface="Arial" panose="020B0604020202020204" pitchFamily="34" charset="0"/>
                <a:cs typeface="Arial" panose="020B0604020202020204" pitchFamily="34" charset="0"/>
              </a:rPr>
              <a:t>Elena Todorova, Olga Jarmusevica</a:t>
            </a:r>
          </a:p>
        </p:txBody>
      </p:sp>
      <mc:AlternateContent xmlns:mc="http://schemas.openxmlformats.org/markup-compatibility/2006" xmlns:p14="http://schemas.microsoft.com/office/powerpoint/2010/main">
        <mc:Choice Requires="p14">
          <p:contentPart p14:bwMode="auto" r:id="rId3">
            <p14:nvContentPartPr>
              <p14:cNvPr id="17" name="Ink 16">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6436237" y="1971579"/>
              <a:ext cx="360" cy="2160"/>
            </p14:xfrm>
          </p:contentPart>
        </mc:Choice>
        <mc:Fallback xmlns="">
          <p:pic>
            <p:nvPicPr>
              <p:cNvPr id="17" name="Ink 16">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4"/>
              <a:stretch>
                <a:fillRect/>
              </a:stretch>
            </p:blipFill>
            <p:spPr>
              <a:xfrm>
                <a:off x="6418237" y="1956150"/>
                <a:ext cx="36000" cy="32709"/>
              </a:xfrm>
              <a:prstGeom prst="rect">
                <a:avLst/>
              </a:prstGeom>
            </p:spPr>
          </p:pic>
        </mc:Fallback>
      </mc:AlternateContent>
    </p:spTree>
    <p:extLst>
      <p:ext uri="{BB962C8B-B14F-4D97-AF65-F5344CB8AC3E}">
        <p14:creationId xmlns:p14="http://schemas.microsoft.com/office/powerpoint/2010/main" val="30436330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4BCB9E0F-80B4-4BE1-A13D-A796E81860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0EC2A8-62AF-451E-9C02-EA5F05824851}"/>
              </a:ext>
            </a:extLst>
          </p:cNvPr>
          <p:cNvSpPr>
            <a:spLocks noGrp="1"/>
          </p:cNvSpPr>
          <p:nvPr>
            <p:ph type="title"/>
          </p:nvPr>
        </p:nvSpPr>
        <p:spPr>
          <a:xfrm>
            <a:off x="572493" y="238539"/>
            <a:ext cx="11047013" cy="1434415"/>
          </a:xfrm>
        </p:spPr>
        <p:txBody>
          <a:bodyPr anchor="b">
            <a:normAutofit/>
          </a:bodyPr>
          <a:lstStyle/>
          <a:p>
            <a:r>
              <a:rPr lang="en-GB" sz="4400" dirty="0">
                <a:latin typeface="Arial" panose="020B0604020202020204" pitchFamily="34" charset="0"/>
                <a:cs typeface="Arial" panose="020B0604020202020204" pitchFamily="34" charset="0"/>
              </a:rPr>
              <a:t>Reference list:</a:t>
            </a:r>
          </a:p>
        </p:txBody>
      </p:sp>
      <p:sp>
        <p:nvSpPr>
          <p:cNvPr id="33"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4" y="1817073"/>
            <a:ext cx="11018520" cy="18288"/>
          </a:xfrm>
          <a:custGeom>
            <a:avLst/>
            <a:gdLst>
              <a:gd name="connsiteX0" fmla="*/ 0 w 11018520"/>
              <a:gd name="connsiteY0" fmla="*/ 0 h 18288"/>
              <a:gd name="connsiteX1" fmla="*/ 468287 w 11018520"/>
              <a:gd name="connsiteY1" fmla="*/ 0 h 18288"/>
              <a:gd name="connsiteX2" fmla="*/ 1156945 w 11018520"/>
              <a:gd name="connsiteY2" fmla="*/ 0 h 18288"/>
              <a:gd name="connsiteX3" fmla="*/ 1955787 w 11018520"/>
              <a:gd name="connsiteY3" fmla="*/ 0 h 18288"/>
              <a:gd name="connsiteX4" fmla="*/ 2313889 w 11018520"/>
              <a:gd name="connsiteY4" fmla="*/ 0 h 18288"/>
              <a:gd name="connsiteX5" fmla="*/ 2671991 w 11018520"/>
              <a:gd name="connsiteY5" fmla="*/ 0 h 18288"/>
              <a:gd name="connsiteX6" fmla="*/ 3581019 w 11018520"/>
              <a:gd name="connsiteY6" fmla="*/ 0 h 18288"/>
              <a:gd name="connsiteX7" fmla="*/ 4269677 w 11018520"/>
              <a:gd name="connsiteY7" fmla="*/ 0 h 18288"/>
              <a:gd name="connsiteX8" fmla="*/ 4627778 w 11018520"/>
              <a:gd name="connsiteY8" fmla="*/ 0 h 18288"/>
              <a:gd name="connsiteX9" fmla="*/ 5316436 w 11018520"/>
              <a:gd name="connsiteY9" fmla="*/ 0 h 18288"/>
              <a:gd name="connsiteX10" fmla="*/ 6225464 w 11018520"/>
              <a:gd name="connsiteY10" fmla="*/ 0 h 18288"/>
              <a:gd name="connsiteX11" fmla="*/ 6803936 w 11018520"/>
              <a:gd name="connsiteY11" fmla="*/ 0 h 18288"/>
              <a:gd name="connsiteX12" fmla="*/ 7382408 w 11018520"/>
              <a:gd name="connsiteY12" fmla="*/ 0 h 18288"/>
              <a:gd name="connsiteX13" fmla="*/ 8071066 w 11018520"/>
              <a:gd name="connsiteY13" fmla="*/ 0 h 18288"/>
              <a:gd name="connsiteX14" fmla="*/ 8869909 w 11018520"/>
              <a:gd name="connsiteY14" fmla="*/ 0 h 18288"/>
              <a:gd name="connsiteX15" fmla="*/ 9668751 w 11018520"/>
              <a:gd name="connsiteY15" fmla="*/ 0 h 18288"/>
              <a:gd name="connsiteX16" fmla="*/ 11018520 w 11018520"/>
              <a:gd name="connsiteY16" fmla="*/ 0 h 18288"/>
              <a:gd name="connsiteX17" fmla="*/ 11018520 w 11018520"/>
              <a:gd name="connsiteY17" fmla="*/ 18288 h 18288"/>
              <a:gd name="connsiteX18" fmla="*/ 10550233 w 11018520"/>
              <a:gd name="connsiteY18" fmla="*/ 18288 h 18288"/>
              <a:gd name="connsiteX19" fmla="*/ 9641205 w 11018520"/>
              <a:gd name="connsiteY19" fmla="*/ 18288 h 18288"/>
              <a:gd name="connsiteX20" fmla="*/ 8952548 w 11018520"/>
              <a:gd name="connsiteY20" fmla="*/ 18288 h 18288"/>
              <a:gd name="connsiteX21" fmla="*/ 8594446 w 11018520"/>
              <a:gd name="connsiteY21" fmla="*/ 18288 h 18288"/>
              <a:gd name="connsiteX22" fmla="*/ 7905788 w 11018520"/>
              <a:gd name="connsiteY22" fmla="*/ 18288 h 18288"/>
              <a:gd name="connsiteX23" fmla="*/ 7327316 w 11018520"/>
              <a:gd name="connsiteY23" fmla="*/ 18288 h 18288"/>
              <a:gd name="connsiteX24" fmla="*/ 6748844 w 11018520"/>
              <a:gd name="connsiteY24" fmla="*/ 18288 h 18288"/>
              <a:gd name="connsiteX25" fmla="*/ 6170371 w 11018520"/>
              <a:gd name="connsiteY25" fmla="*/ 18288 h 18288"/>
              <a:gd name="connsiteX26" fmla="*/ 5591899 w 11018520"/>
              <a:gd name="connsiteY26" fmla="*/ 18288 h 18288"/>
              <a:gd name="connsiteX27" fmla="*/ 4793056 w 11018520"/>
              <a:gd name="connsiteY27" fmla="*/ 18288 h 18288"/>
              <a:gd name="connsiteX28" fmla="*/ 4104399 w 11018520"/>
              <a:gd name="connsiteY28" fmla="*/ 18288 h 18288"/>
              <a:gd name="connsiteX29" fmla="*/ 3746297 w 11018520"/>
              <a:gd name="connsiteY29" fmla="*/ 18288 h 18288"/>
              <a:gd name="connsiteX30" fmla="*/ 3167825 w 11018520"/>
              <a:gd name="connsiteY30" fmla="*/ 18288 h 18288"/>
              <a:gd name="connsiteX31" fmla="*/ 2368982 w 11018520"/>
              <a:gd name="connsiteY31" fmla="*/ 18288 h 18288"/>
              <a:gd name="connsiteX32" fmla="*/ 1900695 w 11018520"/>
              <a:gd name="connsiteY32" fmla="*/ 18288 h 18288"/>
              <a:gd name="connsiteX33" fmla="*/ 991667 w 11018520"/>
              <a:gd name="connsiteY33" fmla="*/ 18288 h 18288"/>
              <a:gd name="connsiteX34" fmla="*/ 0 w 11018520"/>
              <a:gd name="connsiteY34" fmla="*/ 18288 h 18288"/>
              <a:gd name="connsiteX35" fmla="*/ 0 w 11018520"/>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1018520" h="18288" fill="none" extrusionOk="0">
                <a:moveTo>
                  <a:pt x="0" y="0"/>
                </a:moveTo>
                <a:cubicBezTo>
                  <a:pt x="176840" y="19448"/>
                  <a:pt x="369510" y="1686"/>
                  <a:pt x="468287" y="0"/>
                </a:cubicBezTo>
                <a:cubicBezTo>
                  <a:pt x="567064" y="-1686"/>
                  <a:pt x="844925" y="28710"/>
                  <a:pt x="1156945" y="0"/>
                </a:cubicBezTo>
                <a:cubicBezTo>
                  <a:pt x="1468965" y="-28710"/>
                  <a:pt x="1755775" y="35306"/>
                  <a:pt x="1955787" y="0"/>
                </a:cubicBezTo>
                <a:cubicBezTo>
                  <a:pt x="2155799" y="-35306"/>
                  <a:pt x="2224532" y="-16632"/>
                  <a:pt x="2313889" y="0"/>
                </a:cubicBezTo>
                <a:cubicBezTo>
                  <a:pt x="2403246" y="16632"/>
                  <a:pt x="2494050" y="6083"/>
                  <a:pt x="2671991" y="0"/>
                </a:cubicBezTo>
                <a:cubicBezTo>
                  <a:pt x="2849932" y="-6083"/>
                  <a:pt x="3354152" y="34614"/>
                  <a:pt x="3581019" y="0"/>
                </a:cubicBezTo>
                <a:cubicBezTo>
                  <a:pt x="3807886" y="-34614"/>
                  <a:pt x="4022451" y="14254"/>
                  <a:pt x="4269677" y="0"/>
                </a:cubicBezTo>
                <a:cubicBezTo>
                  <a:pt x="4516903" y="-14254"/>
                  <a:pt x="4514495" y="-13291"/>
                  <a:pt x="4627778" y="0"/>
                </a:cubicBezTo>
                <a:cubicBezTo>
                  <a:pt x="4741061" y="13291"/>
                  <a:pt x="5120758" y="-22660"/>
                  <a:pt x="5316436" y="0"/>
                </a:cubicBezTo>
                <a:cubicBezTo>
                  <a:pt x="5512114" y="22660"/>
                  <a:pt x="5812155" y="-9513"/>
                  <a:pt x="6225464" y="0"/>
                </a:cubicBezTo>
                <a:cubicBezTo>
                  <a:pt x="6638773" y="9513"/>
                  <a:pt x="6545417" y="2479"/>
                  <a:pt x="6803936" y="0"/>
                </a:cubicBezTo>
                <a:cubicBezTo>
                  <a:pt x="7062455" y="-2479"/>
                  <a:pt x="7245098" y="-20209"/>
                  <a:pt x="7382408" y="0"/>
                </a:cubicBezTo>
                <a:cubicBezTo>
                  <a:pt x="7519718" y="20209"/>
                  <a:pt x="7801947" y="19736"/>
                  <a:pt x="8071066" y="0"/>
                </a:cubicBezTo>
                <a:cubicBezTo>
                  <a:pt x="8340185" y="-19736"/>
                  <a:pt x="8495312" y="-6666"/>
                  <a:pt x="8869909" y="0"/>
                </a:cubicBezTo>
                <a:cubicBezTo>
                  <a:pt x="9244506" y="6666"/>
                  <a:pt x="9501461" y="-13745"/>
                  <a:pt x="9668751" y="0"/>
                </a:cubicBezTo>
                <a:cubicBezTo>
                  <a:pt x="9836041" y="13745"/>
                  <a:pt x="10607605" y="14143"/>
                  <a:pt x="11018520" y="0"/>
                </a:cubicBezTo>
                <a:cubicBezTo>
                  <a:pt x="11019166" y="4451"/>
                  <a:pt x="11019010" y="9226"/>
                  <a:pt x="11018520" y="18288"/>
                </a:cubicBezTo>
                <a:cubicBezTo>
                  <a:pt x="10834966" y="15274"/>
                  <a:pt x="10754561" y="35250"/>
                  <a:pt x="10550233" y="18288"/>
                </a:cubicBezTo>
                <a:cubicBezTo>
                  <a:pt x="10345905" y="1326"/>
                  <a:pt x="9906342" y="45884"/>
                  <a:pt x="9641205" y="18288"/>
                </a:cubicBezTo>
                <a:cubicBezTo>
                  <a:pt x="9376068" y="-9308"/>
                  <a:pt x="9177188" y="43988"/>
                  <a:pt x="8952548" y="18288"/>
                </a:cubicBezTo>
                <a:cubicBezTo>
                  <a:pt x="8727908" y="-7412"/>
                  <a:pt x="8707007" y="3271"/>
                  <a:pt x="8594446" y="18288"/>
                </a:cubicBezTo>
                <a:cubicBezTo>
                  <a:pt x="8481885" y="33305"/>
                  <a:pt x="8175004" y="35109"/>
                  <a:pt x="7905788" y="18288"/>
                </a:cubicBezTo>
                <a:cubicBezTo>
                  <a:pt x="7636572" y="1467"/>
                  <a:pt x="7535638" y="7399"/>
                  <a:pt x="7327316" y="18288"/>
                </a:cubicBezTo>
                <a:cubicBezTo>
                  <a:pt x="7118994" y="29177"/>
                  <a:pt x="6978247" y="47205"/>
                  <a:pt x="6748844" y="18288"/>
                </a:cubicBezTo>
                <a:cubicBezTo>
                  <a:pt x="6519441" y="-10629"/>
                  <a:pt x="6459241" y="43308"/>
                  <a:pt x="6170371" y="18288"/>
                </a:cubicBezTo>
                <a:cubicBezTo>
                  <a:pt x="5881501" y="-6732"/>
                  <a:pt x="5736201" y="35971"/>
                  <a:pt x="5591899" y="18288"/>
                </a:cubicBezTo>
                <a:cubicBezTo>
                  <a:pt x="5447597" y="605"/>
                  <a:pt x="4990303" y="20409"/>
                  <a:pt x="4793056" y="18288"/>
                </a:cubicBezTo>
                <a:cubicBezTo>
                  <a:pt x="4595809" y="16167"/>
                  <a:pt x="4271723" y="2909"/>
                  <a:pt x="4104399" y="18288"/>
                </a:cubicBezTo>
                <a:cubicBezTo>
                  <a:pt x="3937075" y="33667"/>
                  <a:pt x="3923235" y="10730"/>
                  <a:pt x="3746297" y="18288"/>
                </a:cubicBezTo>
                <a:cubicBezTo>
                  <a:pt x="3569359" y="25846"/>
                  <a:pt x="3351081" y="24702"/>
                  <a:pt x="3167825" y="18288"/>
                </a:cubicBezTo>
                <a:cubicBezTo>
                  <a:pt x="2984569" y="11874"/>
                  <a:pt x="2708033" y="13293"/>
                  <a:pt x="2368982" y="18288"/>
                </a:cubicBezTo>
                <a:cubicBezTo>
                  <a:pt x="2029931" y="23283"/>
                  <a:pt x="2009060" y="37671"/>
                  <a:pt x="1900695" y="18288"/>
                </a:cubicBezTo>
                <a:cubicBezTo>
                  <a:pt x="1792330" y="-1095"/>
                  <a:pt x="1183178" y="9337"/>
                  <a:pt x="991667" y="18288"/>
                </a:cubicBezTo>
                <a:cubicBezTo>
                  <a:pt x="800156" y="27239"/>
                  <a:pt x="375690" y="34110"/>
                  <a:pt x="0" y="18288"/>
                </a:cubicBezTo>
                <a:cubicBezTo>
                  <a:pt x="-213" y="9468"/>
                  <a:pt x="187" y="4459"/>
                  <a:pt x="0" y="0"/>
                </a:cubicBezTo>
                <a:close/>
              </a:path>
              <a:path w="11018520" h="18288" stroke="0" extrusionOk="0">
                <a:moveTo>
                  <a:pt x="0" y="0"/>
                </a:moveTo>
                <a:cubicBezTo>
                  <a:pt x="266588" y="-23405"/>
                  <a:pt x="350503" y="-27031"/>
                  <a:pt x="578472" y="0"/>
                </a:cubicBezTo>
                <a:cubicBezTo>
                  <a:pt x="806441" y="27031"/>
                  <a:pt x="803976" y="13604"/>
                  <a:pt x="936574" y="0"/>
                </a:cubicBezTo>
                <a:cubicBezTo>
                  <a:pt x="1069172" y="-13604"/>
                  <a:pt x="1661335" y="-31902"/>
                  <a:pt x="1845602" y="0"/>
                </a:cubicBezTo>
                <a:cubicBezTo>
                  <a:pt x="2029869" y="31902"/>
                  <a:pt x="2273452" y="17005"/>
                  <a:pt x="2424074" y="0"/>
                </a:cubicBezTo>
                <a:cubicBezTo>
                  <a:pt x="2574696" y="-17005"/>
                  <a:pt x="2790864" y="-28133"/>
                  <a:pt x="3002547" y="0"/>
                </a:cubicBezTo>
                <a:cubicBezTo>
                  <a:pt x="3214230" y="28133"/>
                  <a:pt x="3605033" y="-14934"/>
                  <a:pt x="3911575" y="0"/>
                </a:cubicBezTo>
                <a:cubicBezTo>
                  <a:pt x="4218117" y="14934"/>
                  <a:pt x="4198004" y="3604"/>
                  <a:pt x="4379862" y="0"/>
                </a:cubicBezTo>
                <a:cubicBezTo>
                  <a:pt x="4561720" y="-3604"/>
                  <a:pt x="4941151" y="-37368"/>
                  <a:pt x="5288890" y="0"/>
                </a:cubicBezTo>
                <a:cubicBezTo>
                  <a:pt x="5636629" y="37368"/>
                  <a:pt x="6011513" y="-33898"/>
                  <a:pt x="6197918" y="0"/>
                </a:cubicBezTo>
                <a:cubicBezTo>
                  <a:pt x="6384323" y="33898"/>
                  <a:pt x="6555799" y="11241"/>
                  <a:pt x="6886575" y="0"/>
                </a:cubicBezTo>
                <a:cubicBezTo>
                  <a:pt x="7217351" y="-11241"/>
                  <a:pt x="7604472" y="-44614"/>
                  <a:pt x="7795603" y="0"/>
                </a:cubicBezTo>
                <a:cubicBezTo>
                  <a:pt x="7986734" y="44614"/>
                  <a:pt x="8098870" y="-11086"/>
                  <a:pt x="8374075" y="0"/>
                </a:cubicBezTo>
                <a:cubicBezTo>
                  <a:pt x="8649280" y="11086"/>
                  <a:pt x="8701749" y="-25020"/>
                  <a:pt x="8952548" y="0"/>
                </a:cubicBezTo>
                <a:cubicBezTo>
                  <a:pt x="9203347" y="25020"/>
                  <a:pt x="9519297" y="4274"/>
                  <a:pt x="9751390" y="0"/>
                </a:cubicBezTo>
                <a:cubicBezTo>
                  <a:pt x="9983483" y="-4274"/>
                  <a:pt x="10169881" y="16480"/>
                  <a:pt x="10329863" y="0"/>
                </a:cubicBezTo>
                <a:cubicBezTo>
                  <a:pt x="10489845" y="-16480"/>
                  <a:pt x="10750941" y="-9727"/>
                  <a:pt x="11018520" y="0"/>
                </a:cubicBezTo>
                <a:cubicBezTo>
                  <a:pt x="11018113" y="8690"/>
                  <a:pt x="11018366" y="14141"/>
                  <a:pt x="11018520" y="18288"/>
                </a:cubicBezTo>
                <a:cubicBezTo>
                  <a:pt x="10841176" y="-3597"/>
                  <a:pt x="10399304" y="41504"/>
                  <a:pt x="10219677" y="18288"/>
                </a:cubicBezTo>
                <a:cubicBezTo>
                  <a:pt x="10040050" y="-4928"/>
                  <a:pt x="10030762" y="16144"/>
                  <a:pt x="9861575" y="18288"/>
                </a:cubicBezTo>
                <a:cubicBezTo>
                  <a:pt x="9692388" y="20432"/>
                  <a:pt x="9529439" y="40380"/>
                  <a:pt x="9393288" y="18288"/>
                </a:cubicBezTo>
                <a:cubicBezTo>
                  <a:pt x="9257137" y="-3804"/>
                  <a:pt x="8825003" y="25592"/>
                  <a:pt x="8484260" y="18288"/>
                </a:cubicBezTo>
                <a:cubicBezTo>
                  <a:pt x="8143517" y="10984"/>
                  <a:pt x="8082894" y="45968"/>
                  <a:pt x="7795603" y="18288"/>
                </a:cubicBezTo>
                <a:cubicBezTo>
                  <a:pt x="7508312" y="-9392"/>
                  <a:pt x="7466074" y="19486"/>
                  <a:pt x="7327316" y="18288"/>
                </a:cubicBezTo>
                <a:cubicBezTo>
                  <a:pt x="7188558" y="17090"/>
                  <a:pt x="6869645" y="4657"/>
                  <a:pt x="6638658" y="18288"/>
                </a:cubicBezTo>
                <a:cubicBezTo>
                  <a:pt x="6407671" y="31919"/>
                  <a:pt x="6359238" y="35967"/>
                  <a:pt x="6280556" y="18288"/>
                </a:cubicBezTo>
                <a:cubicBezTo>
                  <a:pt x="6201874" y="609"/>
                  <a:pt x="6041216" y="22404"/>
                  <a:pt x="5922455" y="18288"/>
                </a:cubicBezTo>
                <a:cubicBezTo>
                  <a:pt x="5803694" y="14172"/>
                  <a:pt x="5555521" y="48848"/>
                  <a:pt x="5233797" y="18288"/>
                </a:cubicBezTo>
                <a:cubicBezTo>
                  <a:pt x="4912073" y="-12272"/>
                  <a:pt x="4986440" y="-2740"/>
                  <a:pt x="4765510" y="18288"/>
                </a:cubicBezTo>
                <a:cubicBezTo>
                  <a:pt x="4544580" y="39316"/>
                  <a:pt x="4177715" y="18248"/>
                  <a:pt x="3966667" y="18288"/>
                </a:cubicBezTo>
                <a:cubicBezTo>
                  <a:pt x="3755619" y="18328"/>
                  <a:pt x="3664519" y="22387"/>
                  <a:pt x="3498380" y="18288"/>
                </a:cubicBezTo>
                <a:cubicBezTo>
                  <a:pt x="3332241" y="14189"/>
                  <a:pt x="3065858" y="-7524"/>
                  <a:pt x="2699537" y="18288"/>
                </a:cubicBezTo>
                <a:cubicBezTo>
                  <a:pt x="2333216" y="44100"/>
                  <a:pt x="2505666" y="4650"/>
                  <a:pt x="2341436" y="18288"/>
                </a:cubicBezTo>
                <a:cubicBezTo>
                  <a:pt x="2177206" y="31926"/>
                  <a:pt x="1790164" y="19880"/>
                  <a:pt x="1542593" y="18288"/>
                </a:cubicBezTo>
                <a:cubicBezTo>
                  <a:pt x="1295022" y="16696"/>
                  <a:pt x="1218012" y="39325"/>
                  <a:pt x="1074306" y="18288"/>
                </a:cubicBezTo>
                <a:cubicBezTo>
                  <a:pt x="930600" y="-2749"/>
                  <a:pt x="797266" y="24589"/>
                  <a:pt x="716204" y="18288"/>
                </a:cubicBezTo>
                <a:cubicBezTo>
                  <a:pt x="635142" y="11987"/>
                  <a:pt x="344503" y="41396"/>
                  <a:pt x="0" y="18288"/>
                </a:cubicBezTo>
                <a:cubicBezTo>
                  <a:pt x="-53" y="11301"/>
                  <a:pt x="-649" y="7756"/>
                  <a:pt x="0" y="0"/>
                </a:cubicBezTo>
                <a:close/>
              </a:path>
            </a:pathLst>
          </a:custGeom>
          <a:solidFill>
            <a:srgbClr val="1F86FF"/>
          </a:solidFill>
          <a:ln w="38100" cap="rnd">
            <a:solidFill>
              <a:srgbClr val="1F86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Text, letter&#10;&#10;Description automatically generated">
            <a:extLst>
              <a:ext uri="{FF2B5EF4-FFF2-40B4-BE49-F238E27FC236}">
                <a16:creationId xmlns:a16="http://schemas.microsoft.com/office/drawing/2014/main" id="{53239C56-F33D-8F5C-1EAF-48CC6E3E7195}"/>
              </a:ext>
            </a:extLst>
          </p:cNvPr>
          <p:cNvPicPr>
            <a:picLocks noChangeAspect="1"/>
          </p:cNvPicPr>
          <p:nvPr/>
        </p:nvPicPr>
        <p:blipFill rotWithShape="1">
          <a:blip r:embed="rId2">
            <a:extLst>
              <a:ext uri="{28A0092B-C50C-407E-A947-70E740481C1C}">
                <a14:useLocalDpi xmlns:a14="http://schemas.microsoft.com/office/drawing/2010/main" val="0"/>
              </a:ext>
            </a:extLst>
          </a:blip>
          <a:srcRect l="12752" r="23227" b="-1"/>
          <a:stretch/>
        </p:blipFill>
        <p:spPr>
          <a:xfrm>
            <a:off x="572492" y="2089604"/>
            <a:ext cx="3262908" cy="4096511"/>
          </a:xfrm>
          <a:prstGeom prst="rect">
            <a:avLst/>
          </a:prstGeom>
        </p:spPr>
      </p:pic>
      <p:sp>
        <p:nvSpPr>
          <p:cNvPr id="3" name="Content Placeholder 2">
            <a:extLst>
              <a:ext uri="{FF2B5EF4-FFF2-40B4-BE49-F238E27FC236}">
                <a16:creationId xmlns:a16="http://schemas.microsoft.com/office/drawing/2014/main" id="{907A3F3E-C530-EEA6-E74C-223B6DB61958}"/>
              </a:ext>
            </a:extLst>
          </p:cNvPr>
          <p:cNvSpPr>
            <a:spLocks noGrp="1"/>
          </p:cNvSpPr>
          <p:nvPr>
            <p:ph idx="1"/>
          </p:nvPr>
        </p:nvSpPr>
        <p:spPr>
          <a:xfrm>
            <a:off x="4102100" y="1908514"/>
            <a:ext cx="7517407" cy="4710947"/>
          </a:xfrm>
        </p:spPr>
        <p:txBody>
          <a:bodyPr anchor="t">
            <a:normAutofit/>
          </a:bodyPr>
          <a:lstStyle/>
          <a:p>
            <a:pPr>
              <a:lnSpc>
                <a:spcPct val="100000"/>
              </a:lnSpc>
              <a:buFont typeface="Wingdings" panose="05000000000000000000" pitchFamily="2" charset="2"/>
              <a:buChar char="Ø"/>
            </a:pPr>
            <a:r>
              <a:rPr lang="en-US" sz="1000" dirty="0">
                <a:latin typeface="Arial" panose="020B0604020202020204" pitchFamily="34" charset="0"/>
                <a:cs typeface="Arial" panose="020B0604020202020204" pitchFamily="34" charset="0"/>
              </a:rPr>
              <a:t>Evans, P. (2010), </a:t>
            </a:r>
            <a:r>
              <a:rPr lang="en-US" sz="1000" i="1" dirty="0">
                <a:latin typeface="Arial" panose="020B0604020202020204" pitchFamily="34" charset="0"/>
                <a:cs typeface="Arial" panose="020B0604020202020204" pitchFamily="34" charset="0"/>
              </a:rPr>
              <a:t>The Verbally Abusive Relationship: How to recognize it and how to respond, </a:t>
            </a:r>
            <a:r>
              <a:rPr lang="en-US" sz="1000" dirty="0">
                <a:latin typeface="Arial" panose="020B0604020202020204" pitchFamily="34" charset="0"/>
                <a:cs typeface="Arial" panose="020B0604020202020204" pitchFamily="34" charset="0"/>
              </a:rPr>
              <a:t>Expanded 3</a:t>
            </a:r>
            <a:r>
              <a:rPr lang="en-US" sz="1000" baseline="30000" dirty="0">
                <a:latin typeface="Arial" panose="020B0604020202020204" pitchFamily="34" charset="0"/>
                <a:cs typeface="Arial" panose="020B0604020202020204" pitchFamily="34" charset="0"/>
              </a:rPr>
              <a:t>rd</a:t>
            </a:r>
            <a:r>
              <a:rPr lang="en-US" sz="1000" dirty="0">
                <a:latin typeface="Arial" panose="020B0604020202020204" pitchFamily="34" charset="0"/>
                <a:cs typeface="Arial" panose="020B0604020202020204" pitchFamily="34" charset="0"/>
              </a:rPr>
              <a:t> Edition, Adams Media.</a:t>
            </a:r>
          </a:p>
          <a:p>
            <a:pPr>
              <a:lnSpc>
                <a:spcPct val="100000"/>
              </a:lnSpc>
              <a:buFont typeface="Wingdings" panose="05000000000000000000" pitchFamily="2" charset="2"/>
              <a:buChar char="Ø"/>
            </a:pPr>
            <a:r>
              <a:rPr lang="en-US" sz="1000" dirty="0">
                <a:latin typeface="Arial" panose="020B0604020202020204" pitchFamily="34" charset="0"/>
                <a:cs typeface="Arial" panose="020B0604020202020204" pitchFamily="34" charset="0"/>
              </a:rPr>
              <a:t>Publication, G. and Lynn, S. (2022), </a:t>
            </a:r>
            <a:r>
              <a:rPr lang="en-US" sz="1000" i="1" dirty="0">
                <a:latin typeface="Arial" panose="020B0604020202020204" pitchFamily="34" charset="0"/>
                <a:cs typeface="Arial" panose="020B0604020202020204" pitchFamily="34" charset="0"/>
              </a:rPr>
              <a:t>Healing from Abusive Life for Teens, </a:t>
            </a:r>
            <a:r>
              <a:rPr lang="en-US" sz="1000" dirty="0">
                <a:latin typeface="Arial" panose="020B0604020202020204" pitchFamily="34" charset="0"/>
                <a:cs typeface="Arial" panose="020B0604020202020204" pitchFamily="34" charset="0"/>
              </a:rPr>
              <a:t>Independently Publisher.</a:t>
            </a:r>
          </a:p>
          <a:p>
            <a:pPr>
              <a:lnSpc>
                <a:spcPct val="100000"/>
              </a:lnSpc>
              <a:buFont typeface="Wingdings" panose="05000000000000000000" pitchFamily="2" charset="2"/>
              <a:buChar char="Ø"/>
            </a:pPr>
            <a:r>
              <a:rPr lang="en-US" sz="1000" dirty="0">
                <a:latin typeface="Arial" panose="020B0604020202020204" pitchFamily="34" charset="0"/>
                <a:cs typeface="Arial" panose="020B0604020202020204" pitchFamily="34" charset="0"/>
              </a:rPr>
              <a:t>Forward, S. and Buck, C. (2002), </a:t>
            </a:r>
            <a:r>
              <a:rPr lang="en-US" sz="1000" i="1" dirty="0">
                <a:latin typeface="Arial" panose="020B0604020202020204" pitchFamily="34" charset="0"/>
                <a:cs typeface="Arial" panose="020B0604020202020204" pitchFamily="34" charset="0"/>
              </a:rPr>
              <a:t>Toxic Parents: Overcoming Their Hurtful Legacy and Reclaiming Your Life</a:t>
            </a:r>
            <a:r>
              <a:rPr lang="en-US" sz="1000" dirty="0">
                <a:latin typeface="Arial" panose="020B0604020202020204" pitchFamily="34" charset="0"/>
                <a:cs typeface="Arial" panose="020B0604020202020204" pitchFamily="34" charset="0"/>
              </a:rPr>
              <a:t>, 2</a:t>
            </a:r>
            <a:r>
              <a:rPr lang="en-US" sz="1000" baseline="30000" dirty="0">
                <a:latin typeface="Arial" panose="020B0604020202020204" pitchFamily="34" charset="0"/>
                <a:cs typeface="Arial" panose="020B0604020202020204" pitchFamily="34" charset="0"/>
              </a:rPr>
              <a:t>nd</a:t>
            </a:r>
            <a:r>
              <a:rPr lang="en-US" sz="1000" dirty="0">
                <a:latin typeface="Arial" panose="020B0604020202020204" pitchFamily="34" charset="0"/>
                <a:cs typeface="Arial" panose="020B0604020202020204" pitchFamily="34" charset="0"/>
              </a:rPr>
              <a:t> Revised Edition, Bantam.</a:t>
            </a:r>
          </a:p>
          <a:p>
            <a:pPr>
              <a:lnSpc>
                <a:spcPct val="100000"/>
              </a:lnSpc>
              <a:buFont typeface="Wingdings" panose="05000000000000000000" pitchFamily="2" charset="2"/>
              <a:buChar char="Ø"/>
            </a:pPr>
            <a:r>
              <a:rPr lang="en-US" sz="1000" dirty="0">
                <a:latin typeface="Arial" panose="020B0604020202020204" pitchFamily="34" charset="0"/>
                <a:cs typeface="Arial" panose="020B0604020202020204" pitchFamily="34" charset="0"/>
              </a:rPr>
              <a:t>Hale, B. (2017), </a:t>
            </a:r>
            <a:r>
              <a:rPr lang="en-US" sz="1000" i="1" dirty="0">
                <a:latin typeface="Arial" panose="020B0604020202020204" pitchFamily="34" charset="0"/>
                <a:cs typeface="Arial" panose="020B0604020202020204" pitchFamily="34" charset="0"/>
              </a:rPr>
              <a:t>Mental Health Law</a:t>
            </a:r>
            <a:r>
              <a:rPr lang="en-US" sz="1000" dirty="0">
                <a:latin typeface="Arial" panose="020B0604020202020204" pitchFamily="34" charset="0"/>
                <a:cs typeface="Arial" panose="020B0604020202020204" pitchFamily="34" charset="0"/>
              </a:rPr>
              <a:t>, 6</a:t>
            </a:r>
            <a:r>
              <a:rPr lang="en-US" sz="1000" baseline="30000" dirty="0">
                <a:latin typeface="Arial" panose="020B0604020202020204" pitchFamily="34" charset="0"/>
                <a:cs typeface="Arial" panose="020B0604020202020204" pitchFamily="34" charset="0"/>
              </a:rPr>
              <a:t>th</a:t>
            </a:r>
            <a:r>
              <a:rPr lang="en-US" sz="1000" dirty="0">
                <a:latin typeface="Arial" panose="020B0604020202020204" pitchFamily="34" charset="0"/>
                <a:cs typeface="Arial" panose="020B0604020202020204" pitchFamily="34" charset="0"/>
              </a:rPr>
              <a:t> Edition, Sweet &amp; Maxwell.</a:t>
            </a:r>
          </a:p>
          <a:p>
            <a:pPr>
              <a:lnSpc>
                <a:spcPct val="100000"/>
              </a:lnSpc>
              <a:buFont typeface="Wingdings" panose="05000000000000000000" pitchFamily="2" charset="2"/>
              <a:buChar char="Ø"/>
            </a:pPr>
            <a:r>
              <a:rPr lang="en-US" sz="1000" dirty="0">
                <a:latin typeface="Arial" panose="020B0604020202020204" pitchFamily="34" charset="0"/>
                <a:cs typeface="Arial" panose="020B0604020202020204" pitchFamily="34" charset="0"/>
              </a:rPr>
              <a:t>Guthrie, T. and Driscoll, M. (2021), </a:t>
            </a:r>
            <a:r>
              <a:rPr lang="en-US" sz="1000" i="1" dirty="0">
                <a:latin typeface="Arial" panose="020B0604020202020204" pitchFamily="34" charset="0"/>
                <a:cs typeface="Arial" panose="020B0604020202020204" pitchFamily="34" charset="0"/>
              </a:rPr>
              <a:t>Child Abuse, Child Protections &amp; the Law, </a:t>
            </a:r>
            <a:r>
              <a:rPr lang="en-US" sz="1000" dirty="0">
                <a:latin typeface="Arial" panose="020B0604020202020204" pitchFamily="34" charset="0"/>
                <a:cs typeface="Arial" panose="020B0604020202020204" pitchFamily="34" charset="0"/>
              </a:rPr>
              <a:t>2</a:t>
            </a:r>
            <a:r>
              <a:rPr lang="en-US" sz="1000" baseline="30000" dirty="0">
                <a:latin typeface="Arial" panose="020B0604020202020204" pitchFamily="34" charset="0"/>
                <a:cs typeface="Arial" panose="020B0604020202020204" pitchFamily="34" charset="0"/>
              </a:rPr>
              <a:t>nd</a:t>
            </a:r>
            <a:r>
              <a:rPr lang="en-US" sz="1000" dirty="0">
                <a:latin typeface="Arial" panose="020B0604020202020204" pitchFamily="34" charset="0"/>
                <a:cs typeface="Arial" panose="020B0604020202020204" pitchFamily="34" charset="0"/>
              </a:rPr>
              <a:t> Edition, W. Green.</a:t>
            </a:r>
          </a:p>
          <a:p>
            <a:pPr>
              <a:lnSpc>
                <a:spcPct val="100000"/>
              </a:lnSpc>
              <a:buFont typeface="Wingdings" panose="05000000000000000000" pitchFamily="2" charset="2"/>
              <a:buChar char="Ø"/>
            </a:pPr>
            <a:r>
              <a:rPr lang="en-US" sz="1000" dirty="0">
                <a:latin typeface="Arial" panose="020B0604020202020204" pitchFamily="34" charset="0"/>
                <a:cs typeface="Arial" panose="020B0604020202020204" pitchFamily="34" charset="0"/>
              </a:rPr>
              <a:t>Harris, B., Woodlock, D. (2023), Technology and Domestic and Family Violence: Victimisation, Perpetration and Responses, 1</a:t>
            </a:r>
            <a:r>
              <a:rPr lang="en-US" sz="1000" baseline="30000" dirty="0">
                <a:latin typeface="Arial" panose="020B0604020202020204" pitchFamily="34" charset="0"/>
                <a:cs typeface="Arial" panose="020B0604020202020204" pitchFamily="34" charset="0"/>
              </a:rPr>
              <a:t>st</a:t>
            </a:r>
            <a:r>
              <a:rPr lang="en-US" sz="1000" dirty="0">
                <a:latin typeface="Arial" panose="020B0604020202020204" pitchFamily="34" charset="0"/>
                <a:cs typeface="Arial" panose="020B0604020202020204" pitchFamily="34" charset="0"/>
              </a:rPr>
              <a:t> Edition, Routledge.</a:t>
            </a:r>
          </a:p>
          <a:p>
            <a:pPr>
              <a:lnSpc>
                <a:spcPct val="100000"/>
              </a:lnSpc>
              <a:buFont typeface="Wingdings" panose="05000000000000000000" pitchFamily="2" charset="2"/>
              <a:buChar char="Ø"/>
            </a:pPr>
            <a:r>
              <a:rPr lang="en-US" sz="1000" dirty="0">
                <a:latin typeface="Arial" panose="020B0604020202020204" pitchFamily="34" charset="0"/>
                <a:cs typeface="Arial" panose="020B0604020202020204" pitchFamily="34" charset="0"/>
              </a:rPr>
              <a:t>Nelsen, J. (2006), Positive Discipline: The Classic Guide to Helping Children Develop Self – Discipline, Responsibility, Cooperation, and Problem – Solving Skills, Revised Edition, Ballantine Books Inc.</a:t>
            </a:r>
          </a:p>
          <a:p>
            <a:pPr>
              <a:lnSpc>
                <a:spcPct val="100000"/>
              </a:lnSpc>
              <a:buFont typeface="Wingdings" panose="05000000000000000000" pitchFamily="2" charset="2"/>
              <a:buChar char="Ø"/>
            </a:pPr>
            <a:r>
              <a:rPr lang="en-US" sz="1000" dirty="0">
                <a:latin typeface="Arial" panose="020B0604020202020204" pitchFamily="34" charset="0"/>
                <a:cs typeface="Arial" panose="020B0604020202020204" pitchFamily="34" charset="0"/>
              </a:rPr>
              <a:t>Armor, K. (2020), </a:t>
            </a:r>
            <a:r>
              <a:rPr lang="en-US" sz="1000" i="1" dirty="0">
                <a:latin typeface="Arial" panose="020B0604020202020204" pitchFamily="34" charset="0"/>
                <a:cs typeface="Arial" panose="020B0604020202020204" pitchFamily="34" charset="0"/>
              </a:rPr>
              <a:t>How Childhood Trauma Manifests itself in Adults, </a:t>
            </a:r>
            <a:r>
              <a:rPr lang="en-US" sz="1000" dirty="0">
                <a:latin typeface="Arial" panose="020B0604020202020204" pitchFamily="34" charset="0"/>
                <a:cs typeface="Arial" panose="020B0604020202020204" pitchFamily="34" charset="0"/>
              </a:rPr>
              <a:t>Katrina Armor.</a:t>
            </a:r>
          </a:p>
          <a:p>
            <a:pPr>
              <a:lnSpc>
                <a:spcPct val="100000"/>
              </a:lnSpc>
              <a:buFont typeface="Wingdings" panose="05000000000000000000" pitchFamily="2" charset="2"/>
              <a:buChar char="Ø"/>
            </a:pPr>
            <a:r>
              <a:rPr lang="en-US" sz="1000" dirty="0">
                <a:latin typeface="Arial" panose="020B0604020202020204" pitchFamily="34" charset="0"/>
                <a:cs typeface="Arial" panose="020B0604020202020204" pitchFamily="34" charset="0"/>
              </a:rPr>
              <a:t>Sternberg, R. and Sternberg. K. (2016), </a:t>
            </a:r>
            <a:r>
              <a:rPr lang="en-US" sz="1000" i="1" dirty="0">
                <a:latin typeface="Arial" panose="020B0604020202020204" pitchFamily="34" charset="0"/>
                <a:cs typeface="Arial" panose="020B0604020202020204" pitchFamily="34" charset="0"/>
              </a:rPr>
              <a:t>Cognitive Psychology, </a:t>
            </a:r>
            <a:r>
              <a:rPr lang="en-US" sz="1000" dirty="0">
                <a:latin typeface="Arial" panose="020B0604020202020204" pitchFamily="34" charset="0"/>
                <a:cs typeface="Arial" panose="020B0604020202020204" pitchFamily="34" charset="0"/>
              </a:rPr>
              <a:t>7</a:t>
            </a:r>
            <a:r>
              <a:rPr lang="en-US" sz="1000" baseline="30000" dirty="0">
                <a:latin typeface="Arial" panose="020B0604020202020204" pitchFamily="34" charset="0"/>
                <a:cs typeface="Arial" panose="020B0604020202020204" pitchFamily="34" charset="0"/>
              </a:rPr>
              <a:t>th</a:t>
            </a:r>
            <a:r>
              <a:rPr lang="en-US" sz="1000" dirty="0">
                <a:latin typeface="Arial" panose="020B0604020202020204" pitchFamily="34" charset="0"/>
                <a:cs typeface="Arial" panose="020B0604020202020204" pitchFamily="34" charset="0"/>
              </a:rPr>
              <a:t> Edition, Wadsworth Publishing.</a:t>
            </a:r>
          </a:p>
          <a:p>
            <a:pPr>
              <a:lnSpc>
                <a:spcPct val="100000"/>
              </a:lnSpc>
              <a:buFont typeface="Wingdings" panose="05000000000000000000" pitchFamily="2" charset="2"/>
              <a:buChar char="Ø"/>
            </a:pPr>
            <a:r>
              <a:rPr lang="en-US" sz="1000" dirty="0">
                <a:latin typeface="Arial" panose="020B0604020202020204" pitchFamily="34" charset="0"/>
                <a:cs typeface="Arial" panose="020B0604020202020204" pitchFamily="34" charset="0"/>
              </a:rPr>
              <a:t>David, L. (2017), </a:t>
            </a:r>
            <a:r>
              <a:rPr lang="en-US" sz="1000" i="1" dirty="0">
                <a:latin typeface="Arial" panose="020B0604020202020204" pitchFamily="34" charset="0"/>
                <a:cs typeface="Arial" panose="020B0604020202020204" pitchFamily="34" charset="0"/>
              </a:rPr>
              <a:t>Alcohol and You – 21 Ways to Control and Stop Drinking: How to Give Up Your Addiction and Quit Alcohol, </a:t>
            </a:r>
            <a:r>
              <a:rPr lang="en-US" sz="1000" dirty="0">
                <a:latin typeface="Arial" panose="020B0604020202020204" pitchFamily="34" charset="0"/>
                <a:cs typeface="Arial" panose="020B0604020202020204" pitchFamily="34" charset="0"/>
              </a:rPr>
              <a:t>Independently Published.</a:t>
            </a:r>
          </a:p>
          <a:p>
            <a:pPr>
              <a:lnSpc>
                <a:spcPct val="100000"/>
              </a:lnSpc>
              <a:buFont typeface="Wingdings" panose="05000000000000000000" pitchFamily="2" charset="2"/>
              <a:buChar char="Ø"/>
            </a:pPr>
            <a:r>
              <a:rPr lang="en-US" sz="1000" dirty="0">
                <a:latin typeface="Arial" panose="020B0604020202020204" pitchFamily="34" charset="0"/>
                <a:cs typeface="Arial" panose="020B0604020202020204" pitchFamily="34" charset="0"/>
              </a:rPr>
              <a:t>Dodge, K. A., Coie, J. D. and Lynam, D. (2006), </a:t>
            </a:r>
            <a:r>
              <a:rPr lang="en-US" sz="1000" i="1" dirty="0">
                <a:latin typeface="Arial" panose="020B0604020202020204" pitchFamily="34" charset="0"/>
                <a:cs typeface="Arial" panose="020B0604020202020204" pitchFamily="34" charset="0"/>
              </a:rPr>
              <a:t>Handbook of Child Psychology: Aggression and Antisocial Behavior in Youth</a:t>
            </a:r>
            <a:r>
              <a:rPr lang="en-US" sz="1000" dirty="0">
                <a:latin typeface="Arial" panose="020B0604020202020204" pitchFamily="34" charset="0"/>
                <a:cs typeface="Arial" panose="020B0604020202020204" pitchFamily="34" charset="0"/>
              </a:rPr>
              <a:t>, John Willey &amp; Sons.</a:t>
            </a:r>
          </a:p>
          <a:p>
            <a:pPr>
              <a:lnSpc>
                <a:spcPct val="100000"/>
              </a:lnSpc>
              <a:buFont typeface="Wingdings" panose="05000000000000000000" pitchFamily="2" charset="2"/>
              <a:buChar char="Ø"/>
            </a:pPr>
            <a:r>
              <a:rPr lang="en-US" sz="1000" dirty="0">
                <a:latin typeface="Arial" panose="020B0604020202020204" pitchFamily="34" charset="0"/>
                <a:cs typeface="Arial" panose="020B0604020202020204" pitchFamily="34" charset="0"/>
              </a:rPr>
              <a:t>Megele, C. (2017), </a:t>
            </a:r>
            <a:r>
              <a:rPr lang="en-US" sz="1000" i="1" dirty="0">
                <a:latin typeface="Arial" panose="020B0604020202020204" pitchFamily="34" charset="0"/>
                <a:cs typeface="Arial" panose="020B0604020202020204" pitchFamily="34" charset="0"/>
              </a:rPr>
              <a:t>Safeguarding children and young people online: A Guide for Practitioners</a:t>
            </a:r>
            <a:r>
              <a:rPr lang="en-US" sz="1000" dirty="0">
                <a:latin typeface="Arial" panose="020B0604020202020204" pitchFamily="34" charset="0"/>
                <a:cs typeface="Arial" panose="020B0604020202020204" pitchFamily="34" charset="0"/>
              </a:rPr>
              <a:t>, 1</a:t>
            </a:r>
            <a:r>
              <a:rPr lang="en-US" sz="1000" baseline="30000" dirty="0">
                <a:latin typeface="Arial" panose="020B0604020202020204" pitchFamily="34" charset="0"/>
                <a:cs typeface="Arial" panose="020B0604020202020204" pitchFamily="34" charset="0"/>
              </a:rPr>
              <a:t>st</a:t>
            </a:r>
            <a:r>
              <a:rPr lang="en-US" sz="1000" dirty="0">
                <a:latin typeface="Arial" panose="020B0604020202020204" pitchFamily="34" charset="0"/>
                <a:cs typeface="Arial" panose="020B0604020202020204" pitchFamily="34" charset="0"/>
              </a:rPr>
              <a:t> Edition, Policy Press.</a:t>
            </a:r>
          </a:p>
          <a:p>
            <a:pPr>
              <a:lnSpc>
                <a:spcPct val="100000"/>
              </a:lnSpc>
              <a:buFont typeface="Wingdings" panose="05000000000000000000" pitchFamily="2" charset="2"/>
              <a:buChar char="Ø"/>
            </a:pPr>
            <a:r>
              <a:rPr lang="en-US" sz="1000" dirty="0">
                <a:latin typeface="Arial" panose="020B0604020202020204" pitchFamily="34" charset="0"/>
                <a:cs typeface="Arial" panose="020B0604020202020204" pitchFamily="34" charset="0"/>
              </a:rPr>
              <a:t>Bennett, S., Hart, S. N. and Svevo – Cianci, K. A. (2009), The need for a General Comment for Article 19 of the UN Convention on the Rights of the Child: Toward enlightenment and progress for child protection</a:t>
            </a:r>
            <a:r>
              <a:rPr lang="en-US" sz="1000" i="1" dirty="0">
                <a:latin typeface="Arial" panose="020B0604020202020204" pitchFamily="34" charset="0"/>
                <a:cs typeface="Arial" panose="020B0604020202020204" pitchFamily="34" charset="0"/>
              </a:rPr>
              <a:t>. Child abuse &amp; neglect</a:t>
            </a:r>
            <a:r>
              <a:rPr lang="en-US" sz="1000" dirty="0">
                <a:latin typeface="Arial" panose="020B0604020202020204" pitchFamily="34" charset="0"/>
                <a:cs typeface="Arial" panose="020B0604020202020204" pitchFamily="34" charset="0"/>
              </a:rPr>
              <a:t>, 33(11), pp.783-790.</a:t>
            </a:r>
          </a:p>
          <a:p>
            <a:pPr marL="0" indent="0">
              <a:lnSpc>
                <a:spcPct val="100000"/>
              </a:lnSpc>
              <a:buNone/>
            </a:pPr>
            <a:endParaRPr lang="en-US" sz="700" b="0" i="0" dirty="0">
              <a:effectLst/>
              <a:latin typeface="Calibri" panose="020F0502020204030204" pitchFamily="34" charset="0"/>
            </a:endParaRPr>
          </a:p>
          <a:p>
            <a:pPr>
              <a:lnSpc>
                <a:spcPct val="100000"/>
              </a:lnSpc>
              <a:buFont typeface="Wingdings" panose="05000000000000000000" pitchFamily="2" charset="2"/>
              <a:buChar char="Ø"/>
            </a:pPr>
            <a:endParaRPr lang="en-GB" sz="7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750043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6D231A-208F-EB95-B309-B98340831517}"/>
              </a:ext>
            </a:extLst>
          </p:cNvPr>
          <p:cNvSpPr>
            <a:spLocks noGrp="1"/>
          </p:cNvSpPr>
          <p:nvPr>
            <p:ph type="title"/>
          </p:nvPr>
        </p:nvSpPr>
        <p:spPr/>
        <p:txBody>
          <a:bodyPr>
            <a:normAutofit/>
          </a:bodyPr>
          <a:lstStyle/>
          <a:p>
            <a:r>
              <a:rPr lang="en-GB" sz="4400" dirty="0">
                <a:latin typeface="Arial" panose="020B0604020202020204" pitchFamily="34" charset="0"/>
                <a:cs typeface="Arial" panose="020B0604020202020204" pitchFamily="34" charset="0"/>
              </a:rPr>
              <a:t>Reference List:</a:t>
            </a:r>
          </a:p>
        </p:txBody>
      </p:sp>
      <p:sp>
        <p:nvSpPr>
          <p:cNvPr id="3" name="Content Placeholder 2">
            <a:extLst>
              <a:ext uri="{FF2B5EF4-FFF2-40B4-BE49-F238E27FC236}">
                <a16:creationId xmlns:a16="http://schemas.microsoft.com/office/drawing/2014/main" id="{6D21FC88-00CB-8B52-2090-FB672BAE1F84}"/>
              </a:ext>
            </a:extLst>
          </p:cNvPr>
          <p:cNvSpPr>
            <a:spLocks noGrp="1"/>
          </p:cNvSpPr>
          <p:nvPr>
            <p:ph idx="1"/>
          </p:nvPr>
        </p:nvSpPr>
        <p:spPr/>
        <p:txBody>
          <a:bodyPr>
            <a:normAutofit/>
          </a:bodyPr>
          <a:lstStyle/>
          <a:p>
            <a:pPr>
              <a:lnSpc>
                <a:spcPct val="100000"/>
              </a:lnSpc>
              <a:buFont typeface="Wingdings" panose="05000000000000000000" pitchFamily="2" charset="2"/>
              <a:buChar char="Ø"/>
            </a:pPr>
            <a:r>
              <a:rPr lang="en-US" sz="900" dirty="0">
                <a:latin typeface="Arial" panose="020B0604020202020204" pitchFamily="34" charset="0"/>
                <a:cs typeface="Arial" panose="020B0604020202020204" pitchFamily="34" charset="0"/>
              </a:rPr>
              <a:t>Cantwell, N. and Holzscheiter, A. (2007), A commentary on the United Nations Convention on the Rights of the Child, Article 20: Children deprived of their family environment. Brill.</a:t>
            </a:r>
          </a:p>
          <a:p>
            <a:pPr>
              <a:lnSpc>
                <a:spcPct val="100000"/>
              </a:lnSpc>
              <a:buFont typeface="Wingdings" panose="05000000000000000000" pitchFamily="2" charset="2"/>
              <a:buChar char="Ø"/>
            </a:pPr>
            <a:r>
              <a:rPr lang="en-US" sz="900" dirty="0">
                <a:latin typeface="Arial" panose="020B0604020202020204" pitchFamily="34" charset="0"/>
                <a:cs typeface="Arial" panose="020B0604020202020204" pitchFamily="34" charset="0"/>
              </a:rPr>
              <a:t>Haimovitz, K. and Dweck, C.S. (2017), The origins of children’s growth and fixed mindsets: New research and a new proposal, Child development, 88(6),pp. 1849 – 1859.</a:t>
            </a:r>
          </a:p>
          <a:p>
            <a:pPr>
              <a:lnSpc>
                <a:spcPct val="100000"/>
              </a:lnSpc>
              <a:buFont typeface="Wingdings" panose="05000000000000000000" pitchFamily="2" charset="2"/>
              <a:buChar char="Ø"/>
            </a:pPr>
            <a:r>
              <a:rPr lang="en-US" sz="900" dirty="0">
                <a:latin typeface="Arial" panose="020B0604020202020204" pitchFamily="34" charset="0"/>
                <a:cs typeface="Arial" panose="020B0604020202020204" pitchFamily="34" charset="0"/>
              </a:rPr>
              <a:t>McGoldrick, D. (1991), The United Nations convention on the rights of the child. </a:t>
            </a:r>
            <a:r>
              <a:rPr lang="en-US" sz="900" i="1" dirty="0">
                <a:latin typeface="Arial" panose="020B0604020202020204" pitchFamily="34" charset="0"/>
                <a:cs typeface="Arial" panose="020B0604020202020204" pitchFamily="34" charset="0"/>
              </a:rPr>
              <a:t>International Journal of Law, Policy and the Family, </a:t>
            </a:r>
            <a:r>
              <a:rPr lang="en-US" sz="900" dirty="0">
                <a:latin typeface="Arial" panose="020B0604020202020204" pitchFamily="34" charset="0"/>
                <a:cs typeface="Arial" panose="020B0604020202020204" pitchFamily="34" charset="0"/>
              </a:rPr>
              <a:t>5(2), pp. 132-169.</a:t>
            </a:r>
          </a:p>
          <a:p>
            <a:pPr>
              <a:lnSpc>
                <a:spcPct val="100000"/>
              </a:lnSpc>
              <a:buFont typeface="Wingdings" panose="05000000000000000000" pitchFamily="2" charset="2"/>
              <a:buChar char="Ø"/>
            </a:pPr>
            <a:r>
              <a:rPr lang="en-US" sz="900" dirty="0">
                <a:latin typeface="Arial" panose="020B0604020202020204" pitchFamily="34" charset="0"/>
                <a:cs typeface="Arial" panose="020B0604020202020204" pitchFamily="34" charset="0"/>
              </a:rPr>
              <a:t>Parton, N. (2006), ‘Every Child Matters’: The shift to prevention whilst strengthening protection in children’s services in England, Children and youth services review, 28(8), pp. 976-992.</a:t>
            </a:r>
          </a:p>
          <a:p>
            <a:pPr>
              <a:lnSpc>
                <a:spcPct val="100000"/>
              </a:lnSpc>
              <a:buFont typeface="Wingdings" panose="05000000000000000000" pitchFamily="2" charset="2"/>
              <a:buChar char="Ø"/>
            </a:pPr>
            <a:r>
              <a:rPr lang="en-US" sz="900" dirty="0">
                <a:latin typeface="Arial" panose="020B0604020202020204" pitchFamily="34" charset="0"/>
                <a:cs typeface="Arial" panose="020B0604020202020204" pitchFamily="34" charset="0"/>
              </a:rPr>
              <a:t>Velleman, R., Templeton, and Reuber, D. (2008), Domestic abuse experienced by young people living in families with alcohol problems: Results from a cross-European study. Child Abuse Review: Journal of the British Association for the Study and Prevention of Child Abuse and Neglect, 17(6), pp.387-409.</a:t>
            </a:r>
          </a:p>
          <a:p>
            <a:pPr>
              <a:lnSpc>
                <a:spcPct val="100000"/>
              </a:lnSpc>
              <a:buFont typeface="Wingdings" panose="05000000000000000000" pitchFamily="2" charset="2"/>
              <a:buChar char="Ø"/>
            </a:pPr>
            <a:r>
              <a:rPr lang="en-US" sz="900" dirty="0">
                <a:latin typeface="Arial" panose="020B0604020202020204" pitchFamily="34" charset="0"/>
                <a:cs typeface="Arial" panose="020B0604020202020204" pitchFamily="34" charset="0"/>
              </a:rPr>
              <a:t>Kaysen, D., Dillworth, T.M., Simpson. T., etc. (2007), Domestic violence and alcohol use: Trauma-related symptoms and motives for drinking</a:t>
            </a:r>
            <a:r>
              <a:rPr lang="en-US" sz="900" i="1" dirty="0">
                <a:latin typeface="Arial" panose="020B0604020202020204" pitchFamily="34" charset="0"/>
                <a:cs typeface="Arial" panose="020B0604020202020204" pitchFamily="34" charset="0"/>
              </a:rPr>
              <a:t>. Addictive behaviors, </a:t>
            </a:r>
            <a:r>
              <a:rPr lang="en-US" sz="900" dirty="0">
                <a:latin typeface="Arial" panose="020B0604020202020204" pitchFamily="34" charset="0"/>
                <a:cs typeface="Arial" panose="020B0604020202020204" pitchFamily="34" charset="0"/>
              </a:rPr>
              <a:t>32(6), pp. 1272-1283.</a:t>
            </a:r>
          </a:p>
          <a:p>
            <a:pPr>
              <a:lnSpc>
                <a:spcPct val="100000"/>
              </a:lnSpc>
              <a:buFont typeface="Wingdings" panose="05000000000000000000" pitchFamily="2" charset="2"/>
              <a:buChar char="Ø"/>
            </a:pPr>
            <a:r>
              <a:rPr lang="en-US" sz="900" dirty="0">
                <a:latin typeface="Arial" panose="020B0604020202020204" pitchFamily="34" charset="0"/>
                <a:cs typeface="Arial" panose="020B0604020202020204" pitchFamily="34" charset="0"/>
              </a:rPr>
              <a:t>Brady, K. T. and Back, S. E. (2012), Childhood trauma , posttraumatic stress disorder, and alcohol dependence. Alcohol research: Current reviews, 34(4), p.408.</a:t>
            </a:r>
          </a:p>
          <a:p>
            <a:pPr>
              <a:lnSpc>
                <a:spcPct val="100000"/>
              </a:lnSpc>
              <a:buFont typeface="Wingdings" panose="05000000000000000000" pitchFamily="2" charset="2"/>
              <a:buChar char="Ø"/>
            </a:pPr>
            <a:r>
              <a:rPr lang="en-US" sz="900" b="0" i="0" dirty="0">
                <a:effectLst/>
                <a:latin typeface="Arial" panose="020B0604020202020204" pitchFamily="34" charset="0"/>
                <a:cs typeface="Arial" panose="020B0604020202020204" pitchFamily="34" charset="0"/>
              </a:rPr>
              <a:t> Stewart, S.H. (1996), Alcohol abuse in individuals exposed to trauma: a critical review. Psychological bulletin, 120(1), p.83.</a:t>
            </a:r>
          </a:p>
          <a:p>
            <a:pPr>
              <a:lnSpc>
                <a:spcPct val="100000"/>
              </a:lnSpc>
              <a:buFont typeface="Wingdings" panose="05000000000000000000" pitchFamily="2" charset="2"/>
              <a:buChar char="Ø"/>
            </a:pPr>
            <a:r>
              <a:rPr lang="en-US" sz="900" dirty="0">
                <a:latin typeface="Arial" panose="020B0604020202020204" pitchFamily="34" charset="0"/>
                <a:cs typeface="Arial" panose="020B0604020202020204" pitchFamily="34" charset="0"/>
              </a:rPr>
              <a:t>Covell, K., Howe, R. B. and Polegano, J. L. (2011), Children’s human rights education as a counter to social disadvantages: A case study from England. Educational Research, 53(2), pp.193-206.</a:t>
            </a:r>
          </a:p>
          <a:p>
            <a:pPr>
              <a:lnSpc>
                <a:spcPct val="100000"/>
              </a:lnSpc>
              <a:buFont typeface="Wingdings" panose="05000000000000000000" pitchFamily="2" charset="2"/>
              <a:buChar char="Ø"/>
            </a:pPr>
            <a:r>
              <a:rPr lang="en-US" sz="900" b="0" i="0" dirty="0">
                <a:effectLst/>
                <a:latin typeface="Arial" panose="020B0604020202020204" pitchFamily="34" charset="0"/>
                <a:cs typeface="Arial" panose="020B0604020202020204" pitchFamily="34" charset="0"/>
              </a:rPr>
              <a:t>Campbell</a:t>
            </a:r>
            <a:r>
              <a:rPr lang="en-US" sz="900" dirty="0">
                <a:latin typeface="Arial" panose="020B0604020202020204" pitchFamily="34" charset="0"/>
                <a:cs typeface="Arial" panose="020B0604020202020204" pitchFamily="34" charset="0"/>
              </a:rPr>
              <a:t>, J. C. (2002), Health consequences of intimate partner violence. </a:t>
            </a:r>
            <a:r>
              <a:rPr lang="en-US" sz="900" i="1" dirty="0">
                <a:latin typeface="Arial" panose="020B0604020202020204" pitchFamily="34" charset="0"/>
                <a:cs typeface="Arial" panose="020B0604020202020204" pitchFamily="34" charset="0"/>
              </a:rPr>
              <a:t>The lancet, </a:t>
            </a:r>
            <a:r>
              <a:rPr lang="en-US" sz="900" dirty="0">
                <a:latin typeface="Arial" panose="020B0604020202020204" pitchFamily="34" charset="0"/>
                <a:cs typeface="Arial" panose="020B0604020202020204" pitchFamily="34" charset="0"/>
              </a:rPr>
              <a:t>359(9314), pp.1331-1336.</a:t>
            </a:r>
          </a:p>
          <a:p>
            <a:pPr>
              <a:lnSpc>
                <a:spcPct val="100000"/>
              </a:lnSpc>
              <a:buFont typeface="Wingdings" panose="05000000000000000000" pitchFamily="2" charset="2"/>
              <a:buChar char="Ø"/>
            </a:pPr>
            <a:r>
              <a:rPr lang="en-US" sz="900" dirty="0">
                <a:latin typeface="Arial" panose="020B0604020202020204" pitchFamily="34" charset="0"/>
                <a:cs typeface="Arial" panose="020B0604020202020204" pitchFamily="34" charset="0"/>
              </a:rPr>
              <a:t>Verdugo, R. R. and Verdugo, N. T. (1989), The impact of surplus schooling on earnings: Some additional findings. </a:t>
            </a:r>
            <a:r>
              <a:rPr lang="en-US" sz="900" i="1" dirty="0">
                <a:latin typeface="Arial" panose="020B0604020202020204" pitchFamily="34" charset="0"/>
                <a:cs typeface="Arial" panose="020B0604020202020204" pitchFamily="34" charset="0"/>
              </a:rPr>
              <a:t>Journal of human resources, </a:t>
            </a:r>
            <a:r>
              <a:rPr lang="en-US" sz="900" dirty="0">
                <a:latin typeface="Arial" panose="020B0604020202020204" pitchFamily="34" charset="0"/>
                <a:cs typeface="Arial" panose="020B0604020202020204" pitchFamily="34" charset="0"/>
              </a:rPr>
              <a:t>pp.629-643.</a:t>
            </a:r>
          </a:p>
          <a:p>
            <a:pPr>
              <a:lnSpc>
                <a:spcPct val="100000"/>
              </a:lnSpc>
              <a:buFont typeface="Wingdings" panose="05000000000000000000" pitchFamily="2" charset="2"/>
              <a:buChar char="Ø"/>
            </a:pPr>
            <a:r>
              <a:rPr lang="en-US" sz="900" dirty="0">
                <a:latin typeface="Arial" panose="020B0604020202020204" pitchFamily="34" charset="0"/>
                <a:cs typeface="Arial" panose="020B0604020202020204" pitchFamily="34" charset="0"/>
              </a:rPr>
              <a:t>Cutler, D.M. and Lleras-Muney, A. (2006), Education and health: evaluating theories and evidence, National Bureau of Economic Research.</a:t>
            </a:r>
          </a:p>
          <a:p>
            <a:pPr>
              <a:lnSpc>
                <a:spcPct val="100000"/>
              </a:lnSpc>
              <a:buFont typeface="Wingdings" panose="05000000000000000000" pitchFamily="2" charset="2"/>
              <a:buChar char="Ø"/>
            </a:pPr>
            <a:r>
              <a:rPr lang="en-US" sz="900" dirty="0">
                <a:latin typeface="Arial" panose="020B0604020202020204" pitchFamily="34" charset="0"/>
                <a:cs typeface="Arial" panose="020B0604020202020204" pitchFamily="34" charset="0"/>
              </a:rPr>
              <a:t>Levendosky, A. A. and Graham-</a:t>
            </a:r>
            <a:r>
              <a:rPr lang="en-US" sz="900" dirty="0" err="1">
                <a:latin typeface="Arial" panose="020B0604020202020204" pitchFamily="34" charset="0"/>
                <a:cs typeface="Arial" panose="020B0604020202020204" pitchFamily="34" charset="0"/>
              </a:rPr>
              <a:t>Bermann</a:t>
            </a:r>
            <a:r>
              <a:rPr lang="en-US" sz="900" dirty="0">
                <a:latin typeface="Arial" panose="020B0604020202020204" pitchFamily="34" charset="0"/>
                <a:cs typeface="Arial" panose="020B0604020202020204" pitchFamily="34" charset="0"/>
              </a:rPr>
              <a:t>, S. A. (2001), Parenting in battered woman: The effects of domestic violence on woman and their children. Journal of family violence,16, pp.171-192.</a:t>
            </a:r>
          </a:p>
          <a:p>
            <a:pPr>
              <a:lnSpc>
                <a:spcPct val="100000"/>
              </a:lnSpc>
              <a:buFont typeface="Wingdings" panose="05000000000000000000" pitchFamily="2" charset="2"/>
              <a:buChar char="Ø"/>
            </a:pPr>
            <a:r>
              <a:rPr lang="en-US" sz="900" dirty="0">
                <a:latin typeface="Arial" panose="020B0604020202020204" pitchFamily="34" charset="0"/>
                <a:cs typeface="Arial" panose="020B0604020202020204" pitchFamily="34" charset="0"/>
              </a:rPr>
              <a:t>Huang, C. C., Wang, L. R. and Warrener, C. (2010), Effects of domestic violence on behavior problems of preschool-aged children: Do maternal mental health and parenting mediate the effects? Children and Youth Services Review, 32(10), pp.1317-1323.</a:t>
            </a:r>
          </a:p>
        </p:txBody>
      </p:sp>
    </p:spTree>
    <p:extLst>
      <p:ext uri="{BB962C8B-B14F-4D97-AF65-F5344CB8AC3E}">
        <p14:creationId xmlns:p14="http://schemas.microsoft.com/office/powerpoint/2010/main" val="3072329343"/>
      </p:ext>
    </p:extLst>
  </p:cSld>
  <p:clrMapOvr>
    <a:masterClrMapping/>
  </p:clrMapOvr>
</p:sld>
</file>

<file path=ppt/theme/theme1.xml><?xml version="1.0" encoding="utf-8"?>
<a:theme xmlns:a="http://schemas.openxmlformats.org/drawingml/2006/main" name="SketchyVTI">
  <a:themeElements>
    <a:clrScheme name="SketchyVTI">
      <a:dk1>
        <a:sysClr val="windowText" lastClr="000000"/>
      </a:dk1>
      <a:lt1>
        <a:sysClr val="window" lastClr="FFFFFF"/>
      </a:lt1>
      <a:dk2>
        <a:srgbClr val="39302A"/>
      </a:dk2>
      <a:lt2>
        <a:srgbClr val="E5DEDB"/>
      </a:lt2>
      <a:accent1>
        <a:srgbClr val="E4650E"/>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Custom 2">
      <a:majorFont>
        <a:latin typeface="The Serif Hand Black"/>
        <a:ea typeface=""/>
        <a:cs typeface=""/>
      </a:majorFont>
      <a:minorFont>
        <a:latin typeface="The Hand Bol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yVTI" id="{A6D2C935-A6E4-4DD9-BCC5-5AE2504DB8EA}" vid="{F0754072-50B6-4C01-B911-67246C9F58D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3630</TotalTime>
  <Words>2954</Words>
  <Application>Microsoft Office PowerPoint</Application>
  <PresentationFormat>Widescreen</PresentationFormat>
  <Paragraphs>214</Paragraphs>
  <Slides>19</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19</vt:i4>
      </vt:variant>
    </vt:vector>
  </HeadingPairs>
  <TitlesOfParts>
    <vt:vector size="26" baseType="lpstr">
      <vt:lpstr>Algerian</vt:lpstr>
      <vt:lpstr>Arial</vt:lpstr>
      <vt:lpstr>Calibri</vt:lpstr>
      <vt:lpstr>The Hand Bold</vt:lpstr>
      <vt:lpstr>The Serif Hand Black</vt:lpstr>
      <vt:lpstr>Wingdings</vt:lpstr>
      <vt:lpstr>SketchyVTI</vt:lpstr>
      <vt:lpstr>Children, Young People and Families. Group Presentation Family - e</vt:lpstr>
      <vt:lpstr>Content Page:</vt:lpstr>
      <vt:lpstr>Introduction: The following presentation will critically analyze and evaluate case study to understand the family situation and create recommendations on how to improve the whole family well – being. The children (boys; one in primary school age and one of secondary school age). Some of the risk factors raised in the case are:  - Rent areas - Domestic violence - Abuse of the children from dad  - Mom alcohol problem - Boy’s antisocial behavior/ school attendance                                                      </vt:lpstr>
      <vt:lpstr>Related Risk Factors:</vt:lpstr>
      <vt:lpstr>Mum: “Woman can also begin to abuse substances through their relationship with men or from wanting to escape the reality of intimate partner violence.” ( Campbell, 2002)</vt:lpstr>
      <vt:lpstr>MUM analysis:</vt:lpstr>
      <vt:lpstr>Implication of the case study for a whole family:</vt:lpstr>
      <vt:lpstr>Children:</vt:lpstr>
      <vt:lpstr>Antisocial Behaviour:</vt:lpstr>
      <vt:lpstr>Children Analysis:</vt:lpstr>
      <vt:lpstr>Teams and Services for the children and family overall:</vt:lpstr>
      <vt:lpstr>Father:</vt:lpstr>
      <vt:lpstr>Verbal and Emotional abuse by their father:</vt:lpstr>
      <vt:lpstr>Father analysis: Father probably has some mental health issues or a childhood trauma. Therefore, he may copy his parents' life or maybe he was shaming and bullying as a child and now he is repeated that situations. He is having: </vt:lpstr>
      <vt:lpstr>Actions and recommendations for adults:</vt:lpstr>
      <vt:lpstr>Actions and recommendations for children:</vt:lpstr>
      <vt:lpstr>Conclusion:</vt:lpstr>
      <vt:lpstr>Reference list:</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Group Presentation</dc:title>
  <dc:creator>puwok_61@outlook.com</dc:creator>
  <cp:lastModifiedBy>Latona Hamilton</cp:lastModifiedBy>
  <cp:revision>12</cp:revision>
  <dcterms:created xsi:type="dcterms:W3CDTF">2023-02-21T09:27:30Z</dcterms:created>
  <dcterms:modified xsi:type="dcterms:W3CDTF">2023-02-24T08:59:24Z</dcterms:modified>
</cp:coreProperties>
</file>