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handoutMasterIdLst>
    <p:handoutMasterId r:id="rId5"/>
  </p:handoutMasterIdLst>
  <p:sldIdLst>
    <p:sldId id="257" r:id="rId2"/>
    <p:sldId id="258" r:id="rId3"/>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cole Moon" initials="NM" lastIdx="1" clrIdx="0">
    <p:extLst>
      <p:ext uri="{19B8F6BF-5375-455C-9EA6-DF929625EA0E}">
        <p15:presenceInfo xmlns:p15="http://schemas.microsoft.com/office/powerpoint/2012/main" userId="Nicole Moon" providerId="None"/>
      </p:ext>
    </p:extLst>
  </p:cmAuthor>
  <p:cmAuthor id="2" name="Nicole Moon" initials="NM [2]" lastIdx="0" clrIdx="1">
    <p:extLst>
      <p:ext uri="{19B8F6BF-5375-455C-9EA6-DF929625EA0E}">
        <p15:presenceInfo xmlns:p15="http://schemas.microsoft.com/office/powerpoint/2012/main" userId="a2125b51874ffce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8CDE8"/>
    <a:srgbClr val="89E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91111" autoAdjust="0"/>
  </p:normalViewPr>
  <p:slideViewPr>
    <p:cSldViewPr snapToGrid="0">
      <p:cViewPr>
        <p:scale>
          <a:sx n="30" d="100"/>
          <a:sy n="30" d="100"/>
        </p:scale>
        <p:origin x="-1626" y="-211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65" d="100"/>
          <a:sy n="65" d="100"/>
        </p:scale>
        <p:origin x="2796" y="6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commentAuthors" Target="commentAuthors.xml"/><Relationship Id="rId5" Type="http://schemas.openxmlformats.org/officeDocument/2006/relationships/handoutMaster" Target="handoutMasters/handoutMaster1.xml"/><Relationship Id="rId10" Type="http://schemas.openxmlformats.org/officeDocument/2006/relationships/tableStyles" Target="tableStyles.xml"/><Relationship Id="rId4" Type="http://schemas.openxmlformats.org/officeDocument/2006/relationships/notesMaster" Target="notesMasters/notesMaster1.xml"/><Relationship Id="rId9"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11-29T12:23:33.337" idx="1">
    <p:pos x="10" y="10"/>
    <p:text/>
    <p:extLst>
      <p:ext uri="{C676402C-5697-4E1C-873F-D02D1690AC5C}">
        <p15:threadingInfo xmlns:p15="http://schemas.microsoft.com/office/powerpoint/2012/main" timeZoneBias="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12/11/2018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12/11/2018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C7F044-5458-4B2E-BFA0-52AAA1C529D4}" type="slidenum">
              <a:rPr lang="en-US" smtClean="0"/>
              <a:t>1</a:t>
            </a:fld>
            <a:endParaRPr lang="en-US"/>
          </a:p>
        </p:txBody>
      </p:sp>
    </p:spTree>
    <p:extLst>
      <p:ext uri="{BB962C8B-B14F-4D97-AF65-F5344CB8AC3E}">
        <p14:creationId xmlns:p14="http://schemas.microsoft.com/office/powerpoint/2010/main" val="35970722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a:t>Add your question or a statement of the problem here</a:t>
            </a:r>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p:txBody>
      </p:sp>
      <p:sp>
        <p:nvSpPr>
          <p:cNvPr id="3" name="Date Placeholder 2"/>
          <p:cNvSpPr>
            <a:spLocks noGrp="1"/>
          </p:cNvSpPr>
          <p:nvPr>
            <p:ph type="dt" sz="half" idx="10"/>
          </p:nvPr>
        </p:nvSpPr>
        <p:spPr/>
        <p:txBody>
          <a:bodyPr/>
          <a:lstStyle/>
          <a:p>
            <a:fld id="{ECAA57DF-1C19-4726-AB84-014692BAD8F5}" type="datetimeFigureOut">
              <a:rPr lang="en-US" smtClean="0"/>
              <a:t>12/11/2018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12/11/2018</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www.apa.org/helpcenter/eating.aspx#national" TargetMode="External"/><Relationship Id="rId2" Type="http://schemas.openxmlformats.org/officeDocument/2006/relationships/hyperlink" Target="https://www.mentalhealth.org.uk/a-to-z/a/anorexia-nervosa" TargetMode="External"/><Relationship Id="rId1" Type="http://schemas.openxmlformats.org/officeDocument/2006/relationships/slideLayout" Target="../slideLayouts/slideLayout1.xml"/><Relationship Id="rId6" Type="http://schemas.openxmlformats.org/officeDocument/2006/relationships/comments" Target="../comments/comment1.xml"/><Relationship Id="rId5" Type="http://schemas.openxmlformats.org/officeDocument/2006/relationships/hyperlink" Target="https://www.mentalhealth.org.uk/blog/banishing-stigma-attached-eating-disorders" TargetMode="External"/><Relationship Id="rId4" Type="http://schemas.openxmlformats.org/officeDocument/2006/relationships/hyperlink" Target="https://www.beateatingdisorders.org.uk/media-centre/eating-disorder-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8F431-B96C-48A0-938B-182B71CFC328}"/>
              </a:ext>
            </a:extLst>
          </p:cNvPr>
          <p:cNvSpPr>
            <a:spLocks noGrp="1"/>
          </p:cNvSpPr>
          <p:nvPr>
            <p:ph type="title"/>
          </p:nvPr>
        </p:nvSpPr>
        <p:spPr>
          <a:xfrm>
            <a:off x="549182" y="622232"/>
            <a:ext cx="26752189" cy="2572351"/>
          </a:xfrm>
        </p:spPr>
        <p:txBody>
          <a:bodyPr>
            <a:noAutofit/>
          </a:bodyPr>
          <a:lstStyle/>
          <a:p>
            <a:pPr algn="ctr"/>
            <a:r>
              <a:rPr lang="en-GB" sz="8800" b="1" dirty="0">
                <a:latin typeface="Arial Nova" panose="020B0504020202020204" pitchFamily="34" charset="0"/>
              </a:rPr>
              <a:t>The negativity / stigma surrounding a complex psychiatric illness. Eating Disorder’s (ED).</a:t>
            </a:r>
          </a:p>
        </p:txBody>
      </p:sp>
      <p:sp>
        <p:nvSpPr>
          <p:cNvPr id="4" name="Text Placeholder 3">
            <a:extLst>
              <a:ext uri="{FF2B5EF4-FFF2-40B4-BE49-F238E27FC236}">
                <a16:creationId xmlns:a16="http://schemas.microsoft.com/office/drawing/2014/main" id="{7C85E912-1744-4D34-AA05-F4C99B4EC54F}"/>
              </a:ext>
            </a:extLst>
          </p:cNvPr>
          <p:cNvSpPr>
            <a:spLocks noGrp="1"/>
          </p:cNvSpPr>
          <p:nvPr>
            <p:ph type="body" sz="quarter" idx="13"/>
          </p:nvPr>
        </p:nvSpPr>
        <p:spPr>
          <a:xfrm>
            <a:off x="608422" y="7387640"/>
            <a:ext cx="13069648" cy="954850"/>
          </a:xfrm>
          <a:gradFill>
            <a:gsLst>
              <a:gs pos="0">
                <a:schemeClr val="tx2">
                  <a:lumMod val="10000"/>
                  <a:lumOff val="90000"/>
                </a:schemeClr>
              </a:gs>
              <a:gs pos="91000">
                <a:schemeClr val="accent1"/>
              </a:gs>
              <a:gs pos="90000">
                <a:schemeClr val="tx1">
                  <a:lumMod val="65000"/>
                  <a:lumOff val="35000"/>
                </a:schemeClr>
              </a:gs>
              <a:gs pos="100000">
                <a:schemeClr val="accent1"/>
              </a:gs>
            </a:gsLst>
          </a:gradFill>
        </p:spPr>
        <p:txBody>
          <a:bodyPr/>
          <a:lstStyle/>
          <a:p>
            <a:r>
              <a:rPr lang="en-GB" b="1" dirty="0"/>
              <a:t>Stigma</a:t>
            </a:r>
            <a:r>
              <a:rPr lang="en-GB" dirty="0"/>
              <a:t> </a:t>
            </a:r>
          </a:p>
        </p:txBody>
      </p:sp>
      <p:sp>
        <p:nvSpPr>
          <p:cNvPr id="6" name="Text Placeholder 5">
            <a:extLst>
              <a:ext uri="{FF2B5EF4-FFF2-40B4-BE49-F238E27FC236}">
                <a16:creationId xmlns:a16="http://schemas.microsoft.com/office/drawing/2014/main" id="{32E0C3F7-7ACD-432B-B0CF-8E3AEA448905}"/>
              </a:ext>
            </a:extLst>
          </p:cNvPr>
          <p:cNvSpPr>
            <a:spLocks noGrp="1"/>
          </p:cNvSpPr>
          <p:nvPr>
            <p:ph type="body" sz="quarter" idx="37"/>
          </p:nvPr>
        </p:nvSpPr>
        <p:spPr>
          <a:xfrm>
            <a:off x="966241" y="21135901"/>
            <a:ext cx="12711829" cy="1007790"/>
          </a:xfrm>
          <a:gradFill>
            <a:gsLst>
              <a:gs pos="0">
                <a:schemeClr val="tx2">
                  <a:lumMod val="25000"/>
                  <a:lumOff val="75000"/>
                </a:schemeClr>
              </a:gs>
              <a:gs pos="91000">
                <a:schemeClr val="accent1"/>
              </a:gs>
              <a:gs pos="90000">
                <a:schemeClr val="tx1">
                  <a:lumMod val="65000"/>
                  <a:lumOff val="35000"/>
                </a:schemeClr>
              </a:gs>
              <a:gs pos="100000">
                <a:schemeClr val="accent1"/>
              </a:gs>
            </a:gsLst>
          </a:gradFill>
        </p:spPr>
        <p:txBody>
          <a:bodyPr/>
          <a:lstStyle/>
          <a:p>
            <a:r>
              <a:rPr lang="en-GB" b="1" dirty="0"/>
              <a:t>The impact of an ED</a:t>
            </a:r>
          </a:p>
        </p:txBody>
      </p:sp>
      <p:sp>
        <p:nvSpPr>
          <p:cNvPr id="8" name="Text Placeholder 7">
            <a:extLst>
              <a:ext uri="{FF2B5EF4-FFF2-40B4-BE49-F238E27FC236}">
                <a16:creationId xmlns:a16="http://schemas.microsoft.com/office/drawing/2014/main" id="{FC0D1B7E-C6BF-4C0D-9CEA-93FCFDB68116}"/>
              </a:ext>
            </a:extLst>
          </p:cNvPr>
          <p:cNvSpPr>
            <a:spLocks noGrp="1"/>
          </p:cNvSpPr>
          <p:nvPr>
            <p:ph type="body" sz="quarter" idx="17"/>
          </p:nvPr>
        </p:nvSpPr>
        <p:spPr>
          <a:xfrm>
            <a:off x="667662" y="11301087"/>
            <a:ext cx="12951168" cy="873732"/>
          </a:xfrm>
          <a:gradFill>
            <a:gsLst>
              <a:gs pos="0">
                <a:schemeClr val="tx2">
                  <a:lumMod val="25000"/>
                  <a:lumOff val="75000"/>
                </a:schemeClr>
              </a:gs>
              <a:gs pos="91000">
                <a:schemeClr val="accent1"/>
              </a:gs>
              <a:gs pos="90000">
                <a:schemeClr val="tx1">
                  <a:lumMod val="65000"/>
                  <a:lumOff val="35000"/>
                </a:schemeClr>
              </a:gs>
              <a:gs pos="100000">
                <a:schemeClr val="accent1"/>
              </a:gs>
            </a:gsLst>
          </a:gradFill>
        </p:spPr>
        <p:txBody>
          <a:bodyPr/>
          <a:lstStyle/>
          <a:p>
            <a:r>
              <a:rPr lang="en-GB" b="1" dirty="0"/>
              <a:t>Stereotyping &amp; Labelling </a:t>
            </a:r>
          </a:p>
        </p:txBody>
      </p:sp>
      <p:sp>
        <p:nvSpPr>
          <p:cNvPr id="11" name="Content Placeholder 10">
            <a:extLst>
              <a:ext uri="{FF2B5EF4-FFF2-40B4-BE49-F238E27FC236}">
                <a16:creationId xmlns:a16="http://schemas.microsoft.com/office/drawing/2014/main" id="{AEF22967-D06A-4A8B-AF09-21F843C56A86}"/>
              </a:ext>
            </a:extLst>
          </p:cNvPr>
          <p:cNvSpPr>
            <a:spLocks noGrp="1"/>
          </p:cNvSpPr>
          <p:nvPr>
            <p:ph sz="quarter" idx="26"/>
          </p:nvPr>
        </p:nvSpPr>
        <p:spPr>
          <a:xfrm>
            <a:off x="192509" y="5461040"/>
            <a:ext cx="14671689" cy="1301144"/>
          </a:xfrm>
          <a:solidFill>
            <a:schemeClr val="tx2">
              <a:lumMod val="10000"/>
              <a:lumOff val="90000"/>
              <a:alpha val="98000"/>
            </a:schemeClr>
          </a:solidFill>
          <a:ln>
            <a:gradFill>
              <a:gsLst>
                <a:gs pos="70750">
                  <a:srgbClr val="84D9F5"/>
                </a:gs>
                <a:gs pos="67500">
                  <a:srgbClr val="85D2EB"/>
                </a:gs>
                <a:gs pos="61000">
                  <a:srgbClr val="87C3D7"/>
                </a:gs>
                <a:gs pos="0">
                  <a:schemeClr val="tx2">
                    <a:lumMod val="50000"/>
                    <a:lumOff val="5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effectLst>
            <a:outerShdw blurRad="50800" dist="38100" dir="2700000" algn="tl" rotWithShape="0">
              <a:prstClr val="black">
                <a:alpha val="40000"/>
              </a:prstClr>
            </a:outerShdw>
          </a:effectLst>
        </p:spPr>
        <p:style>
          <a:lnRef idx="2">
            <a:schemeClr val="accent1"/>
          </a:lnRef>
          <a:fillRef idx="1">
            <a:schemeClr val="lt1"/>
          </a:fillRef>
          <a:effectRef idx="0">
            <a:schemeClr val="accent1"/>
          </a:effectRef>
          <a:fontRef idx="minor">
            <a:schemeClr val="dk1"/>
          </a:fontRef>
        </p:style>
        <p:txBody>
          <a:bodyPr>
            <a:normAutofit/>
          </a:bodyPr>
          <a:lstStyle/>
          <a:p>
            <a:pPr marL="0" indent="0" algn="ctr">
              <a:buNone/>
            </a:pPr>
            <a:r>
              <a:rPr lang="en-GB" sz="2800" b="1" i="1" dirty="0">
                <a:solidFill>
                  <a:schemeClr val="tx2"/>
                </a:solidFill>
              </a:rPr>
              <a:t>ED include: anorexia, bulimia and binge eating disorder, which are characterised as ‘deviant identities</a:t>
            </a:r>
            <a:r>
              <a:rPr lang="en-GB" sz="2800" b="1" dirty="0">
                <a:solidFill>
                  <a:schemeClr val="tx2"/>
                </a:solidFill>
              </a:rPr>
              <a:t>’ (</a:t>
            </a:r>
            <a:r>
              <a:rPr lang="en-GB" sz="2800" b="1" dirty="0" err="1">
                <a:solidFill>
                  <a:schemeClr val="tx2"/>
                </a:solidFill>
              </a:rPr>
              <a:t>McLorg</a:t>
            </a:r>
            <a:r>
              <a:rPr lang="en-GB" sz="2800" b="1" dirty="0">
                <a:solidFill>
                  <a:schemeClr val="tx2"/>
                </a:solidFill>
              </a:rPr>
              <a:t> 1987), that ‘thrive on secrecy’ (Beat,2018).  </a:t>
            </a:r>
          </a:p>
        </p:txBody>
      </p:sp>
      <p:sp>
        <p:nvSpPr>
          <p:cNvPr id="12" name="Text Placeholder 11">
            <a:extLst>
              <a:ext uri="{FF2B5EF4-FFF2-40B4-BE49-F238E27FC236}">
                <a16:creationId xmlns:a16="http://schemas.microsoft.com/office/drawing/2014/main" id="{EC9D823D-5AB7-4A3C-B77C-26B69DFDBA11}"/>
              </a:ext>
            </a:extLst>
          </p:cNvPr>
          <p:cNvSpPr>
            <a:spLocks noGrp="1"/>
          </p:cNvSpPr>
          <p:nvPr>
            <p:ph type="body" sz="quarter" idx="21"/>
          </p:nvPr>
        </p:nvSpPr>
        <p:spPr>
          <a:xfrm>
            <a:off x="15275625" y="5528942"/>
            <a:ext cx="13142093" cy="1213737"/>
          </a:xfrm>
          <a:gradFill>
            <a:gsLst>
              <a:gs pos="0">
                <a:schemeClr val="tx2">
                  <a:lumMod val="25000"/>
                  <a:lumOff val="75000"/>
                </a:schemeClr>
              </a:gs>
              <a:gs pos="91000">
                <a:schemeClr val="accent1"/>
              </a:gs>
              <a:gs pos="90000">
                <a:schemeClr val="tx1">
                  <a:lumMod val="65000"/>
                  <a:lumOff val="35000"/>
                </a:schemeClr>
              </a:gs>
              <a:gs pos="100000">
                <a:schemeClr val="accent1"/>
              </a:gs>
            </a:gsLst>
          </a:gradFill>
        </p:spPr>
        <p:txBody>
          <a:bodyPr/>
          <a:lstStyle/>
          <a:p>
            <a:r>
              <a:rPr lang="en-GB" b="1" dirty="0"/>
              <a:t>Anorexia Nervosa (AN)</a:t>
            </a:r>
          </a:p>
        </p:txBody>
      </p:sp>
      <p:sp>
        <p:nvSpPr>
          <p:cNvPr id="14" name="Text Placeholder 13">
            <a:extLst>
              <a:ext uri="{FF2B5EF4-FFF2-40B4-BE49-F238E27FC236}">
                <a16:creationId xmlns:a16="http://schemas.microsoft.com/office/drawing/2014/main" id="{70EBA2B8-BF8A-4F40-809B-FE5532CC2FF3}"/>
              </a:ext>
            </a:extLst>
          </p:cNvPr>
          <p:cNvSpPr>
            <a:spLocks noGrp="1"/>
          </p:cNvSpPr>
          <p:nvPr>
            <p:ph type="body" sz="quarter" idx="40"/>
          </p:nvPr>
        </p:nvSpPr>
        <p:spPr>
          <a:xfrm>
            <a:off x="18791045" y="20853219"/>
            <a:ext cx="7204041" cy="794793"/>
          </a:xfrm>
          <a:gradFill>
            <a:gsLst>
              <a:gs pos="0">
                <a:schemeClr val="tx2">
                  <a:lumMod val="25000"/>
                  <a:lumOff val="75000"/>
                </a:schemeClr>
              </a:gs>
              <a:gs pos="91000">
                <a:schemeClr val="accent1"/>
              </a:gs>
              <a:gs pos="90000">
                <a:schemeClr val="tx1">
                  <a:lumMod val="65000"/>
                  <a:lumOff val="35000"/>
                </a:schemeClr>
              </a:gs>
              <a:gs pos="100000">
                <a:schemeClr val="accent1"/>
              </a:gs>
            </a:gsLst>
          </a:gradFill>
        </p:spPr>
        <p:txBody>
          <a:bodyPr/>
          <a:lstStyle/>
          <a:p>
            <a:r>
              <a:rPr lang="en-GB" b="1" dirty="0"/>
              <a:t>Empirical Research </a:t>
            </a:r>
          </a:p>
        </p:txBody>
      </p:sp>
      <p:sp>
        <p:nvSpPr>
          <p:cNvPr id="21" name="Text Placeholder 20">
            <a:extLst>
              <a:ext uri="{FF2B5EF4-FFF2-40B4-BE49-F238E27FC236}">
                <a16:creationId xmlns:a16="http://schemas.microsoft.com/office/drawing/2014/main" id="{C559CBB6-FF3F-4375-ADE9-98348CE9D038}"/>
              </a:ext>
            </a:extLst>
          </p:cNvPr>
          <p:cNvSpPr>
            <a:spLocks noGrp="1"/>
          </p:cNvSpPr>
          <p:nvPr>
            <p:ph type="body" sz="quarter" idx="41"/>
          </p:nvPr>
        </p:nvSpPr>
        <p:spPr>
          <a:xfrm>
            <a:off x="30081445" y="11081996"/>
            <a:ext cx="13142093" cy="1153536"/>
          </a:xfrm>
          <a:gradFill>
            <a:gsLst>
              <a:gs pos="0">
                <a:schemeClr val="tx2">
                  <a:lumMod val="25000"/>
                  <a:lumOff val="75000"/>
                </a:schemeClr>
              </a:gs>
              <a:gs pos="91000">
                <a:schemeClr val="accent1"/>
              </a:gs>
              <a:gs pos="90000">
                <a:schemeClr val="tx1">
                  <a:lumMod val="65000"/>
                  <a:lumOff val="35000"/>
                </a:schemeClr>
              </a:gs>
              <a:gs pos="100000">
                <a:schemeClr val="accent1"/>
              </a:gs>
            </a:gsLst>
          </a:gradFill>
        </p:spPr>
        <p:txBody>
          <a:bodyPr/>
          <a:lstStyle/>
          <a:p>
            <a:r>
              <a:rPr lang="en-GB" b="1" dirty="0"/>
              <a:t>Gender </a:t>
            </a:r>
            <a:endParaRPr lang="en-GB" b="1" dirty="0">
              <a:highlight>
                <a:srgbClr val="FFFF00"/>
              </a:highlight>
            </a:endParaRPr>
          </a:p>
        </p:txBody>
      </p:sp>
      <p:sp>
        <p:nvSpPr>
          <p:cNvPr id="23" name="Text Placeholder 22">
            <a:extLst>
              <a:ext uri="{FF2B5EF4-FFF2-40B4-BE49-F238E27FC236}">
                <a16:creationId xmlns:a16="http://schemas.microsoft.com/office/drawing/2014/main" id="{887DAD47-79AD-4EED-BA67-5FE2578D46B8}"/>
              </a:ext>
            </a:extLst>
          </p:cNvPr>
          <p:cNvSpPr>
            <a:spLocks noGrp="1"/>
          </p:cNvSpPr>
          <p:nvPr>
            <p:ph type="body" sz="quarter" idx="34"/>
          </p:nvPr>
        </p:nvSpPr>
        <p:spPr>
          <a:xfrm>
            <a:off x="33375600" y="19679671"/>
            <a:ext cx="8124762" cy="1007790"/>
          </a:xfrm>
          <a:gradFill>
            <a:gsLst>
              <a:gs pos="0">
                <a:schemeClr val="tx2">
                  <a:lumMod val="25000"/>
                  <a:lumOff val="75000"/>
                </a:schemeClr>
              </a:gs>
              <a:gs pos="91000">
                <a:schemeClr val="accent1"/>
              </a:gs>
              <a:gs pos="90000">
                <a:schemeClr val="tx1">
                  <a:lumMod val="65000"/>
                  <a:lumOff val="35000"/>
                </a:schemeClr>
              </a:gs>
              <a:gs pos="100000">
                <a:schemeClr val="accent1"/>
              </a:gs>
            </a:gsLst>
          </a:gradFill>
        </p:spPr>
        <p:txBody>
          <a:bodyPr/>
          <a:lstStyle/>
          <a:p>
            <a:r>
              <a:rPr lang="en-GB" b="1" dirty="0"/>
              <a:t>Conclusion </a:t>
            </a:r>
          </a:p>
        </p:txBody>
      </p:sp>
      <p:sp>
        <p:nvSpPr>
          <p:cNvPr id="24" name="Content Placeholder 23">
            <a:extLst>
              <a:ext uri="{FF2B5EF4-FFF2-40B4-BE49-F238E27FC236}">
                <a16:creationId xmlns:a16="http://schemas.microsoft.com/office/drawing/2014/main" id="{538894E1-386C-4B31-97D8-12D4D8D486E6}"/>
              </a:ext>
            </a:extLst>
          </p:cNvPr>
          <p:cNvSpPr>
            <a:spLocks noGrp="1"/>
          </p:cNvSpPr>
          <p:nvPr>
            <p:ph sz="quarter" idx="35"/>
          </p:nvPr>
        </p:nvSpPr>
        <p:spPr>
          <a:xfrm>
            <a:off x="29788572" y="20853219"/>
            <a:ext cx="13727837" cy="9939639"/>
          </a:xfrm>
        </p:spPr>
        <p:txBody>
          <a:bodyPr>
            <a:noAutofit/>
          </a:bodyPr>
          <a:lstStyle/>
          <a:p>
            <a:pPr marL="0" indent="0" algn="just">
              <a:lnSpc>
                <a:spcPct val="150000"/>
              </a:lnSpc>
              <a:buNone/>
            </a:pPr>
            <a:r>
              <a:rPr lang="en-GB" sz="2400" dirty="0"/>
              <a:t>To conclude, the aetiology of eating disorders, derives from a combination of psychological, biological sociocultural, and environmental abnormalities, which all interlink, and contribute to the complex psychiatric illness. </a:t>
            </a:r>
          </a:p>
          <a:p>
            <a:pPr marL="0" indent="0" algn="just">
              <a:lnSpc>
                <a:spcPct val="150000"/>
              </a:lnSpc>
              <a:buNone/>
            </a:pPr>
            <a:r>
              <a:rPr lang="en-GB" sz="2400" dirty="0"/>
              <a:t>It is not known what strategies are effective, to reduce stigmatisation or educate those about ED’s and its effects. However, it is clear that society can be taught about the complexity of ED’S, and the impact it has on an individual’s mental health, through further research and services, that provide encouragement and support, and which challenge existing myths and stigmatisation that surround ED’S. This can be done using factual information, such as listening to those with ED;’s, and to become responsible as a society, to change the way individuals ‘suffer in silence’. </a:t>
            </a:r>
          </a:p>
          <a:p>
            <a:pPr marL="0" indent="0" algn="just">
              <a:lnSpc>
                <a:spcPct val="150000"/>
              </a:lnSpc>
              <a:buNone/>
            </a:pPr>
            <a:r>
              <a:rPr lang="en-GB" sz="2400" dirty="0"/>
              <a:t>In regards to working towards diminishing stigma, the general beliefs that surround eating disorders, and the lack of knowledge and insufficient information, needs to be addressed, as negative beliefs and perceptions only contribute to increasing a prolonged ‘negative effect’, consequently, becoming a vicious cycle, as the suffer remains ‘self-critical’, which only adds to further negative emotions and distorted thinking, and subsequently maintains the ED. More importantly, forms a barrier to disclosure and prevents help-seeking treatment.</a:t>
            </a:r>
          </a:p>
          <a:p>
            <a:pPr marL="0" indent="0" algn="just">
              <a:lnSpc>
                <a:spcPct val="150000"/>
              </a:lnSpc>
              <a:buNone/>
            </a:pPr>
            <a:r>
              <a:rPr lang="en-GB" sz="2400" dirty="0"/>
              <a:t>Not only does future research  need to address the importance of stigma surrounding eating disorders, but the physical and emotional impact on health and wellbeing, to utilise treatment outcomes. </a:t>
            </a:r>
          </a:p>
          <a:p>
            <a:pPr marL="0" indent="0">
              <a:buNone/>
            </a:pPr>
            <a:r>
              <a:rPr lang="en-GB" sz="2800" dirty="0"/>
              <a:t> </a:t>
            </a:r>
          </a:p>
        </p:txBody>
      </p:sp>
      <p:sp>
        <p:nvSpPr>
          <p:cNvPr id="26" name="Rectangle 25">
            <a:extLst>
              <a:ext uri="{FF2B5EF4-FFF2-40B4-BE49-F238E27FC236}">
                <a16:creationId xmlns:a16="http://schemas.microsoft.com/office/drawing/2014/main" id="{5D06353C-8CF6-4828-B626-37046346125D}"/>
              </a:ext>
            </a:extLst>
          </p:cNvPr>
          <p:cNvSpPr/>
          <p:nvPr/>
        </p:nvSpPr>
        <p:spPr>
          <a:xfrm>
            <a:off x="667662" y="8522970"/>
            <a:ext cx="13107592" cy="1951496"/>
          </a:xfrm>
          <a:prstGeom prst="rect">
            <a:avLst/>
          </a:prstGeom>
        </p:spPr>
        <p:txBody>
          <a:bodyPr wrap="square">
            <a:spAutoFit/>
          </a:bodyPr>
          <a:lstStyle/>
          <a:p>
            <a:pPr algn="ctr">
              <a:lnSpc>
                <a:spcPct val="150000"/>
              </a:lnSpc>
            </a:pPr>
            <a:r>
              <a:rPr lang="en-GB" sz="2800" b="1" dirty="0"/>
              <a:t>When a person experiences ‘negative attitudes, or stereotypes’, due to being perceived as ‘different.</a:t>
            </a:r>
          </a:p>
          <a:p>
            <a:pPr algn="ctr">
              <a:lnSpc>
                <a:spcPct val="150000"/>
              </a:lnSpc>
            </a:pPr>
            <a:r>
              <a:rPr lang="en-GB" sz="2800" b="1" dirty="0">
                <a:solidFill>
                  <a:srgbClr val="C00000"/>
                </a:solidFill>
              </a:rPr>
              <a:t> </a:t>
            </a:r>
            <a:r>
              <a:rPr lang="en-GB" sz="2000" dirty="0"/>
              <a:t>(</a:t>
            </a:r>
            <a:r>
              <a:rPr lang="en-GB" sz="2000" dirty="0" err="1"/>
              <a:t>Dimitropoulos</a:t>
            </a:r>
            <a:r>
              <a:rPr lang="en-GB" sz="2000" dirty="0"/>
              <a:t> 2008).</a:t>
            </a:r>
            <a:endParaRPr lang="en-GB" sz="2800" dirty="0"/>
          </a:p>
        </p:txBody>
      </p:sp>
      <p:sp>
        <p:nvSpPr>
          <p:cNvPr id="27" name="Rectangle 26">
            <a:extLst>
              <a:ext uri="{FF2B5EF4-FFF2-40B4-BE49-F238E27FC236}">
                <a16:creationId xmlns:a16="http://schemas.microsoft.com/office/drawing/2014/main" id="{F417C4CF-901D-4F65-8232-F34D9993E864}"/>
              </a:ext>
            </a:extLst>
          </p:cNvPr>
          <p:cNvSpPr/>
          <p:nvPr/>
        </p:nvSpPr>
        <p:spPr>
          <a:xfrm>
            <a:off x="589231" y="22971446"/>
            <a:ext cx="13088839" cy="8518486"/>
          </a:xfrm>
          <a:prstGeom prst="rect">
            <a:avLst/>
          </a:prstGeom>
        </p:spPr>
        <p:txBody>
          <a:bodyPr wrap="square">
            <a:spAutoFit/>
          </a:bodyPr>
          <a:lstStyle/>
          <a:p>
            <a:pPr marL="457200" indent="-457200" algn="just">
              <a:lnSpc>
                <a:spcPct val="150000"/>
              </a:lnSpc>
              <a:buFont typeface="Wingdings" panose="05000000000000000000" pitchFamily="2" charset="2"/>
              <a:buChar char="Ø"/>
            </a:pPr>
            <a:r>
              <a:rPr lang="en-GB" sz="2400" dirty="0"/>
              <a:t>The stigmatisation of ED’s highlights psychological and physical health issues. Literature demonstrates how stigma contributes to psychological stress, maladjustments, eating pathologies, difficulties regulating emotions (</a:t>
            </a:r>
            <a:r>
              <a:rPr lang="en-GB" sz="2400" dirty="0" err="1"/>
              <a:t>Puhl</a:t>
            </a:r>
            <a:r>
              <a:rPr lang="en-GB" sz="2400" dirty="0"/>
              <a:t> &amp; Suh, 2015), and social impairments (</a:t>
            </a:r>
            <a:r>
              <a:rPr lang="en-GB" sz="2400" dirty="0" err="1"/>
              <a:t>Gearhardt</a:t>
            </a:r>
            <a:r>
              <a:rPr lang="en-GB" sz="2400" dirty="0"/>
              <a:t>, 2012).</a:t>
            </a:r>
          </a:p>
          <a:p>
            <a:pPr algn="just">
              <a:lnSpc>
                <a:spcPct val="150000"/>
              </a:lnSpc>
            </a:pPr>
            <a:endParaRPr lang="en-GB" sz="2800" dirty="0">
              <a:highlight>
                <a:srgbClr val="FFFF00"/>
              </a:highlight>
            </a:endParaRPr>
          </a:p>
          <a:p>
            <a:pPr marL="571500" indent="-571500" algn="just">
              <a:lnSpc>
                <a:spcPct val="150000"/>
              </a:lnSpc>
              <a:buFont typeface="Wingdings" panose="05000000000000000000" pitchFamily="2" charset="2"/>
              <a:buChar char="Ø"/>
            </a:pPr>
            <a:r>
              <a:rPr lang="en-GB" sz="2400" dirty="0"/>
              <a:t>ED negatively impact’s on an individual’s ability to function, and reduces their quality of life; educational attainment, relationships &amp; employment (Hooley et al, 2017).</a:t>
            </a:r>
          </a:p>
          <a:p>
            <a:pPr algn="just">
              <a:lnSpc>
                <a:spcPct val="150000"/>
              </a:lnSpc>
            </a:pPr>
            <a:endParaRPr lang="en-GB" sz="2400" dirty="0">
              <a:highlight>
                <a:srgbClr val="FFFF00"/>
              </a:highlight>
            </a:endParaRPr>
          </a:p>
          <a:p>
            <a:pPr marL="571500" indent="-571500" algn="just">
              <a:lnSpc>
                <a:spcPct val="150000"/>
              </a:lnSpc>
              <a:buFont typeface="Wingdings" panose="05000000000000000000" pitchFamily="2" charset="2"/>
              <a:buChar char="Ø"/>
            </a:pPr>
            <a:r>
              <a:rPr lang="en-GB" sz="2400" dirty="0"/>
              <a:t>ED sufferer's often fail to recognise the severity of their illness (Hooley et al, 2017), and often become life threatening (Sardar et al, 2015). </a:t>
            </a:r>
          </a:p>
          <a:p>
            <a:pPr algn="just">
              <a:lnSpc>
                <a:spcPct val="150000"/>
              </a:lnSpc>
            </a:pPr>
            <a:endParaRPr lang="en-GB" sz="2400" dirty="0">
              <a:highlight>
                <a:srgbClr val="FFFF00"/>
              </a:highlight>
            </a:endParaRPr>
          </a:p>
          <a:p>
            <a:pPr marL="571500" indent="-571500" algn="just">
              <a:lnSpc>
                <a:spcPct val="150000"/>
              </a:lnSpc>
              <a:buFont typeface="Wingdings" panose="05000000000000000000" pitchFamily="2" charset="2"/>
              <a:buChar char="Ø"/>
            </a:pPr>
            <a:r>
              <a:rPr lang="en-GB" sz="2400" dirty="0"/>
              <a:t>‘Stigma internalization’ , is a risk factor for maladaptive eating habits and is known to worsen ED’s and the associated symptoms’ (</a:t>
            </a:r>
            <a:r>
              <a:rPr lang="en-GB" sz="2400" dirty="0" err="1"/>
              <a:t>Puhl</a:t>
            </a:r>
            <a:r>
              <a:rPr lang="en-GB" sz="2400" dirty="0"/>
              <a:t> &amp; Suh, 2015), which impact ‘s on the sufferer’s self efficacy </a:t>
            </a:r>
            <a:r>
              <a:rPr lang="en-GB" sz="2400" dirty="0" err="1"/>
              <a:t>Roehrig</a:t>
            </a:r>
            <a:r>
              <a:rPr lang="en-GB" sz="2400" dirty="0"/>
              <a:t> &amp; Mclean 2010), and self-esteem (Mental Health Foundation, 2018).</a:t>
            </a:r>
          </a:p>
        </p:txBody>
      </p:sp>
      <p:pic>
        <p:nvPicPr>
          <p:cNvPr id="29" name="Picture 28">
            <a:extLst>
              <a:ext uri="{FF2B5EF4-FFF2-40B4-BE49-F238E27FC236}">
                <a16:creationId xmlns:a16="http://schemas.microsoft.com/office/drawing/2014/main" id="{F84BA0CF-B1B9-4AEF-BB68-D019F2E7301C}"/>
              </a:ext>
            </a:extLst>
          </p:cNvPr>
          <p:cNvPicPr>
            <a:picLocks noChangeAspect="1"/>
          </p:cNvPicPr>
          <p:nvPr/>
        </p:nvPicPr>
        <p:blipFill>
          <a:blip r:embed="rId3"/>
          <a:stretch>
            <a:fillRect/>
          </a:stretch>
        </p:blipFill>
        <p:spPr>
          <a:xfrm>
            <a:off x="1109892" y="13079049"/>
            <a:ext cx="3139526" cy="5182137"/>
          </a:xfrm>
          <a:prstGeom prst="rect">
            <a:avLst/>
          </a:prstGeom>
        </p:spPr>
      </p:pic>
      <p:pic>
        <p:nvPicPr>
          <p:cNvPr id="7" name="Picture 6">
            <a:extLst>
              <a:ext uri="{FF2B5EF4-FFF2-40B4-BE49-F238E27FC236}">
                <a16:creationId xmlns:a16="http://schemas.microsoft.com/office/drawing/2014/main" id="{5B6D615E-0EE2-4CDF-8417-80B57384AFD0}"/>
              </a:ext>
            </a:extLst>
          </p:cNvPr>
          <p:cNvPicPr>
            <a:picLocks noChangeAspect="1"/>
          </p:cNvPicPr>
          <p:nvPr/>
        </p:nvPicPr>
        <p:blipFill>
          <a:blip r:embed="rId4"/>
          <a:stretch>
            <a:fillRect/>
          </a:stretch>
        </p:blipFill>
        <p:spPr>
          <a:xfrm>
            <a:off x="28371520" y="729260"/>
            <a:ext cx="13520728" cy="2544356"/>
          </a:xfrm>
          <a:prstGeom prst="rect">
            <a:avLst/>
          </a:prstGeom>
        </p:spPr>
      </p:pic>
      <p:pic>
        <p:nvPicPr>
          <p:cNvPr id="32" name="Content Placeholder 31">
            <a:extLst>
              <a:ext uri="{FF2B5EF4-FFF2-40B4-BE49-F238E27FC236}">
                <a16:creationId xmlns:a16="http://schemas.microsoft.com/office/drawing/2014/main" id="{D8D7FEA6-209C-4957-93D0-F61D1A7B5495}"/>
              </a:ext>
            </a:extLst>
          </p:cNvPr>
          <p:cNvPicPr>
            <a:picLocks noGrp="1" noChangeAspect="1"/>
          </p:cNvPicPr>
          <p:nvPr>
            <p:ph sz="quarter" idx="25"/>
          </p:nvPr>
        </p:nvPicPr>
        <p:blipFill>
          <a:blip r:embed="rId5"/>
          <a:stretch>
            <a:fillRect/>
          </a:stretch>
        </p:blipFill>
        <p:spPr>
          <a:xfrm>
            <a:off x="40883236" y="12981055"/>
            <a:ext cx="2669372" cy="3734415"/>
          </a:xfrm>
          <a:prstGeom prst="rect">
            <a:avLst/>
          </a:prstGeom>
        </p:spPr>
      </p:pic>
      <p:sp>
        <p:nvSpPr>
          <p:cNvPr id="25" name="Rectangle 24">
            <a:extLst>
              <a:ext uri="{FF2B5EF4-FFF2-40B4-BE49-F238E27FC236}">
                <a16:creationId xmlns:a16="http://schemas.microsoft.com/office/drawing/2014/main" id="{7C347B19-8027-4AD0-B8B4-C944FEE064A9}"/>
              </a:ext>
            </a:extLst>
          </p:cNvPr>
          <p:cNvSpPr/>
          <p:nvPr/>
        </p:nvSpPr>
        <p:spPr>
          <a:xfrm>
            <a:off x="4523730" y="12510606"/>
            <a:ext cx="8900620" cy="7355860"/>
          </a:xfrm>
          <a:prstGeom prst="rect">
            <a:avLst/>
          </a:prstGeom>
        </p:spPr>
        <p:txBody>
          <a:bodyPr wrap="square">
            <a:spAutoFit/>
          </a:bodyPr>
          <a:lstStyle/>
          <a:p>
            <a:pPr marL="342900" indent="-342900">
              <a:lnSpc>
                <a:spcPct val="150000"/>
              </a:lnSpc>
              <a:buFont typeface="Wingdings" panose="05000000000000000000" pitchFamily="2" charset="2"/>
              <a:buChar char="Ø"/>
            </a:pPr>
            <a:r>
              <a:rPr lang="en-GB" sz="2400" dirty="0"/>
              <a:t>Faulkner &amp; </a:t>
            </a:r>
            <a:r>
              <a:rPr lang="en-GB" sz="2400" dirty="0" err="1"/>
              <a:t>Layzell</a:t>
            </a:r>
            <a:r>
              <a:rPr lang="en-GB" sz="2400" dirty="0"/>
              <a:t>, (2000), outline the existence of stereotyping, cited in </a:t>
            </a:r>
            <a:r>
              <a:rPr lang="en-GB" sz="2400" dirty="0" err="1"/>
              <a:t>Klaric</a:t>
            </a:r>
            <a:r>
              <a:rPr lang="en-GB" sz="2400" dirty="0"/>
              <a:t> &amp; </a:t>
            </a:r>
            <a:r>
              <a:rPr lang="en-GB" sz="2400" dirty="0" err="1"/>
              <a:t>Lovric</a:t>
            </a:r>
            <a:r>
              <a:rPr lang="en-GB" sz="2400" dirty="0"/>
              <a:t>, (2017).</a:t>
            </a:r>
          </a:p>
          <a:p>
            <a:pPr marL="342900" indent="-342900">
              <a:lnSpc>
                <a:spcPct val="150000"/>
              </a:lnSpc>
              <a:buFont typeface="Wingdings" panose="05000000000000000000" pitchFamily="2" charset="2"/>
              <a:buChar char="Ø"/>
            </a:pPr>
            <a:endParaRPr lang="en-GB" sz="2400" dirty="0"/>
          </a:p>
          <a:p>
            <a:pPr marL="342900" indent="-342900">
              <a:lnSpc>
                <a:spcPct val="150000"/>
              </a:lnSpc>
              <a:buFont typeface="Wingdings" panose="05000000000000000000" pitchFamily="2" charset="2"/>
              <a:buChar char="Ø"/>
            </a:pPr>
            <a:r>
              <a:rPr lang="en-GB" sz="2400" dirty="0"/>
              <a:t>Negative stereotyping contributes to negative beliefs (Martin et al 2008), and perceptions; which contributes to feelings of ‘shame and fear,’ (</a:t>
            </a:r>
            <a:r>
              <a:rPr lang="en-GB" sz="2400" dirty="0" err="1"/>
              <a:t>Dimitropoulos</a:t>
            </a:r>
            <a:r>
              <a:rPr lang="en-GB" sz="2400" dirty="0"/>
              <a:t> 2008).</a:t>
            </a:r>
            <a:endParaRPr lang="en-GB" sz="3200" dirty="0"/>
          </a:p>
          <a:p>
            <a:pPr algn="just">
              <a:lnSpc>
                <a:spcPct val="150000"/>
              </a:lnSpc>
            </a:pPr>
            <a:endParaRPr lang="en-GB" sz="2400" dirty="0"/>
          </a:p>
          <a:p>
            <a:pPr marL="342900" indent="-342900" algn="just">
              <a:lnSpc>
                <a:spcPct val="150000"/>
              </a:lnSpc>
              <a:buFont typeface="Wingdings" panose="05000000000000000000" pitchFamily="2" charset="2"/>
              <a:buChar char="Ø"/>
            </a:pPr>
            <a:r>
              <a:rPr lang="en-GB" sz="2400" dirty="0">
                <a:solidFill>
                  <a:schemeClr val="tx2"/>
                </a:solidFill>
              </a:rPr>
              <a:t>The psychological consequences of being labelled and </a:t>
            </a:r>
            <a:r>
              <a:rPr lang="en-GB" sz="2400" dirty="0"/>
              <a:t>perceived in a negative way, can  determine an individuals behaviour, and consequently the behaviours of others. (Garand 2009).</a:t>
            </a:r>
          </a:p>
          <a:p>
            <a:pPr algn="just">
              <a:lnSpc>
                <a:spcPct val="150000"/>
              </a:lnSpc>
            </a:pPr>
            <a:endParaRPr lang="en-GB" sz="2400" dirty="0"/>
          </a:p>
          <a:p>
            <a:pPr algn="ctr"/>
            <a:r>
              <a:rPr lang="en-GB" sz="4000" dirty="0"/>
              <a:t> </a:t>
            </a:r>
          </a:p>
        </p:txBody>
      </p:sp>
      <p:sp>
        <p:nvSpPr>
          <p:cNvPr id="34" name="TextBox 33">
            <a:extLst>
              <a:ext uri="{FF2B5EF4-FFF2-40B4-BE49-F238E27FC236}">
                <a16:creationId xmlns:a16="http://schemas.microsoft.com/office/drawing/2014/main" id="{53A19CE9-6191-4DF3-A2E0-AAE7C0455956}"/>
              </a:ext>
            </a:extLst>
          </p:cNvPr>
          <p:cNvSpPr txBox="1"/>
          <p:nvPr/>
        </p:nvSpPr>
        <p:spPr>
          <a:xfrm>
            <a:off x="29937822" y="12372468"/>
            <a:ext cx="10737104" cy="5440720"/>
          </a:xfrm>
          <a:prstGeom prst="rect">
            <a:avLst/>
          </a:prstGeom>
          <a:noFill/>
        </p:spPr>
        <p:txBody>
          <a:bodyPr wrap="square" rtlCol="0">
            <a:spAutoFit/>
          </a:bodyPr>
          <a:lstStyle/>
          <a:p>
            <a:endParaRPr lang="en-GB" sz="2800" dirty="0"/>
          </a:p>
          <a:p>
            <a:pPr marL="571500" indent="-571500" algn="just">
              <a:lnSpc>
                <a:spcPct val="150000"/>
              </a:lnSpc>
              <a:buFont typeface="Wingdings" panose="05000000000000000000" pitchFamily="2" charset="2"/>
              <a:buChar char="Ø"/>
            </a:pPr>
            <a:r>
              <a:rPr lang="en-GB" sz="2400" dirty="0"/>
              <a:t>The National institution of Mental Health, (2007), imply that ED’s mainly affect females, which is a common misconception; as ED’s affect both genders. 1.25 million individual’s are recorded as having an ED (Mental health Foundation, 2018)..</a:t>
            </a:r>
          </a:p>
          <a:p>
            <a:pPr marL="571500" indent="-571500" algn="just">
              <a:lnSpc>
                <a:spcPct val="150000"/>
              </a:lnSpc>
              <a:buFont typeface="Wingdings" panose="05000000000000000000" pitchFamily="2" charset="2"/>
              <a:buChar char="Ø"/>
            </a:pPr>
            <a:endParaRPr lang="en-GB" sz="2400" dirty="0"/>
          </a:p>
          <a:p>
            <a:pPr marL="571500" indent="-571500" algn="just">
              <a:lnSpc>
                <a:spcPct val="150000"/>
              </a:lnSpc>
              <a:buFont typeface="Wingdings" panose="05000000000000000000" pitchFamily="2" charset="2"/>
              <a:buChar char="Ø"/>
            </a:pPr>
            <a:r>
              <a:rPr lang="en-GB" sz="2400" dirty="0"/>
              <a:t>Statistics predominately show that anorexia is commonly found in young females, however, there is an increase in reports from males (Mental health Foundation, 2018).</a:t>
            </a:r>
          </a:p>
          <a:p>
            <a:pPr algn="just">
              <a:lnSpc>
                <a:spcPct val="150000"/>
              </a:lnSpc>
            </a:pPr>
            <a:endParaRPr lang="en-GB" sz="2400" dirty="0"/>
          </a:p>
        </p:txBody>
      </p:sp>
      <p:sp>
        <p:nvSpPr>
          <p:cNvPr id="37" name="TextBox 36">
            <a:extLst>
              <a:ext uri="{FF2B5EF4-FFF2-40B4-BE49-F238E27FC236}">
                <a16:creationId xmlns:a16="http://schemas.microsoft.com/office/drawing/2014/main" id="{075E78A4-6451-4025-A12A-ED23173C6D33}"/>
              </a:ext>
            </a:extLst>
          </p:cNvPr>
          <p:cNvSpPr txBox="1"/>
          <p:nvPr/>
        </p:nvSpPr>
        <p:spPr>
          <a:xfrm>
            <a:off x="18791045" y="7134849"/>
            <a:ext cx="9603781" cy="4455835"/>
          </a:xfrm>
          <a:prstGeom prst="rect">
            <a:avLst/>
          </a:prstGeom>
          <a:noFill/>
        </p:spPr>
        <p:txBody>
          <a:bodyPr wrap="square" rtlCol="0">
            <a:spAutoFit/>
          </a:bodyPr>
          <a:lstStyle/>
          <a:p>
            <a:pPr marL="457200" indent="-457200" algn="just">
              <a:lnSpc>
                <a:spcPct val="150000"/>
              </a:lnSpc>
              <a:buFont typeface="Wingdings" panose="05000000000000000000" pitchFamily="2" charset="2"/>
              <a:buChar char="Ø"/>
            </a:pPr>
            <a:r>
              <a:rPr lang="en-GB" sz="2400" dirty="0"/>
              <a:t>AN sufferer’s have a distorted body image ( APA, 2018), and do not eat enough food. They experience ‘intense fears of gaining weight’ (Mental Health Foundation 2018). </a:t>
            </a:r>
          </a:p>
          <a:p>
            <a:pPr marL="457200" indent="-457200" algn="just">
              <a:lnSpc>
                <a:spcPct val="150000"/>
              </a:lnSpc>
              <a:buFont typeface="Wingdings" panose="05000000000000000000" pitchFamily="2" charset="2"/>
              <a:buChar char="Ø"/>
            </a:pPr>
            <a:endParaRPr lang="en-GB" sz="2400" dirty="0"/>
          </a:p>
          <a:p>
            <a:pPr marL="457200" indent="-457200" algn="just">
              <a:lnSpc>
                <a:spcPct val="150000"/>
              </a:lnSpc>
              <a:buFont typeface="Wingdings" panose="05000000000000000000" pitchFamily="2" charset="2"/>
              <a:buChar char="Ø"/>
            </a:pPr>
            <a:r>
              <a:rPr lang="en-GB" sz="2400" dirty="0"/>
              <a:t>AN has the highest fatality rate of any psychiatric disorder, with a mortality rate of 20%, and 12 times higher risk, of premature death for females, due to excessive weight loss (BEAT 2018). </a:t>
            </a:r>
          </a:p>
          <a:p>
            <a:pPr marL="457200" indent="-457200" algn="just">
              <a:lnSpc>
                <a:spcPct val="150000"/>
              </a:lnSpc>
              <a:buFont typeface="Wingdings" panose="05000000000000000000" pitchFamily="2" charset="2"/>
              <a:buChar char="Ø"/>
            </a:pPr>
            <a:endParaRPr lang="en-GB" sz="2400" dirty="0"/>
          </a:p>
        </p:txBody>
      </p:sp>
      <p:sp>
        <p:nvSpPr>
          <p:cNvPr id="5" name="TextBox 4">
            <a:extLst>
              <a:ext uri="{FF2B5EF4-FFF2-40B4-BE49-F238E27FC236}">
                <a16:creationId xmlns:a16="http://schemas.microsoft.com/office/drawing/2014/main" id="{19EC9C9D-8632-4F04-8219-8E5571067825}"/>
              </a:ext>
            </a:extLst>
          </p:cNvPr>
          <p:cNvSpPr txBox="1"/>
          <p:nvPr/>
        </p:nvSpPr>
        <p:spPr>
          <a:xfrm>
            <a:off x="715250" y="18836748"/>
            <a:ext cx="12663813" cy="1685846"/>
          </a:xfrm>
          <a:prstGeom prst="rect">
            <a:avLst/>
          </a:prstGeom>
          <a:noFill/>
        </p:spPr>
        <p:txBody>
          <a:bodyPr wrap="square" rtlCol="0">
            <a:spAutoFit/>
          </a:bodyPr>
          <a:lstStyle/>
          <a:p>
            <a:pPr marL="571500" indent="-571500" algn="just">
              <a:lnSpc>
                <a:spcPct val="150000"/>
              </a:lnSpc>
              <a:buFont typeface="Wingdings" panose="05000000000000000000" pitchFamily="2" charset="2"/>
              <a:buChar char="Ø"/>
            </a:pPr>
            <a:r>
              <a:rPr lang="en-GB" sz="2400" dirty="0"/>
              <a:t>The Labelling theory, describes the creation of stigma, through social constructs (Thornicroft et al, 2016), and in general, helps to understand the complexity of expectations that shape stigma (</a:t>
            </a:r>
            <a:r>
              <a:rPr lang="en-GB" sz="2400" dirty="0" err="1"/>
              <a:t>Pescosolido</a:t>
            </a:r>
            <a:r>
              <a:rPr lang="en-GB" sz="2400" dirty="0"/>
              <a:t> et al, 2008).  </a:t>
            </a:r>
          </a:p>
        </p:txBody>
      </p:sp>
      <p:sp>
        <p:nvSpPr>
          <p:cNvPr id="18" name="TextBox 17">
            <a:extLst>
              <a:ext uri="{FF2B5EF4-FFF2-40B4-BE49-F238E27FC236}">
                <a16:creationId xmlns:a16="http://schemas.microsoft.com/office/drawing/2014/main" id="{86B59A56-6099-4312-BACC-0F39A3226F90}"/>
              </a:ext>
            </a:extLst>
          </p:cNvPr>
          <p:cNvSpPr txBox="1"/>
          <p:nvPr/>
        </p:nvSpPr>
        <p:spPr>
          <a:xfrm>
            <a:off x="16981714" y="22145609"/>
            <a:ext cx="9927771" cy="954107"/>
          </a:xfrm>
          <a:prstGeom prst="rect">
            <a:avLst/>
          </a:prstGeom>
          <a:noFill/>
        </p:spPr>
        <p:txBody>
          <a:bodyPr wrap="square" rtlCol="0">
            <a:spAutoFit/>
          </a:bodyPr>
          <a:lstStyle/>
          <a:p>
            <a:pPr algn="ctr"/>
            <a:r>
              <a:rPr lang="en-GB" sz="3200" b="1" i="1" dirty="0">
                <a:solidFill>
                  <a:srgbClr val="C00000"/>
                </a:solidFill>
              </a:rPr>
              <a:t>‘Blaming and shaming attitudes surround ED’s</a:t>
            </a:r>
            <a:r>
              <a:rPr lang="en-GB" sz="3200" b="1" dirty="0">
                <a:solidFill>
                  <a:srgbClr val="C00000"/>
                </a:solidFill>
              </a:rPr>
              <a:t>’ </a:t>
            </a:r>
          </a:p>
          <a:p>
            <a:pPr algn="ctr"/>
            <a:r>
              <a:rPr lang="en-GB" sz="2400" i="1" dirty="0"/>
              <a:t>(McMaster et al, 2004).</a:t>
            </a:r>
          </a:p>
        </p:txBody>
      </p:sp>
      <p:sp>
        <p:nvSpPr>
          <p:cNvPr id="38" name="Rectangle 37">
            <a:extLst>
              <a:ext uri="{FF2B5EF4-FFF2-40B4-BE49-F238E27FC236}">
                <a16:creationId xmlns:a16="http://schemas.microsoft.com/office/drawing/2014/main" id="{AF9559BC-3933-4E1A-BDC8-F11DAF4FCDE4}"/>
              </a:ext>
            </a:extLst>
          </p:cNvPr>
          <p:cNvSpPr/>
          <p:nvPr/>
        </p:nvSpPr>
        <p:spPr>
          <a:xfrm>
            <a:off x="6346895" y="3959282"/>
            <a:ext cx="39780671" cy="1015663"/>
          </a:xfrm>
          <a:prstGeom prst="rect">
            <a:avLst/>
          </a:prstGeom>
        </p:spPr>
        <p:txBody>
          <a:bodyPr wrap="square">
            <a:spAutoFit/>
          </a:bodyPr>
          <a:lstStyle/>
          <a:p>
            <a:r>
              <a:rPr lang="en-GB" sz="6000" b="1" dirty="0">
                <a:solidFill>
                  <a:schemeClr val="bg1"/>
                </a:solidFill>
              </a:rPr>
              <a:t>DSM-5 categorises an ED, as a ‘persistent disturbance, in eating behaviour </a:t>
            </a:r>
            <a:r>
              <a:rPr lang="en-GB" sz="6000" b="1" i="1" dirty="0">
                <a:solidFill>
                  <a:schemeClr val="bg1"/>
                </a:solidFill>
              </a:rPr>
              <a:t>(APA, 2013). </a:t>
            </a:r>
            <a:endParaRPr lang="en-GB" sz="6000" i="1" dirty="0"/>
          </a:p>
        </p:txBody>
      </p:sp>
      <p:pic>
        <p:nvPicPr>
          <p:cNvPr id="39" name="Picture 38">
            <a:extLst>
              <a:ext uri="{FF2B5EF4-FFF2-40B4-BE49-F238E27FC236}">
                <a16:creationId xmlns:a16="http://schemas.microsoft.com/office/drawing/2014/main" id="{B3D12E25-1F04-498A-92BC-5DDFDEDAD012}"/>
              </a:ext>
            </a:extLst>
          </p:cNvPr>
          <p:cNvPicPr>
            <a:picLocks noChangeAspect="1"/>
          </p:cNvPicPr>
          <p:nvPr/>
        </p:nvPicPr>
        <p:blipFill>
          <a:blip r:embed="rId6"/>
          <a:stretch>
            <a:fillRect/>
          </a:stretch>
        </p:blipFill>
        <p:spPr>
          <a:xfrm>
            <a:off x="24801874" y="15498935"/>
            <a:ext cx="4268685" cy="3962527"/>
          </a:xfrm>
          <a:prstGeom prst="rect">
            <a:avLst/>
          </a:prstGeom>
        </p:spPr>
      </p:pic>
      <p:sp>
        <p:nvSpPr>
          <p:cNvPr id="3" name="TextBox 2">
            <a:extLst>
              <a:ext uri="{FF2B5EF4-FFF2-40B4-BE49-F238E27FC236}">
                <a16:creationId xmlns:a16="http://schemas.microsoft.com/office/drawing/2014/main" id="{E9996841-9FA9-4A95-9427-7F50970904FA}"/>
              </a:ext>
            </a:extLst>
          </p:cNvPr>
          <p:cNvSpPr txBox="1"/>
          <p:nvPr/>
        </p:nvSpPr>
        <p:spPr>
          <a:xfrm>
            <a:off x="14537608" y="23708199"/>
            <a:ext cx="14233335" cy="7779822"/>
          </a:xfrm>
          <a:prstGeom prst="rect">
            <a:avLst/>
          </a:prstGeom>
          <a:noFill/>
        </p:spPr>
        <p:txBody>
          <a:bodyPr wrap="square" rtlCol="0">
            <a:spAutoFit/>
          </a:bodyPr>
          <a:lstStyle/>
          <a:p>
            <a:pPr marL="571500" indent="-571500" algn="just">
              <a:lnSpc>
                <a:spcPct val="150000"/>
              </a:lnSpc>
              <a:buFont typeface="Wingdings" panose="05000000000000000000" pitchFamily="2" charset="2"/>
              <a:buChar char="Ø"/>
            </a:pPr>
            <a:r>
              <a:rPr lang="en-GB" sz="2400" dirty="0">
                <a:solidFill>
                  <a:schemeClr val="tx2"/>
                </a:solidFill>
              </a:rPr>
              <a:t>ED are labelled as a phase, and something that you can grow out of, and is perceived as ‘perceptions of controllability (Kambanis,2016).</a:t>
            </a:r>
          </a:p>
          <a:p>
            <a:pPr algn="just">
              <a:lnSpc>
                <a:spcPct val="150000"/>
              </a:lnSpc>
            </a:pPr>
            <a:endParaRPr lang="en-GB" sz="2400" dirty="0">
              <a:highlight>
                <a:srgbClr val="FFFF00"/>
              </a:highlight>
            </a:endParaRPr>
          </a:p>
          <a:p>
            <a:pPr marL="571500" indent="-571500" algn="just">
              <a:lnSpc>
                <a:spcPct val="150000"/>
              </a:lnSpc>
              <a:buFont typeface="Wingdings" panose="05000000000000000000" pitchFamily="2" charset="2"/>
              <a:buChar char="Ø"/>
            </a:pPr>
            <a:r>
              <a:rPr lang="en-GB" sz="2400" dirty="0"/>
              <a:t>(Stewart et al., 2006) investigated stigma of AN, looking at the perception of those with AN compared to those who are healthy, or who had other mental illnesses, and identified that ‘personal characteristics were most negative for those with an </a:t>
            </a:r>
            <a:r>
              <a:rPr lang="en-GB" sz="2400" dirty="0" err="1"/>
              <a:t>AN</a:t>
            </a:r>
            <a:r>
              <a:rPr lang="en-GB" sz="2400" dirty="0"/>
              <a:t>’, and noted they are capable of changing their eating behaviours, if they want to, as classified as ‘self-inflicted’ and ‘attention seeking behaviour’. However, sufferer's </a:t>
            </a:r>
            <a:r>
              <a:rPr lang="en-GB" sz="2400" dirty="0">
                <a:solidFill>
                  <a:schemeClr val="tx2"/>
                </a:solidFill>
              </a:rPr>
              <a:t>generally lack knowledge surrounding the illness, and the public imply that it is a ‘</a:t>
            </a:r>
            <a:r>
              <a:rPr lang="en-GB" sz="2400" b="1" dirty="0">
                <a:solidFill>
                  <a:schemeClr val="tx2"/>
                </a:solidFill>
              </a:rPr>
              <a:t>lifestyle choice’ </a:t>
            </a:r>
            <a:r>
              <a:rPr lang="en-GB" sz="2400" dirty="0">
                <a:solidFill>
                  <a:schemeClr val="tx2"/>
                </a:solidFill>
              </a:rPr>
              <a:t>(Ali et al 2016) and is further supported by </a:t>
            </a:r>
            <a:r>
              <a:rPr lang="en-GB" sz="2400" dirty="0" err="1">
                <a:solidFill>
                  <a:schemeClr val="tx2"/>
                </a:solidFill>
              </a:rPr>
              <a:t>Pahl</a:t>
            </a:r>
            <a:r>
              <a:rPr lang="en-GB" sz="2400" dirty="0">
                <a:solidFill>
                  <a:schemeClr val="tx2"/>
                </a:solidFill>
              </a:rPr>
              <a:t> &amp; Suh 2015.</a:t>
            </a:r>
          </a:p>
          <a:p>
            <a:pPr algn="just">
              <a:lnSpc>
                <a:spcPct val="150000"/>
              </a:lnSpc>
            </a:pPr>
            <a:endParaRPr lang="en-GB" sz="2400" dirty="0">
              <a:solidFill>
                <a:schemeClr val="tx2"/>
              </a:solidFill>
              <a:highlight>
                <a:srgbClr val="FFFF00"/>
              </a:highlight>
            </a:endParaRPr>
          </a:p>
          <a:p>
            <a:pPr marL="571500" indent="-571500" algn="just">
              <a:lnSpc>
                <a:spcPct val="150000"/>
              </a:lnSpc>
              <a:buFont typeface="Wingdings" panose="05000000000000000000" pitchFamily="2" charset="2"/>
              <a:buChar char="Ø"/>
            </a:pPr>
            <a:r>
              <a:rPr lang="en-GB" sz="2400" dirty="0"/>
              <a:t>The Behavioural consequences are ‘alienation and social withdrawal’ (Griffiths et al, 2018).</a:t>
            </a:r>
          </a:p>
          <a:p>
            <a:pPr algn="just">
              <a:lnSpc>
                <a:spcPct val="150000"/>
              </a:lnSpc>
            </a:pPr>
            <a:endParaRPr lang="en-GB" sz="2400" dirty="0"/>
          </a:p>
          <a:p>
            <a:pPr marL="571500" indent="-571500" algn="just">
              <a:lnSpc>
                <a:spcPct val="150000"/>
              </a:lnSpc>
              <a:buFont typeface="Wingdings" panose="05000000000000000000" pitchFamily="2" charset="2"/>
              <a:buChar char="Ø"/>
            </a:pPr>
            <a:r>
              <a:rPr lang="en-GB" sz="2400" dirty="0"/>
              <a:t>Barriers to seeking help - social rejection’, as the sufferer experiences shame, guilt and denial (Ali et al 2016). </a:t>
            </a:r>
          </a:p>
        </p:txBody>
      </p:sp>
      <p:pic>
        <p:nvPicPr>
          <p:cNvPr id="33" name="Picture 32">
            <a:extLst>
              <a:ext uri="{FF2B5EF4-FFF2-40B4-BE49-F238E27FC236}">
                <a16:creationId xmlns:a16="http://schemas.microsoft.com/office/drawing/2014/main" id="{6288D7F2-316B-4B43-9CA1-3B5917344FFF}"/>
              </a:ext>
            </a:extLst>
          </p:cNvPr>
          <p:cNvPicPr>
            <a:picLocks noChangeAspect="1"/>
          </p:cNvPicPr>
          <p:nvPr/>
        </p:nvPicPr>
        <p:blipFill>
          <a:blip r:embed="rId7"/>
          <a:stretch>
            <a:fillRect/>
          </a:stretch>
        </p:blipFill>
        <p:spPr>
          <a:xfrm rot="20743210">
            <a:off x="14708549" y="7686979"/>
            <a:ext cx="3712779" cy="2391779"/>
          </a:xfrm>
          <a:prstGeom prst="rect">
            <a:avLst/>
          </a:prstGeom>
        </p:spPr>
      </p:pic>
      <p:sp>
        <p:nvSpPr>
          <p:cNvPr id="10" name="TextBox 9">
            <a:extLst>
              <a:ext uri="{FF2B5EF4-FFF2-40B4-BE49-F238E27FC236}">
                <a16:creationId xmlns:a16="http://schemas.microsoft.com/office/drawing/2014/main" id="{1E3C1468-8916-4190-8AAC-E275DC8BEBFB}"/>
              </a:ext>
            </a:extLst>
          </p:cNvPr>
          <p:cNvSpPr txBox="1"/>
          <p:nvPr/>
        </p:nvSpPr>
        <p:spPr>
          <a:xfrm>
            <a:off x="14512469" y="11405839"/>
            <a:ext cx="13882357" cy="3293209"/>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Ø"/>
            </a:pPr>
            <a:r>
              <a:rPr lang="en-GB" sz="2400" dirty="0"/>
              <a:t>The attribution theory attempts to understand the underpinning of stigmatising attitudes, to those who are suffering mentally. The theory implies that an individual is ‘responsible’ for their illness (Weiner, 1995), which attracts a greater level of ‘stigmatising attitudes’ (</a:t>
            </a:r>
            <a:r>
              <a:rPr lang="en-GB" sz="2400" dirty="0" err="1"/>
              <a:t>Zwickert</a:t>
            </a:r>
            <a:r>
              <a:rPr lang="en-GB" sz="2400" dirty="0"/>
              <a:t> &amp; </a:t>
            </a:r>
            <a:r>
              <a:rPr lang="en-GB" sz="2400" dirty="0" err="1"/>
              <a:t>Reiger</a:t>
            </a:r>
            <a:r>
              <a:rPr lang="en-GB" sz="2400" dirty="0"/>
              <a:t>, 2013).</a:t>
            </a:r>
          </a:p>
          <a:p>
            <a:pPr marL="342900" indent="-342900" algn="just">
              <a:lnSpc>
                <a:spcPct val="150000"/>
              </a:lnSpc>
              <a:buFont typeface="Wingdings" panose="05000000000000000000" pitchFamily="2" charset="2"/>
              <a:buChar char="Ø"/>
            </a:pPr>
            <a:endParaRPr lang="en-GB" sz="2400" dirty="0"/>
          </a:p>
          <a:p>
            <a:pPr marL="342900" indent="-342900" algn="just">
              <a:lnSpc>
                <a:spcPct val="150000"/>
              </a:lnSpc>
              <a:buFont typeface="Wingdings" panose="05000000000000000000" pitchFamily="2" charset="2"/>
              <a:buChar char="Ø"/>
            </a:pPr>
            <a:r>
              <a:rPr lang="en-GB" sz="2400" dirty="0"/>
              <a:t>The stigmatisation towards AN, impacts on ‘outcome’ (</a:t>
            </a:r>
            <a:r>
              <a:rPr lang="en-GB" sz="2400" dirty="0" err="1"/>
              <a:t>Zwickert</a:t>
            </a:r>
            <a:r>
              <a:rPr lang="en-GB" sz="2400" dirty="0"/>
              <a:t> &amp; </a:t>
            </a:r>
            <a:r>
              <a:rPr lang="en-GB" sz="2400" dirty="0" err="1"/>
              <a:t>Reiger</a:t>
            </a:r>
            <a:r>
              <a:rPr lang="en-GB" sz="2400" dirty="0"/>
              <a:t>, 2013). </a:t>
            </a:r>
            <a:endParaRPr lang="en-GB" sz="2800" dirty="0"/>
          </a:p>
          <a:p>
            <a:pPr marL="457200" indent="-457200">
              <a:buFont typeface="Wingdings" panose="05000000000000000000" pitchFamily="2" charset="2"/>
              <a:buChar char="Ø"/>
            </a:pPr>
            <a:endParaRPr lang="en-GB" sz="2800" dirty="0"/>
          </a:p>
        </p:txBody>
      </p:sp>
      <p:sp>
        <p:nvSpPr>
          <p:cNvPr id="43" name="TextBox 42">
            <a:extLst>
              <a:ext uri="{FF2B5EF4-FFF2-40B4-BE49-F238E27FC236}">
                <a16:creationId xmlns:a16="http://schemas.microsoft.com/office/drawing/2014/main" id="{8E52E7D0-12A0-41AA-A7F0-1248E4EF8C5C}"/>
              </a:ext>
            </a:extLst>
          </p:cNvPr>
          <p:cNvSpPr txBox="1"/>
          <p:nvPr/>
        </p:nvSpPr>
        <p:spPr>
          <a:xfrm>
            <a:off x="14665817" y="15066521"/>
            <a:ext cx="9364559" cy="5262979"/>
          </a:xfrm>
          <a:prstGeom prst="rect">
            <a:avLst/>
          </a:prstGeom>
          <a:noFill/>
          <a:ln>
            <a:solidFill>
              <a:srgbClr val="08CDE8"/>
            </a:solidFill>
          </a:ln>
        </p:spPr>
        <p:txBody>
          <a:bodyPr wrap="square" rtlCol="0">
            <a:spAutoFit/>
          </a:bodyPr>
          <a:lstStyle/>
          <a:p>
            <a:pPr algn="ctr"/>
            <a:r>
              <a:rPr lang="en-GB" sz="2800" dirty="0"/>
              <a:t>Stigma is by far one of the biggest threats to individual wellbeing. </a:t>
            </a:r>
          </a:p>
          <a:p>
            <a:pPr algn="ctr"/>
            <a:r>
              <a:rPr lang="en-GB" sz="2800" dirty="0"/>
              <a:t>(Beat,2016).</a:t>
            </a:r>
          </a:p>
          <a:p>
            <a:pPr algn="ctr"/>
            <a:endParaRPr lang="en-GB" sz="2800" i="1" dirty="0"/>
          </a:p>
          <a:p>
            <a:pPr algn="ctr"/>
            <a:r>
              <a:rPr lang="en-GB" sz="2800" dirty="0"/>
              <a:t>‘Robs one’s dignity and decreases their self-esteem’ (</a:t>
            </a:r>
            <a:r>
              <a:rPr lang="en-GB" sz="2800" dirty="0" err="1"/>
              <a:t>Dimitropoulos</a:t>
            </a:r>
            <a:r>
              <a:rPr lang="en-GB" sz="2800" dirty="0"/>
              <a:t> 2008).</a:t>
            </a:r>
          </a:p>
          <a:p>
            <a:pPr algn="ctr"/>
            <a:endParaRPr lang="en-GB" sz="2800" dirty="0"/>
          </a:p>
          <a:p>
            <a:pPr algn="ctr"/>
            <a:r>
              <a:rPr lang="en-GB" sz="2800" dirty="0"/>
              <a:t>Statistics show that discrimination and stigma impact on 40% of people’s recovery. Many felt that they were unable to get support for ED at work. </a:t>
            </a:r>
          </a:p>
          <a:p>
            <a:pPr algn="ctr"/>
            <a:r>
              <a:rPr lang="en-GB" sz="2800" dirty="0"/>
              <a:t>38% used their annual leave to get treatment for ED’s.</a:t>
            </a:r>
          </a:p>
          <a:p>
            <a:pPr algn="ctr"/>
            <a:r>
              <a:rPr lang="en-GB" sz="2800" dirty="0"/>
              <a:t>(Beat, 2016)</a:t>
            </a:r>
          </a:p>
        </p:txBody>
      </p:sp>
      <p:sp>
        <p:nvSpPr>
          <p:cNvPr id="19" name="TextBox 18">
            <a:extLst>
              <a:ext uri="{FF2B5EF4-FFF2-40B4-BE49-F238E27FC236}">
                <a16:creationId xmlns:a16="http://schemas.microsoft.com/office/drawing/2014/main" id="{9758F326-A4D8-40B0-B628-1DE3227619D0}"/>
              </a:ext>
            </a:extLst>
          </p:cNvPr>
          <p:cNvSpPr txBox="1"/>
          <p:nvPr/>
        </p:nvSpPr>
        <p:spPr>
          <a:xfrm>
            <a:off x="29937822" y="17704900"/>
            <a:ext cx="13882357" cy="1131848"/>
          </a:xfrm>
          <a:prstGeom prst="rect">
            <a:avLst/>
          </a:prstGeom>
          <a:noFill/>
        </p:spPr>
        <p:txBody>
          <a:bodyPr wrap="square" rtlCol="0">
            <a:spAutoFit/>
          </a:bodyPr>
          <a:lstStyle/>
          <a:p>
            <a:pPr marL="571500" indent="-571500" algn="just">
              <a:lnSpc>
                <a:spcPct val="150000"/>
              </a:lnSpc>
              <a:buFont typeface="Wingdings" panose="05000000000000000000" pitchFamily="2" charset="2"/>
              <a:buChar char="Ø"/>
            </a:pPr>
            <a:r>
              <a:rPr lang="en-GB" sz="2400" dirty="0"/>
              <a:t>Relationship between weight stigma and physiological stress are identified, due to societal pressure to be thin (</a:t>
            </a:r>
            <a:r>
              <a:rPr lang="en-GB" sz="2400" dirty="0" err="1"/>
              <a:t>Puhl</a:t>
            </a:r>
            <a:r>
              <a:rPr lang="en-GB" sz="2400" dirty="0"/>
              <a:t> &amp; Heuer, 2009). </a:t>
            </a:r>
          </a:p>
        </p:txBody>
      </p:sp>
      <p:sp>
        <p:nvSpPr>
          <p:cNvPr id="20" name="TextBox 19">
            <a:extLst>
              <a:ext uri="{FF2B5EF4-FFF2-40B4-BE49-F238E27FC236}">
                <a16:creationId xmlns:a16="http://schemas.microsoft.com/office/drawing/2014/main" id="{2061DB93-C34A-4EC1-B112-16A73370EE55}"/>
              </a:ext>
            </a:extLst>
          </p:cNvPr>
          <p:cNvSpPr txBox="1"/>
          <p:nvPr/>
        </p:nvSpPr>
        <p:spPr>
          <a:xfrm>
            <a:off x="29937822" y="5427285"/>
            <a:ext cx="13142092" cy="5786199"/>
          </a:xfrm>
          <a:prstGeom prst="rect">
            <a:avLst/>
          </a:prstGeom>
          <a:noFill/>
        </p:spPr>
        <p:txBody>
          <a:bodyPr wrap="square" rtlCol="0">
            <a:spAutoFit/>
          </a:bodyPr>
          <a:lstStyle/>
          <a:p>
            <a:pPr algn="just">
              <a:lnSpc>
                <a:spcPct val="150000"/>
              </a:lnSpc>
            </a:pPr>
            <a:endParaRPr lang="en-GB" sz="2400" dirty="0"/>
          </a:p>
          <a:p>
            <a:pPr marL="571500" indent="-571500" algn="just">
              <a:lnSpc>
                <a:spcPct val="150000"/>
              </a:lnSpc>
              <a:buFont typeface="Wingdings" panose="05000000000000000000" pitchFamily="2" charset="2"/>
              <a:buChar char="Ø"/>
            </a:pPr>
            <a:r>
              <a:rPr lang="en-GB" sz="2400" dirty="0"/>
              <a:t>Those with ED’S need to be honest with their self and others, share their experiences, to increase awareness, and to reduce and prevent stigmatising attitudes, which is not only a ‘matter of curiosity’, but a ‘ vital component ‘ that supports those with psychiatric illness, to live better lives within the community (Attkisson et al 1992).</a:t>
            </a:r>
          </a:p>
          <a:p>
            <a:pPr algn="just">
              <a:lnSpc>
                <a:spcPct val="150000"/>
              </a:lnSpc>
            </a:pPr>
            <a:endParaRPr lang="en-GB" sz="6000" dirty="0"/>
          </a:p>
          <a:p>
            <a:pPr marL="457200" indent="-457200" algn="just">
              <a:lnSpc>
                <a:spcPct val="150000"/>
              </a:lnSpc>
              <a:buFont typeface="Wingdings" panose="05000000000000000000" pitchFamily="2" charset="2"/>
              <a:buChar char="Ø"/>
            </a:pPr>
            <a:r>
              <a:rPr lang="en-GB" sz="2400" dirty="0"/>
              <a:t>In addition to this ED’s generally are associated to other illnesses, and it is implied that ‘co-morbidity is the rule, rather than the exception’ (Hudson et al 2007). </a:t>
            </a:r>
          </a:p>
          <a:p>
            <a:endParaRPr lang="en-GB" sz="2800" dirty="0" err="1"/>
          </a:p>
        </p:txBody>
      </p:sp>
    </p:spTree>
    <p:extLst>
      <p:ext uri="{BB962C8B-B14F-4D97-AF65-F5344CB8AC3E}">
        <p14:creationId xmlns:p14="http://schemas.microsoft.com/office/powerpoint/2010/main" val="29729389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B6E14-B1F6-4D07-BD94-1CAE2869C667}"/>
              </a:ext>
            </a:extLst>
          </p:cNvPr>
          <p:cNvSpPr>
            <a:spLocks noGrp="1"/>
          </p:cNvSpPr>
          <p:nvPr>
            <p:ph type="title"/>
          </p:nvPr>
        </p:nvSpPr>
        <p:spPr/>
        <p:txBody>
          <a:bodyPr/>
          <a:lstStyle/>
          <a:p>
            <a:r>
              <a:rPr lang="en-GB" dirty="0"/>
              <a:t>References… </a:t>
            </a:r>
          </a:p>
        </p:txBody>
      </p:sp>
      <p:sp>
        <p:nvSpPr>
          <p:cNvPr id="25" name="Picture Placeholder 24">
            <a:extLst>
              <a:ext uri="{FF2B5EF4-FFF2-40B4-BE49-F238E27FC236}">
                <a16:creationId xmlns:a16="http://schemas.microsoft.com/office/drawing/2014/main" id="{A8C86286-0C8C-4389-8F77-76EC12AC872B}"/>
              </a:ext>
            </a:extLst>
          </p:cNvPr>
          <p:cNvSpPr>
            <a:spLocks noGrp="1"/>
          </p:cNvSpPr>
          <p:nvPr>
            <p:ph type="pic" sz="quarter" idx="43"/>
          </p:nvPr>
        </p:nvSpPr>
        <p:spPr/>
      </p:sp>
      <p:sp>
        <p:nvSpPr>
          <p:cNvPr id="26" name="TextBox 25">
            <a:extLst>
              <a:ext uri="{FF2B5EF4-FFF2-40B4-BE49-F238E27FC236}">
                <a16:creationId xmlns:a16="http://schemas.microsoft.com/office/drawing/2014/main" id="{46BC09D6-807B-4644-B200-CE94A63DBEF9}"/>
              </a:ext>
            </a:extLst>
          </p:cNvPr>
          <p:cNvSpPr txBox="1"/>
          <p:nvPr/>
        </p:nvSpPr>
        <p:spPr>
          <a:xfrm>
            <a:off x="1158240" y="6593306"/>
            <a:ext cx="41866686" cy="13819168"/>
          </a:xfrm>
          <a:prstGeom prst="rect">
            <a:avLst/>
          </a:prstGeom>
          <a:noFill/>
        </p:spPr>
        <p:txBody>
          <a:bodyPr wrap="square" rtlCol="0">
            <a:spAutoFit/>
          </a:bodyPr>
          <a:lstStyle/>
          <a:p>
            <a:pPr marL="857250" indent="-857250">
              <a:buFont typeface="Arial" panose="020B0604020202020204" pitchFamily="34" charset="0"/>
              <a:buChar char="•"/>
            </a:pPr>
            <a:r>
              <a:rPr lang="en-GB" sz="2800" dirty="0" err="1"/>
              <a:t>Startup</a:t>
            </a:r>
            <a:r>
              <a:rPr lang="en-GB" sz="2800" dirty="0"/>
              <a:t>, H., Lavender, A., Oldershaw, A., Stott, R., </a:t>
            </a:r>
            <a:r>
              <a:rPr lang="en-GB" sz="2800" dirty="0" err="1"/>
              <a:t>Tchanturia</a:t>
            </a:r>
            <a:r>
              <a:rPr lang="en-GB" sz="2800" dirty="0"/>
              <a:t>, K., Treasure, J., &amp; Schmidt, U. (2013). Worry and rumination in anorexia nervosa. </a:t>
            </a:r>
            <a:r>
              <a:rPr lang="en-GB" sz="2800" i="1" dirty="0"/>
              <a:t>Behavioural and cognitive psychotherapy</a:t>
            </a:r>
            <a:r>
              <a:rPr lang="en-GB" sz="2800" dirty="0"/>
              <a:t>, </a:t>
            </a:r>
            <a:r>
              <a:rPr lang="en-GB" sz="2800" i="1" dirty="0"/>
              <a:t>41</a:t>
            </a:r>
            <a:r>
              <a:rPr lang="en-GB" sz="2800" dirty="0"/>
              <a:t>(3), 301-316.</a:t>
            </a:r>
          </a:p>
          <a:p>
            <a:pPr marL="857250" indent="-857250">
              <a:buFont typeface="Arial" panose="020B0604020202020204" pitchFamily="34" charset="0"/>
              <a:buChar char="•"/>
            </a:pPr>
            <a:r>
              <a:rPr lang="en-GB" sz="2800" dirty="0"/>
              <a:t>Smith, K. E., Mason, T. B., &amp; Lavender, J. M. (2018). Rumination and eating disorder psychopathology: A meta-analysis. </a:t>
            </a:r>
            <a:r>
              <a:rPr lang="en-GB" sz="2800" i="1" dirty="0"/>
              <a:t>Clinical psychology review</a:t>
            </a:r>
            <a:r>
              <a:rPr lang="en-GB" sz="2800" dirty="0"/>
              <a:t>.</a:t>
            </a:r>
          </a:p>
          <a:p>
            <a:pPr marL="857250" indent="-857250">
              <a:buFont typeface="Arial" panose="020B0604020202020204" pitchFamily="34" charset="0"/>
              <a:buChar char="•"/>
            </a:pPr>
            <a:r>
              <a:rPr lang="en-GB" sz="2800" dirty="0"/>
              <a:t>Hudson, J. I., </a:t>
            </a:r>
            <a:r>
              <a:rPr lang="en-GB" sz="2800" dirty="0" err="1"/>
              <a:t>Hiripi</a:t>
            </a:r>
            <a:r>
              <a:rPr lang="en-GB" sz="2800" dirty="0"/>
              <a:t>, E., Pope Jr, H. G., &amp; Kessler, R. C. (2007). The prevalence and correlates of eating disorders in the National Comorbidity Survey Replication. </a:t>
            </a:r>
            <a:r>
              <a:rPr lang="en-GB" sz="2800" i="1" dirty="0"/>
              <a:t>Biological psychiatry</a:t>
            </a:r>
            <a:r>
              <a:rPr lang="en-GB" sz="2800" dirty="0"/>
              <a:t>, </a:t>
            </a:r>
            <a:r>
              <a:rPr lang="en-GB" sz="2800" i="1" dirty="0"/>
              <a:t>61</a:t>
            </a:r>
            <a:r>
              <a:rPr lang="en-GB" sz="2800" dirty="0"/>
              <a:t>(3), 348-358.</a:t>
            </a:r>
          </a:p>
          <a:p>
            <a:pPr marL="857250" indent="-857250">
              <a:buFont typeface="Arial" panose="020B0604020202020204" pitchFamily="34" charset="0"/>
              <a:buChar char="•"/>
            </a:pPr>
            <a:r>
              <a:rPr lang="en-GB" sz="2800" dirty="0" err="1"/>
              <a:t>Dimitropoulos</a:t>
            </a:r>
            <a:r>
              <a:rPr lang="en-GB" sz="2800" dirty="0"/>
              <a:t>, G. (2008). Stigmatization of eating disorders. </a:t>
            </a:r>
            <a:r>
              <a:rPr lang="en-GB" sz="2800" i="1" dirty="0"/>
              <a:t>National Eating Disorder Information </a:t>
            </a:r>
            <a:r>
              <a:rPr lang="en-GB" sz="2800" i="1" dirty="0" err="1"/>
              <a:t>Center</a:t>
            </a:r>
            <a:r>
              <a:rPr lang="en-GB" sz="2800" dirty="0"/>
              <a:t>.</a:t>
            </a:r>
          </a:p>
          <a:p>
            <a:pPr marL="857250" indent="-857250">
              <a:buFont typeface="Arial" panose="020B0604020202020204" pitchFamily="34" charset="0"/>
              <a:buChar char="•"/>
            </a:pPr>
            <a:r>
              <a:rPr lang="en-GB" sz="2800" dirty="0"/>
              <a:t>Weiner B. Judgments of responsibility: A foundation for a theory of social conduct. New York: Guilford; 1995.</a:t>
            </a:r>
          </a:p>
          <a:p>
            <a:pPr marL="857250" indent="-857250">
              <a:buFont typeface="Arial" panose="020B0604020202020204" pitchFamily="34" charset="0"/>
              <a:buChar char="•"/>
            </a:pPr>
            <a:r>
              <a:rPr lang="en-GB" sz="2800" dirty="0"/>
              <a:t>McMaster, R., Beale, B., </a:t>
            </a:r>
            <a:r>
              <a:rPr lang="en-GB" sz="2800" dirty="0" err="1"/>
              <a:t>Hillege</a:t>
            </a:r>
            <a:r>
              <a:rPr lang="en-GB" sz="2800" dirty="0"/>
              <a:t>, S., &amp; Nagy, S. (2004). The parent experience of eating disorders: Interactions with health professionals. </a:t>
            </a:r>
            <a:r>
              <a:rPr lang="en-GB" sz="2800" i="1" dirty="0"/>
              <a:t>International journal of mental health nursing</a:t>
            </a:r>
            <a:r>
              <a:rPr lang="en-GB" sz="2800" dirty="0"/>
              <a:t>, </a:t>
            </a:r>
            <a:r>
              <a:rPr lang="en-GB" sz="2800" i="1" dirty="0"/>
              <a:t>13</a:t>
            </a:r>
            <a:r>
              <a:rPr lang="en-GB" sz="2800" dirty="0"/>
              <a:t>(1), 67-73.</a:t>
            </a:r>
          </a:p>
          <a:p>
            <a:pPr marL="857250" indent="-857250">
              <a:buFont typeface="Arial" panose="020B0604020202020204" pitchFamily="34" charset="0"/>
              <a:buChar char="•"/>
            </a:pPr>
            <a:r>
              <a:rPr lang="en-GB" sz="2800" dirty="0"/>
              <a:t>Retrieved at Mental Health Foundation, (2018); </a:t>
            </a:r>
            <a:r>
              <a:rPr lang="en-GB" sz="2800" dirty="0">
                <a:hlinkClick r:id="rId2"/>
              </a:rPr>
              <a:t>https://www.mentalhealth.org.uk/a-to-z/a/anorexia-nervosa</a:t>
            </a:r>
            <a:r>
              <a:rPr lang="en-GB" sz="2800" dirty="0"/>
              <a:t>. Accessed on the 08/12/2018. </a:t>
            </a:r>
          </a:p>
          <a:p>
            <a:pPr marL="857250" indent="-857250">
              <a:buFont typeface="Arial" panose="020B0604020202020204" pitchFamily="34" charset="0"/>
              <a:buChar char="•"/>
            </a:pPr>
            <a:r>
              <a:rPr lang="en-GB" sz="2800" dirty="0">
                <a:hlinkClick r:id="rId3">
                  <a:extLst>
                    <a:ext uri="{A12FA001-AC4F-418D-AE19-62706E023703}">
                      <ahyp:hlinkClr xmlns:ahyp="http://schemas.microsoft.com/office/drawing/2018/hyperlinkcolor" val="tx"/>
                    </a:ext>
                  </a:extLst>
                </a:hlinkClick>
              </a:rPr>
              <a:t>Retrieved at: APA</a:t>
            </a:r>
            <a:r>
              <a:rPr lang="en-GB" sz="2800" dirty="0"/>
              <a:t>, (2018); </a:t>
            </a:r>
            <a:r>
              <a:rPr lang="en-GB" sz="2800" dirty="0">
                <a:hlinkClick r:id="rId3"/>
              </a:rPr>
              <a:t>https://www.apa.org/helpcenter/eating.aspx#national</a:t>
            </a:r>
            <a:r>
              <a:rPr lang="en-GB" sz="2800" dirty="0"/>
              <a:t>. Accessed on the 08/12/2018.</a:t>
            </a:r>
          </a:p>
          <a:p>
            <a:pPr marL="857250" indent="-857250">
              <a:buFont typeface="Arial" panose="020B0604020202020204" pitchFamily="34" charset="0"/>
              <a:buChar char="•"/>
            </a:pPr>
            <a:r>
              <a:rPr lang="en-GB" sz="2800" dirty="0">
                <a:hlinkClick r:id="rId4">
                  <a:extLst>
                    <a:ext uri="{A12FA001-AC4F-418D-AE19-62706E023703}">
                      <ahyp:hlinkClr xmlns:ahyp="http://schemas.microsoft.com/office/drawing/2018/hyperlinkcolor" val="tx"/>
                    </a:ext>
                  </a:extLst>
                </a:hlinkClick>
              </a:rPr>
              <a:t>Retrieved at: Beat, (2018); https://www.beateatingdisorders.org.uk/media-centre/eating-disorder-statistics</a:t>
            </a:r>
            <a:r>
              <a:rPr lang="en-GB" sz="2800" dirty="0"/>
              <a:t>. Accessed on the 08/12/2018.</a:t>
            </a:r>
          </a:p>
          <a:p>
            <a:pPr marL="857250" indent="-857250">
              <a:buFont typeface="Arial" panose="020B0604020202020204" pitchFamily="34" charset="0"/>
              <a:buChar char="•"/>
            </a:pPr>
            <a:r>
              <a:rPr lang="en-GB" sz="2800" dirty="0">
                <a:hlinkClick r:id="rId5">
                  <a:extLst>
                    <a:ext uri="{A12FA001-AC4F-418D-AE19-62706E023703}">
                      <ahyp:hlinkClr xmlns:ahyp="http://schemas.microsoft.com/office/drawing/2018/hyperlinkcolor" val="tx"/>
                    </a:ext>
                  </a:extLst>
                </a:hlinkClick>
              </a:rPr>
              <a:t>Retrieved at Mental Health Foundation, (2016); </a:t>
            </a:r>
            <a:r>
              <a:rPr lang="en-GB" sz="2800" dirty="0">
                <a:hlinkClick r:id="rId5">
                  <a:extLst>
                    <a:ext uri="{A12FA001-AC4F-418D-AE19-62706E023703}">
                      <ahyp:hlinkClr xmlns:ahyp="http://schemas.microsoft.com/office/drawing/2018/hyperlinkcolor" val="tx"/>
                    </a:ext>
                  </a:extLst>
                </a:hlinkClick>
              </a:rPr>
              <a:t>https://www.mentalhealth.org.uk/blog/banishing-stigma-attached-eating-disorders</a:t>
            </a:r>
            <a:r>
              <a:rPr lang="en-GB" sz="2800" dirty="0"/>
              <a:t>. Accessed on 08/12/2018.</a:t>
            </a:r>
          </a:p>
          <a:p>
            <a:pPr marL="857250" indent="-857250">
              <a:buFont typeface="Arial" panose="020B0604020202020204" pitchFamily="34" charset="0"/>
              <a:buChar char="•"/>
            </a:pPr>
            <a:r>
              <a:rPr lang="en-GB" sz="2800" dirty="0" err="1"/>
              <a:t>McLorg</a:t>
            </a:r>
            <a:r>
              <a:rPr lang="en-GB" sz="2800" dirty="0"/>
              <a:t>, P. A., &amp; Taub, D. E. (1987). Anorexia nervosa and bulimia: The development of deviant identities. </a:t>
            </a:r>
            <a:r>
              <a:rPr lang="en-GB" sz="2800" i="1" dirty="0"/>
              <a:t>Deviant </a:t>
            </a:r>
            <a:r>
              <a:rPr lang="en-GB" sz="2800" i="1" dirty="0" err="1"/>
              <a:t>Behavior</a:t>
            </a:r>
            <a:r>
              <a:rPr lang="en-GB" sz="2800" dirty="0"/>
              <a:t>, </a:t>
            </a:r>
            <a:r>
              <a:rPr lang="en-GB" sz="2800" i="1" dirty="0"/>
              <a:t>8</a:t>
            </a:r>
            <a:r>
              <a:rPr lang="en-GB" sz="2800" dirty="0"/>
              <a:t>(2), 177-189. </a:t>
            </a:r>
          </a:p>
          <a:p>
            <a:pPr marL="857250" indent="-857250">
              <a:buFont typeface="Arial" panose="020B0604020202020204" pitchFamily="34" charset="0"/>
              <a:buChar char="•"/>
            </a:pPr>
            <a:endParaRPr lang="en-GB" sz="2800" dirty="0"/>
          </a:p>
          <a:p>
            <a:pPr marL="857250" indent="-857250">
              <a:buFont typeface="Arial" panose="020B0604020202020204" pitchFamily="34" charset="0"/>
              <a:buChar char="•"/>
            </a:pPr>
            <a:r>
              <a:rPr lang="en-GB" sz="2800" dirty="0"/>
              <a:t>Garand, L., </a:t>
            </a:r>
            <a:r>
              <a:rPr lang="en-GB" sz="2800" dirty="0" err="1"/>
              <a:t>Lingler</a:t>
            </a:r>
            <a:r>
              <a:rPr lang="en-GB" sz="2800" dirty="0"/>
              <a:t>, J. H., Conner, K. O., &amp; Dew, M. A. (2009). Diagnostic labels, stigma, and participation in research related to dementia and mild cognitive impairment. </a:t>
            </a:r>
            <a:r>
              <a:rPr lang="en-GB" sz="2800" i="1" dirty="0"/>
              <a:t>Research in gerontological nursing</a:t>
            </a:r>
            <a:r>
              <a:rPr lang="en-GB" sz="2800" dirty="0"/>
              <a:t>, </a:t>
            </a:r>
            <a:r>
              <a:rPr lang="en-GB" sz="2800" i="1" dirty="0"/>
              <a:t>2</a:t>
            </a:r>
            <a:r>
              <a:rPr lang="en-GB" sz="2800" dirty="0"/>
              <a:t>(2), 112-121.</a:t>
            </a:r>
          </a:p>
          <a:p>
            <a:pPr marL="857250" indent="-857250">
              <a:buFont typeface="Arial" panose="020B0604020202020204" pitchFamily="34" charset="0"/>
              <a:buChar char="•"/>
            </a:pPr>
            <a:r>
              <a:rPr lang="en-GB" sz="2800" dirty="0" err="1"/>
              <a:t>Zwickert</a:t>
            </a:r>
            <a:r>
              <a:rPr lang="en-GB" sz="2800" dirty="0"/>
              <a:t>, K., &amp; Rieger, E. (2013). Stigmatizing attitudes towards individuals with anorexia nervosa: an investigation of attribution theory. </a:t>
            </a:r>
            <a:r>
              <a:rPr lang="en-GB" sz="2800" i="1" dirty="0"/>
              <a:t>Journal of eating disorders</a:t>
            </a:r>
            <a:r>
              <a:rPr lang="en-GB" sz="2800" dirty="0"/>
              <a:t>, </a:t>
            </a:r>
            <a:r>
              <a:rPr lang="en-GB" sz="2800" i="1" dirty="0"/>
              <a:t>1</a:t>
            </a:r>
            <a:r>
              <a:rPr lang="en-GB" sz="2800" dirty="0"/>
              <a:t>(1), 5.</a:t>
            </a:r>
          </a:p>
          <a:p>
            <a:pPr marL="857250" indent="-857250">
              <a:buFont typeface="Arial" panose="020B0604020202020204" pitchFamily="34" charset="0"/>
              <a:buChar char="•"/>
            </a:pPr>
            <a:r>
              <a:rPr lang="en-GB" sz="2800" dirty="0"/>
              <a:t>Sardar, M. R., </a:t>
            </a:r>
            <a:r>
              <a:rPr lang="en-GB" sz="2800" dirty="0" err="1"/>
              <a:t>Greway</a:t>
            </a:r>
            <a:r>
              <a:rPr lang="en-GB" sz="2800" dirty="0"/>
              <a:t>, A., DeAngelis, M., </a:t>
            </a:r>
            <a:r>
              <a:rPr lang="en-GB" sz="2800" dirty="0" err="1"/>
              <a:t>Tysko</a:t>
            </a:r>
            <a:r>
              <a:rPr lang="en-GB" sz="2800" dirty="0"/>
              <a:t>, E. O. M., Lehmann, S., </a:t>
            </a:r>
            <a:r>
              <a:rPr lang="en-GB" sz="2800" dirty="0" err="1"/>
              <a:t>Wohlstetter</a:t>
            </a:r>
            <a:r>
              <a:rPr lang="en-GB" sz="2800" dirty="0"/>
              <a:t>, M., &amp; Patel, R. (2015). Cardiovascular impact of eating disorders in adults: a single </a:t>
            </a:r>
            <a:r>
              <a:rPr lang="en-GB" sz="2800" dirty="0" err="1"/>
              <a:t>center</a:t>
            </a:r>
            <a:r>
              <a:rPr lang="en-GB" sz="2800" dirty="0"/>
              <a:t> experience and literature review. </a:t>
            </a:r>
            <a:r>
              <a:rPr lang="en-GB" sz="2800" i="1" dirty="0"/>
              <a:t>Heart views: the official journal of the Gulf Heart Association</a:t>
            </a:r>
            <a:r>
              <a:rPr lang="en-GB" sz="2800" dirty="0"/>
              <a:t>, </a:t>
            </a:r>
            <a:r>
              <a:rPr lang="en-GB" sz="2800" i="1" dirty="0"/>
              <a:t>16</a:t>
            </a:r>
            <a:r>
              <a:rPr lang="en-GB" sz="2800" dirty="0"/>
              <a:t>(3), 88.</a:t>
            </a:r>
          </a:p>
          <a:p>
            <a:pPr marL="857250" indent="-857250">
              <a:buFont typeface="Arial" panose="020B0604020202020204" pitchFamily="34" charset="0"/>
              <a:buChar char="•"/>
            </a:pPr>
            <a:endParaRPr lang="en-GB" sz="2800" dirty="0"/>
          </a:p>
          <a:p>
            <a:pPr marL="857250" indent="-857250">
              <a:buFont typeface="Arial" panose="020B0604020202020204" pitchFamily="34" charset="0"/>
              <a:buChar char="•"/>
            </a:pPr>
            <a:r>
              <a:rPr lang="en-GB" sz="2800" dirty="0" err="1"/>
              <a:t>Puhl</a:t>
            </a:r>
            <a:r>
              <a:rPr lang="en-GB" sz="2800" dirty="0"/>
              <a:t>, R., &amp; Suh, Y. (2015). Stigma and eating and weight disorders. </a:t>
            </a:r>
            <a:r>
              <a:rPr lang="en-GB" sz="2800" i="1" dirty="0"/>
              <a:t>Current psychiatry reports</a:t>
            </a:r>
            <a:r>
              <a:rPr lang="en-GB" sz="2800" dirty="0"/>
              <a:t>, </a:t>
            </a:r>
            <a:r>
              <a:rPr lang="en-GB" sz="2800" i="1" dirty="0"/>
              <a:t>17</a:t>
            </a:r>
            <a:r>
              <a:rPr lang="en-GB" sz="2800" dirty="0"/>
              <a:t>(3), 10.</a:t>
            </a:r>
          </a:p>
          <a:p>
            <a:pPr marL="857250" indent="-857250">
              <a:buFont typeface="Arial" panose="020B0604020202020204" pitchFamily="34" charset="0"/>
              <a:buChar char="•"/>
            </a:pPr>
            <a:r>
              <a:rPr lang="en-GB" sz="2800" dirty="0" err="1"/>
              <a:t>Gearhardt</a:t>
            </a:r>
            <a:r>
              <a:rPr lang="en-GB" sz="2800" dirty="0"/>
              <a:t>, A. N., White, M. A., </a:t>
            </a:r>
            <a:r>
              <a:rPr lang="en-GB" sz="2800" dirty="0" err="1"/>
              <a:t>Masheb</a:t>
            </a:r>
            <a:r>
              <a:rPr lang="en-GB" sz="2800" dirty="0"/>
              <a:t>, R. M., Morgan, P. T., Crosby, R. D., &amp; </a:t>
            </a:r>
            <a:r>
              <a:rPr lang="en-GB" sz="2800" dirty="0" err="1"/>
              <a:t>Grilo</a:t>
            </a:r>
            <a:r>
              <a:rPr lang="en-GB" sz="2800" dirty="0"/>
              <a:t>, C. M. (2012). An examination of the food addiction construct in obese patients with binge eating disorder. </a:t>
            </a:r>
            <a:r>
              <a:rPr lang="en-GB" sz="2800" i="1" dirty="0"/>
              <a:t>International Journal of Eating Disorders</a:t>
            </a:r>
            <a:r>
              <a:rPr lang="en-GB" sz="2800" dirty="0"/>
              <a:t>, </a:t>
            </a:r>
            <a:r>
              <a:rPr lang="en-GB" sz="2800" i="1" dirty="0"/>
              <a:t>45</a:t>
            </a:r>
            <a:r>
              <a:rPr lang="en-GB" sz="2800" dirty="0"/>
              <a:t>(5), 657-663.</a:t>
            </a:r>
          </a:p>
          <a:p>
            <a:pPr marL="857250" indent="-857250">
              <a:buFont typeface="Arial" panose="020B0604020202020204" pitchFamily="34" charset="0"/>
              <a:buChar char="•"/>
            </a:pPr>
            <a:r>
              <a:rPr lang="en-GB" sz="2800" dirty="0"/>
              <a:t>Thornicroft, G., Mehta, N., Clement, S., Evans-</a:t>
            </a:r>
            <a:r>
              <a:rPr lang="en-GB" sz="2800" dirty="0" err="1"/>
              <a:t>Lacko</a:t>
            </a:r>
            <a:r>
              <a:rPr lang="en-GB" sz="2800" dirty="0"/>
              <a:t>, S., Doherty, M., Rose, D., ... &amp; Henderson, C. (2016). Evidence for effective interventions to reduce mental-health-related stigma and discrimination. </a:t>
            </a:r>
            <a:r>
              <a:rPr lang="en-GB" sz="2800" i="1" dirty="0"/>
              <a:t>The Lancet</a:t>
            </a:r>
            <a:r>
              <a:rPr lang="en-GB" sz="2800" dirty="0"/>
              <a:t>, </a:t>
            </a:r>
            <a:r>
              <a:rPr lang="en-GB" sz="2800" i="1" dirty="0"/>
              <a:t>387</a:t>
            </a:r>
            <a:r>
              <a:rPr lang="en-GB" sz="2800" dirty="0"/>
              <a:t>(10023), 1123-1132.</a:t>
            </a:r>
          </a:p>
          <a:p>
            <a:pPr marL="857250" indent="-857250">
              <a:buFont typeface="Arial" panose="020B0604020202020204" pitchFamily="34" charset="0"/>
              <a:buChar char="•"/>
            </a:pPr>
            <a:r>
              <a:rPr lang="en-GB" sz="2800" dirty="0" err="1"/>
              <a:t>Pescosolido</a:t>
            </a:r>
            <a:r>
              <a:rPr lang="en-GB" sz="2800" dirty="0"/>
              <a:t>, B. A., Martin, J. K., Lang, A., &amp; </a:t>
            </a:r>
            <a:r>
              <a:rPr lang="en-GB" sz="2800" dirty="0" err="1"/>
              <a:t>Olafsdottir</a:t>
            </a:r>
            <a:r>
              <a:rPr lang="en-GB" sz="2800" dirty="0"/>
              <a:t>, S. (2008). Rethinking theoretical approaches to stigma: A framework integrating normative influences on stigma (FINIS). </a:t>
            </a:r>
            <a:r>
              <a:rPr lang="en-GB" sz="2800" i="1" dirty="0"/>
              <a:t>Social Science &amp; Medicine</a:t>
            </a:r>
            <a:r>
              <a:rPr lang="en-GB" sz="2800" dirty="0"/>
              <a:t>, </a:t>
            </a:r>
            <a:r>
              <a:rPr lang="en-GB" sz="2800" i="1" dirty="0"/>
              <a:t>67</a:t>
            </a:r>
            <a:r>
              <a:rPr lang="en-GB" sz="2800" dirty="0"/>
              <a:t>(3), 431-440.</a:t>
            </a:r>
          </a:p>
          <a:p>
            <a:pPr marL="857250" indent="-857250">
              <a:buFont typeface="Arial" panose="020B0604020202020204" pitchFamily="34" charset="0"/>
              <a:buChar char="•"/>
            </a:pPr>
            <a:r>
              <a:rPr lang="en-GB" sz="2800" dirty="0" err="1"/>
              <a:t>Kambanis</a:t>
            </a:r>
            <a:r>
              <a:rPr lang="en-GB" sz="2800" dirty="0"/>
              <a:t>, P. E. (2016). Exploring the Stigmatization of Anorexia: A Focus on The Structural, Interpersonal, and Individual Levels of Stigma.</a:t>
            </a:r>
          </a:p>
          <a:p>
            <a:pPr marL="857250" indent="-857250">
              <a:buFont typeface="Arial" panose="020B0604020202020204" pitchFamily="34" charset="0"/>
              <a:buChar char="•"/>
            </a:pPr>
            <a:r>
              <a:rPr lang="en-GB" sz="2800" dirty="0" err="1"/>
              <a:t>Gearhardt</a:t>
            </a:r>
            <a:r>
              <a:rPr lang="en-GB" sz="2800" dirty="0"/>
              <a:t>, A. N., White, M. A., </a:t>
            </a:r>
            <a:r>
              <a:rPr lang="en-GB" sz="2800" dirty="0" err="1"/>
              <a:t>Masheb</a:t>
            </a:r>
            <a:r>
              <a:rPr lang="en-GB" sz="2800" dirty="0"/>
              <a:t>, R. M., Morgan, P. T., Crosby, R. D., &amp; </a:t>
            </a:r>
            <a:r>
              <a:rPr lang="en-GB" sz="2800" dirty="0" err="1"/>
              <a:t>Grilo</a:t>
            </a:r>
            <a:r>
              <a:rPr lang="en-GB" sz="2800" dirty="0"/>
              <a:t>, C. M. (2012). An examination of the food addiction construct in obese patients with binge eating disorder. </a:t>
            </a:r>
            <a:r>
              <a:rPr lang="en-GB" sz="2800" i="1" dirty="0"/>
              <a:t>International Journal of Eating Disorders</a:t>
            </a:r>
            <a:r>
              <a:rPr lang="en-GB" sz="2800" dirty="0"/>
              <a:t>, </a:t>
            </a:r>
            <a:r>
              <a:rPr lang="en-GB" sz="2800" i="1" dirty="0"/>
              <a:t>45</a:t>
            </a:r>
            <a:r>
              <a:rPr lang="en-GB" sz="2800" dirty="0"/>
              <a:t>(5), 657-663.</a:t>
            </a:r>
          </a:p>
          <a:p>
            <a:pPr marL="857250" indent="-857250">
              <a:buFont typeface="Arial" panose="020B0604020202020204" pitchFamily="34" charset="0"/>
              <a:buChar char="•"/>
            </a:pPr>
            <a:r>
              <a:rPr lang="en-GB" sz="2800" dirty="0" err="1"/>
              <a:t>Roehrig</a:t>
            </a:r>
            <a:r>
              <a:rPr lang="en-GB" sz="2800" dirty="0"/>
              <a:t>, J. P., &amp; McLean, C. P. (2010). A comparison of stigma toward eating disorders versus depression. </a:t>
            </a:r>
            <a:r>
              <a:rPr lang="en-GB" sz="2800" i="1" dirty="0"/>
              <a:t>International Journal of Eating Disorders</a:t>
            </a:r>
            <a:r>
              <a:rPr lang="en-GB" sz="2800" dirty="0"/>
              <a:t>, </a:t>
            </a:r>
            <a:r>
              <a:rPr lang="en-GB" sz="2800" i="1" dirty="0"/>
              <a:t>43</a:t>
            </a:r>
            <a:r>
              <a:rPr lang="en-GB" sz="2800" dirty="0"/>
              <a:t>(7), 671-674.</a:t>
            </a:r>
          </a:p>
          <a:p>
            <a:pPr marL="857250" indent="-857250">
              <a:buFont typeface="Arial" panose="020B0604020202020204" pitchFamily="34" charset="0"/>
              <a:buChar char="•"/>
            </a:pPr>
            <a:r>
              <a:rPr lang="en-GB" sz="2800" dirty="0"/>
              <a:t>Hudson, J. I., </a:t>
            </a:r>
            <a:r>
              <a:rPr lang="en-GB" sz="2800" dirty="0" err="1"/>
              <a:t>Hiripi</a:t>
            </a:r>
            <a:r>
              <a:rPr lang="en-GB" sz="2800" dirty="0"/>
              <a:t>, E., Pope Jr, H. G., &amp; Kessler, R. C. (2007). The prevalence and correlates of eating disorders in the National Comorbidity Survey Replication. </a:t>
            </a:r>
            <a:r>
              <a:rPr lang="en-GB" sz="2800" i="1" dirty="0"/>
              <a:t>Biological psychiatry</a:t>
            </a:r>
            <a:r>
              <a:rPr lang="en-GB" sz="2800" dirty="0"/>
              <a:t>, </a:t>
            </a:r>
            <a:r>
              <a:rPr lang="en-GB" sz="2800" i="1" dirty="0"/>
              <a:t>61</a:t>
            </a:r>
            <a:r>
              <a:rPr lang="en-GB" sz="2800" dirty="0"/>
              <a:t>(3), 348-358.</a:t>
            </a:r>
          </a:p>
          <a:p>
            <a:pPr marL="857250" indent="-857250">
              <a:buFont typeface="Arial" panose="020B0604020202020204" pitchFamily="34" charset="0"/>
              <a:buChar char="•"/>
            </a:pPr>
            <a:r>
              <a:rPr lang="en-GB" sz="2800" dirty="0"/>
              <a:t>Griffiths, S., </a:t>
            </a:r>
            <a:r>
              <a:rPr lang="en-GB" sz="2800" dirty="0" err="1"/>
              <a:t>Mitchison</a:t>
            </a:r>
            <a:r>
              <a:rPr lang="en-GB" sz="2800" dirty="0"/>
              <a:t>, D., Murray, S. B., Mond, J. M., &amp; Bastian, B. B. (2018). How might eating disorders stigmatization worsen eating disorders symptom severity? Evaluation of a stigma internalization model. </a:t>
            </a:r>
            <a:r>
              <a:rPr lang="en-GB" sz="2800" i="1" dirty="0"/>
              <a:t>International Journal of Eating Disorders</a:t>
            </a:r>
            <a:r>
              <a:rPr lang="en-GB" sz="2800" dirty="0"/>
              <a:t>.</a:t>
            </a:r>
          </a:p>
          <a:p>
            <a:pPr marL="857250" indent="-857250">
              <a:buFont typeface="Arial" panose="020B0604020202020204" pitchFamily="34" charset="0"/>
              <a:buChar char="•"/>
            </a:pPr>
            <a:r>
              <a:rPr lang="en-GB" sz="2800" dirty="0"/>
              <a:t>Ali, K., Farrer, L., </a:t>
            </a:r>
            <a:r>
              <a:rPr lang="en-GB" sz="2800" dirty="0" err="1"/>
              <a:t>Fassnacht</a:t>
            </a:r>
            <a:r>
              <a:rPr lang="en-GB" sz="2800" dirty="0"/>
              <a:t>, D. B., Gulliver, A., Bauer, S., &amp; Griffiths, K. M. (2017). Perceived barriers and facilitators towards help‐seeking for eating disorders: A systematic review. </a:t>
            </a:r>
            <a:r>
              <a:rPr lang="en-GB" sz="2800" i="1" dirty="0"/>
              <a:t>International Journal of Eating Disorders</a:t>
            </a:r>
            <a:r>
              <a:rPr lang="en-GB" sz="2800" dirty="0"/>
              <a:t>, </a:t>
            </a:r>
            <a:r>
              <a:rPr lang="en-GB" sz="2800" i="1" dirty="0"/>
              <a:t>50</a:t>
            </a:r>
            <a:r>
              <a:rPr lang="en-GB" sz="2800" dirty="0"/>
              <a:t>(1), 9-21.</a:t>
            </a:r>
          </a:p>
          <a:p>
            <a:pPr marL="857250" indent="-857250">
              <a:buFont typeface="Arial" panose="020B0604020202020204" pitchFamily="34" charset="0"/>
              <a:buChar char="•"/>
            </a:pPr>
            <a:endParaRPr lang="en-GB" sz="2400" dirty="0"/>
          </a:p>
          <a:p>
            <a:pPr marL="857250" indent="-857250">
              <a:buFont typeface="Arial" panose="020B0604020202020204" pitchFamily="34" charset="0"/>
              <a:buChar char="•"/>
            </a:pPr>
            <a:r>
              <a:rPr lang="en-GB" sz="2800" dirty="0"/>
              <a:t>Stewart, M. C., Keel, P. K., &amp; Schiavo, R. S. (2006). Stigmatization of anorexia nervosa. </a:t>
            </a:r>
            <a:r>
              <a:rPr lang="en-GB" sz="2800" i="1" dirty="0"/>
              <a:t>International Journal of Eating Disorders</a:t>
            </a:r>
            <a:r>
              <a:rPr lang="en-GB" sz="2800" dirty="0"/>
              <a:t>, </a:t>
            </a:r>
            <a:r>
              <a:rPr lang="en-GB" sz="2800" i="1" dirty="0"/>
              <a:t>39</a:t>
            </a:r>
            <a:r>
              <a:rPr lang="en-GB" sz="2800" dirty="0"/>
              <a:t>(4), 320-325.</a:t>
            </a:r>
          </a:p>
          <a:p>
            <a:pPr marL="857250" indent="-857250">
              <a:buFont typeface="Arial" panose="020B0604020202020204" pitchFamily="34" charset="0"/>
              <a:buChar char="•"/>
            </a:pPr>
            <a:r>
              <a:rPr lang="en-GB" sz="2800" dirty="0" err="1"/>
              <a:t>Klarić</a:t>
            </a:r>
            <a:r>
              <a:rPr lang="en-GB" sz="2800" dirty="0"/>
              <a:t>, M., &amp; </a:t>
            </a:r>
            <a:r>
              <a:rPr lang="en-GB" sz="2800" dirty="0" err="1"/>
              <a:t>Lovrić</a:t>
            </a:r>
            <a:r>
              <a:rPr lang="en-GB" sz="2800" dirty="0"/>
              <a:t>, S. (2017). Methods to fight mental illness stigma. </a:t>
            </a:r>
            <a:r>
              <a:rPr lang="en-GB" sz="2800" i="1" dirty="0" err="1"/>
              <a:t>Psychiatr</a:t>
            </a:r>
            <a:r>
              <a:rPr lang="en-GB" sz="2800" i="1" dirty="0"/>
              <a:t> </a:t>
            </a:r>
            <a:r>
              <a:rPr lang="en-GB" sz="2800" i="1" dirty="0" err="1"/>
              <a:t>Danub</a:t>
            </a:r>
            <a:r>
              <a:rPr lang="en-GB" sz="2800" dirty="0"/>
              <a:t>, </a:t>
            </a:r>
            <a:r>
              <a:rPr lang="en-GB" sz="2800" i="1" dirty="0"/>
              <a:t>29</a:t>
            </a:r>
            <a:r>
              <a:rPr lang="en-GB" sz="2800" dirty="0"/>
              <a:t>(</a:t>
            </a:r>
            <a:r>
              <a:rPr lang="en-GB" sz="2800" dirty="0" err="1"/>
              <a:t>Suppl</a:t>
            </a:r>
            <a:r>
              <a:rPr lang="en-GB" sz="2800" dirty="0"/>
              <a:t> 5), 910-917.</a:t>
            </a:r>
          </a:p>
          <a:p>
            <a:pPr marL="857250" indent="-857250">
              <a:buFont typeface="Arial" panose="020B0604020202020204" pitchFamily="34" charset="0"/>
              <a:buChar char="•"/>
            </a:pPr>
            <a:endParaRPr lang="en-GB" sz="2800" dirty="0">
              <a:highlight>
                <a:srgbClr val="00FFFF"/>
              </a:highlight>
            </a:endParaRPr>
          </a:p>
          <a:p>
            <a:pPr marL="857250" indent="-857250">
              <a:buFont typeface="Arial" panose="020B0604020202020204" pitchFamily="34" charset="0"/>
              <a:buChar char="•"/>
            </a:pPr>
            <a:endParaRPr lang="en-GB" sz="2800" dirty="0">
              <a:highlight>
                <a:srgbClr val="00FFFF"/>
              </a:highlight>
            </a:endParaRPr>
          </a:p>
        </p:txBody>
      </p:sp>
    </p:spTree>
    <p:extLst>
      <p:ext uri="{BB962C8B-B14F-4D97-AF65-F5344CB8AC3E}">
        <p14:creationId xmlns:p14="http://schemas.microsoft.com/office/powerpoint/2010/main" val="3631401109"/>
      </p:ext>
    </p:extLst>
  </p:cSld>
  <p:clrMapOvr>
    <a:masterClrMapping/>
  </p:clrMapOvr>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5562</TotalTime>
  <Words>1312</Words>
  <Application>Microsoft Office PowerPoint</Application>
  <PresentationFormat>Custom</PresentationFormat>
  <Paragraphs>95</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Arial Nova</vt:lpstr>
      <vt:lpstr>Wingdings</vt:lpstr>
      <vt:lpstr>Science Poster</vt:lpstr>
      <vt:lpstr>The negativity / stigma surrounding a complex psychiatric illness. Eating Disorder’s (ED).</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Project Title</dc:title>
  <dc:creator>Nicole Moon</dc:creator>
  <cp:lastModifiedBy>Nicole Moon</cp:lastModifiedBy>
  <cp:revision>284</cp:revision>
  <dcterms:created xsi:type="dcterms:W3CDTF">2013-01-20T21:20:28Z</dcterms:created>
  <dcterms:modified xsi:type="dcterms:W3CDTF">2018-12-11T11:33:01Z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0x0101007C1D5F340F01F94FA2FD29A5E6DC872E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