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1" d="100"/>
          <a:sy n="81" d="100"/>
        </p:scale>
        <p:origin x="60" y="5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6FE287-3BC9-4CD6-BF80-767E3D7700E1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681972C8-7B63-4FD5-84FC-1CE8A411CFAB}">
      <dgm:prSet/>
      <dgm:spPr/>
      <dgm:t>
        <a:bodyPr/>
        <a:lstStyle/>
        <a:p>
          <a:r>
            <a:rPr lang="en-GB" b="1"/>
            <a:t>Harry Fletcher Wood (2017) recommends…</a:t>
          </a:r>
          <a:endParaRPr lang="en-US" b="1"/>
        </a:p>
      </dgm:t>
    </dgm:pt>
    <dgm:pt modelId="{6350086F-EC13-4484-BD31-ACB6745BF71E}" type="parTrans" cxnId="{AAC46860-C360-42A0-A0DE-FCACFE9175D1}">
      <dgm:prSet/>
      <dgm:spPr/>
      <dgm:t>
        <a:bodyPr/>
        <a:lstStyle/>
        <a:p>
          <a:endParaRPr lang="en-US"/>
        </a:p>
      </dgm:t>
    </dgm:pt>
    <dgm:pt modelId="{70B93A38-67E3-4EEA-80A2-ABC760EE5C0D}" type="sibTrans" cxnId="{AAC46860-C360-42A0-A0DE-FCACFE9175D1}">
      <dgm:prSet/>
      <dgm:spPr/>
      <dgm:t>
        <a:bodyPr/>
        <a:lstStyle/>
        <a:p>
          <a:endParaRPr lang="en-US"/>
        </a:p>
      </dgm:t>
    </dgm:pt>
    <dgm:pt modelId="{2C6D9E6B-AB9B-4E05-927F-B26F8E76B47A}">
      <dgm:prSet/>
      <dgm:spPr/>
      <dgm:t>
        <a:bodyPr/>
        <a:lstStyle/>
        <a:p>
          <a:r>
            <a:rPr lang="en-GB" b="1" u="sng"/>
            <a:t>The Settler</a:t>
          </a:r>
          <a:r>
            <a:rPr lang="en-GB"/>
            <a:t>: ‘this provides students with an immediate task, perhaps helping them settle into the lesson while requiring limited teacher explanation.’</a:t>
          </a:r>
          <a:endParaRPr lang="en-US"/>
        </a:p>
      </dgm:t>
    </dgm:pt>
    <dgm:pt modelId="{8404D002-7B7D-4C2C-9CF8-D85F3C1EC89D}" type="parTrans" cxnId="{C956897F-A1D8-406E-AD7A-679C2E64C7C7}">
      <dgm:prSet/>
      <dgm:spPr/>
      <dgm:t>
        <a:bodyPr/>
        <a:lstStyle/>
        <a:p>
          <a:endParaRPr lang="en-US"/>
        </a:p>
      </dgm:t>
    </dgm:pt>
    <dgm:pt modelId="{36B1C95C-FC6A-4E79-85F3-80227B0FFAC9}" type="sibTrans" cxnId="{C956897F-A1D8-406E-AD7A-679C2E64C7C7}">
      <dgm:prSet/>
      <dgm:spPr/>
      <dgm:t>
        <a:bodyPr/>
        <a:lstStyle/>
        <a:p>
          <a:endParaRPr lang="en-US"/>
        </a:p>
      </dgm:t>
    </dgm:pt>
    <dgm:pt modelId="{DD752CB5-B86C-437E-9F38-201CB795702F}">
      <dgm:prSet/>
      <dgm:spPr/>
      <dgm:t>
        <a:bodyPr/>
        <a:lstStyle/>
        <a:p>
          <a:r>
            <a:rPr lang="en-GB" b="1" u="sng"/>
            <a:t>The Starter:</a:t>
          </a:r>
          <a:r>
            <a:rPr lang="en-GB"/>
            <a:t>‘it certainly has its place, although examples like this can be restrictive, relying, as they do, on students’ guesswork and often limited prior knowledge’ and need effective questioning to work well.</a:t>
          </a:r>
          <a:endParaRPr lang="en-US"/>
        </a:p>
      </dgm:t>
    </dgm:pt>
    <dgm:pt modelId="{93D5AE7C-CCA5-4E96-8A8C-77B1560D7E83}" type="parTrans" cxnId="{B3267B7A-0602-4C7C-ABEE-A9E421DC9D37}">
      <dgm:prSet/>
      <dgm:spPr/>
      <dgm:t>
        <a:bodyPr/>
        <a:lstStyle/>
        <a:p>
          <a:endParaRPr lang="en-US"/>
        </a:p>
      </dgm:t>
    </dgm:pt>
    <dgm:pt modelId="{CFB39BC2-4695-495C-88BC-149897FBF0CE}" type="sibTrans" cxnId="{B3267B7A-0602-4C7C-ABEE-A9E421DC9D37}">
      <dgm:prSet/>
      <dgm:spPr/>
      <dgm:t>
        <a:bodyPr/>
        <a:lstStyle/>
        <a:p>
          <a:endParaRPr lang="en-US"/>
        </a:p>
      </dgm:t>
    </dgm:pt>
    <dgm:pt modelId="{1B412E8B-1EA8-46CC-8717-EF4616D8C8F8}">
      <dgm:prSet/>
      <dgm:spPr/>
      <dgm:t>
        <a:bodyPr/>
        <a:lstStyle/>
        <a:p>
          <a:r>
            <a:rPr lang="en-GB" b="1" u="sng">
              <a:effectLst/>
            </a:rPr>
            <a:t>Initial Stimulus Material:  </a:t>
          </a:r>
          <a:r>
            <a:rPr lang="en-GB"/>
            <a:t>‘a powerful way to share goals while provoking thought and curiosity.  It also reflects relatively well-evidenced principles of cognitive science: the usefulness of introducing new topics with pre-questions, and the value of integrating concrete representations …with abstract ones’.</a:t>
          </a:r>
          <a:endParaRPr lang="en-US"/>
        </a:p>
      </dgm:t>
    </dgm:pt>
    <dgm:pt modelId="{75A20532-CF73-4CC4-A9AF-A5714030E712}" type="parTrans" cxnId="{B8D51C10-F9CC-41B5-AA62-56D2AB4FA365}">
      <dgm:prSet/>
      <dgm:spPr/>
      <dgm:t>
        <a:bodyPr/>
        <a:lstStyle/>
        <a:p>
          <a:endParaRPr lang="en-US"/>
        </a:p>
      </dgm:t>
    </dgm:pt>
    <dgm:pt modelId="{B12BDBA4-2BCE-4B3E-8B5A-DE3EFF21A079}" type="sibTrans" cxnId="{B8D51C10-F9CC-41B5-AA62-56D2AB4FA365}">
      <dgm:prSet/>
      <dgm:spPr/>
      <dgm:t>
        <a:bodyPr/>
        <a:lstStyle/>
        <a:p>
          <a:endParaRPr lang="en-US"/>
        </a:p>
      </dgm:t>
    </dgm:pt>
    <dgm:pt modelId="{2852C0EE-091F-427B-A0FE-4DFCFD4EF0A0}" type="pres">
      <dgm:prSet presAssocID="{FF6FE287-3BC9-4CD6-BF80-767E3D7700E1}" presName="linear" presStyleCnt="0">
        <dgm:presLayoutVars>
          <dgm:animLvl val="lvl"/>
          <dgm:resizeHandles val="exact"/>
        </dgm:presLayoutVars>
      </dgm:prSet>
      <dgm:spPr/>
    </dgm:pt>
    <dgm:pt modelId="{03AC4BE8-F197-494E-B7C3-C7A9AF9CB0D0}" type="pres">
      <dgm:prSet presAssocID="{681972C8-7B63-4FD5-84FC-1CE8A411CFA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EDD4A0C-29E1-4485-B95D-ABCB25B68DAD}" type="pres">
      <dgm:prSet presAssocID="{70B93A38-67E3-4EEA-80A2-ABC760EE5C0D}" presName="spacer" presStyleCnt="0"/>
      <dgm:spPr/>
    </dgm:pt>
    <dgm:pt modelId="{F53D7C68-4A43-41B8-B66E-5655ED01188C}" type="pres">
      <dgm:prSet presAssocID="{2C6D9E6B-AB9B-4E05-927F-B26F8E76B47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15F540C-30DF-411C-A6BD-54532F6EC798}" type="pres">
      <dgm:prSet presAssocID="{36B1C95C-FC6A-4E79-85F3-80227B0FFAC9}" presName="spacer" presStyleCnt="0"/>
      <dgm:spPr/>
    </dgm:pt>
    <dgm:pt modelId="{D8997947-92DE-4690-B708-33565DA102F0}" type="pres">
      <dgm:prSet presAssocID="{DD752CB5-B86C-437E-9F38-201CB795702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BE38081-36AA-4BE9-90C4-ADE0F56CC592}" type="pres">
      <dgm:prSet presAssocID="{CFB39BC2-4695-495C-88BC-149897FBF0CE}" presName="spacer" presStyleCnt="0"/>
      <dgm:spPr/>
    </dgm:pt>
    <dgm:pt modelId="{342F902C-BC1E-4AD7-9874-BD345DFBA9CF}" type="pres">
      <dgm:prSet presAssocID="{1B412E8B-1EA8-46CC-8717-EF4616D8C8F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8D51C10-F9CC-41B5-AA62-56D2AB4FA365}" srcId="{FF6FE287-3BC9-4CD6-BF80-767E3D7700E1}" destId="{1B412E8B-1EA8-46CC-8717-EF4616D8C8F8}" srcOrd="3" destOrd="0" parTransId="{75A20532-CF73-4CC4-A9AF-A5714030E712}" sibTransId="{B12BDBA4-2BCE-4B3E-8B5A-DE3EFF21A079}"/>
    <dgm:cxn modelId="{228B6A36-E28E-4374-9587-17B45EC41251}" type="presOf" srcId="{1B412E8B-1EA8-46CC-8717-EF4616D8C8F8}" destId="{342F902C-BC1E-4AD7-9874-BD345DFBA9CF}" srcOrd="0" destOrd="0" presId="urn:microsoft.com/office/officeart/2005/8/layout/vList2"/>
    <dgm:cxn modelId="{7969A53D-0CA3-4BF0-A5F4-43A104EA9BD5}" type="presOf" srcId="{FF6FE287-3BC9-4CD6-BF80-767E3D7700E1}" destId="{2852C0EE-091F-427B-A0FE-4DFCFD4EF0A0}" srcOrd="0" destOrd="0" presId="urn:microsoft.com/office/officeart/2005/8/layout/vList2"/>
    <dgm:cxn modelId="{AAC46860-C360-42A0-A0DE-FCACFE9175D1}" srcId="{FF6FE287-3BC9-4CD6-BF80-767E3D7700E1}" destId="{681972C8-7B63-4FD5-84FC-1CE8A411CFAB}" srcOrd="0" destOrd="0" parTransId="{6350086F-EC13-4484-BD31-ACB6745BF71E}" sibTransId="{70B93A38-67E3-4EEA-80A2-ABC760EE5C0D}"/>
    <dgm:cxn modelId="{FC0E2171-AE1A-485D-B040-12DF05D6ED37}" type="presOf" srcId="{2C6D9E6B-AB9B-4E05-927F-B26F8E76B47A}" destId="{F53D7C68-4A43-41B8-B66E-5655ED01188C}" srcOrd="0" destOrd="0" presId="urn:microsoft.com/office/officeart/2005/8/layout/vList2"/>
    <dgm:cxn modelId="{B3267B7A-0602-4C7C-ABEE-A9E421DC9D37}" srcId="{FF6FE287-3BC9-4CD6-BF80-767E3D7700E1}" destId="{DD752CB5-B86C-437E-9F38-201CB795702F}" srcOrd="2" destOrd="0" parTransId="{93D5AE7C-CCA5-4E96-8A8C-77B1560D7E83}" sibTransId="{CFB39BC2-4695-495C-88BC-149897FBF0CE}"/>
    <dgm:cxn modelId="{C956897F-A1D8-406E-AD7A-679C2E64C7C7}" srcId="{FF6FE287-3BC9-4CD6-BF80-767E3D7700E1}" destId="{2C6D9E6B-AB9B-4E05-927F-B26F8E76B47A}" srcOrd="1" destOrd="0" parTransId="{8404D002-7B7D-4C2C-9CF8-D85F3C1EC89D}" sibTransId="{36B1C95C-FC6A-4E79-85F3-80227B0FFAC9}"/>
    <dgm:cxn modelId="{5C24458E-5881-474F-A478-605AED980E6B}" type="presOf" srcId="{DD752CB5-B86C-437E-9F38-201CB795702F}" destId="{D8997947-92DE-4690-B708-33565DA102F0}" srcOrd="0" destOrd="0" presId="urn:microsoft.com/office/officeart/2005/8/layout/vList2"/>
    <dgm:cxn modelId="{6516FABE-74E4-42BF-BD5C-80FD0F382395}" type="presOf" srcId="{681972C8-7B63-4FD5-84FC-1CE8A411CFAB}" destId="{03AC4BE8-F197-494E-B7C3-C7A9AF9CB0D0}" srcOrd="0" destOrd="0" presId="urn:microsoft.com/office/officeart/2005/8/layout/vList2"/>
    <dgm:cxn modelId="{D20C84F0-2687-4927-A690-95E6B28A557A}" type="presParOf" srcId="{2852C0EE-091F-427B-A0FE-4DFCFD4EF0A0}" destId="{03AC4BE8-F197-494E-B7C3-C7A9AF9CB0D0}" srcOrd="0" destOrd="0" presId="urn:microsoft.com/office/officeart/2005/8/layout/vList2"/>
    <dgm:cxn modelId="{8CFDF259-6D3D-4D9C-A2E0-2A9C14417AB2}" type="presParOf" srcId="{2852C0EE-091F-427B-A0FE-4DFCFD4EF0A0}" destId="{8EDD4A0C-29E1-4485-B95D-ABCB25B68DAD}" srcOrd="1" destOrd="0" presId="urn:microsoft.com/office/officeart/2005/8/layout/vList2"/>
    <dgm:cxn modelId="{6060CC1D-9233-48AD-859B-9709E27F4D9B}" type="presParOf" srcId="{2852C0EE-091F-427B-A0FE-4DFCFD4EF0A0}" destId="{F53D7C68-4A43-41B8-B66E-5655ED01188C}" srcOrd="2" destOrd="0" presId="urn:microsoft.com/office/officeart/2005/8/layout/vList2"/>
    <dgm:cxn modelId="{B5D2A7DD-6871-4A42-B605-5D47C2675EBF}" type="presParOf" srcId="{2852C0EE-091F-427B-A0FE-4DFCFD4EF0A0}" destId="{815F540C-30DF-411C-A6BD-54532F6EC798}" srcOrd="3" destOrd="0" presId="urn:microsoft.com/office/officeart/2005/8/layout/vList2"/>
    <dgm:cxn modelId="{DD911F32-4A43-4060-9625-7D9FD888D8E2}" type="presParOf" srcId="{2852C0EE-091F-427B-A0FE-4DFCFD4EF0A0}" destId="{D8997947-92DE-4690-B708-33565DA102F0}" srcOrd="4" destOrd="0" presId="urn:microsoft.com/office/officeart/2005/8/layout/vList2"/>
    <dgm:cxn modelId="{A8463672-14CB-4C9B-BCBA-09A1648DC243}" type="presParOf" srcId="{2852C0EE-091F-427B-A0FE-4DFCFD4EF0A0}" destId="{8BE38081-36AA-4BE9-90C4-ADE0F56CC592}" srcOrd="5" destOrd="0" presId="urn:microsoft.com/office/officeart/2005/8/layout/vList2"/>
    <dgm:cxn modelId="{A45FC45A-2660-471D-B0CE-39DA094976A7}" type="presParOf" srcId="{2852C0EE-091F-427B-A0FE-4DFCFD4EF0A0}" destId="{342F902C-BC1E-4AD7-9874-BD345DFBA9C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AC4BE8-F197-494E-B7C3-C7A9AF9CB0D0}">
      <dsp:nvSpPr>
        <dsp:cNvPr id="0" name=""/>
        <dsp:cNvSpPr/>
      </dsp:nvSpPr>
      <dsp:spPr>
        <a:xfrm>
          <a:off x="0" y="35150"/>
          <a:ext cx="8825659" cy="100205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Harry Fletcher Wood (2017) recommends…</a:t>
          </a:r>
          <a:endParaRPr lang="en-US" sz="1400" b="1" kern="1200"/>
        </a:p>
      </dsp:txBody>
      <dsp:txXfrm>
        <a:off x="48916" y="84066"/>
        <a:ext cx="8727827" cy="904219"/>
      </dsp:txXfrm>
    </dsp:sp>
    <dsp:sp modelId="{F53D7C68-4A43-41B8-B66E-5655ED01188C}">
      <dsp:nvSpPr>
        <dsp:cNvPr id="0" name=""/>
        <dsp:cNvSpPr/>
      </dsp:nvSpPr>
      <dsp:spPr>
        <a:xfrm>
          <a:off x="0" y="1077521"/>
          <a:ext cx="8825659" cy="100205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/>
            <a:t>The Settler</a:t>
          </a:r>
          <a:r>
            <a:rPr lang="en-GB" sz="1400" kern="1200"/>
            <a:t>: ‘this provides students with an immediate task, perhaps helping them settle into the lesson while requiring limited teacher explanation.’</a:t>
          </a:r>
          <a:endParaRPr lang="en-US" sz="1400" kern="1200"/>
        </a:p>
      </dsp:txBody>
      <dsp:txXfrm>
        <a:off x="48916" y="1126437"/>
        <a:ext cx="8727827" cy="904219"/>
      </dsp:txXfrm>
    </dsp:sp>
    <dsp:sp modelId="{D8997947-92DE-4690-B708-33565DA102F0}">
      <dsp:nvSpPr>
        <dsp:cNvPr id="0" name=""/>
        <dsp:cNvSpPr/>
      </dsp:nvSpPr>
      <dsp:spPr>
        <a:xfrm>
          <a:off x="0" y="2119893"/>
          <a:ext cx="8825659" cy="100205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/>
            <a:t>The Starter:</a:t>
          </a:r>
          <a:r>
            <a:rPr lang="en-GB" sz="1400" kern="1200"/>
            <a:t>‘it certainly has its place, although examples like this can be restrictive, relying, as they do, on students’ guesswork and often limited prior knowledge’ and need effective questioning to work well.</a:t>
          </a:r>
          <a:endParaRPr lang="en-US" sz="1400" kern="1200"/>
        </a:p>
      </dsp:txBody>
      <dsp:txXfrm>
        <a:off x="48916" y="2168809"/>
        <a:ext cx="8727827" cy="904219"/>
      </dsp:txXfrm>
    </dsp:sp>
    <dsp:sp modelId="{342F902C-BC1E-4AD7-9874-BD345DFBA9CF}">
      <dsp:nvSpPr>
        <dsp:cNvPr id="0" name=""/>
        <dsp:cNvSpPr/>
      </dsp:nvSpPr>
      <dsp:spPr>
        <a:xfrm>
          <a:off x="0" y="3162265"/>
          <a:ext cx="8825659" cy="100205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>
              <a:effectLst/>
            </a:rPr>
            <a:t>Initial Stimulus Material:  </a:t>
          </a:r>
          <a:r>
            <a:rPr lang="en-GB" sz="1400" kern="1200"/>
            <a:t>‘a powerful way to share goals while provoking thought and curiosity.  It also reflects relatively well-evidenced principles of cognitive science: the usefulness of introducing new topics with pre-questions, and the value of integrating concrete representations …with abstract ones’.</a:t>
          </a:r>
          <a:endParaRPr lang="en-US" sz="1400" kern="1200"/>
        </a:p>
      </dsp:txBody>
      <dsp:txXfrm>
        <a:off x="48916" y="3211181"/>
        <a:ext cx="8727827" cy="9042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30A88DC4-9176-4B6C-926A-2ED94963D586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07068F28-C9C3-4766-ACDF-20DF48A44E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2256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88DC4-9176-4B6C-926A-2ED94963D586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68F28-C9C3-4766-ACDF-20DF48A44E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678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88DC4-9176-4B6C-926A-2ED94963D586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68F28-C9C3-4766-ACDF-20DF48A44E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773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88DC4-9176-4B6C-926A-2ED94963D586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68F28-C9C3-4766-ACDF-20DF48A44E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293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88DC4-9176-4B6C-926A-2ED94963D586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68F28-C9C3-4766-ACDF-20DF48A44E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688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88DC4-9176-4B6C-926A-2ED94963D586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68F28-C9C3-4766-ACDF-20DF48A44E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149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88DC4-9176-4B6C-926A-2ED94963D586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68F28-C9C3-4766-ACDF-20DF48A44E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911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88DC4-9176-4B6C-926A-2ED94963D586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68F28-C9C3-4766-ACDF-20DF48A44E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582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88DC4-9176-4B6C-926A-2ED94963D586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68F28-C9C3-4766-ACDF-20DF48A44E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761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88DC4-9176-4B6C-926A-2ED94963D586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68F28-C9C3-4766-ACDF-20DF48A44E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894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88DC4-9176-4B6C-926A-2ED94963D586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68F28-C9C3-4766-ACDF-20DF48A44E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4754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88DC4-9176-4B6C-926A-2ED94963D586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68F28-C9C3-4766-ACDF-20DF48A44E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7658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88DC4-9176-4B6C-926A-2ED94963D586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68F28-C9C3-4766-ACDF-20DF48A44E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5109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88DC4-9176-4B6C-926A-2ED94963D586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68F28-C9C3-4766-ACDF-20DF48A44E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9606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88DC4-9176-4B6C-926A-2ED94963D586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68F28-C9C3-4766-ACDF-20DF48A44E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7190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30A88DC4-9176-4B6C-926A-2ED94963D586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68F28-C9C3-4766-ACDF-20DF48A44E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2101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0A88DC4-9176-4B6C-926A-2ED94963D586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68F28-C9C3-4766-ACDF-20DF48A44E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924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0A88DC4-9176-4B6C-926A-2ED94963D586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07068F28-C9C3-4766-ACDF-20DF48A44E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24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DFBE54E-A701-4039-AC57-CF06B37CC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D33A9890-FE1F-4F08-8EF4-FD2B43954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F77D29-27D3-4B78-926A-026C605FD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>
                <a:solidFill>
                  <a:srgbClr val="FFFFFF"/>
                </a:solidFill>
              </a:rPr>
              <a:t>Starter activities or ‘Initial Stimulus Material’</a:t>
            </a:r>
            <a:br>
              <a:rPr lang="en-GB" sz="2000">
                <a:solidFill>
                  <a:srgbClr val="FFFFFF"/>
                </a:solidFill>
              </a:rPr>
            </a:br>
            <a:r>
              <a:rPr lang="en-GB" sz="2000">
                <a:solidFill>
                  <a:srgbClr val="FFFFFF"/>
                </a:solidFill>
              </a:rPr>
              <a:t> (Phillips, 2001)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2515798-C8A3-40E7-A830-82681C81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7373291"/>
              </p:ext>
            </p:extLst>
          </p:nvPr>
        </p:nvGraphicFramePr>
        <p:xfrm>
          <a:off x="1154954" y="1820333"/>
          <a:ext cx="8825659" cy="4199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727550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rgbClr val="0D0D0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7" name="Group 11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069746A-7387-4476-88BF-1F6D2A8C4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855481"/>
            <a:ext cx="8761413" cy="898674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The Hook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0C136-2598-4C17-A91F-D1B96282D8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079173"/>
            <a:ext cx="8182191" cy="3730689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“If you can introduce material in a way that </a:t>
            </a:r>
            <a:r>
              <a:rPr lang="en-GB" b="1" dirty="0">
                <a:solidFill>
                  <a:schemeClr val="tx1"/>
                </a:solidFill>
              </a:rPr>
              <a:t>inspires and excites </a:t>
            </a:r>
            <a:r>
              <a:rPr lang="en-GB" dirty="0">
                <a:solidFill>
                  <a:schemeClr val="tx1"/>
                </a:solidFill>
              </a:rPr>
              <a:t>and can get your students to take the ﬁrst step willingly, </a:t>
            </a:r>
            <a:r>
              <a:rPr lang="en-GB" b="1" dirty="0">
                <a:solidFill>
                  <a:schemeClr val="tx1"/>
                </a:solidFill>
                <a:highlight>
                  <a:srgbClr val="800080"/>
                </a:highlight>
              </a:rPr>
              <a:t>then there is no content about which you cannot engender excitement, engagement, and deep learning among your students. </a:t>
            </a:r>
            <a:r>
              <a:rPr lang="en-GB" dirty="0">
                <a:solidFill>
                  <a:schemeClr val="tx1"/>
                </a:solidFill>
              </a:rPr>
              <a:t>The way in is with </a:t>
            </a:r>
            <a:r>
              <a:rPr lang="en-GB" b="1" dirty="0">
                <a:solidFill>
                  <a:schemeClr val="tx1"/>
                </a:solidFill>
              </a:rPr>
              <a:t>The Hook</a:t>
            </a:r>
            <a:r>
              <a:rPr lang="en-GB" dirty="0">
                <a:solidFill>
                  <a:schemeClr val="tx1"/>
                </a:solidFill>
              </a:rPr>
              <a:t>: a short introductory moment that captures what’s interesting and engaging about the material and puts it out front.” (</a:t>
            </a:r>
            <a:r>
              <a:rPr lang="en-GB" dirty="0" err="1">
                <a:solidFill>
                  <a:schemeClr val="tx1"/>
                </a:solidFill>
              </a:rPr>
              <a:t>Lemov</a:t>
            </a:r>
            <a:r>
              <a:rPr lang="en-GB" dirty="0">
                <a:solidFill>
                  <a:schemeClr val="tx1"/>
                </a:solidFill>
              </a:rPr>
              <a:t>, 2010)</a:t>
            </a:r>
          </a:p>
        </p:txBody>
      </p:sp>
    </p:spTree>
    <p:extLst>
      <p:ext uri="{BB962C8B-B14F-4D97-AF65-F5344CB8AC3E}">
        <p14:creationId xmlns:p14="http://schemas.microsoft.com/office/powerpoint/2010/main" val="1666293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</TotalTime>
  <Words>217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 Boardroom</vt:lpstr>
      <vt:lpstr>Starter activities or ‘Initial Stimulus Material’  (Phillips, 2001)</vt:lpstr>
      <vt:lpstr>The Hook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Starter activities or ‘Initial Stimulus Material’  (Phillips, 2001)</dc:title>
  <dc:creator>Rachel Bendall</dc:creator>
  <cp:lastModifiedBy>Rachel Bendall</cp:lastModifiedBy>
  <cp:revision>1</cp:revision>
  <dcterms:created xsi:type="dcterms:W3CDTF">2021-10-06T12:03:23Z</dcterms:created>
  <dcterms:modified xsi:type="dcterms:W3CDTF">2021-10-06T12:05:15Z</dcterms:modified>
</cp:coreProperties>
</file>