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06" r:id="rId24"/>
  </p:sldMasterIdLst>
  <p:notesMasterIdLst>
    <p:notesMasterId r:id="rId51"/>
  </p:notesMasterIdLst>
  <p:sldIdLst>
    <p:sldId id="266" r:id="rId25"/>
    <p:sldId id="313" r:id="rId26"/>
    <p:sldId id="274" r:id="rId27"/>
    <p:sldId id="289" r:id="rId28"/>
    <p:sldId id="276" r:id="rId29"/>
    <p:sldId id="286" r:id="rId30"/>
    <p:sldId id="275" r:id="rId31"/>
    <p:sldId id="287" r:id="rId32"/>
    <p:sldId id="288" r:id="rId33"/>
    <p:sldId id="307" r:id="rId34"/>
    <p:sldId id="312" r:id="rId35"/>
    <p:sldId id="311" r:id="rId36"/>
    <p:sldId id="314" r:id="rId37"/>
    <p:sldId id="290" r:id="rId38"/>
    <p:sldId id="291" r:id="rId39"/>
    <p:sldId id="292" r:id="rId40"/>
    <p:sldId id="294" r:id="rId41"/>
    <p:sldId id="293" r:id="rId42"/>
    <p:sldId id="297" r:id="rId43"/>
    <p:sldId id="295" r:id="rId44"/>
    <p:sldId id="296" r:id="rId45"/>
    <p:sldId id="298" r:id="rId46"/>
    <p:sldId id="301" r:id="rId47"/>
    <p:sldId id="273" r:id="rId48"/>
    <p:sldId id="302" r:id="rId49"/>
    <p:sldId id="271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tion 1" id="{E3ADBF6C-9575-4040-AA9A-05820F3CA440}">
          <p14:sldIdLst>
            <p14:sldId id="266"/>
            <p14:sldId id="313"/>
            <p14:sldId id="274"/>
            <p14:sldId id="289"/>
            <p14:sldId id="276"/>
            <p14:sldId id="286"/>
            <p14:sldId id="275"/>
            <p14:sldId id="287"/>
            <p14:sldId id="288"/>
            <p14:sldId id="307"/>
            <p14:sldId id="312"/>
            <p14:sldId id="311"/>
            <p14:sldId id="314"/>
            <p14:sldId id="290"/>
            <p14:sldId id="291"/>
            <p14:sldId id="292"/>
            <p14:sldId id="294"/>
            <p14:sldId id="293"/>
            <p14:sldId id="297"/>
            <p14:sldId id="295"/>
            <p14:sldId id="296"/>
            <p14:sldId id="298"/>
            <p14:sldId id="301"/>
            <p14:sldId id="273"/>
          </p14:sldIdLst>
        </p14:section>
        <p14:section name="Section 2" id="{44E1E56B-5D0D-41C1-B2E8-077B6C917D44}">
          <p14:sldIdLst/>
        </p14:section>
        <p14:section name="Template" id="{BD0A5931-70A1-4E9B-A1BD-E3EFDA757BD8}">
          <p14:sldIdLst>
            <p14:sldId id="302"/>
            <p14:sldId id="27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slide" Target="slides/slide26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8" Type="http://schemas.openxmlformats.org/officeDocument/2006/relationships/slideMaster" Target="slideMasters/slideMaster5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13/03/2024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662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608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0866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8102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0986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7809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1010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554485-19FD-416A-B051-20FE4EFF01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6624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554485-19FD-416A-B051-20FE4EFF01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8832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554485-19FD-416A-B051-20FE4EFF013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09242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0822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4587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7751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5591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570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9188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162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2409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328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2806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512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YaXKxXSli0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youtube.com/watch?v=ps9ucSDH8s4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GB" sz="6000">
                <a:latin typeface="Calibri"/>
                <a:ea typeface="DengXian"/>
                <a:cs typeface="Times New Roman"/>
              </a:rPr>
              <a:t>Big Data and</a:t>
            </a:r>
          </a:p>
          <a:p>
            <a:r>
              <a:rPr lang="en-GB" sz="6000">
                <a:latin typeface="Calibri"/>
                <a:ea typeface="DengXian"/>
                <a:cs typeface="Times New Roman"/>
              </a:rPr>
              <a:t>Internet of Things </a:t>
            </a:r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GB" sz="6000" dirty="0">
                <a:latin typeface="Calibri"/>
                <a:ea typeface="DengXian"/>
                <a:cs typeface="Times New Roman"/>
              </a:rPr>
              <a:t>Big Data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012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/>
              <a:t>Learning Objective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3548"/>
            <a:ext cx="11481847" cy="38080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ea typeface="Calibri"/>
                <a:cs typeface="Calibri"/>
              </a:rPr>
              <a:t>Understand the concept of Big Data and IoT</a:t>
            </a:r>
            <a:endParaRPr lang="en-US" sz="3200" dirty="0">
              <a:ea typeface="Calibri"/>
              <a:cs typeface="Calibri"/>
            </a:endParaRPr>
          </a:p>
          <a:p>
            <a:r>
              <a:rPr lang="en-GB" sz="3200" dirty="0">
                <a:ea typeface="Calibri" panose="020F0502020204030204"/>
                <a:cs typeface="Calibri" panose="020F0502020204030204"/>
              </a:rPr>
              <a:t>Discuss the use of data</a:t>
            </a:r>
          </a:p>
          <a:p>
            <a:r>
              <a:rPr lang="en-GB" sz="3200" dirty="0">
                <a:ea typeface="Calibri" panose="020F0502020204030204"/>
                <a:cs typeface="Calibri" panose="020F0502020204030204"/>
              </a:rPr>
              <a:t>Understand the use of AI in reading and analysing data</a:t>
            </a:r>
          </a:p>
          <a:p>
            <a:r>
              <a:rPr lang="en-GB" sz="3200" dirty="0">
                <a:ea typeface="Calibri" panose="020F0502020204030204"/>
                <a:cs typeface="Calibri" panose="020F0502020204030204"/>
              </a:rPr>
              <a:t>Discuss the application of data collection and analysis through IoT devices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71209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/>
              <a:t>Moore's Law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07695"/>
            <a:ext cx="11481847" cy="399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ea typeface="Calibri"/>
                <a:cs typeface="Calibri"/>
              </a:rPr>
              <a:t>In 1965 Gordon Moore, co-founder of Intel, observed that the number of transistors on a microchip will double every two years</a:t>
            </a:r>
            <a:endParaRPr lang="en-US" sz="3200">
              <a:ea typeface="Calibri"/>
              <a:cs typeface="Calibri"/>
            </a:endParaRPr>
          </a:p>
          <a:p>
            <a:r>
              <a:rPr lang="en-GB" sz="3200">
                <a:ea typeface="Calibri" panose="020F0502020204030204"/>
                <a:cs typeface="Calibri" panose="020F0502020204030204"/>
              </a:rPr>
              <a:t>It also observes the cost will be halved over the same timeframe</a:t>
            </a:r>
          </a:p>
          <a:p>
            <a:r>
              <a:rPr lang="en-GB" sz="3200">
                <a:ea typeface="Calibri" panose="020F0502020204030204"/>
                <a:cs typeface="Calibri" panose="020F0502020204030204"/>
              </a:rPr>
              <a:t>The expectation is that the speed and capability of computers will grow exponentially from that time</a:t>
            </a:r>
          </a:p>
          <a:p>
            <a:endParaRPr lang="en-GB">
              <a:ea typeface="Calibri" panose="020F0502020204030204"/>
              <a:cs typeface="Calibri" panose="020F0502020204030204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78360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>
                <a:cs typeface="Calibri Light"/>
              </a:rPr>
              <a:t>Big Data</a:t>
            </a:r>
            <a:endParaRPr lang="en-GB" sz="6000" b="1"/>
          </a:p>
        </p:txBody>
      </p:sp>
      <p:pic>
        <p:nvPicPr>
          <p:cNvPr id="2" name="Picture 2" descr="A timeline with blue dots and white text&#10;&#10;Description automatically generated">
            <a:extLst>
              <a:ext uri="{FF2B5EF4-FFF2-40B4-BE49-F238E27FC236}">
                <a16:creationId xmlns:a16="http://schemas.microsoft.com/office/drawing/2014/main" id="{AC9A7ACB-A974-12D0-47CA-066B0B638A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28862" y="1398288"/>
            <a:ext cx="9564427" cy="425497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D77034-17D1-C20C-A9C9-8345B98EAB9A}"/>
              </a:ext>
            </a:extLst>
          </p:cNvPr>
          <p:cNvSpPr txBox="1"/>
          <p:nvPr/>
        </p:nvSpPr>
        <p:spPr>
          <a:xfrm>
            <a:off x="257143" y="1551236"/>
            <a:ext cx="437068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dirty="0"/>
              <a:t>The concept of “big data” can be traced to early 2000</a:t>
            </a:r>
            <a:endParaRPr lang="en-US" sz="2400" b="1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cs typeface="Calibri"/>
              </a:rPr>
              <a:t>The term was coined in 2005</a:t>
            </a:r>
          </a:p>
          <a:p>
            <a:pPr marL="285750" indent="-285750">
              <a:buFont typeface="Arial"/>
              <a:buChar char="•"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89086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timeline of social era&#10;&#10;Description automatically generated">
            <a:extLst>
              <a:ext uri="{FF2B5EF4-FFF2-40B4-BE49-F238E27FC236}">
                <a16:creationId xmlns:a16="http://schemas.microsoft.com/office/drawing/2014/main" id="{90826633-7A19-B115-8DF6-5B9DE1A6D7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288" y="78862"/>
            <a:ext cx="5697125" cy="558079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812" y="242829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>
                <a:cs typeface="Calibri Light"/>
              </a:rPr>
              <a:t>Big Data</a:t>
            </a:r>
            <a:endParaRPr lang="en-GB" sz="60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57D11D-22B5-0EF1-33BB-9D1C1EE57094}"/>
              </a:ext>
            </a:extLst>
          </p:cNvPr>
          <p:cNvSpPr txBox="1"/>
          <p:nvPr/>
        </p:nvSpPr>
        <p:spPr>
          <a:xfrm>
            <a:off x="519289" y="1337734"/>
            <a:ext cx="5988755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800">
                <a:cs typeface="Calibri"/>
              </a:rPr>
              <a:t>It refers to “large amounts of data that is unmanageable using traditional software or internet-based platforms” (Dash et al 2019, p2)</a:t>
            </a:r>
            <a:endParaRPr lang="en-US">
              <a:cs typeface="Calibri" panose="020F0502020204030204"/>
            </a:endParaRPr>
          </a:p>
          <a:p>
            <a:pPr marL="457200" indent="-457200">
              <a:buFont typeface="Arial"/>
              <a:buChar char="•"/>
            </a:pPr>
            <a:r>
              <a:rPr lang="en-US" sz="2800"/>
              <a:t>In 1948 NHS held only a few kilobytes of patients' data information. It is now projected to be roughly about 1.5 petabytes of data by 2024</a:t>
            </a: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64163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7253677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Big Data</a:t>
            </a:r>
          </a:p>
        </p:txBody>
      </p:sp>
      <p:pic>
        <p:nvPicPr>
          <p:cNvPr id="2" name="Picture 2" descr="A digital image of a globe&#10;&#10;Description automatically generated">
            <a:extLst>
              <a:ext uri="{FF2B5EF4-FFF2-40B4-BE49-F238E27FC236}">
                <a16:creationId xmlns:a16="http://schemas.microsoft.com/office/drawing/2014/main" id="{0DDC08F3-C032-97FB-96E3-039FF652EC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3816" r="30501"/>
          <a:stretch/>
        </p:blipFill>
        <p:spPr>
          <a:xfrm>
            <a:off x="7606881" y="40676"/>
            <a:ext cx="4532717" cy="5677829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68A2F1-0525-F4B6-FD72-3640869E6254}"/>
              </a:ext>
            </a:extLst>
          </p:cNvPr>
          <p:cNvSpPr txBox="1"/>
          <p:nvPr/>
        </p:nvSpPr>
        <p:spPr>
          <a:xfrm>
            <a:off x="542693" y="1713571"/>
            <a:ext cx="7055004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US" sz="2800"/>
              <a:t>Approximately </a:t>
            </a:r>
            <a:r>
              <a:rPr lang="en-US" sz="2800" b="1"/>
              <a:t>328.77 million terabytes</a:t>
            </a:r>
            <a:r>
              <a:rPr lang="en-US" sz="2800"/>
              <a:t> of       data are created each day</a:t>
            </a:r>
            <a:endParaRPr lang="en-US" sz="2800">
              <a:cs typeface="Calibri"/>
            </a:endParaRPr>
          </a:p>
          <a:p>
            <a:pPr>
              <a:buChar char="•"/>
            </a:pPr>
            <a:r>
              <a:rPr lang="en-US" sz="2800"/>
              <a:t>Around</a:t>
            </a:r>
            <a:r>
              <a:rPr lang="en-US" sz="2800">
                <a:cs typeface="Calibri"/>
              </a:rPr>
              <a:t> 120 zettabytes of data will be generated this year</a:t>
            </a:r>
          </a:p>
          <a:p>
            <a:pPr>
              <a:buChar char="•"/>
            </a:pPr>
            <a:r>
              <a:rPr lang="en-US" sz="2800">
                <a:cs typeface="Calibri"/>
              </a:rPr>
              <a:t>Videos account for over half of internet data traffic</a:t>
            </a:r>
          </a:p>
          <a:p>
            <a:pPr>
              <a:buChar char="•"/>
            </a:pPr>
            <a:r>
              <a:rPr lang="en-US" sz="2800">
                <a:cs typeface="Calibri"/>
              </a:rPr>
              <a:t>The US has over 2,700 data centers</a:t>
            </a:r>
            <a:endParaRPr lang="en-US" sz="2800"/>
          </a:p>
          <a:p>
            <a:pPr>
              <a:buChar char="•"/>
            </a:pPr>
            <a:endParaRPr lang="en-US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CF6648-0DA7-66B7-1B4E-45F614DE82E5}"/>
              </a:ext>
            </a:extLst>
          </p:cNvPr>
          <p:cNvSpPr txBox="1"/>
          <p:nvPr/>
        </p:nvSpPr>
        <p:spPr>
          <a:xfrm>
            <a:off x="2057399" y="5412059"/>
            <a:ext cx="383973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/>
              <a:t>https://explodingtopics.com/blog/data-generated-per-day</a:t>
            </a:r>
          </a:p>
        </p:txBody>
      </p:sp>
    </p:spTree>
    <p:extLst>
      <p:ext uri="{BB962C8B-B14F-4D97-AF65-F5344CB8AC3E}">
        <p14:creationId xmlns:p14="http://schemas.microsoft.com/office/powerpoint/2010/main" val="3324690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Big Data – Order of Magnitude</a:t>
            </a:r>
          </a:p>
        </p:txBody>
      </p:sp>
      <p:pic>
        <p:nvPicPr>
          <p:cNvPr id="8" name="Picture 8" descr="A table with text on it&#10;&#10;Description automatically generated">
            <a:extLst>
              <a:ext uri="{FF2B5EF4-FFF2-40B4-BE49-F238E27FC236}">
                <a16:creationId xmlns:a16="http://schemas.microsoft.com/office/drawing/2014/main" id="{DDF900C6-36F0-A4BD-A473-91B67E98AC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49120" y="1402291"/>
            <a:ext cx="7500045" cy="4375562"/>
          </a:xfrm>
        </p:spPr>
      </p:pic>
    </p:spTree>
    <p:extLst>
      <p:ext uri="{BB962C8B-B14F-4D97-AF65-F5344CB8AC3E}">
        <p14:creationId xmlns:p14="http://schemas.microsoft.com/office/powerpoint/2010/main" val="2276365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blue and white table with black text&#10;&#10;Description automatically generated">
            <a:extLst>
              <a:ext uri="{FF2B5EF4-FFF2-40B4-BE49-F238E27FC236}">
                <a16:creationId xmlns:a16="http://schemas.microsoft.com/office/drawing/2014/main" id="{187520F7-6CEB-8A70-BA5A-D72CB5A312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3994" y="1347936"/>
            <a:ext cx="10780888" cy="4409016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Big Data – Phases</a:t>
            </a:r>
          </a:p>
        </p:txBody>
      </p:sp>
    </p:spTree>
    <p:extLst>
      <p:ext uri="{BB962C8B-B14F-4D97-AF65-F5344CB8AC3E}">
        <p14:creationId xmlns:p14="http://schemas.microsoft.com/office/powerpoint/2010/main" val="1159831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204" y="127619"/>
            <a:ext cx="7253677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Big Data Characteristics</a:t>
            </a:r>
          </a:p>
        </p:txBody>
      </p:sp>
      <p:pic>
        <p:nvPicPr>
          <p:cNvPr id="2" name="Picture 2" descr="A digital image of a globe&#10;&#10;Description automatically generated">
            <a:extLst>
              <a:ext uri="{FF2B5EF4-FFF2-40B4-BE49-F238E27FC236}">
                <a16:creationId xmlns:a16="http://schemas.microsoft.com/office/drawing/2014/main" id="{0DDC08F3-C032-97FB-96E3-039FF652EC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3816" r="30501"/>
          <a:stretch/>
        </p:blipFill>
        <p:spPr>
          <a:xfrm>
            <a:off x="7606881" y="40676"/>
            <a:ext cx="4532717" cy="5677829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68A2F1-0525-F4B6-FD72-3640869E6254}"/>
              </a:ext>
            </a:extLst>
          </p:cNvPr>
          <p:cNvSpPr txBox="1"/>
          <p:nvPr/>
        </p:nvSpPr>
        <p:spPr>
          <a:xfrm>
            <a:off x="551877" y="1266847"/>
            <a:ext cx="7055004" cy="4462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Doug Laney produced the three V’s that give Big Data its character: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Volume –</a:t>
            </a:r>
          </a:p>
          <a:p>
            <a:pPr marL="1257300" lvl="2" indent="-342900">
              <a:buFont typeface="Arial" panose="020B0604020202020204" pitchFamily="34" charset="0"/>
              <a:buChar char="•"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The amount of data from the range of different sources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US" sz="2800" b="1" dirty="0">
                <a:solidFill>
                  <a:prstClr val="black"/>
                </a:solidFill>
                <a:latin typeface="Calibri" panose="020F0502020204030204"/>
                <a:cs typeface="Calibri"/>
              </a:rPr>
              <a:t>Velocity – </a:t>
            </a:r>
          </a:p>
          <a:p>
            <a:pPr marL="1257300" lvl="2" indent="-342900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  <a:cs typeface="Calibri"/>
              </a:rPr>
              <a:t>The speed at which it is generated / collected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Variety – </a:t>
            </a:r>
          </a:p>
          <a:p>
            <a:pPr marL="1257300" lvl="2" indent="-342900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  <a:cs typeface="Calibri"/>
              </a:rPr>
              <a:t>The types of data generated (i.e. the format)</a:t>
            </a:r>
          </a:p>
          <a:p>
            <a:pPr marL="1714500" lvl="3" indent="-342900">
              <a:buFont typeface="Arial" panose="020B0604020202020204" pitchFamily="34" charset="0"/>
              <a:buChar char="•"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Structured</a:t>
            </a:r>
          </a:p>
          <a:p>
            <a:pPr marL="1714500" lvl="3" indent="-342900"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prstClr val="black"/>
                </a:solidFill>
                <a:latin typeface="Calibri" panose="020F0502020204030204"/>
                <a:cs typeface="Calibri"/>
              </a:rPr>
              <a:t>Unstructured</a:t>
            </a: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37694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204" y="127619"/>
            <a:ext cx="7253677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Big Data Quality</a:t>
            </a:r>
          </a:p>
        </p:txBody>
      </p:sp>
      <p:pic>
        <p:nvPicPr>
          <p:cNvPr id="2" name="Picture 2" descr="A digital image of a globe&#10;&#10;Description automatically generated">
            <a:extLst>
              <a:ext uri="{FF2B5EF4-FFF2-40B4-BE49-F238E27FC236}">
                <a16:creationId xmlns:a16="http://schemas.microsoft.com/office/drawing/2014/main" id="{0DDC08F3-C032-97FB-96E3-039FF652EC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3816" r="30501"/>
          <a:stretch/>
        </p:blipFill>
        <p:spPr>
          <a:xfrm>
            <a:off x="7606881" y="40676"/>
            <a:ext cx="4532717" cy="5677829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68A2F1-0525-F4B6-FD72-3640869E6254}"/>
              </a:ext>
            </a:extLst>
          </p:cNvPr>
          <p:cNvSpPr txBox="1"/>
          <p:nvPr/>
        </p:nvSpPr>
        <p:spPr>
          <a:xfrm>
            <a:off x="551877" y="1289953"/>
            <a:ext cx="7055004" cy="42780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The goal is Gold Standard data…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There are six dimensions to data quality: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Accuracy –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Number of errors within a dataset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US" sz="2400" b="1" dirty="0">
                <a:solidFill>
                  <a:prstClr val="black"/>
                </a:solidFill>
                <a:latin typeface="Calibri" panose="020F0502020204030204"/>
                <a:cs typeface="Calibri"/>
              </a:rPr>
              <a:t>Completeness – </a:t>
            </a:r>
            <a:r>
              <a:rPr lang="en-US" sz="2400" dirty="0">
                <a:solidFill>
                  <a:prstClr val="black"/>
                </a:solidFill>
                <a:latin typeface="Calibri" panose="020F0502020204030204"/>
                <a:cs typeface="Calibri"/>
              </a:rPr>
              <a:t>Are all critical fields entered and not null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US" sz="2400" b="1" dirty="0">
                <a:solidFill>
                  <a:prstClr val="black"/>
                </a:solidFill>
                <a:latin typeface="Calibri" panose="020F0502020204030204"/>
                <a:cs typeface="Calibri"/>
              </a:rPr>
              <a:t>Consistency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 –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Do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similar data from multiple datasets agree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US" sz="2400" b="1" dirty="0">
                <a:solidFill>
                  <a:prstClr val="black"/>
                </a:solidFill>
                <a:latin typeface="Calibri" panose="020F0502020204030204"/>
                <a:cs typeface="Calibri"/>
              </a:rPr>
              <a:t>Timeliness</a:t>
            </a:r>
            <a:r>
              <a:rPr lang="en-US" sz="2400" dirty="0">
                <a:solidFill>
                  <a:prstClr val="black"/>
                </a:solidFill>
                <a:latin typeface="Calibri" panose="020F0502020204030204"/>
                <a:cs typeface="Calibri"/>
              </a:rPr>
              <a:t> – How recent or old is the dataset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Uniqueness –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Number of duplicates in a dataset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US" sz="2400" b="1" dirty="0">
                <a:solidFill>
                  <a:prstClr val="black"/>
                </a:solidFill>
                <a:latin typeface="Calibri" panose="020F0502020204030204"/>
                <a:cs typeface="Calibri"/>
              </a:rPr>
              <a:t>Validity – </a:t>
            </a:r>
            <a:r>
              <a:rPr lang="en-US" sz="2400" dirty="0">
                <a:solidFill>
                  <a:prstClr val="black"/>
                </a:solidFill>
                <a:latin typeface="Calibri" panose="020F0502020204030204"/>
                <a:cs typeface="Calibri"/>
              </a:rPr>
              <a:t>How does the data conform to standard formats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98514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204" y="127619"/>
            <a:ext cx="7253677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Big Data Observability</a:t>
            </a:r>
          </a:p>
        </p:txBody>
      </p:sp>
      <p:pic>
        <p:nvPicPr>
          <p:cNvPr id="2" name="Picture 2" descr="A digital image of a globe&#10;&#10;Description automatically generated">
            <a:extLst>
              <a:ext uri="{FF2B5EF4-FFF2-40B4-BE49-F238E27FC236}">
                <a16:creationId xmlns:a16="http://schemas.microsoft.com/office/drawing/2014/main" id="{0DDC08F3-C032-97FB-96E3-039FF652EC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3816" r="30501"/>
          <a:stretch/>
        </p:blipFill>
        <p:spPr>
          <a:xfrm>
            <a:off x="7606881" y="40676"/>
            <a:ext cx="4532717" cy="5677829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68A2F1-0525-F4B6-FD72-3640869E6254}"/>
              </a:ext>
            </a:extLst>
          </p:cNvPr>
          <p:cNvSpPr txBox="1"/>
          <p:nvPr/>
        </p:nvSpPr>
        <p:spPr>
          <a:xfrm>
            <a:off x="551877" y="1558710"/>
            <a:ext cx="7055004" cy="39087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The goal is Gold Standard data…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Calibri" panose="020F0502020204030204"/>
                <a:cs typeface="Calibri"/>
              </a:rPr>
              <a:t>There are five pillars to data observability: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Freshness –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Not only how current, but how often is data updated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US" sz="2400" b="1" dirty="0">
                <a:solidFill>
                  <a:prstClr val="black"/>
                </a:solidFill>
                <a:latin typeface="Calibri" panose="020F0502020204030204"/>
                <a:cs typeface="Calibri"/>
              </a:rPr>
              <a:t>Distribution – </a:t>
            </a:r>
            <a:r>
              <a:rPr lang="en-US" sz="2400" dirty="0">
                <a:solidFill>
                  <a:prstClr val="black"/>
                </a:solidFill>
                <a:latin typeface="Calibri" panose="020F0502020204030204"/>
                <a:cs typeface="Calibri"/>
              </a:rPr>
              <a:t>Data falling within a certain range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Volume –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Is the data complete or inconsistent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US" sz="2400" b="1" dirty="0">
                <a:solidFill>
                  <a:prstClr val="black"/>
                </a:solidFill>
                <a:latin typeface="Calibri" panose="020F0502020204030204"/>
                <a:cs typeface="Calibri"/>
              </a:rPr>
              <a:t>Schema – </a:t>
            </a:r>
            <a:r>
              <a:rPr lang="en-US" sz="2400" dirty="0">
                <a:solidFill>
                  <a:prstClr val="black"/>
                </a:solidFill>
                <a:latin typeface="Calibri" panose="020F0502020204030204"/>
                <a:cs typeface="Calibri"/>
              </a:rPr>
              <a:t>Tracking changes in the </a:t>
            </a:r>
            <a:r>
              <a:rPr lang="en-US" sz="2400" dirty="0" err="1">
                <a:solidFill>
                  <a:prstClr val="black"/>
                </a:solidFill>
                <a:latin typeface="Calibri" panose="020F0502020204030204"/>
                <a:cs typeface="Calibri"/>
              </a:rPr>
              <a:t>organisation</a:t>
            </a:r>
            <a:r>
              <a:rPr lang="en-US" sz="2400" dirty="0">
                <a:solidFill>
                  <a:prstClr val="black"/>
                </a:solidFill>
                <a:latin typeface="Calibri" panose="020F0502020204030204"/>
                <a:cs typeface="Calibri"/>
              </a:rPr>
              <a:t> of the data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Lineage –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The full flow of the data  from initial source to end-user consumption</a:t>
            </a:r>
          </a:p>
        </p:txBody>
      </p:sp>
    </p:spTree>
    <p:extLst>
      <p:ext uri="{BB962C8B-B14F-4D97-AF65-F5344CB8AC3E}">
        <p14:creationId xmlns:p14="http://schemas.microsoft.com/office/powerpoint/2010/main" val="40385301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GB" sz="6000" dirty="0">
                <a:latin typeface="Calibri"/>
                <a:ea typeface="DengXian"/>
                <a:cs typeface="Times New Roman"/>
              </a:rPr>
              <a:t>Internet of Things 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36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Internet of Things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678440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In 1989 Tim Berners Lee created the World Wide Web – The internet as we know it</a:t>
            </a:r>
          </a:p>
          <a:p>
            <a:r>
              <a:rPr lang="en-GB">
                <a:cs typeface="Calibri"/>
              </a:rPr>
              <a:t>The term “Internet of Thing (IoT)” was first used in 1999 by computer scientist Kevin Asthon</a:t>
            </a:r>
          </a:p>
          <a:p>
            <a:r>
              <a:rPr lang="en-GB">
                <a:cs typeface="Calibri"/>
              </a:rPr>
              <a:t>"With the growing use of sensors, software and other forms of data generating technology based devices and systems. The need for IoT is fast becoming a necessity." </a:t>
            </a:r>
            <a:r>
              <a:rPr lang="en-GB" err="1">
                <a:cs typeface="Calibri"/>
              </a:rPr>
              <a:t>Yuehong</a:t>
            </a:r>
            <a:r>
              <a:rPr lang="en-GB">
                <a:cs typeface="Calibri"/>
              </a:rPr>
              <a:t> et al (2016)</a:t>
            </a:r>
          </a:p>
        </p:txBody>
      </p:sp>
      <p:pic>
        <p:nvPicPr>
          <p:cNvPr id="8" name="Picture 8" descr="A timeline of information on a white background&#10;&#10;Description automatically generated">
            <a:extLst>
              <a:ext uri="{FF2B5EF4-FFF2-40B4-BE49-F238E27FC236}">
                <a16:creationId xmlns:a16="http://schemas.microsoft.com/office/drawing/2014/main" id="{067F8C31-292D-C790-43F9-A0228897B8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982" r="571" b="228"/>
          <a:stretch/>
        </p:blipFill>
        <p:spPr>
          <a:xfrm>
            <a:off x="9233559" y="252119"/>
            <a:ext cx="2727774" cy="575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5866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Internet of Things -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IoT (Internet of Things) is an advanced automation and analytics system which exploits networking, sensing, big data, and artificial intelligence technology to deliver complete systems for a product or service</a:t>
            </a:r>
          </a:p>
          <a:p>
            <a:pPr marL="0" indent="0">
              <a:buNone/>
            </a:pPr>
            <a:r>
              <a:rPr lang="en-GB" sz="1800">
                <a:cs typeface="Calibri"/>
              </a:rPr>
              <a:t>(</a:t>
            </a:r>
            <a:r>
              <a:rPr lang="en-GB" sz="1800" err="1">
                <a:cs typeface="Calibri"/>
              </a:rPr>
              <a:t>Tutorialspoint</a:t>
            </a:r>
            <a:r>
              <a:rPr lang="en-GB" sz="1800">
                <a:cs typeface="Calibri"/>
              </a:rPr>
              <a:t>)</a:t>
            </a:r>
          </a:p>
          <a:p>
            <a:r>
              <a:rPr lang="en-GB">
                <a:cs typeface="Calibri"/>
              </a:rPr>
              <a:t>IoT refers to the interconnection/ interrelation/ intercommunication of “things” for the purpose of connecting and exchanging data over the internet.</a:t>
            </a:r>
          </a:p>
          <a:p>
            <a:pPr marL="0" indent="0">
              <a:buNone/>
            </a:pPr>
            <a:r>
              <a:rPr lang="en-GB" sz="1800">
                <a:cs typeface="Calibri"/>
              </a:rPr>
              <a:t>(TechTarget, 2022)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447042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Internet of Things -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3403"/>
            <a:ext cx="11481847" cy="38581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Give me examples of </a:t>
            </a:r>
            <a:r>
              <a:rPr lang="en-GB" i="1">
                <a:cs typeface="Calibri"/>
              </a:rPr>
              <a:t>"things" that can be controlled or connected to the internet...</a:t>
            </a:r>
          </a:p>
        </p:txBody>
      </p:sp>
    </p:spTree>
    <p:extLst>
      <p:ext uri="{BB962C8B-B14F-4D97-AF65-F5344CB8AC3E}">
        <p14:creationId xmlns:p14="http://schemas.microsoft.com/office/powerpoint/2010/main" val="27761836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Internet of Things -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3403"/>
            <a:ext cx="11481847" cy="38581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Give me examples of </a:t>
            </a:r>
            <a:r>
              <a:rPr lang="en-GB" i="1">
                <a:cs typeface="Calibri"/>
              </a:rPr>
              <a:t>"things" that can be controlled or connected to the internet...</a:t>
            </a:r>
          </a:p>
        </p:txBody>
      </p:sp>
      <p:pic>
        <p:nvPicPr>
          <p:cNvPr id="2" name="Picture 3" descr="A diagram of a device&#10;&#10;Description automatically generated">
            <a:extLst>
              <a:ext uri="{FF2B5EF4-FFF2-40B4-BE49-F238E27FC236}">
                <a16:creationId xmlns:a16="http://schemas.microsoft.com/office/drawing/2014/main" id="{06CC9A16-2E0C-4F5B-2349-6D01B25EAE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2920" y="1973125"/>
            <a:ext cx="8265347" cy="3654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735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Internet of Things -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3403"/>
            <a:ext cx="11472440" cy="415919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cs typeface="Calibri"/>
              </a:rPr>
              <a:t>Give me examples of </a:t>
            </a:r>
            <a:r>
              <a:rPr lang="en-GB" i="1">
                <a:cs typeface="Calibri"/>
              </a:rPr>
              <a:t>"things" </a:t>
            </a:r>
            <a:r>
              <a:rPr lang="en-GB">
                <a:cs typeface="Calibri"/>
              </a:rPr>
              <a:t>that can be controlled or connected to the internet...</a:t>
            </a:r>
          </a:p>
          <a:p>
            <a:endParaRPr lang="en-GB" i="1">
              <a:cs typeface="Calibri"/>
            </a:endParaRPr>
          </a:p>
          <a:p>
            <a:endParaRPr lang="en-GB" i="1">
              <a:cs typeface="Calibri"/>
            </a:endParaRPr>
          </a:p>
          <a:p>
            <a:endParaRPr lang="en-GB" i="1">
              <a:cs typeface="Calibri"/>
            </a:endParaRPr>
          </a:p>
          <a:p>
            <a:endParaRPr lang="en-GB" i="1">
              <a:cs typeface="Calibri"/>
            </a:endParaRPr>
          </a:p>
          <a:p>
            <a:endParaRPr lang="en-GB" i="1">
              <a:cs typeface="Calibri"/>
            </a:endParaRPr>
          </a:p>
          <a:p>
            <a:endParaRPr lang="en-GB" i="1">
              <a:cs typeface="Calibri"/>
            </a:endParaRPr>
          </a:p>
          <a:p>
            <a:r>
              <a:rPr lang="en-GB">
                <a:cs typeface="Calibri"/>
              </a:rPr>
              <a:t>How could these be used within Health Promotion Intervention?</a:t>
            </a:r>
          </a:p>
        </p:txBody>
      </p:sp>
      <p:pic>
        <p:nvPicPr>
          <p:cNvPr id="2" name="Picture 3" descr="A table with text on it&#10;&#10;Description automatically generated">
            <a:extLst>
              <a:ext uri="{FF2B5EF4-FFF2-40B4-BE49-F238E27FC236}">
                <a16:creationId xmlns:a16="http://schemas.microsoft.com/office/drawing/2014/main" id="{73DA7F57-C56F-CF9C-05EE-245C347262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9067" y="2049756"/>
            <a:ext cx="9563570" cy="3050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3786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Internet of Things -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3403"/>
            <a:ext cx="11472440" cy="41591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Devices will always be web enabled – Able to connect to the internet through a gateway</a:t>
            </a:r>
          </a:p>
          <a:p>
            <a:r>
              <a:rPr lang="en-GB">
                <a:cs typeface="Calibri"/>
              </a:rPr>
              <a:t>All devices will have a Unique Identifier (UID)</a:t>
            </a:r>
          </a:p>
          <a:p>
            <a:endParaRPr lang="en-GB">
              <a:cs typeface="Calibri"/>
            </a:endParaRPr>
          </a:p>
          <a:p>
            <a:r>
              <a:rPr lang="en-GB">
                <a:ea typeface="+mn-lt"/>
                <a:cs typeface="+mn-lt"/>
                <a:hlinkClick r:id="rId3"/>
              </a:rPr>
              <a:t>https://www.youtube.com/watch?v=6YaXKxXSli0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>
                <a:cs typeface="Calibri"/>
              </a:rPr>
              <a:t>What is IoT – Eye on Tech (TechTarget)</a:t>
            </a:r>
          </a:p>
          <a:p>
            <a:r>
              <a:rPr lang="en-GB">
                <a:ea typeface="+mn-lt"/>
                <a:cs typeface="+mn-lt"/>
                <a:hlinkClick r:id="rId4"/>
              </a:rPr>
              <a:t>https://www.youtube.com/watch?v=ps9ucSDH8s4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>
                <a:cs typeface="Calibri"/>
              </a:rPr>
              <a:t>Introduction to IoT –What is IoT – </a:t>
            </a:r>
            <a:r>
              <a:rPr lang="en-GB" sz="2000" err="1">
                <a:cs typeface="Calibri"/>
              </a:rPr>
              <a:t>SimpliLearn</a:t>
            </a:r>
            <a:endParaRPr lang="en-GB" sz="2000" err="1"/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302745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How Internet of Things Works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F0F3AF5-C8E5-18B3-6CA1-06C4E08C0209}"/>
              </a:ext>
            </a:extLst>
          </p:cNvPr>
          <p:cNvSpPr/>
          <p:nvPr/>
        </p:nvSpPr>
        <p:spPr>
          <a:xfrm>
            <a:off x="585553" y="1496236"/>
            <a:ext cx="1392296" cy="407340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2400" b="1" dirty="0">
                <a:solidFill>
                  <a:schemeClr val="tx1"/>
                </a:solidFill>
                <a:cs typeface="Calibri"/>
              </a:rPr>
              <a:t>IoT Sensors</a:t>
            </a:r>
          </a:p>
          <a:p>
            <a:pPr algn="ctr"/>
            <a:endParaRPr lang="en-GB" sz="2400" b="1">
              <a:solidFill>
                <a:schemeClr val="tx1"/>
              </a:solidFill>
              <a:cs typeface="Calibri"/>
            </a:endParaRPr>
          </a:p>
          <a:p>
            <a:pPr algn="ctr"/>
            <a:endParaRPr lang="en-GB" sz="2400" b="1">
              <a:solidFill>
                <a:schemeClr val="tx1"/>
              </a:solidFill>
              <a:cs typeface="Calibri"/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  <a:cs typeface="Calibri"/>
              </a:rPr>
              <a:t>Motion</a:t>
            </a:r>
          </a:p>
          <a:p>
            <a:pPr algn="ctr"/>
            <a:endParaRPr lang="en-GB" sz="2400" b="1">
              <a:solidFill>
                <a:schemeClr val="tx1"/>
              </a:solidFill>
              <a:cs typeface="Calibri"/>
            </a:endParaRPr>
          </a:p>
          <a:p>
            <a:pPr algn="ctr"/>
            <a:endParaRPr lang="en-GB" sz="2400" b="1">
              <a:solidFill>
                <a:schemeClr val="tx1"/>
              </a:solidFill>
              <a:cs typeface="Calibri"/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  <a:cs typeface="Calibri"/>
              </a:rPr>
              <a:t>Temp</a:t>
            </a:r>
          </a:p>
          <a:p>
            <a:pPr algn="ctr"/>
            <a:endParaRPr lang="en-GB" sz="2400" b="1" dirty="0">
              <a:solidFill>
                <a:schemeClr val="tx1"/>
              </a:solidFill>
              <a:cs typeface="Calibri"/>
            </a:endParaRPr>
          </a:p>
          <a:p>
            <a:pPr algn="ctr"/>
            <a:endParaRPr lang="en-GB" sz="2400" b="1">
              <a:solidFill>
                <a:schemeClr val="tx1"/>
              </a:solidFill>
              <a:cs typeface="Calibri"/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  <a:cs typeface="Calibri"/>
              </a:rPr>
              <a:t>Sound</a:t>
            </a:r>
          </a:p>
        </p:txBody>
      </p:sp>
      <p:pic>
        <p:nvPicPr>
          <p:cNvPr id="10" name="Graphic 10" descr="Run outline">
            <a:extLst>
              <a:ext uri="{FF2B5EF4-FFF2-40B4-BE49-F238E27FC236}">
                <a16:creationId xmlns:a16="http://schemas.microsoft.com/office/drawing/2014/main" id="{E169B279-6102-FFDC-13AF-D07188DFD0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5154" y="2398866"/>
            <a:ext cx="632178" cy="613363"/>
          </a:xfrm>
          <a:prstGeom prst="rect">
            <a:avLst/>
          </a:prstGeom>
        </p:spPr>
      </p:pic>
      <p:pic>
        <p:nvPicPr>
          <p:cNvPr id="11" name="Graphic 11" descr="Fever with solid fill">
            <a:extLst>
              <a:ext uri="{FF2B5EF4-FFF2-40B4-BE49-F238E27FC236}">
                <a16:creationId xmlns:a16="http://schemas.microsoft.com/office/drawing/2014/main" id="{330C8E6A-C956-B0D9-7EE5-4AB662BE61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5154" y="3461903"/>
            <a:ext cx="632179" cy="613364"/>
          </a:xfrm>
          <a:prstGeom prst="rect">
            <a:avLst/>
          </a:prstGeom>
        </p:spPr>
      </p:pic>
      <p:pic>
        <p:nvPicPr>
          <p:cNvPr id="12" name="Graphic 12" descr="Voice with solid fill">
            <a:extLst>
              <a:ext uri="{FF2B5EF4-FFF2-40B4-BE49-F238E27FC236}">
                <a16:creationId xmlns:a16="http://schemas.microsoft.com/office/drawing/2014/main" id="{7368EE04-15F5-D493-BDE3-F6EAFE2F0B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5153" y="4616375"/>
            <a:ext cx="632179" cy="650993"/>
          </a:xfrm>
          <a:prstGeom prst="rect">
            <a:avLst/>
          </a:prstGeom>
        </p:spPr>
      </p:pic>
      <p:sp>
        <p:nvSpPr>
          <p:cNvPr id="13" name="Arrow: Up-Down 12">
            <a:extLst>
              <a:ext uri="{FF2B5EF4-FFF2-40B4-BE49-F238E27FC236}">
                <a16:creationId xmlns:a16="http://schemas.microsoft.com/office/drawing/2014/main" id="{8656A1AD-F6A8-93A4-B1CA-95BE45E02C08}"/>
              </a:ext>
            </a:extLst>
          </p:cNvPr>
          <p:cNvSpPr/>
          <p:nvPr/>
        </p:nvSpPr>
        <p:spPr>
          <a:xfrm rot="5400000">
            <a:off x="2229038" y="2712143"/>
            <a:ext cx="1232370" cy="1640674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7A9E2F-1679-375B-8EA1-C118F84C3070}"/>
              </a:ext>
            </a:extLst>
          </p:cNvPr>
          <p:cNvSpPr/>
          <p:nvPr/>
        </p:nvSpPr>
        <p:spPr>
          <a:xfrm>
            <a:off x="3722235" y="1496236"/>
            <a:ext cx="1669011" cy="407340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  <a:cs typeface="Calibri"/>
              </a:rPr>
              <a:t>IoT Gateway</a:t>
            </a:r>
          </a:p>
          <a:p>
            <a:pPr algn="ctr"/>
            <a:r>
              <a:rPr lang="en-GB" sz="2400" b="1">
                <a:solidFill>
                  <a:schemeClr val="tx1"/>
                </a:solidFill>
                <a:cs typeface="Calibri"/>
              </a:rPr>
              <a:t>(Hub)</a:t>
            </a:r>
          </a:p>
        </p:txBody>
      </p:sp>
      <p:sp>
        <p:nvSpPr>
          <p:cNvPr id="15" name="Arrow: Left-Right 14">
            <a:extLst>
              <a:ext uri="{FF2B5EF4-FFF2-40B4-BE49-F238E27FC236}">
                <a16:creationId xmlns:a16="http://schemas.microsoft.com/office/drawing/2014/main" id="{A83FE1E6-3EEF-62B9-8399-C1E06C4A175D}"/>
              </a:ext>
            </a:extLst>
          </p:cNvPr>
          <p:cNvSpPr/>
          <p:nvPr/>
        </p:nvSpPr>
        <p:spPr>
          <a:xfrm>
            <a:off x="5457214" y="2916297"/>
            <a:ext cx="1631842" cy="1241661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hought Bubble: Cloud 15">
            <a:extLst>
              <a:ext uri="{FF2B5EF4-FFF2-40B4-BE49-F238E27FC236}">
                <a16:creationId xmlns:a16="http://schemas.microsoft.com/office/drawing/2014/main" id="{30C02740-88B3-B473-22D0-DCD3CBE8E89E}"/>
              </a:ext>
            </a:extLst>
          </p:cNvPr>
          <p:cNvSpPr/>
          <p:nvPr/>
        </p:nvSpPr>
        <p:spPr>
          <a:xfrm>
            <a:off x="7145727" y="2397971"/>
            <a:ext cx="2615259" cy="2276591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cs typeface="Calibri"/>
              </a:rPr>
              <a:t>Cloud / Server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ED4E59B-56C0-3916-D2A8-7CF126ED76F4}"/>
              </a:ext>
            </a:extLst>
          </p:cNvPr>
          <p:cNvSpPr/>
          <p:nvPr/>
        </p:nvSpPr>
        <p:spPr>
          <a:xfrm>
            <a:off x="10640123" y="1496122"/>
            <a:ext cx="1431071" cy="407019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cs typeface="Calibri"/>
              </a:rPr>
              <a:t>Application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66648285-7E92-F35C-05F8-0ABB8E0286F7}"/>
              </a:ext>
            </a:extLst>
          </p:cNvPr>
          <p:cNvSpPr/>
          <p:nvPr/>
        </p:nvSpPr>
        <p:spPr>
          <a:xfrm>
            <a:off x="9831658" y="2917902"/>
            <a:ext cx="734121" cy="123592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8801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How Internet of Things Works</a:t>
            </a:r>
          </a:p>
        </p:txBody>
      </p:sp>
      <p:pic>
        <p:nvPicPr>
          <p:cNvPr id="2" name="Picture 2" descr="A diagram of data storage&#10;&#10;Description automatically generated">
            <a:extLst>
              <a:ext uri="{FF2B5EF4-FFF2-40B4-BE49-F238E27FC236}">
                <a16:creationId xmlns:a16="http://schemas.microsoft.com/office/drawing/2014/main" id="{BFDF5649-74E2-73DC-0C45-1175F24CD8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844" y="1452748"/>
            <a:ext cx="10259717" cy="4244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2850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diagram of a cloud with text&#10;&#10;Description automatically generated">
            <a:extLst>
              <a:ext uri="{FF2B5EF4-FFF2-40B4-BE49-F238E27FC236}">
                <a16:creationId xmlns:a16="http://schemas.microsoft.com/office/drawing/2014/main" id="{C8F51502-DB89-0312-72B3-0017FBD990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836" r="-152" b="309"/>
          <a:stretch/>
        </p:blipFill>
        <p:spPr>
          <a:xfrm>
            <a:off x="5364106" y="2349536"/>
            <a:ext cx="6826027" cy="296849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/>
              <a:t>Internet of Things  - Technological Drive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3403"/>
            <a:ext cx="11472440" cy="415919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200">
                <a:cs typeface="Calibri"/>
              </a:rPr>
              <a:t>Connectivity</a:t>
            </a:r>
          </a:p>
          <a:p>
            <a:pPr lvl="1"/>
            <a:r>
              <a:rPr lang="en-GB" sz="2800">
                <a:cs typeface="Calibri"/>
              </a:rPr>
              <a:t>As connectivity grows it drives innovation</a:t>
            </a:r>
          </a:p>
          <a:p>
            <a:r>
              <a:rPr lang="en-GB" sz="3200">
                <a:cs typeface="Calibri"/>
              </a:rPr>
              <a:t>Cloud Computing</a:t>
            </a:r>
          </a:p>
          <a:p>
            <a:pPr lvl="1"/>
            <a:r>
              <a:rPr lang="en-GB" sz="2800">
                <a:cs typeface="Calibri"/>
              </a:rPr>
              <a:t>Storage of large amounts of data</a:t>
            </a:r>
          </a:p>
          <a:p>
            <a:pPr lvl="1"/>
            <a:r>
              <a:rPr lang="en-GB" sz="2800">
                <a:cs typeface="Calibri"/>
              </a:rPr>
              <a:t>Centralised processing</a:t>
            </a:r>
          </a:p>
          <a:p>
            <a:pPr lvl="1"/>
            <a:r>
              <a:rPr lang="en-GB" sz="2800">
                <a:cs typeface="Calibri"/>
              </a:rPr>
              <a:t>Hosting</a:t>
            </a:r>
          </a:p>
          <a:p>
            <a:r>
              <a:rPr lang="en-GB" sz="3200">
                <a:cs typeface="Calibri"/>
              </a:rPr>
              <a:t>Automation</a:t>
            </a:r>
          </a:p>
          <a:p>
            <a:pPr lvl="1"/>
            <a:r>
              <a:rPr lang="en-GB" sz="2800">
                <a:cs typeface="Calibri"/>
              </a:rPr>
              <a:t>Artificial Intelligence models</a:t>
            </a:r>
          </a:p>
          <a:p>
            <a:pPr lvl="1"/>
            <a:r>
              <a:rPr lang="en-GB" sz="2800">
                <a:cs typeface="Calibri"/>
              </a:rPr>
              <a:t>Data patterns and trends</a:t>
            </a:r>
          </a:p>
        </p:txBody>
      </p:sp>
    </p:spTree>
    <p:extLst>
      <p:ext uri="{BB962C8B-B14F-4D97-AF65-F5344CB8AC3E}">
        <p14:creationId xmlns:p14="http://schemas.microsoft.com/office/powerpoint/2010/main" val="12067462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10671"/>
            <a:ext cx="11491025" cy="399192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3200">
                <a:cs typeface="Calibri"/>
              </a:rPr>
              <a:t>Expert Systems</a:t>
            </a:r>
          </a:p>
          <a:p>
            <a:pPr lvl="1"/>
            <a:r>
              <a:rPr lang="en-GB" sz="2800">
                <a:cs typeface="Calibri"/>
              </a:rPr>
              <a:t>Developed in the 1970's by Feigenbaum</a:t>
            </a:r>
          </a:p>
          <a:p>
            <a:pPr lvl="1"/>
            <a:r>
              <a:rPr lang="en-GB" sz="2800">
                <a:cs typeface="Calibri"/>
              </a:rPr>
              <a:t>Most prominent through 80's and 90's</a:t>
            </a:r>
          </a:p>
          <a:p>
            <a:pPr lvl="1"/>
            <a:r>
              <a:rPr lang="en-GB" sz="2800">
                <a:cs typeface="Calibri"/>
              </a:rPr>
              <a:t>Knowledge and rule based</a:t>
            </a:r>
          </a:p>
          <a:p>
            <a:pPr lvl="2"/>
            <a:r>
              <a:rPr lang="en-GB" sz="2400" err="1">
                <a:cs typeface="Calibri"/>
              </a:rPr>
              <a:t>CaDet</a:t>
            </a:r>
            <a:r>
              <a:rPr lang="en-GB" sz="2400">
                <a:cs typeface="Calibri"/>
              </a:rPr>
              <a:t> (Cancer Decision Support Tool) is used to identify cancer in its earliest stages.</a:t>
            </a:r>
          </a:p>
          <a:p>
            <a:pPr lvl="2"/>
            <a:r>
              <a:rPr lang="en-GB" sz="2400">
                <a:cs typeface="Calibri"/>
              </a:rPr>
              <a:t>DENDRAL helps chemists identify unknown organic molecules.</a:t>
            </a:r>
          </a:p>
          <a:p>
            <a:pPr lvl="2"/>
            <a:r>
              <a:rPr lang="en-GB" sz="2400" err="1">
                <a:cs typeface="Calibri"/>
              </a:rPr>
              <a:t>DXplain</a:t>
            </a:r>
            <a:r>
              <a:rPr lang="en-GB" sz="2400">
                <a:cs typeface="Calibri"/>
              </a:rPr>
              <a:t> is a clinical support system that diagnoses various diseases.</a:t>
            </a:r>
          </a:p>
          <a:p>
            <a:pPr lvl="2"/>
            <a:r>
              <a:rPr lang="en-GB" sz="2400">
                <a:cs typeface="Calibri"/>
              </a:rPr>
              <a:t>MYCIN identifies bacteria such as </a:t>
            </a:r>
            <a:r>
              <a:rPr lang="en-GB" sz="2400" err="1">
                <a:cs typeface="Calibri"/>
              </a:rPr>
              <a:t>bacteremia</a:t>
            </a:r>
            <a:r>
              <a:rPr lang="en-GB" sz="2400">
                <a:cs typeface="Calibri"/>
              </a:rPr>
              <a:t> and meningitis, and recommends antibiotics and dosages.</a:t>
            </a:r>
          </a:p>
          <a:p>
            <a:pPr lvl="2"/>
            <a:r>
              <a:rPr lang="en-GB" sz="2400">
                <a:cs typeface="Calibri"/>
              </a:rPr>
              <a:t>PXDES determines the type and severity of lung cancer a person has.</a:t>
            </a:r>
          </a:p>
          <a:p>
            <a:pPr lvl="1"/>
            <a:endParaRPr lang="en-GB" sz="28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560008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endParaRPr lang="en-GB" sz="600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9D889F-B9E2-C54C-B7A4-E35B6DDB1F52}"/>
              </a:ext>
            </a:extLst>
          </p:cNvPr>
          <p:cNvSpPr txBox="1"/>
          <p:nvPr/>
        </p:nvSpPr>
        <p:spPr>
          <a:xfrm>
            <a:off x="1261872" y="2177716"/>
            <a:ext cx="37216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Any Questions? </a:t>
            </a:r>
            <a:endParaRPr lang="en-GB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2813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endParaRPr lang="en-GB" sz="600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1661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en-GB" sz="6000" b="1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07695"/>
            <a:ext cx="11481847" cy="3993864"/>
          </a:xfrm>
        </p:spPr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15967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898</Words>
  <Application>Microsoft Office PowerPoint</Application>
  <PresentationFormat>Widescreen</PresentationFormat>
  <Paragraphs>142</Paragraphs>
  <Slides>26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26</vt:i4>
      </vt:variant>
    </vt:vector>
  </HeadingPairs>
  <TitlesOfParts>
    <vt:vector size="50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PowerPoint Presentation</vt:lpstr>
      <vt:lpstr>Learning Objective</vt:lpstr>
      <vt:lpstr>Moore's Law</vt:lpstr>
      <vt:lpstr>Big Data</vt:lpstr>
      <vt:lpstr>Big Data</vt:lpstr>
      <vt:lpstr>Big Data</vt:lpstr>
      <vt:lpstr>Big Data – Order of Magnitude</vt:lpstr>
      <vt:lpstr>Big Data – Phases</vt:lpstr>
      <vt:lpstr>Big Data Characteristics</vt:lpstr>
      <vt:lpstr>Big Data Quality</vt:lpstr>
      <vt:lpstr>Big Data Observability</vt:lpstr>
      <vt:lpstr>PowerPoint Presentation</vt:lpstr>
      <vt:lpstr>Internet of Things</vt:lpstr>
      <vt:lpstr>Internet of Things - Definition</vt:lpstr>
      <vt:lpstr>Internet of Things - Devices</vt:lpstr>
      <vt:lpstr>Internet of Things - Devices</vt:lpstr>
      <vt:lpstr>Internet of Things - Devices</vt:lpstr>
      <vt:lpstr>Internet of Things - Devices</vt:lpstr>
      <vt:lpstr>How Internet of Things Works</vt:lpstr>
      <vt:lpstr>How Internet of Things Works</vt:lpstr>
      <vt:lpstr>Internet of Things  - Technological Drive</vt:lpstr>
      <vt:lpstr>Artificial Intelligence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51</cp:revision>
  <dcterms:created xsi:type="dcterms:W3CDTF">2021-03-09T15:35:42Z</dcterms:created>
  <dcterms:modified xsi:type="dcterms:W3CDTF">2024-03-14T16:36:10Z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