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>
        <p:scale>
          <a:sx n="112" d="100"/>
          <a:sy n="112" d="100"/>
        </p:scale>
        <p:origin x="52" y="-17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" name="Group 15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sp>
          <p:nvSpPr>
            <p:cNvPr id="15" name="Freeform 14"/>
            <p:cNvSpPr/>
            <p:nvPr/>
          </p:nvSpPr>
          <p:spPr>
            <a:xfrm>
              <a:off x="0" y="-7862"/>
              <a:ext cx="863600" cy="5698067"/>
            </a:xfrm>
            <a:custGeom>
              <a:avLst/>
              <a:gdLst/>
              <a:ahLst/>
              <a:cxnLst/>
              <a:rect l="l" t="t" r="r" b="b"/>
              <a:pathLst>
                <a:path w="863600" h="5698067">
                  <a:moveTo>
                    <a:pt x="0" y="8467"/>
                  </a:moveTo>
                  <a:lnTo>
                    <a:pt x="863600" y="0"/>
                  </a:lnTo>
                  <a:lnTo>
                    <a:pt x="863600" y="16934"/>
                  </a:lnTo>
                  <a:lnTo>
                    <a:pt x="0" y="5698067"/>
                  </a:lnTo>
                  <a:lnTo>
                    <a:pt x="0" y="8467"/>
                  </a:lnTo>
                  <a:close/>
                </a:path>
              </a:pathLst>
            </a:cu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cxnSp>
          <p:nvCxnSpPr>
            <p:cNvPr id="19" name="Straight Connector 18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1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Isosceles Triangle 22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10/26/2023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10/26/2023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10/26/2023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10/26/2023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10/26/2023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10/26/2023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10/26/2023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10/26/2023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10/26/2023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accent1">
                  <a:alpha val="70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lumMod val="75000"/>
                <a:alpha val="5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2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lumMod val="75000"/>
                <a:alpha val="66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10/26/2023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65" r:id="rId2"/>
    <p:sldLayoutId id="2147483651" r:id="rId3"/>
    <p:sldLayoutId id="2147483666" r:id="rId4"/>
    <p:sldLayoutId id="2147483653" r:id="rId5"/>
    <p:sldLayoutId id="2147483654" r:id="rId6"/>
    <p:sldLayoutId id="2147483655" r:id="rId7"/>
    <p:sldLayoutId id="2147483667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8" r:id="rId15"/>
    <p:sldLayoutId id="2147483659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https://uowtsd-my.sharepoint.com/:v:/r/personal/2212851_student_uwtsd_ac_uk/Documents/Recording-20231026_232735.webm?csf=1&amp;web=1&amp;e=prF8D5&amp;nav=eyJyZWZlcnJhbEluZm8iOnsicmVmZXJyYWxBcHAiOiJTdHJlYW1XZWJBcHAiLCJyZWZlcnJhbFZpZXciOiJTaGFyZURpYWxvZyIsInJlZmVycmFsQXBwUGxhdGZvcm0iOiJXZWIiLCJyZWZlcnJhbE1vZGUiOiJ2aWV3In19" TargetMode="Externa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4D6BCA-6743-58ED-494E-58F56FC929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4496168" cy="1459800"/>
          </a:xfrm>
        </p:spPr>
        <p:txBody>
          <a:bodyPr/>
          <a:lstStyle/>
          <a:p>
            <a:pPr algn="l"/>
            <a:r>
              <a:rPr lang="en-GB" sz="1200" b="1" dirty="0">
                <a:solidFill>
                  <a:schemeClr val="tx1"/>
                </a:solidFill>
              </a:rPr>
              <a:t>BMIH5003 FOREIGN LANGUAGE AND CULTURE AWARENESS</a:t>
            </a:r>
            <a:endParaRPr lang="ro-RO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25B33C7-724A-2537-A7D8-EB591C06297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2722033" cy="991067"/>
          </a:xfrm>
        </p:spPr>
        <p:txBody>
          <a:bodyPr>
            <a:normAutofit fontScale="85000" lnSpcReduction="20000"/>
          </a:bodyPr>
          <a:lstStyle/>
          <a:p>
            <a:pPr algn="l"/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 name Alina Elena </a:t>
            </a:r>
            <a:r>
              <a:rPr lang="en-GB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Craciun</a:t>
            </a:r>
            <a:endParaRPr lang="en-GB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l"/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Student Number 2212851</a:t>
            </a:r>
          </a:p>
          <a:p>
            <a:pPr algn="l"/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Module lecture </a:t>
            </a:r>
            <a:r>
              <a:rPr lang="ro-RO" sz="1200" dirty="0">
                <a:solidFill>
                  <a:schemeClr val="tx1"/>
                </a:solidFill>
              </a:rPr>
              <a:t>Giulia Chifari</a:t>
            </a: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</a:p>
          <a:p>
            <a:pPr algn="l"/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PRESENTATION</a:t>
            </a:r>
            <a:endParaRPr lang="ro-RO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2D3FECF-7E4E-6809-5281-DFD116D9B1C5}"/>
              </a:ext>
            </a:extLst>
          </p:cNvPr>
          <p:cNvSpPr txBox="1"/>
          <p:nvPr/>
        </p:nvSpPr>
        <p:spPr>
          <a:xfrm>
            <a:off x="1507067" y="5381246"/>
            <a:ext cx="6096946" cy="27699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ro-RO" sz="1200" dirty="0">
                <a:latin typeface="Arial" panose="020B0604020202020204" pitchFamily="34" charset="0"/>
                <a:cs typeface="Arial" panose="020B0604020202020204" pitchFamily="34" charset="0"/>
                <a:hlinkClick r:id="rId2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Recording-20231026_232735.webm</a:t>
            </a:r>
            <a:endParaRPr lang="ro-RO" sz="12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8506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EA6C3E-AF8C-2756-2E12-CCC6B20782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412750"/>
          </a:xfrm>
        </p:spPr>
        <p:txBody>
          <a:bodyPr>
            <a:normAutofit fontScale="90000"/>
          </a:bodyPr>
          <a:lstStyle/>
          <a:p>
            <a:r>
              <a:rPr lang="en-U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CONCEPT OF MULTILINGUALISM</a:t>
            </a:r>
            <a:br>
              <a:rPr lang="en-US" sz="36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endParaRPr lang="ro-RO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9344F1-090C-F3BF-6D43-7410E26957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2160589"/>
            <a:ext cx="5418666" cy="3065461"/>
          </a:xfrm>
        </p:spPr>
        <p:txBody>
          <a:bodyPr>
            <a:normAutofit/>
          </a:bodyPr>
          <a:lstStyle/>
          <a:p>
            <a:pPr algn="just"/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Multilingualism is an ability to use more than one language, individual carrying understanding of two or more than two language fall under this criteria (</a:t>
            </a:r>
            <a:r>
              <a:rPr lang="en-U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Duarte and Günther-Van der </a:t>
            </a:r>
            <a:r>
              <a:rPr lang="en-US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Meij</a:t>
            </a:r>
            <a:r>
              <a:rPr lang="en-U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2018</a:t>
            </a: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</a:p>
          <a:p>
            <a:pPr algn="just"/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Multilingualism indicate ways in which a person communicates with the people while using different language and ability to present and viewpoint or convey a message through common or native language. </a:t>
            </a:r>
          </a:p>
          <a:p>
            <a:pPr algn="just"/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example, A Chinese individual is able to speak Chinese as well as English or an Arab individual person is able to speak Arabian as well as English language. </a:t>
            </a:r>
          </a:p>
          <a:p>
            <a:endParaRPr lang="ro-RO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B5655BA-B357-7B03-261F-F2A8E8F59AA9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502399" y="2057400"/>
            <a:ext cx="2707647" cy="17335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71542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F9F1BA7-0F56-25D9-298F-84A213DD10B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067" y="558054"/>
            <a:ext cx="3434727" cy="369794"/>
          </a:xfrm>
        </p:spPr>
        <p:txBody>
          <a:bodyPr/>
          <a:lstStyle/>
          <a:p>
            <a:pPr algn="l"/>
            <a:r>
              <a:rPr lang="en-U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BENEFIT OF MULTILINGUALISM </a:t>
            </a:r>
            <a:endParaRPr lang="ro-RO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C26BC2FF-A1AE-A3C6-9146-D95CD70A9A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7067" y="1243854"/>
            <a:ext cx="4692027" cy="2911288"/>
          </a:xfrm>
        </p:spPr>
        <p:txBody>
          <a:bodyPr/>
          <a:lstStyle/>
          <a:p>
            <a:pPr algn="just"/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benefit of multilingualism lies understanding other person who find difficult to communicate due to cultural differences or language difference. </a:t>
            </a:r>
          </a:p>
          <a:p>
            <a:pPr algn="just"/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Hotel staff members need to have multilingualism, this means staff member of hotel should know more than one language to address those guest who visit from different nation (</a:t>
            </a:r>
            <a:r>
              <a:rPr lang="en-U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Kelly-Holmes, 2019</a:t>
            </a: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</a:t>
            </a:r>
          </a:p>
          <a:p>
            <a:pPr algn="just"/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Or from those areas where English and common European language is not spoken. </a:t>
            </a:r>
          </a:p>
          <a:p>
            <a:pPr algn="just"/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example, Modern European Language may include Russian, French, Italian, German and English, these are modern languages of Europe that are widely spoken. </a:t>
            </a:r>
          </a:p>
          <a:p>
            <a:endParaRPr lang="ro-RO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AA74C561-2EA6-11A4-A5DC-2D5201D19D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52284" y="742951"/>
            <a:ext cx="3380075" cy="29587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280946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7C1E9FA-65A5-980B-F640-434D52607F3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3007160" cy="1111624"/>
          </a:xfrm>
        </p:spPr>
        <p:txBody>
          <a:bodyPr>
            <a:normAutofit/>
          </a:bodyPr>
          <a:lstStyle/>
          <a:p>
            <a:r>
              <a:rPr lang="en-U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MODERN EUROPEAN COUNTRY</a:t>
            </a:r>
            <a:br>
              <a:rPr lang="en-U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br>
              <a:rPr lang="en-U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U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FRANCE</a:t>
            </a:r>
            <a:endParaRPr lang="ro-RO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0EDFBCF-7EBF-AE49-E865-7822911F24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302623" y="3571314"/>
            <a:ext cx="6422713" cy="2607610"/>
          </a:xfrm>
        </p:spPr>
        <p:txBody>
          <a:bodyPr>
            <a:normAutofit/>
          </a:bodyPr>
          <a:lstStyle/>
          <a:p>
            <a:pPr algn="just"/>
            <a:r>
              <a:rPr lang="en-U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France is a Modern European Country, people within France speak French which is most common language in the whole Europe as well.</a:t>
            </a:r>
          </a:p>
          <a:p>
            <a:pPr algn="just"/>
            <a:r>
              <a:rPr lang="en-U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French is spoken in several European countries, this is one of the most difficult language to be learned (</a:t>
            </a:r>
            <a:r>
              <a:rPr lang="en-US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Berthele</a:t>
            </a:r>
            <a:r>
              <a:rPr lang="en-U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2021).</a:t>
            </a:r>
          </a:p>
          <a:p>
            <a:pPr algn="just"/>
            <a:r>
              <a:rPr lang="en-U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However, French is polite language, this means hotel staff can understand French if they were aware about other European languages in the process.</a:t>
            </a:r>
          </a:p>
          <a:p>
            <a:pPr algn="just"/>
            <a:r>
              <a:rPr lang="en-U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Hotel staff can learn French or can learn few important keywords from the French language to address guest.</a:t>
            </a:r>
          </a:p>
          <a:p>
            <a:pPr algn="just"/>
            <a:r>
              <a:rPr lang="en-U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 example, </a:t>
            </a:r>
            <a:r>
              <a:rPr lang="fr-FR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Bonjour, comment puis-je vous aider.</a:t>
            </a:r>
            <a:endParaRPr lang="ro-RO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Picture 3" descr="What Every European Country Is Best At -- The Best Things About EU Nations  - Thrillist">
            <a:extLst>
              <a:ext uri="{FF2B5EF4-FFF2-40B4-BE49-F238E27FC236}">
                <a16:creationId xmlns:a16="http://schemas.microsoft.com/office/drawing/2014/main" id="{E655D186-423C-24AD-FEC7-D1346A7683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07641" y="772085"/>
            <a:ext cx="3631876" cy="2461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95369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DD18C6-447B-278F-8F19-354A775370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512"/>
            <a:ext cx="5588995" cy="342900"/>
          </a:xfrm>
        </p:spPr>
        <p:txBody>
          <a:bodyPr>
            <a:normAutofit/>
          </a:bodyPr>
          <a:lstStyle/>
          <a:p>
            <a:r>
              <a:rPr lang="en-U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IMPORTANCE OF LANGUAGE AWARENESS FOR THE HOTEL STAFF </a:t>
            </a:r>
            <a:endParaRPr lang="ro-RO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046EF8C-463D-EDEB-F877-792C9A7DC3A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746310"/>
            <a:ext cx="8596668" cy="3435725"/>
          </a:xfrm>
        </p:spPr>
        <p:txBody>
          <a:bodyPr/>
          <a:lstStyle/>
          <a:p>
            <a:pPr algn="just"/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It is significantly important for hotel staff to remain aware about different languages that are spoken within the Europe to address the requirement of guest accordingly. </a:t>
            </a:r>
          </a:p>
          <a:p>
            <a:pPr algn="just"/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Importance of language awareness lies in understanding guest and their requirement and to avoid any misunderstanding that appears due to change in language. </a:t>
            </a:r>
          </a:p>
          <a:p>
            <a:pPr algn="just"/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As a hotel manager of DIVERSITY HOTEL &amp; SPA LONDON, it is important to consider one of the modern European language that is widely spoken such as Russian and French. </a:t>
            </a:r>
          </a:p>
          <a:p>
            <a:pPr algn="just"/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These languages are most commonly spoken in France, Germany, Italy and even within the Britain (</a:t>
            </a:r>
            <a:r>
              <a:rPr lang="en-US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Coulmas</a:t>
            </a:r>
            <a:r>
              <a:rPr lang="en-U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2018</a:t>
            </a: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</a:p>
          <a:p>
            <a:pPr algn="just"/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importance of language awareness for hotel staff allow them to avoid any sort of conflict with the guest and avoid impacting their experience. </a:t>
            </a:r>
          </a:p>
          <a:p>
            <a:pPr algn="just"/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Here, the benefit of multilingualism lies where hotel staff carrying more than one languages are preferred in the organization and ways in which hotel staff can handle the guest experience accordingly (</a:t>
            </a:r>
            <a:r>
              <a:rPr lang="en-U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Gramling, 2021</a:t>
            </a: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). </a:t>
            </a:r>
          </a:p>
          <a:p>
            <a:pPr algn="just"/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Hotel staff member with ability to speak more than one language can address guest requirement and deliver high quality of service to these guest. </a:t>
            </a:r>
          </a:p>
          <a:p>
            <a:endParaRPr lang="ro-RO" dirty="0"/>
          </a:p>
        </p:txBody>
      </p:sp>
      <p:pic>
        <p:nvPicPr>
          <p:cNvPr id="4" name="Picture 3" descr="The Importance of Multilingualism in International Organisations">
            <a:extLst>
              <a:ext uri="{FF2B5EF4-FFF2-40B4-BE49-F238E27FC236}">
                <a16:creationId xmlns:a16="http://schemas.microsoft.com/office/drawing/2014/main" id="{9CFFA801-6729-D54A-842E-6324E7007F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60814" y="4293974"/>
            <a:ext cx="4673704" cy="2089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132329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E8D9DD-04A2-508E-77BA-48B42340AE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7334" y="609600"/>
            <a:ext cx="1306107" cy="271182"/>
          </a:xfrm>
        </p:spPr>
        <p:txBody>
          <a:bodyPr>
            <a:normAutofit fontScale="90000"/>
          </a:bodyPr>
          <a:lstStyle/>
          <a:p>
            <a:r>
              <a:rPr lang="en-U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CONTINUE……</a:t>
            </a:r>
            <a:endParaRPr lang="ro-RO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2ED0CDB-BE11-E284-AA4D-954740954E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77334" y="1048872"/>
            <a:ext cx="6059642" cy="2198594"/>
          </a:xfrm>
        </p:spPr>
        <p:txBody>
          <a:bodyPr/>
          <a:lstStyle/>
          <a:p>
            <a:pPr algn="just"/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Furthermore, it is important for hotel manager and management to educate employees about multilingualism and awareness about different languages. </a:t>
            </a:r>
          </a:p>
          <a:p>
            <a:pPr algn="just"/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In hotel industry, management provide training to staff member regarding the guest experience management. </a:t>
            </a:r>
          </a:p>
          <a:p>
            <a:pPr algn="just"/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Companies provide training about most common spoken language in the country and ways in which staff member can address the requirement. </a:t>
            </a:r>
          </a:p>
          <a:p>
            <a:pPr algn="just"/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Overall, training for different language is challenging task for the firm, many hotel companies consider hiring those employees who have knowledge for different languages in the process.</a:t>
            </a:r>
            <a:endParaRPr lang="en-US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ro-RO" dirty="0"/>
          </a:p>
        </p:txBody>
      </p:sp>
      <p:pic>
        <p:nvPicPr>
          <p:cNvPr id="4" name="Picture 3" descr="globalEDGE Blog: Benefits of Multilingualism &gt;&gt; globalEDGE: Your source for  Global Business Knowledge">
            <a:extLst>
              <a:ext uri="{FF2B5EF4-FFF2-40B4-BE49-F238E27FC236}">
                <a16:creationId xmlns:a16="http://schemas.microsoft.com/office/drawing/2014/main" id="{DA485505-8FD8-B145-46D3-95CD0C3C4C1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6538" y="3429000"/>
            <a:ext cx="2515043" cy="2515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51580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81DB352-C7FC-1D14-520A-CD0327337B1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07067" y="349624"/>
            <a:ext cx="7766936" cy="806823"/>
          </a:xfrm>
        </p:spPr>
        <p:txBody>
          <a:bodyPr/>
          <a:lstStyle/>
          <a:p>
            <a:pPr algn="l"/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REFERENCES</a:t>
            </a:r>
            <a:br>
              <a:rPr lang="en-US" sz="5400" b="1" dirty="0">
                <a:solidFill>
                  <a:schemeClr val="tx1"/>
                </a:solidFill>
              </a:rPr>
            </a:br>
            <a:endParaRPr lang="ro-RO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16EB4F3-77C2-9EFD-353F-9765F3087927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07067" y="457201"/>
            <a:ext cx="7766936" cy="2554514"/>
          </a:xfrm>
        </p:spPr>
        <p:txBody>
          <a:bodyPr/>
          <a:lstStyle/>
          <a:p>
            <a:pPr algn="just"/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Books and journals</a:t>
            </a:r>
            <a:endParaRPr lang="en-US" sz="1200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algn="just"/>
            <a:r>
              <a:rPr lang="en-U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Duarte, J. and Günther-Van der </a:t>
            </a:r>
            <a:r>
              <a:rPr lang="en-US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Meij</a:t>
            </a:r>
            <a:r>
              <a:rPr lang="en-U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M., 2018. A holistic model for multilingualism in education. </a:t>
            </a:r>
            <a:r>
              <a:rPr lang="en-US" sz="1200" i="1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EuroAmerican</a:t>
            </a:r>
            <a:r>
              <a:rPr lang="en-US" sz="12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Journal of Applied Linguistics and Languages</a:t>
            </a:r>
            <a:r>
              <a:rPr lang="en-U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 5(2). pp.24-43.</a:t>
            </a:r>
          </a:p>
          <a:p>
            <a:pPr algn="just"/>
            <a:r>
              <a:rPr lang="en-U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Kelly-Holmes, H., 2019. Multilingualism and technology: A review of developments in digital communication from monolingualism to </a:t>
            </a:r>
            <a:r>
              <a:rPr lang="en-US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idiolingualism</a:t>
            </a:r>
            <a:r>
              <a:rPr lang="en-U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 </a:t>
            </a:r>
            <a:r>
              <a:rPr lang="en-US" sz="12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Annual Review of Applied Linguistics</a:t>
            </a:r>
            <a:r>
              <a:rPr lang="en-U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 39. pp.24-39.</a:t>
            </a:r>
          </a:p>
          <a:p>
            <a:pPr algn="just"/>
            <a:r>
              <a:rPr lang="en-US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Coulmas</a:t>
            </a:r>
            <a:r>
              <a:rPr lang="en-U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F., 2018. </a:t>
            </a:r>
            <a:r>
              <a:rPr lang="en-US" sz="12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An introduction to multilingualism: Language in a changing world</a:t>
            </a:r>
            <a:r>
              <a:rPr lang="en-U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Oxford University Press.</a:t>
            </a:r>
          </a:p>
          <a:p>
            <a:pPr algn="just"/>
            <a:r>
              <a:rPr lang="en-U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Gramling, D., 2021. </a:t>
            </a:r>
            <a:r>
              <a:rPr lang="en-US" sz="12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The invention of multilingualism</a:t>
            </a:r>
            <a:r>
              <a:rPr lang="en-U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 Cambridge University Press.</a:t>
            </a:r>
          </a:p>
          <a:p>
            <a:pPr algn="just"/>
            <a:r>
              <a:rPr lang="en-US" sz="1200" dirty="0" err="1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Berthele</a:t>
            </a:r>
            <a:r>
              <a:rPr lang="en-U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R., 2021. The extraordinary ordinary: Re‐engineering multilingualism as a natural category. </a:t>
            </a:r>
            <a:r>
              <a:rPr lang="en-US" sz="1200" i="1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Language Learning</a:t>
            </a:r>
            <a:r>
              <a:rPr lang="en-US" sz="1200" dirty="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. 71(S1). pp.80-120.</a:t>
            </a:r>
          </a:p>
          <a:p>
            <a:endParaRPr lang="ro-RO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11B19F2-7E8E-AB5C-8860-CAF75F9410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40740" y="3331029"/>
            <a:ext cx="3551203" cy="23820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425104"/>
      </p:ext>
    </p:extLst>
  </p:cSld>
  <p:clrMapOvr>
    <a:masterClrMapping/>
  </p:clrMapOvr>
</p:sld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5FCBEF"/>
      </a:accent1>
      <a:accent2>
        <a:srgbClr val="2E83C3"/>
      </a:accent2>
      <a:accent3>
        <a:srgbClr val="42D0A2"/>
      </a:accent3>
      <a:accent4>
        <a:srgbClr val="2E946B"/>
      </a:accent4>
      <a:accent5>
        <a:srgbClr val="42B051"/>
      </a:accent5>
      <a:accent6>
        <a:srgbClr val="96D141"/>
      </a:accent6>
      <a:hlink>
        <a:srgbClr val="3FCDE7"/>
      </a:hlink>
      <a:folHlink>
        <a:srgbClr val="A9D3E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0B5AB586-D108-4FC1-8368-649FE654B894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3145</TotalTime>
  <Words>766</Words>
  <Application>Microsoft Office PowerPoint</Application>
  <PresentationFormat>Widescreen</PresentationFormat>
  <Paragraphs>41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Trebuchet MS</vt:lpstr>
      <vt:lpstr>Wingdings 3</vt:lpstr>
      <vt:lpstr>Facet</vt:lpstr>
      <vt:lpstr>BMIH5003 FOREIGN LANGUAGE AND CULTURE AWARENESS</vt:lpstr>
      <vt:lpstr>THE CONCEPT OF MULTILINGUALISM </vt:lpstr>
      <vt:lpstr>THE BENEFIT OF MULTILINGUALISM </vt:lpstr>
      <vt:lpstr>MODERN EUROPEAN COUNTRY  FRANCE</vt:lpstr>
      <vt:lpstr>THE IMPORTANCE OF LANGUAGE AWARENESS FOR THE HOTEL STAFF </vt:lpstr>
      <vt:lpstr>CONTINUE……</vt:lpstr>
      <vt:lpstr>REFERENCES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BMIH5003 FOREIGN LANGUAGE AND CULTURE AWARENESS</dc:title>
  <dc:creator>ALINA CRACIUN</dc:creator>
  <cp:lastModifiedBy>ALINA CRACIUN</cp:lastModifiedBy>
  <cp:revision>2</cp:revision>
  <dcterms:created xsi:type="dcterms:W3CDTF">2023-10-18T21:32:11Z</dcterms:created>
  <dcterms:modified xsi:type="dcterms:W3CDTF">2023-10-26T22:46:30Z</dcterms:modified>
</cp:coreProperties>
</file>