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5143500" cx="9144000"/>
  <p:notesSz cx="6858000" cy="9144000"/>
  <p:embeddedFontLst>
    <p:embeddedFont>
      <p:font typeface="Average"/>
      <p:regular r:id="rId15"/>
    </p:embeddedFont>
    <p:embeddedFont>
      <p:font typeface="Oswald"/>
      <p:regular r:id="rId16"/>
      <p:bold r:id="rId1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Average-regular.fntdata"/><Relationship Id="rId14" Type="http://schemas.openxmlformats.org/officeDocument/2006/relationships/slide" Target="slides/slide9.xml"/><Relationship Id="rId17" Type="http://schemas.openxmlformats.org/officeDocument/2006/relationships/font" Target="fonts/Oswald-bold.fntdata"/><Relationship Id="rId16" Type="http://schemas.openxmlformats.org/officeDocument/2006/relationships/font" Target="fonts/Oswald-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us.norton.com/blog/kids-safety/gaming-communities" TargetMode="External"/><Relationship Id="rId3" Type="http://schemas.openxmlformats.org/officeDocument/2006/relationships/hyperlink" Target="https://us.norton.com/blog/kids-safety/gaming-communities#" TargetMode="Externa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g14f7d72a9a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14f7d72a9a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14f7d72a9a6_0_1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14f7d72a9a6_0_1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g14f7d72a9a6_0_1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14f7d72a9a6_0_1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g14f7d72a9a6_0_1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14f7d72a9a6_0_1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u="sng">
                <a:solidFill>
                  <a:schemeClr val="hlink"/>
                </a:solidFill>
                <a:hlinkClick r:id="rId2"/>
              </a:rPr>
              <a:t>https://us.norton.com/blog/kids-safety/gaming-communities</a:t>
            </a:r>
            <a:r>
              <a:rPr lang="en"/>
              <a:t> img</a:t>
            </a:r>
            <a:endParaRPr/>
          </a:p>
          <a:p>
            <a:pPr indent="0" lvl="0" marL="0" rtl="0" algn="l">
              <a:spcBef>
                <a:spcPts val="0"/>
              </a:spcBef>
              <a:spcAft>
                <a:spcPts val="0"/>
              </a:spcAft>
              <a:buNone/>
            </a:pPr>
            <a:r>
              <a:t/>
            </a:r>
            <a:endParaRPr/>
          </a:p>
          <a:p>
            <a:pPr indent="0" lvl="0" marL="0" rtl="0" algn="l">
              <a:spcBef>
                <a:spcPts val="0"/>
              </a:spcBef>
              <a:spcAft>
                <a:spcPts val="0"/>
              </a:spcAft>
              <a:buNone/>
            </a:pPr>
            <a:r>
              <a:rPr i="1" lang="en" sz="900">
                <a:solidFill>
                  <a:srgbClr val="585858"/>
                </a:solidFill>
                <a:highlight>
                  <a:srgbClr val="FFFFFF"/>
                </a:highlight>
              </a:rPr>
              <a:t>Kyle Chivers:</a:t>
            </a:r>
            <a:r>
              <a:rPr lang="en"/>
              <a:t> </a:t>
            </a:r>
            <a:r>
              <a:rPr lang="en" sz="900">
                <a:solidFill>
                  <a:srgbClr val="585858"/>
                </a:solidFill>
                <a:highlight>
                  <a:srgbClr val="FFFFFF"/>
                </a:highlight>
              </a:rPr>
              <a:t>July/20/2021: </a:t>
            </a:r>
            <a:r>
              <a:rPr i="1" lang="en" sz="900" u="sng">
                <a:solidFill>
                  <a:schemeClr val="hlink"/>
                </a:solidFill>
                <a:highlight>
                  <a:srgbClr val="FFFFFF"/>
                </a:highlight>
                <a:hlinkClick r:id="rId3"/>
              </a:rPr>
              <a:t>https://us.norton.com/blog/kids-safety/gaming-communities#</a:t>
            </a:r>
            <a:r>
              <a:rPr i="1" lang="en" sz="900">
                <a:solidFill>
                  <a:srgbClr val="585858"/>
                </a:solidFill>
                <a:highlight>
                  <a:srgbClr val="FFFFFF"/>
                </a:highlight>
              </a:rPr>
              <a:t> </a:t>
            </a:r>
            <a:endParaRPr i="1" sz="900">
              <a:solidFill>
                <a:srgbClr val="585858"/>
              </a:solidFill>
              <a:highlight>
                <a:srgbClr val="FFFFFF"/>
              </a:highlight>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g14f7d72a9a6_0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14f7d72a9a6_0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14f7d72a9a6_0_1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14f7d72a9a6_0_1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14f7d72a9a6_0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14f7d72a9a6_0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14f7d72a9a6_0_1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14f7d72a9a6_0_1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grpSp>
        <p:nvGrpSpPr>
          <p:cNvPr id="10" name="Google Shape;10;p2"/>
          <p:cNvGrpSpPr/>
          <p:nvPr/>
        </p:nvGrpSpPr>
        <p:grpSpPr>
          <a:xfrm>
            <a:off x="4350279" y="2855377"/>
            <a:ext cx="443589" cy="105632"/>
            <a:chOff x="4137525" y="2915950"/>
            <a:chExt cx="869100" cy="207000"/>
          </a:xfrm>
        </p:grpSpPr>
        <p:sp>
          <p:nvSpPr>
            <p:cNvPr id="11" name="Google Shape;11;p2"/>
            <p:cNvSpPr/>
            <p:nvPr/>
          </p:nvSpPr>
          <p:spPr>
            <a:xfrm>
              <a:off x="446857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a:off x="47996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41375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671258" y="990800"/>
            <a:ext cx="7801500" cy="1730100"/>
          </a:xfrm>
          <a:prstGeom prst="rect">
            <a:avLst/>
          </a:prstGeom>
        </p:spPr>
        <p:txBody>
          <a:bodyPr anchorCtr="0" anchor="b" bIns="91425" lIns="91425" spcFirstLastPara="1" rIns="91425" wrap="square" tIns="91425">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5" name="Google Shape;15;p2"/>
          <p:cNvSpPr txBox="1"/>
          <p:nvPr>
            <p:ph idx="1" type="subTitle"/>
          </p:nvPr>
        </p:nvSpPr>
        <p:spPr>
          <a:xfrm>
            <a:off x="671250" y="3174876"/>
            <a:ext cx="78015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6" name="Google Shape;16;p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3"/>
          <p:cNvSpPr txBox="1"/>
          <p:nvPr>
            <p:ph type="title"/>
          </p:nvPr>
        </p:nvSpPr>
        <p:spPr>
          <a:xfrm>
            <a:off x="671250" y="2141250"/>
            <a:ext cx="7852200" cy="8610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9" name="Google Shape;19;p3"/>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0" name="Shape 20"/>
        <p:cNvGrpSpPr/>
        <p:nvPr/>
      </p:nvGrpSpPr>
      <p:grpSpPr>
        <a:xfrm>
          <a:off x="0" y="0"/>
          <a:ext cx="0" cy="0"/>
          <a:chOff x="0" y="0"/>
          <a:chExt cx="0" cy="0"/>
        </a:xfrm>
      </p:grpSpPr>
      <p:sp>
        <p:nvSpPr>
          <p:cNvPr id="21" name="Google Shape;21;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3" name="Google Shape;23;p4"/>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 name="Google Shape;28;p5"/>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5" name="Google Shape;35;p7"/>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62271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38" name="Google Shape;38;p8"/>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2" name="Google Shape;42;p9"/>
          <p:cNvSpPr txBox="1"/>
          <p:nvPr>
            <p:ph type="title"/>
          </p:nvPr>
        </p:nvSpPr>
        <p:spPr>
          <a:xfrm>
            <a:off x="265500" y="1081400"/>
            <a:ext cx="4045200" cy="1710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3" name="Google Shape;43;p9"/>
          <p:cNvSpPr txBox="1"/>
          <p:nvPr>
            <p:ph idx="1" type="subTitle"/>
          </p:nvPr>
        </p:nvSpPr>
        <p:spPr>
          <a:xfrm>
            <a:off x="265500" y="28452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45" name="Google Shape;45;p9"/>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p:txBody>
      </p:sp>
      <p:sp>
        <p:nvSpPr>
          <p:cNvPr id="48" name="Google Shape;48;p10"/>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255275"/>
            <a:ext cx="8520600" cy="18906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2" name="Google Shape;52;p11"/>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lat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indent="-317500" lvl="1" marL="9144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indent="-317500" lvl="2" marL="13716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indent="-317500" lvl="3" marL="18288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indent="-317500" lvl="4" marL="22860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indent="-317500" lvl="5" marL="27432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indent="-317500" lvl="6" marL="32004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indent="-317500" lvl="7" marL="36576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indent="-317500" lvl="8" marL="4114800">
              <a:lnSpc>
                <a:spcPct val="115000"/>
              </a:lnSpc>
              <a:spcBef>
                <a:spcPts val="0"/>
              </a:spcBef>
              <a:spcAft>
                <a:spcPts val="0"/>
              </a:spcAft>
              <a:buClr>
                <a:schemeClr val="accent3"/>
              </a:buClr>
              <a:buSzPts val="1400"/>
              <a:buFont typeface="Average"/>
              <a:buChar char="■"/>
              <a:defRPr>
                <a:solidFill>
                  <a:schemeClr val="accent3"/>
                </a:solidFill>
                <a:latin typeface="Average"/>
                <a:ea typeface="Average"/>
                <a:cs typeface="Average"/>
                <a:sym typeface="Average"/>
              </a:defRPr>
            </a:lvl9pPr>
          </a:lstStyle>
          <a:p/>
        </p:txBody>
      </p:sp>
      <p:sp>
        <p:nvSpPr>
          <p:cNvPr id="8" name="Google Shape;8;p1"/>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3"/>
                </a:solidFill>
                <a:latin typeface="Average"/>
                <a:ea typeface="Average"/>
                <a:cs typeface="Average"/>
                <a:sym typeface="Average"/>
              </a:defRPr>
            </a:lvl1pPr>
            <a:lvl2pPr lvl="1" algn="r">
              <a:buNone/>
              <a:defRPr sz="1000">
                <a:solidFill>
                  <a:schemeClr val="accent3"/>
                </a:solidFill>
                <a:latin typeface="Average"/>
                <a:ea typeface="Average"/>
                <a:cs typeface="Average"/>
                <a:sym typeface="Average"/>
              </a:defRPr>
            </a:lvl2pPr>
            <a:lvl3pPr lvl="2" algn="r">
              <a:buNone/>
              <a:defRPr sz="1000">
                <a:solidFill>
                  <a:schemeClr val="accent3"/>
                </a:solidFill>
                <a:latin typeface="Average"/>
                <a:ea typeface="Average"/>
                <a:cs typeface="Average"/>
                <a:sym typeface="Average"/>
              </a:defRPr>
            </a:lvl3pPr>
            <a:lvl4pPr lvl="3" algn="r">
              <a:buNone/>
              <a:defRPr sz="1000">
                <a:solidFill>
                  <a:schemeClr val="accent3"/>
                </a:solidFill>
                <a:latin typeface="Average"/>
                <a:ea typeface="Average"/>
                <a:cs typeface="Average"/>
                <a:sym typeface="Average"/>
              </a:defRPr>
            </a:lvl4pPr>
            <a:lvl5pPr lvl="4" algn="r">
              <a:buNone/>
              <a:defRPr sz="1000">
                <a:solidFill>
                  <a:schemeClr val="accent3"/>
                </a:solidFill>
                <a:latin typeface="Average"/>
                <a:ea typeface="Average"/>
                <a:cs typeface="Average"/>
                <a:sym typeface="Average"/>
              </a:defRPr>
            </a:lvl5pPr>
            <a:lvl6pPr lvl="5" algn="r">
              <a:buNone/>
              <a:defRPr sz="1000">
                <a:solidFill>
                  <a:schemeClr val="accent3"/>
                </a:solidFill>
                <a:latin typeface="Average"/>
                <a:ea typeface="Average"/>
                <a:cs typeface="Average"/>
                <a:sym typeface="Average"/>
              </a:defRPr>
            </a:lvl6pPr>
            <a:lvl7pPr lvl="6" algn="r">
              <a:buNone/>
              <a:defRPr sz="1000">
                <a:solidFill>
                  <a:schemeClr val="accent3"/>
                </a:solidFill>
                <a:latin typeface="Average"/>
                <a:ea typeface="Average"/>
                <a:cs typeface="Average"/>
                <a:sym typeface="Average"/>
              </a:defRPr>
            </a:lvl7pPr>
            <a:lvl8pPr lvl="7" algn="r">
              <a:buNone/>
              <a:defRPr sz="1000">
                <a:solidFill>
                  <a:schemeClr val="accent3"/>
                </a:solidFill>
                <a:latin typeface="Average"/>
                <a:ea typeface="Average"/>
                <a:cs typeface="Average"/>
                <a:sym typeface="Average"/>
              </a:defRPr>
            </a:lvl8pPr>
            <a:lvl9pPr lvl="8" algn="r">
              <a:buNone/>
              <a:defRPr sz="1000">
                <a:solidFill>
                  <a:schemeClr val="accent3"/>
                </a:solidFill>
                <a:latin typeface="Average"/>
                <a:ea typeface="Average"/>
                <a:cs typeface="Average"/>
                <a:sym typeface="Average"/>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13"/>
          <p:cNvSpPr txBox="1"/>
          <p:nvPr>
            <p:ph type="ctrTitle"/>
          </p:nvPr>
        </p:nvSpPr>
        <p:spPr>
          <a:xfrm rot="-1381761">
            <a:off x="1275543" y="901163"/>
            <a:ext cx="7801330" cy="1729983"/>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 u="sng">
                <a:solidFill>
                  <a:srgbClr val="00FF00"/>
                </a:solidFill>
              </a:rPr>
              <a:t>  THRONE</a:t>
            </a:r>
            <a:endParaRPr b="1" u="sng">
              <a:solidFill>
                <a:srgbClr val="00FF00"/>
              </a:solidFill>
            </a:endParaRPr>
          </a:p>
        </p:txBody>
      </p:sp>
      <p:sp>
        <p:nvSpPr>
          <p:cNvPr id="60" name="Google Shape;60;p13"/>
          <p:cNvSpPr txBox="1"/>
          <p:nvPr>
            <p:ph idx="1" type="subTitle"/>
          </p:nvPr>
        </p:nvSpPr>
        <p:spPr>
          <a:xfrm>
            <a:off x="671250" y="3174876"/>
            <a:ext cx="78015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t>Custom gaming chairs </a:t>
            </a:r>
            <a:endParaRPr/>
          </a:p>
        </p:txBody>
      </p:sp>
      <p:sp>
        <p:nvSpPr>
          <p:cNvPr id="61" name="Google Shape;61;p13"/>
          <p:cNvSpPr txBox="1"/>
          <p:nvPr>
            <p:ph type="ctrTitle"/>
          </p:nvPr>
        </p:nvSpPr>
        <p:spPr>
          <a:xfrm rot="1167216">
            <a:off x="-104744" y="977255"/>
            <a:ext cx="7801687" cy="1730199"/>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 u="sng">
                <a:solidFill>
                  <a:srgbClr val="00FF00"/>
                </a:solidFill>
              </a:rPr>
              <a:t>Gaming </a:t>
            </a:r>
            <a:endParaRPr b="1" u="sng">
              <a:solidFill>
                <a:srgbClr val="00FF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u="sng">
                <a:solidFill>
                  <a:srgbClr val="9900FF"/>
                </a:solidFill>
              </a:rPr>
              <a:t>Unique </a:t>
            </a:r>
            <a:endParaRPr b="1" u="sng">
              <a:solidFill>
                <a:srgbClr val="9900FF"/>
              </a:solidFill>
            </a:endParaRPr>
          </a:p>
        </p:txBody>
      </p:sp>
      <p:sp>
        <p:nvSpPr>
          <p:cNvPr id="67" name="Google Shape;67;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The ability to </a:t>
            </a:r>
            <a:r>
              <a:rPr lang="en"/>
              <a:t>design</a:t>
            </a:r>
            <a:r>
              <a:rPr lang="en"/>
              <a:t> your gaming chair </a:t>
            </a:r>
            <a:r>
              <a:rPr lang="en"/>
              <a:t>however</a:t>
            </a:r>
            <a:r>
              <a:rPr lang="en"/>
              <a:t> you want regardless of color and size</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
              <a:t>Gain the ability to add accessories so you can add things to your chair like cup holder and charginging ports </a:t>
            </a:r>
            <a:r>
              <a:rPr lang="en"/>
              <a:t>as well</a:t>
            </a:r>
            <a:r>
              <a:rPr lang="en"/>
              <a:t> as speakers </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Gaming table which are compatible as well as </a:t>
            </a:r>
            <a:r>
              <a:rPr lang="en"/>
              <a:t>customizable</a:t>
            </a:r>
            <a:r>
              <a:rPr lang="en"/>
              <a:t> however you want.</a:t>
            </a:r>
            <a:endParaRPr/>
          </a:p>
        </p:txBody>
      </p:sp>
      <p:pic>
        <p:nvPicPr>
          <p:cNvPr id="68" name="Google Shape;68;p14"/>
          <p:cNvPicPr preferRelativeResize="0"/>
          <p:nvPr/>
        </p:nvPicPr>
        <p:blipFill rotWithShape="1">
          <a:blip r:embed="rId3">
            <a:alphaModFix/>
          </a:blip>
          <a:srcRect b="41248" l="34954" r="42427" t="44906"/>
          <a:stretch/>
        </p:blipFill>
        <p:spPr>
          <a:xfrm>
            <a:off x="7075850" y="4431725"/>
            <a:ext cx="2068151" cy="7117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u="sng">
                <a:solidFill>
                  <a:srgbClr val="9900FF"/>
                </a:solidFill>
              </a:rPr>
              <a:t>Costs</a:t>
            </a:r>
            <a:r>
              <a:rPr b="1" lang="en" u="sng"/>
              <a:t> </a:t>
            </a:r>
            <a:endParaRPr b="1" u="sng"/>
          </a:p>
        </p:txBody>
      </p:sp>
      <p:sp>
        <p:nvSpPr>
          <p:cNvPr id="74" name="Google Shape;74;p15"/>
          <p:cNvSpPr txBox="1"/>
          <p:nvPr>
            <p:ph idx="1" type="body"/>
          </p:nvPr>
        </p:nvSpPr>
        <p:spPr>
          <a:xfrm>
            <a:off x="0" y="910750"/>
            <a:ext cx="8778600" cy="423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Sourcing</a:t>
            </a:r>
            <a:r>
              <a:rPr lang="en"/>
              <a:t> </a:t>
            </a:r>
            <a:r>
              <a:rPr lang="en"/>
              <a:t>materials</a:t>
            </a:r>
            <a:r>
              <a:rPr lang="en"/>
              <a:t> are really important and needs to be sustainable aswell as reliable for </a:t>
            </a:r>
            <a:r>
              <a:rPr lang="en"/>
              <a:t>example</a:t>
            </a:r>
            <a:r>
              <a:rPr lang="en"/>
              <a:t> if we got a big shipment but the </a:t>
            </a:r>
            <a:r>
              <a:rPr lang="en"/>
              <a:t>materials</a:t>
            </a:r>
            <a:r>
              <a:rPr lang="en"/>
              <a:t> we have are not enough we need constant contact to are suppliers.</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
              <a:t>Making sure that the product is recyclable and </a:t>
            </a:r>
            <a:r>
              <a:rPr lang="en"/>
              <a:t>biodegradable so the business is look at friendly and hopefully get tax right offs.</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pic>
        <p:nvPicPr>
          <p:cNvPr id="75" name="Google Shape;75;p15"/>
          <p:cNvPicPr preferRelativeResize="0"/>
          <p:nvPr/>
        </p:nvPicPr>
        <p:blipFill rotWithShape="1">
          <a:blip r:embed="rId3">
            <a:alphaModFix/>
          </a:blip>
          <a:srcRect b="41248" l="34954" r="42427" t="44906"/>
          <a:stretch/>
        </p:blipFill>
        <p:spPr>
          <a:xfrm>
            <a:off x="7075850" y="4431725"/>
            <a:ext cx="2068151" cy="7117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u="sng">
                <a:solidFill>
                  <a:srgbClr val="9900FF"/>
                </a:solidFill>
              </a:rPr>
              <a:t>P</a:t>
            </a:r>
            <a:r>
              <a:rPr b="1" lang="en" u="sng">
                <a:solidFill>
                  <a:srgbClr val="9900FF"/>
                </a:solidFill>
              </a:rPr>
              <a:t>rices</a:t>
            </a:r>
            <a:endParaRPr b="1" u="sng">
              <a:solidFill>
                <a:srgbClr val="9900FF"/>
              </a:solidFill>
            </a:endParaRPr>
          </a:p>
        </p:txBody>
      </p:sp>
      <p:sp>
        <p:nvSpPr>
          <p:cNvPr id="81" name="Google Shape;81;p16"/>
          <p:cNvSpPr txBox="1"/>
          <p:nvPr>
            <p:ph idx="1" type="body"/>
          </p:nvPr>
        </p:nvSpPr>
        <p:spPr>
          <a:xfrm>
            <a:off x="120875" y="1152475"/>
            <a:ext cx="8711400" cy="3776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Cheapest chair custom £120 - most expensive custom chair £500</a:t>
            </a:r>
            <a:endParaRPr/>
          </a:p>
          <a:p>
            <a:pPr indent="0" lvl="0" marL="0" rtl="0" algn="l">
              <a:spcBef>
                <a:spcPts val="1200"/>
              </a:spcBef>
              <a:spcAft>
                <a:spcPts val="0"/>
              </a:spcAft>
              <a:buNone/>
            </a:pPr>
            <a:r>
              <a:rPr lang="en"/>
              <a:t>Cheapest table £50 - most expensive table £200</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
              <a:t>Insurance for gaming chair £40 for the first year then £50 every year after if continues</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Free shipping if the product is £50 or higher </a:t>
            </a:r>
            <a:endParaRPr/>
          </a:p>
        </p:txBody>
      </p:sp>
      <p:pic>
        <p:nvPicPr>
          <p:cNvPr id="82" name="Google Shape;82;p16"/>
          <p:cNvPicPr preferRelativeResize="0"/>
          <p:nvPr/>
        </p:nvPicPr>
        <p:blipFill rotWithShape="1">
          <a:blip r:embed="rId3">
            <a:alphaModFix/>
          </a:blip>
          <a:srcRect b="41248" l="34954" r="42427" t="44906"/>
          <a:stretch/>
        </p:blipFill>
        <p:spPr>
          <a:xfrm>
            <a:off x="7075850" y="4431725"/>
            <a:ext cx="2068151" cy="7117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u="sng">
                <a:solidFill>
                  <a:srgbClr val="9900FF"/>
                </a:solidFill>
              </a:rPr>
              <a:t>Target Market </a:t>
            </a:r>
            <a:endParaRPr b="1" u="sng">
              <a:solidFill>
                <a:srgbClr val="9900FF"/>
              </a:solidFill>
            </a:endParaRPr>
          </a:p>
        </p:txBody>
      </p:sp>
      <p:sp>
        <p:nvSpPr>
          <p:cNvPr id="88" name="Google Shape;88;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The target for our business is the gaming community </a:t>
            </a:r>
            <a:r>
              <a:rPr lang="en"/>
              <a:t>because</a:t>
            </a:r>
            <a:r>
              <a:rPr lang="en"/>
              <a:t> these are gaming products so the main people buying these gaming products are 13 year olds and up.</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 </a:t>
            </a:r>
            <a:endParaRPr/>
          </a:p>
        </p:txBody>
      </p:sp>
      <p:pic>
        <p:nvPicPr>
          <p:cNvPr id="89" name="Google Shape;89;p17"/>
          <p:cNvPicPr preferRelativeResize="0"/>
          <p:nvPr/>
        </p:nvPicPr>
        <p:blipFill>
          <a:blip r:embed="rId3">
            <a:alphaModFix/>
          </a:blip>
          <a:stretch>
            <a:fillRect/>
          </a:stretch>
        </p:blipFill>
        <p:spPr>
          <a:xfrm>
            <a:off x="3357375" y="2973525"/>
            <a:ext cx="5786624" cy="2169975"/>
          </a:xfrm>
          <a:prstGeom prst="rect">
            <a:avLst/>
          </a:prstGeom>
          <a:noFill/>
          <a:ln>
            <a:noFill/>
          </a:ln>
        </p:spPr>
      </p:pic>
      <p:pic>
        <p:nvPicPr>
          <p:cNvPr id="90" name="Google Shape;90;p17"/>
          <p:cNvPicPr preferRelativeResize="0"/>
          <p:nvPr/>
        </p:nvPicPr>
        <p:blipFill rotWithShape="1">
          <a:blip r:embed="rId4">
            <a:alphaModFix/>
          </a:blip>
          <a:srcRect b="41248" l="34954" r="42427" t="44906"/>
          <a:stretch/>
        </p:blipFill>
        <p:spPr>
          <a:xfrm>
            <a:off x="0" y="4431725"/>
            <a:ext cx="2068151" cy="7117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u="sng">
                <a:solidFill>
                  <a:srgbClr val="9900FF"/>
                </a:solidFill>
              </a:rPr>
              <a:t>Marketing </a:t>
            </a:r>
            <a:endParaRPr b="1" u="sng">
              <a:solidFill>
                <a:srgbClr val="9900FF"/>
              </a:solidFill>
            </a:endParaRPr>
          </a:p>
        </p:txBody>
      </p:sp>
      <p:sp>
        <p:nvSpPr>
          <p:cNvPr id="96" name="Google Shape;96;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Usually with products people advertise it on TV but with my product im gonna market on youtube because most people on youtube are on the computer or on there phone watching videos </a:t>
            </a:r>
            <a:r>
              <a:rPr lang="en"/>
              <a:t>furthermore</a:t>
            </a:r>
            <a:r>
              <a:rPr lang="en"/>
              <a:t> ill </a:t>
            </a:r>
            <a:r>
              <a:rPr lang="en"/>
              <a:t>sponsor certain youtubers so things like ad blocker won't work allowing people who are fans of certain youtuber to see my product</a:t>
            </a:r>
            <a:endParaRPr/>
          </a:p>
        </p:txBody>
      </p:sp>
      <p:pic>
        <p:nvPicPr>
          <p:cNvPr id="97" name="Google Shape;97;p18"/>
          <p:cNvPicPr preferRelativeResize="0"/>
          <p:nvPr/>
        </p:nvPicPr>
        <p:blipFill rotWithShape="1">
          <a:blip r:embed="rId3">
            <a:alphaModFix/>
          </a:blip>
          <a:srcRect b="41248" l="34954" r="42427" t="44906"/>
          <a:stretch/>
        </p:blipFill>
        <p:spPr>
          <a:xfrm>
            <a:off x="7075850" y="4431725"/>
            <a:ext cx="2068151" cy="7117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u="sng">
                <a:solidFill>
                  <a:srgbClr val="9900FF"/>
                </a:solidFill>
              </a:rPr>
              <a:t>Promotions </a:t>
            </a:r>
            <a:endParaRPr b="1" u="sng">
              <a:solidFill>
                <a:srgbClr val="9900FF"/>
              </a:solidFill>
            </a:endParaRPr>
          </a:p>
        </p:txBody>
      </p:sp>
      <p:sp>
        <p:nvSpPr>
          <p:cNvPr id="103" name="Google Shape;103;p1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If you buy a chair with our logo the chair is 10% off </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
              <a:t>If you buy one of our chairs you can get a table 25% off</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We will also have promotions on social media with codes so our customers can get deals by following us.</a:t>
            </a:r>
            <a:endParaRPr/>
          </a:p>
        </p:txBody>
      </p:sp>
      <p:pic>
        <p:nvPicPr>
          <p:cNvPr id="104" name="Google Shape;104;p19"/>
          <p:cNvPicPr preferRelativeResize="0"/>
          <p:nvPr/>
        </p:nvPicPr>
        <p:blipFill rotWithShape="1">
          <a:blip r:embed="rId3">
            <a:alphaModFix/>
          </a:blip>
          <a:srcRect b="41248" l="34954" r="42427" t="44906"/>
          <a:stretch/>
        </p:blipFill>
        <p:spPr>
          <a:xfrm>
            <a:off x="7075850" y="4431725"/>
            <a:ext cx="2068151" cy="7117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u="sng">
                <a:solidFill>
                  <a:srgbClr val="9900FF"/>
                </a:solidFill>
              </a:rPr>
              <a:t>W</a:t>
            </a:r>
            <a:r>
              <a:rPr b="1" lang="en" u="sng">
                <a:solidFill>
                  <a:srgbClr val="9900FF"/>
                </a:solidFill>
              </a:rPr>
              <a:t>ebsite</a:t>
            </a:r>
            <a:endParaRPr b="1" u="sng">
              <a:solidFill>
                <a:srgbClr val="9900FF"/>
              </a:solidFill>
            </a:endParaRPr>
          </a:p>
        </p:txBody>
      </p:sp>
      <p:sp>
        <p:nvSpPr>
          <p:cNvPr id="110" name="Google Shape;110;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Being able to design all </a:t>
            </a:r>
            <a:r>
              <a:rPr lang="en"/>
              <a:t>aspect</a:t>
            </a:r>
            <a:r>
              <a:rPr lang="en"/>
              <a:t> of the chair as well as the table and being able to make it relaxing and allowing it to suit your style making it completely </a:t>
            </a:r>
            <a:r>
              <a:rPr lang="en"/>
              <a:t>personalised</a:t>
            </a:r>
            <a:r>
              <a:rPr lang="en"/>
              <a:t> as if you were in GTA 5 customising a car.</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2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b="1" lang="en" u="sng">
                <a:solidFill>
                  <a:srgbClr val="9900FF"/>
                </a:solidFill>
              </a:rPr>
              <a:t>Market Research</a:t>
            </a:r>
            <a:endParaRPr b="1" u="sng">
              <a:solidFill>
                <a:srgbClr val="9900FF"/>
              </a:solidFill>
            </a:endParaRPr>
          </a:p>
        </p:txBody>
      </p:sp>
      <p:sp>
        <p:nvSpPr>
          <p:cNvPr id="116" name="Google Shape;116;p2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Because of covid people are glued to there computers and console in other words there is a drastic increase in people who do nothing but play video games even before covid people who have been playing video games more and more </a:t>
            </a:r>
            <a:r>
              <a:rPr lang="en"/>
              <a:t>furthermore because the rise of streaming gamers like pewdiepie has only shown that gaming is getting bigger.</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Proper equipment is needed for gaming immersion, people need a gaming throne  </a:t>
            </a:r>
            <a:r>
              <a:rPr lang="en"/>
              <a:t>  </a:t>
            </a:r>
            <a:endParaRPr/>
          </a:p>
        </p:txBody>
      </p:sp>
      <p:pic>
        <p:nvPicPr>
          <p:cNvPr id="117" name="Google Shape;117;p21"/>
          <p:cNvPicPr preferRelativeResize="0"/>
          <p:nvPr/>
        </p:nvPicPr>
        <p:blipFill rotWithShape="1">
          <a:blip r:embed="rId3">
            <a:alphaModFix/>
          </a:blip>
          <a:srcRect b="41248" l="34954" r="42427" t="44906"/>
          <a:stretch/>
        </p:blipFill>
        <p:spPr>
          <a:xfrm>
            <a:off x="7075850" y="4431725"/>
            <a:ext cx="2068151" cy="7117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