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2.xml" ContentType="application/vnd.openxmlformats-officedocument.presentationml.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1"/>
  </p:sldMasterIdLst>
  <p:notesMasterIdLst>
    <p:notesMasterId r:id="rId13"/>
  </p:notesMasterIdLst>
  <p:handoutMasterIdLst>
    <p:handoutMasterId r:id="rId14"/>
  </p:handoutMasterIdLst>
  <p:sldIdLst>
    <p:sldId id="256" r:id="rId2"/>
    <p:sldId id="259" r:id="rId3"/>
    <p:sldId id="262" r:id="rId4"/>
    <p:sldId id="258" r:id="rId5"/>
    <p:sldId id="264" r:id="rId6"/>
    <p:sldId id="272" r:id="rId7"/>
    <p:sldId id="268" r:id="rId8"/>
    <p:sldId id="263" r:id="rId9"/>
    <p:sldId id="267" r:id="rId10"/>
    <p:sldId id="269" r:id="rId11"/>
    <p:sldId id="27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e perkins" initials="lp" lastIdx="9" clrIdx="0">
    <p:extLst>
      <p:ext uri="{19B8F6BF-5375-455C-9EA6-DF929625EA0E}">
        <p15:presenceInfo xmlns:p15="http://schemas.microsoft.com/office/powerpoint/2012/main" userId="d06518af95f4028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AF7E7-C921-4D1E-91DA-2029397317A1}" v="451" dt="2018-05-07T21:40:36.1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0577" autoAdjust="0"/>
  </p:normalViewPr>
  <p:slideViewPr>
    <p:cSldViewPr snapToGrid="0">
      <p:cViewPr varScale="1">
        <p:scale>
          <a:sx n="82" d="100"/>
          <a:sy n="82" d="100"/>
        </p:scale>
        <p:origin x="512" y="60"/>
      </p:cViewPr>
      <p:guideLst/>
    </p:cSldViewPr>
  </p:slideViewPr>
  <p:notesTextViewPr>
    <p:cViewPr>
      <p:scale>
        <a:sx n="1" d="1"/>
        <a:sy n="1" d="1"/>
      </p:scale>
      <p:origin x="0" y="0"/>
    </p:cViewPr>
  </p:notesTextViewPr>
  <p:notesViewPr>
    <p:cSldViewPr snapToGrid="0">
      <p:cViewPr varScale="1">
        <p:scale>
          <a:sx n="78" d="100"/>
          <a:sy n="78" d="100"/>
        </p:scale>
        <p:origin x="2712" y="5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5-01T08:13:47.895" idx="5">
    <p:pos x="2681" y="52"/>
    <p:text>Referencing from Caesars war commentaries (292-)and caesars civil war</p:text>
    <p:extLst mod="1">
      <p:ext uri="{C676402C-5697-4E1C-873F-D02D1690AC5C}">
        <p15:threadingInfo xmlns:p15="http://schemas.microsoft.com/office/powerpoint/2012/main" timeZoneBias="-60"/>
      </p:ext>
    </p:extLst>
  </p:cm>
  <p:cm authorId="1" dt="2018-05-01T08:19:16.723" idx="6">
    <p:pos x="10" y="10"/>
    <p:text>few more facts needed??</p:text>
    <p:extLst mod="1">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05-01T22:30:17.289" idx="8">
    <p:pos x="7487" y="-5"/>
    <p:text>good use? think about chaning this</p:text>
    <p:extLst mod="1">
      <p:ext uri="{C676402C-5697-4E1C-873F-D02D1690AC5C}">
        <p15:threadingInfo xmlns:p15="http://schemas.microsoft.com/office/powerpoint/2012/main" timeZoneBias="-60"/>
      </p:ext>
    </p:extLst>
  </p:cm>
  <p:cm authorId="1" dt="2018-05-03T10:27:10.410" idx="9">
    <p:pos x="10" y="10"/>
    <p:text>need to reference all the sources correctly (Caesar :1902:123-123)</p:text>
    <p:extLst>
      <p:ext uri="{C676402C-5697-4E1C-873F-D02D1690AC5C}">
        <p15:threadingInfo xmlns:p15="http://schemas.microsoft.com/office/powerpoint/2012/main"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FC77A0-F49B-4A09-B286-9929BE9AFADB}"/>
              </a:ext>
            </a:extLst>
          </p:cNvPr>
          <p:cNvSpPr>
            <a:spLocks noGrp="1"/>
          </p:cNvSpPr>
          <p:nvPr>
            <p:ph type="hdr" sz="quarter"/>
          </p:nvPr>
        </p:nvSpPr>
        <p:spPr>
          <a:xfrm>
            <a:off x="1" y="1"/>
            <a:ext cx="2972054" cy="459307"/>
          </a:xfrm>
          <a:prstGeom prst="rect">
            <a:avLst/>
          </a:prstGeom>
        </p:spPr>
        <p:txBody>
          <a:bodyPr vert="horz" lIns="86530" tIns="43265" rIns="86530" bIns="43265" rtlCol="0"/>
          <a:lstStyle>
            <a:lvl1pPr algn="l">
              <a:defRPr sz="1100"/>
            </a:lvl1pPr>
          </a:lstStyle>
          <a:p>
            <a:endParaRPr lang="en-GB"/>
          </a:p>
        </p:txBody>
      </p:sp>
      <p:sp>
        <p:nvSpPr>
          <p:cNvPr id="3" name="Date Placeholder 2">
            <a:extLst>
              <a:ext uri="{FF2B5EF4-FFF2-40B4-BE49-F238E27FC236}">
                <a16:creationId xmlns:a16="http://schemas.microsoft.com/office/drawing/2014/main" id="{53617192-58EE-44C7-8EB7-3E44423BF825}"/>
              </a:ext>
            </a:extLst>
          </p:cNvPr>
          <p:cNvSpPr>
            <a:spLocks noGrp="1"/>
          </p:cNvSpPr>
          <p:nvPr>
            <p:ph type="dt" sz="quarter" idx="1"/>
          </p:nvPr>
        </p:nvSpPr>
        <p:spPr>
          <a:xfrm>
            <a:off x="3884860" y="1"/>
            <a:ext cx="2972053" cy="459307"/>
          </a:xfrm>
          <a:prstGeom prst="rect">
            <a:avLst/>
          </a:prstGeom>
        </p:spPr>
        <p:txBody>
          <a:bodyPr vert="horz" lIns="86530" tIns="43265" rIns="86530" bIns="43265" rtlCol="0"/>
          <a:lstStyle>
            <a:lvl1pPr algn="r">
              <a:defRPr sz="1100"/>
            </a:lvl1pPr>
          </a:lstStyle>
          <a:p>
            <a:fld id="{8A49AB3A-3321-4288-9C4F-C4A5809F14C0}" type="datetimeFigureOut">
              <a:rPr lang="en-GB" smtClean="0"/>
              <a:t>09/05/2018</a:t>
            </a:fld>
            <a:endParaRPr lang="en-GB"/>
          </a:p>
        </p:txBody>
      </p:sp>
      <p:sp>
        <p:nvSpPr>
          <p:cNvPr id="4" name="Footer Placeholder 3">
            <a:extLst>
              <a:ext uri="{FF2B5EF4-FFF2-40B4-BE49-F238E27FC236}">
                <a16:creationId xmlns:a16="http://schemas.microsoft.com/office/drawing/2014/main" id="{7B8582DF-97C5-4F50-B6CC-ADE1F5AA4F2A}"/>
              </a:ext>
            </a:extLst>
          </p:cNvPr>
          <p:cNvSpPr>
            <a:spLocks noGrp="1"/>
          </p:cNvSpPr>
          <p:nvPr>
            <p:ph type="ftr" sz="quarter" idx="2"/>
          </p:nvPr>
        </p:nvSpPr>
        <p:spPr>
          <a:xfrm>
            <a:off x="1" y="8684693"/>
            <a:ext cx="2972054" cy="459307"/>
          </a:xfrm>
          <a:prstGeom prst="rect">
            <a:avLst/>
          </a:prstGeom>
        </p:spPr>
        <p:txBody>
          <a:bodyPr vert="horz" lIns="86530" tIns="43265" rIns="86530" bIns="43265" rtlCol="0" anchor="b"/>
          <a:lstStyle>
            <a:lvl1pPr algn="l">
              <a:defRPr sz="1100"/>
            </a:lvl1pPr>
          </a:lstStyle>
          <a:p>
            <a:endParaRPr lang="en-GB"/>
          </a:p>
        </p:txBody>
      </p:sp>
      <p:sp>
        <p:nvSpPr>
          <p:cNvPr id="5" name="Slide Number Placeholder 4">
            <a:extLst>
              <a:ext uri="{FF2B5EF4-FFF2-40B4-BE49-F238E27FC236}">
                <a16:creationId xmlns:a16="http://schemas.microsoft.com/office/drawing/2014/main" id="{1564D64C-16F5-41C8-BE41-8AC8CEBEF759}"/>
              </a:ext>
            </a:extLst>
          </p:cNvPr>
          <p:cNvSpPr>
            <a:spLocks noGrp="1"/>
          </p:cNvSpPr>
          <p:nvPr>
            <p:ph type="sldNum" sz="quarter" idx="3"/>
          </p:nvPr>
        </p:nvSpPr>
        <p:spPr>
          <a:xfrm>
            <a:off x="3884860" y="8684693"/>
            <a:ext cx="2972053" cy="459307"/>
          </a:xfrm>
          <a:prstGeom prst="rect">
            <a:avLst/>
          </a:prstGeom>
        </p:spPr>
        <p:txBody>
          <a:bodyPr vert="horz" lIns="86530" tIns="43265" rIns="86530" bIns="43265" rtlCol="0" anchor="b"/>
          <a:lstStyle>
            <a:lvl1pPr algn="r">
              <a:defRPr sz="1100"/>
            </a:lvl1pPr>
          </a:lstStyle>
          <a:p>
            <a:fld id="{5406C025-42D2-4356-8C1A-6FF99B74A31A}" type="slidenum">
              <a:rPr lang="en-GB" smtClean="0"/>
              <a:t>‹#›</a:t>
            </a:fld>
            <a:endParaRPr lang="en-GB"/>
          </a:p>
        </p:txBody>
      </p:sp>
    </p:spTree>
    <p:extLst>
      <p:ext uri="{BB962C8B-B14F-4D97-AF65-F5344CB8AC3E}">
        <p14:creationId xmlns:p14="http://schemas.microsoft.com/office/powerpoint/2010/main" val="5412170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2971800" cy="458788"/>
          </a:xfrm>
          <a:prstGeom prst="rect">
            <a:avLst/>
          </a:prstGeom>
        </p:spPr>
        <p:txBody>
          <a:bodyPr vert="horz" lIns="91428" tIns="45714" rIns="91428" bIns="45714" rtlCol="0"/>
          <a:lstStyle>
            <a:lvl1pPr algn="l">
              <a:defRPr sz="1200"/>
            </a:lvl1pPr>
          </a:lstStyle>
          <a:p>
            <a:endParaRPr lang="en-GB"/>
          </a:p>
        </p:txBody>
      </p:sp>
      <p:sp>
        <p:nvSpPr>
          <p:cNvPr id="3" name="Date Placeholder 2"/>
          <p:cNvSpPr>
            <a:spLocks noGrp="1"/>
          </p:cNvSpPr>
          <p:nvPr>
            <p:ph type="dt" idx="1"/>
          </p:nvPr>
        </p:nvSpPr>
        <p:spPr>
          <a:xfrm>
            <a:off x="3884613" y="2"/>
            <a:ext cx="2971800" cy="458788"/>
          </a:xfrm>
          <a:prstGeom prst="rect">
            <a:avLst/>
          </a:prstGeom>
        </p:spPr>
        <p:txBody>
          <a:bodyPr vert="horz" lIns="91428" tIns="45714" rIns="91428" bIns="45714" rtlCol="0"/>
          <a:lstStyle>
            <a:lvl1pPr algn="r">
              <a:defRPr sz="1200"/>
            </a:lvl1pPr>
          </a:lstStyle>
          <a:p>
            <a:fld id="{36E39EB9-CB1F-49A5-983D-C7296E6D6C71}" type="datetimeFigureOut">
              <a:rPr lang="en-GB" smtClean="0"/>
              <a:t>09/05/2018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28" tIns="45714" rIns="91428" bIns="45714" rtlCol="0" anchor="ctr"/>
          <a:lstStyle/>
          <a:p>
            <a:endParaRPr lang="en-GB"/>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28" tIns="45714" rIns="91428" bIns="457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5"/>
            <a:ext cx="2971800" cy="458787"/>
          </a:xfrm>
          <a:prstGeom prst="rect">
            <a:avLst/>
          </a:prstGeom>
        </p:spPr>
        <p:txBody>
          <a:bodyPr vert="horz" lIns="91428" tIns="45714" rIns="91428"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5"/>
            <a:ext cx="2971800" cy="458787"/>
          </a:xfrm>
          <a:prstGeom prst="rect">
            <a:avLst/>
          </a:prstGeom>
        </p:spPr>
        <p:txBody>
          <a:bodyPr vert="horz" lIns="91428" tIns="45714" rIns="91428" bIns="45714" rtlCol="0" anchor="b"/>
          <a:lstStyle>
            <a:lvl1pPr algn="r">
              <a:defRPr sz="1200"/>
            </a:lvl1pPr>
          </a:lstStyle>
          <a:p>
            <a:fld id="{4A352E3B-D138-466A-A151-B1843EF514A7}" type="slidenum">
              <a:rPr lang="en-GB" smtClean="0"/>
              <a:t>‹#›</a:t>
            </a:fld>
            <a:endParaRPr lang="en-GB"/>
          </a:p>
        </p:txBody>
      </p:sp>
    </p:spTree>
    <p:extLst>
      <p:ext uri="{BB962C8B-B14F-4D97-AF65-F5344CB8AC3E}">
        <p14:creationId xmlns:p14="http://schemas.microsoft.com/office/powerpoint/2010/main" val="1368148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guys so I would like to talk to you today about Caesar's use of veteran troops and their effect on the Civil War</a:t>
            </a:r>
          </a:p>
        </p:txBody>
      </p:sp>
      <p:sp>
        <p:nvSpPr>
          <p:cNvPr id="4" name="Slide Number Placeholder 3"/>
          <p:cNvSpPr>
            <a:spLocks noGrp="1"/>
          </p:cNvSpPr>
          <p:nvPr>
            <p:ph type="sldNum" sz="quarter" idx="10"/>
          </p:nvPr>
        </p:nvSpPr>
        <p:spPr/>
        <p:txBody>
          <a:bodyPr/>
          <a:lstStyle/>
          <a:p>
            <a:fld id="{4A352E3B-D138-466A-A151-B1843EF514A7}" type="slidenum">
              <a:rPr lang="en-GB" smtClean="0"/>
              <a:t>1</a:t>
            </a:fld>
            <a:endParaRPr lang="en-GB"/>
          </a:p>
        </p:txBody>
      </p:sp>
    </p:spTree>
    <p:extLst>
      <p:ext uri="{BB962C8B-B14F-4D97-AF65-F5344CB8AC3E}">
        <p14:creationId xmlns:p14="http://schemas.microsoft.com/office/powerpoint/2010/main" val="2833756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argument is that Caesar won the battle of Pharsalus against all odds because of his tactical use of veteran troops I would like to briefly discuss this with you</a:t>
            </a:r>
          </a:p>
        </p:txBody>
      </p:sp>
      <p:sp>
        <p:nvSpPr>
          <p:cNvPr id="4" name="Slide Number Placeholder 3"/>
          <p:cNvSpPr>
            <a:spLocks noGrp="1"/>
          </p:cNvSpPr>
          <p:nvPr>
            <p:ph type="sldNum" sz="quarter" idx="10"/>
          </p:nvPr>
        </p:nvSpPr>
        <p:spPr/>
        <p:txBody>
          <a:bodyPr/>
          <a:lstStyle/>
          <a:p>
            <a:fld id="{4A352E3B-D138-466A-A151-B1843EF514A7}" type="slidenum">
              <a:rPr lang="en-GB" smtClean="0"/>
              <a:t>2</a:t>
            </a:fld>
            <a:endParaRPr lang="en-GB"/>
          </a:p>
        </p:txBody>
      </p:sp>
    </p:spTree>
    <p:extLst>
      <p:ext uri="{BB962C8B-B14F-4D97-AF65-F5344CB8AC3E}">
        <p14:creationId xmlns:p14="http://schemas.microsoft.com/office/powerpoint/2010/main" val="2091157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 battle of Pharsalus</a:t>
            </a:r>
          </a:p>
          <a:p>
            <a:r>
              <a:rPr lang="en-GB" dirty="0"/>
              <a:t>as you can see Pharsalus is in Greece</a:t>
            </a:r>
          </a:p>
          <a:p>
            <a:r>
              <a:rPr lang="en-GB" dirty="0"/>
              <a:t>the battle was fought on the 9th August 48 BC</a:t>
            </a:r>
          </a:p>
          <a:p>
            <a:r>
              <a:rPr lang="en-GB" dirty="0"/>
              <a:t>it was a decisive battle within Roman civil war, </a:t>
            </a:r>
          </a:p>
          <a:p>
            <a:r>
              <a:rPr lang="en-GB" dirty="0"/>
              <a:t>Caesar versus Pompey two great military generals going head to head</a:t>
            </a:r>
          </a:p>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3</a:t>
            </a:fld>
            <a:endParaRPr lang="en-GB"/>
          </a:p>
        </p:txBody>
      </p:sp>
    </p:spTree>
    <p:extLst>
      <p:ext uri="{BB962C8B-B14F-4D97-AF65-F5344CB8AC3E}">
        <p14:creationId xmlns:p14="http://schemas.microsoft.com/office/powerpoint/2010/main" val="89107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key facts </a:t>
            </a:r>
            <a:br>
              <a:rPr lang="en-GB" dirty="0"/>
            </a:br>
            <a:r>
              <a:rPr lang="en-GB" dirty="0"/>
              <a:t>Caesar with 22,000 men and1000 cavalry coming up against</a:t>
            </a:r>
          </a:p>
          <a:p>
            <a:r>
              <a:rPr lang="en-GB" dirty="0"/>
              <a:t>Pompey with 45,000 men and 7000 cavalry</a:t>
            </a:r>
          </a:p>
          <a:p>
            <a:r>
              <a:rPr lang="en-GB" dirty="0"/>
              <a:t>so seeing these numbers it is clear that Caesar is heavily outnumbered</a:t>
            </a:r>
          </a:p>
          <a:p>
            <a:r>
              <a:rPr lang="en-GB" dirty="0"/>
              <a:t>but the death toll might surprise you with (CLICK)</a:t>
            </a:r>
            <a:br>
              <a:rPr lang="en-GB" dirty="0"/>
            </a:br>
            <a:r>
              <a:rPr lang="en-GB" dirty="0"/>
              <a:t>Caesar losing 200 men including approximately 30 centurions (CLICK)</a:t>
            </a:r>
          </a:p>
          <a:p>
            <a:r>
              <a:rPr lang="en-GB" dirty="0"/>
              <a:t>and with Pompey losing 15,000 men and 24,000 taken prisoner(CLICK)</a:t>
            </a:r>
          </a:p>
          <a:p>
            <a:r>
              <a:rPr lang="en-GB" dirty="0"/>
              <a:t>Caesar was victorious despite being heavily outnumbered</a:t>
            </a:r>
          </a:p>
          <a:p>
            <a:r>
              <a:rPr lang="en-GB" dirty="0"/>
              <a:t>however these numbers that have been used are from Caesar's account of the battle</a:t>
            </a:r>
          </a:p>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4</a:t>
            </a:fld>
            <a:endParaRPr lang="en-GB"/>
          </a:p>
        </p:txBody>
      </p:sp>
    </p:spTree>
    <p:extLst>
      <p:ext uri="{BB962C8B-B14F-4D97-AF65-F5344CB8AC3E}">
        <p14:creationId xmlns:p14="http://schemas.microsoft.com/office/powerpoint/2010/main" val="1219678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Was this a case of history being written by the victors? Yes I believe so</a:t>
            </a:r>
          </a:p>
          <a:p>
            <a:r>
              <a:rPr lang="en-GB" dirty="0"/>
              <a:t>with my research I have found evidence to show that Caesar may of exaggerated the death toll</a:t>
            </a:r>
          </a:p>
          <a:p>
            <a:r>
              <a:rPr lang="en-GB" dirty="0"/>
              <a:t>Appian and Plutarch both mention in their work that </a:t>
            </a:r>
            <a:r>
              <a:rPr lang="en-GB" dirty="0" err="1"/>
              <a:t>Asinius</a:t>
            </a:r>
            <a:r>
              <a:rPr lang="en-GB" dirty="0"/>
              <a:t> Pollio who was one of Caesar's officers in this battle had recorded Pompey's death toll at 6000. </a:t>
            </a:r>
            <a:br>
              <a:rPr lang="en-GB" dirty="0"/>
            </a:br>
            <a:r>
              <a:rPr lang="en-GB" dirty="0"/>
              <a:t>With Perrin commenting on this with we have no account of the civil war emanating from the opposite side</a:t>
            </a:r>
          </a:p>
          <a:p>
            <a:r>
              <a:rPr lang="en-GB" dirty="0"/>
              <a:t>whether Caesar was exaggerating or not it is agreed that Pompey's losses were in the thousands</a:t>
            </a:r>
          </a:p>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5</a:t>
            </a:fld>
            <a:endParaRPr lang="en-GB"/>
          </a:p>
        </p:txBody>
      </p:sp>
    </p:spTree>
    <p:extLst>
      <p:ext uri="{BB962C8B-B14F-4D97-AF65-F5344CB8AC3E}">
        <p14:creationId xmlns:p14="http://schemas.microsoft.com/office/powerpoint/2010/main" val="2146357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picture of the battlefield to make it clear Caesar is in purple and Pompey is in red.</a:t>
            </a:r>
          </a:p>
          <a:p>
            <a:r>
              <a:rPr lang="en-GB" dirty="0"/>
              <a:t>The battle begins with Caesar’s infantry advancing</a:t>
            </a:r>
          </a:p>
          <a:p>
            <a:r>
              <a:rPr lang="en-GB" dirty="0"/>
              <a:t>But I wish to discuss this part of the battle more precisely (CLICK)</a:t>
            </a:r>
          </a:p>
          <a:p>
            <a:r>
              <a:rPr lang="en-GB" dirty="0"/>
              <a:t>Pompey ordered a full cavalry charge in a bid to overwhelm Caesar’s cavalry with sheer numbers</a:t>
            </a:r>
          </a:p>
          <a:p>
            <a:r>
              <a:rPr lang="en-GB" dirty="0"/>
              <a:t>These six cohorts (CLICK) which is 3,000 men were the key to victory Caesar knew he was heavily out numbered and that he needed to support his cavalry</a:t>
            </a:r>
          </a:p>
          <a:p>
            <a:r>
              <a:rPr lang="en-GB" dirty="0"/>
              <a:t>Caesar filled these six cohorts with his most experienced and bravest veterans from Gaul</a:t>
            </a:r>
          </a:p>
          <a:p>
            <a:r>
              <a:rPr lang="en-GB" dirty="0"/>
              <a:t>Caesar had placed these six cohorts behind his cavalry so that they could remain shielded and hidden but were not to engage until his signal</a:t>
            </a:r>
          </a:p>
          <a:p>
            <a:r>
              <a:rPr lang="en-GB" dirty="0"/>
              <a:t>when Caesar’s cavalry was finally overrun they began to retreat but this was key to Caesar’s plan</a:t>
            </a:r>
          </a:p>
          <a:p>
            <a:r>
              <a:rPr lang="en-GB" dirty="0"/>
              <a:t>as Caesar’s cavalry began to break from engagement this is when he sprung his trap Pompey was unaware of Caesar’s infantry as they were shielded by his cavalry</a:t>
            </a:r>
          </a:p>
          <a:p>
            <a:r>
              <a:rPr lang="en-GB" dirty="0"/>
              <a:t>with the element of surprise Caesar’s veterans began their savage and ferocious attack with these men ordered to use their javelins as spears and that they were to aim for the faces of the riders</a:t>
            </a:r>
          </a:p>
          <a:p>
            <a:r>
              <a:rPr lang="en-GB" dirty="0"/>
              <a:t>Caesar instructed this because regardless of the number disadvantage he knew that Pompey’s cavalry was young inexperienced and would not withstand such an attack</a:t>
            </a:r>
          </a:p>
          <a:p>
            <a:r>
              <a:rPr lang="en-GB" dirty="0"/>
              <a:t>unable to cope with Caesar’s veterans brutal attack Pompey’s cavalry fled the battlefield leaving his flank exposed where Caesar’s well-trained and experienced troops outflanked Pompey’s infantry and began their work in order to give Caesar victory.</a:t>
            </a:r>
          </a:p>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6</a:t>
            </a:fld>
            <a:endParaRPr lang="en-GB"/>
          </a:p>
        </p:txBody>
      </p:sp>
    </p:spTree>
    <p:extLst>
      <p:ext uri="{BB962C8B-B14F-4D97-AF65-F5344CB8AC3E}">
        <p14:creationId xmlns:p14="http://schemas.microsoft.com/office/powerpoint/2010/main" val="24553858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with Caesar using these six cohorts to support his cavalry </a:t>
            </a:r>
            <a:r>
              <a:rPr lang="en-GB" dirty="0" err="1"/>
              <a:t>Sextus</a:t>
            </a:r>
            <a:r>
              <a:rPr lang="en-GB" dirty="0"/>
              <a:t> comments that no circumstance contributed more than this to Caesar's victory</a:t>
            </a:r>
          </a:p>
          <a:p>
            <a:r>
              <a:rPr lang="en-GB" dirty="0"/>
              <a:t>with Appian Mentioning that he placed 3000 of his bravest soldiers in ambush</a:t>
            </a:r>
          </a:p>
          <a:p>
            <a:r>
              <a:rPr lang="en-GB" dirty="0"/>
              <a:t>Caesar had trusted his veterans were able to perform this task with Appian describing this attack that with spears elevated aimed at the faces of the riders who could not endure the enemies of savagery nor the blows on their mouths and eyes fled in disorder</a:t>
            </a:r>
          </a:p>
          <a:p>
            <a:r>
              <a:rPr lang="en-GB" dirty="0"/>
              <a:t>and Keppie a modern scholar writes that the hard training and calmness of his troops won the day</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7</a:t>
            </a:fld>
            <a:endParaRPr lang="en-GB"/>
          </a:p>
        </p:txBody>
      </p:sp>
    </p:spTree>
    <p:extLst>
      <p:ext uri="{BB962C8B-B14F-4D97-AF65-F5344CB8AC3E}">
        <p14:creationId xmlns:p14="http://schemas.microsoft.com/office/powerpoint/2010/main" val="3946315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Caesar relied on his veterans to give him the edge in this battle and using them effectively he was positive he would achieve victory</a:t>
            </a:r>
          </a:p>
          <a:p>
            <a:r>
              <a:rPr lang="en-GB" dirty="0"/>
              <a:t>according to </a:t>
            </a:r>
            <a:r>
              <a:rPr lang="en-GB" dirty="0" err="1"/>
              <a:t>Chrissanthos</a:t>
            </a:r>
            <a:r>
              <a:rPr lang="en-GB" dirty="0"/>
              <a:t> it was the Gallic veterans alone who won the battle of Pharsalus for Caesar</a:t>
            </a:r>
          </a:p>
          <a:p>
            <a:endParaRPr lang="en-GB" dirty="0"/>
          </a:p>
          <a:p>
            <a:r>
              <a:rPr lang="en-GB" dirty="0"/>
              <a:t>Caesar had battle hardened troops to be able to follow commands precisely thanks to their experience in warfare</a:t>
            </a:r>
          </a:p>
          <a:p>
            <a:r>
              <a:rPr lang="en-GB" dirty="0"/>
              <a:t>with Caesar writing that his men had been profiting by the experience they had gained informal battles</a:t>
            </a:r>
          </a:p>
          <a:p>
            <a:endParaRPr lang="en-GB" dirty="0"/>
          </a:p>
          <a:p>
            <a:r>
              <a:rPr lang="en-GB" dirty="0"/>
              <a:t>he was confident that the enemy he faced would not be as well trained and experienced as his men.</a:t>
            </a:r>
          </a:p>
          <a:p>
            <a:r>
              <a:rPr lang="en-GB" dirty="0"/>
              <a:t>In Gregory Bucher's work he comments that these are slaves from Syria and Phrygia and Lydia always ready to flee</a:t>
            </a:r>
          </a:p>
          <a:p>
            <a:endParaRPr lang="en-GB" dirty="0"/>
          </a:p>
          <a:p>
            <a:r>
              <a:rPr lang="en-GB" dirty="0"/>
              <a:t>Cassius </a:t>
            </a:r>
            <a:r>
              <a:rPr lang="en-GB" dirty="0" err="1"/>
              <a:t>Dio</a:t>
            </a:r>
            <a:r>
              <a:rPr lang="en-GB" dirty="0"/>
              <a:t> Would agree with Bucher as </a:t>
            </a:r>
            <a:r>
              <a:rPr lang="en-GB" dirty="0" err="1"/>
              <a:t>Dio</a:t>
            </a:r>
            <a:r>
              <a:rPr lang="en-GB" dirty="0"/>
              <a:t> also comments on Pompey's army that the larger part of his army was Asiatic and untrained</a:t>
            </a:r>
          </a:p>
          <a:p>
            <a:endParaRPr lang="en-GB" dirty="0"/>
          </a:p>
          <a:p>
            <a:endParaRPr lang="en-GB" dirty="0"/>
          </a:p>
          <a:p>
            <a:r>
              <a:rPr lang="en-GB" dirty="0"/>
              <a:t>(punch line) none of this would have been possible without his experienced and well trained veterans. If they were unexperienced this wouldn’t of been able to happen. </a:t>
            </a:r>
          </a:p>
          <a:p>
            <a:r>
              <a:rPr lang="en-GB" dirty="0"/>
              <a:t>According to</a:t>
            </a:r>
          </a:p>
          <a:p>
            <a:r>
              <a:rPr lang="en-GB" dirty="0"/>
              <a:t>How ever</a:t>
            </a:r>
          </a:p>
          <a:p>
            <a:r>
              <a:rPr lang="en-GB" dirty="0"/>
              <a:t>Writes etc</a:t>
            </a:r>
          </a:p>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8</a:t>
            </a:fld>
            <a:endParaRPr lang="en-GB"/>
          </a:p>
        </p:txBody>
      </p:sp>
    </p:spTree>
    <p:extLst>
      <p:ext uri="{BB962C8B-B14F-4D97-AF65-F5344CB8AC3E}">
        <p14:creationId xmlns:p14="http://schemas.microsoft.com/office/powerpoint/2010/main" val="1247664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guys it was clear that Caesar was heavily outnumbered</a:t>
            </a:r>
          </a:p>
          <a:p>
            <a:r>
              <a:rPr lang="en-GB" dirty="0"/>
              <a:t>he knew the numbers were not in his favour but with his tactical use of his veterans he was able to accomplish such an impressive victory by placing his bravest and most experienced troops within the six cohorts knowing he could rely on the courage, training, discipline and experience to be able to withstand and rout the enemy cavalry.</a:t>
            </a:r>
          </a:p>
          <a:p>
            <a:r>
              <a:rPr lang="en-GB" dirty="0"/>
              <a:t>I believe that if it wasn't for Caesar's tactical use of his veterans and most reliable troops it would have been nearly impossible to achieve such an incredible victory.</a:t>
            </a:r>
          </a:p>
          <a:p>
            <a:r>
              <a:rPr lang="en-GB" dirty="0"/>
              <a:t>I would just like to thank you all for listening and here are the sources what I've used thank you</a:t>
            </a:r>
          </a:p>
          <a:p>
            <a:br>
              <a:rPr lang="en-GB"/>
            </a:br>
            <a:endParaRPr lang="en-GB" dirty="0"/>
          </a:p>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9</a:t>
            </a:fld>
            <a:endParaRPr lang="en-GB"/>
          </a:p>
        </p:txBody>
      </p:sp>
    </p:spTree>
    <p:extLst>
      <p:ext uri="{BB962C8B-B14F-4D97-AF65-F5344CB8AC3E}">
        <p14:creationId xmlns:p14="http://schemas.microsoft.com/office/powerpoint/2010/main" val="3276717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10</a:t>
            </a:fld>
            <a:endParaRPr lang="en-GB"/>
          </a:p>
        </p:txBody>
      </p:sp>
    </p:spTree>
    <p:extLst>
      <p:ext uri="{BB962C8B-B14F-4D97-AF65-F5344CB8AC3E}">
        <p14:creationId xmlns:p14="http://schemas.microsoft.com/office/powerpoint/2010/main" val="1054225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11</a:t>
            </a:fld>
            <a:endParaRPr lang="en-GB"/>
          </a:p>
        </p:txBody>
      </p:sp>
    </p:spTree>
    <p:extLst>
      <p:ext uri="{BB962C8B-B14F-4D97-AF65-F5344CB8AC3E}">
        <p14:creationId xmlns:p14="http://schemas.microsoft.com/office/powerpoint/2010/main" val="2039953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5A5025-68C4-4A88-A7BC-3E8301D80A18}" type="datetime1">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3805410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81D76F-E535-4C07-AA2F-29A45AB30D58}" type="datetime1">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2566969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05F6B47-FCBD-4FBE-A3A6-8A352899E433}" type="datetime1">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906124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FBFA74-2D53-4EFF-9959-A33D39401FDD}" type="datetime1">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294510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C261DD-EF7F-4E91-BD22-C9CDD0A7B4D3}" type="datetime1">
              <a:rPr lang="en-GB" smtClean="0"/>
              <a:t>09/05/2018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2416241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C0A107-0018-4C36-9AF9-5F29C8DF5CCF}" type="datetime1">
              <a:rPr lang="en-GB" smtClean="0"/>
              <a:t>09/05/2018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383641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2B074F-9340-48FE-85B0-3866D15CA1E0}" type="datetime1">
              <a:rPr lang="en-GB" smtClean="0"/>
              <a:t>09/05/2018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2564686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4A1C315-BA9A-43BC-B14D-D289A67F999F}" type="datetime1">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2439579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478676A-A98E-41FE-8D4C-F5A3D33DD836}" type="datetime1">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474233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B6E6F6-AA5E-4AC9-B86C-076E3DA80EDB}" type="datetime1">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1118437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06D240-3197-4961-91A3-FFBC01BDF36E}" type="datetime1">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23979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AABBD1-2ED5-4119-AE39-B466235CEEAA}" type="datetime1">
              <a:rPr lang="en-GB" smtClean="0"/>
              <a:t>09/05/2018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3A855A-BB8E-4C43-AE80-2FDE3FF24191}" type="slidenum">
              <a:rPr lang="en-GB" smtClean="0"/>
              <a:t>‹#›</a:t>
            </a:fld>
            <a:endParaRPr lang="en-GB"/>
          </a:p>
        </p:txBody>
      </p:sp>
    </p:spTree>
    <p:extLst>
      <p:ext uri="{BB962C8B-B14F-4D97-AF65-F5344CB8AC3E}">
        <p14:creationId xmlns:p14="http://schemas.microsoft.com/office/powerpoint/2010/main" val="1498475625"/>
      </p:ext>
    </p:extLst>
  </p:cSld>
  <p:clrMap bg1="dk1" tx1="lt1" bg2="dk2" tx2="lt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comments" Target="../comments/commen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penfield.edu/webpages/jgiotto/photos/1482905/Battle%20of%20Pharsalus.jp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 </a:t>
            </a:r>
            <a:endParaRPr lang="en-GB" dirty="0"/>
          </a:p>
        </p:txBody>
      </p:sp>
      <p:sp>
        <p:nvSpPr>
          <p:cNvPr id="3" name="Subtitle 2"/>
          <p:cNvSpPr>
            <a:spLocks noGrp="1"/>
          </p:cNvSpPr>
          <p:nvPr>
            <p:ph type="subTitle" idx="1"/>
          </p:nvPr>
        </p:nvSpPr>
        <p:spPr>
          <a:xfrm>
            <a:off x="1524000" y="1548794"/>
            <a:ext cx="9144000" cy="1655762"/>
          </a:xfrm>
        </p:spPr>
        <p:txBody>
          <a:bodyPr>
            <a:noAutofit/>
          </a:bodyPr>
          <a:lstStyle/>
          <a:p>
            <a:r>
              <a:rPr lang="en-GB" sz="6000" dirty="0"/>
              <a:t>Caesar’s Use of Veteran Troops And Their Effect On The Civil War</a:t>
            </a:r>
          </a:p>
          <a:p>
            <a:endParaRPr lang="en-GB" sz="4800" dirty="0"/>
          </a:p>
          <a:p>
            <a:r>
              <a:rPr lang="en-GB" sz="2800" dirty="0"/>
              <a:t>Lee Perkins </a:t>
            </a:r>
            <a:br>
              <a:rPr lang="en-GB" sz="2800" dirty="0"/>
            </a:br>
            <a:r>
              <a:rPr lang="en-GB" sz="2800" dirty="0"/>
              <a:t>1711094</a:t>
            </a:r>
            <a:br>
              <a:rPr lang="en-GB" sz="2800" dirty="0"/>
            </a:br>
            <a:r>
              <a:rPr lang="en-GB" sz="2800" dirty="0"/>
              <a:t>10</a:t>
            </a:r>
            <a:r>
              <a:rPr lang="en-GB" sz="2800" baseline="30000" dirty="0"/>
              <a:t>th</a:t>
            </a:r>
            <a:r>
              <a:rPr lang="en-GB" sz="2800" dirty="0"/>
              <a:t> May 2018</a:t>
            </a:r>
          </a:p>
        </p:txBody>
      </p:sp>
      <p:sp>
        <p:nvSpPr>
          <p:cNvPr id="4" name="Slide Number Placeholder 3"/>
          <p:cNvSpPr>
            <a:spLocks noGrp="1"/>
          </p:cNvSpPr>
          <p:nvPr>
            <p:ph type="sldNum" sz="quarter" idx="12"/>
          </p:nvPr>
        </p:nvSpPr>
        <p:spPr/>
        <p:txBody>
          <a:bodyPr/>
          <a:lstStyle/>
          <a:p>
            <a:fld id="{4F3A855A-BB8E-4C43-AE80-2FDE3FF24191}" type="slidenum">
              <a:rPr lang="en-GB" smtClean="0"/>
              <a:t>1</a:t>
            </a:fld>
            <a:endParaRPr lang="en-GB"/>
          </a:p>
        </p:txBody>
      </p:sp>
    </p:spTree>
    <p:extLst>
      <p:ext uri="{BB962C8B-B14F-4D97-AF65-F5344CB8AC3E}">
        <p14:creationId xmlns:p14="http://schemas.microsoft.com/office/powerpoint/2010/main" val="2841126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3A80EC7-33BA-4465-8EBA-A3B20CE7B0FE}"/>
              </a:ext>
            </a:extLst>
          </p:cNvPr>
          <p:cNvSpPr>
            <a:spLocks noGrp="1"/>
          </p:cNvSpPr>
          <p:nvPr>
            <p:ph type="title"/>
          </p:nvPr>
        </p:nvSpPr>
        <p:spPr>
          <a:xfrm>
            <a:off x="4380588" y="1853967"/>
            <a:ext cx="6766078" cy="4038833"/>
          </a:xfrm>
        </p:spPr>
        <p:txBody>
          <a:bodyPr vert="horz" lIns="91440" tIns="45720" rIns="91440" bIns="45720" rtlCol="0" anchor="ctr">
            <a:normAutofit/>
          </a:bodyPr>
          <a:lstStyle/>
          <a:p>
            <a:r>
              <a:rPr lang="en-US" kern="1200" dirty="0">
                <a:solidFill>
                  <a:schemeClr val="tx1">
                    <a:lumMod val="85000"/>
                    <a:lumOff val="15000"/>
                  </a:schemeClr>
                </a:solidFill>
                <a:latin typeface="+mj-lt"/>
                <a:ea typeface="+mj-ea"/>
                <a:cs typeface="+mj-cs"/>
              </a:rPr>
              <a:t>Caesar won the battle of Pharsalus against all odds because of his tactical use of veteran troops.</a:t>
            </a:r>
          </a:p>
        </p:txBody>
      </p:sp>
      <p:sp>
        <p:nvSpPr>
          <p:cNvPr id="4" name="Slide Number Placeholder 3"/>
          <p:cNvSpPr>
            <a:spLocks noGrp="1"/>
          </p:cNvSpPr>
          <p:nvPr>
            <p:ph type="sldNum" sz="quarter" idx="12"/>
          </p:nvPr>
        </p:nvSpPr>
        <p:spPr>
          <a:xfrm>
            <a:off x="10225314" y="6553690"/>
            <a:ext cx="1128486" cy="274320"/>
          </a:xfrm>
        </p:spPr>
        <p:txBody>
          <a:bodyPr vert="horz" lIns="91440" tIns="45720" rIns="91440" bIns="45720" rtlCol="0" anchor="ctr">
            <a:normAutofit/>
          </a:bodyPr>
          <a:lstStyle/>
          <a:p>
            <a:pPr defTabSz="914400">
              <a:spcAft>
                <a:spcPts val="600"/>
              </a:spcAft>
            </a:pPr>
            <a:fld id="{4F3A855A-BB8E-4C43-AE80-2FDE3FF24191}" type="slidenum">
              <a:rPr lang="en-US" sz="1050"/>
              <a:pPr defTabSz="914400">
                <a:spcAft>
                  <a:spcPts val="600"/>
                </a:spcAft>
              </a:pPr>
              <a:t>2</a:t>
            </a:fld>
            <a:endParaRPr lang="en-US" sz="1050"/>
          </a:p>
        </p:txBody>
      </p:sp>
      <p:sp>
        <p:nvSpPr>
          <p:cNvPr id="8" name="TextBox 7">
            <a:extLst>
              <a:ext uri="{FF2B5EF4-FFF2-40B4-BE49-F238E27FC236}">
                <a16:creationId xmlns:a16="http://schemas.microsoft.com/office/drawing/2014/main" id="{A6972893-81F8-4862-A893-C0B58C8D8DDA}"/>
              </a:ext>
            </a:extLst>
          </p:cNvPr>
          <p:cNvSpPr txBox="1"/>
          <p:nvPr/>
        </p:nvSpPr>
        <p:spPr>
          <a:xfrm>
            <a:off x="4857226" y="771787"/>
            <a:ext cx="5503178" cy="923330"/>
          </a:xfrm>
          <a:prstGeom prst="rect">
            <a:avLst/>
          </a:prstGeom>
          <a:noFill/>
        </p:spPr>
        <p:txBody>
          <a:bodyPr wrap="square" rtlCol="0">
            <a:spAutoFit/>
          </a:bodyPr>
          <a:lstStyle/>
          <a:p>
            <a:pPr algn="ctr"/>
            <a:r>
              <a:rPr lang="en-GB" sz="5400" b="1" dirty="0"/>
              <a:t>The Argument </a:t>
            </a:r>
          </a:p>
        </p:txBody>
      </p:sp>
      <p:pic>
        <p:nvPicPr>
          <p:cNvPr id="5" name="Picture 4">
            <a:extLst>
              <a:ext uri="{FF2B5EF4-FFF2-40B4-BE49-F238E27FC236}">
                <a16:creationId xmlns:a16="http://schemas.microsoft.com/office/drawing/2014/main" id="{FFA4E694-F02A-4751-BD7E-82ED00D013ED}"/>
              </a:ext>
            </a:extLst>
          </p:cNvPr>
          <p:cNvPicPr>
            <a:picLocks noChangeAspect="1"/>
          </p:cNvPicPr>
          <p:nvPr/>
        </p:nvPicPr>
        <p:blipFill>
          <a:blip r:embed="rId3"/>
          <a:stretch>
            <a:fillRect/>
          </a:stretch>
        </p:blipFill>
        <p:spPr>
          <a:xfrm>
            <a:off x="695915" y="655549"/>
            <a:ext cx="3077029" cy="5121013"/>
          </a:xfrm>
          <a:prstGeom prst="rect">
            <a:avLst/>
          </a:prstGeom>
        </p:spPr>
      </p:pic>
      <p:sp>
        <p:nvSpPr>
          <p:cNvPr id="3" name="TextBox 2">
            <a:extLst>
              <a:ext uri="{FF2B5EF4-FFF2-40B4-BE49-F238E27FC236}">
                <a16:creationId xmlns:a16="http://schemas.microsoft.com/office/drawing/2014/main" id="{2FEE348E-00A9-4CDC-8925-1F4BB9DDBBCB}"/>
              </a:ext>
            </a:extLst>
          </p:cNvPr>
          <p:cNvSpPr txBox="1"/>
          <p:nvPr/>
        </p:nvSpPr>
        <p:spPr>
          <a:xfrm>
            <a:off x="626173" y="5721420"/>
            <a:ext cx="3754415" cy="523220"/>
          </a:xfrm>
          <a:prstGeom prst="rect">
            <a:avLst/>
          </a:prstGeom>
          <a:noFill/>
        </p:spPr>
        <p:txBody>
          <a:bodyPr wrap="square" rtlCol="0">
            <a:spAutoFit/>
          </a:bodyPr>
          <a:lstStyle/>
          <a:p>
            <a:r>
              <a:rPr lang="en-GB" sz="1400" dirty="0"/>
              <a:t>Image: ’Gaius Julius Caesar| First </a:t>
            </a:r>
            <a:r>
              <a:rPr lang="en-GB" sz="1400" dirty="0" err="1"/>
              <a:t>Triumviate</a:t>
            </a:r>
            <a:r>
              <a:rPr lang="en-GB" sz="1400" dirty="0"/>
              <a:t>’ </a:t>
            </a:r>
            <a:r>
              <a:rPr lang="en-GB" sz="1400" dirty="0" err="1"/>
              <a:t>PennState</a:t>
            </a:r>
            <a:endParaRPr lang="en-GB" sz="1400" dirty="0"/>
          </a:p>
        </p:txBody>
      </p:sp>
    </p:spTree>
    <p:extLst>
      <p:ext uri="{BB962C8B-B14F-4D97-AF65-F5344CB8AC3E}">
        <p14:creationId xmlns:p14="http://schemas.microsoft.com/office/powerpoint/2010/main" val="3640747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F1FF6-CAAD-4A87-B893-4C39F518EEB6}"/>
              </a:ext>
            </a:extLst>
          </p:cNvPr>
          <p:cNvSpPr>
            <a:spLocks noGrp="1"/>
          </p:cNvSpPr>
          <p:nvPr>
            <p:ph type="title"/>
          </p:nvPr>
        </p:nvSpPr>
        <p:spPr>
          <a:xfrm>
            <a:off x="5297762" y="1053711"/>
            <a:ext cx="5638994" cy="1424446"/>
          </a:xfrm>
        </p:spPr>
        <p:txBody>
          <a:bodyPr>
            <a:normAutofit/>
          </a:bodyPr>
          <a:lstStyle/>
          <a:p>
            <a:r>
              <a:rPr lang="en-GB" dirty="0">
                <a:solidFill>
                  <a:srgbClr val="FFFFFF"/>
                </a:solidFill>
              </a:rPr>
              <a:t>Battle of Pharsalus </a:t>
            </a:r>
          </a:p>
        </p:txBody>
      </p:sp>
      <p:sp>
        <p:nvSpPr>
          <p:cNvPr id="3" name="Content Placeholder 2">
            <a:extLst>
              <a:ext uri="{FF2B5EF4-FFF2-40B4-BE49-F238E27FC236}">
                <a16:creationId xmlns:a16="http://schemas.microsoft.com/office/drawing/2014/main" id="{22A6F19F-A4D6-4BEA-A122-1384A40EA81D}"/>
              </a:ext>
            </a:extLst>
          </p:cNvPr>
          <p:cNvSpPr>
            <a:spLocks noGrp="1"/>
          </p:cNvSpPr>
          <p:nvPr>
            <p:ph idx="1"/>
          </p:nvPr>
        </p:nvSpPr>
        <p:spPr>
          <a:xfrm>
            <a:off x="5362199" y="2827866"/>
            <a:ext cx="5747187" cy="3103596"/>
          </a:xfrm>
        </p:spPr>
        <p:txBody>
          <a:bodyPr anchor="t">
            <a:normAutofit/>
          </a:bodyPr>
          <a:lstStyle/>
          <a:p>
            <a:pPr marL="285750" indent="-285750"/>
            <a:r>
              <a:rPr lang="en-GB" sz="2400" dirty="0">
                <a:solidFill>
                  <a:srgbClr val="FFFFFF"/>
                </a:solidFill>
              </a:rPr>
              <a:t>Pharsalus, Greece</a:t>
            </a:r>
          </a:p>
          <a:p>
            <a:pPr marL="285750" indent="-285750"/>
            <a:r>
              <a:rPr lang="en-GB" sz="2400" dirty="0">
                <a:solidFill>
                  <a:srgbClr val="FFFFFF"/>
                </a:solidFill>
              </a:rPr>
              <a:t>9</a:t>
            </a:r>
            <a:r>
              <a:rPr lang="en-GB" sz="2400" baseline="30000" dirty="0">
                <a:solidFill>
                  <a:srgbClr val="FFFFFF"/>
                </a:solidFill>
              </a:rPr>
              <a:t>th</a:t>
            </a:r>
            <a:r>
              <a:rPr lang="en-GB" sz="2400" dirty="0">
                <a:solidFill>
                  <a:srgbClr val="FFFFFF"/>
                </a:solidFill>
              </a:rPr>
              <a:t> August 48BC</a:t>
            </a:r>
          </a:p>
          <a:p>
            <a:pPr marL="285750" indent="-285750"/>
            <a:r>
              <a:rPr lang="en-GB" sz="2400" dirty="0">
                <a:solidFill>
                  <a:srgbClr val="FFFFFF"/>
                </a:solidFill>
              </a:rPr>
              <a:t>Roman Civil War </a:t>
            </a:r>
          </a:p>
          <a:p>
            <a:pPr marL="285750" indent="-285750"/>
            <a:r>
              <a:rPr lang="en-GB" sz="2400" dirty="0">
                <a:solidFill>
                  <a:srgbClr val="FFFFFF"/>
                </a:solidFill>
              </a:rPr>
              <a:t>Decisive Battle</a:t>
            </a:r>
          </a:p>
          <a:p>
            <a:pPr marL="285750" indent="-285750"/>
            <a:r>
              <a:rPr lang="en-GB" sz="2400" dirty="0">
                <a:solidFill>
                  <a:srgbClr val="FFFFFF"/>
                </a:solidFill>
              </a:rPr>
              <a:t>Caesar vs Pompey</a:t>
            </a:r>
          </a:p>
          <a:p>
            <a:pPr marL="0" indent="0">
              <a:buNone/>
            </a:pPr>
            <a:r>
              <a:rPr lang="en-GB" sz="1600" dirty="0">
                <a:solidFill>
                  <a:srgbClr val="FFFFFF"/>
                </a:solidFill>
              </a:rPr>
              <a:t>(</a:t>
            </a:r>
            <a:r>
              <a:rPr lang="en-GB" sz="1600" dirty="0" err="1">
                <a:solidFill>
                  <a:srgbClr val="FFFFFF"/>
                </a:solidFill>
              </a:rPr>
              <a:t>Caes</a:t>
            </a:r>
            <a:r>
              <a:rPr lang="en-GB" sz="1600" dirty="0">
                <a:solidFill>
                  <a:srgbClr val="FFFFFF"/>
                </a:solidFill>
              </a:rPr>
              <a:t>. BC. 3.288; Keppie 1984:108-109)</a:t>
            </a:r>
            <a:br>
              <a:rPr lang="en-GB" sz="2400" dirty="0">
                <a:solidFill>
                  <a:srgbClr val="FFFFFF"/>
                </a:solidFill>
              </a:rPr>
            </a:br>
            <a:endParaRPr lang="en-GB" sz="2400" dirty="0">
              <a:solidFill>
                <a:srgbClr val="FFFFFF"/>
              </a:solidFill>
            </a:endParaRPr>
          </a:p>
          <a:p>
            <a:pPr marL="0" indent="0">
              <a:buNone/>
            </a:pPr>
            <a:endParaRPr lang="en-GB" sz="2400" dirty="0">
              <a:solidFill>
                <a:srgbClr val="FFFFFF"/>
              </a:solidFill>
            </a:endParaRPr>
          </a:p>
        </p:txBody>
      </p:sp>
      <p:sp>
        <p:nvSpPr>
          <p:cNvPr id="4" name="Slide Number Placeholder 3">
            <a:extLst>
              <a:ext uri="{FF2B5EF4-FFF2-40B4-BE49-F238E27FC236}">
                <a16:creationId xmlns:a16="http://schemas.microsoft.com/office/drawing/2014/main" id="{D5B4E311-9148-4E15-86F7-3D664C465BD3}"/>
              </a:ext>
            </a:extLst>
          </p:cNvPr>
          <p:cNvSpPr>
            <a:spLocks noGrp="1"/>
          </p:cNvSpPr>
          <p:nvPr>
            <p:ph type="sldNum" sz="quarter" idx="12"/>
          </p:nvPr>
        </p:nvSpPr>
        <p:spPr>
          <a:xfrm>
            <a:off x="11029121" y="6455503"/>
            <a:ext cx="649357" cy="365125"/>
          </a:xfrm>
        </p:spPr>
        <p:txBody>
          <a:bodyPr>
            <a:normAutofit/>
          </a:bodyPr>
          <a:lstStyle/>
          <a:p>
            <a:pPr>
              <a:spcAft>
                <a:spcPts val="600"/>
              </a:spcAft>
            </a:pPr>
            <a:fld id="{4F3A855A-BB8E-4C43-AE80-2FDE3FF24191}" type="slidenum">
              <a:rPr lang="en-GB" smtClean="0"/>
              <a:pPr>
                <a:spcAft>
                  <a:spcPts val="600"/>
                </a:spcAft>
              </a:pPr>
              <a:t>3</a:t>
            </a:fld>
            <a:endParaRPr lang="en-GB"/>
          </a:p>
        </p:txBody>
      </p:sp>
      <p:pic>
        <p:nvPicPr>
          <p:cNvPr id="7" name="Picture 6">
            <a:extLst>
              <a:ext uri="{FF2B5EF4-FFF2-40B4-BE49-F238E27FC236}">
                <a16:creationId xmlns:a16="http://schemas.microsoft.com/office/drawing/2014/main" id="{55C84F10-5193-4F13-8EEB-6FB6E5FD780E}"/>
              </a:ext>
            </a:extLst>
          </p:cNvPr>
          <p:cNvPicPr>
            <a:picLocks noChangeAspect="1"/>
          </p:cNvPicPr>
          <p:nvPr/>
        </p:nvPicPr>
        <p:blipFill>
          <a:blip r:embed="rId3"/>
          <a:stretch>
            <a:fillRect/>
          </a:stretch>
        </p:blipFill>
        <p:spPr>
          <a:xfrm>
            <a:off x="441658" y="536831"/>
            <a:ext cx="4484550" cy="5918672"/>
          </a:xfrm>
          <a:prstGeom prst="rect">
            <a:avLst/>
          </a:prstGeom>
        </p:spPr>
      </p:pic>
      <p:sp>
        <p:nvSpPr>
          <p:cNvPr id="13" name="Oval 12">
            <a:extLst>
              <a:ext uri="{FF2B5EF4-FFF2-40B4-BE49-F238E27FC236}">
                <a16:creationId xmlns:a16="http://schemas.microsoft.com/office/drawing/2014/main" id="{0E5F8411-9549-4D50-AEF5-6104C6987979}"/>
              </a:ext>
            </a:extLst>
          </p:cNvPr>
          <p:cNvSpPr/>
          <p:nvPr/>
        </p:nvSpPr>
        <p:spPr>
          <a:xfrm>
            <a:off x="2328333" y="2302933"/>
            <a:ext cx="558800" cy="52493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4FFEE42-FB4E-47F7-AD94-E380F07F7DB8}"/>
              </a:ext>
            </a:extLst>
          </p:cNvPr>
          <p:cNvSpPr txBox="1"/>
          <p:nvPr/>
        </p:nvSpPr>
        <p:spPr>
          <a:xfrm>
            <a:off x="441658" y="6167280"/>
            <a:ext cx="3961480" cy="307777"/>
          </a:xfrm>
          <a:prstGeom prst="rect">
            <a:avLst/>
          </a:prstGeom>
          <a:noFill/>
        </p:spPr>
        <p:txBody>
          <a:bodyPr wrap="square" rtlCol="0">
            <a:spAutoFit/>
          </a:bodyPr>
          <a:lstStyle/>
          <a:p>
            <a:r>
              <a:rPr lang="en-GB" sz="1400" dirty="0">
                <a:solidFill>
                  <a:srgbClr val="FF0000"/>
                </a:solidFill>
              </a:rPr>
              <a:t>Image: ’Map of Ancient Greece’ Patrick </a:t>
            </a:r>
            <a:r>
              <a:rPr lang="en-GB" sz="1400" dirty="0" err="1">
                <a:solidFill>
                  <a:srgbClr val="FF0000"/>
                </a:solidFill>
              </a:rPr>
              <a:t>Parrelli</a:t>
            </a:r>
            <a:endParaRPr lang="en-GB" sz="1400" dirty="0">
              <a:solidFill>
                <a:srgbClr val="FF0000"/>
              </a:solidFill>
            </a:endParaRPr>
          </a:p>
        </p:txBody>
      </p:sp>
    </p:spTree>
    <p:extLst>
      <p:ext uri="{BB962C8B-B14F-4D97-AF65-F5344CB8AC3E}">
        <p14:creationId xmlns:p14="http://schemas.microsoft.com/office/powerpoint/2010/main" val="205927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A57CB9-EB5D-49B5-8246-AD25FE270F9A}"/>
              </a:ext>
            </a:extLst>
          </p:cNvPr>
          <p:cNvSpPr>
            <a:spLocks noGrp="1"/>
          </p:cNvSpPr>
          <p:nvPr>
            <p:ph type="title"/>
          </p:nvPr>
        </p:nvSpPr>
        <p:spPr>
          <a:xfrm>
            <a:off x="838200" y="1412488"/>
            <a:ext cx="2899189" cy="633288"/>
          </a:xfrm>
        </p:spPr>
        <p:txBody>
          <a:bodyPr anchor="t">
            <a:normAutofit fontScale="90000"/>
          </a:bodyPr>
          <a:lstStyle/>
          <a:p>
            <a:r>
              <a:rPr lang="en-GB" sz="3600" dirty="0">
                <a:solidFill>
                  <a:srgbClr val="FFFFFF"/>
                </a:solidFill>
                <a:latin typeface="+mn-lt"/>
              </a:rPr>
              <a:t>Key Facts</a:t>
            </a:r>
            <a:br>
              <a:rPr lang="en-GB" sz="4000" dirty="0">
                <a:solidFill>
                  <a:srgbClr val="FFFFFF"/>
                </a:solidFill>
              </a:rPr>
            </a:br>
            <a:br>
              <a:rPr lang="en-GB" sz="4000" dirty="0">
                <a:solidFill>
                  <a:srgbClr val="FFFFFF"/>
                </a:solidFill>
              </a:rPr>
            </a:br>
            <a:endParaRPr lang="en-GB" sz="3200" dirty="0">
              <a:solidFill>
                <a:srgbClr val="FFFFFF"/>
              </a:solidFill>
            </a:endParaRPr>
          </a:p>
        </p:txBody>
      </p:sp>
      <p:sp>
        <p:nvSpPr>
          <p:cNvPr id="7" name="Content Placeholder 6">
            <a:extLst>
              <a:ext uri="{FF2B5EF4-FFF2-40B4-BE49-F238E27FC236}">
                <a16:creationId xmlns:a16="http://schemas.microsoft.com/office/drawing/2014/main" id="{55F6230B-8845-45EE-9914-2B80A284198F}"/>
              </a:ext>
            </a:extLst>
          </p:cNvPr>
          <p:cNvSpPr>
            <a:spLocks noGrp="1"/>
          </p:cNvSpPr>
          <p:nvPr>
            <p:ph sz="half" idx="1"/>
          </p:nvPr>
        </p:nvSpPr>
        <p:spPr>
          <a:xfrm>
            <a:off x="4520340" y="2496830"/>
            <a:ext cx="3427283" cy="1578044"/>
          </a:xfrm>
        </p:spPr>
        <p:txBody>
          <a:bodyPr>
            <a:normAutofit/>
          </a:bodyPr>
          <a:lstStyle/>
          <a:p>
            <a:pPr marL="0" indent="0">
              <a:buNone/>
            </a:pPr>
            <a:r>
              <a:rPr lang="en-GB" sz="2000" b="1" dirty="0"/>
              <a:t>Gaius Julius Caesar</a:t>
            </a:r>
          </a:p>
          <a:p>
            <a:r>
              <a:rPr lang="en-GB" sz="2000" dirty="0"/>
              <a:t>22,000 Men</a:t>
            </a:r>
          </a:p>
          <a:p>
            <a:r>
              <a:rPr lang="en-GB" sz="2000" dirty="0"/>
              <a:t>1000 Cavalry</a:t>
            </a:r>
          </a:p>
          <a:p>
            <a:r>
              <a:rPr lang="en-GB" sz="2000" dirty="0"/>
              <a:t>80 Battalions </a:t>
            </a:r>
          </a:p>
          <a:p>
            <a:endParaRPr lang="en-GB" sz="2000" dirty="0"/>
          </a:p>
        </p:txBody>
      </p:sp>
      <p:sp>
        <p:nvSpPr>
          <p:cNvPr id="8" name="Content Placeholder 7">
            <a:extLst>
              <a:ext uri="{FF2B5EF4-FFF2-40B4-BE49-F238E27FC236}">
                <a16:creationId xmlns:a16="http://schemas.microsoft.com/office/drawing/2014/main" id="{1867BDF1-6A07-42A5-9BF2-E3E77B290A22}"/>
              </a:ext>
            </a:extLst>
          </p:cNvPr>
          <p:cNvSpPr>
            <a:spLocks noGrp="1"/>
          </p:cNvSpPr>
          <p:nvPr>
            <p:ph sz="half" idx="2"/>
          </p:nvPr>
        </p:nvSpPr>
        <p:spPr>
          <a:xfrm>
            <a:off x="8679232" y="2448071"/>
            <a:ext cx="3197701" cy="1586433"/>
          </a:xfrm>
        </p:spPr>
        <p:txBody>
          <a:bodyPr>
            <a:normAutofit/>
          </a:bodyPr>
          <a:lstStyle/>
          <a:p>
            <a:pPr marL="0" indent="0">
              <a:buNone/>
            </a:pPr>
            <a:r>
              <a:rPr lang="en-GB" sz="2000" b="1" dirty="0" err="1"/>
              <a:t>Gnaeus</a:t>
            </a:r>
            <a:r>
              <a:rPr lang="en-GB" sz="2000" b="1" dirty="0"/>
              <a:t> </a:t>
            </a:r>
            <a:r>
              <a:rPr lang="en-GB" sz="2000" b="1" dirty="0" err="1"/>
              <a:t>Pompeius</a:t>
            </a:r>
            <a:r>
              <a:rPr lang="en-GB" sz="2000" b="1" dirty="0"/>
              <a:t> Magnus </a:t>
            </a:r>
          </a:p>
          <a:p>
            <a:r>
              <a:rPr lang="en-GB" sz="2000" dirty="0"/>
              <a:t>45,000 Men</a:t>
            </a:r>
          </a:p>
          <a:p>
            <a:r>
              <a:rPr lang="en-GB" sz="2000" dirty="0"/>
              <a:t>7000 Cavalry</a:t>
            </a:r>
          </a:p>
          <a:p>
            <a:r>
              <a:rPr lang="en-GB" sz="2000" dirty="0"/>
              <a:t>110 Battalions</a:t>
            </a:r>
          </a:p>
          <a:p>
            <a:endParaRPr lang="en-GB" sz="2000" dirty="0"/>
          </a:p>
        </p:txBody>
      </p:sp>
      <p:sp>
        <p:nvSpPr>
          <p:cNvPr id="4" name="Slide Number Placeholder 3"/>
          <p:cNvSpPr>
            <a:spLocks noGrp="1"/>
          </p:cNvSpPr>
          <p:nvPr>
            <p:ph type="sldNum" sz="quarter" idx="12"/>
          </p:nvPr>
        </p:nvSpPr>
        <p:spPr>
          <a:xfrm>
            <a:off x="9202366" y="6356350"/>
            <a:ext cx="2151434" cy="365125"/>
          </a:xfrm>
        </p:spPr>
        <p:txBody>
          <a:bodyPr vert="horz" lIns="91440" tIns="45720" rIns="91440" bIns="45720" rtlCol="0">
            <a:normAutofit/>
          </a:bodyPr>
          <a:lstStyle/>
          <a:p>
            <a:pPr defTabSz="914400">
              <a:spcAft>
                <a:spcPts val="600"/>
              </a:spcAft>
            </a:pPr>
            <a:fld id="{4F3A855A-BB8E-4C43-AE80-2FDE3FF24191}" type="slidenum">
              <a:rPr lang="en-US" smtClean="0"/>
              <a:pPr defTabSz="914400">
                <a:spcAft>
                  <a:spcPts val="600"/>
                </a:spcAft>
              </a:pPr>
              <a:t>4</a:t>
            </a:fld>
            <a:endParaRPr lang="en-US"/>
          </a:p>
        </p:txBody>
      </p:sp>
      <p:sp>
        <p:nvSpPr>
          <p:cNvPr id="3" name="TextBox 2">
            <a:extLst>
              <a:ext uri="{FF2B5EF4-FFF2-40B4-BE49-F238E27FC236}">
                <a16:creationId xmlns:a16="http://schemas.microsoft.com/office/drawing/2014/main" id="{227E0BFE-BBC4-429B-A751-7B7962C41EEB}"/>
              </a:ext>
            </a:extLst>
          </p:cNvPr>
          <p:cNvSpPr txBox="1"/>
          <p:nvPr/>
        </p:nvSpPr>
        <p:spPr>
          <a:xfrm>
            <a:off x="681925" y="2588217"/>
            <a:ext cx="2673458" cy="2975675"/>
          </a:xfrm>
          <a:prstGeom prst="rect">
            <a:avLst/>
          </a:prstGeom>
          <a:noFill/>
        </p:spPr>
        <p:txBody>
          <a:bodyPr wrap="square" rtlCol="0">
            <a:spAutoFit/>
          </a:bodyPr>
          <a:lstStyle/>
          <a:p>
            <a:endParaRPr lang="en-GB" dirty="0"/>
          </a:p>
        </p:txBody>
      </p:sp>
      <p:sp>
        <p:nvSpPr>
          <p:cNvPr id="13" name="TextBox 12">
            <a:extLst>
              <a:ext uri="{FF2B5EF4-FFF2-40B4-BE49-F238E27FC236}">
                <a16:creationId xmlns:a16="http://schemas.microsoft.com/office/drawing/2014/main" id="{3DFAC910-B116-41B6-B30F-1F388B1106A2}"/>
              </a:ext>
            </a:extLst>
          </p:cNvPr>
          <p:cNvSpPr txBox="1"/>
          <p:nvPr/>
        </p:nvSpPr>
        <p:spPr>
          <a:xfrm>
            <a:off x="681925" y="2595966"/>
            <a:ext cx="2673458" cy="2554545"/>
          </a:xfrm>
          <a:prstGeom prst="rect">
            <a:avLst/>
          </a:prstGeom>
          <a:noFill/>
        </p:spPr>
        <p:txBody>
          <a:bodyPr wrap="square" rtlCol="0">
            <a:spAutoFit/>
          </a:bodyPr>
          <a:lstStyle/>
          <a:p>
            <a:r>
              <a:rPr lang="en-GB" sz="3200" dirty="0"/>
              <a:t>Caesar was victorious despite being heavily outnumbered. </a:t>
            </a:r>
          </a:p>
        </p:txBody>
      </p:sp>
      <p:sp>
        <p:nvSpPr>
          <p:cNvPr id="6" name="TextBox 5">
            <a:extLst>
              <a:ext uri="{FF2B5EF4-FFF2-40B4-BE49-F238E27FC236}">
                <a16:creationId xmlns:a16="http://schemas.microsoft.com/office/drawing/2014/main" id="{65EA4B88-DAB1-4607-9E58-C4F80C7850E3}"/>
              </a:ext>
            </a:extLst>
          </p:cNvPr>
          <p:cNvSpPr txBox="1"/>
          <p:nvPr/>
        </p:nvSpPr>
        <p:spPr>
          <a:xfrm>
            <a:off x="4520340" y="4348455"/>
            <a:ext cx="3427277" cy="923330"/>
          </a:xfrm>
          <a:prstGeom prst="rect">
            <a:avLst/>
          </a:prstGeom>
          <a:noFill/>
        </p:spPr>
        <p:txBody>
          <a:bodyPr wrap="square" rtlCol="0">
            <a:spAutoFit/>
          </a:bodyPr>
          <a:lstStyle/>
          <a:p>
            <a:r>
              <a:rPr lang="en-GB" b="1" dirty="0"/>
              <a:t>Men Lost</a:t>
            </a:r>
          </a:p>
          <a:p>
            <a:r>
              <a:rPr lang="en-GB" dirty="0"/>
              <a:t>200 Dead</a:t>
            </a:r>
          </a:p>
          <a:p>
            <a:r>
              <a:rPr lang="en-GB" dirty="0"/>
              <a:t>Including approx. 30 centurions </a:t>
            </a:r>
          </a:p>
        </p:txBody>
      </p:sp>
      <p:sp>
        <p:nvSpPr>
          <p:cNvPr id="14" name="TextBox 13">
            <a:extLst>
              <a:ext uri="{FF2B5EF4-FFF2-40B4-BE49-F238E27FC236}">
                <a16:creationId xmlns:a16="http://schemas.microsoft.com/office/drawing/2014/main" id="{98EC1D65-0D14-47A6-848D-61E369B9BE1E}"/>
              </a:ext>
            </a:extLst>
          </p:cNvPr>
          <p:cNvSpPr txBox="1"/>
          <p:nvPr/>
        </p:nvSpPr>
        <p:spPr>
          <a:xfrm>
            <a:off x="8625868" y="4348455"/>
            <a:ext cx="2675967" cy="923330"/>
          </a:xfrm>
          <a:prstGeom prst="rect">
            <a:avLst/>
          </a:prstGeom>
          <a:noFill/>
        </p:spPr>
        <p:txBody>
          <a:bodyPr wrap="square" rtlCol="0">
            <a:spAutoFit/>
          </a:bodyPr>
          <a:lstStyle/>
          <a:p>
            <a:r>
              <a:rPr lang="en-GB" b="1" dirty="0"/>
              <a:t>Men Lost </a:t>
            </a:r>
          </a:p>
          <a:p>
            <a:r>
              <a:rPr lang="en-GB" dirty="0"/>
              <a:t>15,000 Dead</a:t>
            </a:r>
          </a:p>
          <a:p>
            <a:r>
              <a:rPr lang="en-GB" dirty="0"/>
              <a:t>24,000 Taken Prisoner</a:t>
            </a:r>
          </a:p>
        </p:txBody>
      </p:sp>
      <p:pic>
        <p:nvPicPr>
          <p:cNvPr id="18" name="Picture 17">
            <a:extLst>
              <a:ext uri="{FF2B5EF4-FFF2-40B4-BE49-F238E27FC236}">
                <a16:creationId xmlns:a16="http://schemas.microsoft.com/office/drawing/2014/main" id="{EF1B7808-ECC7-4AC7-AF25-C70D50D4CC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73068" y="303100"/>
            <a:ext cx="1885754" cy="1840591"/>
          </a:xfrm>
          <a:prstGeom prst="rect">
            <a:avLst/>
          </a:prstGeom>
        </p:spPr>
      </p:pic>
      <p:pic>
        <p:nvPicPr>
          <p:cNvPr id="2" name="Picture 1">
            <a:extLst>
              <a:ext uri="{FF2B5EF4-FFF2-40B4-BE49-F238E27FC236}">
                <a16:creationId xmlns:a16="http://schemas.microsoft.com/office/drawing/2014/main" id="{E42EA8A0-7BB7-41B2-AF58-B7287C3362A6}"/>
              </a:ext>
            </a:extLst>
          </p:cNvPr>
          <p:cNvPicPr>
            <a:picLocks noChangeAspect="1"/>
          </p:cNvPicPr>
          <p:nvPr/>
        </p:nvPicPr>
        <p:blipFill>
          <a:blip r:embed="rId4"/>
          <a:stretch>
            <a:fillRect/>
          </a:stretch>
        </p:blipFill>
        <p:spPr>
          <a:xfrm>
            <a:off x="4946339" y="303385"/>
            <a:ext cx="1885753" cy="1840592"/>
          </a:xfrm>
          <a:prstGeom prst="rect">
            <a:avLst/>
          </a:prstGeom>
        </p:spPr>
      </p:pic>
      <p:sp>
        <p:nvSpPr>
          <p:cNvPr id="11" name="TextBox 10">
            <a:extLst>
              <a:ext uri="{FF2B5EF4-FFF2-40B4-BE49-F238E27FC236}">
                <a16:creationId xmlns:a16="http://schemas.microsoft.com/office/drawing/2014/main" id="{70526A70-5EE9-48E5-8342-5FCB3CEBF90D}"/>
              </a:ext>
            </a:extLst>
          </p:cNvPr>
          <p:cNvSpPr txBox="1"/>
          <p:nvPr/>
        </p:nvSpPr>
        <p:spPr>
          <a:xfrm>
            <a:off x="1693333" y="5987018"/>
            <a:ext cx="9353942" cy="584775"/>
          </a:xfrm>
          <a:prstGeom prst="rect">
            <a:avLst/>
          </a:prstGeom>
          <a:noFill/>
        </p:spPr>
        <p:txBody>
          <a:bodyPr wrap="square" rtlCol="0">
            <a:spAutoFit/>
          </a:bodyPr>
          <a:lstStyle/>
          <a:p>
            <a:pPr algn="ctr"/>
            <a:r>
              <a:rPr lang="en-GB" dirty="0"/>
              <a:t>However these numbers that have been used are from </a:t>
            </a:r>
            <a:r>
              <a:rPr lang="en-GB" u="sng" dirty="0"/>
              <a:t>Caesar’s account</a:t>
            </a:r>
            <a:r>
              <a:rPr lang="en-GB" dirty="0"/>
              <a:t> of the battle.</a:t>
            </a:r>
            <a:br>
              <a:rPr lang="en-GB" dirty="0"/>
            </a:br>
            <a:r>
              <a:rPr lang="en-GB" sz="1400" dirty="0"/>
              <a:t>(</a:t>
            </a:r>
            <a:r>
              <a:rPr lang="en-GB" sz="1400" dirty="0" err="1"/>
              <a:t>Caes</a:t>
            </a:r>
            <a:r>
              <a:rPr lang="en-GB" sz="1400" dirty="0"/>
              <a:t> BC. 3.296 ;Keppie 1984: 108-109)</a:t>
            </a:r>
          </a:p>
        </p:txBody>
      </p:sp>
      <p:sp>
        <p:nvSpPr>
          <p:cNvPr id="9" name="TextBox 8">
            <a:extLst>
              <a:ext uri="{FF2B5EF4-FFF2-40B4-BE49-F238E27FC236}">
                <a16:creationId xmlns:a16="http://schemas.microsoft.com/office/drawing/2014/main" id="{AF37E8E1-5563-48B3-B4C5-FE7E7E5FCB4C}"/>
              </a:ext>
            </a:extLst>
          </p:cNvPr>
          <p:cNvSpPr txBox="1"/>
          <p:nvPr/>
        </p:nvSpPr>
        <p:spPr>
          <a:xfrm>
            <a:off x="4835471" y="2142932"/>
            <a:ext cx="2371241" cy="261610"/>
          </a:xfrm>
          <a:prstGeom prst="rect">
            <a:avLst/>
          </a:prstGeom>
          <a:noFill/>
        </p:spPr>
        <p:txBody>
          <a:bodyPr wrap="square" rtlCol="0">
            <a:spAutoFit/>
          </a:bodyPr>
          <a:lstStyle/>
          <a:p>
            <a:r>
              <a:rPr lang="en-GB" sz="1100" dirty="0"/>
              <a:t>Image: ‘Gaius Julius Caesar’ </a:t>
            </a:r>
            <a:r>
              <a:rPr lang="en-GB" sz="1100" dirty="0" err="1"/>
              <a:t>eHistory</a:t>
            </a:r>
            <a:endParaRPr lang="en-GB" sz="1100" dirty="0"/>
          </a:p>
        </p:txBody>
      </p:sp>
      <p:sp>
        <p:nvSpPr>
          <p:cNvPr id="10" name="TextBox 9">
            <a:extLst>
              <a:ext uri="{FF2B5EF4-FFF2-40B4-BE49-F238E27FC236}">
                <a16:creationId xmlns:a16="http://schemas.microsoft.com/office/drawing/2014/main" id="{96E18855-11A6-4E9E-8F86-2140F962A2D1}"/>
              </a:ext>
            </a:extLst>
          </p:cNvPr>
          <p:cNvSpPr txBox="1"/>
          <p:nvPr/>
        </p:nvSpPr>
        <p:spPr>
          <a:xfrm>
            <a:off x="8764580" y="2142932"/>
            <a:ext cx="3197701" cy="261610"/>
          </a:xfrm>
          <a:prstGeom prst="rect">
            <a:avLst/>
          </a:prstGeom>
          <a:noFill/>
        </p:spPr>
        <p:txBody>
          <a:bodyPr wrap="square" rtlCol="0">
            <a:spAutoFit/>
          </a:bodyPr>
          <a:lstStyle/>
          <a:p>
            <a:r>
              <a:rPr lang="en-GB" sz="1100" dirty="0"/>
              <a:t>Image: ‘</a:t>
            </a:r>
            <a:r>
              <a:rPr lang="en-GB" sz="1100" dirty="0" err="1"/>
              <a:t>Gnaeus</a:t>
            </a:r>
            <a:r>
              <a:rPr lang="en-GB" sz="1100" dirty="0"/>
              <a:t> </a:t>
            </a:r>
            <a:r>
              <a:rPr lang="en-GB" sz="1100" dirty="0" err="1"/>
              <a:t>Pompeius</a:t>
            </a:r>
            <a:r>
              <a:rPr lang="en-GB" sz="1100" dirty="0"/>
              <a:t> Magnus’ </a:t>
            </a:r>
            <a:r>
              <a:rPr lang="en-GB" sz="1100" dirty="0" err="1"/>
              <a:t>eHistory</a:t>
            </a:r>
            <a:endParaRPr lang="en-GB" sz="1100" dirty="0"/>
          </a:p>
        </p:txBody>
      </p:sp>
    </p:spTree>
    <p:extLst>
      <p:ext uri="{BB962C8B-B14F-4D97-AF65-F5344CB8AC3E}">
        <p14:creationId xmlns:p14="http://schemas.microsoft.com/office/powerpoint/2010/main" val="751491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 calcmode="lin" valueType="num">
                                      <p:cBhvr>
                                        <p:cTn id="15" dur="1000" fill="hold"/>
                                        <p:tgtEl>
                                          <p:spTgt spid="14"/>
                                        </p:tgtEl>
                                        <p:attrNameLst>
                                          <p:attrName>ppt_w</p:attrName>
                                        </p:attrNameLst>
                                      </p:cBhvr>
                                      <p:tavLst>
                                        <p:tav tm="0">
                                          <p:val>
                                            <p:fltVal val="0"/>
                                          </p:val>
                                        </p:tav>
                                        <p:tav tm="100000">
                                          <p:val>
                                            <p:strVal val="#ppt_w"/>
                                          </p:val>
                                        </p:tav>
                                      </p:tavLst>
                                    </p:anim>
                                    <p:anim calcmode="lin" valueType="num">
                                      <p:cBhvr>
                                        <p:cTn id="16" dur="1000" fill="hold"/>
                                        <p:tgtEl>
                                          <p:spTgt spid="14"/>
                                        </p:tgtEl>
                                        <p:attrNameLst>
                                          <p:attrName>ppt_h</p:attrName>
                                        </p:attrNameLst>
                                      </p:cBhvr>
                                      <p:tavLst>
                                        <p:tav tm="0">
                                          <p:val>
                                            <p:fltVal val="0"/>
                                          </p:val>
                                        </p:tav>
                                        <p:tav tm="100000">
                                          <p:val>
                                            <p:strVal val="#ppt_h"/>
                                          </p:val>
                                        </p:tav>
                                      </p:tavLst>
                                    </p:anim>
                                    <p:anim calcmode="lin" valueType="num">
                                      <p:cBhvr>
                                        <p:cTn id="17" dur="1000" fill="hold"/>
                                        <p:tgtEl>
                                          <p:spTgt spid="14"/>
                                        </p:tgtEl>
                                        <p:attrNameLst>
                                          <p:attrName>style.rotation</p:attrName>
                                        </p:attrNameLst>
                                      </p:cBhvr>
                                      <p:tavLst>
                                        <p:tav tm="0">
                                          <p:val>
                                            <p:fltVal val="90"/>
                                          </p:val>
                                        </p:tav>
                                        <p:tav tm="100000">
                                          <p:val>
                                            <p:fltVal val="0"/>
                                          </p:val>
                                        </p:tav>
                                      </p:tavLst>
                                    </p:anim>
                                    <p:animEffect transition="in" filter="fade">
                                      <p:cBhvr>
                                        <p:cTn id="18" dur="10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p:cTn id="23" dur="1000" fill="hold"/>
                                        <p:tgtEl>
                                          <p:spTgt spid="13"/>
                                        </p:tgtEl>
                                        <p:attrNameLst>
                                          <p:attrName>ppt_w</p:attrName>
                                        </p:attrNameLst>
                                      </p:cBhvr>
                                      <p:tavLst>
                                        <p:tav tm="0">
                                          <p:val>
                                            <p:fltVal val="0"/>
                                          </p:val>
                                        </p:tav>
                                        <p:tav tm="100000">
                                          <p:val>
                                            <p:strVal val="#ppt_w"/>
                                          </p:val>
                                        </p:tav>
                                      </p:tavLst>
                                    </p:anim>
                                    <p:anim calcmode="lin" valueType="num">
                                      <p:cBhvr>
                                        <p:cTn id="24" dur="1000" fill="hold"/>
                                        <p:tgtEl>
                                          <p:spTgt spid="13"/>
                                        </p:tgtEl>
                                        <p:attrNameLst>
                                          <p:attrName>ppt_h</p:attrName>
                                        </p:attrNameLst>
                                      </p:cBhvr>
                                      <p:tavLst>
                                        <p:tav tm="0">
                                          <p:val>
                                            <p:fltVal val="0"/>
                                          </p:val>
                                        </p:tav>
                                        <p:tav tm="100000">
                                          <p:val>
                                            <p:strVal val="#ppt_h"/>
                                          </p:val>
                                        </p:tav>
                                      </p:tavLst>
                                    </p:anim>
                                    <p:anim calcmode="lin" valueType="num">
                                      <p:cBhvr>
                                        <p:cTn id="25" dur="1000" fill="hold"/>
                                        <p:tgtEl>
                                          <p:spTgt spid="13"/>
                                        </p:tgtEl>
                                        <p:attrNameLst>
                                          <p:attrName>style.rotation</p:attrName>
                                        </p:attrNameLst>
                                      </p:cBhvr>
                                      <p:tavLst>
                                        <p:tav tm="0">
                                          <p:val>
                                            <p:fltVal val="90"/>
                                          </p:val>
                                        </p:tav>
                                        <p:tav tm="100000">
                                          <p:val>
                                            <p:fltVal val="0"/>
                                          </p:val>
                                        </p:tav>
                                      </p:tavLst>
                                    </p:anim>
                                    <p:animEffect transition="in" filter="fade">
                                      <p:cBhvr>
                                        <p:cTn id="26" dur="10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6" grpId="0"/>
      <p:bldP spid="14"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14CE65-10F2-463E-A1E9-E6D6C319B40F}"/>
              </a:ext>
            </a:extLst>
          </p:cNvPr>
          <p:cNvSpPr>
            <a:spLocks noGrp="1"/>
          </p:cNvSpPr>
          <p:nvPr>
            <p:ph idx="1"/>
          </p:nvPr>
        </p:nvSpPr>
        <p:spPr>
          <a:xfrm>
            <a:off x="926996" y="1490978"/>
            <a:ext cx="10197884" cy="1015663"/>
          </a:xfrm>
        </p:spPr>
        <p:txBody>
          <a:bodyPr>
            <a:normAutofit/>
          </a:bodyPr>
          <a:lstStyle/>
          <a:p>
            <a:pPr marL="0" indent="0">
              <a:buNone/>
            </a:pPr>
            <a:r>
              <a:rPr lang="en-GB" sz="2000" dirty="0"/>
              <a:t>Another record of the numbers show they differ from Caesar’s account:</a:t>
            </a:r>
            <a:br>
              <a:rPr lang="en-GB" sz="2000" dirty="0"/>
            </a:br>
            <a:r>
              <a:rPr lang="en-GB" sz="2000" dirty="0"/>
              <a:t>‘</a:t>
            </a:r>
            <a:r>
              <a:rPr lang="en-GB" sz="2000" dirty="0" err="1"/>
              <a:t>Asinius</a:t>
            </a:r>
            <a:r>
              <a:rPr lang="en-GB" sz="2000" dirty="0"/>
              <a:t> Pollio, who was one of Caesar's officers in this battle, records the number of dead </a:t>
            </a:r>
            <a:r>
              <a:rPr lang="en-GB" sz="2000" dirty="0" err="1"/>
              <a:t>Pompeians</a:t>
            </a:r>
            <a:r>
              <a:rPr lang="en-GB" sz="2000" dirty="0"/>
              <a:t> found as 6000.’(App BC. 2.379.11)</a:t>
            </a:r>
          </a:p>
          <a:p>
            <a:pPr marL="0" indent="0">
              <a:buNone/>
            </a:pPr>
            <a:endParaRPr lang="en-GB" dirty="0"/>
          </a:p>
        </p:txBody>
      </p:sp>
      <p:sp>
        <p:nvSpPr>
          <p:cNvPr id="4" name="Slide Number Placeholder 3">
            <a:extLst>
              <a:ext uri="{FF2B5EF4-FFF2-40B4-BE49-F238E27FC236}">
                <a16:creationId xmlns:a16="http://schemas.microsoft.com/office/drawing/2014/main" id="{EAD7F506-8387-4E35-92D8-937F572B805E}"/>
              </a:ext>
            </a:extLst>
          </p:cNvPr>
          <p:cNvSpPr>
            <a:spLocks noGrp="1"/>
          </p:cNvSpPr>
          <p:nvPr>
            <p:ph type="sldNum" sz="quarter" idx="12"/>
          </p:nvPr>
        </p:nvSpPr>
        <p:spPr/>
        <p:txBody>
          <a:bodyPr/>
          <a:lstStyle/>
          <a:p>
            <a:fld id="{4F3A855A-BB8E-4C43-AE80-2FDE3FF24191}" type="slidenum">
              <a:rPr lang="en-GB" smtClean="0"/>
              <a:t>5</a:t>
            </a:fld>
            <a:endParaRPr lang="en-GB"/>
          </a:p>
        </p:txBody>
      </p:sp>
      <p:sp>
        <p:nvSpPr>
          <p:cNvPr id="9" name="TextBox 8">
            <a:extLst>
              <a:ext uri="{FF2B5EF4-FFF2-40B4-BE49-F238E27FC236}">
                <a16:creationId xmlns:a16="http://schemas.microsoft.com/office/drawing/2014/main" id="{52750086-94FF-45D4-B5DE-E7F59EB8BD71}"/>
              </a:ext>
            </a:extLst>
          </p:cNvPr>
          <p:cNvSpPr txBox="1"/>
          <p:nvPr/>
        </p:nvSpPr>
        <p:spPr>
          <a:xfrm>
            <a:off x="926996" y="3223949"/>
            <a:ext cx="8908545" cy="707886"/>
          </a:xfrm>
          <a:prstGeom prst="rect">
            <a:avLst/>
          </a:prstGeom>
          <a:noFill/>
        </p:spPr>
        <p:txBody>
          <a:bodyPr wrap="square" rtlCol="0">
            <a:spAutoFit/>
          </a:bodyPr>
          <a:lstStyle/>
          <a:p>
            <a:r>
              <a:rPr lang="en-GB" sz="2000" dirty="0"/>
              <a:t>Plutarch also mentions </a:t>
            </a:r>
            <a:r>
              <a:rPr lang="en-GB" sz="2000" dirty="0" err="1"/>
              <a:t>Asinius</a:t>
            </a:r>
            <a:r>
              <a:rPr lang="en-GB" sz="2000" dirty="0"/>
              <a:t> Pollio’s account of the dead:</a:t>
            </a:r>
            <a:br>
              <a:rPr lang="en-GB" sz="2000" dirty="0"/>
            </a:br>
            <a:r>
              <a:rPr lang="en-GB" sz="2000" dirty="0"/>
              <a:t>‘that not more than six thousand soldiers fell’(</a:t>
            </a:r>
            <a:r>
              <a:rPr lang="en-GB" sz="2000" dirty="0" err="1"/>
              <a:t>Plut</a:t>
            </a:r>
            <a:r>
              <a:rPr lang="en-GB" sz="2000" dirty="0"/>
              <a:t>. 45.553.2) </a:t>
            </a:r>
          </a:p>
        </p:txBody>
      </p:sp>
      <p:sp>
        <p:nvSpPr>
          <p:cNvPr id="14" name="TextBox 13">
            <a:extLst>
              <a:ext uri="{FF2B5EF4-FFF2-40B4-BE49-F238E27FC236}">
                <a16:creationId xmlns:a16="http://schemas.microsoft.com/office/drawing/2014/main" id="{85DFF1F0-419E-4E43-94D5-DCBD97D2010D}"/>
              </a:ext>
            </a:extLst>
          </p:cNvPr>
          <p:cNvSpPr txBox="1"/>
          <p:nvPr/>
        </p:nvSpPr>
        <p:spPr>
          <a:xfrm>
            <a:off x="926996" y="4656892"/>
            <a:ext cx="10075187" cy="1015663"/>
          </a:xfrm>
          <a:prstGeom prst="rect">
            <a:avLst/>
          </a:prstGeom>
          <a:noFill/>
        </p:spPr>
        <p:txBody>
          <a:bodyPr wrap="square" rtlCol="0">
            <a:spAutoFit/>
          </a:bodyPr>
          <a:lstStyle/>
          <a:p>
            <a:r>
              <a:rPr lang="en-GB" sz="2000" dirty="0"/>
              <a:t>With Appian and Plutarch both agree that the death toll may not have been as high as Caesar had written:</a:t>
            </a:r>
          </a:p>
          <a:p>
            <a:r>
              <a:rPr lang="en-GB" sz="2000" dirty="0"/>
              <a:t>‘We have no account of the civil war emanating from the opposite side.’(Perrin. 1885:187)</a:t>
            </a:r>
          </a:p>
        </p:txBody>
      </p:sp>
      <p:sp>
        <p:nvSpPr>
          <p:cNvPr id="15" name="TextBox 14">
            <a:extLst>
              <a:ext uri="{FF2B5EF4-FFF2-40B4-BE49-F238E27FC236}">
                <a16:creationId xmlns:a16="http://schemas.microsoft.com/office/drawing/2014/main" id="{023C38C9-3A35-4819-BDEB-6FF0854468B0}"/>
              </a:ext>
            </a:extLst>
          </p:cNvPr>
          <p:cNvSpPr txBox="1"/>
          <p:nvPr/>
        </p:nvSpPr>
        <p:spPr>
          <a:xfrm>
            <a:off x="2341033" y="230049"/>
            <a:ext cx="7509933" cy="769441"/>
          </a:xfrm>
          <a:prstGeom prst="rect">
            <a:avLst/>
          </a:prstGeom>
          <a:noFill/>
        </p:spPr>
        <p:txBody>
          <a:bodyPr wrap="square" rtlCol="0">
            <a:spAutoFit/>
          </a:bodyPr>
          <a:lstStyle/>
          <a:p>
            <a:r>
              <a:rPr lang="en-GB" sz="4400" dirty="0"/>
              <a:t>History Written by the Victors </a:t>
            </a:r>
          </a:p>
        </p:txBody>
      </p:sp>
    </p:spTree>
    <p:extLst>
      <p:ext uri="{BB962C8B-B14F-4D97-AF65-F5344CB8AC3E}">
        <p14:creationId xmlns:p14="http://schemas.microsoft.com/office/powerpoint/2010/main" val="220666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1ECC1A9-950B-4CE6-A10E-FC627F94D3A0}"/>
              </a:ext>
            </a:extLst>
          </p:cNvPr>
          <p:cNvPicPr>
            <a:picLocks noGrp="1" noChangeAspect="1"/>
          </p:cNvPicPr>
          <p:nvPr>
            <p:ph idx="1"/>
          </p:nvPr>
        </p:nvPicPr>
        <p:blipFill>
          <a:blip r:embed="rId3"/>
          <a:stretch>
            <a:fillRect/>
          </a:stretch>
        </p:blipFill>
        <p:spPr>
          <a:xfrm>
            <a:off x="-537633" y="-804333"/>
            <a:ext cx="13267266" cy="8466666"/>
          </a:xfrm>
          <a:prstGeom prst="rect">
            <a:avLst/>
          </a:prstGeom>
        </p:spPr>
      </p:pic>
      <p:sp>
        <p:nvSpPr>
          <p:cNvPr id="4" name="Slide Number Placeholder 3">
            <a:extLst>
              <a:ext uri="{FF2B5EF4-FFF2-40B4-BE49-F238E27FC236}">
                <a16:creationId xmlns:a16="http://schemas.microsoft.com/office/drawing/2014/main" id="{3E7C3710-49EA-48F7-AB27-AAEEDE56F16C}"/>
              </a:ext>
            </a:extLst>
          </p:cNvPr>
          <p:cNvSpPr>
            <a:spLocks noGrp="1"/>
          </p:cNvSpPr>
          <p:nvPr>
            <p:ph type="sldNum" sz="quarter" idx="12"/>
          </p:nvPr>
        </p:nvSpPr>
        <p:spPr/>
        <p:txBody>
          <a:bodyPr/>
          <a:lstStyle/>
          <a:p>
            <a:fld id="{4F3A855A-BB8E-4C43-AE80-2FDE3FF24191}" type="slidenum">
              <a:rPr lang="en-GB" smtClean="0"/>
              <a:t>6</a:t>
            </a:fld>
            <a:endParaRPr lang="en-GB"/>
          </a:p>
        </p:txBody>
      </p:sp>
      <p:sp>
        <p:nvSpPr>
          <p:cNvPr id="2" name="Rectangle: Rounded Corners 1">
            <a:extLst>
              <a:ext uri="{FF2B5EF4-FFF2-40B4-BE49-F238E27FC236}">
                <a16:creationId xmlns:a16="http://schemas.microsoft.com/office/drawing/2014/main" id="{FC68C3FE-78CD-4ED4-A37B-70A51937D642}"/>
              </a:ext>
            </a:extLst>
          </p:cNvPr>
          <p:cNvSpPr/>
          <p:nvPr/>
        </p:nvSpPr>
        <p:spPr>
          <a:xfrm>
            <a:off x="7818895" y="1852047"/>
            <a:ext cx="3828081" cy="3642102"/>
          </a:xfrm>
          <a:prstGeom prst="roundRect">
            <a:avLst/>
          </a:prstGeom>
          <a:no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1F4B2B92-6510-4ABF-8ECD-80F38096647E}"/>
              </a:ext>
            </a:extLst>
          </p:cNvPr>
          <p:cNvSpPr/>
          <p:nvPr/>
        </p:nvSpPr>
        <p:spPr>
          <a:xfrm>
            <a:off x="9275736" y="4719234"/>
            <a:ext cx="1666067" cy="906651"/>
          </a:xfrm>
          <a:prstGeom prst="ellipse">
            <a:avLst/>
          </a:prstGeom>
          <a:noFill/>
          <a:ln w="57150">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DC4A8C5-4855-4CA7-84F5-69D12EC1197F}"/>
              </a:ext>
            </a:extLst>
          </p:cNvPr>
          <p:cNvSpPr txBox="1"/>
          <p:nvPr/>
        </p:nvSpPr>
        <p:spPr>
          <a:xfrm>
            <a:off x="0" y="6356350"/>
            <a:ext cx="2144390" cy="523220"/>
          </a:xfrm>
          <a:prstGeom prst="rect">
            <a:avLst/>
          </a:prstGeom>
          <a:solidFill>
            <a:schemeClr val="tx1"/>
          </a:solidFill>
        </p:spPr>
        <p:txBody>
          <a:bodyPr wrap="square" rtlCol="0">
            <a:spAutoFit/>
          </a:bodyPr>
          <a:lstStyle/>
          <a:p>
            <a:r>
              <a:rPr lang="en-GB" sz="1400" dirty="0">
                <a:solidFill>
                  <a:srgbClr val="FF0000"/>
                </a:solidFill>
              </a:rPr>
              <a:t>Image: ‘Battle of Pharsalus’ Penfield.edu</a:t>
            </a:r>
          </a:p>
        </p:txBody>
      </p:sp>
    </p:spTree>
    <p:extLst>
      <p:ext uri="{BB962C8B-B14F-4D97-AF65-F5344CB8AC3E}">
        <p14:creationId xmlns:p14="http://schemas.microsoft.com/office/powerpoint/2010/main" val="4138663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FB03B4A-CA66-4DF1-A434-25099BC0230C}"/>
              </a:ext>
            </a:extLst>
          </p:cNvPr>
          <p:cNvSpPr>
            <a:spLocks noGrp="1"/>
          </p:cNvSpPr>
          <p:nvPr>
            <p:ph type="sldNum" sz="quarter" idx="12"/>
          </p:nvPr>
        </p:nvSpPr>
        <p:spPr/>
        <p:txBody>
          <a:bodyPr/>
          <a:lstStyle/>
          <a:p>
            <a:fld id="{4F3A855A-BB8E-4C43-AE80-2FDE3FF24191}" type="slidenum">
              <a:rPr lang="en-GB" smtClean="0"/>
              <a:t>7</a:t>
            </a:fld>
            <a:endParaRPr lang="en-GB"/>
          </a:p>
        </p:txBody>
      </p:sp>
      <p:sp>
        <p:nvSpPr>
          <p:cNvPr id="14" name="TextBox 13">
            <a:extLst>
              <a:ext uri="{FF2B5EF4-FFF2-40B4-BE49-F238E27FC236}">
                <a16:creationId xmlns:a16="http://schemas.microsoft.com/office/drawing/2014/main" id="{5199D70D-B255-4E19-8000-7E0A8C5CBEF7}"/>
              </a:ext>
            </a:extLst>
          </p:cNvPr>
          <p:cNvSpPr txBox="1"/>
          <p:nvPr/>
        </p:nvSpPr>
        <p:spPr>
          <a:xfrm>
            <a:off x="855128" y="1607032"/>
            <a:ext cx="9812866" cy="923330"/>
          </a:xfrm>
          <a:prstGeom prst="rect">
            <a:avLst/>
          </a:prstGeom>
          <a:noFill/>
        </p:spPr>
        <p:txBody>
          <a:bodyPr wrap="square" rtlCol="0">
            <a:spAutoFit/>
          </a:bodyPr>
          <a:lstStyle/>
          <a:p>
            <a:r>
              <a:rPr lang="en-GB" dirty="0"/>
              <a:t>Caesar took six cohorts of his third line to form a fourth line to support and remain shielded behind his cavalry:</a:t>
            </a:r>
          </a:p>
          <a:p>
            <a:r>
              <a:rPr lang="en-GB" dirty="0"/>
              <a:t>‘no circumstance contributed more than this to Caesar’s victory’ (Sext. Emp. 2.123.22)</a:t>
            </a:r>
          </a:p>
        </p:txBody>
      </p:sp>
      <p:sp>
        <p:nvSpPr>
          <p:cNvPr id="15" name="TextBox 14">
            <a:extLst>
              <a:ext uri="{FF2B5EF4-FFF2-40B4-BE49-F238E27FC236}">
                <a16:creationId xmlns:a16="http://schemas.microsoft.com/office/drawing/2014/main" id="{8D540072-4A69-4729-B0F1-92BB881C90A2}"/>
              </a:ext>
            </a:extLst>
          </p:cNvPr>
          <p:cNvSpPr txBox="1"/>
          <p:nvPr/>
        </p:nvSpPr>
        <p:spPr>
          <a:xfrm>
            <a:off x="855129" y="2923828"/>
            <a:ext cx="9812865" cy="646331"/>
          </a:xfrm>
          <a:prstGeom prst="rect">
            <a:avLst/>
          </a:prstGeom>
          <a:noFill/>
        </p:spPr>
        <p:txBody>
          <a:bodyPr wrap="square" rtlCol="0">
            <a:spAutoFit/>
          </a:bodyPr>
          <a:lstStyle/>
          <a:p>
            <a:r>
              <a:rPr lang="en-GB" dirty="0"/>
              <a:t>Caesar knew that withstanding and defeating Pompey’s cavalry would be key:</a:t>
            </a:r>
          </a:p>
          <a:p>
            <a:r>
              <a:rPr lang="en-GB" dirty="0"/>
              <a:t>‘he placed 3,000 of his bravest foot-soldiers in ambush’ (App BC. 2.367.76)</a:t>
            </a:r>
          </a:p>
        </p:txBody>
      </p:sp>
      <p:sp>
        <p:nvSpPr>
          <p:cNvPr id="16" name="TextBox 15">
            <a:extLst>
              <a:ext uri="{FF2B5EF4-FFF2-40B4-BE49-F238E27FC236}">
                <a16:creationId xmlns:a16="http://schemas.microsoft.com/office/drawing/2014/main" id="{DE727038-C5AF-4819-A9C4-6A6543933564}"/>
              </a:ext>
            </a:extLst>
          </p:cNvPr>
          <p:cNvSpPr txBox="1"/>
          <p:nvPr/>
        </p:nvSpPr>
        <p:spPr>
          <a:xfrm>
            <a:off x="855129" y="3908098"/>
            <a:ext cx="9812865" cy="923330"/>
          </a:xfrm>
          <a:prstGeom prst="rect">
            <a:avLst/>
          </a:prstGeom>
          <a:noFill/>
        </p:spPr>
        <p:txBody>
          <a:bodyPr wrap="square" rtlCol="0">
            <a:spAutoFit/>
          </a:bodyPr>
          <a:lstStyle/>
          <a:p>
            <a:r>
              <a:rPr lang="en-GB" dirty="0"/>
              <a:t>He trusted that his veterans were able to perform this difficult task </a:t>
            </a:r>
          </a:p>
          <a:p>
            <a:r>
              <a:rPr lang="en-GB" dirty="0"/>
              <a:t>‘with spears elevated aimed at the faces of the riders, who could not endure the enemy’s savagery, nor the blows on their mouths and eyes, but fled in disorder.’ (App BC. 2.371.78)</a:t>
            </a:r>
          </a:p>
        </p:txBody>
      </p:sp>
      <p:sp>
        <p:nvSpPr>
          <p:cNvPr id="17" name="TextBox 16">
            <a:extLst>
              <a:ext uri="{FF2B5EF4-FFF2-40B4-BE49-F238E27FC236}">
                <a16:creationId xmlns:a16="http://schemas.microsoft.com/office/drawing/2014/main" id="{0BC4B619-521F-4734-AD45-6B8A4259C53B}"/>
              </a:ext>
            </a:extLst>
          </p:cNvPr>
          <p:cNvSpPr txBox="1"/>
          <p:nvPr/>
        </p:nvSpPr>
        <p:spPr>
          <a:xfrm>
            <a:off x="855129" y="5385458"/>
            <a:ext cx="9812865" cy="646331"/>
          </a:xfrm>
          <a:prstGeom prst="rect">
            <a:avLst/>
          </a:prstGeom>
          <a:noFill/>
        </p:spPr>
        <p:txBody>
          <a:bodyPr wrap="square" rtlCol="0">
            <a:spAutoFit/>
          </a:bodyPr>
          <a:lstStyle/>
          <a:p>
            <a:r>
              <a:rPr lang="en-GB" dirty="0"/>
              <a:t>Caesar’s veterans were able to defeat Pompey’s cavalry down to their battle experience and training:</a:t>
            </a:r>
          </a:p>
          <a:p>
            <a:r>
              <a:rPr lang="en-GB" dirty="0"/>
              <a:t>‘The hard training and calmness of his experienced troops, won the day’ (Keppie 1984: 109)</a:t>
            </a:r>
          </a:p>
        </p:txBody>
      </p:sp>
      <p:sp>
        <p:nvSpPr>
          <p:cNvPr id="18" name="TextBox 17">
            <a:extLst>
              <a:ext uri="{FF2B5EF4-FFF2-40B4-BE49-F238E27FC236}">
                <a16:creationId xmlns:a16="http://schemas.microsoft.com/office/drawing/2014/main" id="{D0DDBB70-B2C7-4CE8-8294-CF42260A5B7A}"/>
              </a:ext>
            </a:extLst>
          </p:cNvPr>
          <p:cNvSpPr txBox="1"/>
          <p:nvPr/>
        </p:nvSpPr>
        <p:spPr>
          <a:xfrm>
            <a:off x="4152894" y="314355"/>
            <a:ext cx="3217333" cy="769441"/>
          </a:xfrm>
          <a:prstGeom prst="rect">
            <a:avLst/>
          </a:prstGeom>
          <a:noFill/>
        </p:spPr>
        <p:txBody>
          <a:bodyPr wrap="square" rtlCol="0">
            <a:spAutoFit/>
          </a:bodyPr>
          <a:lstStyle/>
          <a:p>
            <a:pPr algn="ctr"/>
            <a:r>
              <a:rPr lang="en-GB" sz="4400" dirty="0"/>
              <a:t>Key Points </a:t>
            </a:r>
          </a:p>
        </p:txBody>
      </p:sp>
    </p:spTree>
    <p:extLst>
      <p:ext uri="{BB962C8B-B14F-4D97-AF65-F5344CB8AC3E}">
        <p14:creationId xmlns:p14="http://schemas.microsoft.com/office/powerpoint/2010/main" val="1338447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BD959-DA47-41FF-A3C1-19327C0F215A}"/>
              </a:ext>
            </a:extLst>
          </p:cNvPr>
          <p:cNvSpPr>
            <a:spLocks noGrp="1"/>
          </p:cNvSpPr>
          <p:nvPr>
            <p:ph type="title"/>
          </p:nvPr>
        </p:nvSpPr>
        <p:spPr>
          <a:xfrm>
            <a:off x="4243307" y="206995"/>
            <a:ext cx="3207359" cy="728133"/>
          </a:xfrm>
        </p:spPr>
        <p:txBody>
          <a:bodyPr vert="horz" lIns="91440" tIns="45720" rIns="91440" bIns="45720" rtlCol="0">
            <a:normAutofit/>
          </a:bodyPr>
          <a:lstStyle/>
          <a:p>
            <a:pPr algn="ctr"/>
            <a:r>
              <a:rPr lang="en-US" kern="1200" dirty="0">
                <a:latin typeface="+mn-lt"/>
                <a:ea typeface="+mj-ea"/>
                <a:cs typeface="+mj-cs"/>
              </a:rPr>
              <a:t>Key Points</a:t>
            </a:r>
          </a:p>
        </p:txBody>
      </p:sp>
      <p:sp>
        <p:nvSpPr>
          <p:cNvPr id="3" name="TextBox 2">
            <a:extLst>
              <a:ext uri="{FF2B5EF4-FFF2-40B4-BE49-F238E27FC236}">
                <a16:creationId xmlns:a16="http://schemas.microsoft.com/office/drawing/2014/main" id="{3DE3942D-643B-4A51-A606-73B8C8F89D4D}"/>
              </a:ext>
            </a:extLst>
          </p:cNvPr>
          <p:cNvSpPr txBox="1"/>
          <p:nvPr/>
        </p:nvSpPr>
        <p:spPr>
          <a:xfrm>
            <a:off x="797372" y="2469760"/>
            <a:ext cx="9866392" cy="923330"/>
          </a:xfrm>
          <a:prstGeom prst="rect">
            <a:avLst/>
          </a:prstGeom>
          <a:noFill/>
        </p:spPr>
        <p:txBody>
          <a:bodyPr wrap="square" rtlCol="0">
            <a:spAutoFit/>
          </a:bodyPr>
          <a:lstStyle/>
          <a:p>
            <a:r>
              <a:rPr lang="en-GB" dirty="0"/>
              <a:t>Caesar had battle-hardened troops to be able to follow commands precisely thanks to their experience in warfare: </a:t>
            </a:r>
          </a:p>
          <a:p>
            <a:r>
              <a:rPr lang="en-GB" dirty="0"/>
              <a:t>‘profiting by the experience they had gained in former battles’ (</a:t>
            </a:r>
            <a:r>
              <a:rPr lang="en-GB" dirty="0" err="1"/>
              <a:t>Caes</a:t>
            </a:r>
            <a:r>
              <a:rPr lang="en-GB" dirty="0"/>
              <a:t> BC. 3.93.329)</a:t>
            </a:r>
          </a:p>
        </p:txBody>
      </p:sp>
      <p:sp>
        <p:nvSpPr>
          <p:cNvPr id="8" name="TextBox 7">
            <a:extLst>
              <a:ext uri="{FF2B5EF4-FFF2-40B4-BE49-F238E27FC236}">
                <a16:creationId xmlns:a16="http://schemas.microsoft.com/office/drawing/2014/main" id="{E8C219AB-5974-4DD0-8090-B1454044538B}"/>
              </a:ext>
            </a:extLst>
          </p:cNvPr>
          <p:cNvSpPr txBox="1"/>
          <p:nvPr/>
        </p:nvSpPr>
        <p:spPr>
          <a:xfrm>
            <a:off x="797373" y="1311529"/>
            <a:ext cx="9866392" cy="923330"/>
          </a:xfrm>
          <a:prstGeom prst="rect">
            <a:avLst/>
          </a:prstGeom>
          <a:noFill/>
        </p:spPr>
        <p:txBody>
          <a:bodyPr wrap="square" rtlCol="0">
            <a:spAutoFit/>
          </a:bodyPr>
          <a:lstStyle/>
          <a:p>
            <a:r>
              <a:rPr lang="en-GB" dirty="0"/>
              <a:t>Caesar relied on his veterans to give him the edge in this battle and using them effectively he was positive he would achieve victory:</a:t>
            </a:r>
            <a:br>
              <a:rPr lang="en-GB" dirty="0"/>
            </a:br>
            <a:r>
              <a:rPr lang="en-GB" dirty="0"/>
              <a:t>‘it was the Gallic veterans alone who won the battle of Pharsalus for Caesar’ (</a:t>
            </a:r>
            <a:r>
              <a:rPr lang="en-GB" dirty="0" err="1"/>
              <a:t>Chrissanthos</a:t>
            </a:r>
            <a:r>
              <a:rPr lang="en-GB" dirty="0"/>
              <a:t>. 2001: 68-69) </a:t>
            </a:r>
          </a:p>
        </p:txBody>
      </p:sp>
      <p:sp>
        <p:nvSpPr>
          <p:cNvPr id="15" name="TextBox 14">
            <a:extLst>
              <a:ext uri="{FF2B5EF4-FFF2-40B4-BE49-F238E27FC236}">
                <a16:creationId xmlns:a16="http://schemas.microsoft.com/office/drawing/2014/main" id="{460E39C8-7D95-4B67-8679-51632A9F8298}"/>
              </a:ext>
            </a:extLst>
          </p:cNvPr>
          <p:cNvSpPr txBox="1"/>
          <p:nvPr/>
        </p:nvSpPr>
        <p:spPr>
          <a:xfrm>
            <a:off x="797372" y="3769491"/>
            <a:ext cx="9866392" cy="646331"/>
          </a:xfrm>
          <a:prstGeom prst="rect">
            <a:avLst/>
          </a:prstGeom>
          <a:noFill/>
        </p:spPr>
        <p:txBody>
          <a:bodyPr wrap="square" rtlCol="0">
            <a:spAutoFit/>
          </a:bodyPr>
          <a:lstStyle/>
          <a:p>
            <a:r>
              <a:rPr lang="en-GB" dirty="0"/>
              <a:t>He was confident that the enemy he faced would not be as well trained and experienced as his men:</a:t>
            </a:r>
            <a:br>
              <a:rPr lang="en-GB" dirty="0"/>
            </a:br>
            <a:r>
              <a:rPr lang="en-GB" dirty="0"/>
              <a:t>‘these are slaves from Syria and Phrygia and Lydia always ready to flee’ (Bucher 2005: 53)</a:t>
            </a:r>
          </a:p>
        </p:txBody>
      </p:sp>
      <p:sp>
        <p:nvSpPr>
          <p:cNvPr id="16" name="TextBox 15">
            <a:extLst>
              <a:ext uri="{FF2B5EF4-FFF2-40B4-BE49-F238E27FC236}">
                <a16:creationId xmlns:a16="http://schemas.microsoft.com/office/drawing/2014/main" id="{A3A3FE2A-0DE5-47FD-9D66-5336DFB56160}"/>
              </a:ext>
            </a:extLst>
          </p:cNvPr>
          <p:cNvSpPr txBox="1"/>
          <p:nvPr/>
        </p:nvSpPr>
        <p:spPr>
          <a:xfrm>
            <a:off x="797372" y="5069222"/>
            <a:ext cx="9866392" cy="646331"/>
          </a:xfrm>
          <a:prstGeom prst="rect">
            <a:avLst/>
          </a:prstGeom>
          <a:noFill/>
        </p:spPr>
        <p:txBody>
          <a:bodyPr wrap="square" rtlCol="0">
            <a:spAutoFit/>
          </a:bodyPr>
          <a:lstStyle/>
          <a:p>
            <a:r>
              <a:rPr lang="en-GB" dirty="0"/>
              <a:t>It was clear that Pompey’s army was inferior to Caesar’s and made up of untrained mercenaries:</a:t>
            </a:r>
          </a:p>
          <a:p>
            <a:r>
              <a:rPr lang="en-GB" dirty="0"/>
              <a:t>‘the larger part of his army was Asiatic and untrained’ (Cass. </a:t>
            </a:r>
            <a:r>
              <a:rPr lang="en-GB" dirty="0" err="1"/>
              <a:t>Dio</a:t>
            </a:r>
            <a:r>
              <a:rPr lang="en-GB" dirty="0"/>
              <a:t>. 41.105.61)</a:t>
            </a:r>
          </a:p>
        </p:txBody>
      </p:sp>
    </p:spTree>
    <p:extLst>
      <p:ext uri="{BB962C8B-B14F-4D97-AF65-F5344CB8AC3E}">
        <p14:creationId xmlns:p14="http://schemas.microsoft.com/office/powerpoint/2010/main" val="9910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anim calcmode="lin" valueType="num">
                                      <p:cBhvr>
                                        <p:cTn id="15" dur="1000" fill="hold"/>
                                        <p:tgtEl>
                                          <p:spTgt spid="15"/>
                                        </p:tgtEl>
                                        <p:attrNameLst>
                                          <p:attrName>ppt_x</p:attrName>
                                        </p:attrNameLst>
                                      </p:cBhvr>
                                      <p:tavLst>
                                        <p:tav tm="0">
                                          <p:val>
                                            <p:strVal val="#ppt_x"/>
                                          </p:val>
                                        </p:tav>
                                        <p:tav tm="100000">
                                          <p:val>
                                            <p:strVal val="#ppt_x"/>
                                          </p:val>
                                        </p:tav>
                                      </p:tavLst>
                                    </p:anim>
                                    <p:anim calcmode="lin" valueType="num">
                                      <p:cBhvr>
                                        <p:cTn id="1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1000"/>
                                        <p:tgtEl>
                                          <p:spTgt spid="16"/>
                                        </p:tgtEl>
                                      </p:cBhvr>
                                    </p:animEffect>
                                    <p:anim calcmode="lin" valueType="num">
                                      <p:cBhvr>
                                        <p:cTn id="22" dur="1000" fill="hold"/>
                                        <p:tgtEl>
                                          <p:spTgt spid="16"/>
                                        </p:tgtEl>
                                        <p:attrNameLst>
                                          <p:attrName>ppt_x</p:attrName>
                                        </p:attrNameLst>
                                      </p:cBhvr>
                                      <p:tavLst>
                                        <p:tav tm="0">
                                          <p:val>
                                            <p:strVal val="#ppt_x"/>
                                          </p:val>
                                        </p:tav>
                                        <p:tav tm="100000">
                                          <p:val>
                                            <p:strVal val="#ppt_x"/>
                                          </p:val>
                                        </p:tav>
                                      </p:tavLst>
                                    </p:anim>
                                    <p:anim calcmode="lin" valueType="num">
                                      <p:cBhvr>
                                        <p:cTn id="23"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5" grpId="0"/>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2224B7-65F2-4DD8-8448-95D147E1E2C1}"/>
              </a:ext>
            </a:extLst>
          </p:cNvPr>
          <p:cNvSpPr>
            <a:spLocks noGrp="1"/>
          </p:cNvSpPr>
          <p:nvPr>
            <p:ph idx="1"/>
          </p:nvPr>
        </p:nvSpPr>
        <p:spPr>
          <a:xfrm>
            <a:off x="648489" y="1410346"/>
            <a:ext cx="10515600" cy="4390899"/>
          </a:xfrm>
        </p:spPr>
        <p:txBody>
          <a:bodyPr>
            <a:normAutofit fontScale="92500" lnSpcReduction="20000"/>
          </a:bodyPr>
          <a:lstStyle/>
          <a:p>
            <a:endParaRPr lang="en-GB" dirty="0"/>
          </a:p>
          <a:p>
            <a:pPr>
              <a:lnSpc>
                <a:spcPct val="110000"/>
              </a:lnSpc>
            </a:pPr>
            <a:r>
              <a:rPr lang="en-GB" dirty="0"/>
              <a:t>Caesar was heavily outnumbered</a:t>
            </a:r>
          </a:p>
          <a:p>
            <a:pPr>
              <a:lnSpc>
                <a:spcPct val="110000"/>
              </a:lnSpc>
            </a:pPr>
            <a:r>
              <a:rPr lang="en-GB" dirty="0"/>
              <a:t>Veterans were key to victory</a:t>
            </a:r>
          </a:p>
          <a:p>
            <a:pPr>
              <a:lnSpc>
                <a:spcPct val="110000"/>
              </a:lnSpc>
            </a:pPr>
            <a:r>
              <a:rPr lang="en-GB" dirty="0"/>
              <a:t>Placed his bravest and most experienced soldiers within the 6 cohorts</a:t>
            </a:r>
          </a:p>
          <a:p>
            <a:pPr>
              <a:lnSpc>
                <a:spcPct val="110000"/>
              </a:lnSpc>
            </a:pPr>
            <a:r>
              <a:rPr lang="en-GB" dirty="0"/>
              <a:t>Relied on the courage, experience and discipline to be able to execute this tactical manoeuvre effectively</a:t>
            </a:r>
          </a:p>
          <a:p>
            <a:pPr>
              <a:lnSpc>
                <a:spcPct val="110000"/>
              </a:lnSpc>
            </a:pPr>
            <a:r>
              <a:rPr lang="en-GB" dirty="0"/>
              <a:t>Trusting that 3000 battle-hardened veterans were able to withstand and rout 7000 cavalry </a:t>
            </a:r>
          </a:p>
          <a:p>
            <a:pPr>
              <a:lnSpc>
                <a:spcPct val="110000"/>
              </a:lnSpc>
            </a:pPr>
            <a:r>
              <a:rPr lang="en-GB" dirty="0"/>
              <a:t>Without well-trained and experienced troops it would have been extremely difficult for Caesar to achieve victory if it wasn't for his veterans</a:t>
            </a:r>
          </a:p>
          <a:p>
            <a:pPr marL="0" indent="0">
              <a:buNone/>
            </a:pPr>
            <a:endParaRPr lang="en-GB" dirty="0"/>
          </a:p>
          <a:p>
            <a:endParaRPr lang="en-GB" dirty="0"/>
          </a:p>
        </p:txBody>
      </p:sp>
      <p:sp>
        <p:nvSpPr>
          <p:cNvPr id="2" name="TextBox 1">
            <a:extLst>
              <a:ext uri="{FF2B5EF4-FFF2-40B4-BE49-F238E27FC236}">
                <a16:creationId xmlns:a16="http://schemas.microsoft.com/office/drawing/2014/main" id="{D0B6927F-B168-49E3-A7E9-4F5D02F80237}"/>
              </a:ext>
            </a:extLst>
          </p:cNvPr>
          <p:cNvSpPr txBox="1"/>
          <p:nvPr/>
        </p:nvSpPr>
        <p:spPr>
          <a:xfrm>
            <a:off x="3996267" y="622300"/>
            <a:ext cx="3022600" cy="1046440"/>
          </a:xfrm>
          <a:prstGeom prst="rect">
            <a:avLst/>
          </a:prstGeom>
          <a:noFill/>
        </p:spPr>
        <p:txBody>
          <a:bodyPr wrap="square" rtlCol="0">
            <a:spAutoFit/>
          </a:bodyPr>
          <a:lstStyle/>
          <a:p>
            <a:pPr algn="ctr"/>
            <a:r>
              <a:rPr lang="en-GB" sz="4400" dirty="0"/>
              <a:t>Conclusion</a:t>
            </a:r>
          </a:p>
          <a:p>
            <a:endParaRPr lang="en-GB" dirty="0"/>
          </a:p>
        </p:txBody>
      </p:sp>
    </p:spTree>
    <p:extLst>
      <p:ext uri="{BB962C8B-B14F-4D97-AF65-F5344CB8AC3E}">
        <p14:creationId xmlns:p14="http://schemas.microsoft.com/office/powerpoint/2010/main" val="1595473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84B9-7BC1-4658-94ED-D7BC00A767F8}"/>
              </a:ext>
            </a:extLst>
          </p:cNvPr>
          <p:cNvSpPr>
            <a:spLocks noGrp="1"/>
          </p:cNvSpPr>
          <p:nvPr>
            <p:ph type="title"/>
          </p:nvPr>
        </p:nvSpPr>
        <p:spPr>
          <a:xfrm>
            <a:off x="3496733" y="432858"/>
            <a:ext cx="5198533" cy="625475"/>
          </a:xfrm>
        </p:spPr>
        <p:txBody>
          <a:bodyPr>
            <a:noAutofit/>
          </a:bodyPr>
          <a:lstStyle/>
          <a:p>
            <a:pPr algn="ctr"/>
            <a:r>
              <a:rPr lang="en-GB" dirty="0"/>
              <a:t>Bibliography </a:t>
            </a:r>
          </a:p>
        </p:txBody>
      </p:sp>
      <p:sp>
        <p:nvSpPr>
          <p:cNvPr id="3" name="Content Placeholder 2">
            <a:extLst>
              <a:ext uri="{FF2B5EF4-FFF2-40B4-BE49-F238E27FC236}">
                <a16:creationId xmlns:a16="http://schemas.microsoft.com/office/drawing/2014/main" id="{F7A2FB3E-8BEB-47FB-9B42-14662A6074E9}"/>
              </a:ext>
            </a:extLst>
          </p:cNvPr>
          <p:cNvSpPr>
            <a:spLocks noGrp="1"/>
          </p:cNvSpPr>
          <p:nvPr>
            <p:ph idx="1"/>
          </p:nvPr>
        </p:nvSpPr>
        <p:spPr>
          <a:xfrm>
            <a:off x="838199" y="1253330"/>
            <a:ext cx="10515600" cy="5350670"/>
          </a:xfrm>
        </p:spPr>
        <p:txBody>
          <a:bodyPr>
            <a:normAutofit fontScale="85000" lnSpcReduction="10000"/>
          </a:bodyPr>
          <a:lstStyle/>
          <a:p>
            <a:pPr marL="0" indent="0">
              <a:buNone/>
            </a:pPr>
            <a:r>
              <a:rPr lang="en-GB" sz="1900" b="1" dirty="0"/>
              <a:t>Ancient Sources</a:t>
            </a:r>
          </a:p>
          <a:p>
            <a:pPr marL="0" indent="0">
              <a:buNone/>
            </a:pPr>
            <a:r>
              <a:rPr lang="en-GB" sz="1900" dirty="0"/>
              <a:t>Appian. Roman History, Volume III: The Civil Wars, Book 2. Translated by Horace White. Loeb Classical Library 4. Cambridge, MA: Harvard University Press, 1913</a:t>
            </a:r>
          </a:p>
          <a:p>
            <a:pPr marL="0" indent="0">
              <a:buNone/>
            </a:pPr>
            <a:r>
              <a:rPr lang="en-GB" sz="1900" dirty="0"/>
              <a:t>Caesar. Civil War. Edited and Translated by Cynthia Damon. Loeb Classical Library 39. Cambridge, MA: Harvard University Press, 2016.</a:t>
            </a:r>
          </a:p>
          <a:p>
            <a:pPr marL="0" indent="0">
              <a:buNone/>
            </a:pPr>
            <a:r>
              <a:rPr lang="en-GB" sz="1900" dirty="0"/>
              <a:t>Caesar. The Gallic War. Translated by H. J. Edwards. Loeb Classical Library 72. Cambridge, MA: Harvard University Press, 1917.</a:t>
            </a:r>
          </a:p>
          <a:p>
            <a:pPr marL="0" indent="0">
              <a:buNone/>
            </a:pPr>
            <a:r>
              <a:rPr lang="en-GB" sz="1900" dirty="0"/>
              <a:t>Caesar. Caesar’s War Commentaries. Translated by J. Warrington. Book 1-3 The Civil War. London: Aldine Press Letchworth, 1953</a:t>
            </a:r>
          </a:p>
          <a:p>
            <a:pPr marL="0" indent="0">
              <a:buNone/>
            </a:pPr>
            <a:r>
              <a:rPr lang="en-GB" sz="1900" dirty="0" err="1"/>
              <a:t>Dio</a:t>
            </a:r>
            <a:r>
              <a:rPr lang="en-GB" sz="1900" dirty="0"/>
              <a:t> Cassius. Roman History, Volume IV: Book 41. Translated by Earnest Cary, Herbert B. Foster. Loeb Classical Library 66. Cambridge, MA: Harvard University Press, 1916</a:t>
            </a:r>
          </a:p>
          <a:p>
            <a:pPr marL="0" indent="0">
              <a:buNone/>
            </a:pPr>
            <a:r>
              <a:rPr lang="en-GB" sz="1900" dirty="0" err="1"/>
              <a:t>Frontinus</a:t>
            </a:r>
            <a:r>
              <a:rPr lang="en-GB" sz="1900" dirty="0"/>
              <a:t>. Stratagems. Aqueducts of Rome. Translated by C. E. Bennett, Mary B. McElwain. Loeb Classical Library 174. Cambridge, MA: Harvard University Press, 1925</a:t>
            </a:r>
          </a:p>
          <a:p>
            <a:pPr marL="0" indent="0">
              <a:buNone/>
            </a:pPr>
            <a:r>
              <a:rPr lang="en-GB" sz="1900" dirty="0"/>
              <a:t>Lucan. The Civil War (</a:t>
            </a:r>
            <a:r>
              <a:rPr lang="en-GB" sz="1900" dirty="0" err="1"/>
              <a:t>Pharsalia</a:t>
            </a:r>
            <a:r>
              <a:rPr lang="en-GB" sz="1900" dirty="0"/>
              <a:t>). Translated by J. D. Duff. Loeb Classical Library 220. Cambridge, MA: Harvard University Press, 1928.</a:t>
            </a:r>
          </a:p>
          <a:p>
            <a:pPr marL="0" indent="0">
              <a:buNone/>
            </a:pPr>
            <a:r>
              <a:rPr lang="en-GB" sz="1900" dirty="0"/>
              <a:t>Plutarch. Lives, Volume V: Agesilaus and Pompey. Pelopidas and Marcellus. Translated by Bernadotte Perrin. Loeb Classical Library 87. Cambridge, MA: Harvard University Press, 1917.</a:t>
            </a:r>
          </a:p>
          <a:p>
            <a:pPr marL="0" indent="0">
              <a:buNone/>
            </a:pPr>
            <a:r>
              <a:rPr lang="en-GB" sz="1900" dirty="0"/>
              <a:t>Plutarch. Lives, Volume VII: Demosthenes and Cicero. Alexander and Caesar. Translated by Bernadotte Perrin. Loeb Classical Library 99. Cambridge, MA: Harvard University Press, 1919.</a:t>
            </a:r>
          </a:p>
          <a:p>
            <a:pPr marL="0" indent="0">
              <a:buNone/>
            </a:pPr>
            <a:r>
              <a:rPr lang="en-GB" sz="1900" dirty="0"/>
              <a:t>Suetonius. Lives of the Caesars, Volume I: Julius. Augustus. Tiberius. Gaius. Caligula. Translated by J. C. Rolfe. Introduction by K. R. Bradley. Loeb Classical Library 31. Cambridge, MA: Harvard University Press, 1914.</a:t>
            </a:r>
          </a:p>
          <a:p>
            <a:pPr marL="0" indent="0">
              <a:buNone/>
            </a:pPr>
            <a:endParaRPr lang="en-GB" sz="1800" dirty="0"/>
          </a:p>
          <a:p>
            <a:pPr marL="0" indent="0">
              <a:buNone/>
            </a:pPr>
            <a:endParaRPr lang="en-GB" b="1" dirty="0"/>
          </a:p>
        </p:txBody>
      </p:sp>
      <p:sp>
        <p:nvSpPr>
          <p:cNvPr id="4" name="Slide Number Placeholder 3">
            <a:extLst>
              <a:ext uri="{FF2B5EF4-FFF2-40B4-BE49-F238E27FC236}">
                <a16:creationId xmlns:a16="http://schemas.microsoft.com/office/drawing/2014/main" id="{E8C6A7DA-7FE4-4282-AE2A-4DAD4D6E0B59}"/>
              </a:ext>
            </a:extLst>
          </p:cNvPr>
          <p:cNvSpPr>
            <a:spLocks noGrp="1"/>
          </p:cNvSpPr>
          <p:nvPr>
            <p:ph type="sldNum" sz="quarter" idx="12"/>
          </p:nvPr>
        </p:nvSpPr>
        <p:spPr/>
        <p:txBody>
          <a:bodyPr/>
          <a:lstStyle/>
          <a:p>
            <a:fld id="{4F3A855A-BB8E-4C43-AE80-2FDE3FF24191}" type="slidenum">
              <a:rPr lang="en-GB" smtClean="0"/>
              <a:t>10</a:t>
            </a:fld>
            <a:endParaRPr lang="en-GB"/>
          </a:p>
        </p:txBody>
      </p:sp>
    </p:spTree>
    <p:extLst>
      <p:ext uri="{BB962C8B-B14F-4D97-AF65-F5344CB8AC3E}">
        <p14:creationId xmlns:p14="http://schemas.microsoft.com/office/powerpoint/2010/main" val="2100860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84B9-7BC1-4658-94ED-D7BC00A767F8}"/>
              </a:ext>
            </a:extLst>
          </p:cNvPr>
          <p:cNvSpPr>
            <a:spLocks noGrp="1"/>
          </p:cNvSpPr>
          <p:nvPr>
            <p:ph type="title"/>
          </p:nvPr>
        </p:nvSpPr>
        <p:spPr>
          <a:xfrm>
            <a:off x="3496733" y="432858"/>
            <a:ext cx="5198533" cy="625475"/>
          </a:xfrm>
        </p:spPr>
        <p:txBody>
          <a:bodyPr>
            <a:noAutofit/>
          </a:bodyPr>
          <a:lstStyle/>
          <a:p>
            <a:pPr algn="ctr"/>
            <a:r>
              <a:rPr lang="en-GB" dirty="0"/>
              <a:t>Bibliography </a:t>
            </a:r>
          </a:p>
        </p:txBody>
      </p:sp>
      <p:sp>
        <p:nvSpPr>
          <p:cNvPr id="4" name="Slide Number Placeholder 3">
            <a:extLst>
              <a:ext uri="{FF2B5EF4-FFF2-40B4-BE49-F238E27FC236}">
                <a16:creationId xmlns:a16="http://schemas.microsoft.com/office/drawing/2014/main" id="{E8C6A7DA-7FE4-4282-AE2A-4DAD4D6E0B59}"/>
              </a:ext>
            </a:extLst>
          </p:cNvPr>
          <p:cNvSpPr>
            <a:spLocks noGrp="1"/>
          </p:cNvSpPr>
          <p:nvPr>
            <p:ph type="sldNum" sz="quarter" idx="12"/>
          </p:nvPr>
        </p:nvSpPr>
        <p:spPr/>
        <p:txBody>
          <a:bodyPr/>
          <a:lstStyle/>
          <a:p>
            <a:fld id="{4F3A855A-BB8E-4C43-AE80-2FDE3FF24191}" type="slidenum">
              <a:rPr lang="en-GB" smtClean="0"/>
              <a:t>11</a:t>
            </a:fld>
            <a:endParaRPr lang="en-GB"/>
          </a:p>
        </p:txBody>
      </p:sp>
      <p:sp>
        <p:nvSpPr>
          <p:cNvPr id="7" name="Content Placeholder 6">
            <a:extLst>
              <a:ext uri="{FF2B5EF4-FFF2-40B4-BE49-F238E27FC236}">
                <a16:creationId xmlns:a16="http://schemas.microsoft.com/office/drawing/2014/main" id="{9332C3A0-3CED-432D-8E76-9E10E804909C}"/>
              </a:ext>
            </a:extLst>
          </p:cNvPr>
          <p:cNvSpPr>
            <a:spLocks noGrp="1"/>
          </p:cNvSpPr>
          <p:nvPr>
            <p:ph idx="1"/>
          </p:nvPr>
        </p:nvSpPr>
        <p:spPr>
          <a:xfrm>
            <a:off x="439549" y="3966633"/>
            <a:ext cx="10515600" cy="2891367"/>
          </a:xfrm>
        </p:spPr>
        <p:txBody>
          <a:bodyPr>
            <a:normAutofit fontScale="92500" lnSpcReduction="10000"/>
          </a:bodyPr>
          <a:lstStyle/>
          <a:p>
            <a:pPr marL="0" indent="0">
              <a:buNone/>
            </a:pPr>
            <a:r>
              <a:rPr lang="en-GB" sz="1800" b="1" dirty="0"/>
              <a:t>Online Sources</a:t>
            </a:r>
            <a:br>
              <a:rPr lang="en-GB" sz="1800" b="1" dirty="0"/>
            </a:br>
            <a:r>
              <a:rPr lang="en-GB" sz="1800" dirty="0" err="1"/>
              <a:t>Ehistory</a:t>
            </a:r>
            <a:r>
              <a:rPr lang="en-GB" sz="1800" dirty="0"/>
              <a:t>. ‘Gaius </a:t>
            </a:r>
            <a:r>
              <a:rPr lang="en-GB" sz="1800" dirty="0" err="1"/>
              <a:t>Julis</a:t>
            </a:r>
            <a:r>
              <a:rPr lang="en-GB" sz="1800" dirty="0"/>
              <a:t> Caesar | </a:t>
            </a:r>
            <a:r>
              <a:rPr lang="en-GB" sz="1800" dirty="0" err="1"/>
              <a:t>eHistory</a:t>
            </a:r>
            <a:r>
              <a:rPr lang="en-GB" sz="1800" dirty="0"/>
              <a:t>’ 2018. </a:t>
            </a:r>
            <a:r>
              <a:rPr lang="en-GB" sz="1800" dirty="0" err="1"/>
              <a:t>Ehistory</a:t>
            </a:r>
            <a:r>
              <a:rPr lang="en-GB" sz="1800" dirty="0"/>
              <a:t>. https://ehistory.osu.edu/sites/default/files/Caesar.jpg. [Accessed on 4th May 2018]</a:t>
            </a:r>
            <a:br>
              <a:rPr lang="en-GB" sz="1800" dirty="0"/>
            </a:br>
            <a:r>
              <a:rPr lang="en-GB" sz="1800" dirty="0" err="1"/>
              <a:t>Ehistory</a:t>
            </a:r>
            <a:r>
              <a:rPr lang="en-GB" sz="1800" dirty="0"/>
              <a:t>. ‘</a:t>
            </a:r>
            <a:r>
              <a:rPr lang="en-GB" sz="1800" dirty="0" err="1"/>
              <a:t>Gnaeus</a:t>
            </a:r>
            <a:r>
              <a:rPr lang="en-GB" sz="1800" dirty="0"/>
              <a:t> </a:t>
            </a:r>
            <a:r>
              <a:rPr lang="en-GB" sz="1800" dirty="0" err="1"/>
              <a:t>Pompeius</a:t>
            </a:r>
            <a:r>
              <a:rPr lang="en-GB" sz="1800" dirty="0"/>
              <a:t> Magnus (Pompey the Great) |</a:t>
            </a:r>
            <a:r>
              <a:rPr lang="en-GB" sz="1800" dirty="0" err="1"/>
              <a:t>eHistory</a:t>
            </a:r>
            <a:r>
              <a:rPr lang="en-GB" sz="1800" dirty="0"/>
              <a:t>’ 2018. </a:t>
            </a:r>
            <a:r>
              <a:rPr lang="en-GB" sz="1800" dirty="0" err="1"/>
              <a:t>Ehistory</a:t>
            </a:r>
            <a:r>
              <a:rPr lang="en-GB" sz="1800" dirty="0"/>
              <a:t>. https://ehistory.osu.edu/sites/default/files/pompeythegreat.jpg. [Accessed on 4th May 2018]</a:t>
            </a:r>
            <a:br>
              <a:rPr lang="en-GB" sz="1800" dirty="0"/>
            </a:br>
            <a:r>
              <a:rPr lang="en-GB" sz="1800" dirty="0"/>
              <a:t>Patrick </a:t>
            </a:r>
            <a:r>
              <a:rPr lang="en-GB" sz="1800" dirty="0" err="1"/>
              <a:t>Parrelli</a:t>
            </a:r>
            <a:r>
              <a:rPr lang="en-GB" sz="1800" dirty="0"/>
              <a:t>. ‘Map of Ancient Greece’ 2010. </a:t>
            </a:r>
            <a:r>
              <a:rPr lang="en-GB" sz="1800" dirty="0" err="1"/>
              <a:t>octavianchronicles</a:t>
            </a:r>
            <a:r>
              <a:rPr lang="en-GB" sz="1800" dirty="0"/>
              <a:t>. http://octavianchronicles.com/wp-content/uploads/2010/12/GreeceNook6002-e1383541081443.jpg. [Accessed on 3rd May 2018]</a:t>
            </a:r>
            <a:br>
              <a:rPr lang="en-GB" sz="1800" dirty="0"/>
            </a:br>
            <a:r>
              <a:rPr lang="en-GB" sz="1800" dirty="0" err="1"/>
              <a:t>PennState</a:t>
            </a:r>
            <a:r>
              <a:rPr lang="en-GB" sz="1800" dirty="0"/>
              <a:t>. ‘Gaius Julius Caesar| First </a:t>
            </a:r>
            <a:r>
              <a:rPr lang="en-GB" sz="1800" dirty="0" err="1"/>
              <a:t>Triumviate</a:t>
            </a:r>
            <a:r>
              <a:rPr lang="en-GB" sz="1800" dirty="0"/>
              <a:t>’ 2013. </a:t>
            </a:r>
            <a:r>
              <a:rPr lang="en-GB" sz="1800" dirty="0" err="1"/>
              <a:t>PennState</a:t>
            </a:r>
            <a:r>
              <a:rPr lang="en-GB" sz="1800" dirty="0"/>
              <a:t>. http://sites.psu.edu/firsttriumvirate/caesar/. [Accessed on 4th May 2018]</a:t>
            </a:r>
            <a:br>
              <a:rPr lang="en-GB" sz="1800" dirty="0"/>
            </a:br>
            <a:r>
              <a:rPr lang="en-GB" sz="1800" dirty="0"/>
              <a:t>Penfield. ‘Battle of Pharsalus’. Penfield.edu. </a:t>
            </a:r>
            <a:r>
              <a:rPr lang="en-GB" sz="1800" dirty="0">
                <a:hlinkClick r:id="rId3"/>
              </a:rPr>
              <a:t>http://www.penfield.edu/webpages/jgiotto/photos/1482905/Battle%20of%20Pharsalus.jpg</a:t>
            </a:r>
            <a:r>
              <a:rPr lang="en-GB" sz="1800" dirty="0"/>
              <a:t>. [Accessed on 7</a:t>
            </a:r>
            <a:r>
              <a:rPr lang="en-GB" sz="1800" baseline="30000" dirty="0"/>
              <a:t>th</a:t>
            </a:r>
            <a:r>
              <a:rPr lang="en-GB" sz="1800" dirty="0"/>
              <a:t> May 2018]</a:t>
            </a:r>
            <a:br>
              <a:rPr lang="en-GB" sz="1800" dirty="0"/>
            </a:br>
            <a:endParaRPr lang="en-GB" sz="1800" dirty="0"/>
          </a:p>
          <a:p>
            <a:pPr marL="0" indent="0">
              <a:buNone/>
            </a:pPr>
            <a:endParaRPr lang="en-GB" dirty="0"/>
          </a:p>
        </p:txBody>
      </p:sp>
      <p:sp>
        <p:nvSpPr>
          <p:cNvPr id="8" name="TextBox 7">
            <a:extLst>
              <a:ext uri="{FF2B5EF4-FFF2-40B4-BE49-F238E27FC236}">
                <a16:creationId xmlns:a16="http://schemas.microsoft.com/office/drawing/2014/main" id="{A909D062-3043-4CFC-9B41-69BE9C1E5D53}"/>
              </a:ext>
            </a:extLst>
          </p:cNvPr>
          <p:cNvSpPr txBox="1"/>
          <p:nvPr/>
        </p:nvSpPr>
        <p:spPr>
          <a:xfrm>
            <a:off x="516466" y="924626"/>
            <a:ext cx="9872133" cy="3247043"/>
          </a:xfrm>
          <a:prstGeom prst="rect">
            <a:avLst/>
          </a:prstGeom>
          <a:noFill/>
        </p:spPr>
        <p:txBody>
          <a:bodyPr wrap="square" rtlCol="0">
            <a:spAutoFit/>
          </a:bodyPr>
          <a:lstStyle/>
          <a:p>
            <a:r>
              <a:rPr lang="en-GB" sz="1700" b="1" dirty="0"/>
              <a:t>Modern Sources</a:t>
            </a:r>
          </a:p>
          <a:p>
            <a:r>
              <a:rPr lang="en-GB" sz="1700" dirty="0"/>
              <a:t>Bucher, G. 2005. ‘Fictive Elements in Appian's Pharsalus Narrative’, </a:t>
            </a:r>
            <a:r>
              <a:rPr lang="en-GB" sz="1700" i="1" dirty="0"/>
              <a:t>JSTOR, </a:t>
            </a:r>
            <a:r>
              <a:rPr lang="en-GB" sz="1700" dirty="0"/>
              <a:t>59. 1/2, 50-76.</a:t>
            </a:r>
          </a:p>
          <a:p>
            <a:r>
              <a:rPr lang="en-GB" sz="1700" dirty="0" err="1"/>
              <a:t>Chrissanthos</a:t>
            </a:r>
            <a:r>
              <a:rPr lang="en-GB" sz="1700" dirty="0"/>
              <a:t>, S. 2001. ‘Caesar and the Mutiny of 47 B.C.’, </a:t>
            </a:r>
            <a:r>
              <a:rPr lang="en-GB" sz="1700" i="1" dirty="0"/>
              <a:t>JSTOR</a:t>
            </a:r>
            <a:r>
              <a:rPr lang="en-GB" sz="1700" dirty="0"/>
              <a:t>, 91. 63-75.</a:t>
            </a:r>
          </a:p>
          <a:p>
            <a:r>
              <a:rPr lang="en-GB" sz="1700" dirty="0"/>
              <a:t>Dillon, M. and Garland, L. 2005. Ancient Rome: From the Early Republic to the Assassination of Julius Caesar. Abingdon: Routledge.</a:t>
            </a:r>
          </a:p>
          <a:p>
            <a:r>
              <a:rPr lang="en-GB" sz="1700" dirty="0" err="1"/>
              <a:t>Gwatkin</a:t>
            </a:r>
            <a:r>
              <a:rPr lang="en-GB" sz="1700" dirty="0"/>
              <a:t>, W. 1956. ‘Some Reflections on the Battle of Pharsalus’, </a:t>
            </a:r>
            <a:r>
              <a:rPr lang="en-GB" sz="1700" i="1" dirty="0"/>
              <a:t>JSTOR, </a:t>
            </a:r>
            <a:r>
              <a:rPr lang="en-GB" sz="1700" dirty="0"/>
              <a:t>87. 109-124.</a:t>
            </a:r>
          </a:p>
          <a:p>
            <a:r>
              <a:rPr lang="en-GB" sz="1700" dirty="0"/>
              <a:t>Keppie, L. 1984. The Making of the Roman Army: From Republic to Empire. London: Routledge.</a:t>
            </a:r>
          </a:p>
          <a:p>
            <a:r>
              <a:rPr lang="en-GB" sz="1700" dirty="0"/>
              <a:t>Osgood, J. 2006. Caesar's legacy: Civil War and the Emergence of the Roman Empire. Cambridge: Cambridge University Press.</a:t>
            </a:r>
          </a:p>
          <a:p>
            <a:r>
              <a:rPr lang="de-DE" sz="1700" dirty="0"/>
              <a:t>Perrin, B. 1885. ‘Pharsalia, Pharsalus, Palaepharsalus‘, </a:t>
            </a:r>
            <a:r>
              <a:rPr lang="de-DE" sz="1700" i="1" dirty="0"/>
              <a:t>JSTOR, </a:t>
            </a:r>
            <a:r>
              <a:rPr lang="de-DE" sz="1700" dirty="0"/>
              <a:t>6. 2, 187.</a:t>
            </a:r>
          </a:p>
          <a:p>
            <a:r>
              <a:rPr lang="de-DE" sz="1700" dirty="0"/>
              <a:t>Schneider, H. 2006. ‘Veterans’, Brill’s New Pauly.</a:t>
            </a:r>
            <a:endParaRPr lang="en-GB" sz="1700" dirty="0"/>
          </a:p>
          <a:p>
            <a:endParaRPr lang="en-GB" dirty="0"/>
          </a:p>
        </p:txBody>
      </p:sp>
    </p:spTree>
    <p:extLst>
      <p:ext uri="{BB962C8B-B14F-4D97-AF65-F5344CB8AC3E}">
        <p14:creationId xmlns:p14="http://schemas.microsoft.com/office/powerpoint/2010/main" val="1655838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13339</TotalTime>
  <Words>1959</Words>
  <Application>Microsoft Office PowerPoint</Application>
  <PresentationFormat>Widescreen</PresentationFormat>
  <Paragraphs>163</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 </vt:lpstr>
      <vt:lpstr>Caesar won the battle of Pharsalus against all odds because of his tactical use of veteran troops.</vt:lpstr>
      <vt:lpstr>Battle of Pharsalus </vt:lpstr>
      <vt:lpstr>Key Facts  </vt:lpstr>
      <vt:lpstr>PowerPoint Presentation</vt:lpstr>
      <vt:lpstr>PowerPoint Presentation</vt:lpstr>
      <vt:lpstr>PowerPoint Presentation</vt:lpstr>
      <vt:lpstr>Key Points</vt:lpstr>
      <vt:lpstr>PowerPoint Presentation</vt:lpstr>
      <vt:lpstr>Bibliography </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Lee Perkins (1711094)</dc:creator>
  <cp:lastModifiedBy>lee perkins</cp:lastModifiedBy>
  <cp:revision>39</cp:revision>
  <cp:lastPrinted>2018-05-02T14:12:50Z</cp:lastPrinted>
  <dcterms:created xsi:type="dcterms:W3CDTF">2018-04-26T11:47:25Z</dcterms:created>
  <dcterms:modified xsi:type="dcterms:W3CDTF">2018-05-09T13:06:19Z</dcterms:modified>
</cp:coreProperties>
</file>