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Lst>
  <p:sldSz cx="6858000" cy="9906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529" autoAdjust="0"/>
    <p:restoredTop sz="94660"/>
  </p:normalViewPr>
  <p:slideViewPr>
    <p:cSldViewPr snapToGrid="0">
      <p:cViewPr>
        <p:scale>
          <a:sx n="100" d="100"/>
          <a:sy n="100" d="100"/>
        </p:scale>
        <p:origin x="1992"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4F60AF-E361-4BE4-A92F-E725A11939E3}" type="datetimeFigureOut">
              <a:rPr lang="en-US" smtClean="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79589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4F60AF-E361-4BE4-A92F-E725A11939E3}" type="datetimeFigureOut">
              <a:rPr lang="en-US" smtClean="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2852866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A4F60AF-E361-4BE4-A92F-E725A11939E3}" type="datetimeFigureOut">
              <a:rPr lang="en-US" smtClean="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750476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A4F60AF-E361-4BE4-A92F-E725A11939E3}" type="datetimeFigureOut">
              <a:rPr lang="en-US" smtClean="0"/>
              <a:t>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4221484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4F60AF-E361-4BE4-A92F-E725A11939E3}" type="datetimeFigureOut">
              <a:rPr lang="en-US" smtClean="0"/>
              <a:t>2/15/2023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1411489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4F60AF-E361-4BE4-A92F-E725A11939E3}" type="datetimeFigureOut">
              <a:rPr lang="en-US" smtClean="0"/>
              <a:t>2/15/2023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2025710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4F60AF-E361-4BE4-A92F-E725A11939E3}" type="datetimeFigureOut">
              <a:rPr lang="en-US" smtClean="0"/>
              <a:t>2/15/2023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2806054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DA4F60AF-E361-4BE4-A92F-E725A11939E3}" type="datetimeFigureOut">
              <a:rPr lang="en-US" smtClean="0"/>
              <a:t>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2830133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DA4F60AF-E361-4BE4-A92F-E725A11939E3}" type="datetimeFigureOut">
              <a:rPr lang="en-US" smtClean="0"/>
              <a:t>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2910674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4F60AF-E361-4BE4-A92F-E725A11939E3}" type="datetimeFigureOut">
              <a:rPr lang="en-US" smtClean="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1324765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4F60AF-E361-4BE4-A92F-E725A11939E3}" type="datetimeFigureOut">
              <a:rPr lang="en-US" smtClean="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47143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4000"/>
            <a:lum/>
          </a:blip>
          <a:srcRect/>
          <a:stretch>
            <a:fillRect l="-22000" r="-22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DA4F60AF-E361-4BE4-A92F-E725A11939E3}" type="datetimeFigureOut">
              <a:rPr lang="en-US" smtClean="0"/>
              <a:t>2/15/2023</a:t>
            </a:fld>
            <a:endParaRPr lang="en-US"/>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F64B9562-91C7-491A-9699-5B0D6836B01A}" type="slidenum">
              <a:rPr lang="en-US" smtClean="0"/>
              <a:t>‹#›</a:t>
            </a:fld>
            <a:endParaRPr lang="en-US"/>
          </a:p>
        </p:txBody>
      </p:sp>
    </p:spTree>
    <p:extLst>
      <p:ext uri="{BB962C8B-B14F-4D97-AF65-F5344CB8AC3E}">
        <p14:creationId xmlns:p14="http://schemas.microsoft.com/office/powerpoint/2010/main" val="410938470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0547" y="1183395"/>
            <a:ext cx="3079433" cy="1590286"/>
          </a:xfrm>
        </p:spPr>
        <p:txBody>
          <a:bodyPr/>
          <a:lstStyle/>
          <a:p>
            <a:br>
              <a:rPr lang="en-US" dirty="0"/>
            </a:br>
            <a:endParaRPr lang="en-US" dirty="0"/>
          </a:p>
        </p:txBody>
      </p:sp>
      <p:sp>
        <p:nvSpPr>
          <p:cNvPr id="7" name="Subtitle 5"/>
          <p:cNvSpPr txBox="1">
            <a:spLocks/>
          </p:cNvSpPr>
          <p:nvPr/>
        </p:nvSpPr>
        <p:spPr>
          <a:xfrm>
            <a:off x="1009650" y="53553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8" name="Subtitle 5"/>
          <p:cNvSpPr txBox="1">
            <a:spLocks/>
          </p:cNvSpPr>
          <p:nvPr/>
        </p:nvSpPr>
        <p:spPr>
          <a:xfrm>
            <a:off x="1162050" y="55077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9" name="Subtitle 5"/>
          <p:cNvSpPr txBox="1">
            <a:spLocks/>
          </p:cNvSpPr>
          <p:nvPr/>
        </p:nvSpPr>
        <p:spPr>
          <a:xfrm>
            <a:off x="1314450" y="56601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10" name="Title 4"/>
          <p:cNvSpPr txBox="1">
            <a:spLocks/>
          </p:cNvSpPr>
          <p:nvPr/>
        </p:nvSpPr>
        <p:spPr>
          <a:xfrm>
            <a:off x="471487" y="415399"/>
            <a:ext cx="5915025" cy="615595"/>
          </a:xfrm>
          <a:prstGeom prst="rect">
            <a:avLst/>
          </a:prstGeom>
        </p:spPr>
        <p:txBody>
          <a:bodyPr vert="horz" lIns="91440" tIns="45720" rIns="91440" bIns="45720" rtlCol="0" anchor="b">
            <a:noAutofit/>
          </a:bodyPr>
          <a:lstStyle>
            <a:lvl1pPr algn="ctr" defTabSz="685800" rtl="0" eaLnBrk="1" latinLnBrk="0" hangingPunct="1">
              <a:lnSpc>
                <a:spcPct val="90000"/>
              </a:lnSpc>
              <a:spcBef>
                <a:spcPct val="0"/>
              </a:spcBef>
              <a:buNone/>
              <a:defRPr sz="4500" kern="1200">
                <a:solidFill>
                  <a:schemeClr val="tx1"/>
                </a:solidFill>
                <a:latin typeface="+mj-lt"/>
                <a:ea typeface="+mj-ea"/>
                <a:cs typeface="+mj-cs"/>
              </a:defRPr>
            </a:lvl1pPr>
          </a:lstStyle>
          <a:p>
            <a:r>
              <a:rPr lang="en-US" sz="2000" b="1" i="1" dirty="0">
                <a:latin typeface="Algerian" panose="04020705040A02060702" pitchFamily="82" charset="0"/>
              </a:rPr>
              <a:t>Hotel Trinity-</a:t>
            </a:r>
            <a:br>
              <a:rPr lang="en-US" sz="2000" b="1" i="1" dirty="0">
                <a:latin typeface="Algerian" panose="04020705040A02060702" pitchFamily="82" charset="0"/>
              </a:rPr>
            </a:br>
            <a:r>
              <a:rPr lang="en-US" sz="2000" b="1" i="1" dirty="0">
                <a:latin typeface="Algerian" panose="04020705040A02060702" pitchFamily="82" charset="0"/>
              </a:rPr>
              <a:t>valentine’s Menu</a:t>
            </a:r>
            <a:endParaRPr lang="en-US" sz="2000" dirty="0"/>
          </a:p>
        </p:txBody>
      </p:sp>
      <p:sp>
        <p:nvSpPr>
          <p:cNvPr id="11" name="Rectangle 10"/>
          <p:cNvSpPr/>
          <p:nvPr/>
        </p:nvSpPr>
        <p:spPr>
          <a:xfrm>
            <a:off x="3252312" y="1503789"/>
            <a:ext cx="3358038" cy="1292662"/>
          </a:xfrm>
          <a:prstGeom prst="rect">
            <a:avLst/>
          </a:prstGeom>
        </p:spPr>
        <p:txBody>
          <a:bodyPr wrap="square">
            <a:spAutoFit/>
          </a:bodyPr>
          <a:lstStyle/>
          <a:p>
            <a:r>
              <a:rPr lang="en-US" sz="1400" b="1" i="1" dirty="0">
                <a:latin typeface="Times New Roman" panose="02020603050405020304" pitchFamily="18" charset="0"/>
              </a:rPr>
              <a:t>Starter</a:t>
            </a:r>
            <a:r>
              <a:rPr lang="en-US" sz="1100" b="1" i="1" dirty="0">
                <a:latin typeface="Times New Roman" panose="02020603050405020304" pitchFamily="18" charset="0"/>
              </a:rPr>
              <a:t> </a:t>
            </a:r>
          </a:p>
          <a:p>
            <a:pPr marL="342900" marR="0" lvl="0" indent="-342900" algn="just">
              <a:lnSpc>
                <a:spcPct val="150000"/>
              </a:lnSpc>
              <a:spcBef>
                <a:spcPts val="0"/>
              </a:spcBef>
              <a:spcAft>
                <a:spcPts val="0"/>
              </a:spcAft>
              <a:buFont typeface="Symbol" panose="05050102010706020507" pitchFamily="18" charset="2"/>
              <a:buChar char=""/>
            </a:pPr>
            <a:r>
              <a:rPr lang="en-US" sz="800" dirty="0">
                <a:solidFill>
                  <a:srgbClr val="202124"/>
                </a:solidFill>
                <a:effectLst/>
                <a:latin typeface="Times New Roman" panose="02020603050405020304" pitchFamily="18" charset="0"/>
                <a:ea typeface="Arial MT"/>
              </a:rPr>
              <a:t>Quorn crispy veggies nuggets waffles( v) </a:t>
            </a:r>
            <a:r>
              <a:rPr lang="en-US" sz="800" dirty="0">
                <a:solidFill>
                  <a:srgbClr val="000000"/>
                </a:solidFill>
                <a:effectLst/>
                <a:latin typeface="Times New Roman" panose="02020603050405020304" pitchFamily="18" charset="0"/>
                <a:ea typeface="Times New Roman" panose="02020603050405020304" pitchFamily="18" charset="0"/>
              </a:rPr>
              <a:t>……........................</a:t>
            </a:r>
            <a:r>
              <a:rPr lang="en-US" sz="800" b="1" dirty="0">
                <a:solidFill>
                  <a:srgbClr val="202124"/>
                </a:solidFill>
                <a:effectLst/>
                <a:latin typeface="Times New Roman" panose="02020603050405020304" pitchFamily="18" charset="0"/>
                <a:ea typeface="Arial MT"/>
              </a:rPr>
              <a:t> £</a:t>
            </a:r>
            <a:r>
              <a:rPr lang="en-US" sz="800" b="1" dirty="0">
                <a:solidFill>
                  <a:srgbClr val="000000"/>
                </a:solidFill>
                <a:effectLst/>
                <a:latin typeface="Times New Roman" panose="02020603050405020304" pitchFamily="18" charset="0"/>
                <a:ea typeface="Times New Roman" panose="02020603050405020304" pitchFamily="18" charset="0"/>
              </a:rPr>
              <a:t>13.00</a:t>
            </a:r>
            <a:endParaRPr lang="en-US" sz="800" dirty="0">
              <a:solidFill>
                <a:srgbClr val="202124"/>
              </a:solidFill>
              <a:effectLst/>
              <a:latin typeface="Times New Roman" panose="02020603050405020304" pitchFamily="18" charset="0"/>
              <a:ea typeface="Arial MT"/>
            </a:endParaRPr>
          </a:p>
          <a:p>
            <a:pPr marL="342900" marR="0" lvl="0" indent="-342900" algn="just">
              <a:lnSpc>
                <a:spcPct val="150000"/>
              </a:lnSpc>
              <a:spcBef>
                <a:spcPts val="0"/>
              </a:spcBef>
              <a:spcAft>
                <a:spcPts val="0"/>
              </a:spcAft>
              <a:buFont typeface="Symbol" panose="05050102010706020507" pitchFamily="18" charset="2"/>
              <a:buChar char=""/>
            </a:pPr>
            <a:r>
              <a:rPr lang="en-US" sz="800" dirty="0">
                <a:solidFill>
                  <a:srgbClr val="202124"/>
                </a:solidFill>
                <a:effectLst/>
                <a:latin typeface="Times New Roman" panose="02020603050405020304" pitchFamily="18" charset="0"/>
                <a:ea typeface="Arial MT"/>
              </a:rPr>
              <a:t>mushroom &amp; tofu gochujang curry (vg) …</a:t>
            </a:r>
            <a:r>
              <a:rPr lang="en-US" sz="800" dirty="0">
                <a:solidFill>
                  <a:srgbClr val="202124"/>
                </a:solidFill>
                <a:effectLst/>
                <a:latin typeface="Times New Roman" panose="02020603050405020304" pitchFamily="18" charset="0"/>
                <a:ea typeface="Times New Roman" panose="02020603050405020304" pitchFamily="18" charset="0"/>
              </a:rPr>
              <a:t>………..……….….. </a:t>
            </a:r>
            <a:r>
              <a:rPr lang="en-US" sz="800" b="1" dirty="0">
                <a:solidFill>
                  <a:srgbClr val="202124"/>
                </a:solidFill>
                <a:effectLst/>
                <a:latin typeface="Times New Roman" panose="02020603050405020304" pitchFamily="18" charset="0"/>
                <a:ea typeface="Arial MT"/>
              </a:rPr>
              <a:t>£9.00</a:t>
            </a:r>
            <a:endParaRPr lang="en-US" sz="800" dirty="0">
              <a:solidFill>
                <a:srgbClr val="202124"/>
              </a:solidFill>
              <a:effectLst/>
              <a:latin typeface="Times New Roman" panose="02020603050405020304" pitchFamily="18" charset="0"/>
              <a:ea typeface="Arial MT"/>
            </a:endParaRPr>
          </a:p>
          <a:p>
            <a:pPr marL="342900" marR="0" lvl="0" indent="-342900" algn="just">
              <a:lnSpc>
                <a:spcPct val="150000"/>
              </a:lnSpc>
              <a:spcBef>
                <a:spcPts val="0"/>
              </a:spcBef>
              <a:spcAft>
                <a:spcPts val="0"/>
              </a:spcAft>
              <a:buFont typeface="Symbol" panose="05050102010706020507" pitchFamily="18" charset="2"/>
              <a:buChar char=""/>
            </a:pPr>
            <a:r>
              <a:rPr lang="en-US" sz="800" dirty="0">
                <a:solidFill>
                  <a:srgbClr val="202124"/>
                </a:solidFill>
                <a:effectLst/>
                <a:latin typeface="Times New Roman" panose="02020603050405020304" pitchFamily="18" charset="0"/>
                <a:ea typeface="Times New Roman" panose="02020603050405020304" pitchFamily="18" charset="0"/>
              </a:rPr>
              <a:t>Heritage beetroot salad (v) ……………………</a:t>
            </a:r>
            <a:r>
              <a:rPr lang="en-US" sz="800" dirty="0">
                <a:solidFill>
                  <a:srgbClr val="000000"/>
                </a:solidFill>
                <a:effectLst/>
                <a:latin typeface="Times New Roman" panose="02020603050405020304" pitchFamily="18" charset="0"/>
                <a:ea typeface="Times New Roman" panose="02020603050405020304" pitchFamily="18" charset="0"/>
              </a:rPr>
              <a:t>……........... </a:t>
            </a:r>
            <a:r>
              <a:rPr lang="en-US" sz="800" b="1" dirty="0">
                <a:solidFill>
                  <a:srgbClr val="202124"/>
                </a:solidFill>
                <a:effectLst/>
                <a:latin typeface="Times New Roman" panose="02020603050405020304" pitchFamily="18" charset="0"/>
                <a:ea typeface="Arial MT"/>
              </a:rPr>
              <a:t>£7.00</a:t>
            </a:r>
            <a:endParaRPr lang="en-US" sz="800" dirty="0">
              <a:solidFill>
                <a:srgbClr val="202124"/>
              </a:solidFill>
              <a:effectLst/>
              <a:latin typeface="Times New Roman" panose="02020603050405020304" pitchFamily="18" charset="0"/>
              <a:ea typeface="Arial MT"/>
            </a:endParaRPr>
          </a:p>
          <a:p>
            <a:pPr marL="342900" marR="0" lvl="0" indent="-342900" algn="just">
              <a:lnSpc>
                <a:spcPct val="150000"/>
              </a:lnSpc>
              <a:spcBef>
                <a:spcPts val="0"/>
              </a:spcBef>
              <a:spcAft>
                <a:spcPts val="0"/>
              </a:spcAft>
              <a:buFont typeface="Symbol" panose="05050102010706020507" pitchFamily="18" charset="2"/>
              <a:buChar char=""/>
            </a:pPr>
            <a:r>
              <a:rPr lang="en-US" sz="800" dirty="0">
                <a:solidFill>
                  <a:srgbClr val="202124"/>
                </a:solidFill>
                <a:effectLst/>
                <a:latin typeface="Times New Roman" panose="02020603050405020304" pitchFamily="18" charset="0"/>
                <a:ea typeface="Arial MT"/>
              </a:rPr>
              <a:t>Maryland Crab Cakes (vg) …</a:t>
            </a:r>
            <a:r>
              <a:rPr lang="en-US" sz="800" dirty="0">
                <a:solidFill>
                  <a:srgbClr val="000000"/>
                </a:solidFill>
                <a:effectLst/>
                <a:latin typeface="Times New Roman" panose="02020603050405020304" pitchFamily="18" charset="0"/>
                <a:ea typeface="Times New Roman" panose="02020603050405020304" pitchFamily="18" charset="0"/>
              </a:rPr>
              <a:t>………............................</a:t>
            </a:r>
            <a:r>
              <a:rPr lang="en-US" sz="800" b="1" dirty="0">
                <a:solidFill>
                  <a:srgbClr val="202124"/>
                </a:solidFill>
                <a:effectLst/>
                <a:latin typeface="Times New Roman" panose="02020603050405020304" pitchFamily="18" charset="0"/>
                <a:ea typeface="Arial MT"/>
              </a:rPr>
              <a:t> £6.00</a:t>
            </a:r>
            <a:endParaRPr lang="en-US" sz="800" dirty="0">
              <a:solidFill>
                <a:srgbClr val="202124"/>
              </a:solidFill>
              <a:effectLst/>
              <a:latin typeface="Times New Roman" panose="02020603050405020304" pitchFamily="18" charset="0"/>
              <a:ea typeface="Arial MT"/>
            </a:endParaRPr>
          </a:p>
          <a:p>
            <a:pPr marL="342900" marR="0" lvl="0" indent="-342900" algn="just">
              <a:lnSpc>
                <a:spcPct val="150000"/>
              </a:lnSpc>
              <a:spcBef>
                <a:spcPts val="0"/>
              </a:spcBef>
              <a:spcAft>
                <a:spcPts val="0"/>
              </a:spcAft>
              <a:buFont typeface="Symbol" panose="05050102010706020507" pitchFamily="18" charset="2"/>
              <a:buChar char=""/>
            </a:pPr>
            <a:r>
              <a:rPr lang="en-US" sz="800" dirty="0">
                <a:solidFill>
                  <a:srgbClr val="202124"/>
                </a:solidFill>
                <a:effectLst/>
                <a:latin typeface="Times New Roman" panose="02020603050405020304" pitchFamily="18" charset="0"/>
                <a:ea typeface="Arial MT"/>
              </a:rPr>
              <a:t>Roasted Tomato Soup (vg) ……….…………………....… </a:t>
            </a:r>
            <a:r>
              <a:rPr lang="en-US" sz="800" b="1" dirty="0">
                <a:solidFill>
                  <a:srgbClr val="202124"/>
                </a:solidFill>
                <a:effectLst/>
                <a:latin typeface="Times New Roman" panose="02020603050405020304" pitchFamily="18" charset="0"/>
                <a:ea typeface="Arial MT"/>
              </a:rPr>
              <a:t>£10.00</a:t>
            </a:r>
            <a:endParaRPr lang="en-US" sz="800" dirty="0">
              <a:solidFill>
                <a:srgbClr val="202124"/>
              </a:solidFill>
              <a:effectLst/>
              <a:latin typeface="Times New Roman" panose="02020603050405020304" pitchFamily="18" charset="0"/>
              <a:ea typeface="Arial MT"/>
            </a:endParaRPr>
          </a:p>
          <a:p>
            <a:endParaRPr lang="en-US" sz="400" b="1" i="1" dirty="0">
              <a:latin typeface="Times New Roman" panose="02020603050405020304" pitchFamily="18" charset="0"/>
            </a:endParaRPr>
          </a:p>
        </p:txBody>
      </p:sp>
      <p:sp>
        <p:nvSpPr>
          <p:cNvPr id="12" name="Subtitle 5"/>
          <p:cNvSpPr txBox="1">
            <a:spLocks/>
          </p:cNvSpPr>
          <p:nvPr/>
        </p:nvSpPr>
        <p:spPr>
          <a:xfrm>
            <a:off x="1009650" y="53553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13" name="Subtitle 5"/>
          <p:cNvSpPr txBox="1">
            <a:spLocks/>
          </p:cNvSpPr>
          <p:nvPr/>
        </p:nvSpPr>
        <p:spPr>
          <a:xfrm>
            <a:off x="1162050" y="55077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14" name="Subtitle 5"/>
          <p:cNvSpPr txBox="1">
            <a:spLocks/>
          </p:cNvSpPr>
          <p:nvPr/>
        </p:nvSpPr>
        <p:spPr>
          <a:xfrm>
            <a:off x="1314450" y="56601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15" name="Subtitle 5"/>
          <p:cNvSpPr txBox="1">
            <a:spLocks/>
          </p:cNvSpPr>
          <p:nvPr/>
        </p:nvSpPr>
        <p:spPr>
          <a:xfrm>
            <a:off x="1466850" y="58125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17" name="Subtitle 5"/>
          <p:cNvSpPr txBox="1">
            <a:spLocks/>
          </p:cNvSpPr>
          <p:nvPr/>
        </p:nvSpPr>
        <p:spPr>
          <a:xfrm>
            <a:off x="1771650" y="61173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18" name="Subtitle 5"/>
          <p:cNvSpPr txBox="1">
            <a:spLocks/>
          </p:cNvSpPr>
          <p:nvPr/>
        </p:nvSpPr>
        <p:spPr>
          <a:xfrm>
            <a:off x="1924050" y="62697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19" name="Subtitle 5"/>
          <p:cNvSpPr txBox="1">
            <a:spLocks/>
          </p:cNvSpPr>
          <p:nvPr/>
        </p:nvSpPr>
        <p:spPr>
          <a:xfrm>
            <a:off x="2076450" y="64221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22" name="Rectangle 21"/>
          <p:cNvSpPr/>
          <p:nvPr/>
        </p:nvSpPr>
        <p:spPr>
          <a:xfrm>
            <a:off x="240743" y="7065788"/>
            <a:ext cx="3429000" cy="1157881"/>
          </a:xfrm>
          <a:prstGeom prst="rect">
            <a:avLst/>
          </a:prstGeom>
        </p:spPr>
        <p:txBody>
          <a:bodyPr>
            <a:spAutoFit/>
          </a:bodyPr>
          <a:lstStyle/>
          <a:p>
            <a:pPr>
              <a:lnSpc>
                <a:spcPct val="150000"/>
              </a:lnSpc>
            </a:pPr>
            <a:r>
              <a:rPr lang="en-US" sz="1100" b="1" i="1" dirty="0">
                <a:latin typeface="Times New Roman" panose="02020603050405020304" pitchFamily="18" charset="0"/>
              </a:rPr>
              <a:t>Beverages </a:t>
            </a:r>
          </a:p>
          <a:p>
            <a:pPr marL="171450" marR="0" lvl="0" indent="-171450" algn="just">
              <a:lnSpc>
                <a:spcPct val="150000"/>
              </a:lnSpc>
              <a:spcBef>
                <a:spcPts val="0"/>
              </a:spcBef>
              <a:spcAft>
                <a:spcPts val="0"/>
              </a:spcAft>
              <a:buFont typeface="Arial" panose="020B0604020202020204" pitchFamily="34" charset="0"/>
              <a:buChar char="•"/>
            </a:pPr>
            <a:r>
              <a:rPr lang="en-US" sz="700" b="1" dirty="0">
                <a:solidFill>
                  <a:srgbClr val="202124"/>
                </a:solidFill>
                <a:effectLst/>
                <a:latin typeface="Times New Roman" panose="02020603050405020304" pitchFamily="18" charset="0"/>
                <a:ea typeface="Arial MT"/>
              </a:rPr>
              <a:t>barley wine </a:t>
            </a:r>
            <a:r>
              <a:rPr lang="en-US" sz="700" b="1" dirty="0">
                <a:solidFill>
                  <a:srgbClr val="000000"/>
                </a:solidFill>
                <a:effectLst/>
                <a:latin typeface="Times New Roman" panose="02020603050405020304" pitchFamily="18" charset="0"/>
                <a:ea typeface="Times New Roman" panose="02020603050405020304" pitchFamily="18" charset="0"/>
              </a:rPr>
              <a:t>……………………………….………...…………….……….</a:t>
            </a:r>
            <a:r>
              <a:rPr lang="en-US" sz="700" b="1" dirty="0">
                <a:solidFill>
                  <a:srgbClr val="202124"/>
                </a:solidFill>
                <a:effectLst/>
                <a:latin typeface="Times New Roman" panose="02020603050405020304" pitchFamily="18" charset="0"/>
                <a:ea typeface="Arial MT"/>
              </a:rPr>
              <a:t> £</a:t>
            </a:r>
            <a:r>
              <a:rPr lang="en-US" sz="700" b="1" i="1" dirty="0">
                <a:solidFill>
                  <a:srgbClr val="000000"/>
                </a:solidFill>
                <a:effectLst/>
                <a:latin typeface="Times New Roman" panose="02020603050405020304" pitchFamily="18" charset="0"/>
                <a:ea typeface="Arial MT"/>
              </a:rPr>
              <a:t>11.00</a:t>
            </a:r>
            <a:endParaRPr lang="en-US" sz="700" b="1" i="1" dirty="0">
              <a:solidFill>
                <a:srgbClr val="202124"/>
              </a:solidFill>
              <a:latin typeface="Times New Roman" panose="02020603050405020304" pitchFamily="18" charset="0"/>
              <a:ea typeface="Arial MT"/>
            </a:endParaRPr>
          </a:p>
          <a:p>
            <a:pPr marL="171450" marR="0" lvl="0" indent="-171450" algn="just">
              <a:lnSpc>
                <a:spcPct val="150000"/>
              </a:lnSpc>
              <a:spcBef>
                <a:spcPts val="0"/>
              </a:spcBef>
              <a:spcAft>
                <a:spcPts val="0"/>
              </a:spcAft>
              <a:buFont typeface="Arial" panose="020B0604020202020204" pitchFamily="34" charset="0"/>
              <a:buChar char="•"/>
            </a:pPr>
            <a:r>
              <a:rPr lang="en-US" sz="700" b="1" dirty="0">
                <a:solidFill>
                  <a:srgbClr val="202124"/>
                </a:solidFill>
                <a:effectLst/>
                <a:latin typeface="Times New Roman" panose="02020603050405020304" pitchFamily="18" charset="0"/>
                <a:ea typeface="Arial MT"/>
              </a:rPr>
              <a:t>Espresso Martini</a:t>
            </a:r>
            <a:r>
              <a:rPr lang="en-US" sz="700" b="1" dirty="0">
                <a:solidFill>
                  <a:srgbClr val="000000"/>
                </a:solidFill>
                <a:effectLst/>
                <a:latin typeface="Times New Roman" panose="02020603050405020304" pitchFamily="18" charset="0"/>
                <a:ea typeface="Times New Roman" panose="02020603050405020304" pitchFamily="18" charset="0"/>
              </a:rPr>
              <a:t> …….…….………….………..…………..….…....….</a:t>
            </a:r>
            <a:r>
              <a:rPr lang="en-US" sz="700" b="1" dirty="0">
                <a:solidFill>
                  <a:srgbClr val="202124"/>
                </a:solidFill>
                <a:effectLst/>
                <a:latin typeface="Times New Roman" panose="02020603050405020304" pitchFamily="18" charset="0"/>
                <a:ea typeface="Arial MT"/>
              </a:rPr>
              <a:t> £7.00 </a:t>
            </a:r>
          </a:p>
          <a:p>
            <a:pPr marL="171450" marR="0" lvl="0" indent="-171450" algn="just">
              <a:lnSpc>
                <a:spcPct val="150000"/>
              </a:lnSpc>
              <a:spcBef>
                <a:spcPts val="0"/>
              </a:spcBef>
              <a:spcAft>
                <a:spcPts val="0"/>
              </a:spcAft>
              <a:buFont typeface="Arial" panose="020B0604020202020204" pitchFamily="34" charset="0"/>
              <a:buChar char="•"/>
            </a:pPr>
            <a:r>
              <a:rPr lang="en-US" sz="700" b="1" dirty="0">
                <a:solidFill>
                  <a:srgbClr val="202124"/>
                </a:solidFill>
                <a:effectLst/>
                <a:latin typeface="Times New Roman" panose="02020603050405020304" pitchFamily="18" charset="0"/>
                <a:ea typeface="Arial MT"/>
              </a:rPr>
              <a:t>English brown ale</a:t>
            </a:r>
            <a:r>
              <a:rPr lang="en-US" sz="700" b="1" i="1" dirty="0">
                <a:solidFill>
                  <a:srgbClr val="292929"/>
                </a:solidFill>
                <a:effectLst/>
                <a:latin typeface="muli"/>
                <a:ea typeface="Arial MT"/>
              </a:rPr>
              <a:t> </a:t>
            </a:r>
            <a:r>
              <a:rPr lang="en-US" sz="700" b="1" dirty="0">
                <a:solidFill>
                  <a:srgbClr val="202124"/>
                </a:solidFill>
                <a:effectLst/>
                <a:latin typeface="Times New Roman" panose="02020603050405020304" pitchFamily="18" charset="0"/>
                <a:ea typeface="Arial MT"/>
              </a:rPr>
              <a:t>………………………….………..………….............…. £8.00</a:t>
            </a:r>
          </a:p>
          <a:p>
            <a:pPr marL="171450" marR="0" lvl="0" indent="-171450" algn="just">
              <a:lnSpc>
                <a:spcPct val="150000"/>
              </a:lnSpc>
              <a:spcBef>
                <a:spcPts val="0"/>
              </a:spcBef>
              <a:spcAft>
                <a:spcPts val="0"/>
              </a:spcAft>
              <a:buFont typeface="Arial" panose="020B0604020202020204" pitchFamily="34" charset="0"/>
              <a:buChar char="•"/>
            </a:pPr>
            <a:r>
              <a:rPr lang="en-US" sz="700" b="1" dirty="0">
                <a:solidFill>
                  <a:srgbClr val="202124"/>
                </a:solidFill>
                <a:effectLst/>
                <a:latin typeface="Times New Roman" panose="02020603050405020304" pitchFamily="18" charset="0"/>
                <a:ea typeface="Arial MT"/>
              </a:rPr>
              <a:t>Gimlet ………………………….……………..………..…….………........ £13.00</a:t>
            </a:r>
          </a:p>
          <a:p>
            <a:pPr marL="171450" marR="0" lvl="0" indent="-171450" algn="just">
              <a:lnSpc>
                <a:spcPct val="150000"/>
              </a:lnSpc>
              <a:spcBef>
                <a:spcPts val="0"/>
              </a:spcBef>
              <a:spcAft>
                <a:spcPts val="0"/>
              </a:spcAft>
              <a:buFont typeface="Arial" panose="020B0604020202020204" pitchFamily="34" charset="0"/>
              <a:buChar char="•"/>
            </a:pPr>
            <a:r>
              <a:rPr lang="en-US" sz="700" b="1" dirty="0">
                <a:solidFill>
                  <a:srgbClr val="000000"/>
                </a:solidFill>
                <a:effectLst/>
                <a:latin typeface="Times New Roman" panose="02020603050405020304" pitchFamily="18" charset="0"/>
                <a:ea typeface="Times New Roman" panose="02020603050405020304" pitchFamily="18" charset="0"/>
              </a:rPr>
              <a:t>Red Wine</a:t>
            </a:r>
            <a:r>
              <a:rPr lang="en-US" sz="700" b="1" dirty="0">
                <a:solidFill>
                  <a:srgbClr val="202124"/>
                </a:solidFill>
                <a:effectLst/>
                <a:latin typeface="Times New Roman" panose="02020603050405020304" pitchFamily="18" charset="0"/>
                <a:ea typeface="Arial MT"/>
              </a:rPr>
              <a:t> ………………………………….….……..….....…………….... £14.00</a:t>
            </a:r>
          </a:p>
        </p:txBody>
      </p:sp>
      <p:sp>
        <p:nvSpPr>
          <p:cNvPr id="27" name="Rectangle 26"/>
          <p:cNvSpPr/>
          <p:nvPr/>
        </p:nvSpPr>
        <p:spPr>
          <a:xfrm>
            <a:off x="240743" y="3286455"/>
            <a:ext cx="3429000" cy="1257908"/>
          </a:xfrm>
          <a:prstGeom prst="rect">
            <a:avLst/>
          </a:prstGeom>
        </p:spPr>
        <p:txBody>
          <a:bodyPr>
            <a:spAutoFit/>
          </a:bodyPr>
          <a:lstStyle/>
          <a:p>
            <a:r>
              <a:rPr lang="en-US" sz="1100" b="1" i="1" dirty="0">
                <a:latin typeface="Times New Roman" panose="02020603050405020304" pitchFamily="18" charset="0"/>
              </a:rPr>
              <a:t>Main course</a:t>
            </a:r>
          </a:p>
          <a:p>
            <a:pPr>
              <a:lnSpc>
                <a:spcPct val="150000"/>
              </a:lnSpc>
            </a:pPr>
            <a:r>
              <a:rPr lang="en-US" sz="700" b="1" i="1" dirty="0">
                <a:latin typeface="Times New Roman" panose="02020603050405020304" pitchFamily="18" charset="0"/>
              </a:rPr>
              <a:t>• purple sweet potatoes with red thai spinach curry (vg) …................................. £20.00</a:t>
            </a:r>
          </a:p>
          <a:p>
            <a:pPr>
              <a:lnSpc>
                <a:spcPct val="150000"/>
              </a:lnSpc>
            </a:pPr>
            <a:r>
              <a:rPr lang="en-US" sz="700" b="1" i="1" dirty="0">
                <a:latin typeface="Times New Roman" panose="02020603050405020304" pitchFamily="18" charset="0"/>
              </a:rPr>
              <a:t>• Mash potatoes with baby onion (vg) ……….……………….…………………. £14.00</a:t>
            </a:r>
          </a:p>
          <a:p>
            <a:pPr>
              <a:lnSpc>
                <a:spcPct val="150000"/>
              </a:lnSpc>
            </a:pPr>
            <a:r>
              <a:rPr lang="en-US" sz="700" b="1" i="1" dirty="0">
                <a:latin typeface="Times New Roman" panose="02020603050405020304" pitchFamily="18" charset="0"/>
              </a:rPr>
              <a:t>• Vegetable wellington with chestnuts, mushroom (v) ………………………….. £22.00</a:t>
            </a:r>
          </a:p>
          <a:p>
            <a:pPr>
              <a:lnSpc>
                <a:spcPct val="150000"/>
              </a:lnSpc>
            </a:pPr>
            <a:r>
              <a:rPr lang="en-US" sz="700" b="1" i="1" dirty="0">
                <a:latin typeface="Times New Roman" panose="02020603050405020304" pitchFamily="18" charset="0"/>
              </a:rPr>
              <a:t>• French green lentils (v) …….…………………………………….......................... £17.00</a:t>
            </a:r>
          </a:p>
          <a:p>
            <a:pPr>
              <a:lnSpc>
                <a:spcPct val="150000"/>
              </a:lnSpc>
            </a:pPr>
            <a:r>
              <a:rPr lang="en-US" sz="700" b="1" i="1" dirty="0">
                <a:latin typeface="Times New Roman" panose="02020603050405020304" pitchFamily="18" charset="0"/>
              </a:rPr>
              <a:t>• Butternut and sweet potato soup (vg) ……………....……….…….…………... £15.00</a:t>
            </a:r>
          </a:p>
          <a:p>
            <a:pPr>
              <a:lnSpc>
                <a:spcPct val="150000"/>
              </a:lnSpc>
            </a:pPr>
            <a:endParaRPr lang="en-US" sz="700" b="1" i="1" dirty="0">
              <a:latin typeface="Times New Roman" panose="02020603050405020304" pitchFamily="18" charset="0"/>
            </a:endParaRPr>
          </a:p>
        </p:txBody>
      </p:sp>
      <p:sp>
        <p:nvSpPr>
          <p:cNvPr id="28" name="Rectangle 27"/>
          <p:cNvSpPr/>
          <p:nvPr/>
        </p:nvSpPr>
        <p:spPr>
          <a:xfrm>
            <a:off x="3581400" y="4819650"/>
            <a:ext cx="3177063" cy="1316707"/>
          </a:xfrm>
          <a:prstGeom prst="rect">
            <a:avLst/>
          </a:prstGeom>
        </p:spPr>
        <p:txBody>
          <a:bodyPr wrap="square">
            <a:spAutoFit/>
          </a:bodyPr>
          <a:lstStyle/>
          <a:p>
            <a:pPr>
              <a:lnSpc>
                <a:spcPct val="150000"/>
              </a:lnSpc>
            </a:pPr>
            <a:r>
              <a:rPr lang="en-US" sz="1100" b="1" i="1" dirty="0">
                <a:latin typeface="Times New Roman" panose="02020603050405020304" pitchFamily="18" charset="0"/>
              </a:rPr>
              <a:t>Dessert</a:t>
            </a:r>
            <a:r>
              <a:rPr lang="en-US" sz="1400" b="1" i="1" dirty="0">
                <a:latin typeface="Times New Roman" panose="02020603050405020304" pitchFamily="18" charset="0"/>
              </a:rPr>
              <a:t> </a:t>
            </a:r>
          </a:p>
          <a:p>
            <a:pPr marL="171450" marR="0" lvl="0" indent="-171450" algn="just">
              <a:lnSpc>
                <a:spcPct val="150000"/>
              </a:lnSpc>
              <a:spcBef>
                <a:spcPts val="0"/>
              </a:spcBef>
              <a:spcAft>
                <a:spcPts val="0"/>
              </a:spcAft>
              <a:buFont typeface="Arial" panose="020B0604020202020204" pitchFamily="34" charset="0"/>
              <a:buChar char="•"/>
            </a:pPr>
            <a:r>
              <a:rPr lang="en-US" sz="800" b="1" i="1" dirty="0">
                <a:latin typeface="Times New Roman" panose="02020603050405020304" pitchFamily="18" charset="0"/>
              </a:rPr>
              <a:t>Apple Crumble (vg) ……………………….……………......... £16.0</a:t>
            </a:r>
          </a:p>
          <a:p>
            <a:pPr marL="171450" marR="0" lvl="0" indent="-171450" algn="just">
              <a:lnSpc>
                <a:spcPct val="150000"/>
              </a:lnSpc>
              <a:spcBef>
                <a:spcPts val="0"/>
              </a:spcBef>
              <a:spcAft>
                <a:spcPts val="0"/>
              </a:spcAft>
              <a:buFont typeface="Arial" panose="020B0604020202020204" pitchFamily="34" charset="0"/>
              <a:buChar char="•"/>
            </a:pPr>
            <a:r>
              <a:rPr lang="en-US" sz="800" b="1" i="1" dirty="0">
                <a:latin typeface="Times New Roman" panose="02020603050405020304" pitchFamily="18" charset="0"/>
              </a:rPr>
              <a:t>Lemon cheesecake (v) ………………………….....……..... £8.00</a:t>
            </a:r>
          </a:p>
          <a:p>
            <a:pPr marL="171450" marR="0" lvl="0" indent="-171450" algn="just">
              <a:lnSpc>
                <a:spcPct val="150000"/>
              </a:lnSpc>
              <a:spcBef>
                <a:spcPts val="0"/>
              </a:spcBef>
              <a:spcAft>
                <a:spcPts val="0"/>
              </a:spcAft>
              <a:buFont typeface="Arial" panose="020B0604020202020204" pitchFamily="34" charset="0"/>
              <a:buChar char="•"/>
            </a:pPr>
            <a:r>
              <a:rPr lang="en-US" sz="800" b="1" i="1" dirty="0">
                <a:latin typeface="Times New Roman" panose="02020603050405020304" pitchFamily="18" charset="0"/>
              </a:rPr>
              <a:t>classic vanilla cupcake (vg) ……………………...……........... £9.00</a:t>
            </a:r>
          </a:p>
          <a:p>
            <a:pPr marL="171450" marR="0" lvl="0" indent="-171450" algn="just">
              <a:lnSpc>
                <a:spcPct val="150000"/>
              </a:lnSpc>
              <a:spcBef>
                <a:spcPts val="0"/>
              </a:spcBef>
              <a:spcAft>
                <a:spcPts val="0"/>
              </a:spcAft>
              <a:buFont typeface="Arial" panose="020B0604020202020204" pitchFamily="34" charset="0"/>
              <a:buChar char="•"/>
            </a:pPr>
            <a:r>
              <a:rPr lang="en-US" sz="800" b="1" i="1" dirty="0">
                <a:latin typeface="Times New Roman" panose="02020603050405020304" pitchFamily="18" charset="0"/>
              </a:rPr>
              <a:t>Dark chocolate mousse (v) ………….…...…………............ £10.00</a:t>
            </a:r>
          </a:p>
          <a:p>
            <a:pPr marL="171450" marR="0" lvl="0" indent="-171450" algn="just">
              <a:lnSpc>
                <a:spcPct val="150000"/>
              </a:lnSpc>
              <a:spcBef>
                <a:spcPts val="0"/>
              </a:spcBef>
              <a:spcAft>
                <a:spcPts val="0"/>
              </a:spcAft>
              <a:buFont typeface="Arial" panose="020B0604020202020204" pitchFamily="34" charset="0"/>
              <a:buChar char="•"/>
            </a:pPr>
            <a:r>
              <a:rPr lang="en-US" sz="800" b="1" i="1" dirty="0">
                <a:latin typeface="Times New Roman" panose="02020603050405020304" pitchFamily="18" charset="0"/>
              </a:rPr>
              <a:t>Red velvet cake (vg) ………………………………….…..… £11.00</a:t>
            </a:r>
          </a:p>
        </p:txBody>
      </p:sp>
      <p:pic>
        <p:nvPicPr>
          <p:cNvPr id="3" name="Picture 2" descr="40 Mouthwatering Vegan Recipes! | Feasting At Home">
            <a:extLst>
              <a:ext uri="{FF2B5EF4-FFF2-40B4-BE49-F238E27FC236}">
                <a16:creationId xmlns:a16="http://schemas.microsoft.com/office/drawing/2014/main" id="{9C22F012-2A69-5488-922B-58066C5965F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7650" y="1508190"/>
            <a:ext cx="2755107" cy="148105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10 Easy Vegan Recipes | Easy Vegan Meals | Tesco Real Food">
            <a:extLst>
              <a:ext uri="{FF2B5EF4-FFF2-40B4-BE49-F238E27FC236}">
                <a16:creationId xmlns:a16="http://schemas.microsoft.com/office/drawing/2014/main" id="{3279F8E1-A0A7-C3EA-8911-DE5DDA3CAAA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86200" y="3174310"/>
            <a:ext cx="2872263" cy="146862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o Bake Lemon Cheesecake Recipe + VIDEO - The Recipe Rebel">
            <a:extLst>
              <a:ext uri="{FF2B5EF4-FFF2-40B4-BE49-F238E27FC236}">
                <a16:creationId xmlns:a16="http://schemas.microsoft.com/office/drawing/2014/main" id="{4070DC54-6D82-F973-5273-913CCDCF27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743" y="5057137"/>
            <a:ext cx="2909414" cy="1494035"/>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5">
            <a:extLst>
              <a:ext uri="{FF2B5EF4-FFF2-40B4-BE49-F238E27FC236}">
                <a16:creationId xmlns:a16="http://schemas.microsoft.com/office/drawing/2014/main" id="{D0DE948E-6C2C-8186-6A84-AFFECE601411}"/>
              </a:ext>
            </a:extLst>
          </p:cNvPr>
          <p:cNvSpPr txBox="1">
            <a:spLocks/>
          </p:cNvSpPr>
          <p:nvPr/>
        </p:nvSpPr>
        <p:spPr>
          <a:xfrm>
            <a:off x="4340067" y="7821767"/>
            <a:ext cx="2270284" cy="534834"/>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pic>
        <p:nvPicPr>
          <p:cNvPr id="6" name="Picture 10" descr="Cosmopolitan Cocktail Recipe">
            <a:extLst>
              <a:ext uri="{FF2B5EF4-FFF2-40B4-BE49-F238E27FC236}">
                <a16:creationId xmlns:a16="http://schemas.microsoft.com/office/drawing/2014/main" id="{68A4158B-E39C-F34B-AC96-9C98BBCBF3E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78555" y="6848379"/>
            <a:ext cx="3027045" cy="15336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955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14350" y="2034539"/>
            <a:ext cx="2660650" cy="3035407"/>
          </a:xfrm>
        </p:spPr>
        <p:txBody>
          <a:bodyPr/>
          <a:lstStyle/>
          <a:p>
            <a:br>
              <a:rPr lang="en-US" dirty="0"/>
            </a:br>
            <a:endParaRPr lang="en-US" dirty="0"/>
          </a:p>
        </p:txBody>
      </p:sp>
      <p:sp>
        <p:nvSpPr>
          <p:cNvPr id="8" name="Subtitle 7"/>
          <p:cNvSpPr>
            <a:spLocks noGrp="1"/>
          </p:cNvSpPr>
          <p:nvPr>
            <p:ph type="subTitle" idx="1"/>
          </p:nvPr>
        </p:nvSpPr>
        <p:spPr>
          <a:xfrm>
            <a:off x="323056" y="2578957"/>
            <a:ext cx="2591118" cy="2780816"/>
          </a:xfrm>
        </p:spPr>
        <p:txBody>
          <a:bodyPr>
            <a:normAutofit fontScale="92500" lnSpcReduction="10000"/>
          </a:bodyPr>
          <a:lstStyle/>
          <a:p>
            <a:pPr marL="0" marR="0" algn="just">
              <a:lnSpc>
                <a:spcPct val="150000"/>
              </a:lnSpc>
              <a:spcBef>
                <a:spcPts val="0"/>
              </a:spcBef>
              <a:spcAft>
                <a:spcPts val="0"/>
              </a:spcAft>
            </a:pPr>
            <a:r>
              <a:rPr lang="en-US" sz="800" dirty="0">
                <a:effectLst/>
                <a:latin typeface="Times New Roman" panose="02020603050405020304" pitchFamily="18" charset="0"/>
                <a:ea typeface="Times New Roman" panose="02020603050405020304" pitchFamily="18" charset="0"/>
              </a:rPr>
              <a:t>Deals and Discounts on Working Days for Dinner </a:t>
            </a:r>
          </a:p>
          <a:p>
            <a:pPr marL="0" marR="0" algn="just">
              <a:lnSpc>
                <a:spcPct val="150000"/>
              </a:lnSpc>
              <a:spcBef>
                <a:spcPts val="0"/>
              </a:spcBef>
              <a:spcAft>
                <a:spcPts val="0"/>
              </a:spcAft>
            </a:pPr>
            <a:r>
              <a:rPr lang="en-US" sz="900" b="1" dirty="0">
                <a:effectLst/>
                <a:latin typeface="Times New Roman" panose="02020603050405020304" pitchFamily="18" charset="0"/>
                <a:ea typeface="Times New Roman" panose="02020603050405020304" pitchFamily="18" charset="0"/>
              </a:rPr>
              <a:t>“Deals 1 in only </a:t>
            </a:r>
            <a:r>
              <a:rPr lang="en-US" sz="900" b="1" dirty="0">
                <a:solidFill>
                  <a:srgbClr val="000000"/>
                </a:solidFill>
                <a:effectLst/>
                <a:latin typeface="Times New Roman" panose="02020603050405020304" pitchFamily="18" charset="0"/>
                <a:ea typeface="Times New Roman" panose="02020603050405020304" pitchFamily="18" charset="0"/>
              </a:rPr>
              <a:t>£70” </a:t>
            </a:r>
            <a:endParaRPr lang="en-US" sz="900" b="1" dirty="0">
              <a:solidFill>
                <a:srgbClr val="202124"/>
              </a:solidFill>
              <a:effectLst/>
              <a:latin typeface="Times New Roman" panose="02020603050405020304" pitchFamily="18" charset="0"/>
              <a:ea typeface="Arial MT"/>
            </a:endParaRPr>
          </a:p>
          <a:p>
            <a:pPr marL="342900" marR="0" lvl="0" indent="-342900" algn="just">
              <a:lnSpc>
                <a:spcPct val="150000"/>
              </a:lnSpc>
              <a:spcBef>
                <a:spcPts val="0"/>
              </a:spcBef>
              <a:spcAft>
                <a:spcPts val="0"/>
              </a:spcAft>
              <a:buFont typeface="Symbol" panose="05050102010706020507" pitchFamily="18" charset="2"/>
              <a:buChar char=""/>
            </a:pPr>
            <a:r>
              <a:rPr lang="en-US" sz="700" b="1" dirty="0">
                <a:solidFill>
                  <a:srgbClr val="202124"/>
                </a:solidFill>
                <a:effectLst/>
                <a:latin typeface="Times New Roman" panose="02020603050405020304" pitchFamily="18" charset="0"/>
                <a:ea typeface="Arial MT"/>
              </a:rPr>
              <a:t>Maryland Crab Cakes (Vg)</a:t>
            </a:r>
          </a:p>
          <a:p>
            <a:pPr marL="342900" marR="0" lvl="0" indent="-342900" algn="just">
              <a:lnSpc>
                <a:spcPct val="150000"/>
              </a:lnSpc>
              <a:spcBef>
                <a:spcPts val="0"/>
              </a:spcBef>
              <a:spcAft>
                <a:spcPts val="0"/>
              </a:spcAft>
              <a:buFont typeface="Symbol" panose="05050102010706020507" pitchFamily="18" charset="2"/>
              <a:buChar char=""/>
            </a:pPr>
            <a:r>
              <a:rPr lang="en-US" sz="700" b="1" dirty="0">
                <a:solidFill>
                  <a:srgbClr val="202124"/>
                </a:solidFill>
                <a:effectLst/>
                <a:latin typeface="Times New Roman" panose="02020603050405020304" pitchFamily="18" charset="0"/>
                <a:ea typeface="Arial MT"/>
              </a:rPr>
              <a:t>Purple Sweet Potatoes With Red Thai Spinach Curry (Vg) </a:t>
            </a:r>
          </a:p>
          <a:p>
            <a:pPr marL="342900" marR="0" lvl="0" indent="-342900" algn="just">
              <a:lnSpc>
                <a:spcPct val="150000"/>
              </a:lnSpc>
              <a:spcBef>
                <a:spcPts val="0"/>
              </a:spcBef>
              <a:spcAft>
                <a:spcPts val="0"/>
              </a:spcAft>
              <a:buFont typeface="Symbol" panose="05050102010706020507" pitchFamily="18" charset="2"/>
              <a:buChar char=""/>
            </a:pPr>
            <a:r>
              <a:rPr lang="en-US" sz="700" b="1" dirty="0">
                <a:solidFill>
                  <a:srgbClr val="202124"/>
                </a:solidFill>
                <a:effectLst/>
                <a:latin typeface="Times New Roman" panose="02020603050405020304" pitchFamily="18" charset="0"/>
                <a:ea typeface="Arial MT"/>
              </a:rPr>
              <a:t>French Green Lentils</a:t>
            </a:r>
            <a:r>
              <a:rPr lang="en-US" sz="700" b="1" dirty="0">
                <a:solidFill>
                  <a:srgbClr val="202124"/>
                </a:solidFill>
                <a:effectLst/>
                <a:latin typeface="Arial" panose="020B0604020202020204" pitchFamily="34" charset="0"/>
                <a:ea typeface="Arial MT"/>
              </a:rPr>
              <a:t> </a:t>
            </a:r>
            <a:r>
              <a:rPr lang="en-US" sz="700" b="1" dirty="0">
                <a:solidFill>
                  <a:srgbClr val="000000"/>
                </a:solidFill>
                <a:effectLst/>
                <a:latin typeface="Times New Roman" panose="02020603050405020304" pitchFamily="18" charset="0"/>
                <a:ea typeface="Arial MT"/>
              </a:rPr>
              <a:t>(V) </a:t>
            </a:r>
            <a:endParaRPr lang="en-US" sz="700" b="1" dirty="0">
              <a:solidFill>
                <a:srgbClr val="202124"/>
              </a:solidFill>
              <a:effectLst/>
              <a:latin typeface="Times New Roman" panose="02020603050405020304" pitchFamily="18" charset="0"/>
              <a:ea typeface="Arial MT"/>
            </a:endParaRPr>
          </a:p>
          <a:p>
            <a:pPr marL="342900" marR="0" lvl="0" indent="-342900" algn="just">
              <a:lnSpc>
                <a:spcPct val="150000"/>
              </a:lnSpc>
              <a:spcBef>
                <a:spcPts val="0"/>
              </a:spcBef>
              <a:spcAft>
                <a:spcPts val="0"/>
              </a:spcAft>
              <a:buFont typeface="Symbol" panose="05050102010706020507" pitchFamily="18" charset="2"/>
              <a:buChar char=""/>
            </a:pPr>
            <a:r>
              <a:rPr lang="en-US" sz="700" b="1" dirty="0">
                <a:solidFill>
                  <a:srgbClr val="202124"/>
                </a:solidFill>
                <a:effectLst/>
                <a:latin typeface="Times New Roman" panose="02020603050405020304" pitchFamily="18" charset="0"/>
                <a:ea typeface="Arial MT"/>
              </a:rPr>
              <a:t>Apple Crumble (Vg) </a:t>
            </a:r>
          </a:p>
          <a:p>
            <a:pPr marL="342900" marR="0" lvl="0" indent="-342900" algn="just">
              <a:lnSpc>
                <a:spcPct val="150000"/>
              </a:lnSpc>
              <a:spcBef>
                <a:spcPts val="0"/>
              </a:spcBef>
              <a:spcAft>
                <a:spcPts val="0"/>
              </a:spcAft>
              <a:buFont typeface="Symbol" panose="05050102010706020507" pitchFamily="18" charset="2"/>
              <a:buChar char=""/>
            </a:pPr>
            <a:r>
              <a:rPr lang="en-US" sz="700" b="1" dirty="0">
                <a:solidFill>
                  <a:srgbClr val="202124"/>
                </a:solidFill>
                <a:effectLst/>
                <a:latin typeface="Times New Roman" panose="02020603050405020304" pitchFamily="18" charset="0"/>
                <a:ea typeface="Arial MT"/>
              </a:rPr>
              <a:t>Classic Vanilla Cupcake (Vg) </a:t>
            </a:r>
          </a:p>
          <a:p>
            <a:pPr marL="342900" marR="0" lvl="0" indent="-342900" algn="just">
              <a:lnSpc>
                <a:spcPct val="150000"/>
              </a:lnSpc>
              <a:spcBef>
                <a:spcPts val="0"/>
              </a:spcBef>
              <a:spcAft>
                <a:spcPts val="0"/>
              </a:spcAft>
              <a:buFont typeface="Symbol" panose="05050102010706020507" pitchFamily="18" charset="2"/>
              <a:buChar char=""/>
            </a:pPr>
            <a:r>
              <a:rPr lang="en-US" sz="700" b="1" dirty="0">
                <a:solidFill>
                  <a:srgbClr val="202124"/>
                </a:solidFill>
                <a:effectLst/>
                <a:latin typeface="Times New Roman" panose="02020603050405020304" pitchFamily="18" charset="0"/>
                <a:ea typeface="Arial MT"/>
              </a:rPr>
              <a:t>Espresso Martini</a:t>
            </a:r>
            <a:r>
              <a:rPr lang="en-US" sz="700" b="1" dirty="0">
                <a:solidFill>
                  <a:srgbClr val="000000"/>
                </a:solidFill>
                <a:effectLst/>
                <a:latin typeface="Times New Roman" panose="02020603050405020304" pitchFamily="18" charset="0"/>
                <a:ea typeface="Times New Roman" panose="02020603050405020304" pitchFamily="18" charset="0"/>
              </a:rPr>
              <a:t> </a:t>
            </a:r>
            <a:endParaRPr lang="en-US" sz="700" b="1" dirty="0">
              <a:solidFill>
                <a:srgbClr val="202124"/>
              </a:solidFill>
              <a:effectLst/>
              <a:latin typeface="Times New Roman" panose="02020603050405020304" pitchFamily="18" charset="0"/>
              <a:ea typeface="Arial MT"/>
            </a:endParaRPr>
          </a:p>
          <a:p>
            <a:pPr marL="342900" marR="0" lvl="0" indent="-342900" algn="just">
              <a:lnSpc>
                <a:spcPct val="150000"/>
              </a:lnSpc>
              <a:spcBef>
                <a:spcPts val="0"/>
              </a:spcBef>
              <a:spcAft>
                <a:spcPts val="0"/>
              </a:spcAft>
              <a:buFont typeface="Symbol" panose="05050102010706020507" pitchFamily="18" charset="2"/>
              <a:buChar char=""/>
            </a:pPr>
            <a:r>
              <a:rPr lang="en-US" sz="700" b="1" dirty="0">
                <a:solidFill>
                  <a:srgbClr val="202124"/>
                </a:solidFill>
                <a:effectLst/>
                <a:latin typeface="Times New Roman" panose="02020603050405020304" pitchFamily="18" charset="0"/>
                <a:ea typeface="Arial MT"/>
              </a:rPr>
              <a:t>Gimlet</a:t>
            </a:r>
          </a:p>
          <a:p>
            <a:pPr marL="342900" marR="0" lvl="0" indent="-342900" algn="just">
              <a:lnSpc>
                <a:spcPct val="150000"/>
              </a:lnSpc>
              <a:spcBef>
                <a:spcPts val="0"/>
              </a:spcBef>
              <a:spcAft>
                <a:spcPts val="0"/>
              </a:spcAft>
              <a:buFont typeface="Symbol" panose="05050102010706020507" pitchFamily="18" charset="2"/>
              <a:buChar char=""/>
            </a:pPr>
            <a:r>
              <a:rPr lang="en-US" sz="700" b="1" dirty="0">
                <a:solidFill>
                  <a:srgbClr val="202124"/>
                </a:solidFill>
                <a:effectLst/>
                <a:latin typeface="Times New Roman" panose="02020603050405020304" pitchFamily="18" charset="0"/>
                <a:ea typeface="Arial MT"/>
              </a:rPr>
              <a:t>Real Ale </a:t>
            </a:r>
          </a:p>
          <a:p>
            <a:pPr marL="0" marR="0" algn="just">
              <a:lnSpc>
                <a:spcPct val="150000"/>
              </a:lnSpc>
              <a:spcBef>
                <a:spcPts val="0"/>
              </a:spcBef>
              <a:spcAft>
                <a:spcPts val="0"/>
              </a:spcAft>
            </a:pPr>
            <a:r>
              <a:rPr lang="en-US" sz="700" dirty="0">
                <a:effectLst/>
                <a:highlight>
                  <a:srgbClr val="FFFF00"/>
                </a:highlight>
                <a:latin typeface="Times New Roman" panose="02020603050405020304" pitchFamily="18" charset="0"/>
                <a:ea typeface="Times New Roman" panose="02020603050405020304" pitchFamily="18" charset="0"/>
              </a:rPr>
              <a:t> </a:t>
            </a:r>
            <a:endParaRPr lang="en-US" sz="700" dirty="0">
              <a:effectLst/>
              <a:latin typeface="Times New Roman" panose="02020603050405020304" pitchFamily="18" charset="0"/>
              <a:ea typeface="Times New Roman" panose="02020603050405020304" pitchFamily="18" charset="0"/>
            </a:endParaRPr>
          </a:p>
          <a:p>
            <a:pPr algn="just">
              <a:lnSpc>
                <a:spcPct val="150000"/>
              </a:lnSpc>
              <a:spcBef>
                <a:spcPts val="0"/>
              </a:spcBef>
            </a:pPr>
            <a:r>
              <a:rPr lang="en-US" sz="700" b="1" i="1" dirty="0">
                <a:effectLst/>
                <a:latin typeface="Times New Roman" panose="02020603050405020304" pitchFamily="18" charset="0"/>
                <a:ea typeface="Times New Roman" panose="02020603050405020304" pitchFamily="18" charset="0"/>
              </a:rPr>
              <a:t>“</a:t>
            </a:r>
            <a:r>
              <a:rPr lang="en-US" sz="900" b="1" dirty="0">
                <a:latin typeface="Times New Roman" panose="02020603050405020304" pitchFamily="18" charset="0"/>
              </a:rPr>
              <a:t>Deal 2 in only £75” </a:t>
            </a:r>
          </a:p>
          <a:p>
            <a:pPr marL="342900" marR="0" lvl="0" indent="-342900" algn="just">
              <a:lnSpc>
                <a:spcPct val="150000"/>
              </a:lnSpc>
              <a:spcBef>
                <a:spcPts val="0"/>
              </a:spcBef>
              <a:spcAft>
                <a:spcPts val="0"/>
              </a:spcAft>
              <a:buFont typeface="Symbol" panose="05050102010706020507" pitchFamily="18" charset="2"/>
              <a:buChar char=""/>
            </a:pPr>
            <a:r>
              <a:rPr lang="en-US" sz="700" b="1" dirty="0">
                <a:solidFill>
                  <a:srgbClr val="202124"/>
                </a:solidFill>
                <a:effectLst/>
                <a:latin typeface="Times New Roman" panose="02020603050405020304" pitchFamily="18" charset="0"/>
                <a:ea typeface="Arial MT"/>
              </a:rPr>
              <a:t>Roasted Tomato Soup (Vg) </a:t>
            </a:r>
          </a:p>
          <a:p>
            <a:pPr marL="342900" marR="0" lvl="0" indent="-342900" algn="just">
              <a:lnSpc>
                <a:spcPct val="150000"/>
              </a:lnSpc>
              <a:spcBef>
                <a:spcPts val="0"/>
              </a:spcBef>
              <a:spcAft>
                <a:spcPts val="0"/>
              </a:spcAft>
              <a:buFont typeface="Symbol" panose="05050102010706020507" pitchFamily="18" charset="2"/>
              <a:buChar char=""/>
            </a:pPr>
            <a:r>
              <a:rPr lang="en-US" sz="700" b="1" dirty="0">
                <a:solidFill>
                  <a:srgbClr val="202124"/>
                </a:solidFill>
                <a:effectLst/>
                <a:latin typeface="Times New Roman" panose="02020603050405020304" pitchFamily="18" charset="0"/>
                <a:ea typeface="Arial MT"/>
              </a:rPr>
              <a:t>French Green Lentils</a:t>
            </a:r>
            <a:r>
              <a:rPr lang="en-US" sz="700" b="1" dirty="0">
                <a:solidFill>
                  <a:srgbClr val="202124"/>
                </a:solidFill>
                <a:effectLst/>
                <a:latin typeface="Arial" panose="020B0604020202020204" pitchFamily="34" charset="0"/>
                <a:ea typeface="Arial MT"/>
              </a:rPr>
              <a:t> </a:t>
            </a:r>
            <a:r>
              <a:rPr lang="en-US" sz="700" b="1" dirty="0">
                <a:solidFill>
                  <a:srgbClr val="202124"/>
                </a:solidFill>
                <a:effectLst/>
                <a:latin typeface="Times New Roman" panose="02020603050405020304" pitchFamily="18" charset="0"/>
                <a:ea typeface="Arial MT"/>
              </a:rPr>
              <a:t>(V) </a:t>
            </a:r>
          </a:p>
          <a:p>
            <a:pPr marL="342900" marR="0" lvl="0" indent="-342900" algn="just">
              <a:lnSpc>
                <a:spcPct val="150000"/>
              </a:lnSpc>
              <a:spcBef>
                <a:spcPts val="0"/>
              </a:spcBef>
              <a:spcAft>
                <a:spcPts val="0"/>
              </a:spcAft>
              <a:buFont typeface="Symbol" panose="05050102010706020507" pitchFamily="18" charset="2"/>
              <a:buChar char=""/>
            </a:pPr>
            <a:r>
              <a:rPr lang="en-US" sz="700" b="1" dirty="0">
                <a:solidFill>
                  <a:srgbClr val="202124"/>
                </a:solidFill>
                <a:effectLst/>
                <a:latin typeface="Times New Roman" panose="02020603050405020304" pitchFamily="18" charset="0"/>
                <a:ea typeface="Arial MT"/>
              </a:rPr>
              <a:t>Lemon Cheesecake (V) </a:t>
            </a:r>
          </a:p>
          <a:p>
            <a:pPr marL="342900" marR="0" lvl="0" indent="-342900" algn="just">
              <a:lnSpc>
                <a:spcPct val="150000"/>
              </a:lnSpc>
              <a:spcBef>
                <a:spcPts val="0"/>
              </a:spcBef>
              <a:spcAft>
                <a:spcPts val="0"/>
              </a:spcAft>
              <a:buFont typeface="Symbol" panose="05050102010706020507" pitchFamily="18" charset="2"/>
              <a:buChar char=""/>
            </a:pPr>
            <a:r>
              <a:rPr lang="en-US" sz="700" b="1" dirty="0">
                <a:solidFill>
                  <a:srgbClr val="202124"/>
                </a:solidFill>
                <a:effectLst/>
                <a:latin typeface="Times New Roman" panose="02020603050405020304" pitchFamily="18" charset="0"/>
                <a:ea typeface="Arial MT"/>
              </a:rPr>
              <a:t>Red Velvet Cake (Vg) </a:t>
            </a:r>
          </a:p>
          <a:p>
            <a:pPr marL="342900" marR="0" lvl="0" indent="-342900" algn="just">
              <a:lnSpc>
                <a:spcPct val="150000"/>
              </a:lnSpc>
              <a:spcBef>
                <a:spcPts val="0"/>
              </a:spcBef>
              <a:spcAft>
                <a:spcPts val="0"/>
              </a:spcAft>
              <a:buFont typeface="Symbol" panose="05050102010706020507" pitchFamily="18" charset="2"/>
              <a:buChar char=""/>
            </a:pPr>
            <a:r>
              <a:rPr lang="en-US" sz="700" b="1" dirty="0">
                <a:solidFill>
                  <a:srgbClr val="202124"/>
                </a:solidFill>
                <a:effectLst/>
                <a:latin typeface="Times New Roman" panose="02020603050405020304" pitchFamily="18" charset="0"/>
                <a:ea typeface="Arial MT"/>
              </a:rPr>
              <a:t>Barley Wine </a:t>
            </a:r>
          </a:p>
          <a:p>
            <a:pPr marL="342900" marR="0" lvl="0" indent="-342900" algn="just">
              <a:lnSpc>
                <a:spcPct val="150000"/>
              </a:lnSpc>
              <a:spcBef>
                <a:spcPts val="0"/>
              </a:spcBef>
              <a:spcAft>
                <a:spcPts val="0"/>
              </a:spcAft>
              <a:buFont typeface="Symbol" panose="05050102010706020507" pitchFamily="18" charset="2"/>
              <a:buChar char=""/>
            </a:pPr>
            <a:r>
              <a:rPr lang="en-US" sz="700" b="1" dirty="0">
                <a:solidFill>
                  <a:srgbClr val="202124"/>
                </a:solidFill>
                <a:effectLst/>
                <a:latin typeface="Times New Roman" panose="02020603050405020304" pitchFamily="18" charset="0"/>
                <a:ea typeface="Arial MT"/>
              </a:rPr>
              <a:t>English Brown Ale</a:t>
            </a:r>
            <a:r>
              <a:rPr lang="en-US" sz="700" b="1" i="1" dirty="0">
                <a:solidFill>
                  <a:srgbClr val="292929"/>
                </a:solidFill>
                <a:effectLst/>
                <a:latin typeface="muli"/>
                <a:ea typeface="Arial MT"/>
              </a:rPr>
              <a:t> </a:t>
            </a:r>
            <a:endParaRPr lang="en-US" sz="700" b="1" dirty="0">
              <a:solidFill>
                <a:srgbClr val="202124"/>
              </a:solidFill>
              <a:effectLst/>
              <a:latin typeface="Times New Roman" panose="02020603050405020304" pitchFamily="18" charset="0"/>
              <a:ea typeface="Arial MT"/>
            </a:endParaRPr>
          </a:p>
          <a:p>
            <a:pPr marL="342900" marR="0" lvl="0" indent="-342900" algn="just">
              <a:lnSpc>
                <a:spcPct val="150000"/>
              </a:lnSpc>
              <a:spcBef>
                <a:spcPts val="0"/>
              </a:spcBef>
              <a:spcAft>
                <a:spcPts val="0"/>
              </a:spcAft>
              <a:buFont typeface="Symbol" panose="05050102010706020507" pitchFamily="18" charset="2"/>
              <a:buChar char=""/>
            </a:pPr>
            <a:r>
              <a:rPr lang="en-US" sz="700" b="1" dirty="0">
                <a:solidFill>
                  <a:srgbClr val="202124"/>
                </a:solidFill>
                <a:effectLst/>
                <a:latin typeface="Times New Roman" panose="02020603050405020304" pitchFamily="18" charset="0"/>
                <a:ea typeface="Arial MT"/>
              </a:rPr>
              <a:t>Dandelion And Burdock </a:t>
            </a:r>
          </a:p>
          <a:p>
            <a:pPr marL="0" marR="0" algn="just">
              <a:lnSpc>
                <a:spcPct val="150000"/>
              </a:lnSpc>
              <a:spcBef>
                <a:spcPts val="0"/>
              </a:spcBef>
              <a:spcAft>
                <a:spcPts val="0"/>
              </a:spcAft>
            </a:pPr>
            <a:r>
              <a:rPr lang="en-US" sz="700" b="1" i="1" dirty="0">
                <a:effectLst/>
                <a:highlight>
                  <a:srgbClr val="FFFF00"/>
                </a:highlight>
                <a:latin typeface="Times New Roman" panose="02020603050405020304" pitchFamily="18" charset="0"/>
                <a:ea typeface="Times New Roman" panose="02020603050405020304" pitchFamily="18" charset="0"/>
              </a:rPr>
              <a:t> </a:t>
            </a:r>
            <a:endParaRPr lang="en-US" sz="700" b="1" i="1" dirty="0">
              <a:effectLst/>
              <a:latin typeface="Times New Roman" panose="02020603050405020304" pitchFamily="18" charset="0"/>
              <a:ea typeface="Times New Roman" panose="02020603050405020304" pitchFamily="18" charset="0"/>
            </a:endParaRPr>
          </a:p>
          <a:p>
            <a:endParaRPr lang="en-US" sz="700" dirty="0"/>
          </a:p>
        </p:txBody>
      </p:sp>
      <p:sp>
        <p:nvSpPr>
          <p:cNvPr id="6" name="Rectangle 5"/>
          <p:cNvSpPr/>
          <p:nvPr/>
        </p:nvSpPr>
        <p:spPr>
          <a:xfrm>
            <a:off x="3305175" y="1054493"/>
            <a:ext cx="3328670" cy="861774"/>
          </a:xfrm>
          <a:prstGeom prst="rect">
            <a:avLst/>
          </a:prstGeom>
        </p:spPr>
        <p:txBody>
          <a:bodyPr wrap="square">
            <a:spAutoFit/>
          </a:bodyPr>
          <a:lstStyle/>
          <a:p>
            <a:r>
              <a:rPr lang="en-US" sz="1400" b="1" i="1" dirty="0">
                <a:latin typeface="Times New Roman" panose="02020603050405020304" pitchFamily="18" charset="0"/>
                <a:cs typeface="Times New Roman" panose="02020603050405020304" pitchFamily="18" charset="0"/>
              </a:rPr>
              <a:t>Drinks</a:t>
            </a:r>
            <a:r>
              <a:rPr lang="en-US" sz="1200" b="1" i="1" dirty="0">
                <a:latin typeface="Times New Roman" panose="02020603050405020304" pitchFamily="18" charset="0"/>
                <a:cs typeface="Times New Roman" panose="02020603050405020304" pitchFamily="18" charset="0"/>
              </a:rPr>
              <a:t>  and Beverages</a:t>
            </a:r>
          </a:p>
          <a:p>
            <a:pPr lvl="0"/>
            <a:r>
              <a:rPr lang="en-GB" sz="1200" dirty="0">
                <a:latin typeface="Times New Roman" panose="02020603050405020304" pitchFamily="18" charset="0"/>
                <a:cs typeface="Times New Roman" panose="02020603050405020304" pitchFamily="18" charset="0"/>
              </a:rPr>
              <a:t>• Gin and Tonic …………………...……… £9.00</a:t>
            </a:r>
          </a:p>
          <a:p>
            <a:pPr lvl="0"/>
            <a:r>
              <a:rPr lang="en-GB" sz="1200" dirty="0">
                <a:latin typeface="Times New Roman" panose="02020603050405020304" pitchFamily="18" charset="0"/>
                <a:cs typeface="Times New Roman" panose="02020603050405020304" pitchFamily="18" charset="0"/>
              </a:rPr>
              <a:t>• Real Ale …………….……..………..….. £13.00</a:t>
            </a:r>
          </a:p>
          <a:p>
            <a:pPr lvl="0"/>
            <a:r>
              <a:rPr lang="en-GB" sz="1200" dirty="0">
                <a:latin typeface="Times New Roman" panose="02020603050405020304" pitchFamily="18" charset="0"/>
                <a:cs typeface="Times New Roman" panose="02020603050405020304" pitchFamily="18" charset="0"/>
              </a:rPr>
              <a:t>• Dandelion and Burdock ……………….... £9.00</a:t>
            </a:r>
          </a:p>
        </p:txBody>
      </p:sp>
      <p:sp>
        <p:nvSpPr>
          <p:cNvPr id="9" name="Rectangle 8"/>
          <p:cNvSpPr/>
          <p:nvPr/>
        </p:nvSpPr>
        <p:spPr>
          <a:xfrm>
            <a:off x="323055" y="5425468"/>
            <a:ext cx="3508715" cy="3500958"/>
          </a:xfrm>
          <a:prstGeom prst="rect">
            <a:avLst/>
          </a:prstGeom>
        </p:spPr>
        <p:txBody>
          <a:bodyPr wrap="square">
            <a:spAutoFit/>
          </a:bodyPr>
          <a:lstStyle/>
          <a:p>
            <a:endParaRPr lang="en-US" sz="1050" b="1" i="1" dirty="0"/>
          </a:p>
          <a:p>
            <a:r>
              <a:rPr lang="en-US" sz="1100" b="1" i="1" dirty="0"/>
              <a:t>Operation Timings</a:t>
            </a:r>
          </a:p>
          <a:p>
            <a:r>
              <a:rPr lang="en-US" sz="1050" b="1" dirty="0"/>
              <a:t>Monday to Sunday (2:00 PM to 12:00 PM 0’Clock) from 14h of February 2023.</a:t>
            </a:r>
          </a:p>
          <a:p>
            <a:r>
              <a:rPr lang="en-US" sz="1050" b="1" i="1" dirty="0"/>
              <a:t> </a:t>
            </a:r>
          </a:p>
          <a:p>
            <a:r>
              <a:rPr lang="en-US" sz="1100" b="1" i="1" dirty="0"/>
              <a:t>Entertaining </a:t>
            </a:r>
          </a:p>
          <a:p>
            <a:pPr marL="171450" lvl="0" indent="-171450">
              <a:buFont typeface="Arial" panose="020B0604020202020204" pitchFamily="34" charset="0"/>
              <a:buChar char="•"/>
            </a:pPr>
            <a:r>
              <a:rPr lang="en-US" sz="1050" dirty="0"/>
              <a:t>Live Music </a:t>
            </a:r>
          </a:p>
          <a:p>
            <a:pPr marL="171450" lvl="0" indent="-171450">
              <a:buFont typeface="Arial" panose="020B0604020202020204" pitchFamily="34" charset="0"/>
              <a:buChar char="•"/>
            </a:pPr>
            <a:r>
              <a:rPr lang="en-US" sz="1050" dirty="0"/>
              <a:t>Couple dance</a:t>
            </a:r>
          </a:p>
          <a:p>
            <a:endParaRPr lang="en-US" sz="1050" dirty="0"/>
          </a:p>
          <a:p>
            <a:r>
              <a:rPr lang="en-US" sz="1050" b="1" i="1" dirty="0"/>
              <a:t>Allergens Statement</a:t>
            </a:r>
          </a:p>
          <a:p>
            <a:pPr algn="ctr"/>
            <a:r>
              <a:rPr lang="en-US" sz="1050" b="1" dirty="0"/>
              <a:t>Please inform your attendant if you have any allergic issues, and we will prepare the best food for our customers. Before placing your order, please tell us if you have any allergens like seafood, nuts, mushrooms, meat, poultry, milk or eggs. We will prepare your food as per your accordance.</a:t>
            </a:r>
          </a:p>
          <a:p>
            <a:pPr algn="ctr"/>
            <a:endParaRPr lang="en-US" sz="1050" dirty="0"/>
          </a:p>
          <a:p>
            <a:r>
              <a:rPr lang="en-US" sz="1050" b="1" i="1" dirty="0"/>
              <a:t>Symbol options- </a:t>
            </a:r>
            <a:r>
              <a:rPr lang="en-US" sz="1050" dirty="0"/>
              <a:t>Vegetarian (v) and Vegan (vg)</a:t>
            </a:r>
            <a:endParaRPr lang="en-US" sz="1050" b="1" i="1" dirty="0"/>
          </a:p>
          <a:p>
            <a:r>
              <a:rPr lang="en-US" sz="1050" b="1" i="1" dirty="0"/>
              <a:t> </a:t>
            </a:r>
          </a:p>
          <a:p>
            <a:br>
              <a:rPr lang="en-US" sz="1050" dirty="0"/>
            </a:br>
            <a:r>
              <a:rPr lang="en-US" sz="1050" dirty="0"/>
              <a:t> </a:t>
            </a:r>
          </a:p>
          <a:p>
            <a:endParaRPr lang="en-US" sz="1050" dirty="0"/>
          </a:p>
        </p:txBody>
      </p:sp>
      <p:pic>
        <p:nvPicPr>
          <p:cNvPr id="3" name="Picture 2" descr="The best wines for Valentine's Day: Reds and rosés to set the mood | Metro  News">
            <a:extLst>
              <a:ext uri="{FF2B5EF4-FFF2-40B4-BE49-F238E27FC236}">
                <a16:creationId xmlns:a16="http://schemas.microsoft.com/office/drawing/2014/main" id="{ADB96797-1003-4509-F88D-D4FF6E8A20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6694" y="747325"/>
            <a:ext cx="2958306" cy="147611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celand launch three for £5 on party food - perfect for New Year's Eve -  Mirror Online">
            <a:extLst>
              <a:ext uri="{FF2B5EF4-FFF2-40B4-BE49-F238E27FC236}">
                <a16:creationId xmlns:a16="http://schemas.microsoft.com/office/drawing/2014/main" id="{63E97A2B-626A-E31F-CF14-422C5FEC161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57550" y="3107871"/>
            <a:ext cx="3376295" cy="184512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E43AC59-9AFF-A17F-09BE-DDAD0077CEDF}"/>
              </a:ext>
            </a:extLst>
          </p:cNvPr>
          <p:cNvSpPr txBox="1"/>
          <p:nvPr/>
        </p:nvSpPr>
        <p:spPr>
          <a:xfrm>
            <a:off x="4034971" y="5658683"/>
            <a:ext cx="2661987" cy="2839239"/>
          </a:xfrm>
          <a:prstGeom prst="rect">
            <a:avLst/>
          </a:prstGeom>
          <a:noFill/>
        </p:spPr>
        <p:txBody>
          <a:bodyPr wrap="square">
            <a:spAutoFit/>
          </a:bodyPr>
          <a:lstStyle/>
          <a:p>
            <a:r>
              <a:rPr lang="en-US" sz="1050" b="1" i="0" dirty="0">
                <a:effectLst/>
              </a:rPr>
              <a:t>Seasonality of Ingredients</a:t>
            </a:r>
          </a:p>
          <a:p>
            <a:r>
              <a:rPr lang="en-US" sz="1050" b="0" i="0" dirty="0">
                <a:effectLst/>
              </a:rPr>
              <a:t>The specific seasonal ingredients used for Valentine's Day menu include root vegetables (such as parsnips and carrots), kale, leeks, swede, beetroot, pears, and apples. Chocolate and seafood, such as oysters and scallops, are also often associated with Valentine's Day menus.</a:t>
            </a:r>
          </a:p>
          <a:p>
            <a:endParaRPr lang="en-US" sz="1050" dirty="0"/>
          </a:p>
          <a:p>
            <a:r>
              <a:rPr lang="en-US" sz="1050" b="1" dirty="0"/>
              <a:t>Other Legal Requirements</a:t>
            </a:r>
          </a:p>
          <a:p>
            <a:r>
              <a:rPr lang="en-US" sz="1050" dirty="0"/>
              <a:t>We are in compliance with food safety and hygiene requirements, in addition to consumer protection laws, which need the accurate and clear labelling of food and drink goods. These regulations and laws demand accurate and clear labelling of food and drink products.</a:t>
            </a:r>
            <a:endParaRPr lang="en-GB" sz="1050" dirty="0"/>
          </a:p>
        </p:txBody>
      </p:sp>
    </p:spTree>
    <p:extLst>
      <p:ext uri="{BB962C8B-B14F-4D97-AF65-F5344CB8AC3E}">
        <p14:creationId xmlns:p14="http://schemas.microsoft.com/office/powerpoint/2010/main" val="773347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488" y="527405"/>
            <a:ext cx="5915025" cy="953052"/>
          </a:xfrm>
        </p:spPr>
        <p:txBody>
          <a:bodyPr>
            <a:normAutofit/>
          </a:bodyPr>
          <a:lstStyle/>
          <a:p>
            <a:r>
              <a:rPr lang="en-US" sz="2800" b="1" dirty="0"/>
              <a:t>References </a:t>
            </a:r>
          </a:p>
        </p:txBody>
      </p:sp>
      <p:sp>
        <p:nvSpPr>
          <p:cNvPr id="3" name="Content Placeholder 2"/>
          <p:cNvSpPr>
            <a:spLocks noGrp="1"/>
          </p:cNvSpPr>
          <p:nvPr>
            <p:ph idx="1"/>
          </p:nvPr>
        </p:nvSpPr>
        <p:spPr>
          <a:xfrm>
            <a:off x="489743" y="1814286"/>
            <a:ext cx="5878513" cy="4078514"/>
          </a:xfrm>
        </p:spPr>
        <p:txBody>
          <a:bodyPr>
            <a:normAutofit/>
          </a:bodyPr>
          <a:lstStyle/>
          <a:p>
            <a:pPr marL="0" indent="0">
              <a:buNone/>
            </a:pPr>
            <a:r>
              <a:rPr lang="en-US" dirty="0"/>
              <a:t> </a:t>
            </a:r>
          </a:p>
          <a:p>
            <a:pPr marL="0" indent="0">
              <a:buNone/>
            </a:pPr>
            <a:r>
              <a:rPr lang="en-US" dirty="0"/>
              <a:t>‌</a:t>
            </a:r>
          </a:p>
          <a:p>
            <a:pPr marL="0" indent="0">
              <a:buNone/>
            </a:pPr>
            <a:r>
              <a:rPr lang="en-US" dirty="0"/>
              <a:t> </a:t>
            </a:r>
          </a:p>
          <a:p>
            <a:pPr marL="0" indent="0">
              <a:buNone/>
            </a:pPr>
            <a:endParaRPr lang="en-US" dirty="0"/>
          </a:p>
        </p:txBody>
      </p:sp>
      <p:sp>
        <p:nvSpPr>
          <p:cNvPr id="11" name="TextBox 10">
            <a:extLst>
              <a:ext uri="{FF2B5EF4-FFF2-40B4-BE49-F238E27FC236}">
                <a16:creationId xmlns:a16="http://schemas.microsoft.com/office/drawing/2014/main" id="{C0FC2655-5EBC-B5AC-8BB3-1593D7E86A7B}"/>
              </a:ext>
            </a:extLst>
          </p:cNvPr>
          <p:cNvSpPr txBox="1"/>
          <p:nvPr/>
        </p:nvSpPr>
        <p:spPr>
          <a:xfrm>
            <a:off x="280986" y="1480457"/>
            <a:ext cx="6296025" cy="5858510"/>
          </a:xfrm>
          <a:prstGeom prst="rect">
            <a:avLst/>
          </a:prstGeom>
          <a:noFill/>
        </p:spPr>
        <p:txBody>
          <a:bodyPr wrap="square">
            <a:spAutoFit/>
          </a:bodyPr>
          <a:lstStyle/>
          <a:p>
            <a:r>
              <a:rPr lang="en-US" dirty="0" err="1"/>
              <a:t>d'Enfert</a:t>
            </a:r>
            <a:r>
              <a:rPr lang="en-US" dirty="0"/>
              <a:t>, C., </a:t>
            </a:r>
            <a:r>
              <a:rPr lang="en-US" dirty="0" err="1"/>
              <a:t>Kaune</a:t>
            </a:r>
            <a:r>
              <a:rPr lang="en-US" dirty="0"/>
              <a:t>, A.K., </a:t>
            </a:r>
            <a:r>
              <a:rPr lang="en-US" dirty="0" err="1"/>
              <a:t>Alaban</a:t>
            </a:r>
            <a:r>
              <a:rPr lang="en-US" dirty="0"/>
              <a:t>, L.R., Chakraborty, S., Cole, N., </a:t>
            </a:r>
            <a:r>
              <a:rPr lang="en-US" dirty="0" err="1"/>
              <a:t>Delavy</a:t>
            </a:r>
            <a:r>
              <a:rPr lang="en-US" dirty="0"/>
              <a:t>, M., </a:t>
            </a:r>
            <a:r>
              <a:rPr lang="en-US" dirty="0" err="1"/>
              <a:t>Kosmala</a:t>
            </a:r>
            <a:r>
              <a:rPr lang="en-US" dirty="0"/>
              <a:t>, D., </a:t>
            </a:r>
            <a:r>
              <a:rPr lang="en-US" dirty="0" err="1"/>
              <a:t>Marsaux</a:t>
            </a:r>
            <a:r>
              <a:rPr lang="en-US" dirty="0"/>
              <a:t>, B., </a:t>
            </a:r>
            <a:r>
              <a:rPr lang="en-US" dirty="0" err="1"/>
              <a:t>Fróis</a:t>
            </a:r>
            <a:r>
              <a:rPr lang="en-US" dirty="0"/>
              <a:t>-Martins, R., Morelli, M. and Rosati, D., 2021. The impact of the Fungus-Host-Microbiota interplay upon Candida albicans infections: current knowledge and new perspectives. FEMS microbiology reviews, 45(3), p.fuaa060.</a:t>
            </a:r>
          </a:p>
          <a:p>
            <a:r>
              <a:rPr lang="en-US" dirty="0"/>
              <a:t>Hussain, K., Bandyopadhyay, A., Roberts, N., Mughal, N., Moore, L.S. and Fuller, L.C., 2022. Panton–Valentine leucocidin‐producing Staphylococcus aureus: a clinical review. Clinical and Experimental Dermatology, 47(12), pp.2150-2158.</a:t>
            </a:r>
          </a:p>
          <a:p>
            <a:r>
              <a:rPr lang="en-US" dirty="0"/>
              <a:t>Sansone, A., </a:t>
            </a:r>
            <a:r>
              <a:rPr lang="en-US" dirty="0" err="1"/>
              <a:t>Cignarelli</a:t>
            </a:r>
            <a:r>
              <a:rPr lang="en-US" dirty="0"/>
              <a:t>, A., </a:t>
            </a:r>
            <a:r>
              <a:rPr lang="en-US" dirty="0" err="1"/>
              <a:t>Mollaioli</a:t>
            </a:r>
            <a:r>
              <a:rPr lang="en-US" dirty="0"/>
              <a:t>, D., </a:t>
            </a:r>
            <a:r>
              <a:rPr lang="en-US" dirty="0" err="1"/>
              <a:t>Ciocca</a:t>
            </a:r>
            <a:r>
              <a:rPr lang="en-US" dirty="0"/>
              <a:t>, G., </a:t>
            </a:r>
            <a:r>
              <a:rPr lang="en-US" dirty="0" err="1"/>
              <a:t>Limoncin</a:t>
            </a:r>
            <a:r>
              <a:rPr lang="en-US" dirty="0"/>
              <a:t>, E., Romanelli, F., </a:t>
            </a:r>
            <a:r>
              <a:rPr lang="en-US" dirty="0" err="1"/>
              <a:t>Balercia</a:t>
            </a:r>
            <a:r>
              <a:rPr lang="en-US" dirty="0"/>
              <a:t>, G. and </a:t>
            </a:r>
            <a:r>
              <a:rPr lang="en-US" dirty="0" err="1"/>
              <a:t>Jannini</a:t>
            </a:r>
            <a:r>
              <a:rPr lang="en-US" dirty="0"/>
              <a:t>, E.A., 2021. The Social Aspects of Sexual Health: A Twitter-Based Analysis of Valentine’s Day Perception. Sexes, 2(1), pp.50-59.</a:t>
            </a:r>
          </a:p>
          <a:p>
            <a:r>
              <a:rPr lang="en-US" dirty="0" err="1"/>
              <a:t>Sydes</a:t>
            </a:r>
            <a:r>
              <a:rPr lang="en-US" dirty="0"/>
              <a:t>, M.R., </a:t>
            </a:r>
            <a:r>
              <a:rPr lang="en-US" dirty="0" err="1"/>
              <a:t>Barbachano</a:t>
            </a:r>
            <a:r>
              <a:rPr lang="en-US" dirty="0"/>
              <a:t>, Y., Bowman, L., </a:t>
            </a:r>
            <a:r>
              <a:rPr lang="en-US" dirty="0" err="1"/>
              <a:t>Denwood</a:t>
            </a:r>
            <a:r>
              <a:rPr lang="en-US" dirty="0"/>
              <a:t>, T., Farmer, A., Garfield-Birkbeck, S., Gibson, M., Gulliford, M.C., Harrison, D.A., Hewitt, C. and Logue, J., 2021. </a:t>
            </a:r>
            <a:r>
              <a:rPr lang="en-US" dirty="0" err="1"/>
              <a:t>Realising</a:t>
            </a:r>
            <a:r>
              <a:rPr lang="en-US" dirty="0"/>
              <a:t> the full potential of data-enabled trials in the UK: a call for action. BMJ open, 11(6), p.e043906.</a:t>
            </a:r>
          </a:p>
          <a:p>
            <a:r>
              <a:rPr lang="az-Cyrl-AZ" dirty="0"/>
              <a:t>Мельничук, Н.П., 2016. </a:t>
            </a:r>
            <a:r>
              <a:rPr lang="en-US" dirty="0"/>
              <a:t>English club meeting. </a:t>
            </a:r>
            <a:r>
              <a:rPr lang="en-US" dirty="0" err="1"/>
              <a:t>S’t</a:t>
            </a:r>
            <a:r>
              <a:rPr lang="en-US" dirty="0"/>
              <a:t> Valentines Day Around the World.</a:t>
            </a:r>
          </a:p>
        </p:txBody>
      </p:sp>
    </p:spTree>
    <p:extLst>
      <p:ext uri="{BB962C8B-B14F-4D97-AF65-F5344CB8AC3E}">
        <p14:creationId xmlns:p14="http://schemas.microsoft.com/office/powerpoint/2010/main" val="5102695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187</TotalTime>
  <Words>808</Words>
  <Application>Microsoft Office PowerPoint</Application>
  <PresentationFormat>A4 Paper (210x297 mm)</PresentationFormat>
  <Paragraphs>79</Paragraphs>
  <Slides>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vt:i4>
      </vt:variant>
    </vt:vector>
  </HeadingPairs>
  <TitlesOfParts>
    <vt:vector size="11" baseType="lpstr">
      <vt:lpstr>Algerian</vt:lpstr>
      <vt:lpstr>Arial</vt:lpstr>
      <vt:lpstr>Calibri</vt:lpstr>
      <vt:lpstr>Calibri Light</vt:lpstr>
      <vt:lpstr>muli</vt:lpstr>
      <vt:lpstr>Symbol</vt:lpstr>
      <vt:lpstr>Times New Roman</vt:lpstr>
      <vt:lpstr>Office Theme</vt:lpstr>
      <vt:lpstr> </vt:lpstr>
      <vt:lpstr>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sezen mustanova</dc:creator>
  <cp:lastModifiedBy>Sezen Mustanova</cp:lastModifiedBy>
  <cp:revision>33</cp:revision>
  <dcterms:created xsi:type="dcterms:W3CDTF">2023-02-02T10:49:10Z</dcterms:created>
  <dcterms:modified xsi:type="dcterms:W3CDTF">2023-02-15T20:39:29Z</dcterms:modified>
</cp:coreProperties>
</file>