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handoutMasterIdLst>
    <p:handoutMasterId r:id="rId16"/>
  </p:handoutMasterIdLst>
  <p:sldIdLst>
    <p:sldId id="256" r:id="rId2"/>
    <p:sldId id="257" r:id="rId3"/>
    <p:sldId id="267" r:id="rId4"/>
    <p:sldId id="258" r:id="rId5"/>
    <p:sldId id="268" r:id="rId6"/>
    <p:sldId id="261" r:id="rId7"/>
    <p:sldId id="260" r:id="rId8"/>
    <p:sldId id="262" r:id="rId9"/>
    <p:sldId id="263" r:id="rId10"/>
    <p:sldId id="266" r:id="rId11"/>
    <p:sldId id="264" r:id="rId12"/>
    <p:sldId id="269" r:id="rId13"/>
    <p:sldId id="26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3660" autoAdjust="0"/>
  </p:normalViewPr>
  <p:slideViewPr>
    <p:cSldViewPr>
      <p:cViewPr>
        <p:scale>
          <a:sx n="80" d="100"/>
          <a:sy n="80" d="100"/>
        </p:scale>
        <p:origin x="1522" y="12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30/07/2024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7/30/2024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2328520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72835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36742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3107079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30/07/2024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fastercapital.com/topics/common-obstacles-in-community-development-and-how-to-address-them.html.%5bAccessed" TargetMode="External"/><Relationship Id="rId2" Type="http://schemas.openxmlformats.org/officeDocument/2006/relationships/hyperlink" Target="https://www.brentnalls-sa.com.au/the-importance-of-stakeholder-management.%5bAcc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68434"/>
            <a:ext cx="7992888" cy="1224136"/>
          </a:xfrm>
        </p:spPr>
        <p:txBody>
          <a:bodyPr>
            <a:noAutofit/>
          </a:bodyPr>
          <a:lstStyle/>
          <a:p>
            <a:pPr marL="0" indent="0"/>
            <a:r>
              <a:rPr lang="en-GB" altLang="en-US" b="1" dirty="0">
                <a:solidFill>
                  <a:schemeClr val="bg1"/>
                </a:solidFill>
              </a:rPr>
              <a:t>Community care and development</a:t>
            </a:r>
          </a:p>
        </p:txBody>
      </p:sp>
      <p:sp>
        <p:nvSpPr>
          <p:cNvPr id="3" name="TextBox 2">
            <a:extLst>
              <a:ext uri="{FF2B5EF4-FFF2-40B4-BE49-F238E27FC236}">
                <a16:creationId xmlns:a16="http://schemas.microsoft.com/office/drawing/2014/main" id="{9D1C96DE-C090-4E6B-AC0B-470FD4653840}"/>
              </a:ext>
            </a:extLst>
          </p:cNvPr>
          <p:cNvSpPr txBox="1"/>
          <p:nvPr/>
        </p:nvSpPr>
        <p:spPr>
          <a:xfrm>
            <a:off x="4274840" y="1292570"/>
            <a:ext cx="5040560" cy="707886"/>
          </a:xfrm>
          <a:prstGeom prst="rect">
            <a:avLst/>
          </a:prstGeom>
          <a:noFill/>
        </p:spPr>
        <p:txBody>
          <a:bodyPr wrap="square" rtlCol="0">
            <a:spAutoFit/>
          </a:bodyPr>
          <a:lstStyle/>
          <a:p>
            <a:pPr algn="ctr"/>
            <a:r>
              <a:rPr lang="en-GB" sz="4000" b="1" dirty="0">
                <a:solidFill>
                  <a:schemeClr val="bg1"/>
                </a:solidFill>
              </a:rPr>
              <a:t>Assignment 1</a:t>
            </a:r>
          </a:p>
        </p:txBody>
      </p:sp>
      <p:sp>
        <p:nvSpPr>
          <p:cNvPr id="4" name="TextBox 3">
            <a:extLst>
              <a:ext uri="{FF2B5EF4-FFF2-40B4-BE49-F238E27FC236}">
                <a16:creationId xmlns:a16="http://schemas.microsoft.com/office/drawing/2014/main" id="{7BCDC30D-9293-865C-2657-F658E8E5A66D}"/>
              </a:ext>
            </a:extLst>
          </p:cNvPr>
          <p:cNvSpPr txBox="1"/>
          <p:nvPr/>
        </p:nvSpPr>
        <p:spPr>
          <a:xfrm>
            <a:off x="179512" y="4216439"/>
            <a:ext cx="6120680" cy="1815882"/>
          </a:xfrm>
          <a:prstGeom prst="rect">
            <a:avLst/>
          </a:prstGeom>
          <a:noFill/>
        </p:spPr>
        <p:txBody>
          <a:bodyPr wrap="square" rtlCol="0">
            <a:spAutoFit/>
          </a:bodyPr>
          <a:lstStyle/>
          <a:p>
            <a:r>
              <a:rPr lang="en-GB" sz="2800" b="1" dirty="0">
                <a:solidFill>
                  <a:schemeClr val="bg1"/>
                </a:solidFill>
              </a:rPr>
              <a:t>Student Name : Violeta </a:t>
            </a:r>
            <a:r>
              <a:rPr lang="en-GB" sz="2800" b="1" dirty="0" err="1">
                <a:solidFill>
                  <a:schemeClr val="bg1"/>
                </a:solidFill>
              </a:rPr>
              <a:t>Cicu</a:t>
            </a:r>
            <a:endParaRPr lang="en-GB" sz="2800" b="1" dirty="0">
              <a:solidFill>
                <a:schemeClr val="bg1"/>
              </a:solidFill>
            </a:endParaRPr>
          </a:p>
          <a:p>
            <a:r>
              <a:rPr lang="en-GB" sz="2800" b="1" dirty="0">
                <a:solidFill>
                  <a:schemeClr val="bg1"/>
                </a:solidFill>
              </a:rPr>
              <a:t>Student ID:  2109660</a:t>
            </a:r>
          </a:p>
          <a:p>
            <a:r>
              <a:rPr lang="en-GB" sz="2800" b="1" dirty="0">
                <a:solidFill>
                  <a:schemeClr val="bg1"/>
                </a:solidFill>
              </a:rPr>
              <a:t>Module Code: BMHP6022_LON</a:t>
            </a:r>
          </a:p>
          <a:p>
            <a:r>
              <a:rPr lang="en-GB" sz="2800" b="1" dirty="0">
                <a:solidFill>
                  <a:schemeClr val="bg1"/>
                </a:solidFill>
              </a:rPr>
              <a:t>Lecturer Name : Jolly Nwankwo</a:t>
            </a:r>
          </a:p>
        </p:txBody>
      </p:sp>
      <p:sp>
        <p:nvSpPr>
          <p:cNvPr id="5" name="TextBox 4">
            <a:extLst>
              <a:ext uri="{FF2B5EF4-FFF2-40B4-BE49-F238E27FC236}">
                <a16:creationId xmlns:a16="http://schemas.microsoft.com/office/drawing/2014/main" id="{E3565AAF-BEA1-A379-9F1C-2CAC8F66E069}"/>
              </a:ext>
            </a:extLst>
          </p:cNvPr>
          <p:cNvSpPr txBox="1"/>
          <p:nvPr/>
        </p:nvSpPr>
        <p:spPr>
          <a:xfrm>
            <a:off x="1907704" y="2339006"/>
            <a:ext cx="6192688" cy="830997"/>
          </a:xfrm>
          <a:prstGeom prst="rect">
            <a:avLst/>
          </a:prstGeom>
          <a:noFill/>
        </p:spPr>
        <p:txBody>
          <a:bodyPr wrap="square" rtlCol="0">
            <a:spAutoFit/>
          </a:bodyPr>
          <a:lstStyle/>
          <a:p>
            <a:r>
              <a:rPr lang="en-GB" sz="2400" dirty="0">
                <a:solidFill>
                  <a:schemeClr val="bg1">
                    <a:lumMod val="95000"/>
                  </a:schemeClr>
                </a:solidFill>
              </a:rPr>
              <a:t>Campaign title: Tackling obesity among women in Swindon, UK</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DAD26-D490-09D2-3E4E-A5EB817CDA63}"/>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A3694BB8-A548-2EAF-80CC-584CCA9671AC}"/>
              </a:ext>
            </a:extLst>
          </p:cNvPr>
          <p:cNvSpPr>
            <a:spLocks noGrp="1"/>
          </p:cNvSpPr>
          <p:nvPr>
            <p:ph idx="1"/>
          </p:nvPr>
        </p:nvSpPr>
        <p:spPr>
          <a:xfrm>
            <a:off x="457200" y="1600201"/>
            <a:ext cx="4757742" cy="3917032"/>
          </a:xfrm>
        </p:spPr>
        <p:txBody>
          <a:bodyPr>
            <a:normAutofit fontScale="70000" lnSpcReduction="20000"/>
          </a:bodyPr>
          <a:lstStyle/>
          <a:p>
            <a:pPr fontAlgn="base"/>
            <a:r>
              <a:rPr lang="en-US" dirty="0"/>
              <a:t>Community development project </a:t>
            </a:r>
            <a:r>
              <a:rPr lang="en-US" dirty="0" err="1"/>
              <a:t>emphasise</a:t>
            </a:r>
            <a:r>
              <a:rPr lang="en-US" dirty="0"/>
              <a:t> on the establishment of long term sustainable solutions which can be sustained by the society even after ending the project </a:t>
            </a:r>
          </a:p>
          <a:p>
            <a:pPr fontAlgn="base"/>
            <a:r>
              <a:rPr lang="en-US" dirty="0"/>
              <a:t>Community development can be termed as a continuous procedure aimed at enhancing the standard of life of the society (Sail and Abu-</a:t>
            </a:r>
            <a:r>
              <a:rPr lang="en-US" dirty="0" err="1"/>
              <a:t>Samah</a:t>
            </a:r>
            <a:r>
              <a:rPr lang="en-US" dirty="0"/>
              <a:t>, 2010)</a:t>
            </a:r>
          </a:p>
          <a:p>
            <a:endParaRPr lang="en-GB" dirty="0"/>
          </a:p>
        </p:txBody>
      </p:sp>
      <p:pic>
        <p:nvPicPr>
          <p:cNvPr id="13313" name="Picture 1"/>
          <p:cNvPicPr>
            <a:picLocks noChangeAspect="1" noChangeArrowheads="1"/>
          </p:cNvPicPr>
          <p:nvPr/>
        </p:nvPicPr>
        <p:blipFill>
          <a:blip r:embed="rId3"/>
          <a:srcRect/>
          <a:stretch>
            <a:fillRect/>
          </a:stretch>
        </p:blipFill>
        <p:spPr bwMode="auto">
          <a:xfrm>
            <a:off x="5786446" y="1500174"/>
            <a:ext cx="3000396" cy="3500462"/>
          </a:xfrm>
          <a:prstGeom prst="rect">
            <a:avLst/>
          </a:prstGeom>
          <a:noFill/>
          <a:ln w="9525">
            <a:noFill/>
            <a:miter lim="800000"/>
            <a:headEnd/>
            <a:tailEnd/>
          </a:ln>
          <a:effectLst/>
        </p:spPr>
      </p:pic>
    </p:spTree>
    <p:extLst>
      <p:ext uri="{BB962C8B-B14F-4D97-AF65-F5344CB8AC3E}">
        <p14:creationId xmlns:p14="http://schemas.microsoft.com/office/powerpoint/2010/main" val="2795873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BB358-1020-6838-5385-CB4F4E110FC6}"/>
              </a:ext>
            </a:extLst>
          </p:cNvPr>
          <p:cNvSpPr>
            <a:spLocks noGrp="1"/>
          </p:cNvSpPr>
          <p:nvPr>
            <p:ph type="title"/>
          </p:nvPr>
        </p:nvSpPr>
        <p:spPr/>
        <p:txBody>
          <a:bodyPr/>
          <a:lstStyle/>
          <a:p>
            <a:r>
              <a:rPr lang="en-GB" dirty="0"/>
              <a:t>The aim of the campaign</a:t>
            </a:r>
          </a:p>
        </p:txBody>
      </p:sp>
      <p:sp>
        <p:nvSpPr>
          <p:cNvPr id="3" name="Content Placeholder 2">
            <a:extLst>
              <a:ext uri="{FF2B5EF4-FFF2-40B4-BE49-F238E27FC236}">
                <a16:creationId xmlns:a16="http://schemas.microsoft.com/office/drawing/2014/main" id="{9C4CEE6D-4182-3CD7-294E-486ECF6D7E90}"/>
              </a:ext>
            </a:extLst>
          </p:cNvPr>
          <p:cNvSpPr>
            <a:spLocks noGrp="1"/>
          </p:cNvSpPr>
          <p:nvPr>
            <p:ph idx="1"/>
          </p:nvPr>
        </p:nvSpPr>
        <p:spPr>
          <a:xfrm>
            <a:off x="457200" y="1600201"/>
            <a:ext cx="4114800" cy="3773015"/>
          </a:xfrm>
        </p:spPr>
        <p:txBody>
          <a:bodyPr>
            <a:normAutofit/>
          </a:bodyPr>
          <a:lstStyle/>
          <a:p>
            <a:r>
              <a:rPr lang="en-US" sz="2200" dirty="0"/>
              <a:t>The main aim of this community development project is to identify the issues of Obesity that the females of Swindon, UK are suffering from along with recommending them strategies of mitigation </a:t>
            </a:r>
          </a:p>
          <a:p>
            <a:endParaRPr lang="en-GB" dirty="0"/>
          </a:p>
        </p:txBody>
      </p:sp>
      <p:pic>
        <p:nvPicPr>
          <p:cNvPr id="5" name="Picture 4" descr="A diagram of health risks and comorbidities&#10;&#10;Description automatically generated">
            <a:extLst>
              <a:ext uri="{FF2B5EF4-FFF2-40B4-BE49-F238E27FC236}">
                <a16:creationId xmlns:a16="http://schemas.microsoft.com/office/drawing/2014/main" id="{7F41EBFB-F66F-B56D-9953-6016DDE9A1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4048" y="1196752"/>
            <a:ext cx="3960440" cy="3888419"/>
          </a:xfrm>
          <a:prstGeom prst="rect">
            <a:avLst/>
          </a:prstGeom>
        </p:spPr>
      </p:pic>
      <p:sp>
        <p:nvSpPr>
          <p:cNvPr id="6" name="TextBox 5">
            <a:extLst>
              <a:ext uri="{FF2B5EF4-FFF2-40B4-BE49-F238E27FC236}">
                <a16:creationId xmlns:a16="http://schemas.microsoft.com/office/drawing/2014/main" id="{78E3CEF2-5C11-442F-DD36-927CC05E7A65}"/>
              </a:ext>
            </a:extLst>
          </p:cNvPr>
          <p:cNvSpPr txBox="1"/>
          <p:nvPr/>
        </p:nvSpPr>
        <p:spPr>
          <a:xfrm>
            <a:off x="6084168" y="4954366"/>
            <a:ext cx="3168352" cy="261610"/>
          </a:xfrm>
          <a:prstGeom prst="rect">
            <a:avLst/>
          </a:prstGeom>
          <a:noFill/>
        </p:spPr>
        <p:txBody>
          <a:bodyPr wrap="square" rtlCol="0">
            <a:spAutoFit/>
          </a:bodyPr>
          <a:lstStyle/>
          <a:p>
            <a:r>
              <a:rPr lang="en-GB" sz="1100" dirty="0"/>
              <a:t>Body Positivity and Clinical </a:t>
            </a:r>
            <a:r>
              <a:rPr lang="en-GB" sz="1100" dirty="0" err="1"/>
              <a:t>Risc</a:t>
            </a:r>
            <a:r>
              <a:rPr lang="en-GB" sz="1100" dirty="0"/>
              <a:t> Factors 2020.</a:t>
            </a:r>
          </a:p>
        </p:txBody>
      </p:sp>
    </p:spTree>
    <p:extLst>
      <p:ext uri="{BB962C8B-B14F-4D97-AF65-F5344CB8AC3E}">
        <p14:creationId xmlns:p14="http://schemas.microsoft.com/office/powerpoint/2010/main" val="3590542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a:xfrm>
            <a:off x="457200" y="274638"/>
            <a:ext cx="8229600" cy="725470"/>
          </a:xfrm>
        </p:spPr>
        <p:txBody>
          <a:bodyPr>
            <a:normAutofit fontScale="90000"/>
          </a:bodyPr>
          <a:lstStyle/>
          <a:p>
            <a:r>
              <a:rPr lang="en-GB" b="1" dirty="0"/>
              <a:t>Population</a:t>
            </a:r>
          </a:p>
        </p:txBody>
      </p:sp>
      <p:sp>
        <p:nvSpPr>
          <p:cNvPr id="3" name="Content Placeholder 2">
            <a:extLst>
              <a:ext uri="{FF2B5EF4-FFF2-40B4-BE49-F238E27FC236}">
                <a16:creationId xmlns:a16="http://schemas.microsoft.com/office/drawing/2014/main" id="{7CC950D7-AB84-B857-C599-5E588C35E6FD}"/>
              </a:ext>
            </a:extLst>
          </p:cNvPr>
          <p:cNvSpPr>
            <a:spLocks noGrp="1"/>
          </p:cNvSpPr>
          <p:nvPr>
            <p:ph idx="1"/>
          </p:nvPr>
        </p:nvSpPr>
        <p:spPr>
          <a:xfrm>
            <a:off x="457200" y="1071546"/>
            <a:ext cx="7400948" cy="2928957"/>
          </a:xfrm>
        </p:spPr>
        <p:txBody>
          <a:bodyPr>
            <a:normAutofit fontScale="62500" lnSpcReduction="20000"/>
          </a:bodyPr>
          <a:lstStyle/>
          <a:p>
            <a:pPr fontAlgn="base"/>
            <a:r>
              <a:rPr lang="en-US" dirty="0"/>
              <a:t>Population: the population of </a:t>
            </a:r>
            <a:r>
              <a:rPr lang="en-US" dirty="0" err="1"/>
              <a:t>Swindon</a:t>
            </a:r>
            <a:r>
              <a:rPr lang="en-US" dirty="0"/>
              <a:t> UK is  233,410 (</a:t>
            </a:r>
            <a:r>
              <a:rPr lang="en-US" dirty="0" err="1"/>
              <a:t>Citypopulation</a:t>
            </a:r>
            <a:r>
              <a:rPr lang="en-US" dirty="0"/>
              <a:t>, 2023). For the 10th running year, it is evident that the rate of women being admitted to hospital in </a:t>
            </a:r>
            <a:r>
              <a:rPr lang="en-US" dirty="0" err="1"/>
              <a:t>Swindon</a:t>
            </a:r>
            <a:r>
              <a:rPr lang="en-US" dirty="0"/>
              <a:t> UK for obesity is much more than men (Bond, 2014). </a:t>
            </a:r>
          </a:p>
          <a:p>
            <a:pPr fontAlgn="base"/>
            <a:r>
              <a:rPr lang="en-US" dirty="0"/>
              <a:t>Ethnicity: White British-1499, non-white-118, white non-british-121, mixed-34, asian-58, black-15, other ethnic group-11, household with numerous ethnicities-64 (OCSI, 2023)</a:t>
            </a:r>
          </a:p>
          <a:p>
            <a:pPr fontAlgn="base"/>
            <a:r>
              <a:rPr lang="en-US" dirty="0"/>
              <a:t>Religion: Majority of the people who are residing in </a:t>
            </a:r>
            <a:r>
              <a:rPr lang="en-US" dirty="0" err="1"/>
              <a:t>Swindon</a:t>
            </a:r>
            <a:r>
              <a:rPr lang="en-US" dirty="0"/>
              <a:t> are Christian. </a:t>
            </a:r>
          </a:p>
          <a:p>
            <a:pPr marL="0" indent="0">
              <a:buNone/>
            </a:pPr>
            <a:endParaRPr lang="en-GB" dirty="0"/>
          </a:p>
        </p:txBody>
      </p:sp>
      <p:pic>
        <p:nvPicPr>
          <p:cNvPr id="12290" name="Picture 2" descr="https://lh7-us.googleusercontent.com/docsz/AD_4nXf5bUeeXzZOWKyej0FJ9uK-3am-FqL5iyKC6xxzA_C6BNAmsEQqc-Nu4jMmyy0Ts4B_Ll053w8fy91NWYrYAky49p1l9mrdjb9iYUigEUnRplcWNZE8ySPsT5Cx1YvPhZqpa0EConJSA7enaA_RL1sRvo8?key=Vr09xyxcXZ2OB7-Nyxa2Iw"/>
          <p:cNvPicPr>
            <a:picLocks noChangeAspect="1" noChangeArrowheads="1"/>
          </p:cNvPicPr>
          <p:nvPr/>
        </p:nvPicPr>
        <p:blipFill>
          <a:blip r:embed="rId3"/>
          <a:srcRect/>
          <a:stretch>
            <a:fillRect/>
          </a:stretch>
        </p:blipFill>
        <p:spPr bwMode="auto">
          <a:xfrm>
            <a:off x="0" y="3571876"/>
            <a:ext cx="3571868" cy="2000264"/>
          </a:xfrm>
          <a:prstGeom prst="rect">
            <a:avLst/>
          </a:prstGeom>
          <a:noFill/>
        </p:spPr>
      </p:pic>
      <p:pic>
        <p:nvPicPr>
          <p:cNvPr id="12292" name="Picture 4" descr="https://lh7-us.googleusercontent.com/docsz/AD_4nXfHYH9Xd8OcL3Nox7zKwdo3eUHY9EYQqKq7AdhV-scoyODDRQngYKBY-nx2eCF3VB7vKAAxqOLqxXDV8n5YGMQHlZKvDBf_eiAEAeAbBhBFIx2OCaOAKVP4Sh6afVDrW0EGnirqYtcNohXAY2H9d_aEfM2y?key=Vr09xyxcXZ2OB7-Nyxa2Iw"/>
          <p:cNvPicPr>
            <a:picLocks noChangeAspect="1" noChangeArrowheads="1"/>
          </p:cNvPicPr>
          <p:nvPr/>
        </p:nvPicPr>
        <p:blipFill>
          <a:blip r:embed="rId4"/>
          <a:srcRect/>
          <a:stretch>
            <a:fillRect/>
          </a:stretch>
        </p:blipFill>
        <p:spPr bwMode="auto">
          <a:xfrm>
            <a:off x="3857620" y="3571876"/>
            <a:ext cx="4948232" cy="2066925"/>
          </a:xfrm>
          <a:prstGeom prst="rect">
            <a:avLst/>
          </a:prstGeom>
          <a:noFill/>
        </p:spPr>
      </p:pic>
    </p:spTree>
    <p:extLst>
      <p:ext uri="{BB962C8B-B14F-4D97-AF65-F5344CB8AC3E}">
        <p14:creationId xmlns:p14="http://schemas.microsoft.com/office/powerpoint/2010/main" val="4056129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C9C67-72A5-B17F-B6E1-F03A5BF1D067}"/>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Theory </a:t>
            </a:r>
          </a:p>
        </p:txBody>
      </p:sp>
      <p:sp>
        <p:nvSpPr>
          <p:cNvPr id="9" name="TextBox 8">
            <a:extLst>
              <a:ext uri="{FF2B5EF4-FFF2-40B4-BE49-F238E27FC236}">
                <a16:creationId xmlns:a16="http://schemas.microsoft.com/office/drawing/2014/main" id="{91D5334D-4F48-A473-E3B8-92812056547A}"/>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000" b="1"/>
              <a:t>Love and belonging </a:t>
            </a:r>
            <a:r>
              <a:rPr lang="en-US" sz="2000"/>
              <a:t>help people to have confidence and to trust in their own abilities so they can feel like a part of the organization, family, group of friends, and so on.</a:t>
            </a:r>
          </a:p>
          <a:p>
            <a:pPr marL="342900" indent="-342900">
              <a:lnSpc>
                <a:spcPct val="90000"/>
              </a:lnSpc>
              <a:spcBef>
                <a:spcPct val="20000"/>
              </a:spcBef>
              <a:buFont typeface="Arial" pitchFamily="34" charset="0"/>
              <a:buChar char="•"/>
            </a:pPr>
            <a:endParaRPr lang="en-US" sz="2000"/>
          </a:p>
          <a:p>
            <a:pPr marL="342900" indent="-342900">
              <a:lnSpc>
                <a:spcPct val="90000"/>
              </a:lnSpc>
              <a:spcBef>
                <a:spcPct val="20000"/>
              </a:spcBef>
              <a:buFont typeface="Arial" pitchFamily="34" charset="0"/>
              <a:buChar char="•"/>
            </a:pPr>
            <a:r>
              <a:rPr lang="en-US" sz="2000"/>
              <a:t> </a:t>
            </a:r>
            <a:r>
              <a:rPr lang="en-US" sz="2000" b="1"/>
              <a:t>Self-esteem and Prestige Needs </a:t>
            </a:r>
            <a:r>
              <a:rPr lang="en-US" sz="2000"/>
              <a:t>–refer to ego needs that reflects in the individual’s achievements and confidence.</a:t>
            </a:r>
          </a:p>
        </p:txBody>
      </p:sp>
      <p:pic>
        <p:nvPicPr>
          <p:cNvPr id="8" name="Content Placeholder 7" descr="A rainbow pyramid with text&#10;&#10;Description automatically generated">
            <a:extLst>
              <a:ext uri="{FF2B5EF4-FFF2-40B4-BE49-F238E27FC236}">
                <a16:creationId xmlns:a16="http://schemas.microsoft.com/office/drawing/2014/main" id="{B57A9D8B-543F-37E8-5931-9B706DCCE94C}"/>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717857" y="1600201"/>
            <a:ext cx="3899286" cy="3989040"/>
          </a:xfrm>
          <a:noFill/>
        </p:spPr>
      </p:pic>
      <p:sp>
        <p:nvSpPr>
          <p:cNvPr id="5" name="TextBox 4">
            <a:extLst>
              <a:ext uri="{FF2B5EF4-FFF2-40B4-BE49-F238E27FC236}">
                <a16:creationId xmlns:a16="http://schemas.microsoft.com/office/drawing/2014/main" id="{619EE155-7F14-D895-9424-106184E5F052}"/>
              </a:ext>
            </a:extLst>
          </p:cNvPr>
          <p:cNvSpPr txBox="1"/>
          <p:nvPr/>
        </p:nvSpPr>
        <p:spPr>
          <a:xfrm>
            <a:off x="5120248" y="5458436"/>
            <a:ext cx="3094503" cy="261610"/>
          </a:xfrm>
          <a:prstGeom prst="rect">
            <a:avLst/>
          </a:prstGeom>
          <a:noFill/>
        </p:spPr>
        <p:txBody>
          <a:bodyPr wrap="square" rtlCol="0">
            <a:spAutoFit/>
          </a:bodyPr>
          <a:lstStyle/>
          <a:p>
            <a:r>
              <a:rPr lang="en-GB" sz="1100" dirty="0"/>
              <a:t>Simply Psychology,2024</a:t>
            </a:r>
          </a:p>
        </p:txBody>
      </p:sp>
      <p:sp>
        <p:nvSpPr>
          <p:cNvPr id="6" name="TextBox 5">
            <a:extLst>
              <a:ext uri="{FF2B5EF4-FFF2-40B4-BE49-F238E27FC236}">
                <a16:creationId xmlns:a16="http://schemas.microsoft.com/office/drawing/2014/main" id="{DF0BD7AE-F3C4-CCA3-60AD-454764BB844E}"/>
              </a:ext>
            </a:extLst>
          </p:cNvPr>
          <p:cNvSpPr txBox="1"/>
          <p:nvPr/>
        </p:nvSpPr>
        <p:spPr>
          <a:xfrm>
            <a:off x="107504" y="5273770"/>
            <a:ext cx="2161169" cy="369332"/>
          </a:xfrm>
          <a:prstGeom prst="rect">
            <a:avLst/>
          </a:prstGeom>
          <a:noFill/>
        </p:spPr>
        <p:txBody>
          <a:bodyPr wrap="none" rtlCol="0">
            <a:spAutoFit/>
          </a:bodyPr>
          <a:lstStyle/>
          <a:p>
            <a:r>
              <a:rPr lang="en-GB" dirty="0"/>
              <a:t> </a:t>
            </a:r>
            <a:r>
              <a:rPr lang="en-GB" sz="1100" dirty="0"/>
              <a:t>Maslow Theory of Needs 2022</a:t>
            </a:r>
          </a:p>
        </p:txBody>
      </p:sp>
    </p:spTree>
    <p:extLst>
      <p:ext uri="{BB962C8B-B14F-4D97-AF65-F5344CB8AC3E}">
        <p14:creationId xmlns:p14="http://schemas.microsoft.com/office/powerpoint/2010/main" val="1088605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p:txBody>
          <a:bodyPr>
            <a:normAutofit fontScale="90000"/>
          </a:bodyPr>
          <a:lstStyle/>
          <a:p>
            <a:r>
              <a:rPr lang="en-GB" b="1" dirty="0"/>
              <a:t>Stakeholders involved in the program</a:t>
            </a:r>
          </a:p>
        </p:txBody>
      </p:sp>
      <p:sp>
        <p:nvSpPr>
          <p:cNvPr id="3" name="Content Placeholder 2">
            <a:extLst>
              <a:ext uri="{FF2B5EF4-FFF2-40B4-BE49-F238E27FC236}">
                <a16:creationId xmlns:a16="http://schemas.microsoft.com/office/drawing/2014/main" id="{5A38472C-4FE6-2304-26CB-5EA0498926A5}"/>
              </a:ext>
            </a:extLst>
          </p:cNvPr>
          <p:cNvSpPr>
            <a:spLocks noGrp="1"/>
          </p:cNvSpPr>
          <p:nvPr>
            <p:ph idx="1"/>
          </p:nvPr>
        </p:nvSpPr>
        <p:spPr>
          <a:xfrm>
            <a:off x="4000496" y="1600201"/>
            <a:ext cx="4686304" cy="3917032"/>
          </a:xfrm>
        </p:spPr>
        <p:txBody>
          <a:bodyPr>
            <a:normAutofit fontScale="92500" lnSpcReduction="20000"/>
          </a:bodyPr>
          <a:lstStyle/>
          <a:p>
            <a:pPr fontAlgn="base"/>
            <a:r>
              <a:rPr lang="en-US" dirty="0"/>
              <a:t>GP </a:t>
            </a:r>
          </a:p>
          <a:p>
            <a:pPr fontAlgn="base"/>
            <a:r>
              <a:rPr lang="en-US" dirty="0"/>
              <a:t>Health care services</a:t>
            </a:r>
          </a:p>
          <a:p>
            <a:pPr fontAlgn="base"/>
            <a:r>
              <a:rPr lang="en-GB" dirty="0"/>
              <a:t>Community groups</a:t>
            </a:r>
          </a:p>
          <a:p>
            <a:pPr fontAlgn="base"/>
            <a:r>
              <a:rPr lang="en-GB" dirty="0"/>
              <a:t>Nutritionist</a:t>
            </a:r>
          </a:p>
          <a:p>
            <a:pPr fontAlgn="base"/>
            <a:r>
              <a:rPr lang="en-US" dirty="0"/>
              <a:t>Psychology</a:t>
            </a:r>
          </a:p>
          <a:p>
            <a:pPr fontAlgn="base"/>
            <a:r>
              <a:rPr lang="en-US" dirty="0"/>
              <a:t>Family</a:t>
            </a:r>
          </a:p>
          <a:p>
            <a:pPr fontAlgn="base"/>
            <a:r>
              <a:rPr lang="en-GB" dirty="0"/>
              <a:t>Council</a:t>
            </a:r>
          </a:p>
          <a:p>
            <a:pPr fontAlgn="base"/>
            <a:r>
              <a:rPr lang="en-GB" dirty="0"/>
              <a:t>Charities </a:t>
            </a:r>
            <a:endParaRPr lang="en-US" dirty="0"/>
          </a:p>
        </p:txBody>
      </p:sp>
      <p:pic>
        <p:nvPicPr>
          <p:cNvPr id="10241" name="Picture 1"/>
          <p:cNvPicPr>
            <a:picLocks noChangeAspect="1" noChangeArrowheads="1"/>
          </p:cNvPicPr>
          <p:nvPr/>
        </p:nvPicPr>
        <p:blipFill>
          <a:blip r:embed="rId3"/>
          <a:srcRect/>
          <a:stretch>
            <a:fillRect/>
          </a:stretch>
        </p:blipFill>
        <p:spPr bwMode="auto">
          <a:xfrm>
            <a:off x="500034" y="1857364"/>
            <a:ext cx="3000396" cy="3357586"/>
          </a:xfrm>
          <a:prstGeom prst="rect">
            <a:avLst/>
          </a:prstGeom>
          <a:noFill/>
          <a:ln w="9525">
            <a:noFill/>
            <a:miter lim="800000"/>
            <a:headEnd/>
            <a:tailEnd/>
          </a:ln>
          <a:effectLst/>
        </p:spPr>
      </p:pic>
      <p:sp>
        <p:nvSpPr>
          <p:cNvPr id="4" name="TextBox 3">
            <a:extLst>
              <a:ext uri="{FF2B5EF4-FFF2-40B4-BE49-F238E27FC236}">
                <a16:creationId xmlns:a16="http://schemas.microsoft.com/office/drawing/2014/main" id="{B0DF622D-7080-B4DA-05DE-6BC24ABC3AED}"/>
              </a:ext>
            </a:extLst>
          </p:cNvPr>
          <p:cNvSpPr txBox="1"/>
          <p:nvPr/>
        </p:nvSpPr>
        <p:spPr>
          <a:xfrm>
            <a:off x="395536" y="5147901"/>
            <a:ext cx="2520280" cy="369332"/>
          </a:xfrm>
          <a:prstGeom prst="rect">
            <a:avLst/>
          </a:prstGeom>
          <a:noFill/>
        </p:spPr>
        <p:txBody>
          <a:bodyPr wrap="square" rtlCol="0">
            <a:spAutoFit/>
          </a:bodyPr>
          <a:lstStyle/>
          <a:p>
            <a:r>
              <a:rPr lang="en-GB" sz="1100" dirty="0" err="1"/>
              <a:t>Brentalls</a:t>
            </a:r>
            <a:r>
              <a:rPr lang="en-GB" sz="1100" dirty="0"/>
              <a:t> sa.com 2023</a:t>
            </a:r>
            <a:r>
              <a:rPr lang="en-GB" dirty="0"/>
              <a:t>.</a:t>
            </a:r>
          </a:p>
        </p:txBody>
      </p:sp>
    </p:spTree>
    <p:extLst>
      <p:ext uri="{BB962C8B-B14F-4D97-AF65-F5344CB8AC3E}">
        <p14:creationId xmlns:p14="http://schemas.microsoft.com/office/powerpoint/2010/main" val="955542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611560" y="692696"/>
            <a:ext cx="8229600" cy="807478"/>
          </a:xfrm>
        </p:spPr>
        <p:txBody>
          <a:bodyPr>
            <a:normAutofit fontScale="90000"/>
          </a:bodyPr>
          <a:lstStyle/>
          <a:p>
            <a:r>
              <a:rPr lang="en-GB" b="1" dirty="0"/>
              <a:t>U</a:t>
            </a:r>
            <a:r>
              <a:rPr lang="en-GB" sz="4400" b="1" dirty="0"/>
              <a:t>se of digital media and technologies for community development</a:t>
            </a:r>
            <a:endParaRPr lang="en-GB" dirty="0"/>
          </a:p>
        </p:txBody>
      </p:sp>
      <p:pic>
        <p:nvPicPr>
          <p:cNvPr id="5" name="Picture 4" descr="A blue and white logo&#10;&#10;Description automatically generated">
            <a:extLst>
              <a:ext uri="{FF2B5EF4-FFF2-40B4-BE49-F238E27FC236}">
                <a16:creationId xmlns:a16="http://schemas.microsoft.com/office/drawing/2014/main" id="{BC878098-2B54-7F8B-9803-1A3DE4155D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2113450"/>
            <a:ext cx="3960440" cy="2285504"/>
          </a:xfrm>
          <a:prstGeom prst="rect">
            <a:avLst/>
          </a:prstGeom>
        </p:spPr>
      </p:pic>
      <p:pic>
        <p:nvPicPr>
          <p:cNvPr id="7" name="Picture 6" descr="A group of logos of different brands&#10;&#10;Description automatically generated">
            <a:extLst>
              <a:ext uri="{FF2B5EF4-FFF2-40B4-BE49-F238E27FC236}">
                <a16:creationId xmlns:a16="http://schemas.microsoft.com/office/drawing/2014/main" id="{82F33535-20FF-2FE7-9EB4-E71BF6D2D1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49" y="2113450"/>
            <a:ext cx="4981707" cy="2285504"/>
          </a:xfrm>
          <a:prstGeom prst="rect">
            <a:avLst/>
          </a:prstGeom>
        </p:spPr>
      </p:pic>
      <p:sp>
        <p:nvSpPr>
          <p:cNvPr id="8" name="TextBox 7">
            <a:extLst>
              <a:ext uri="{FF2B5EF4-FFF2-40B4-BE49-F238E27FC236}">
                <a16:creationId xmlns:a16="http://schemas.microsoft.com/office/drawing/2014/main" id="{A59CDAF0-C420-1162-299D-63623F11E565}"/>
              </a:ext>
            </a:extLst>
          </p:cNvPr>
          <p:cNvSpPr txBox="1"/>
          <p:nvPr/>
        </p:nvSpPr>
        <p:spPr>
          <a:xfrm>
            <a:off x="5076056" y="4781397"/>
            <a:ext cx="3240360" cy="461665"/>
          </a:xfrm>
          <a:prstGeom prst="rect">
            <a:avLst/>
          </a:prstGeom>
          <a:noFill/>
        </p:spPr>
        <p:txBody>
          <a:bodyPr wrap="square" rtlCol="0">
            <a:spAutoFit/>
          </a:bodyPr>
          <a:lstStyle/>
          <a:p>
            <a:r>
              <a:rPr lang="en-GB" sz="2400" b="1" dirty="0"/>
              <a:t>#StayFitBeHealthy</a:t>
            </a:r>
          </a:p>
        </p:txBody>
      </p:sp>
    </p:spTree>
    <p:extLst>
      <p:ext uri="{BB962C8B-B14F-4D97-AF65-F5344CB8AC3E}">
        <p14:creationId xmlns:p14="http://schemas.microsoft.com/office/powerpoint/2010/main" val="2874181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400" b="1" dirty="0"/>
              <a:t>Legislation and policy impact the support and growth of  a community</a:t>
            </a:r>
          </a:p>
        </p:txBody>
      </p:sp>
      <p:sp>
        <p:nvSpPr>
          <p:cNvPr id="3" name="Content Placeholder 2">
            <a:extLst>
              <a:ext uri="{FF2B5EF4-FFF2-40B4-BE49-F238E27FC236}">
                <a16:creationId xmlns:a16="http://schemas.microsoft.com/office/drawing/2014/main" id="{D7ED11C4-A4C6-65AA-EEA1-E3F6BFEB0B5C}"/>
              </a:ext>
            </a:extLst>
          </p:cNvPr>
          <p:cNvSpPr>
            <a:spLocks noGrp="1"/>
          </p:cNvSpPr>
          <p:nvPr>
            <p:ph sz="half" idx="1"/>
          </p:nvPr>
        </p:nvSpPr>
        <p:spPr>
          <a:xfrm>
            <a:off x="457200" y="1600201"/>
            <a:ext cx="4038600" cy="3989040"/>
          </a:xfrm>
        </p:spPr>
        <p:txBody>
          <a:bodyPr>
            <a:normAutofit/>
          </a:bodyPr>
          <a:lstStyle/>
          <a:p>
            <a:pPr fontAlgn="base"/>
            <a:r>
              <a:rPr lang="en-GB" dirty="0"/>
              <a:t>Equality Act 2010</a:t>
            </a:r>
          </a:p>
          <a:p>
            <a:pPr fontAlgn="base"/>
            <a:r>
              <a:rPr lang="en-GB" dirty="0"/>
              <a:t>Care Act 2014</a:t>
            </a:r>
          </a:p>
          <a:p>
            <a:pPr fontAlgn="base"/>
            <a:r>
              <a:rPr lang="en-GB" dirty="0"/>
              <a:t>Health and Social care Act 2012</a:t>
            </a:r>
          </a:p>
          <a:p>
            <a:pPr fontAlgn="base"/>
            <a:r>
              <a:rPr lang="en-GB" dirty="0"/>
              <a:t>Mental health Act1983</a:t>
            </a:r>
          </a:p>
          <a:p>
            <a:pPr fontAlgn="base"/>
            <a:r>
              <a:rPr lang="en-GB" dirty="0"/>
              <a:t>Human rights 1998</a:t>
            </a:r>
            <a:endParaRPr lang="en-US" dirty="0"/>
          </a:p>
        </p:txBody>
      </p:sp>
      <p:pic>
        <p:nvPicPr>
          <p:cNvPr id="5" name="Picture 4" descr="A gavel on top of a book&#10;&#10;Description automatically generated">
            <a:extLst>
              <a:ext uri="{FF2B5EF4-FFF2-40B4-BE49-F238E27FC236}">
                <a16:creationId xmlns:a16="http://schemas.microsoft.com/office/drawing/2014/main" id="{DFF606E1-C72B-5BBF-59E8-BFF56760639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48200" y="1681434"/>
            <a:ext cx="4038600" cy="3826573"/>
          </a:xfrm>
          <a:prstGeom prst="rect">
            <a:avLst/>
          </a:prstGeom>
          <a:noFill/>
        </p:spPr>
      </p:pic>
      <p:sp>
        <p:nvSpPr>
          <p:cNvPr id="4" name="TextBox 3">
            <a:extLst>
              <a:ext uri="{FF2B5EF4-FFF2-40B4-BE49-F238E27FC236}">
                <a16:creationId xmlns:a16="http://schemas.microsoft.com/office/drawing/2014/main" id="{E772E561-7B95-FB66-049F-8E73CCD9D6C5}"/>
              </a:ext>
            </a:extLst>
          </p:cNvPr>
          <p:cNvSpPr txBox="1"/>
          <p:nvPr/>
        </p:nvSpPr>
        <p:spPr>
          <a:xfrm>
            <a:off x="4560493" y="5458436"/>
            <a:ext cx="2016224" cy="261610"/>
          </a:xfrm>
          <a:prstGeom prst="rect">
            <a:avLst/>
          </a:prstGeom>
          <a:noFill/>
        </p:spPr>
        <p:txBody>
          <a:bodyPr wrap="square" rtlCol="0">
            <a:spAutoFit/>
          </a:bodyPr>
          <a:lstStyle/>
          <a:p>
            <a:r>
              <a:rPr lang="en-GB" sz="1100" dirty="0"/>
              <a:t>Tracking Bills 2021</a:t>
            </a:r>
          </a:p>
        </p:txBody>
      </p:sp>
    </p:spTree>
    <p:extLst>
      <p:ext uri="{BB962C8B-B14F-4D97-AF65-F5344CB8AC3E}">
        <p14:creationId xmlns:p14="http://schemas.microsoft.com/office/powerpoint/2010/main" val="1500852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p:txBody>
          <a:bodyPr>
            <a:normAutofit fontScale="90000"/>
          </a:bodyPr>
          <a:lstStyle/>
          <a:p>
            <a:r>
              <a:rPr lang="en-GB" b="1" dirty="0"/>
              <a:t>Barriers/obstacles to community development</a:t>
            </a:r>
            <a:endParaRPr lang="en-GB" dirty="0"/>
          </a:p>
        </p:txBody>
      </p:sp>
      <p:sp>
        <p:nvSpPr>
          <p:cNvPr id="3" name="Content Placeholder 2">
            <a:extLst>
              <a:ext uri="{FF2B5EF4-FFF2-40B4-BE49-F238E27FC236}">
                <a16:creationId xmlns:a16="http://schemas.microsoft.com/office/drawing/2014/main" id="{8D487F98-1EA6-BF70-0F76-6420703ED133}"/>
              </a:ext>
            </a:extLst>
          </p:cNvPr>
          <p:cNvSpPr>
            <a:spLocks noGrp="1"/>
          </p:cNvSpPr>
          <p:nvPr>
            <p:ph idx="1"/>
          </p:nvPr>
        </p:nvSpPr>
        <p:spPr>
          <a:xfrm>
            <a:off x="457200" y="1600201"/>
            <a:ext cx="4614866" cy="3917032"/>
          </a:xfrm>
        </p:spPr>
        <p:txBody>
          <a:bodyPr>
            <a:normAutofit/>
          </a:bodyPr>
          <a:lstStyle/>
          <a:p>
            <a:r>
              <a:rPr lang="en-GB" sz="2400" dirty="0"/>
              <a:t>Lack of communication</a:t>
            </a:r>
          </a:p>
          <a:p>
            <a:r>
              <a:rPr lang="en-GB" sz="2400" dirty="0"/>
              <a:t>Lack of founding</a:t>
            </a:r>
          </a:p>
          <a:p>
            <a:r>
              <a:rPr lang="en-GB" sz="2400" dirty="0"/>
              <a:t>Discrimination and stigmatisation </a:t>
            </a:r>
          </a:p>
          <a:p>
            <a:r>
              <a:rPr lang="en-GB" sz="2400" dirty="0"/>
              <a:t>Misinformation</a:t>
            </a:r>
          </a:p>
          <a:p>
            <a:r>
              <a:rPr lang="en-GB" sz="2400" dirty="0"/>
              <a:t>Lack of  motivation</a:t>
            </a:r>
          </a:p>
        </p:txBody>
      </p:sp>
      <p:pic>
        <p:nvPicPr>
          <p:cNvPr id="5" name="Picture 4" descr="A diagram of a diagram&#10;&#10;Description automatically generated">
            <a:extLst>
              <a:ext uri="{FF2B5EF4-FFF2-40B4-BE49-F238E27FC236}">
                <a16:creationId xmlns:a16="http://schemas.microsoft.com/office/drawing/2014/main" id="{9E3A499F-2ED0-0B9B-4870-39034A8DE0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960" y="2060848"/>
            <a:ext cx="4802704" cy="2736304"/>
          </a:xfrm>
          <a:prstGeom prst="rect">
            <a:avLst/>
          </a:prstGeom>
        </p:spPr>
      </p:pic>
      <p:sp>
        <p:nvSpPr>
          <p:cNvPr id="4" name="TextBox 3">
            <a:extLst>
              <a:ext uri="{FF2B5EF4-FFF2-40B4-BE49-F238E27FC236}">
                <a16:creationId xmlns:a16="http://schemas.microsoft.com/office/drawing/2014/main" id="{ACA859E1-2651-6140-8BB2-7E7690714B23}"/>
              </a:ext>
            </a:extLst>
          </p:cNvPr>
          <p:cNvSpPr txBox="1"/>
          <p:nvPr/>
        </p:nvSpPr>
        <p:spPr>
          <a:xfrm>
            <a:off x="5633323" y="4293096"/>
            <a:ext cx="3193503" cy="261610"/>
          </a:xfrm>
          <a:prstGeom prst="rect">
            <a:avLst/>
          </a:prstGeom>
          <a:noFill/>
        </p:spPr>
        <p:txBody>
          <a:bodyPr wrap="none" rtlCol="0">
            <a:spAutoFit/>
          </a:bodyPr>
          <a:lstStyle/>
          <a:p>
            <a:r>
              <a:rPr lang="en-GB" sz="1100" dirty="0"/>
              <a:t>Common Obstacles in Community Development</a:t>
            </a:r>
          </a:p>
        </p:txBody>
      </p:sp>
    </p:spTree>
    <p:extLst>
      <p:ext uri="{BB962C8B-B14F-4D97-AF65-F5344CB8AC3E}">
        <p14:creationId xmlns:p14="http://schemas.microsoft.com/office/powerpoint/2010/main" val="174427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p:txBody>
          <a:bodyPr/>
          <a:lstStyle/>
          <a:p>
            <a:r>
              <a:rPr lang="en-GB" b="1" dirty="0"/>
              <a:t>Recommendations</a:t>
            </a:r>
          </a:p>
        </p:txBody>
      </p:sp>
      <p:sp>
        <p:nvSpPr>
          <p:cNvPr id="3" name="Content Placeholder 2">
            <a:extLst>
              <a:ext uri="{FF2B5EF4-FFF2-40B4-BE49-F238E27FC236}">
                <a16:creationId xmlns:a16="http://schemas.microsoft.com/office/drawing/2014/main" id="{F1659EE3-E57E-A609-2DF7-E4C55C3D211A}"/>
              </a:ext>
            </a:extLst>
          </p:cNvPr>
          <p:cNvSpPr>
            <a:spLocks noGrp="1"/>
          </p:cNvSpPr>
          <p:nvPr>
            <p:ph idx="1"/>
          </p:nvPr>
        </p:nvSpPr>
        <p:spPr/>
        <p:txBody>
          <a:bodyPr>
            <a:normAutofit fontScale="85000" lnSpcReduction="20000"/>
          </a:bodyPr>
          <a:lstStyle/>
          <a:p>
            <a:pPr fontAlgn="base"/>
            <a:r>
              <a:rPr lang="en-US" dirty="0"/>
              <a:t>To mitigate the challenge of limited resources, it will be crucial to seek out effective partnership with other firms or search for getting grants which can deliver economic guidance by ensuring multi-stakeholder partnership (Bali Swain and Yang-</a:t>
            </a:r>
            <a:r>
              <a:rPr lang="en-US" dirty="0" err="1"/>
              <a:t>Wallentin</a:t>
            </a:r>
            <a:r>
              <a:rPr lang="en-US" dirty="0"/>
              <a:t>, 2020)</a:t>
            </a:r>
          </a:p>
          <a:p>
            <a:pPr fontAlgn="base"/>
            <a:r>
              <a:rPr lang="en-US" dirty="0"/>
              <a:t>Lack of community involvement can be dealt with through developing hosting community meetings, sending newsletters, establishing pages on social media for supporting the community stay updated on progress</a:t>
            </a:r>
          </a:p>
          <a:p>
            <a:endParaRPr lang="en-GB" dirty="0"/>
          </a:p>
        </p:txBody>
      </p:sp>
    </p:spTree>
    <p:extLst>
      <p:ext uri="{BB962C8B-B14F-4D97-AF65-F5344CB8AC3E}">
        <p14:creationId xmlns:p14="http://schemas.microsoft.com/office/powerpoint/2010/main" val="1141520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E53A-5F48-B896-63FD-CE7B0CBD3BA9}"/>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4F14E7C7-9302-C3F8-D1DC-08D0C375A3B6}"/>
              </a:ext>
            </a:extLst>
          </p:cNvPr>
          <p:cNvSpPr>
            <a:spLocks noGrp="1"/>
          </p:cNvSpPr>
          <p:nvPr>
            <p:ph idx="1"/>
          </p:nvPr>
        </p:nvSpPr>
        <p:spPr/>
        <p:txBody>
          <a:bodyPr>
            <a:normAutofit/>
          </a:bodyPr>
          <a:lstStyle/>
          <a:p>
            <a:pPr fontAlgn="base"/>
            <a:r>
              <a:rPr lang="en-US" dirty="0"/>
              <a:t>With the support of the stakeholders, a piece of good health information, </a:t>
            </a:r>
            <a:r>
              <a:rPr lang="en-US" dirty="0" err="1"/>
              <a:t>motivation,and</a:t>
            </a:r>
            <a:r>
              <a:rPr lang="en-US" dirty="0"/>
              <a:t> a good community implication, obesity among women in Swindon can be tackled successfully.</a:t>
            </a:r>
          </a:p>
          <a:p>
            <a:endParaRPr lang="en-GB" dirty="0"/>
          </a:p>
        </p:txBody>
      </p:sp>
    </p:spTree>
    <p:extLst>
      <p:ext uri="{BB962C8B-B14F-4D97-AF65-F5344CB8AC3E}">
        <p14:creationId xmlns:p14="http://schemas.microsoft.com/office/powerpoint/2010/main" val="3583064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holding a sign">
            <a:extLst>
              <a:ext uri="{FF2B5EF4-FFF2-40B4-BE49-F238E27FC236}">
                <a16:creationId xmlns:a16="http://schemas.microsoft.com/office/drawing/2014/main" id="{1746788A-05B0-4423-726F-EC0904A14F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20960"/>
            <a:ext cx="5760640" cy="5646515"/>
          </a:xfrm>
          <a:noFill/>
        </p:spPr>
      </p:pic>
    </p:spTree>
    <p:extLst>
      <p:ext uri="{BB962C8B-B14F-4D97-AF65-F5344CB8AC3E}">
        <p14:creationId xmlns:p14="http://schemas.microsoft.com/office/powerpoint/2010/main" val="757348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a:xfrm>
            <a:off x="457200" y="0"/>
            <a:ext cx="8229600" cy="692696"/>
          </a:xfrm>
        </p:spPr>
        <p:txBody>
          <a:bodyPr>
            <a:normAutofit fontScale="90000"/>
          </a:bodyPr>
          <a:lstStyle/>
          <a:p>
            <a:r>
              <a:rPr lang="en-GB" b="1" dirty="0"/>
              <a:t>Reference</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179512" y="692696"/>
            <a:ext cx="8784976" cy="5040560"/>
          </a:xfrm>
        </p:spPr>
        <p:txBody>
          <a:bodyPr>
            <a:normAutofit fontScale="32500" lnSpcReduction="20000"/>
          </a:bodyPr>
          <a:lstStyle/>
          <a:p>
            <a:pPr marL="0" indent="0">
              <a:buNone/>
            </a:pPr>
            <a:r>
              <a:rPr lang="en-GB" dirty="0">
                <a:latin typeface="+mj-lt"/>
              </a:rPr>
              <a:t>www.google.com. (n.d.). Obesity Acceptance: Body Positivity and Clinical Risk Factors ... [online] Available at: https://www.google.com/imgres?imgurl=https://cdnintech.com/media/chapter/73236/1512345123/media/F3.png&amp;tbnid=hJVt6r1oX-QK8M&amp;vet=1&amp;imgrefurl=https://www.intechopen.com/chapters/73236&amp;docid=3xB5HPg0eHYnTM&amp;w=649&amp;h=649&amp;source=sh/x/im/m1/2&amp;kgs=9c3749be1dbb4c68&amp;shem=abme [Accessed 30 Jul. 2024].</a:t>
            </a:r>
            <a:endParaRPr lang="en-US" dirty="0">
              <a:latin typeface="+mj-lt"/>
            </a:endParaRPr>
          </a:p>
          <a:p>
            <a:pPr marL="0" indent="0">
              <a:buNone/>
            </a:pPr>
            <a:r>
              <a:rPr lang="en-US" dirty="0">
                <a:latin typeface="+mj-lt"/>
              </a:rPr>
              <a:t>Bond 2014. </a:t>
            </a:r>
            <a:r>
              <a:rPr lang="en-US" i="1" dirty="0">
                <a:latin typeface="+mj-lt"/>
              </a:rPr>
              <a:t>Obesity stats are weighted towards ladies</a:t>
            </a:r>
            <a:r>
              <a:rPr lang="en-US" dirty="0">
                <a:latin typeface="+mj-lt"/>
              </a:rPr>
              <a:t>. [online] </a:t>
            </a:r>
            <a:r>
              <a:rPr lang="en-US" dirty="0" err="1">
                <a:latin typeface="+mj-lt"/>
              </a:rPr>
              <a:t>Swindon</a:t>
            </a:r>
            <a:r>
              <a:rPr lang="en-US" dirty="0">
                <a:latin typeface="+mj-lt"/>
              </a:rPr>
              <a:t> Advertiser. Available at: https://www.swindonadvertiser.co.uk/news/11050156.obesity-stats-are-weighted-towards-ladies/ [Accessed 26 Jun. 2024].</a:t>
            </a:r>
          </a:p>
          <a:p>
            <a:pPr marL="0" indent="0">
              <a:buNone/>
            </a:pPr>
            <a:r>
              <a:rPr lang="en-GB" dirty="0">
                <a:latin typeface="+mj-lt"/>
              </a:rPr>
              <a:t>www.brentnalls-sa.com.au. (2023). The importance of stakeholder management in business P1. [online] Available at: </a:t>
            </a:r>
            <a:r>
              <a:rPr lang="en-GB" dirty="0">
                <a:latin typeface="+mj-lt"/>
                <a:hlinkClick r:id="rId2"/>
              </a:rPr>
              <a:t>https://www.brentnalls-sa.com.au/the-importance-of-stakeholder-management.[Accessed</a:t>
            </a:r>
            <a:r>
              <a:rPr lang="en-GB" dirty="0">
                <a:latin typeface="+mj-lt"/>
              </a:rPr>
              <a:t> 30 Jul 2024].</a:t>
            </a:r>
            <a:endParaRPr lang="en-US" dirty="0">
              <a:latin typeface="+mj-lt"/>
            </a:endParaRPr>
          </a:p>
          <a:p>
            <a:pPr marL="0" indent="0">
              <a:buNone/>
            </a:pPr>
            <a:endParaRPr lang="en-US" dirty="0">
              <a:latin typeface="+mj-lt"/>
            </a:endParaRPr>
          </a:p>
          <a:p>
            <a:pPr marL="0" indent="0">
              <a:buNone/>
            </a:pPr>
            <a:r>
              <a:rPr lang="en-GB" dirty="0">
                <a:latin typeface="+mj-lt"/>
              </a:rPr>
              <a:t>in (2021). Tracking Bills in the 403rd Virginia’ General Assembly - December Unit Meeting. [online] </a:t>
            </a:r>
            <a:r>
              <a:rPr lang="en-GB" dirty="0" err="1">
                <a:latin typeface="+mj-lt"/>
              </a:rPr>
              <a:t>MyLO</a:t>
            </a:r>
            <a:r>
              <a:rPr lang="en-GB" dirty="0">
                <a:latin typeface="+mj-lt"/>
              </a:rPr>
              <a:t>. Available at: https://my.lwv.org/virginia/south-hampton-roads/event/tracking-bills-403rd-virginia%E2%80%99-general-assembly-december-unit-meeting [Accessed 30 Jul. 2024].</a:t>
            </a:r>
            <a:endParaRPr lang="en-US" dirty="0">
              <a:latin typeface="+mj-lt"/>
            </a:endParaRPr>
          </a:p>
          <a:p>
            <a:pPr marL="0" indent="0">
              <a:buNone/>
            </a:pPr>
            <a:endParaRPr lang="en-US" dirty="0">
              <a:latin typeface="+mj-lt"/>
            </a:endParaRPr>
          </a:p>
          <a:p>
            <a:pPr marL="0" indent="0">
              <a:buNone/>
            </a:pPr>
            <a:r>
              <a:rPr lang="en-GB" dirty="0" err="1">
                <a:latin typeface="+mj-lt"/>
              </a:rPr>
              <a:t>FasterCapital</a:t>
            </a:r>
            <a:r>
              <a:rPr lang="en-GB" dirty="0">
                <a:latin typeface="+mj-lt"/>
              </a:rPr>
              <a:t>. (n.d.). Common Obstacles In Community Development And How To Address Them. [online] Available at: </a:t>
            </a:r>
            <a:r>
              <a:rPr lang="en-GB" dirty="0">
                <a:latin typeface="+mj-lt"/>
                <a:hlinkClick r:id="rId3"/>
              </a:rPr>
              <a:t>https://fastercapital.com/topics/common-obstacles-in-community-development-and-how-to-address-them.html.[Accessed</a:t>
            </a:r>
            <a:r>
              <a:rPr lang="en-GB" dirty="0">
                <a:latin typeface="+mj-lt"/>
              </a:rPr>
              <a:t> 30 Jul 2024].</a:t>
            </a:r>
            <a:endParaRPr lang="en-US" dirty="0">
              <a:latin typeface="+mj-lt"/>
            </a:endParaRPr>
          </a:p>
          <a:p>
            <a:pPr marL="0" indent="0">
              <a:buNone/>
            </a:pPr>
            <a:endParaRPr lang="en-US" dirty="0">
              <a:latin typeface="+mj-lt"/>
            </a:endParaRPr>
          </a:p>
          <a:p>
            <a:pPr marL="0" indent="0">
              <a:buNone/>
            </a:pPr>
            <a:r>
              <a:rPr lang="en-GB" dirty="0">
                <a:latin typeface="+mj-lt"/>
              </a:rPr>
              <a:t>CFI (2022). Maslow’s Hierarchy of Needs. [online] Corporate Finance Institute. Available at: https://corporatefinanceinstitute.com/resources/management/maslows-hierarchy-of-needs/.</a:t>
            </a:r>
            <a:endParaRPr lang="en-US" dirty="0">
              <a:latin typeface="+mj-lt"/>
            </a:endParaRPr>
          </a:p>
          <a:p>
            <a:pPr marL="0" indent="0">
              <a:buNone/>
            </a:pPr>
            <a:r>
              <a:rPr lang="en-US" dirty="0">
                <a:latin typeface="+mj-lt"/>
              </a:rPr>
              <a:t>Shutterstock. (n.d.). 7.578 </a:t>
            </a:r>
            <a:r>
              <a:rPr lang="en-US" dirty="0" err="1">
                <a:latin typeface="+mj-lt"/>
              </a:rPr>
              <a:t>imagini</a:t>
            </a:r>
            <a:r>
              <a:rPr lang="en-US" dirty="0">
                <a:latin typeface="+mj-lt"/>
              </a:rPr>
              <a:t>, </a:t>
            </a:r>
            <a:r>
              <a:rPr lang="en-US" dirty="0" err="1">
                <a:latin typeface="+mj-lt"/>
              </a:rPr>
              <a:t>fotografii</a:t>
            </a:r>
            <a:r>
              <a:rPr lang="en-US" dirty="0">
                <a:latin typeface="+mj-lt"/>
              </a:rPr>
              <a:t> de </a:t>
            </a:r>
            <a:r>
              <a:rPr lang="en-US" dirty="0" err="1">
                <a:latin typeface="+mj-lt"/>
              </a:rPr>
              <a:t>stoc</a:t>
            </a:r>
            <a:r>
              <a:rPr lang="en-US" dirty="0">
                <a:latin typeface="+mj-lt"/>
              </a:rPr>
              <a:t>, </a:t>
            </a:r>
            <a:r>
              <a:rPr lang="en-US" dirty="0" err="1">
                <a:latin typeface="+mj-lt"/>
              </a:rPr>
              <a:t>obiecte</a:t>
            </a:r>
            <a:r>
              <a:rPr lang="en-US" dirty="0">
                <a:latin typeface="+mj-lt"/>
              </a:rPr>
              <a:t> 3D </a:t>
            </a:r>
            <a:r>
              <a:rPr lang="en-US" dirty="0" err="1">
                <a:latin typeface="+mj-lt"/>
              </a:rPr>
              <a:t>și</a:t>
            </a:r>
            <a:r>
              <a:rPr lang="en-US" dirty="0">
                <a:latin typeface="+mj-lt"/>
              </a:rPr>
              <a:t> </a:t>
            </a:r>
            <a:r>
              <a:rPr lang="en-US" dirty="0" err="1">
                <a:latin typeface="+mj-lt"/>
              </a:rPr>
              <a:t>vectori</a:t>
            </a:r>
            <a:r>
              <a:rPr lang="en-US" dirty="0">
                <a:latin typeface="+mj-lt"/>
              </a:rPr>
              <a:t> </a:t>
            </a:r>
            <a:r>
              <a:rPr lang="en-US" dirty="0" err="1">
                <a:latin typeface="+mj-lt"/>
              </a:rPr>
              <a:t>pentru</a:t>
            </a:r>
            <a:r>
              <a:rPr lang="en-US" dirty="0">
                <a:latin typeface="+mj-lt"/>
              </a:rPr>
              <a:t> thank you group. [online] Available at: https://www.shutterstock.com/ro/search/thank-you-group [Accessed 30 Jul. 2024].</a:t>
            </a:r>
          </a:p>
          <a:p>
            <a:pPr marL="0" indent="0">
              <a:buNone/>
            </a:pPr>
            <a:endParaRPr lang="en-US" dirty="0">
              <a:latin typeface="+mj-lt"/>
            </a:endParaRPr>
          </a:p>
          <a:p>
            <a:pPr marL="0" indent="0">
              <a:buNone/>
            </a:pPr>
            <a:r>
              <a:rPr lang="en-US" dirty="0">
                <a:latin typeface="+mj-lt"/>
              </a:rPr>
              <a:t>ONS 2023. </a:t>
            </a:r>
            <a:r>
              <a:rPr lang="en-US" i="1" dirty="0">
                <a:latin typeface="+mj-lt"/>
              </a:rPr>
              <a:t>How life has changed in </a:t>
            </a:r>
            <a:r>
              <a:rPr lang="en-US" i="1" dirty="0" err="1">
                <a:latin typeface="+mj-lt"/>
              </a:rPr>
              <a:t>Swindon</a:t>
            </a:r>
            <a:r>
              <a:rPr lang="en-US" i="1" dirty="0">
                <a:latin typeface="+mj-lt"/>
              </a:rPr>
              <a:t>: Census 2021</a:t>
            </a:r>
            <a:r>
              <a:rPr lang="en-US" dirty="0">
                <a:latin typeface="+mj-lt"/>
              </a:rPr>
              <a:t>. [online] </a:t>
            </a:r>
            <a:r>
              <a:rPr lang="en-US" dirty="0" err="1">
                <a:latin typeface="+mj-lt"/>
              </a:rPr>
              <a:t>sveltekit-prerender</a:t>
            </a:r>
            <a:r>
              <a:rPr lang="en-US" dirty="0">
                <a:latin typeface="+mj-lt"/>
              </a:rPr>
              <a:t>. Available at: https://www.ons.gov.uk/visualisations/censusareachanges/E06000030/ [Accessed 26 Jun. 2024].</a:t>
            </a:r>
          </a:p>
          <a:p>
            <a:pPr marL="0" indent="0">
              <a:buNone/>
            </a:pPr>
            <a:r>
              <a:rPr lang="en-US" dirty="0">
                <a:latin typeface="+mj-lt"/>
              </a:rPr>
              <a:t>ONS 2023b. </a:t>
            </a:r>
            <a:r>
              <a:rPr lang="en-US" i="1" dirty="0">
                <a:latin typeface="+mj-lt"/>
              </a:rPr>
              <a:t>How life has changed in </a:t>
            </a:r>
            <a:r>
              <a:rPr lang="en-US" i="1" dirty="0" err="1">
                <a:latin typeface="+mj-lt"/>
              </a:rPr>
              <a:t>Swindon</a:t>
            </a:r>
            <a:r>
              <a:rPr lang="en-US" i="1" dirty="0">
                <a:latin typeface="+mj-lt"/>
              </a:rPr>
              <a:t>: Census 2021</a:t>
            </a:r>
            <a:r>
              <a:rPr lang="en-US" dirty="0">
                <a:latin typeface="+mj-lt"/>
              </a:rPr>
              <a:t>. [online] </a:t>
            </a:r>
            <a:r>
              <a:rPr lang="en-US" dirty="0" err="1">
                <a:latin typeface="+mj-lt"/>
              </a:rPr>
              <a:t>sveltekit-prerender</a:t>
            </a:r>
            <a:r>
              <a:rPr lang="en-US" dirty="0">
                <a:latin typeface="+mj-lt"/>
              </a:rPr>
              <a:t>. Available at: https://www.ons.gov.uk/visualisations/censusareachanges/E06000030/ [Accessed 26 Jun. 2024]. </a:t>
            </a:r>
            <a:r>
              <a:rPr lang="en-US" dirty="0" err="1">
                <a:latin typeface="+mj-lt"/>
              </a:rPr>
              <a:t>Prebanić</a:t>
            </a:r>
            <a:r>
              <a:rPr lang="en-US" dirty="0">
                <a:latin typeface="+mj-lt"/>
              </a:rPr>
              <a:t>, K.R. and </a:t>
            </a:r>
            <a:r>
              <a:rPr lang="en-US" dirty="0" err="1">
                <a:latin typeface="+mj-lt"/>
              </a:rPr>
              <a:t>Vukomanović</a:t>
            </a:r>
            <a:r>
              <a:rPr lang="en-US" dirty="0">
                <a:latin typeface="+mj-lt"/>
              </a:rPr>
              <a:t>, M., 2023. Exploring Stakeholder Engagement Process as the Success Factor for Infrastructure Projects. </a:t>
            </a:r>
            <a:r>
              <a:rPr lang="en-US" i="1" dirty="0">
                <a:latin typeface="+mj-lt"/>
              </a:rPr>
              <a:t>Buildings, 13(7),</a:t>
            </a:r>
            <a:r>
              <a:rPr lang="en-US" dirty="0">
                <a:latin typeface="+mj-lt"/>
              </a:rPr>
              <a:t> p.1785.</a:t>
            </a:r>
          </a:p>
          <a:p>
            <a:pPr marL="0" indent="0">
              <a:buNone/>
            </a:pPr>
            <a:endParaRPr lang="en-US" dirty="0">
              <a:latin typeface="+mj-lt"/>
            </a:endParaRPr>
          </a:p>
          <a:p>
            <a:pPr marL="0" indent="0">
              <a:buNone/>
            </a:pPr>
            <a:r>
              <a:rPr lang="en-US" dirty="0">
                <a:latin typeface="+mj-lt"/>
              </a:rPr>
              <a:t>Sail, R.M. and Abu-</a:t>
            </a:r>
            <a:r>
              <a:rPr lang="en-US" dirty="0" err="1">
                <a:latin typeface="+mj-lt"/>
              </a:rPr>
              <a:t>Samah</a:t>
            </a:r>
            <a:r>
              <a:rPr lang="en-US" dirty="0">
                <a:latin typeface="+mj-lt"/>
              </a:rPr>
              <a:t>, A., 2010. Community development through community capacity building: A social science perspective. </a:t>
            </a:r>
            <a:r>
              <a:rPr lang="en-US" i="1" dirty="0">
                <a:latin typeface="+mj-lt"/>
              </a:rPr>
              <a:t>Journal of American Science, 6(2)</a:t>
            </a:r>
            <a:r>
              <a:rPr lang="en-US" dirty="0">
                <a:latin typeface="+mj-lt"/>
              </a:rPr>
              <a:t>, pp.68-76.</a:t>
            </a:r>
          </a:p>
          <a:p>
            <a:pPr marL="0" indent="0">
              <a:buNone/>
            </a:pPr>
            <a:r>
              <a:rPr lang="en-GB" dirty="0">
                <a:latin typeface="+mj-lt"/>
              </a:rPr>
              <a:t>www.google.com. (n.d.). Maslow’s Hierarchy of Needs. [online] Available at: https://www.google.com/imgres?imgurl=https://www.simplypsychology.org/wp-content/uploads/maslow-needs3-1024x1024.jpg&amp;tbnid=U2HxRMXKevQcGM&amp;vet=1&amp;imgrefurl=https://www.simplypsychology.org/maslow.html&amp;docid=QfRGk3IYD817sM&amp;w=1024&amp;h=1024&amp;itg=1&amp;source=sh/x/im/m1/2&amp;kgs=de7e4b8a0944c9a5&amp;shem=abme [Accessed 30 Jul. 2024].</a:t>
            </a:r>
            <a:endParaRPr lang="en-US" dirty="0">
              <a:latin typeface="+mj-lt"/>
            </a:endParaRPr>
          </a:p>
          <a:p>
            <a:pPr marL="0" indent="0">
              <a:buNone/>
            </a:pPr>
            <a:r>
              <a:rPr lang="en-US" dirty="0">
                <a:latin typeface="+mj-lt"/>
              </a:rPr>
              <a:t>Walters, E., Harden, A., Findlay, G. and Curtis-Tyler, K., 2023.</a:t>
            </a:r>
            <a:r>
              <a:rPr lang="en-US" i="1" dirty="0">
                <a:latin typeface="+mj-lt"/>
              </a:rPr>
              <a:t> Opportunities and Barriers to Embedding Community Development Approaches in Local Systems.</a:t>
            </a:r>
            <a:endParaRPr lang="en-US" dirty="0">
              <a:latin typeface="+mj-lt"/>
            </a:endParaRPr>
          </a:p>
          <a:p>
            <a:pPr marL="0" indent="0">
              <a:buNone/>
            </a:pPr>
            <a:endParaRPr lang="en-US" dirty="0">
              <a:latin typeface="+mj-lt"/>
            </a:endParaRPr>
          </a:p>
          <a:p>
            <a:pPr marL="0" indent="0">
              <a:buNone/>
            </a:pPr>
            <a:endParaRPr lang="en-US" dirty="0">
              <a:latin typeface="+mj-lt"/>
            </a:endParaRPr>
          </a:p>
          <a:p>
            <a:pPr marL="0" indent="0">
              <a:buNone/>
            </a:pPr>
            <a:endParaRPr lang="en-US"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113203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ustom 17">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1167</Words>
  <Application>Microsoft Office PowerPoint</Application>
  <PresentationFormat>On-screen Show (4:3)</PresentationFormat>
  <Paragraphs>84</Paragraphs>
  <Slides>13</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20140311PresentationUWTSDTemplate</vt:lpstr>
      <vt:lpstr>Community care and development</vt:lpstr>
      <vt:lpstr>Introduction</vt:lpstr>
      <vt:lpstr>The aim of the campaign</vt:lpstr>
      <vt:lpstr>Population</vt:lpstr>
      <vt:lpstr>Theory </vt:lpstr>
      <vt:lpstr>Stakeholders involved in the program</vt:lpstr>
      <vt:lpstr>Use of digital media and technologies for community development</vt:lpstr>
      <vt:lpstr>Legislation and policy impact the support and growth of  a community</vt:lpstr>
      <vt:lpstr>Barriers/obstacles to community development</vt:lpstr>
      <vt:lpstr>Recommendations</vt:lpstr>
      <vt:lpstr>Conclusion </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2024-06-26T17:10:23Z</dcterms:created>
  <dcterms:modified xsi:type="dcterms:W3CDTF">2024-07-30T11:32:23Z</dcterms:modified>
</cp:coreProperties>
</file>