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5662" autoAdjust="0"/>
  </p:normalViewPr>
  <p:slideViewPr>
    <p:cSldViewPr snapToGrid="0">
      <p:cViewPr>
        <p:scale>
          <a:sx n="63" d="100"/>
          <a:sy n="63" d="100"/>
        </p:scale>
        <p:origin x="80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15/03/2026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22307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09629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81413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15/03/2026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33855"/>
            <a:ext cx="9326880" cy="3575305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NAME: Problem Solving and Decision Making 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CODE: LCLM4004-LON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NAME: Virginia Sadie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ID: 2508305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LECTURER: Charles Obinwa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Green Haven Florists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>
            <a:normAutofit/>
          </a:bodyPr>
          <a:lstStyle/>
          <a:p>
            <a:endParaRPr lang="en-GB" sz="1800" b="1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DROP IN SALES- decrease in the amount sold or revenue generated between two periods.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Learn about Green Haven Florists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Analysis of the drop in sales of the Green Haven Florist.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Identify issues and problems of the company through Systematic analysis:  5W2H, Pestle Analysis and Cause and Effect Analysis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Fishbone Diagram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Summary and conclusion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7" y="2121408"/>
            <a:ext cx="8641080" cy="3154680"/>
          </a:xfrm>
        </p:spPr>
        <p:txBody>
          <a:bodyPr/>
          <a:lstStyle/>
          <a:p>
            <a:r>
              <a:rPr lang="en-GB" sz="2400" b="1" dirty="0"/>
              <a:t>Green Haven Florists</a:t>
            </a:r>
            <a:endParaRPr lang="en-GB" sz="2400" dirty="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Founded in 2016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Owners: Liam and Priya Patel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Sell: wedding and event floral designs, corporate floral design.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Strong community ties: high quality, artistic floral design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Location: High Street store in Norwich</a:t>
            </a:r>
          </a:p>
          <a:p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5W2H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Who: </a:t>
            </a:r>
            <a:r>
              <a:rPr lang="en-GB" sz="2800" dirty="0">
                <a:solidFill>
                  <a:schemeClr val="tx1"/>
                </a:solidFill>
                <a:ea typeface="+mn-lt"/>
                <a:cs typeface="+mn-lt"/>
              </a:rPr>
              <a:t>Liam and Priya Patel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What: 30% drop in In-Store Sales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Where: Norwich High Street Store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When: Over 12 Months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Why: Online </a:t>
            </a:r>
            <a:r>
              <a:rPr lang="en-GB" sz="2800" dirty="0" err="1">
                <a:solidFill>
                  <a:schemeClr val="tx1"/>
                </a:solidFill>
              </a:rPr>
              <a:t>Competition,Outdated</a:t>
            </a:r>
            <a:r>
              <a:rPr lang="en-GB" sz="2800" dirty="0">
                <a:solidFill>
                  <a:schemeClr val="tx1"/>
                </a:solidFill>
              </a:rPr>
              <a:t> Website</a:t>
            </a:r>
          </a:p>
          <a:p>
            <a:r>
              <a:rPr lang="en-GB" sz="2800" dirty="0">
                <a:solidFill>
                  <a:schemeClr val="tx1"/>
                </a:solidFill>
              </a:rPr>
              <a:t>How: Reduced footfall and Engagement</a:t>
            </a:r>
          </a:p>
          <a:p>
            <a:r>
              <a:rPr lang="en-GB" sz="2800" dirty="0">
                <a:solidFill>
                  <a:schemeClr val="tx1"/>
                </a:solidFill>
              </a:rPr>
              <a:t>How Much: Revenue Loss and Higher Cost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07458" y="1061884"/>
            <a:ext cx="9429137" cy="4178709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>
                <a:highlight>
                  <a:srgbClr val="FFFF00"/>
                </a:highlight>
              </a:rPr>
              <a:t>POLITICAL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Important regulation,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Brexit effects,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</a:rPr>
              <a:t>2 Ideas for each factor</a:t>
            </a:r>
            <a:endParaRPr lang="en-GB" b="1" dirty="0"/>
          </a:p>
          <a:p>
            <a:r>
              <a:rPr lang="en-GB" b="1" dirty="0">
                <a:highlight>
                  <a:srgbClr val="FFFF00"/>
                </a:highlight>
              </a:rPr>
              <a:t>ECONOMIC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Inflation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Costumers choosing cheaper online alternative</a:t>
            </a:r>
          </a:p>
          <a:p>
            <a:r>
              <a:rPr lang="en-GB" b="1" dirty="0">
                <a:highlight>
                  <a:srgbClr val="FFFF00"/>
                </a:highlight>
              </a:rPr>
              <a:t>SOCIAL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Online shopping preferences.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/>
              <a:t>Decline in high street shopping culture.</a:t>
            </a:r>
          </a:p>
          <a:p>
            <a:endParaRPr lang="en-GB" b="1" dirty="0"/>
          </a:p>
          <a:p>
            <a:r>
              <a:rPr lang="en-GB" b="1" dirty="0"/>
              <a:t>Above answers taken from the costumer feedbacks.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84089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3777622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highlight>
                  <a:srgbClr val="FFFF00"/>
                </a:highlight>
              </a:rPr>
              <a:t>TECHNOLOGICAL</a:t>
            </a:r>
          </a:p>
          <a:p>
            <a:r>
              <a:rPr lang="en-GB" b="1" dirty="0"/>
              <a:t>Outdated website limiting online orders.</a:t>
            </a:r>
          </a:p>
          <a:p>
            <a:r>
              <a:rPr lang="en-GB" b="1" dirty="0"/>
              <a:t>Costumer expectation for fast easy online purchasing.</a:t>
            </a:r>
          </a:p>
          <a:p>
            <a:pPr marL="0" indent="0">
              <a:buNone/>
            </a:pPr>
            <a:r>
              <a:rPr lang="en-GB" b="1" dirty="0">
                <a:highlight>
                  <a:srgbClr val="FFFF00"/>
                </a:highlight>
              </a:rPr>
              <a:t>LEGAL</a:t>
            </a:r>
          </a:p>
          <a:p>
            <a:r>
              <a:rPr lang="en-GB" b="1" dirty="0"/>
              <a:t> Employment and safety regulations.</a:t>
            </a:r>
          </a:p>
          <a:p>
            <a:r>
              <a:rPr lang="en-GB" b="1" dirty="0"/>
              <a:t> Import regulations for fresh flowers</a:t>
            </a:r>
          </a:p>
          <a:p>
            <a:pPr marL="0" indent="0">
              <a:buNone/>
            </a:pPr>
            <a:r>
              <a:rPr lang="en-GB" b="1" dirty="0">
                <a:highlight>
                  <a:srgbClr val="FFFF00"/>
                </a:highlight>
              </a:rPr>
              <a:t>ENVIRONMENTAL </a:t>
            </a:r>
          </a:p>
          <a:p>
            <a:r>
              <a:rPr lang="en-GB" b="1" dirty="0"/>
              <a:t> cost of sustainable materials</a:t>
            </a:r>
          </a:p>
          <a:p>
            <a:r>
              <a:rPr lang="en-GB" b="1" dirty="0"/>
              <a:t> climate change affecting flowers supply. 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2819" y="466506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analysis: Fishbone diagram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2161" y="664451"/>
            <a:ext cx="11003868" cy="4717290"/>
          </a:xfrm>
        </p:spPr>
        <p:txBody>
          <a:bodyPr/>
          <a:lstStyle/>
          <a:p>
            <a:pPr algn="ctr"/>
            <a:r>
              <a:rPr lang="en-US" sz="2400" b="1" dirty="0"/>
              <a:t>Causes and Effect on the business</a:t>
            </a:r>
            <a:r>
              <a:rPr lang="en-US" sz="3600" b="1" dirty="0"/>
              <a:t>: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FAADCA5B-1D04-6073-DA2D-E26AEB944F99}"/>
              </a:ext>
            </a:extLst>
          </p:cNvPr>
          <p:cNvCxnSpPr/>
          <p:nvPr/>
        </p:nvCxnSpPr>
        <p:spPr>
          <a:xfrm>
            <a:off x="1474650" y="3361360"/>
            <a:ext cx="7848282" cy="9639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DD13CDF-4ED7-FD83-13ED-903276B68BDA}"/>
              </a:ext>
            </a:extLst>
          </p:cNvPr>
          <p:cNvCxnSpPr>
            <a:cxnSpLocks/>
          </p:cNvCxnSpPr>
          <p:nvPr/>
        </p:nvCxnSpPr>
        <p:spPr>
          <a:xfrm flipH="1" flipV="1">
            <a:off x="6635391" y="2212280"/>
            <a:ext cx="1789893" cy="120949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3C0A1F9-EC47-EF2B-47A2-DA373F55DBF8}"/>
              </a:ext>
            </a:extLst>
          </p:cNvPr>
          <p:cNvCxnSpPr>
            <a:cxnSpLocks/>
          </p:cNvCxnSpPr>
          <p:nvPr/>
        </p:nvCxnSpPr>
        <p:spPr>
          <a:xfrm flipH="1" flipV="1">
            <a:off x="2910232" y="2307857"/>
            <a:ext cx="1420449" cy="11017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755DA71-7308-E03A-F70E-1B1A86AF3CCC}"/>
              </a:ext>
            </a:extLst>
          </p:cNvPr>
          <p:cNvCxnSpPr>
            <a:cxnSpLocks/>
          </p:cNvCxnSpPr>
          <p:nvPr/>
        </p:nvCxnSpPr>
        <p:spPr>
          <a:xfrm flipH="1">
            <a:off x="6887516" y="3429000"/>
            <a:ext cx="1544967" cy="14882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8747E7E-A2E5-8956-1149-84D66AB4D9F9}"/>
              </a:ext>
            </a:extLst>
          </p:cNvPr>
          <p:cNvCxnSpPr>
            <a:cxnSpLocks/>
          </p:cNvCxnSpPr>
          <p:nvPr/>
        </p:nvCxnSpPr>
        <p:spPr>
          <a:xfrm flipH="1">
            <a:off x="3147619" y="3422883"/>
            <a:ext cx="1168281" cy="108605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9AFE319-C823-FA17-639E-92464DF0B7BE}"/>
              </a:ext>
            </a:extLst>
          </p:cNvPr>
          <p:cNvCxnSpPr/>
          <p:nvPr/>
        </p:nvCxnSpPr>
        <p:spPr>
          <a:xfrm flipV="1">
            <a:off x="6920094" y="3532437"/>
            <a:ext cx="0" cy="550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Arrow: Pentagon 17">
            <a:extLst>
              <a:ext uri="{FF2B5EF4-FFF2-40B4-BE49-F238E27FC236}">
                <a16:creationId xmlns:a16="http://schemas.microsoft.com/office/drawing/2014/main" id="{4F59AA58-F7E7-A687-815C-5AC8247C4DCC}"/>
              </a:ext>
            </a:extLst>
          </p:cNvPr>
          <p:cNvSpPr/>
          <p:nvPr/>
        </p:nvSpPr>
        <p:spPr>
          <a:xfrm>
            <a:off x="9315443" y="2623020"/>
            <a:ext cx="2365875" cy="1303360"/>
          </a:xfrm>
          <a:prstGeom prst="homePlat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30</a:t>
            </a:r>
            <a:r>
              <a:rPr lang="en-GB" dirty="0"/>
              <a:t>%</a:t>
            </a:r>
          </a:p>
          <a:p>
            <a:pPr algn="ctr"/>
            <a:r>
              <a:rPr lang="en-GB" dirty="0"/>
              <a:t> CUSTOMER DECLINE</a:t>
            </a:r>
            <a:endParaRPr lang="en-US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2A81757-CE12-5327-4C27-1791980F7FDA}"/>
              </a:ext>
            </a:extLst>
          </p:cNvPr>
          <p:cNvSpPr txBox="1"/>
          <p:nvPr/>
        </p:nvSpPr>
        <p:spPr>
          <a:xfrm flipH="1">
            <a:off x="4112615" y="1771667"/>
            <a:ext cx="257235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Environment : </a:t>
            </a:r>
          </a:p>
          <a:p>
            <a:r>
              <a:rPr lang="en-US" sz="1200" dirty="0"/>
              <a:t>Entry of new Competitors in the local market</a:t>
            </a:r>
          </a:p>
          <a:p>
            <a:endParaRPr lang="en-US" sz="1200" dirty="0"/>
          </a:p>
          <a:p>
            <a:r>
              <a:rPr lang="en-US" sz="1200" dirty="0"/>
              <a:t>Customers are shifting to the online shopping</a:t>
            </a:r>
            <a:endParaRPr lang="en-GB" sz="1200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DE2EA77F-276D-6C1B-8A06-C22C281E4568}"/>
              </a:ext>
            </a:extLst>
          </p:cNvPr>
          <p:cNvSpPr txBox="1"/>
          <p:nvPr/>
        </p:nvSpPr>
        <p:spPr>
          <a:xfrm flipH="1">
            <a:off x="4389250" y="4366248"/>
            <a:ext cx="287684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Equipment: Higher cost of the Friendly Packages</a:t>
            </a:r>
          </a:p>
          <a:p>
            <a:endParaRPr lang="en-US" sz="1200" dirty="0"/>
          </a:p>
          <a:p>
            <a:r>
              <a:rPr lang="en-US" sz="1200" dirty="0"/>
              <a:t>Increase the cost of the imported flowers like Tulips and Orchids </a:t>
            </a:r>
            <a:endParaRPr lang="en-GB" sz="1200" dirty="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E65FE35F-147B-B0CD-F204-A8CDB1384E7F}"/>
              </a:ext>
            </a:extLst>
          </p:cNvPr>
          <p:cNvSpPr txBox="1"/>
          <p:nvPr/>
        </p:nvSpPr>
        <p:spPr>
          <a:xfrm>
            <a:off x="1000206" y="4366248"/>
            <a:ext cx="223094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People : Limited Digital Marketing Skills</a:t>
            </a:r>
          </a:p>
          <a:p>
            <a:r>
              <a:rPr lang="en-US" sz="1200" dirty="0"/>
              <a:t> </a:t>
            </a:r>
          </a:p>
          <a:p>
            <a:r>
              <a:rPr lang="en-US" sz="1200" dirty="0"/>
              <a:t>Small Team limit capacity</a:t>
            </a:r>
            <a:endParaRPr lang="en-GB" sz="1200" dirty="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17C1B9D2-2950-46DA-F5E8-AC4887EF52CE}"/>
              </a:ext>
            </a:extLst>
          </p:cNvPr>
          <p:cNvSpPr txBox="1"/>
          <p:nvPr/>
        </p:nvSpPr>
        <p:spPr>
          <a:xfrm>
            <a:off x="1112394" y="1855997"/>
            <a:ext cx="21187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Methods: Reliance on words on Mouth marketing </a:t>
            </a:r>
          </a:p>
          <a:p>
            <a:endParaRPr lang="en-US" sz="1200" dirty="0"/>
          </a:p>
          <a:p>
            <a:r>
              <a:rPr lang="en-US" sz="1200" dirty="0"/>
              <a:t>Slow adaptation to market changes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2884817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This presentation showed an analysis on the drop in sales of the Green Haven Florist.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It has identified the issues and problems of the company through Systematic analysis:  5W2H, Pestle Analysis and Cause and Effect Analysis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Fishbone Diagram showed a quicker visual explanation of the  business problem.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5408" y="521208"/>
            <a:ext cx="9279204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66DB7C34-0C5B-1070-6A69-3D59EA96ED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225407" y="1492119"/>
            <a:ext cx="8760966" cy="942609"/>
          </a:xfrm>
        </p:spPr>
        <p:txBody>
          <a:bodyPr>
            <a:normAutofit fontScale="25000" lnSpcReduction="20000"/>
          </a:bodyPr>
          <a:lstStyle/>
          <a:p>
            <a:r>
              <a:rPr lang="en-US" sz="6400" dirty="0">
                <a:solidFill>
                  <a:schemeClr val="tx1"/>
                </a:solidFill>
              </a:rPr>
              <a:t>Calculator Ultra (2025) </a:t>
            </a:r>
            <a:r>
              <a:rPr lang="en-US" sz="6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Find More Calculator Available at: Drop in sales Calculator &amp; Formula Online Calculator Ultra (Accessed: 6 October 2025)</a:t>
            </a:r>
          </a:p>
          <a:p>
            <a:r>
              <a:rPr lang="en-US" sz="6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 5 sources</a:t>
            </a:r>
          </a:p>
          <a:p>
            <a:endParaRPr lang="en-US" sz="8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457200" indent="-457200">
              <a:buAutoNum type="arabicPeriod"/>
            </a:pPr>
            <a:r>
              <a:rPr lang="en-US" sz="6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Kotler, P. and Keller, K.L. (2016)Marketing Management. 15</a:t>
            </a:r>
            <a:r>
              <a:rPr lang="en-US" sz="6400" baseline="30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</a:t>
            </a:r>
            <a:r>
              <a:rPr lang="en-US" sz="6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 ed. Harlow: Pearson Educational Limited</a:t>
            </a:r>
          </a:p>
          <a:p>
            <a:endParaRPr lang="en-US" sz="6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457200" indent="-457200">
              <a:buAutoNum type="arabicPeriod" startAt="2"/>
            </a:pPr>
            <a:r>
              <a:rPr lang="en-US" sz="6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Cadle, J., Paul, D. and Turner, P.  (2014) Business Analysis Techniques: 99 Essential Tools for Success. Swindon: BCS Learning and Development.</a:t>
            </a:r>
          </a:p>
          <a:p>
            <a:pPr marL="457200" indent="-457200">
              <a:buAutoNum type="arabicPeriod" startAt="2"/>
            </a:pPr>
            <a:endParaRPr lang="en-US" sz="6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457200" indent="-457200">
              <a:buAutoNum type="arabicPeriod" startAt="2"/>
            </a:pPr>
            <a:r>
              <a:rPr lang="en-US" sz="6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Chartered  Institute  of  Marketing (2020)  Marketing  and  the External  Environment .  London:  CIM</a:t>
            </a:r>
          </a:p>
          <a:p>
            <a:pPr marL="457200" indent="-457200">
              <a:buAutoNum type="arabicPeriod" startAt="2"/>
            </a:pPr>
            <a:endParaRPr lang="en-US" sz="6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457200" indent="-457200">
              <a:buAutoNum type="arabicPeriod" startAt="2"/>
            </a:pPr>
            <a:r>
              <a:rPr lang="en-US" sz="6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Office  for  National  Statistics  (2023) Retail  sales  Great  Britain:  December 2023  </a:t>
            </a:r>
          </a:p>
          <a:p>
            <a:pPr marL="457200" indent="-457200">
              <a:buAutoNum type="arabicPeriod" startAt="2"/>
            </a:pPr>
            <a:endParaRPr lang="en-US" sz="6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457200" indent="-457200">
              <a:buAutoNum type="arabicPeriod" startAt="2"/>
            </a:pPr>
            <a:r>
              <a:rPr lang="en-US" sz="6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Ishikawa, K. (1986).  Guide to Quality Control Tokyo: Asian Productivity Organization</a:t>
            </a:r>
          </a:p>
          <a:p>
            <a:endParaRPr lang="en-GB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580</Words>
  <Application>Microsoft Office PowerPoint</Application>
  <PresentationFormat>Widescreen</PresentationFormat>
  <Paragraphs>96</Paragraphs>
  <Slides>11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</vt:lpstr>
      <vt:lpstr>Aptos</vt:lpstr>
      <vt:lpstr>Arial</vt:lpstr>
      <vt:lpstr>Century Gothic</vt:lpstr>
      <vt:lpstr>Roboto</vt:lpstr>
      <vt:lpstr>Wingdings 3</vt:lpstr>
      <vt:lpstr>Wisp</vt:lpstr>
      <vt:lpstr>MODULE NAME: Problem Solving and Decision Making   MODULE CODE: LCLM4004-LON  STUDENT NAME: Virginia Sadie STUDENT ID: 2508305 LECTURER: Charles Obinwa Assignment 1: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virginia sadie</cp:lastModifiedBy>
  <cp:revision>92</cp:revision>
  <dcterms:created xsi:type="dcterms:W3CDTF">2024-10-08T15:58:04Z</dcterms:created>
  <dcterms:modified xsi:type="dcterms:W3CDTF">2026-03-15T16:59:23Z</dcterms:modified>
</cp:coreProperties>
</file>