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9"/>
  </p:notesMasterIdLst>
  <p:sldIdLst>
    <p:sldId id="266" r:id="rId5"/>
    <p:sldId id="308" r:id="rId6"/>
    <p:sldId id="317" r:id="rId7"/>
    <p:sldId id="319" r:id="rId8"/>
    <p:sldId id="320" r:id="rId9"/>
    <p:sldId id="322" r:id="rId10"/>
    <p:sldId id="279" r:id="rId11"/>
    <p:sldId id="273" r:id="rId12"/>
    <p:sldId id="274" r:id="rId13"/>
    <p:sldId id="275" r:id="rId14"/>
    <p:sldId id="276" r:id="rId15"/>
    <p:sldId id="323" r:id="rId16"/>
    <p:sldId id="316" r:id="rId17"/>
    <p:sldId id="31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985" autoAdjust="0"/>
    <p:restoredTop sz="79119" autoAdjust="0"/>
  </p:normalViewPr>
  <p:slideViewPr>
    <p:cSldViewPr snapToGrid="0">
      <p:cViewPr>
        <p:scale>
          <a:sx n="66" d="100"/>
          <a:sy n="66" d="100"/>
        </p:scale>
        <p:origin x="1020"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B262C7-DDDD-452C-89DD-769EC5F3BF27}" type="datetimeFigureOut">
              <a:rPr lang="en-GB" smtClean="0"/>
              <a:t>02/10/2022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4BE3ED-9896-48C7-9DFB-C24912656BEB}" type="slidenum">
              <a:rPr lang="en-GB" smtClean="0"/>
              <a:t>‹#›</a:t>
            </a:fld>
            <a:endParaRPr lang="en-GB"/>
          </a:p>
        </p:txBody>
      </p:sp>
    </p:spTree>
    <p:extLst>
      <p:ext uri="{BB962C8B-B14F-4D97-AF65-F5344CB8AC3E}">
        <p14:creationId xmlns:p14="http://schemas.microsoft.com/office/powerpoint/2010/main" val="1304265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of these are distinct and different but combine together to form a basis for staff behaviour, bias and approach to situation, problems and decision making. </a:t>
            </a:r>
          </a:p>
        </p:txBody>
      </p:sp>
      <p:sp>
        <p:nvSpPr>
          <p:cNvPr id="4" name="Slide Number Placeholder 3"/>
          <p:cNvSpPr>
            <a:spLocks noGrp="1"/>
          </p:cNvSpPr>
          <p:nvPr>
            <p:ph type="sldNum" sz="quarter" idx="5"/>
          </p:nvPr>
        </p:nvSpPr>
        <p:spPr/>
        <p:txBody>
          <a:bodyPr/>
          <a:lstStyle/>
          <a:p>
            <a:fld id="{F54BE3ED-9896-48C7-9DFB-C24912656BEB}" type="slidenum">
              <a:rPr lang="en-GB" smtClean="0"/>
              <a:t>3</a:t>
            </a:fld>
            <a:endParaRPr lang="en-GB"/>
          </a:p>
        </p:txBody>
      </p:sp>
    </p:spTree>
    <p:extLst>
      <p:ext uri="{BB962C8B-B14F-4D97-AF65-F5344CB8AC3E}">
        <p14:creationId xmlns:p14="http://schemas.microsoft.com/office/powerpoint/2010/main" val="4061741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t>A belief is an internal feeling that something is true, even though that belief may be unproven or irrational. </a:t>
            </a:r>
          </a:p>
          <a:p>
            <a:endParaRPr lang="en-GB" sz="1200" dirty="0"/>
          </a:p>
          <a:p>
            <a:r>
              <a:rPr lang="en-GB" sz="1200" dirty="0"/>
              <a:t>Belief perseverance, occurs when a belief is considered integral to someone’s identity, for example – believing that all staff are honest and want to do their best at work, this may not be true of all employees and managers may find it challenging to discipline to reprimand a member of staff that is not being effective, punctual or focused as they belief that there must be a reason or barrier that is causing a member of staff to fall short of expectations. </a:t>
            </a:r>
          </a:p>
          <a:p>
            <a:endParaRPr lang="en-GB" sz="1200" dirty="0"/>
          </a:p>
          <a:p>
            <a:r>
              <a:rPr lang="en-GB" sz="1200" dirty="0"/>
              <a:t>A manager may belief that they have a good, strong and trusted relationship with their customers and that all customers will pay their invoices as they value the service/product provided. This manager may find it hard to challenge a customer that has not paid an invoice as they belief the customer will pay and the relationship is strong and long lasting and should not be put at risk with petty invoice queries. </a:t>
            </a:r>
          </a:p>
          <a:p>
            <a:endParaRPr lang="en-GB" sz="1200" dirty="0"/>
          </a:p>
          <a:p>
            <a:endParaRPr lang="en-GB" dirty="0"/>
          </a:p>
        </p:txBody>
      </p:sp>
      <p:sp>
        <p:nvSpPr>
          <p:cNvPr id="4" name="Slide Number Placeholder 3"/>
          <p:cNvSpPr>
            <a:spLocks noGrp="1"/>
          </p:cNvSpPr>
          <p:nvPr>
            <p:ph type="sldNum" sz="quarter" idx="5"/>
          </p:nvPr>
        </p:nvSpPr>
        <p:spPr/>
        <p:txBody>
          <a:bodyPr/>
          <a:lstStyle/>
          <a:p>
            <a:fld id="{F54BE3ED-9896-48C7-9DFB-C24912656BEB}" type="slidenum">
              <a:rPr lang="en-GB" smtClean="0"/>
              <a:t>4</a:t>
            </a:fld>
            <a:endParaRPr lang="en-GB"/>
          </a:p>
        </p:txBody>
      </p:sp>
    </p:spTree>
    <p:extLst>
      <p:ext uri="{BB962C8B-B14F-4D97-AF65-F5344CB8AC3E}">
        <p14:creationId xmlns:p14="http://schemas.microsoft.com/office/powerpoint/2010/main" val="2576737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Values shape a person’s attitude to work and behaviour at work. Everyone has certain implicit and explicit values that reflect their unique upbringing, their education and the wider culture within which they live. Some of their values are overtly materialistic, others completely spiritual. These values about freedom, equality and altruism are very relevant in the workplace. For instance, they are partly responsible for where people choose to work. We often hear of people boycotting organisations and products that are associated with specific values antithetical to their own. They would clearly never work for these organisations. Many people seek out organisations whose values (expressed in their mission statement, or known by reputation) fit their own. Values are related to belief systems, that is values are groups of beliefs about a particular object or process. </a:t>
            </a:r>
          </a:p>
        </p:txBody>
      </p:sp>
      <p:sp>
        <p:nvSpPr>
          <p:cNvPr id="4" name="Slide Number Placeholder 3"/>
          <p:cNvSpPr>
            <a:spLocks noGrp="1"/>
          </p:cNvSpPr>
          <p:nvPr>
            <p:ph type="sldNum" sz="quarter" idx="5"/>
          </p:nvPr>
        </p:nvSpPr>
        <p:spPr/>
        <p:txBody>
          <a:bodyPr/>
          <a:lstStyle/>
          <a:p>
            <a:fld id="{F54BE3ED-9896-48C7-9DFB-C24912656BEB}" type="slidenum">
              <a:rPr lang="en-GB" smtClean="0"/>
              <a:t>5</a:t>
            </a:fld>
            <a:endParaRPr lang="en-GB"/>
          </a:p>
        </p:txBody>
      </p:sp>
    </p:spTree>
    <p:extLst>
      <p:ext uri="{BB962C8B-B14F-4D97-AF65-F5344CB8AC3E}">
        <p14:creationId xmlns:p14="http://schemas.microsoft.com/office/powerpoint/2010/main" val="1139697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extract from the ASDA careers home page - https://www.asda.jobs/about/ </a:t>
            </a:r>
          </a:p>
          <a:p>
            <a:endParaRPr lang="en-GB" dirty="0"/>
          </a:p>
          <a:p>
            <a:r>
              <a:rPr lang="en-GB" dirty="0"/>
              <a:t>Ask students – why do you think ASDA display their values here, like this, on their careers page?</a:t>
            </a:r>
          </a:p>
        </p:txBody>
      </p:sp>
      <p:sp>
        <p:nvSpPr>
          <p:cNvPr id="4" name="Slide Number Placeholder 3"/>
          <p:cNvSpPr>
            <a:spLocks noGrp="1"/>
          </p:cNvSpPr>
          <p:nvPr>
            <p:ph type="sldNum" sz="quarter" idx="5"/>
          </p:nvPr>
        </p:nvSpPr>
        <p:spPr/>
        <p:txBody>
          <a:bodyPr/>
          <a:lstStyle/>
          <a:p>
            <a:fld id="{F54BE3ED-9896-48C7-9DFB-C24912656BEB}" type="slidenum">
              <a:rPr lang="en-GB" smtClean="0"/>
              <a:t>6</a:t>
            </a:fld>
            <a:endParaRPr lang="en-GB"/>
          </a:p>
        </p:txBody>
      </p:sp>
    </p:spTree>
    <p:extLst>
      <p:ext uri="{BB962C8B-B14F-4D97-AF65-F5344CB8AC3E}">
        <p14:creationId xmlns:p14="http://schemas.microsoft.com/office/powerpoint/2010/main" val="1813868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Traditionally, social psychologists are interested in attitudes to things like work, one’s boss, or the organisation. </a:t>
            </a:r>
            <a:r>
              <a:rPr lang="en-GB" b="1" dirty="0"/>
              <a:t>Attitudes</a:t>
            </a:r>
            <a:r>
              <a:rPr lang="en-GB" dirty="0"/>
              <a:t> are usually relatively,</a:t>
            </a:r>
            <a:r>
              <a:rPr lang="en-GB" b="1" dirty="0"/>
              <a:t> stable</a:t>
            </a:r>
            <a:r>
              <a:rPr lang="en-GB" dirty="0"/>
              <a:t> affective or evaluative dispositions towards a particular person, situation or thing. </a:t>
            </a:r>
            <a:r>
              <a:rPr lang="en-GB" b="1" dirty="0"/>
              <a:t>Therefore, attitudes are challenging to change. </a:t>
            </a:r>
            <a:r>
              <a:rPr lang="en-GB" dirty="0"/>
              <a:t>They have three components: cognitive, affective and behavioural. They form into bundles, constellations or theories. Thus, job satisfaction is essentially an attitude to the job. People also have very specific attitudes like those toward work schedules, or the labour unions or physical working conditions.</a:t>
            </a:r>
          </a:p>
          <a:p>
            <a:endParaRPr lang="en-GB" dirty="0"/>
          </a:p>
        </p:txBody>
      </p:sp>
      <p:sp>
        <p:nvSpPr>
          <p:cNvPr id="4" name="Slide Number Placeholder 3"/>
          <p:cNvSpPr>
            <a:spLocks noGrp="1"/>
          </p:cNvSpPr>
          <p:nvPr>
            <p:ph type="sldNum" sz="quarter" idx="5"/>
          </p:nvPr>
        </p:nvSpPr>
        <p:spPr/>
        <p:txBody>
          <a:bodyPr/>
          <a:lstStyle/>
          <a:p>
            <a:fld id="{F54BE3ED-9896-48C7-9DFB-C24912656BEB}" type="slidenum">
              <a:rPr lang="en-GB" smtClean="0"/>
              <a:t>7</a:t>
            </a:fld>
            <a:endParaRPr lang="en-GB"/>
          </a:p>
        </p:txBody>
      </p:sp>
    </p:spTree>
    <p:extLst>
      <p:ext uri="{BB962C8B-B14F-4D97-AF65-F5344CB8AC3E}">
        <p14:creationId xmlns:p14="http://schemas.microsoft.com/office/powerpoint/2010/main" val="699581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708BC3-0147-4E71-BFDB-272DFB5B6073}" type="slidenum">
              <a:rPr lang="en-GB" smtClean="0"/>
              <a:t>10</a:t>
            </a:fld>
            <a:endParaRPr lang="en-GB"/>
          </a:p>
        </p:txBody>
      </p:sp>
    </p:spTree>
    <p:extLst>
      <p:ext uri="{BB962C8B-B14F-4D97-AF65-F5344CB8AC3E}">
        <p14:creationId xmlns:p14="http://schemas.microsoft.com/office/powerpoint/2010/main" val="1608705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https://www.youtube.com/watch?v=2y8SA6cLUys</a:t>
            </a:r>
          </a:p>
          <a:p>
            <a:endParaRPr lang="en-GB" dirty="0"/>
          </a:p>
          <a:p>
            <a:r>
              <a:rPr lang="en-GB" dirty="0"/>
              <a:t>This Ted Talk – explains the manner in which staff might express their values and conflicting attitudes to managers in their company. </a:t>
            </a:r>
          </a:p>
          <a:p>
            <a:endParaRPr lang="en-GB" dirty="0"/>
          </a:p>
          <a:p>
            <a:r>
              <a:rPr lang="en-GB" dirty="0"/>
              <a:t>This links with our week 1 question about preventing strike action. Discuss as a group some of the points raised in the </a:t>
            </a:r>
            <a:r>
              <a:rPr lang="en-GB" dirty="0" err="1"/>
              <a:t>TedTalk</a:t>
            </a:r>
            <a:r>
              <a:rPr lang="en-GB" dirty="0"/>
              <a:t>. </a:t>
            </a:r>
          </a:p>
        </p:txBody>
      </p:sp>
      <p:sp>
        <p:nvSpPr>
          <p:cNvPr id="4" name="Slide Number Placeholder 3"/>
          <p:cNvSpPr>
            <a:spLocks noGrp="1"/>
          </p:cNvSpPr>
          <p:nvPr>
            <p:ph type="sldNum" sz="quarter" idx="5"/>
          </p:nvPr>
        </p:nvSpPr>
        <p:spPr/>
        <p:txBody>
          <a:bodyPr/>
          <a:lstStyle/>
          <a:p>
            <a:fld id="{F54BE3ED-9896-48C7-9DFB-C24912656BEB}" type="slidenum">
              <a:rPr lang="en-GB" smtClean="0"/>
              <a:t>12</a:t>
            </a:fld>
            <a:endParaRPr lang="en-GB"/>
          </a:p>
        </p:txBody>
      </p:sp>
    </p:spTree>
    <p:extLst>
      <p:ext uri="{BB962C8B-B14F-4D97-AF65-F5344CB8AC3E}">
        <p14:creationId xmlns:p14="http://schemas.microsoft.com/office/powerpoint/2010/main" val="1403530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10/2/2022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10/2/2022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10/2/2022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10/2/2022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10/2/2022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10/2/2022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10/2/2022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10/2/2022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10/2/2022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10/2/2022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g"/><Relationship Id="rId4" Type="http://schemas.openxmlformats.org/officeDocument/2006/relationships/image" Target="../media/image13.svg"/><Relationship Id="rId9"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2y8SA6cLUys?feature=oembed" TargetMode="Externa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fontScale="90000"/>
          </a:bodyPr>
          <a:lstStyle/>
          <a:p>
            <a:r>
              <a:rPr lang="en-US" sz="7300" dirty="0"/>
              <a:t>Critical skill – Belief, Value and Attitude</a:t>
            </a:r>
            <a:r>
              <a:rPr lang="en-US" dirty="0"/>
              <a:t>. </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lnSpcReduction="10000"/>
          </a:bodyPr>
          <a:lstStyle/>
          <a:p>
            <a:r>
              <a:rPr lang="en-US" dirty="0"/>
              <a:t>Week 4 – BMSW5101 Developing Workplace Critical Skills</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During this session we will discuss…</a:t>
            </a:r>
          </a:p>
        </p:txBody>
      </p:sp>
      <p:grpSp>
        <p:nvGrpSpPr>
          <p:cNvPr id="24" name="Group 23">
            <a:extLst>
              <a:ext uri="{FF2B5EF4-FFF2-40B4-BE49-F238E27FC236}">
                <a16:creationId xmlns:a16="http://schemas.microsoft.com/office/drawing/2014/main" id="{56227057-FD3E-CB99-73B9-13759A066454}"/>
              </a:ext>
            </a:extLst>
          </p:cNvPr>
          <p:cNvGrpSpPr/>
          <p:nvPr/>
        </p:nvGrpSpPr>
        <p:grpSpPr>
          <a:xfrm>
            <a:off x="1132569" y="2439054"/>
            <a:ext cx="2981250" cy="3105001"/>
            <a:chOff x="1132569" y="2439054"/>
            <a:chExt cx="2981250" cy="3105001"/>
          </a:xfrm>
        </p:grpSpPr>
        <p:sp>
          <p:nvSpPr>
            <p:cNvPr id="15" name="Oval 14">
              <a:extLst>
                <a:ext uri="{FF2B5EF4-FFF2-40B4-BE49-F238E27FC236}">
                  <a16:creationId xmlns:a16="http://schemas.microsoft.com/office/drawing/2014/main" id="{C448ABB6-E76D-1410-6CDC-B821DAD1B160}"/>
                </a:ext>
              </a:extLst>
            </p:cNvPr>
            <p:cNvSpPr/>
            <p:nvPr/>
          </p:nvSpPr>
          <p:spPr>
            <a:xfrm>
              <a:off x="1713912" y="2439054"/>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16" name="Rectangle 15" descr="Clipboard with solid fill">
              <a:extLst>
                <a:ext uri="{FF2B5EF4-FFF2-40B4-BE49-F238E27FC236}">
                  <a16:creationId xmlns:a16="http://schemas.microsoft.com/office/drawing/2014/main" id="{A6190272-2DDE-0C88-B550-EBBD2533B708}"/>
                </a:ext>
              </a:extLst>
            </p:cNvPr>
            <p:cNvSpPr/>
            <p:nvPr/>
          </p:nvSpPr>
          <p:spPr>
            <a:xfrm>
              <a:off x="2101475" y="2826617"/>
              <a:ext cx="1043437" cy="1043437"/>
            </a:xfrm>
            <a:prstGeom prst="rect">
              <a:avLst/>
            </a:prstGeom>
            <a:blipFill>
              <a:blip r:embed="rId3">
                <a:extLst>
                  <a:ext uri="{96DAC541-7B7A-43D3-8B79-37D633B846F1}">
                    <asvg:svgBlip xmlns:asvg="http://schemas.microsoft.com/office/drawing/2016/SVG/main" r:embed="rId4"/>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7" name="Freeform: Shape 16">
              <a:extLst>
                <a:ext uri="{FF2B5EF4-FFF2-40B4-BE49-F238E27FC236}">
                  <a16:creationId xmlns:a16="http://schemas.microsoft.com/office/drawing/2014/main" id="{00C991A1-71F1-0AD5-D56A-06750DC82C63}"/>
                </a:ext>
              </a:extLst>
            </p:cNvPr>
            <p:cNvSpPr/>
            <p:nvPr/>
          </p:nvSpPr>
          <p:spPr>
            <a:xfrm>
              <a:off x="1132569"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GB" sz="1800" dirty="0">
                  <a:effectLst/>
                  <a:latin typeface="Arial" panose="020B0604020202020204" pitchFamily="34" charset="0"/>
                  <a:ea typeface="Calibri" panose="020F0502020204030204" pitchFamily="34" charset="0"/>
                </a:rPr>
                <a:t>Define  what Belief, Value and attitude are. </a:t>
              </a:r>
              <a:endParaRPr lang="en-US" sz="1600" kern="1200" dirty="0">
                <a:latin typeface="Arial" panose="020B0604020202020204" pitchFamily="34" charset="0"/>
                <a:cs typeface="Arial" panose="020B0604020202020204" pitchFamily="34" charset="0"/>
              </a:endParaRPr>
            </a:p>
          </p:txBody>
        </p:sp>
      </p:grpSp>
      <p:grpSp>
        <p:nvGrpSpPr>
          <p:cNvPr id="25" name="Group 24">
            <a:extLst>
              <a:ext uri="{FF2B5EF4-FFF2-40B4-BE49-F238E27FC236}">
                <a16:creationId xmlns:a16="http://schemas.microsoft.com/office/drawing/2014/main" id="{A90A27B1-D12A-16F4-6909-8E4360946EE4}"/>
              </a:ext>
            </a:extLst>
          </p:cNvPr>
          <p:cNvGrpSpPr/>
          <p:nvPr/>
        </p:nvGrpSpPr>
        <p:grpSpPr>
          <a:xfrm>
            <a:off x="4635537" y="2439054"/>
            <a:ext cx="2981250" cy="3105001"/>
            <a:chOff x="4635537" y="2439054"/>
            <a:chExt cx="2981250" cy="3105001"/>
          </a:xfrm>
        </p:grpSpPr>
        <p:sp>
          <p:nvSpPr>
            <p:cNvPr id="18" name="Oval 17">
              <a:extLst>
                <a:ext uri="{FF2B5EF4-FFF2-40B4-BE49-F238E27FC236}">
                  <a16:creationId xmlns:a16="http://schemas.microsoft.com/office/drawing/2014/main" id="{E771E339-7D8A-573E-FFE5-96999F006998}"/>
                </a:ext>
              </a:extLst>
            </p:cNvPr>
            <p:cNvSpPr/>
            <p:nvPr/>
          </p:nvSpPr>
          <p:spPr>
            <a:xfrm>
              <a:off x="5216881" y="2439054"/>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19" name="Rectangle 18" descr="Hourglass 30% with solid fill">
              <a:extLst>
                <a:ext uri="{FF2B5EF4-FFF2-40B4-BE49-F238E27FC236}">
                  <a16:creationId xmlns:a16="http://schemas.microsoft.com/office/drawing/2014/main" id="{352A6245-F389-C14E-BCF7-FF6E85BC7B5B}"/>
                </a:ext>
              </a:extLst>
            </p:cNvPr>
            <p:cNvSpPr/>
            <p:nvPr/>
          </p:nvSpPr>
          <p:spPr>
            <a:xfrm>
              <a:off x="5604444" y="2826617"/>
              <a:ext cx="1043437" cy="1043437"/>
            </a:xfrm>
            <a:prstGeom prst="rect">
              <a:avLst/>
            </a:prstGeom>
            <a:blipFill>
              <a:blip r:embed="rId5">
                <a:extLst>
                  <a:ext uri="{96DAC541-7B7A-43D3-8B79-37D633B846F1}">
                    <asvg:svgBlip xmlns:asvg="http://schemas.microsoft.com/office/drawing/2016/SVG/main" r:embed="rId6"/>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20" name="Freeform: Shape 19">
              <a:extLst>
                <a:ext uri="{FF2B5EF4-FFF2-40B4-BE49-F238E27FC236}">
                  <a16:creationId xmlns:a16="http://schemas.microsoft.com/office/drawing/2014/main" id="{EE9E2F04-5F11-07F8-AFF0-C6E05E1C70F9}"/>
                </a:ext>
              </a:extLst>
            </p:cNvPr>
            <p:cNvSpPr/>
            <p:nvPr/>
          </p:nvSpPr>
          <p:spPr>
            <a:xfrm>
              <a:off x="4635537"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latin typeface="Arial" panose="020B0604020202020204" pitchFamily="34" charset="0"/>
                  <a:cs typeface="Arial" panose="020B0604020202020204" pitchFamily="34" charset="0"/>
                </a:rPr>
                <a:t>Examine how these are formed and how they differ</a:t>
              </a:r>
            </a:p>
          </p:txBody>
        </p:sp>
      </p:grpSp>
      <p:grpSp>
        <p:nvGrpSpPr>
          <p:cNvPr id="26" name="Group 25">
            <a:extLst>
              <a:ext uri="{FF2B5EF4-FFF2-40B4-BE49-F238E27FC236}">
                <a16:creationId xmlns:a16="http://schemas.microsoft.com/office/drawing/2014/main" id="{7E2F5C4D-4AD2-DA17-8315-BB3F24BB735B}"/>
              </a:ext>
            </a:extLst>
          </p:cNvPr>
          <p:cNvGrpSpPr/>
          <p:nvPr/>
        </p:nvGrpSpPr>
        <p:grpSpPr>
          <a:xfrm>
            <a:off x="8138506" y="2439054"/>
            <a:ext cx="2981250" cy="3105001"/>
            <a:chOff x="8138506" y="2439054"/>
            <a:chExt cx="2981250" cy="3105001"/>
          </a:xfrm>
        </p:grpSpPr>
        <p:sp>
          <p:nvSpPr>
            <p:cNvPr id="21" name="Oval 20">
              <a:extLst>
                <a:ext uri="{FF2B5EF4-FFF2-40B4-BE49-F238E27FC236}">
                  <a16:creationId xmlns:a16="http://schemas.microsoft.com/office/drawing/2014/main" id="{B2CC54B2-9CD1-3AEB-36FB-C3F26DF3F917}"/>
                </a:ext>
              </a:extLst>
            </p:cNvPr>
            <p:cNvSpPr/>
            <p:nvPr/>
          </p:nvSpPr>
          <p:spPr>
            <a:xfrm>
              <a:off x="8719850" y="2439054"/>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22" name="Rectangle 21" descr="Meeting with solid fill">
              <a:extLst>
                <a:ext uri="{FF2B5EF4-FFF2-40B4-BE49-F238E27FC236}">
                  <a16:creationId xmlns:a16="http://schemas.microsoft.com/office/drawing/2014/main" id="{1810F4F6-81AD-4745-6100-038ACF4DF3C5}"/>
                </a:ext>
              </a:extLst>
            </p:cNvPr>
            <p:cNvSpPr/>
            <p:nvPr/>
          </p:nvSpPr>
          <p:spPr>
            <a:xfrm>
              <a:off x="9107413" y="2826617"/>
              <a:ext cx="1043437" cy="1043437"/>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23" name="Freeform: Shape 22">
              <a:extLst>
                <a:ext uri="{FF2B5EF4-FFF2-40B4-BE49-F238E27FC236}">
                  <a16:creationId xmlns:a16="http://schemas.microsoft.com/office/drawing/2014/main" id="{54EE95FB-03CC-4B74-ABAC-50401A4B0FDD}"/>
                </a:ext>
              </a:extLst>
            </p:cNvPr>
            <p:cNvSpPr/>
            <p:nvPr/>
          </p:nvSpPr>
          <p:spPr>
            <a:xfrm>
              <a:off x="8138506"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latin typeface="Arial" panose="020B0604020202020204" pitchFamily="34" charset="0"/>
                  <a:cs typeface="Arial" panose="020B0604020202020204" pitchFamily="34" charset="0"/>
                </a:rPr>
                <a:t>Discuss how belief, value and attitude can impact the workplace. </a:t>
              </a:r>
            </a:p>
          </p:txBody>
        </p:sp>
      </p:grpSp>
    </p:spTree>
    <p:extLst>
      <p:ext uri="{BB962C8B-B14F-4D97-AF65-F5344CB8AC3E}">
        <p14:creationId xmlns:p14="http://schemas.microsoft.com/office/powerpoint/2010/main" val="265522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34B20-081E-D028-2E15-4B323EF0B8B2}"/>
              </a:ext>
            </a:extLst>
          </p:cNvPr>
          <p:cNvSpPr>
            <a:spLocks noGrp="1"/>
          </p:cNvSpPr>
          <p:nvPr>
            <p:ph type="title"/>
          </p:nvPr>
        </p:nvSpPr>
        <p:spPr/>
        <p:txBody>
          <a:bodyPr/>
          <a:lstStyle/>
          <a:p>
            <a:r>
              <a:rPr lang="en-GB" dirty="0"/>
              <a:t>Attitudes, beliefs and values, what is the difference?</a:t>
            </a:r>
          </a:p>
        </p:txBody>
      </p:sp>
      <p:sp>
        <p:nvSpPr>
          <p:cNvPr id="3" name="Content Placeholder 2">
            <a:extLst>
              <a:ext uri="{FF2B5EF4-FFF2-40B4-BE49-F238E27FC236}">
                <a16:creationId xmlns:a16="http://schemas.microsoft.com/office/drawing/2014/main" id="{895A0CD9-8FD9-A899-0021-874A7EA01C65}"/>
              </a:ext>
            </a:extLst>
          </p:cNvPr>
          <p:cNvSpPr>
            <a:spLocks noGrp="1"/>
          </p:cNvSpPr>
          <p:nvPr>
            <p:ph idx="1"/>
          </p:nvPr>
        </p:nvSpPr>
        <p:spPr>
          <a:xfrm>
            <a:off x="400050" y="2108201"/>
            <a:ext cx="11391900" cy="1612461"/>
          </a:xfrm>
        </p:spPr>
        <p:txBody>
          <a:bodyPr>
            <a:noAutofit/>
          </a:bodyPr>
          <a:lstStyle/>
          <a:p>
            <a:r>
              <a:rPr lang="en-GB" sz="2400" dirty="0">
                <a:latin typeface="Arial" panose="020B0604020202020204" pitchFamily="34" charset="0"/>
                <a:cs typeface="Arial" panose="020B0604020202020204" pitchFamily="34" charset="0"/>
              </a:rPr>
              <a:t>Furnham (2008, p268) outlines that every employee in an organisation will possess a set of attitudes, beliefs and values. However, there will exist individual differences between each member of staff. It is important to acknowledge this, in order to engage and empathise with staff and to predict their responses and behaviours.  </a:t>
            </a:r>
          </a:p>
        </p:txBody>
      </p:sp>
      <p:sp>
        <p:nvSpPr>
          <p:cNvPr id="4" name="Pentagon 3">
            <a:extLst>
              <a:ext uri="{FF2B5EF4-FFF2-40B4-BE49-F238E27FC236}">
                <a16:creationId xmlns:a16="http://schemas.microsoft.com/office/drawing/2014/main" id="{E19600D8-D69F-7D91-DA42-1A817EFD2706}"/>
              </a:ext>
            </a:extLst>
          </p:cNvPr>
          <p:cNvSpPr/>
          <p:nvPr/>
        </p:nvSpPr>
        <p:spPr>
          <a:xfrm>
            <a:off x="1036320" y="3854670"/>
            <a:ext cx="2706414" cy="2435770"/>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Belief</a:t>
            </a:r>
            <a:endParaRPr lang="en-GB" dirty="0">
              <a:latin typeface="Arial" panose="020B0604020202020204" pitchFamily="34" charset="0"/>
              <a:cs typeface="Arial" panose="020B0604020202020204" pitchFamily="34" charset="0"/>
            </a:endParaRPr>
          </a:p>
        </p:txBody>
      </p:sp>
      <p:sp>
        <p:nvSpPr>
          <p:cNvPr id="5" name="Pentagon 4">
            <a:extLst>
              <a:ext uri="{FF2B5EF4-FFF2-40B4-BE49-F238E27FC236}">
                <a16:creationId xmlns:a16="http://schemas.microsoft.com/office/drawing/2014/main" id="{3C9EB6DF-818B-5A3E-46A6-4D3C247C423F}"/>
              </a:ext>
            </a:extLst>
          </p:cNvPr>
          <p:cNvSpPr/>
          <p:nvPr/>
        </p:nvSpPr>
        <p:spPr>
          <a:xfrm>
            <a:off x="4723874" y="3874374"/>
            <a:ext cx="2744251" cy="2479127"/>
          </a:xfrm>
          <a:prstGeom prst="pentagon">
            <a:avLst/>
          </a:prstGeom>
        </p:spPr>
        <p:style>
          <a:lnRef idx="3">
            <a:schemeClr val="lt1"/>
          </a:lnRef>
          <a:fillRef idx="1">
            <a:schemeClr val="dk1"/>
          </a:fillRef>
          <a:effectRef idx="1">
            <a:schemeClr val="dk1"/>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Value</a:t>
            </a:r>
            <a:endParaRPr lang="en-GB" dirty="0">
              <a:latin typeface="Arial" panose="020B0604020202020204" pitchFamily="34" charset="0"/>
              <a:cs typeface="Arial" panose="020B0604020202020204" pitchFamily="34" charset="0"/>
            </a:endParaRPr>
          </a:p>
        </p:txBody>
      </p:sp>
      <p:sp>
        <p:nvSpPr>
          <p:cNvPr id="6" name="Pentagon 5">
            <a:extLst>
              <a:ext uri="{FF2B5EF4-FFF2-40B4-BE49-F238E27FC236}">
                <a16:creationId xmlns:a16="http://schemas.microsoft.com/office/drawing/2014/main" id="{5AC6EC1B-A6B1-191A-9482-0F2369FFDBD8}"/>
              </a:ext>
            </a:extLst>
          </p:cNvPr>
          <p:cNvSpPr/>
          <p:nvPr/>
        </p:nvSpPr>
        <p:spPr>
          <a:xfrm>
            <a:off x="8411429" y="3874375"/>
            <a:ext cx="2744251" cy="2479126"/>
          </a:xfrm>
          <a:prstGeom prst="pentagon">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Attitude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69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6DCFE7B1-1D05-970D-49E0-546BB2F3B400}"/>
              </a:ext>
            </a:extLst>
          </p:cNvPr>
          <p:cNvGrpSpPr/>
          <p:nvPr/>
        </p:nvGrpSpPr>
        <p:grpSpPr>
          <a:xfrm>
            <a:off x="1152939" y="2139688"/>
            <a:ext cx="10002424" cy="959040"/>
            <a:chOff x="1152939" y="2139688"/>
            <a:chExt cx="10002424" cy="959040"/>
          </a:xfrm>
        </p:grpSpPr>
        <p:sp>
          <p:nvSpPr>
            <p:cNvPr id="8" name="Rectangle 7">
              <a:extLst>
                <a:ext uri="{FF2B5EF4-FFF2-40B4-BE49-F238E27FC236}">
                  <a16:creationId xmlns:a16="http://schemas.microsoft.com/office/drawing/2014/main" id="{4F7BBC43-1A8A-6E18-52F8-7C5B66CCCFCD}"/>
                </a:ext>
              </a:extLst>
            </p:cNvPr>
            <p:cNvSpPr/>
            <p:nvPr/>
          </p:nvSpPr>
          <p:spPr>
            <a:xfrm>
              <a:off x="1152939" y="2493928"/>
              <a:ext cx="10002424" cy="6048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20D4C37E-73A4-52FC-042B-C6E3E1507A8F}"/>
                </a:ext>
              </a:extLst>
            </p:cNvPr>
            <p:cNvSpPr/>
            <p:nvPr/>
          </p:nvSpPr>
          <p:spPr>
            <a:xfrm>
              <a:off x="1633524" y="2139688"/>
              <a:ext cx="9513530" cy="708480"/>
            </a:xfrm>
            <a:custGeom>
              <a:avLst/>
              <a:gdLst>
                <a:gd name="connsiteX0" fmla="*/ 0 w 9513530"/>
                <a:gd name="connsiteY0" fmla="*/ 118082 h 708480"/>
                <a:gd name="connsiteX1" fmla="*/ 118082 w 9513530"/>
                <a:gd name="connsiteY1" fmla="*/ 0 h 708480"/>
                <a:gd name="connsiteX2" fmla="*/ 9395448 w 9513530"/>
                <a:gd name="connsiteY2" fmla="*/ 0 h 708480"/>
                <a:gd name="connsiteX3" fmla="*/ 9513530 w 9513530"/>
                <a:gd name="connsiteY3" fmla="*/ 118082 h 708480"/>
                <a:gd name="connsiteX4" fmla="*/ 9513530 w 9513530"/>
                <a:gd name="connsiteY4" fmla="*/ 590398 h 708480"/>
                <a:gd name="connsiteX5" fmla="*/ 9395448 w 9513530"/>
                <a:gd name="connsiteY5" fmla="*/ 708480 h 708480"/>
                <a:gd name="connsiteX6" fmla="*/ 118082 w 9513530"/>
                <a:gd name="connsiteY6" fmla="*/ 708480 h 708480"/>
                <a:gd name="connsiteX7" fmla="*/ 0 w 9513530"/>
                <a:gd name="connsiteY7" fmla="*/ 590398 h 708480"/>
                <a:gd name="connsiteX8" fmla="*/ 0 w 9513530"/>
                <a:gd name="connsiteY8" fmla="*/ 118082 h 708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13530" h="708480">
                  <a:moveTo>
                    <a:pt x="0" y="118082"/>
                  </a:moveTo>
                  <a:cubicBezTo>
                    <a:pt x="0" y="52867"/>
                    <a:pt x="52867" y="0"/>
                    <a:pt x="118082" y="0"/>
                  </a:cubicBezTo>
                  <a:lnTo>
                    <a:pt x="9395448" y="0"/>
                  </a:lnTo>
                  <a:cubicBezTo>
                    <a:pt x="9460663" y="0"/>
                    <a:pt x="9513530" y="52867"/>
                    <a:pt x="9513530" y="118082"/>
                  </a:cubicBezTo>
                  <a:lnTo>
                    <a:pt x="9513530" y="590398"/>
                  </a:lnTo>
                  <a:cubicBezTo>
                    <a:pt x="9513530" y="655613"/>
                    <a:pt x="9460663" y="708480"/>
                    <a:pt x="9395448" y="708480"/>
                  </a:cubicBezTo>
                  <a:lnTo>
                    <a:pt x="118082" y="708480"/>
                  </a:lnTo>
                  <a:cubicBezTo>
                    <a:pt x="52867" y="708480"/>
                    <a:pt x="0" y="655613"/>
                    <a:pt x="0" y="590398"/>
                  </a:cubicBezTo>
                  <a:lnTo>
                    <a:pt x="0" y="11808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9232" tIns="34585" rIns="299232" bIns="34585"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Beliefs are thoughts about concepts, events, objects or people; or about the relationship between these things</a:t>
              </a:r>
            </a:p>
          </p:txBody>
        </p:sp>
      </p:grpSp>
      <p:grpSp>
        <p:nvGrpSpPr>
          <p:cNvPr id="15" name="Group 14">
            <a:extLst>
              <a:ext uri="{FF2B5EF4-FFF2-40B4-BE49-F238E27FC236}">
                <a16:creationId xmlns:a16="http://schemas.microsoft.com/office/drawing/2014/main" id="{B79C8D2D-25F1-ADAF-0F49-35D1DDB0EB47}"/>
              </a:ext>
            </a:extLst>
          </p:cNvPr>
          <p:cNvGrpSpPr/>
          <p:nvPr/>
        </p:nvGrpSpPr>
        <p:grpSpPr>
          <a:xfrm>
            <a:off x="1152939" y="3228328"/>
            <a:ext cx="10002424" cy="959040"/>
            <a:chOff x="1152939" y="3228328"/>
            <a:chExt cx="10002424" cy="959040"/>
          </a:xfrm>
        </p:grpSpPr>
        <p:sp>
          <p:nvSpPr>
            <p:cNvPr id="10" name="Rectangle 9">
              <a:extLst>
                <a:ext uri="{FF2B5EF4-FFF2-40B4-BE49-F238E27FC236}">
                  <a16:creationId xmlns:a16="http://schemas.microsoft.com/office/drawing/2014/main" id="{3E2C6F1C-64F4-271F-DBA5-823A0B1B18CF}"/>
                </a:ext>
              </a:extLst>
            </p:cNvPr>
            <p:cNvSpPr/>
            <p:nvPr/>
          </p:nvSpPr>
          <p:spPr>
            <a:xfrm>
              <a:off x="1152939" y="3582568"/>
              <a:ext cx="10002424" cy="6048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FF6E39D6-60DF-2A7A-B196-C3D4C74BEA21}"/>
                </a:ext>
              </a:extLst>
            </p:cNvPr>
            <p:cNvSpPr/>
            <p:nvPr/>
          </p:nvSpPr>
          <p:spPr>
            <a:xfrm>
              <a:off x="1653060" y="3228328"/>
              <a:ext cx="9228166" cy="708480"/>
            </a:xfrm>
            <a:custGeom>
              <a:avLst/>
              <a:gdLst>
                <a:gd name="connsiteX0" fmla="*/ 0 w 9228166"/>
                <a:gd name="connsiteY0" fmla="*/ 118082 h 708480"/>
                <a:gd name="connsiteX1" fmla="*/ 118082 w 9228166"/>
                <a:gd name="connsiteY1" fmla="*/ 0 h 708480"/>
                <a:gd name="connsiteX2" fmla="*/ 9110084 w 9228166"/>
                <a:gd name="connsiteY2" fmla="*/ 0 h 708480"/>
                <a:gd name="connsiteX3" fmla="*/ 9228166 w 9228166"/>
                <a:gd name="connsiteY3" fmla="*/ 118082 h 708480"/>
                <a:gd name="connsiteX4" fmla="*/ 9228166 w 9228166"/>
                <a:gd name="connsiteY4" fmla="*/ 590398 h 708480"/>
                <a:gd name="connsiteX5" fmla="*/ 9110084 w 9228166"/>
                <a:gd name="connsiteY5" fmla="*/ 708480 h 708480"/>
                <a:gd name="connsiteX6" fmla="*/ 118082 w 9228166"/>
                <a:gd name="connsiteY6" fmla="*/ 708480 h 708480"/>
                <a:gd name="connsiteX7" fmla="*/ 0 w 9228166"/>
                <a:gd name="connsiteY7" fmla="*/ 590398 h 708480"/>
                <a:gd name="connsiteX8" fmla="*/ 0 w 9228166"/>
                <a:gd name="connsiteY8" fmla="*/ 118082 h 708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8166" h="708480">
                  <a:moveTo>
                    <a:pt x="0" y="118082"/>
                  </a:moveTo>
                  <a:cubicBezTo>
                    <a:pt x="0" y="52867"/>
                    <a:pt x="52867" y="0"/>
                    <a:pt x="118082" y="0"/>
                  </a:cubicBezTo>
                  <a:lnTo>
                    <a:pt x="9110084" y="0"/>
                  </a:lnTo>
                  <a:cubicBezTo>
                    <a:pt x="9175299" y="0"/>
                    <a:pt x="9228166" y="52867"/>
                    <a:pt x="9228166" y="118082"/>
                  </a:cubicBezTo>
                  <a:lnTo>
                    <a:pt x="9228166" y="590398"/>
                  </a:lnTo>
                  <a:cubicBezTo>
                    <a:pt x="9228166" y="655613"/>
                    <a:pt x="9175299" y="708480"/>
                    <a:pt x="9110084" y="708480"/>
                  </a:cubicBezTo>
                  <a:lnTo>
                    <a:pt x="118082" y="708480"/>
                  </a:lnTo>
                  <a:cubicBezTo>
                    <a:pt x="52867" y="708480"/>
                    <a:pt x="0" y="655613"/>
                    <a:pt x="0" y="590398"/>
                  </a:cubicBezTo>
                  <a:lnTo>
                    <a:pt x="0" y="11808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9232" tIns="34585" rIns="299232" bIns="34585"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Beliefs do not have an evaluative (good/bad, like/dislike) component.</a:t>
              </a:r>
            </a:p>
          </p:txBody>
        </p:sp>
      </p:grpSp>
      <p:grpSp>
        <p:nvGrpSpPr>
          <p:cNvPr id="16" name="Group 15">
            <a:extLst>
              <a:ext uri="{FF2B5EF4-FFF2-40B4-BE49-F238E27FC236}">
                <a16:creationId xmlns:a16="http://schemas.microsoft.com/office/drawing/2014/main" id="{E3E02699-9A77-31CF-2D3F-E92CAB98DB39}"/>
              </a:ext>
            </a:extLst>
          </p:cNvPr>
          <p:cNvGrpSpPr/>
          <p:nvPr/>
        </p:nvGrpSpPr>
        <p:grpSpPr>
          <a:xfrm>
            <a:off x="1152939" y="4316967"/>
            <a:ext cx="10002424" cy="959041"/>
            <a:chOff x="1152939" y="4316967"/>
            <a:chExt cx="10002424" cy="959041"/>
          </a:xfrm>
        </p:grpSpPr>
        <p:sp>
          <p:nvSpPr>
            <p:cNvPr id="12" name="Rectangle 11">
              <a:extLst>
                <a:ext uri="{FF2B5EF4-FFF2-40B4-BE49-F238E27FC236}">
                  <a16:creationId xmlns:a16="http://schemas.microsoft.com/office/drawing/2014/main" id="{F1DC9209-DC3B-2A9F-92C4-981BD440162C}"/>
                </a:ext>
              </a:extLst>
            </p:cNvPr>
            <p:cNvSpPr/>
            <p:nvPr/>
          </p:nvSpPr>
          <p:spPr>
            <a:xfrm>
              <a:off x="1152939" y="4671208"/>
              <a:ext cx="10002424" cy="6048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59CF43EC-3887-673B-85F2-6D54D988EBA4}"/>
                </a:ext>
              </a:extLst>
            </p:cNvPr>
            <p:cNvSpPr/>
            <p:nvPr/>
          </p:nvSpPr>
          <p:spPr>
            <a:xfrm>
              <a:off x="1635477" y="4316967"/>
              <a:ext cx="9514034" cy="708480"/>
            </a:xfrm>
            <a:custGeom>
              <a:avLst/>
              <a:gdLst>
                <a:gd name="connsiteX0" fmla="*/ 0 w 9514034"/>
                <a:gd name="connsiteY0" fmla="*/ 118082 h 708480"/>
                <a:gd name="connsiteX1" fmla="*/ 118082 w 9514034"/>
                <a:gd name="connsiteY1" fmla="*/ 0 h 708480"/>
                <a:gd name="connsiteX2" fmla="*/ 9395952 w 9514034"/>
                <a:gd name="connsiteY2" fmla="*/ 0 h 708480"/>
                <a:gd name="connsiteX3" fmla="*/ 9514034 w 9514034"/>
                <a:gd name="connsiteY3" fmla="*/ 118082 h 708480"/>
                <a:gd name="connsiteX4" fmla="*/ 9514034 w 9514034"/>
                <a:gd name="connsiteY4" fmla="*/ 590398 h 708480"/>
                <a:gd name="connsiteX5" fmla="*/ 9395952 w 9514034"/>
                <a:gd name="connsiteY5" fmla="*/ 708480 h 708480"/>
                <a:gd name="connsiteX6" fmla="*/ 118082 w 9514034"/>
                <a:gd name="connsiteY6" fmla="*/ 708480 h 708480"/>
                <a:gd name="connsiteX7" fmla="*/ 0 w 9514034"/>
                <a:gd name="connsiteY7" fmla="*/ 590398 h 708480"/>
                <a:gd name="connsiteX8" fmla="*/ 0 w 9514034"/>
                <a:gd name="connsiteY8" fmla="*/ 118082 h 708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14034" h="708480">
                  <a:moveTo>
                    <a:pt x="0" y="118082"/>
                  </a:moveTo>
                  <a:cubicBezTo>
                    <a:pt x="0" y="52867"/>
                    <a:pt x="52867" y="0"/>
                    <a:pt x="118082" y="0"/>
                  </a:cubicBezTo>
                  <a:lnTo>
                    <a:pt x="9395952" y="0"/>
                  </a:lnTo>
                  <a:cubicBezTo>
                    <a:pt x="9461167" y="0"/>
                    <a:pt x="9514034" y="52867"/>
                    <a:pt x="9514034" y="118082"/>
                  </a:cubicBezTo>
                  <a:lnTo>
                    <a:pt x="9514034" y="590398"/>
                  </a:lnTo>
                  <a:cubicBezTo>
                    <a:pt x="9514034" y="655613"/>
                    <a:pt x="9461167" y="708480"/>
                    <a:pt x="9395952" y="708480"/>
                  </a:cubicBezTo>
                  <a:lnTo>
                    <a:pt x="118082" y="708480"/>
                  </a:lnTo>
                  <a:cubicBezTo>
                    <a:pt x="52867" y="708480"/>
                    <a:pt x="0" y="655613"/>
                    <a:pt x="0" y="590398"/>
                  </a:cubicBezTo>
                  <a:lnTo>
                    <a:pt x="0" y="11808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9232" tIns="34585" rIns="299232" bIns="34585" numCol="1" spcCol="1270" anchor="ctr"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Strong beliefs can lead to bias and errors in judgement</a:t>
              </a:r>
            </a:p>
          </p:txBody>
        </p:sp>
      </p:grpSp>
      <p:sp>
        <p:nvSpPr>
          <p:cNvPr id="4" name="Pentagon 3">
            <a:extLst>
              <a:ext uri="{FF2B5EF4-FFF2-40B4-BE49-F238E27FC236}">
                <a16:creationId xmlns:a16="http://schemas.microsoft.com/office/drawing/2014/main" id="{C96389BF-EDCF-8613-9341-0FA71A2CC5E2}"/>
              </a:ext>
            </a:extLst>
          </p:cNvPr>
          <p:cNvSpPr/>
          <p:nvPr/>
        </p:nvSpPr>
        <p:spPr>
          <a:xfrm>
            <a:off x="847133" y="265477"/>
            <a:ext cx="1959128" cy="1446862"/>
          </a:xfrm>
          <a:prstGeom prst="pentagon">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Belief</a:t>
            </a:r>
            <a:endParaRPr lang="en-GB"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80FA2106-44F5-792D-3D20-0FE91E5EBFC6}"/>
              </a:ext>
            </a:extLst>
          </p:cNvPr>
          <p:cNvSpPr/>
          <p:nvPr/>
        </p:nvSpPr>
        <p:spPr>
          <a:xfrm>
            <a:off x="437322" y="5585791"/>
            <a:ext cx="11569148" cy="6957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How can beliefs impact our work? Griggs &amp; Jackson (2020, p261) outlines ‘belief perseverance’ the tendency to cling to a belief even when evidence contradicts it. </a:t>
            </a:r>
          </a:p>
        </p:txBody>
      </p:sp>
    </p:spTree>
    <p:extLst>
      <p:ext uri="{BB962C8B-B14F-4D97-AF65-F5344CB8AC3E}">
        <p14:creationId xmlns:p14="http://schemas.microsoft.com/office/powerpoint/2010/main" val="47110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1E03300B-12C0-9CA5-CBED-C8503F868A7C}"/>
              </a:ext>
            </a:extLst>
          </p:cNvPr>
          <p:cNvGrpSpPr/>
          <p:nvPr/>
        </p:nvGrpSpPr>
        <p:grpSpPr>
          <a:xfrm>
            <a:off x="1096963" y="2314358"/>
            <a:ext cx="10551698" cy="919080"/>
            <a:chOff x="1096963" y="2314358"/>
            <a:chExt cx="10551698" cy="919080"/>
          </a:xfrm>
        </p:grpSpPr>
        <p:sp>
          <p:nvSpPr>
            <p:cNvPr id="10" name="Rectangle 9">
              <a:extLst>
                <a:ext uri="{FF2B5EF4-FFF2-40B4-BE49-F238E27FC236}">
                  <a16:creationId xmlns:a16="http://schemas.microsoft.com/office/drawing/2014/main" id="{9C7DF223-863B-7FD1-4FC9-2780CF9F20A0}"/>
                </a:ext>
              </a:extLst>
            </p:cNvPr>
            <p:cNvSpPr/>
            <p:nvPr/>
          </p:nvSpPr>
          <p:spPr>
            <a:xfrm>
              <a:off x="1096963" y="2653838"/>
              <a:ext cx="10551698" cy="579600"/>
            </a:xfrm>
            <a:prstGeom prst="rect">
              <a:avLst/>
            </a:prstGeom>
          </p:spPr>
          <p:style>
            <a:lnRef idx="2">
              <a:schemeClr val="accent3">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4417DAF8-5D6F-C3BF-F78A-8B14CD160DB0}"/>
                </a:ext>
              </a:extLst>
            </p:cNvPr>
            <p:cNvSpPr/>
            <p:nvPr/>
          </p:nvSpPr>
          <p:spPr>
            <a:xfrm>
              <a:off x="1599302" y="2314358"/>
              <a:ext cx="10046772" cy="678960"/>
            </a:xfrm>
            <a:custGeom>
              <a:avLst/>
              <a:gdLst>
                <a:gd name="connsiteX0" fmla="*/ 0 w 10046772"/>
                <a:gd name="connsiteY0" fmla="*/ 113162 h 678960"/>
                <a:gd name="connsiteX1" fmla="*/ 113162 w 10046772"/>
                <a:gd name="connsiteY1" fmla="*/ 0 h 678960"/>
                <a:gd name="connsiteX2" fmla="*/ 9933610 w 10046772"/>
                <a:gd name="connsiteY2" fmla="*/ 0 h 678960"/>
                <a:gd name="connsiteX3" fmla="*/ 10046772 w 10046772"/>
                <a:gd name="connsiteY3" fmla="*/ 113162 h 678960"/>
                <a:gd name="connsiteX4" fmla="*/ 10046772 w 10046772"/>
                <a:gd name="connsiteY4" fmla="*/ 565798 h 678960"/>
                <a:gd name="connsiteX5" fmla="*/ 9933610 w 10046772"/>
                <a:gd name="connsiteY5" fmla="*/ 678960 h 678960"/>
                <a:gd name="connsiteX6" fmla="*/ 113162 w 10046772"/>
                <a:gd name="connsiteY6" fmla="*/ 678960 h 678960"/>
                <a:gd name="connsiteX7" fmla="*/ 0 w 10046772"/>
                <a:gd name="connsiteY7" fmla="*/ 565798 h 678960"/>
                <a:gd name="connsiteX8" fmla="*/ 0 w 10046772"/>
                <a:gd name="connsiteY8" fmla="*/ 113162 h 678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46772" h="678960">
                  <a:moveTo>
                    <a:pt x="0" y="113162"/>
                  </a:moveTo>
                  <a:cubicBezTo>
                    <a:pt x="0" y="50664"/>
                    <a:pt x="50664" y="0"/>
                    <a:pt x="113162" y="0"/>
                  </a:cubicBezTo>
                  <a:lnTo>
                    <a:pt x="9933610" y="0"/>
                  </a:lnTo>
                  <a:cubicBezTo>
                    <a:pt x="9996108" y="0"/>
                    <a:pt x="10046772" y="50664"/>
                    <a:pt x="10046772" y="113162"/>
                  </a:cubicBezTo>
                  <a:lnTo>
                    <a:pt x="10046772" y="565798"/>
                  </a:lnTo>
                  <a:cubicBezTo>
                    <a:pt x="10046772" y="628296"/>
                    <a:pt x="9996108" y="678960"/>
                    <a:pt x="9933610" y="678960"/>
                  </a:cubicBezTo>
                  <a:lnTo>
                    <a:pt x="113162" y="678960"/>
                  </a:lnTo>
                  <a:cubicBezTo>
                    <a:pt x="50664" y="678960"/>
                    <a:pt x="0" y="628296"/>
                    <a:pt x="0" y="565798"/>
                  </a:cubicBezTo>
                  <a:lnTo>
                    <a:pt x="0" y="113162"/>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312324" tIns="33144" rIns="312324" bIns="33144" numCol="1" spcCol="1270" anchor="ctr" anchorCtr="0">
              <a:noAutofit/>
            </a:bodyPr>
            <a:lstStyle/>
            <a:p>
              <a:pPr marL="0" lvl="0" indent="0" algn="l"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Values are related to belief systems; values are groups of beliefs about a particular object or process.</a:t>
              </a:r>
            </a:p>
          </p:txBody>
        </p:sp>
      </p:grpSp>
      <p:grpSp>
        <p:nvGrpSpPr>
          <p:cNvPr id="17" name="Group 16">
            <a:extLst>
              <a:ext uri="{FF2B5EF4-FFF2-40B4-BE49-F238E27FC236}">
                <a16:creationId xmlns:a16="http://schemas.microsoft.com/office/drawing/2014/main" id="{8C3B34ED-1D26-2C1B-2781-C9AF82B182B5}"/>
              </a:ext>
            </a:extLst>
          </p:cNvPr>
          <p:cNvGrpSpPr/>
          <p:nvPr/>
        </p:nvGrpSpPr>
        <p:grpSpPr>
          <a:xfrm>
            <a:off x="1096963" y="3357638"/>
            <a:ext cx="10551698" cy="919080"/>
            <a:chOff x="1096963" y="3357638"/>
            <a:chExt cx="10551698" cy="919080"/>
          </a:xfrm>
        </p:grpSpPr>
        <p:sp>
          <p:nvSpPr>
            <p:cNvPr id="12" name="Rectangle 11">
              <a:extLst>
                <a:ext uri="{FF2B5EF4-FFF2-40B4-BE49-F238E27FC236}">
                  <a16:creationId xmlns:a16="http://schemas.microsoft.com/office/drawing/2014/main" id="{877306DA-DB32-CC36-2DAE-3F517717536D}"/>
                </a:ext>
              </a:extLst>
            </p:cNvPr>
            <p:cNvSpPr/>
            <p:nvPr/>
          </p:nvSpPr>
          <p:spPr>
            <a:xfrm>
              <a:off x="1096963" y="3697118"/>
              <a:ext cx="10551698" cy="579600"/>
            </a:xfrm>
            <a:prstGeom prst="rect">
              <a:avLst/>
            </a:prstGeom>
          </p:spPr>
          <p:style>
            <a:lnRef idx="2">
              <a:schemeClr val="accent3">
                <a:hueOff val="760658"/>
                <a:satOff val="7323"/>
                <a:lumOff val="-88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D870AB5F-E497-1D2F-6A9C-2C9E93BD42AB}"/>
                </a:ext>
              </a:extLst>
            </p:cNvPr>
            <p:cNvSpPr/>
            <p:nvPr/>
          </p:nvSpPr>
          <p:spPr>
            <a:xfrm>
              <a:off x="1599302" y="3357638"/>
              <a:ext cx="10046772" cy="678960"/>
            </a:xfrm>
            <a:custGeom>
              <a:avLst/>
              <a:gdLst>
                <a:gd name="connsiteX0" fmla="*/ 0 w 10046772"/>
                <a:gd name="connsiteY0" fmla="*/ 113162 h 678960"/>
                <a:gd name="connsiteX1" fmla="*/ 113162 w 10046772"/>
                <a:gd name="connsiteY1" fmla="*/ 0 h 678960"/>
                <a:gd name="connsiteX2" fmla="*/ 9933610 w 10046772"/>
                <a:gd name="connsiteY2" fmla="*/ 0 h 678960"/>
                <a:gd name="connsiteX3" fmla="*/ 10046772 w 10046772"/>
                <a:gd name="connsiteY3" fmla="*/ 113162 h 678960"/>
                <a:gd name="connsiteX4" fmla="*/ 10046772 w 10046772"/>
                <a:gd name="connsiteY4" fmla="*/ 565798 h 678960"/>
                <a:gd name="connsiteX5" fmla="*/ 9933610 w 10046772"/>
                <a:gd name="connsiteY5" fmla="*/ 678960 h 678960"/>
                <a:gd name="connsiteX6" fmla="*/ 113162 w 10046772"/>
                <a:gd name="connsiteY6" fmla="*/ 678960 h 678960"/>
                <a:gd name="connsiteX7" fmla="*/ 0 w 10046772"/>
                <a:gd name="connsiteY7" fmla="*/ 565798 h 678960"/>
                <a:gd name="connsiteX8" fmla="*/ 0 w 10046772"/>
                <a:gd name="connsiteY8" fmla="*/ 113162 h 678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46772" h="678960">
                  <a:moveTo>
                    <a:pt x="0" y="113162"/>
                  </a:moveTo>
                  <a:cubicBezTo>
                    <a:pt x="0" y="50664"/>
                    <a:pt x="50664" y="0"/>
                    <a:pt x="113162" y="0"/>
                  </a:cubicBezTo>
                  <a:lnTo>
                    <a:pt x="9933610" y="0"/>
                  </a:lnTo>
                  <a:cubicBezTo>
                    <a:pt x="9996108" y="0"/>
                    <a:pt x="10046772" y="50664"/>
                    <a:pt x="10046772" y="113162"/>
                  </a:cubicBezTo>
                  <a:lnTo>
                    <a:pt x="10046772" y="565798"/>
                  </a:lnTo>
                  <a:cubicBezTo>
                    <a:pt x="10046772" y="628296"/>
                    <a:pt x="9996108" y="678960"/>
                    <a:pt x="9933610" y="678960"/>
                  </a:cubicBezTo>
                  <a:lnTo>
                    <a:pt x="113162" y="678960"/>
                  </a:lnTo>
                  <a:cubicBezTo>
                    <a:pt x="50664" y="678960"/>
                    <a:pt x="0" y="628296"/>
                    <a:pt x="0" y="565798"/>
                  </a:cubicBezTo>
                  <a:lnTo>
                    <a:pt x="0" y="113162"/>
                  </a:lnTo>
                  <a:close/>
                </a:path>
              </a:pathLst>
            </a:custGeom>
          </p:spPr>
          <p:style>
            <a:lnRef idx="2">
              <a:schemeClr val="lt1">
                <a:hueOff val="0"/>
                <a:satOff val="0"/>
                <a:lumOff val="0"/>
                <a:alphaOff val="0"/>
              </a:schemeClr>
            </a:lnRef>
            <a:fillRef idx="1">
              <a:schemeClr val="accent3">
                <a:hueOff val="760658"/>
                <a:satOff val="7323"/>
                <a:lumOff val="-883"/>
                <a:alphaOff val="0"/>
              </a:schemeClr>
            </a:fillRef>
            <a:effectRef idx="0">
              <a:schemeClr val="accent3">
                <a:hueOff val="760658"/>
                <a:satOff val="7323"/>
                <a:lumOff val="-883"/>
                <a:alphaOff val="0"/>
              </a:schemeClr>
            </a:effectRef>
            <a:fontRef idx="minor">
              <a:schemeClr val="lt1"/>
            </a:fontRef>
          </p:style>
          <p:txBody>
            <a:bodyPr spcFirstLastPara="0" vert="horz" wrap="square" lIns="312324" tIns="33144" rIns="312324" bIns="33144" numCol="1" spcCol="1270" anchor="ctr" anchorCtr="0">
              <a:noAutofit/>
            </a:bodyPr>
            <a:lstStyle/>
            <a:p>
              <a:pPr marL="0" lvl="0" indent="0" algn="l"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Everyone has certain implicit and explicit values that reflect their unique upbringing, their education and the wider culture within which they live.</a:t>
              </a:r>
            </a:p>
          </p:txBody>
        </p:sp>
      </p:grpSp>
      <p:grpSp>
        <p:nvGrpSpPr>
          <p:cNvPr id="18" name="Group 17">
            <a:extLst>
              <a:ext uri="{FF2B5EF4-FFF2-40B4-BE49-F238E27FC236}">
                <a16:creationId xmlns:a16="http://schemas.microsoft.com/office/drawing/2014/main" id="{6E374ABE-BCFF-85B0-CB29-831573D26A8F}"/>
              </a:ext>
            </a:extLst>
          </p:cNvPr>
          <p:cNvGrpSpPr/>
          <p:nvPr/>
        </p:nvGrpSpPr>
        <p:grpSpPr>
          <a:xfrm>
            <a:off x="1096963" y="4400918"/>
            <a:ext cx="10551698" cy="919080"/>
            <a:chOff x="1096963" y="4400918"/>
            <a:chExt cx="10551698" cy="919080"/>
          </a:xfrm>
        </p:grpSpPr>
        <p:sp>
          <p:nvSpPr>
            <p:cNvPr id="14" name="Rectangle 13">
              <a:extLst>
                <a:ext uri="{FF2B5EF4-FFF2-40B4-BE49-F238E27FC236}">
                  <a16:creationId xmlns:a16="http://schemas.microsoft.com/office/drawing/2014/main" id="{961A9D6B-614F-1F09-D5A3-5D2E028C58CB}"/>
                </a:ext>
              </a:extLst>
            </p:cNvPr>
            <p:cNvSpPr/>
            <p:nvPr/>
          </p:nvSpPr>
          <p:spPr>
            <a:xfrm>
              <a:off x="1096963" y="4740398"/>
              <a:ext cx="10551698" cy="579600"/>
            </a:xfrm>
            <a:prstGeom prst="rect">
              <a:avLst/>
            </a:prstGeom>
          </p:spPr>
          <p:style>
            <a:lnRef idx="2">
              <a:schemeClr val="accent3">
                <a:hueOff val="1521316"/>
                <a:satOff val="14646"/>
                <a:lumOff val="-176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Freeform: Shape 14">
              <a:extLst>
                <a:ext uri="{FF2B5EF4-FFF2-40B4-BE49-F238E27FC236}">
                  <a16:creationId xmlns:a16="http://schemas.microsoft.com/office/drawing/2014/main" id="{BC10928A-109B-7267-1295-A61BB38BB368}"/>
                </a:ext>
              </a:extLst>
            </p:cNvPr>
            <p:cNvSpPr/>
            <p:nvPr/>
          </p:nvSpPr>
          <p:spPr>
            <a:xfrm>
              <a:off x="1624547" y="4400918"/>
              <a:ext cx="9985166" cy="678960"/>
            </a:xfrm>
            <a:custGeom>
              <a:avLst/>
              <a:gdLst>
                <a:gd name="connsiteX0" fmla="*/ 0 w 9985166"/>
                <a:gd name="connsiteY0" fmla="*/ 113162 h 678960"/>
                <a:gd name="connsiteX1" fmla="*/ 113162 w 9985166"/>
                <a:gd name="connsiteY1" fmla="*/ 0 h 678960"/>
                <a:gd name="connsiteX2" fmla="*/ 9872004 w 9985166"/>
                <a:gd name="connsiteY2" fmla="*/ 0 h 678960"/>
                <a:gd name="connsiteX3" fmla="*/ 9985166 w 9985166"/>
                <a:gd name="connsiteY3" fmla="*/ 113162 h 678960"/>
                <a:gd name="connsiteX4" fmla="*/ 9985166 w 9985166"/>
                <a:gd name="connsiteY4" fmla="*/ 565798 h 678960"/>
                <a:gd name="connsiteX5" fmla="*/ 9872004 w 9985166"/>
                <a:gd name="connsiteY5" fmla="*/ 678960 h 678960"/>
                <a:gd name="connsiteX6" fmla="*/ 113162 w 9985166"/>
                <a:gd name="connsiteY6" fmla="*/ 678960 h 678960"/>
                <a:gd name="connsiteX7" fmla="*/ 0 w 9985166"/>
                <a:gd name="connsiteY7" fmla="*/ 565798 h 678960"/>
                <a:gd name="connsiteX8" fmla="*/ 0 w 9985166"/>
                <a:gd name="connsiteY8" fmla="*/ 113162 h 678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985166" h="678960">
                  <a:moveTo>
                    <a:pt x="0" y="113162"/>
                  </a:moveTo>
                  <a:cubicBezTo>
                    <a:pt x="0" y="50664"/>
                    <a:pt x="50664" y="0"/>
                    <a:pt x="113162" y="0"/>
                  </a:cubicBezTo>
                  <a:lnTo>
                    <a:pt x="9872004" y="0"/>
                  </a:lnTo>
                  <a:cubicBezTo>
                    <a:pt x="9934502" y="0"/>
                    <a:pt x="9985166" y="50664"/>
                    <a:pt x="9985166" y="113162"/>
                  </a:cubicBezTo>
                  <a:lnTo>
                    <a:pt x="9985166" y="565798"/>
                  </a:lnTo>
                  <a:cubicBezTo>
                    <a:pt x="9985166" y="628296"/>
                    <a:pt x="9934502" y="678960"/>
                    <a:pt x="9872004" y="678960"/>
                  </a:cubicBezTo>
                  <a:lnTo>
                    <a:pt x="113162" y="678960"/>
                  </a:lnTo>
                  <a:cubicBezTo>
                    <a:pt x="50664" y="678960"/>
                    <a:pt x="0" y="628296"/>
                    <a:pt x="0" y="565798"/>
                  </a:cubicBezTo>
                  <a:lnTo>
                    <a:pt x="0" y="113162"/>
                  </a:lnTo>
                  <a:close/>
                </a:path>
              </a:pathLst>
            </a:custGeom>
          </p:spPr>
          <p:style>
            <a:lnRef idx="2">
              <a:schemeClr val="lt1">
                <a:hueOff val="0"/>
                <a:satOff val="0"/>
                <a:lumOff val="0"/>
                <a:alphaOff val="0"/>
              </a:schemeClr>
            </a:lnRef>
            <a:fillRef idx="1">
              <a:schemeClr val="accent3">
                <a:hueOff val="1521316"/>
                <a:satOff val="14646"/>
                <a:lumOff val="-1765"/>
                <a:alphaOff val="0"/>
              </a:schemeClr>
            </a:fillRef>
            <a:effectRef idx="0">
              <a:schemeClr val="accent3">
                <a:hueOff val="1521316"/>
                <a:satOff val="14646"/>
                <a:lumOff val="-1765"/>
                <a:alphaOff val="0"/>
              </a:schemeClr>
            </a:effectRef>
            <a:fontRef idx="minor">
              <a:schemeClr val="lt1"/>
            </a:fontRef>
          </p:style>
          <p:txBody>
            <a:bodyPr spcFirstLastPara="0" vert="horz" wrap="square" lIns="312324" tIns="33144" rIns="312324" bIns="33144" numCol="1" spcCol="1270" anchor="ctr" anchorCtr="0">
              <a:noAutofit/>
            </a:bodyPr>
            <a:lstStyle/>
            <a:p>
              <a:pPr marL="0" lvl="0" indent="0" algn="l"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Some of their values are overtly materialistic, others completely spiritual</a:t>
              </a:r>
            </a:p>
          </p:txBody>
        </p:sp>
      </p:grpSp>
      <p:sp>
        <p:nvSpPr>
          <p:cNvPr id="4" name="Pentagon 3">
            <a:extLst>
              <a:ext uri="{FF2B5EF4-FFF2-40B4-BE49-F238E27FC236}">
                <a16:creationId xmlns:a16="http://schemas.microsoft.com/office/drawing/2014/main" id="{DAC766FD-9007-B124-3F6D-9C465D92B2D3}"/>
              </a:ext>
            </a:extLst>
          </p:cNvPr>
          <p:cNvSpPr/>
          <p:nvPr/>
        </p:nvSpPr>
        <p:spPr>
          <a:xfrm>
            <a:off x="1097280" y="315310"/>
            <a:ext cx="2087354" cy="1572231"/>
          </a:xfrm>
          <a:prstGeom prst="pentagon">
            <a:avLst/>
          </a:prstGeom>
        </p:spPr>
        <p:style>
          <a:lnRef idx="3">
            <a:schemeClr val="lt1"/>
          </a:lnRef>
          <a:fillRef idx="1">
            <a:schemeClr val="dk1"/>
          </a:fillRef>
          <a:effectRef idx="1">
            <a:schemeClr val="dk1"/>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Value</a:t>
            </a:r>
            <a:endParaRPr lang="en-GB"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88A84033-CEF4-2AA8-E07C-66ABB9992C19}"/>
              </a:ext>
            </a:extLst>
          </p:cNvPr>
          <p:cNvSpPr/>
          <p:nvPr/>
        </p:nvSpPr>
        <p:spPr>
          <a:xfrm>
            <a:off x="437322" y="5585791"/>
            <a:ext cx="11569148" cy="6957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000" dirty="0">
                <a:solidFill>
                  <a:schemeClr val="tx1"/>
                </a:solidFill>
                <a:latin typeface="Arial" panose="020B0604020202020204" pitchFamily="34" charset="0"/>
                <a:cs typeface="Arial" panose="020B0604020202020204" pitchFamily="34" charset="0"/>
              </a:rPr>
              <a:t>How can values impact our work? A person may choose to work for a particular organisation due to the values of the company that are stated in their mission statement align to their own values.  </a:t>
            </a:r>
          </a:p>
        </p:txBody>
      </p:sp>
    </p:spTree>
    <p:extLst>
      <p:ext uri="{BB962C8B-B14F-4D97-AF65-F5344CB8AC3E}">
        <p14:creationId xmlns:p14="http://schemas.microsoft.com/office/powerpoint/2010/main" val="1019570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5B32E-466E-CEB1-3FBA-069497D47C69}"/>
              </a:ext>
            </a:extLst>
          </p:cNvPr>
          <p:cNvSpPr>
            <a:spLocks noGrp="1"/>
          </p:cNvSpPr>
          <p:nvPr>
            <p:ph type="title"/>
          </p:nvPr>
        </p:nvSpPr>
        <p:spPr/>
        <p:txBody>
          <a:bodyPr/>
          <a:lstStyle/>
          <a:p>
            <a:r>
              <a:rPr lang="en-GB" dirty="0"/>
              <a:t>Example – Values at </a:t>
            </a:r>
          </a:p>
        </p:txBody>
      </p:sp>
      <p:pic>
        <p:nvPicPr>
          <p:cNvPr id="5" name="Content Placeholder 4">
            <a:extLst>
              <a:ext uri="{FF2B5EF4-FFF2-40B4-BE49-F238E27FC236}">
                <a16:creationId xmlns:a16="http://schemas.microsoft.com/office/drawing/2014/main" id="{49E9A2F2-9FE1-F102-E0A9-2914AB921CA5}"/>
              </a:ext>
            </a:extLst>
          </p:cNvPr>
          <p:cNvPicPr>
            <a:picLocks noGrp="1" noChangeAspect="1"/>
          </p:cNvPicPr>
          <p:nvPr>
            <p:ph idx="1"/>
          </p:nvPr>
        </p:nvPicPr>
        <p:blipFill>
          <a:blip r:embed="rId3"/>
          <a:stretch>
            <a:fillRect/>
          </a:stretch>
        </p:blipFill>
        <p:spPr>
          <a:xfrm>
            <a:off x="883815" y="1939408"/>
            <a:ext cx="10424369" cy="4433207"/>
          </a:xfrm>
        </p:spPr>
      </p:pic>
      <p:pic>
        <p:nvPicPr>
          <p:cNvPr id="7" name="Picture 6">
            <a:extLst>
              <a:ext uri="{FF2B5EF4-FFF2-40B4-BE49-F238E27FC236}">
                <a16:creationId xmlns:a16="http://schemas.microsoft.com/office/drawing/2014/main" id="{0973AB58-7DFA-C52C-4C9E-5DA0F8F007D4}"/>
              </a:ext>
            </a:extLst>
          </p:cNvPr>
          <p:cNvPicPr>
            <a:picLocks noChangeAspect="1"/>
          </p:cNvPicPr>
          <p:nvPr/>
        </p:nvPicPr>
        <p:blipFill rotWithShape="1">
          <a:blip r:embed="rId4"/>
          <a:srcRect l="18211" r="10403" b="17984"/>
          <a:stretch/>
        </p:blipFill>
        <p:spPr>
          <a:xfrm>
            <a:off x="5804452" y="687433"/>
            <a:ext cx="2504661" cy="1049927"/>
          </a:xfrm>
          <a:prstGeom prst="rect">
            <a:avLst/>
          </a:prstGeom>
        </p:spPr>
      </p:pic>
    </p:spTree>
    <p:extLst>
      <p:ext uri="{BB962C8B-B14F-4D97-AF65-F5344CB8AC3E}">
        <p14:creationId xmlns:p14="http://schemas.microsoft.com/office/powerpoint/2010/main" val="3005900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C153B-27FE-42B7-93DC-DF306AB7962D}"/>
              </a:ext>
            </a:extLst>
          </p:cNvPr>
          <p:cNvSpPr>
            <a:spLocks noGrp="1"/>
          </p:cNvSpPr>
          <p:nvPr>
            <p:ph type="title"/>
          </p:nvPr>
        </p:nvSpPr>
        <p:spPr>
          <a:xfrm>
            <a:off x="2888343" y="359645"/>
            <a:ext cx="9718766" cy="1450757"/>
          </a:xfrm>
        </p:spPr>
        <p:txBody>
          <a:bodyPr/>
          <a:lstStyle/>
          <a:p>
            <a:r>
              <a:rPr lang="en-GB" dirty="0"/>
              <a:t>The three-component model of attitude. </a:t>
            </a:r>
          </a:p>
        </p:txBody>
      </p:sp>
      <p:sp>
        <p:nvSpPr>
          <p:cNvPr id="5" name="Freeform: Shape 4">
            <a:extLst>
              <a:ext uri="{FF2B5EF4-FFF2-40B4-BE49-F238E27FC236}">
                <a16:creationId xmlns:a16="http://schemas.microsoft.com/office/drawing/2014/main" id="{A2E606AB-C9B1-4319-8F84-83DC35195401}"/>
              </a:ext>
            </a:extLst>
          </p:cNvPr>
          <p:cNvSpPr/>
          <p:nvPr/>
        </p:nvSpPr>
        <p:spPr>
          <a:xfrm>
            <a:off x="565150" y="2014194"/>
            <a:ext cx="4978400" cy="1774035"/>
          </a:xfrm>
          <a:custGeom>
            <a:avLst/>
            <a:gdLst>
              <a:gd name="connsiteX0" fmla="*/ 0 w 5684043"/>
              <a:gd name="connsiteY0" fmla="*/ 24552 h 147311"/>
              <a:gd name="connsiteX1" fmla="*/ 24552 w 5684043"/>
              <a:gd name="connsiteY1" fmla="*/ 0 h 147311"/>
              <a:gd name="connsiteX2" fmla="*/ 5659491 w 5684043"/>
              <a:gd name="connsiteY2" fmla="*/ 0 h 147311"/>
              <a:gd name="connsiteX3" fmla="*/ 5684043 w 5684043"/>
              <a:gd name="connsiteY3" fmla="*/ 24552 h 147311"/>
              <a:gd name="connsiteX4" fmla="*/ 5684043 w 5684043"/>
              <a:gd name="connsiteY4" fmla="*/ 122759 h 147311"/>
              <a:gd name="connsiteX5" fmla="*/ 5659491 w 5684043"/>
              <a:gd name="connsiteY5" fmla="*/ 147311 h 147311"/>
              <a:gd name="connsiteX6" fmla="*/ 24552 w 5684043"/>
              <a:gd name="connsiteY6" fmla="*/ 147311 h 147311"/>
              <a:gd name="connsiteX7" fmla="*/ 0 w 5684043"/>
              <a:gd name="connsiteY7" fmla="*/ 122759 h 147311"/>
              <a:gd name="connsiteX8" fmla="*/ 0 w 5684043"/>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4043" h="147311">
                <a:moveTo>
                  <a:pt x="0" y="24552"/>
                </a:moveTo>
                <a:cubicBezTo>
                  <a:pt x="0" y="10992"/>
                  <a:pt x="10992" y="0"/>
                  <a:pt x="24552" y="0"/>
                </a:cubicBezTo>
                <a:lnTo>
                  <a:pt x="5659491" y="0"/>
                </a:lnTo>
                <a:cubicBezTo>
                  <a:pt x="5673051" y="0"/>
                  <a:pt x="5684043" y="10992"/>
                  <a:pt x="5684043" y="24552"/>
                </a:cubicBezTo>
                <a:lnTo>
                  <a:pt x="5684043" y="122759"/>
                </a:lnTo>
                <a:cubicBezTo>
                  <a:pt x="5684043" y="136319"/>
                  <a:pt x="5673051" y="147311"/>
                  <a:pt x="5659491" y="147311"/>
                </a:cubicBezTo>
                <a:lnTo>
                  <a:pt x="24552" y="147311"/>
                </a:lnTo>
                <a:cubicBezTo>
                  <a:pt x="10992" y="147311"/>
                  <a:pt x="0" y="136319"/>
                  <a:pt x="0" y="122759"/>
                </a:cubicBezTo>
                <a:lnTo>
                  <a:pt x="0" y="24552"/>
                </a:lnTo>
                <a:close/>
              </a:path>
            </a:pathLst>
          </a:custGeom>
          <a:solidFill>
            <a:schemeClr val="accent2">
              <a:lumMod val="40000"/>
              <a:lumOff val="60000"/>
            </a:schemeClr>
          </a:solidFill>
        </p:spPr>
        <p:style>
          <a:lnRef idx="2">
            <a:schemeClr val="lt1">
              <a:hueOff val="0"/>
              <a:satOff val="0"/>
              <a:lumOff val="0"/>
              <a:alphaOff val="0"/>
            </a:schemeClr>
          </a:lnRef>
          <a:fillRef idx="1">
            <a:schemeClr val="accent5">
              <a:hueOff val="-7083455"/>
              <a:satOff val="4052"/>
              <a:lumOff val="-8824"/>
              <a:alphaOff val="0"/>
            </a:schemeClr>
          </a:fillRef>
          <a:effectRef idx="0">
            <a:schemeClr val="accent5">
              <a:hueOff val="-7083455"/>
              <a:satOff val="4052"/>
              <a:lumOff val="-8824"/>
              <a:alphaOff val="0"/>
            </a:schemeClr>
          </a:effectRef>
          <a:fontRef idx="minor">
            <a:schemeClr val="lt1"/>
          </a:fontRef>
        </p:style>
        <p:txBody>
          <a:bodyPr spcFirstLastPara="0" vert="horz" wrap="square" lIns="222244" tIns="7191" rIns="222244" bIns="7191" numCol="1" spcCol="1270" anchor="ctr" anchorCtr="0">
            <a:noAutofit/>
          </a:bodyPr>
          <a:lstStyle/>
          <a:p>
            <a:pPr marL="0" indent="0">
              <a:buNone/>
            </a:pPr>
            <a:r>
              <a:rPr lang="en-GB" sz="2400" dirty="0">
                <a:solidFill>
                  <a:srgbClr val="2E3722"/>
                </a:solidFill>
                <a:latin typeface="Arial" panose="020B0604020202020204" pitchFamily="34" charset="0"/>
                <a:cs typeface="Arial" panose="020B0604020202020204" pitchFamily="34" charset="0"/>
              </a:rPr>
              <a:t>There are three components of an attitude being: Thought (cognitive), Feeling (Affective) and Action (behavioural). </a:t>
            </a:r>
          </a:p>
        </p:txBody>
      </p:sp>
      <p:sp>
        <p:nvSpPr>
          <p:cNvPr id="9" name="Arrow: Down 8">
            <a:extLst>
              <a:ext uri="{FF2B5EF4-FFF2-40B4-BE49-F238E27FC236}">
                <a16:creationId xmlns:a16="http://schemas.microsoft.com/office/drawing/2014/main" id="{9C5D5AD6-7954-401A-9A9B-F3057FB2E236}"/>
              </a:ext>
            </a:extLst>
          </p:cNvPr>
          <p:cNvSpPr/>
          <p:nvPr/>
        </p:nvSpPr>
        <p:spPr>
          <a:xfrm>
            <a:off x="8516963" y="4931461"/>
            <a:ext cx="693539" cy="443865"/>
          </a:xfrm>
          <a:prstGeom prst="down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00C079E6-4BF6-4411-AB4D-72F1A5B13363}"/>
              </a:ext>
            </a:extLst>
          </p:cNvPr>
          <p:cNvSpPr/>
          <p:nvPr/>
        </p:nvSpPr>
        <p:spPr>
          <a:xfrm>
            <a:off x="7217059" y="5242074"/>
            <a:ext cx="3328987" cy="832246"/>
          </a:xfrm>
          <a:custGeom>
            <a:avLst/>
            <a:gdLst>
              <a:gd name="connsiteX0" fmla="*/ 0 w 3328987"/>
              <a:gd name="connsiteY0" fmla="*/ 0 h 832246"/>
              <a:gd name="connsiteX1" fmla="*/ 3328987 w 3328987"/>
              <a:gd name="connsiteY1" fmla="*/ 0 h 832246"/>
              <a:gd name="connsiteX2" fmla="*/ 3328987 w 3328987"/>
              <a:gd name="connsiteY2" fmla="*/ 832246 h 832246"/>
              <a:gd name="connsiteX3" fmla="*/ 0 w 3328987"/>
              <a:gd name="connsiteY3" fmla="*/ 832246 h 832246"/>
              <a:gd name="connsiteX4" fmla="*/ 0 w 3328987"/>
              <a:gd name="connsiteY4" fmla="*/ 0 h 832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8987" h="832246">
                <a:moveTo>
                  <a:pt x="0" y="0"/>
                </a:moveTo>
                <a:lnTo>
                  <a:pt x="3328987" y="0"/>
                </a:lnTo>
                <a:lnTo>
                  <a:pt x="3328987" y="832246"/>
                </a:lnTo>
                <a:lnTo>
                  <a:pt x="0" y="8322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dirty="0"/>
              <a:t>Attitude</a:t>
            </a:r>
          </a:p>
        </p:txBody>
      </p:sp>
      <p:sp>
        <p:nvSpPr>
          <p:cNvPr id="11" name="Freeform: Shape 10">
            <a:extLst>
              <a:ext uri="{FF2B5EF4-FFF2-40B4-BE49-F238E27FC236}">
                <a16:creationId xmlns:a16="http://schemas.microsoft.com/office/drawing/2014/main" id="{1D843F09-BEFE-4ACC-916F-266A051C3DB4}"/>
              </a:ext>
            </a:extLst>
          </p:cNvPr>
          <p:cNvSpPr/>
          <p:nvPr/>
        </p:nvSpPr>
        <p:spPr>
          <a:xfrm>
            <a:off x="8093938" y="3016583"/>
            <a:ext cx="1575231" cy="1356354"/>
          </a:xfrm>
          <a:custGeom>
            <a:avLst/>
            <a:gdLst>
              <a:gd name="connsiteX0" fmla="*/ 0 w 1575231"/>
              <a:gd name="connsiteY0" fmla="*/ 678177 h 1356354"/>
              <a:gd name="connsiteX1" fmla="*/ 787616 w 1575231"/>
              <a:gd name="connsiteY1" fmla="*/ 0 h 1356354"/>
              <a:gd name="connsiteX2" fmla="*/ 1575232 w 1575231"/>
              <a:gd name="connsiteY2" fmla="*/ 678177 h 1356354"/>
              <a:gd name="connsiteX3" fmla="*/ 787616 w 1575231"/>
              <a:gd name="connsiteY3" fmla="*/ 1356354 h 1356354"/>
              <a:gd name="connsiteX4" fmla="*/ 0 w 1575231"/>
              <a:gd name="connsiteY4" fmla="*/ 678177 h 1356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5231" h="1356354">
                <a:moveTo>
                  <a:pt x="0" y="678177"/>
                </a:moveTo>
                <a:cubicBezTo>
                  <a:pt x="0" y="303630"/>
                  <a:pt x="352628" y="0"/>
                  <a:pt x="787616" y="0"/>
                </a:cubicBezTo>
                <a:cubicBezTo>
                  <a:pt x="1222604" y="0"/>
                  <a:pt x="1575232" y="303630"/>
                  <a:pt x="1575232" y="678177"/>
                </a:cubicBezTo>
                <a:cubicBezTo>
                  <a:pt x="1575232" y="1052724"/>
                  <a:pt x="1222604" y="1356354"/>
                  <a:pt x="787616" y="1356354"/>
                </a:cubicBezTo>
                <a:cubicBezTo>
                  <a:pt x="352628" y="1356354"/>
                  <a:pt x="0" y="1052724"/>
                  <a:pt x="0" y="678177"/>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1007" tIns="218953" rIns="251007" bIns="218953"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bg2"/>
                </a:solidFill>
                <a:latin typeface="Arial" panose="020B0604020202020204" pitchFamily="34" charset="0"/>
                <a:cs typeface="Arial" panose="020B0604020202020204" pitchFamily="34" charset="0"/>
              </a:rPr>
              <a:t>behavioural</a:t>
            </a:r>
            <a:endParaRPr lang="en-GB" sz="1600" kern="1200" dirty="0">
              <a:solidFill>
                <a:schemeClr val="bg2"/>
              </a:solidFill>
            </a:endParaRPr>
          </a:p>
        </p:txBody>
      </p:sp>
      <p:sp>
        <p:nvSpPr>
          <p:cNvPr id="12" name="Freeform: Shape 11">
            <a:extLst>
              <a:ext uri="{FF2B5EF4-FFF2-40B4-BE49-F238E27FC236}">
                <a16:creationId xmlns:a16="http://schemas.microsoft.com/office/drawing/2014/main" id="{A6540E6A-7452-4B66-A026-B5DC6818A080}"/>
              </a:ext>
            </a:extLst>
          </p:cNvPr>
          <p:cNvSpPr/>
          <p:nvPr/>
        </p:nvSpPr>
        <p:spPr>
          <a:xfrm>
            <a:off x="7416505" y="1849814"/>
            <a:ext cx="1465049" cy="1428647"/>
          </a:xfrm>
          <a:custGeom>
            <a:avLst/>
            <a:gdLst>
              <a:gd name="connsiteX0" fmla="*/ 0 w 1465049"/>
              <a:gd name="connsiteY0" fmla="*/ 714324 h 1428647"/>
              <a:gd name="connsiteX1" fmla="*/ 732525 w 1465049"/>
              <a:gd name="connsiteY1" fmla="*/ 0 h 1428647"/>
              <a:gd name="connsiteX2" fmla="*/ 1465050 w 1465049"/>
              <a:gd name="connsiteY2" fmla="*/ 714324 h 1428647"/>
              <a:gd name="connsiteX3" fmla="*/ 732525 w 1465049"/>
              <a:gd name="connsiteY3" fmla="*/ 1428648 h 1428647"/>
              <a:gd name="connsiteX4" fmla="*/ 0 w 1465049"/>
              <a:gd name="connsiteY4" fmla="*/ 714324 h 1428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5049" h="1428647">
                <a:moveTo>
                  <a:pt x="0" y="714324"/>
                </a:moveTo>
                <a:cubicBezTo>
                  <a:pt x="0" y="319814"/>
                  <a:pt x="327963" y="0"/>
                  <a:pt x="732525" y="0"/>
                </a:cubicBezTo>
                <a:cubicBezTo>
                  <a:pt x="1137087" y="0"/>
                  <a:pt x="1465050" y="319814"/>
                  <a:pt x="1465050" y="714324"/>
                </a:cubicBezTo>
                <a:cubicBezTo>
                  <a:pt x="1465050" y="1108834"/>
                  <a:pt x="1137087" y="1428648"/>
                  <a:pt x="732525" y="1428648"/>
                </a:cubicBezTo>
                <a:cubicBezTo>
                  <a:pt x="327963" y="1428648"/>
                  <a:pt x="0" y="1108834"/>
                  <a:pt x="0" y="714324"/>
                </a:cubicBezTo>
                <a:close/>
              </a:path>
            </a:pathLst>
          </a:custGeom>
          <a:solidFill>
            <a:schemeClr val="accent3"/>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36141" tIns="230811" rIns="236141" bIns="230811"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2"/>
                </a:solidFill>
                <a:latin typeface="Arial" panose="020B0604020202020204" pitchFamily="34" charset="0"/>
                <a:cs typeface="Arial" panose="020B0604020202020204" pitchFamily="34" charset="0"/>
              </a:rPr>
              <a:t>Affective</a:t>
            </a:r>
            <a:endParaRPr lang="en-GB" sz="1700" kern="1200" dirty="0">
              <a:solidFill>
                <a:schemeClr val="bg2"/>
              </a:solidFill>
            </a:endParaRPr>
          </a:p>
        </p:txBody>
      </p:sp>
      <p:sp>
        <p:nvSpPr>
          <p:cNvPr id="13" name="Freeform: Shape 12">
            <a:extLst>
              <a:ext uri="{FF2B5EF4-FFF2-40B4-BE49-F238E27FC236}">
                <a16:creationId xmlns:a16="http://schemas.microsoft.com/office/drawing/2014/main" id="{C170C790-6502-455C-9F48-A18A0BFCA094}"/>
              </a:ext>
            </a:extLst>
          </p:cNvPr>
          <p:cNvSpPr/>
          <p:nvPr/>
        </p:nvSpPr>
        <p:spPr>
          <a:xfrm>
            <a:off x="8863733" y="2069373"/>
            <a:ext cx="1392931" cy="1248370"/>
          </a:xfrm>
          <a:custGeom>
            <a:avLst/>
            <a:gdLst>
              <a:gd name="connsiteX0" fmla="*/ 0 w 1392931"/>
              <a:gd name="connsiteY0" fmla="*/ 624185 h 1248370"/>
              <a:gd name="connsiteX1" fmla="*/ 696466 w 1392931"/>
              <a:gd name="connsiteY1" fmla="*/ 0 h 1248370"/>
              <a:gd name="connsiteX2" fmla="*/ 1392932 w 1392931"/>
              <a:gd name="connsiteY2" fmla="*/ 624185 h 1248370"/>
              <a:gd name="connsiteX3" fmla="*/ 696466 w 1392931"/>
              <a:gd name="connsiteY3" fmla="*/ 1248370 h 1248370"/>
              <a:gd name="connsiteX4" fmla="*/ 0 w 1392931"/>
              <a:gd name="connsiteY4" fmla="*/ 624185 h 1248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931" h="1248370">
                <a:moveTo>
                  <a:pt x="0" y="624185"/>
                </a:moveTo>
                <a:cubicBezTo>
                  <a:pt x="0" y="279457"/>
                  <a:pt x="311818" y="0"/>
                  <a:pt x="696466" y="0"/>
                </a:cubicBezTo>
                <a:cubicBezTo>
                  <a:pt x="1081114" y="0"/>
                  <a:pt x="1392932" y="279457"/>
                  <a:pt x="1392932" y="624185"/>
                </a:cubicBezTo>
                <a:cubicBezTo>
                  <a:pt x="1392932" y="968913"/>
                  <a:pt x="1081114" y="1248370"/>
                  <a:pt x="696466" y="1248370"/>
                </a:cubicBezTo>
                <a:cubicBezTo>
                  <a:pt x="311818" y="1248370"/>
                  <a:pt x="0" y="968913"/>
                  <a:pt x="0" y="624185"/>
                </a:cubicBezTo>
                <a:close/>
              </a:path>
            </a:pathLst>
          </a:custGeom>
          <a:solidFill>
            <a:schemeClr val="accent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25580" tIns="204410" rIns="225580" bIns="204410" numCol="1" spcCol="1270" anchor="ctr" anchorCtr="0">
            <a:noAutofit/>
          </a:bodyPr>
          <a:lstStyle/>
          <a:p>
            <a:pPr marL="0" lvl="0" indent="0" algn="ctr" defTabSz="755650">
              <a:lnSpc>
                <a:spcPct val="90000"/>
              </a:lnSpc>
              <a:spcBef>
                <a:spcPct val="0"/>
              </a:spcBef>
              <a:spcAft>
                <a:spcPct val="35000"/>
              </a:spcAft>
              <a:buNone/>
            </a:pPr>
            <a:r>
              <a:rPr lang="en-GB" sz="1700" b="0" i="0" kern="1200" dirty="0">
                <a:solidFill>
                  <a:schemeClr val="bg2"/>
                </a:solidFill>
                <a:latin typeface="Arial" panose="020B0604020202020204" pitchFamily="34" charset="0"/>
                <a:cs typeface="Arial" panose="020B0604020202020204" pitchFamily="34" charset="0"/>
              </a:rPr>
              <a:t>cognitive</a:t>
            </a:r>
            <a:endParaRPr lang="en-GB" sz="1700" b="0" i="0" kern="1200" dirty="0">
              <a:solidFill>
                <a:schemeClr val="bg2"/>
              </a:solidFill>
            </a:endParaRPr>
          </a:p>
        </p:txBody>
      </p:sp>
      <p:sp>
        <p:nvSpPr>
          <p:cNvPr id="14" name="Shape 13">
            <a:extLst>
              <a:ext uri="{FF2B5EF4-FFF2-40B4-BE49-F238E27FC236}">
                <a16:creationId xmlns:a16="http://schemas.microsoft.com/office/drawing/2014/main" id="{F16281A9-CF37-4812-9C05-6FEB384EEE45}"/>
              </a:ext>
            </a:extLst>
          </p:cNvPr>
          <p:cNvSpPr/>
          <p:nvPr/>
        </p:nvSpPr>
        <p:spPr>
          <a:xfrm>
            <a:off x="6858046" y="1770991"/>
            <a:ext cx="3883818" cy="3107055"/>
          </a:xfrm>
          <a:prstGeom prst="funnel">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3" name="Pentagon 2">
            <a:extLst>
              <a:ext uri="{FF2B5EF4-FFF2-40B4-BE49-F238E27FC236}">
                <a16:creationId xmlns:a16="http://schemas.microsoft.com/office/drawing/2014/main" id="{3D8ED171-EB88-2398-1EA1-FAB891D2FFDA}"/>
              </a:ext>
            </a:extLst>
          </p:cNvPr>
          <p:cNvSpPr/>
          <p:nvPr/>
        </p:nvSpPr>
        <p:spPr>
          <a:xfrm>
            <a:off x="232228" y="203201"/>
            <a:ext cx="2554515" cy="1621534"/>
          </a:xfrm>
          <a:prstGeom prst="pentagon">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Attitude</a:t>
            </a:r>
            <a:endParaRPr lang="en-GB"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8D9BAFE1-3F77-940E-B7F9-2344162DD46E}"/>
              </a:ext>
            </a:extLst>
          </p:cNvPr>
          <p:cNvSpPr/>
          <p:nvPr/>
        </p:nvSpPr>
        <p:spPr>
          <a:xfrm>
            <a:off x="565150" y="3992021"/>
            <a:ext cx="5861878" cy="2409774"/>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r>
              <a:rPr lang="en-GB" sz="2400" dirty="0">
                <a:solidFill>
                  <a:schemeClr val="tx1"/>
                </a:solidFill>
                <a:latin typeface="Arial" panose="020B0604020202020204" pitchFamily="34" charset="0"/>
                <a:cs typeface="Arial" panose="020B0604020202020204" pitchFamily="34" charset="0"/>
              </a:rPr>
              <a:t>How can attitudes impact our work? </a:t>
            </a:r>
          </a:p>
          <a:p>
            <a:r>
              <a:rPr lang="en-GB" sz="2400" dirty="0">
                <a:latin typeface="Arial" panose="020B0604020202020204" pitchFamily="34" charset="0"/>
                <a:cs typeface="Arial" panose="020B0604020202020204" pitchFamily="34" charset="0"/>
              </a:rPr>
              <a:t>Job satisfaction is essentially an attitude to the job. People also have very specific attitudes toward work schedules and physical working conditions.</a:t>
            </a:r>
          </a:p>
          <a:p>
            <a:pPr algn="ctr"/>
            <a:endParaRPr lang="en-GB" sz="2000" dirty="0">
              <a:solidFill>
                <a:schemeClr val="tx1"/>
              </a:solidFill>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ED82AAE1-2778-DED9-82CB-A989DBD9F037}"/>
              </a:ext>
            </a:extLst>
          </p:cNvPr>
          <p:cNvSpPr/>
          <p:nvPr/>
        </p:nvSpPr>
        <p:spPr>
          <a:xfrm>
            <a:off x="565150" y="4528457"/>
            <a:ext cx="5861878" cy="1756229"/>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30101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500"/>
                                        <p:tgtEl>
                                          <p:spTgt spid="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4">
                                            <p:txEl>
                                              <p:pRg st="0" end="0"/>
                                            </p:txEl>
                                          </p:spTgt>
                                        </p:tgtEl>
                                        <p:attrNameLst>
                                          <p:attrName>style.visibility</p:attrName>
                                        </p:attrNameLst>
                                      </p:cBhvr>
                                      <p:to>
                                        <p:strVal val="visible"/>
                                      </p:to>
                                    </p:set>
                                    <p:animEffect transition="in" filter="fade">
                                      <p:cBhvr>
                                        <p:cTn id="55" dur="500"/>
                                        <p:tgtEl>
                                          <p:spTgt spid="4">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4">
                                            <p:txEl>
                                              <p:pRg st="1" end="1"/>
                                            </p:txEl>
                                          </p:spTgt>
                                        </p:tgtEl>
                                        <p:attrNameLst>
                                          <p:attrName>style.visibility</p:attrName>
                                        </p:attrNameLst>
                                      </p:cBhvr>
                                      <p:to>
                                        <p:strVal val="visible"/>
                                      </p:to>
                                    </p:set>
                                    <p:animEffect transition="in" filter="fade">
                                      <p:cBhvr>
                                        <p:cTn id="60" dur="500"/>
                                        <p:tgtEl>
                                          <p:spTgt spid="4">
                                            <p:txEl>
                                              <p:pRg st="1" end="1"/>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xit" presetSubtype="0" fill="hold" grpId="0" nodeType="clickEffect">
                                  <p:stCondLst>
                                    <p:cond delay="0"/>
                                  </p:stCondLst>
                                  <p:childTnLst>
                                    <p:animEffect transition="out" filter="fade">
                                      <p:cBhvr>
                                        <p:cTn id="64" dur="500"/>
                                        <p:tgtEl>
                                          <p:spTgt spid="6"/>
                                        </p:tgtEl>
                                      </p:cBhvr>
                                    </p:animEffect>
                                    <p:set>
                                      <p:cBhvr>
                                        <p:cTn id="65"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1" grpId="0" animBg="1"/>
      <p:bldP spid="12" grpId="0" animBg="1"/>
      <p:bldP spid="13" grpId="0" animBg="1"/>
      <p:bldP spid="4"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28374-B2E5-430C-A81A-9FDCCD6ECA94}"/>
              </a:ext>
            </a:extLst>
          </p:cNvPr>
          <p:cNvSpPr>
            <a:spLocks noGrp="1"/>
          </p:cNvSpPr>
          <p:nvPr>
            <p:ph type="title"/>
          </p:nvPr>
        </p:nvSpPr>
        <p:spPr/>
        <p:txBody>
          <a:bodyPr/>
          <a:lstStyle/>
          <a:p>
            <a:r>
              <a:rPr lang="en-GB" dirty="0"/>
              <a:t>How are attitudes formed? </a:t>
            </a:r>
          </a:p>
        </p:txBody>
      </p:sp>
      <p:sp>
        <p:nvSpPr>
          <p:cNvPr id="6" name="Block Arc 5">
            <a:extLst>
              <a:ext uri="{FF2B5EF4-FFF2-40B4-BE49-F238E27FC236}">
                <a16:creationId xmlns:a16="http://schemas.microsoft.com/office/drawing/2014/main" id="{F911A243-EC0C-41DE-A7D9-1744F09F5F5A}"/>
              </a:ext>
            </a:extLst>
          </p:cNvPr>
          <p:cNvSpPr/>
          <p:nvPr/>
        </p:nvSpPr>
        <p:spPr>
          <a:xfrm>
            <a:off x="-3285065" y="1435892"/>
            <a:ext cx="5184779" cy="5184779"/>
          </a:xfrm>
          <a:prstGeom prst="blockArc">
            <a:avLst>
              <a:gd name="adj1" fmla="val 18900000"/>
              <a:gd name="adj2" fmla="val 2700000"/>
              <a:gd name="adj3" fmla="val 417"/>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7" name="Freeform: Shape 6">
            <a:extLst>
              <a:ext uri="{FF2B5EF4-FFF2-40B4-BE49-F238E27FC236}">
                <a16:creationId xmlns:a16="http://schemas.microsoft.com/office/drawing/2014/main" id="{41117FBE-17CD-47D0-A66B-7965EA570333}"/>
              </a:ext>
            </a:extLst>
          </p:cNvPr>
          <p:cNvSpPr/>
          <p:nvPr/>
        </p:nvSpPr>
        <p:spPr>
          <a:xfrm>
            <a:off x="1602460" y="2488406"/>
            <a:ext cx="9470937" cy="769937"/>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Direct experience</a:t>
            </a:r>
          </a:p>
        </p:txBody>
      </p:sp>
      <p:sp>
        <p:nvSpPr>
          <p:cNvPr id="8" name="Oval 7">
            <a:extLst>
              <a:ext uri="{FF2B5EF4-FFF2-40B4-BE49-F238E27FC236}">
                <a16:creationId xmlns:a16="http://schemas.microsoft.com/office/drawing/2014/main" id="{F62F2044-5D4E-4082-959F-9A6F01E323C1}"/>
              </a:ext>
            </a:extLst>
          </p:cNvPr>
          <p:cNvSpPr/>
          <p:nvPr/>
        </p:nvSpPr>
        <p:spPr>
          <a:xfrm>
            <a:off x="1121249" y="2392164"/>
            <a:ext cx="962421" cy="962421"/>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318BAE13-CC07-47B9-A142-5E6F0E3DC3CE}"/>
              </a:ext>
            </a:extLst>
          </p:cNvPr>
          <p:cNvSpPr/>
          <p:nvPr/>
        </p:nvSpPr>
        <p:spPr>
          <a:xfrm>
            <a:off x="1882332" y="3643312"/>
            <a:ext cx="9191065" cy="769937"/>
          </a:xfrm>
          <a:custGeom>
            <a:avLst/>
            <a:gdLst>
              <a:gd name="connsiteX0" fmla="*/ 0 w 9191065"/>
              <a:gd name="connsiteY0" fmla="*/ 0 h 769937"/>
              <a:gd name="connsiteX1" fmla="*/ 9191065 w 9191065"/>
              <a:gd name="connsiteY1" fmla="*/ 0 h 769937"/>
              <a:gd name="connsiteX2" fmla="*/ 9191065 w 9191065"/>
              <a:gd name="connsiteY2" fmla="*/ 769937 h 769937"/>
              <a:gd name="connsiteX3" fmla="*/ 0 w 9191065"/>
              <a:gd name="connsiteY3" fmla="*/ 769937 h 769937"/>
              <a:gd name="connsiteX4" fmla="*/ 0 w 9191065"/>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1065" h="769937">
                <a:moveTo>
                  <a:pt x="0" y="0"/>
                </a:moveTo>
                <a:lnTo>
                  <a:pt x="9191065" y="0"/>
                </a:lnTo>
                <a:lnTo>
                  <a:pt x="9191065" y="769937"/>
                </a:lnTo>
                <a:lnTo>
                  <a:pt x="0" y="769937"/>
                </a:lnTo>
                <a:lnTo>
                  <a:pt x="0" y="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Classic conditioning</a:t>
            </a:r>
          </a:p>
        </p:txBody>
      </p:sp>
      <p:sp>
        <p:nvSpPr>
          <p:cNvPr id="10" name="Oval 9">
            <a:extLst>
              <a:ext uri="{FF2B5EF4-FFF2-40B4-BE49-F238E27FC236}">
                <a16:creationId xmlns:a16="http://schemas.microsoft.com/office/drawing/2014/main" id="{03781C9B-651A-4CC1-82B8-2C65E82E4919}"/>
              </a:ext>
            </a:extLst>
          </p:cNvPr>
          <p:cNvSpPr/>
          <p:nvPr/>
        </p:nvSpPr>
        <p:spPr>
          <a:xfrm>
            <a:off x="1401121" y="3547070"/>
            <a:ext cx="962421" cy="962421"/>
          </a:xfrm>
          <a:prstGeom prst="ellipse">
            <a:avLst/>
          </a:prstGeom>
        </p:spPr>
        <p:style>
          <a:lnRef idx="2">
            <a:schemeClr val="accent2">
              <a:hueOff val="5617257"/>
              <a:satOff val="-17921"/>
              <a:lumOff val="-6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3CD4CF86-D322-4891-9D5D-7F912C28E701}"/>
              </a:ext>
            </a:extLst>
          </p:cNvPr>
          <p:cNvSpPr/>
          <p:nvPr/>
        </p:nvSpPr>
        <p:spPr>
          <a:xfrm>
            <a:off x="1602460" y="4798218"/>
            <a:ext cx="9470937" cy="769937"/>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Observational learning</a:t>
            </a:r>
          </a:p>
        </p:txBody>
      </p:sp>
      <p:sp>
        <p:nvSpPr>
          <p:cNvPr id="12" name="Oval 11">
            <a:extLst>
              <a:ext uri="{FF2B5EF4-FFF2-40B4-BE49-F238E27FC236}">
                <a16:creationId xmlns:a16="http://schemas.microsoft.com/office/drawing/2014/main" id="{DBEE97F6-0969-4203-89A1-0924BDF00039}"/>
              </a:ext>
            </a:extLst>
          </p:cNvPr>
          <p:cNvSpPr/>
          <p:nvPr/>
        </p:nvSpPr>
        <p:spPr>
          <a:xfrm>
            <a:off x="1121249" y="4701976"/>
            <a:ext cx="962421" cy="962421"/>
          </a:xfrm>
          <a:prstGeom prst="ellipse">
            <a:avLst/>
          </a:prstGeom>
        </p:spPr>
        <p:style>
          <a:lnRef idx="2">
            <a:schemeClr val="accent2">
              <a:hueOff val="11234514"/>
              <a:satOff val="-35841"/>
              <a:lumOff val="-1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4274174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EC534CB-6A11-4ACA-9214-F14613F778F1}"/>
              </a:ext>
            </a:extLst>
          </p:cNvPr>
          <p:cNvSpPr>
            <a:spLocks noGrp="1"/>
          </p:cNvSpPr>
          <p:nvPr>
            <p:ph type="title"/>
          </p:nvPr>
        </p:nvSpPr>
        <p:spPr>
          <a:xfrm>
            <a:off x="413657" y="419554"/>
            <a:ext cx="11364686" cy="1371600"/>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Attitudes formed via Direct experience</a:t>
            </a:r>
          </a:p>
        </p:txBody>
      </p:sp>
      <p:sp>
        <p:nvSpPr>
          <p:cNvPr id="25" name="Content Placeholder 24">
            <a:extLst>
              <a:ext uri="{FF2B5EF4-FFF2-40B4-BE49-F238E27FC236}">
                <a16:creationId xmlns:a16="http://schemas.microsoft.com/office/drawing/2014/main" id="{7DD98103-2E27-4E74-B310-8D302ABEE4F4}"/>
              </a:ext>
            </a:extLst>
          </p:cNvPr>
          <p:cNvSpPr>
            <a:spLocks noGrp="1"/>
          </p:cNvSpPr>
          <p:nvPr>
            <p:ph idx="1"/>
          </p:nvPr>
        </p:nvSpPr>
        <p:spPr>
          <a:xfrm>
            <a:off x="593579" y="1989264"/>
            <a:ext cx="5978671" cy="4182935"/>
          </a:xfrm>
        </p:spPr>
        <p:txBody>
          <a:bodyPr>
            <a:noAutofit/>
          </a:bodyPr>
          <a:lstStyle/>
          <a:p>
            <a:r>
              <a:rPr lang="en-GB" sz="1800" dirty="0">
                <a:latin typeface="Arial" panose="020B0604020202020204" pitchFamily="34" charset="0"/>
                <a:cs typeface="Arial" panose="020B0604020202020204" pitchFamily="34" charset="0"/>
              </a:rPr>
              <a:t>Attitudes can be developed by means of direct experience. For example, if you had a bad experience with a manager, this may lead to a negative valence of attitude towards all managers. </a:t>
            </a:r>
          </a:p>
          <a:p>
            <a:r>
              <a:rPr lang="en-GB" sz="1800" dirty="0">
                <a:latin typeface="Arial" panose="020B0604020202020204" pitchFamily="34" charset="0"/>
                <a:cs typeface="Arial" panose="020B0604020202020204" pitchFamily="34" charset="0"/>
              </a:rPr>
              <a:t>Conversely, a positive experience with a particular department, for example, a member of the logistics department delivering some urgent stock rapidly, this may lead you to have a positive attitude towards all staff in that department. </a:t>
            </a:r>
          </a:p>
          <a:p>
            <a:r>
              <a:rPr lang="en-GB" sz="1800" dirty="0">
                <a:latin typeface="Arial" panose="020B0604020202020204" pitchFamily="34" charset="0"/>
                <a:cs typeface="Arial" panose="020B0604020202020204" pitchFamily="34" charset="0"/>
              </a:rPr>
              <a:t>What kind of direct experience could lead individuals developing a positive or negative attitude towards seeking changes in their working conditions? Discuss as a group. </a:t>
            </a:r>
          </a:p>
        </p:txBody>
      </p:sp>
      <p:pic>
        <p:nvPicPr>
          <p:cNvPr id="3" name="Picture 2" descr="Customer service man frustrated">
            <a:extLst>
              <a:ext uri="{FF2B5EF4-FFF2-40B4-BE49-F238E27FC236}">
                <a16:creationId xmlns:a16="http://schemas.microsoft.com/office/drawing/2014/main" id="{3726A148-F199-79E5-D549-6CDDDEE2DD0B}"/>
              </a:ext>
            </a:extLst>
          </p:cNvPr>
          <p:cNvPicPr>
            <a:picLocks noChangeAspect="1"/>
          </p:cNvPicPr>
          <p:nvPr/>
        </p:nvPicPr>
        <p:blipFill>
          <a:blip r:embed="rId2"/>
          <a:stretch>
            <a:fillRect/>
          </a:stretch>
        </p:blipFill>
        <p:spPr>
          <a:xfrm>
            <a:off x="9371779" y="4187548"/>
            <a:ext cx="2406564" cy="2392501"/>
          </a:xfrm>
          <a:prstGeom prst="rect">
            <a:avLst/>
          </a:prstGeom>
        </p:spPr>
      </p:pic>
      <p:pic>
        <p:nvPicPr>
          <p:cNvPr id="6" name="Picture 5" descr="Casual woman with hand on hip">
            <a:extLst>
              <a:ext uri="{FF2B5EF4-FFF2-40B4-BE49-F238E27FC236}">
                <a16:creationId xmlns:a16="http://schemas.microsoft.com/office/drawing/2014/main" id="{55660CFF-BD5A-1FA0-D376-AA5280D10E0D}"/>
              </a:ext>
            </a:extLst>
          </p:cNvPr>
          <p:cNvPicPr>
            <a:picLocks noChangeAspect="1"/>
          </p:cNvPicPr>
          <p:nvPr/>
        </p:nvPicPr>
        <p:blipFill>
          <a:blip r:embed="rId3"/>
          <a:stretch>
            <a:fillRect/>
          </a:stretch>
        </p:blipFill>
        <p:spPr>
          <a:xfrm>
            <a:off x="7068086" y="1791154"/>
            <a:ext cx="2749680" cy="4572000"/>
          </a:xfrm>
          <a:prstGeom prst="rect">
            <a:avLst/>
          </a:prstGeom>
        </p:spPr>
      </p:pic>
    </p:spTree>
    <p:extLst>
      <p:ext uri="{BB962C8B-B14F-4D97-AF65-F5344CB8AC3E}">
        <p14:creationId xmlns:p14="http://schemas.microsoft.com/office/powerpoint/2010/main" val="259000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fade">
                                      <p:cBhvr>
                                        <p:cTn id="7" dur="500"/>
                                        <p:tgtEl>
                                          <p:spTgt spid="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1" end="1"/>
                                            </p:txEl>
                                          </p:spTgt>
                                        </p:tgtEl>
                                        <p:attrNameLst>
                                          <p:attrName>style.visibility</p:attrName>
                                        </p:attrNameLst>
                                      </p:cBhvr>
                                      <p:to>
                                        <p:strVal val="visible"/>
                                      </p:to>
                                    </p:set>
                                    <p:animEffect transition="in" filter="fade">
                                      <p:cBhvr>
                                        <p:cTn id="12" dur="500"/>
                                        <p:tgtEl>
                                          <p:spTgt spid="2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xEl>
                                              <p:pRg st="2" end="2"/>
                                            </p:txEl>
                                          </p:spTgt>
                                        </p:tgtEl>
                                        <p:attrNameLst>
                                          <p:attrName>style.visibility</p:attrName>
                                        </p:attrNameLst>
                                      </p:cBhvr>
                                      <p:to>
                                        <p:strVal val="visible"/>
                                      </p:to>
                                    </p:set>
                                    <p:animEffect transition="in" filter="fade">
                                      <p:cBhvr>
                                        <p:cTn id="17" dur="500"/>
                                        <p:tgtEl>
                                          <p:spTgt spid="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7E2A1E4-A080-4777-A9B3-345765EC7B84}"/>
              </a:ext>
            </a:extLst>
          </p:cNvPr>
          <p:cNvSpPr>
            <a:spLocks noGrp="1"/>
          </p:cNvSpPr>
          <p:nvPr>
            <p:ph type="title"/>
          </p:nvPr>
        </p:nvSpPr>
        <p:spPr>
          <a:xfrm>
            <a:off x="522513" y="642594"/>
            <a:ext cx="11190515" cy="1371600"/>
          </a:xfrm>
          <a:custGeom>
            <a:avLst/>
            <a:gdLst>
              <a:gd name="connsiteX0" fmla="*/ 0 w 9191065"/>
              <a:gd name="connsiteY0" fmla="*/ 0 h 769937"/>
              <a:gd name="connsiteX1" fmla="*/ 9191065 w 9191065"/>
              <a:gd name="connsiteY1" fmla="*/ 0 h 769937"/>
              <a:gd name="connsiteX2" fmla="*/ 9191065 w 9191065"/>
              <a:gd name="connsiteY2" fmla="*/ 769937 h 769937"/>
              <a:gd name="connsiteX3" fmla="*/ 0 w 9191065"/>
              <a:gd name="connsiteY3" fmla="*/ 769937 h 769937"/>
              <a:gd name="connsiteX4" fmla="*/ 0 w 9191065"/>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1065" h="769937">
                <a:moveTo>
                  <a:pt x="0" y="0"/>
                </a:moveTo>
                <a:lnTo>
                  <a:pt x="9191065" y="0"/>
                </a:lnTo>
                <a:lnTo>
                  <a:pt x="9191065" y="769937"/>
                </a:lnTo>
                <a:lnTo>
                  <a:pt x="0" y="769937"/>
                </a:lnTo>
                <a:lnTo>
                  <a:pt x="0" y="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Attitudes formed via Classic conditioning</a:t>
            </a:r>
          </a:p>
        </p:txBody>
      </p:sp>
      <p:grpSp>
        <p:nvGrpSpPr>
          <p:cNvPr id="18" name="Group 17">
            <a:extLst>
              <a:ext uri="{FF2B5EF4-FFF2-40B4-BE49-F238E27FC236}">
                <a16:creationId xmlns:a16="http://schemas.microsoft.com/office/drawing/2014/main" id="{9ED9C3B8-9F25-4400-A12A-476049683360}"/>
              </a:ext>
            </a:extLst>
          </p:cNvPr>
          <p:cNvGrpSpPr/>
          <p:nvPr/>
        </p:nvGrpSpPr>
        <p:grpSpPr>
          <a:xfrm>
            <a:off x="500742" y="2006819"/>
            <a:ext cx="11190515" cy="1239655"/>
            <a:chOff x="2136002" y="894379"/>
            <a:chExt cx="6540476" cy="1376757"/>
          </a:xfrm>
        </p:grpSpPr>
        <p:sp>
          <p:nvSpPr>
            <p:cNvPr id="6" name="Freeform: Shape 5">
              <a:extLst>
                <a:ext uri="{FF2B5EF4-FFF2-40B4-BE49-F238E27FC236}">
                  <a16:creationId xmlns:a16="http://schemas.microsoft.com/office/drawing/2014/main" id="{C5C83590-3B22-49A6-BF87-727E5FC097B6}"/>
                </a:ext>
              </a:extLst>
            </p:cNvPr>
            <p:cNvSpPr/>
            <p:nvPr/>
          </p:nvSpPr>
          <p:spPr>
            <a:xfrm>
              <a:off x="2136002" y="894379"/>
              <a:ext cx="6540476" cy="1178718"/>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60960" rIns="60960" bIns="60960" numCol="1" spcCol="1270" anchor="ctr" anchorCtr="0">
              <a:noAutofit/>
            </a:bodyPr>
            <a:lstStyle/>
            <a:p>
              <a:pPr marL="0" lvl="0" indent="0" algn="l" defTabSz="7112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Conditioning has repeatedly been explored as a means of manipulating attitude formation</a:t>
              </a:r>
              <a:endParaRPr lang="en-GB" sz="2000" kern="1200" dirty="0"/>
            </a:p>
          </p:txBody>
        </p:sp>
        <p:sp>
          <p:nvSpPr>
            <p:cNvPr id="7" name="Rectangle 6" descr="Head with Gears">
              <a:extLst>
                <a:ext uri="{FF2B5EF4-FFF2-40B4-BE49-F238E27FC236}">
                  <a16:creationId xmlns:a16="http://schemas.microsoft.com/office/drawing/2014/main" id="{F0290AEF-DF1D-452A-A7A6-F7A4EB0E0966}"/>
                </a:ext>
              </a:extLst>
            </p:cNvPr>
            <p:cNvSpPr/>
            <p:nvPr/>
          </p:nvSpPr>
          <p:spPr>
            <a:xfrm>
              <a:off x="2167392" y="1033482"/>
              <a:ext cx="482245" cy="1237654"/>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16" name="Group 15">
            <a:extLst>
              <a:ext uri="{FF2B5EF4-FFF2-40B4-BE49-F238E27FC236}">
                <a16:creationId xmlns:a16="http://schemas.microsoft.com/office/drawing/2014/main" id="{5F24F095-B0AB-4A33-B2DD-B73A0FCF0F46}"/>
              </a:ext>
            </a:extLst>
          </p:cNvPr>
          <p:cNvGrpSpPr/>
          <p:nvPr/>
        </p:nvGrpSpPr>
        <p:grpSpPr>
          <a:xfrm>
            <a:off x="6277709" y="5024265"/>
            <a:ext cx="5559440" cy="1211845"/>
            <a:chOff x="1653367" y="2902955"/>
            <a:chExt cx="4341826" cy="1211845"/>
          </a:xfrm>
        </p:grpSpPr>
        <p:sp>
          <p:nvSpPr>
            <p:cNvPr id="10" name="Freeform: Shape 9">
              <a:extLst>
                <a:ext uri="{FF2B5EF4-FFF2-40B4-BE49-F238E27FC236}">
                  <a16:creationId xmlns:a16="http://schemas.microsoft.com/office/drawing/2014/main" id="{474A6715-BB0B-4F52-8841-24D0B5D546FE}"/>
                </a:ext>
              </a:extLst>
            </p:cNvPr>
            <p:cNvSpPr/>
            <p:nvPr/>
          </p:nvSpPr>
          <p:spPr>
            <a:xfrm>
              <a:off x="1820862" y="2936082"/>
              <a:ext cx="4174331" cy="1178718"/>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30480" rIns="30480" bIns="30480" numCol="1" spcCol="1270" anchor="ctr" anchorCtr="0">
              <a:noAutofit/>
            </a:bodyPr>
            <a:lstStyle/>
            <a:p>
              <a:pPr marL="0" lvl="0" indent="0" algn="l" defTabSz="3556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Does this kind of conditioning occur in our everyday lives? </a:t>
              </a:r>
              <a:endParaRPr lang="en-GB" sz="2000" kern="1200" dirty="0"/>
            </a:p>
          </p:txBody>
        </p:sp>
        <p:sp>
          <p:nvSpPr>
            <p:cNvPr id="11" name="Rectangle 10" descr="Police car on the street">
              <a:extLst>
                <a:ext uri="{FF2B5EF4-FFF2-40B4-BE49-F238E27FC236}">
                  <a16:creationId xmlns:a16="http://schemas.microsoft.com/office/drawing/2014/main" id="{2485BA41-53B9-4B95-8D94-7AF3D3A09736}"/>
                </a:ext>
              </a:extLst>
            </p:cNvPr>
            <p:cNvSpPr/>
            <p:nvPr/>
          </p:nvSpPr>
          <p:spPr>
            <a:xfrm>
              <a:off x="1653367" y="2902955"/>
              <a:ext cx="736600" cy="1178718"/>
            </a:xfrm>
            <a:prstGeom prst="rect">
              <a:avLst/>
            </a:prstGeom>
            <a:blipFill>
              <a:blip r:embed="rId5">
                <a:extLst>
                  <a:ext uri="{28A0092B-C50C-407E-A947-70E740481C1C}">
                    <a14:useLocalDpi xmlns:a14="http://schemas.microsoft.com/office/drawing/2010/main" val="0"/>
                  </a:ext>
                </a:extLst>
              </a:blip>
              <a:srcRect/>
              <a:stretch>
                <a:fillRect l="-63000" r="-63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19" name="Group 18">
            <a:extLst>
              <a:ext uri="{FF2B5EF4-FFF2-40B4-BE49-F238E27FC236}">
                <a16:creationId xmlns:a16="http://schemas.microsoft.com/office/drawing/2014/main" id="{5A289768-E78B-4123-9165-8DAEE14AC95B}"/>
              </a:ext>
            </a:extLst>
          </p:cNvPr>
          <p:cNvGrpSpPr/>
          <p:nvPr/>
        </p:nvGrpSpPr>
        <p:grpSpPr>
          <a:xfrm>
            <a:off x="522288" y="4980398"/>
            <a:ext cx="5573712" cy="1242147"/>
            <a:chOff x="7353300" y="4973259"/>
            <a:chExt cx="4780054" cy="1242147"/>
          </a:xfrm>
        </p:grpSpPr>
        <p:sp>
          <p:nvSpPr>
            <p:cNvPr id="14" name="Freeform: Shape 13">
              <a:extLst>
                <a:ext uri="{FF2B5EF4-FFF2-40B4-BE49-F238E27FC236}">
                  <a16:creationId xmlns:a16="http://schemas.microsoft.com/office/drawing/2014/main" id="{B22CABFE-97E2-4474-B259-005FF81E9CFD}"/>
                </a:ext>
              </a:extLst>
            </p:cNvPr>
            <p:cNvSpPr/>
            <p:nvPr/>
          </p:nvSpPr>
          <p:spPr>
            <a:xfrm>
              <a:off x="7353300" y="5036688"/>
              <a:ext cx="4780054" cy="1178718"/>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30480" rIns="30480" bIns="30480" numCol="1" spcCol="1270" anchor="ctr" anchorCtr="0">
              <a:noAutofit/>
            </a:bodyPr>
            <a:lstStyle/>
            <a:p>
              <a:pPr marL="0" lvl="0" indent="0" algn="l" defTabSz="3556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Consider how a friend or family member’s opinion about a company or job role might influence our attitudes? </a:t>
              </a:r>
            </a:p>
          </p:txBody>
        </p:sp>
        <p:sp>
          <p:nvSpPr>
            <p:cNvPr id="15" name="Rectangle 14" descr="Family with two children">
              <a:extLst>
                <a:ext uri="{FF2B5EF4-FFF2-40B4-BE49-F238E27FC236}">
                  <a16:creationId xmlns:a16="http://schemas.microsoft.com/office/drawing/2014/main" id="{8D7C6511-90C6-4266-9DDA-3F3E47394E54}"/>
                </a:ext>
              </a:extLst>
            </p:cNvPr>
            <p:cNvSpPr/>
            <p:nvPr/>
          </p:nvSpPr>
          <p:spPr>
            <a:xfrm>
              <a:off x="7389021" y="4973259"/>
              <a:ext cx="587944" cy="1237654"/>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 name="Group 1">
            <a:extLst>
              <a:ext uri="{FF2B5EF4-FFF2-40B4-BE49-F238E27FC236}">
                <a16:creationId xmlns:a16="http://schemas.microsoft.com/office/drawing/2014/main" id="{8EC307CB-8B26-F776-6B9A-96554B2B7B9C}"/>
              </a:ext>
            </a:extLst>
          </p:cNvPr>
          <p:cNvGrpSpPr/>
          <p:nvPr/>
        </p:nvGrpSpPr>
        <p:grpSpPr>
          <a:xfrm>
            <a:off x="522288" y="2837270"/>
            <a:ext cx="11612059" cy="2184906"/>
            <a:chOff x="522288" y="2837270"/>
            <a:chExt cx="11612059" cy="2184906"/>
          </a:xfrm>
        </p:grpSpPr>
        <p:sp>
          <p:nvSpPr>
            <p:cNvPr id="8" name="Freeform: Shape 7">
              <a:extLst>
                <a:ext uri="{FF2B5EF4-FFF2-40B4-BE49-F238E27FC236}">
                  <a16:creationId xmlns:a16="http://schemas.microsoft.com/office/drawing/2014/main" id="{559AB966-2997-41FF-AF64-6857C43449A8}"/>
                </a:ext>
              </a:extLst>
            </p:cNvPr>
            <p:cNvSpPr/>
            <p:nvPr/>
          </p:nvSpPr>
          <p:spPr>
            <a:xfrm>
              <a:off x="2409726" y="2837270"/>
              <a:ext cx="7073695" cy="2094871"/>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30480" rIns="30480" bIns="30480" numCol="1" spcCol="1270" anchor="ctr" anchorCtr="0">
              <a:noAutofit/>
            </a:bodyPr>
            <a:lstStyle/>
            <a:p>
              <a:pPr marL="0" lvl="0" indent="0" algn="l" defTabSz="3556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Individuals may have an attitude towards a particular job role or company due to the way in which that role or company has been discussed at school or been represented on television</a:t>
              </a:r>
              <a:r>
                <a:rPr lang="en-GB" sz="1600" kern="1200" dirty="0"/>
                <a:t>. </a:t>
              </a:r>
            </a:p>
          </p:txBody>
        </p:sp>
        <p:pic>
          <p:nvPicPr>
            <p:cNvPr id="1026" name="Picture 2" descr="Qualities and Skills of a Commercial Cleaner | Clear Choice">
              <a:extLst>
                <a:ext uri="{FF2B5EF4-FFF2-40B4-BE49-F238E27FC236}">
                  <a16:creationId xmlns:a16="http://schemas.microsoft.com/office/drawing/2014/main" id="{7E0F40BA-DD23-B0A2-35A6-317B034852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2288" y="3268197"/>
              <a:ext cx="2492800" cy="16639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is The Life of a Lawyer Different From Films and Real Life ?">
              <a:extLst>
                <a:ext uri="{FF2B5EF4-FFF2-40B4-BE49-F238E27FC236}">
                  <a16:creationId xmlns:a16="http://schemas.microsoft.com/office/drawing/2014/main" id="{91F2F180-0C25-001F-5A97-594947E5BD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514972" y="3279101"/>
              <a:ext cx="2619375" cy="174307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61704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C8B705-91AE-4E38-9198-0EB0497E2572}"/>
              </a:ext>
            </a:extLst>
          </p:cNvPr>
          <p:cNvSpPr>
            <a:spLocks noGrp="1"/>
          </p:cNvSpPr>
          <p:nvPr>
            <p:ph idx="1"/>
          </p:nvPr>
        </p:nvSpPr>
        <p:spPr>
          <a:xfrm>
            <a:off x="490450" y="2222954"/>
            <a:ext cx="7042464" cy="3684360"/>
          </a:xfrm>
        </p:spPr>
        <p:txBody>
          <a:bodyPr>
            <a:normAutofit fontScale="92500" lnSpcReduction="10000"/>
          </a:bodyPr>
          <a:lstStyle/>
          <a:p>
            <a:pPr marL="0" indent="0">
              <a:buNone/>
            </a:pPr>
            <a:endParaRPr lang="en-GB" sz="1600"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Observational learning can impact and influence our attitudes. </a:t>
            </a:r>
          </a:p>
          <a:p>
            <a:pPr marL="0" indent="0">
              <a:buNone/>
            </a:pPr>
            <a:r>
              <a:rPr lang="en-GB" dirty="0">
                <a:latin typeface="Arial" panose="020B0604020202020204" pitchFamily="34" charset="0"/>
                <a:cs typeface="Arial" panose="020B0604020202020204" pitchFamily="34" charset="0"/>
              </a:rPr>
              <a:t>Observation learning happens when a person watches and/or empathises with the emotional response of another person to a stimuli. (Bandura et al, 1969)</a:t>
            </a:r>
          </a:p>
          <a:p>
            <a:pPr marL="0" indent="0">
              <a:buNone/>
            </a:pPr>
            <a:r>
              <a:rPr lang="en-GB" i="1" dirty="0">
                <a:latin typeface="Arial" panose="020B0604020202020204" pitchFamily="34" charset="0"/>
                <a:cs typeface="Arial" panose="020B0604020202020204" pitchFamily="34" charset="0"/>
              </a:rPr>
              <a:t>Have you ever had your attitudes influenced by observational learning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E.g</a:t>
            </a:r>
            <a:r>
              <a:rPr lang="en-GB" dirty="0">
                <a:latin typeface="Arial" panose="020B0604020202020204" pitchFamily="34" charset="0"/>
                <a:cs typeface="Arial" panose="020B0604020202020204" pitchFamily="34" charset="0"/>
              </a:rPr>
              <a:t> towards a colleague, a task, a department or whole company? </a:t>
            </a:r>
          </a:p>
          <a:p>
            <a:pPr marL="0" indent="0">
              <a:buNone/>
            </a:pPr>
            <a:r>
              <a:rPr lang="en-GB" dirty="0">
                <a:latin typeface="Arial" panose="020B0604020202020204" pitchFamily="34" charset="0"/>
                <a:cs typeface="Arial" panose="020B0604020202020204" pitchFamily="34" charset="0"/>
              </a:rPr>
              <a:t>Could observational learning influence the attitude of a member staff has towards a customer? </a:t>
            </a:r>
          </a:p>
        </p:txBody>
      </p:sp>
      <p:sp>
        <p:nvSpPr>
          <p:cNvPr id="5" name="Title 4">
            <a:extLst>
              <a:ext uri="{FF2B5EF4-FFF2-40B4-BE49-F238E27FC236}">
                <a16:creationId xmlns:a16="http://schemas.microsoft.com/office/drawing/2014/main" id="{636065DC-2532-4BF1-8119-0D3813021A95}"/>
              </a:ext>
            </a:extLst>
          </p:cNvPr>
          <p:cNvSpPr>
            <a:spLocks noGrp="1"/>
          </p:cNvSpPr>
          <p:nvPr>
            <p:ph type="title"/>
          </p:nvPr>
        </p:nvSpPr>
        <p:spPr>
          <a:xfrm>
            <a:off x="337457" y="509278"/>
            <a:ext cx="11517086" cy="1371600"/>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Attitudes formed via Observational learning</a:t>
            </a:r>
          </a:p>
        </p:txBody>
      </p:sp>
      <p:pic>
        <p:nvPicPr>
          <p:cNvPr id="6" name="Picture 5" descr="Young business woman on a call shocked">
            <a:extLst>
              <a:ext uri="{FF2B5EF4-FFF2-40B4-BE49-F238E27FC236}">
                <a16:creationId xmlns:a16="http://schemas.microsoft.com/office/drawing/2014/main" id="{0035933B-21CC-4663-D682-EF8FE5842825}"/>
              </a:ext>
            </a:extLst>
          </p:cNvPr>
          <p:cNvPicPr>
            <a:picLocks noChangeAspect="1"/>
          </p:cNvPicPr>
          <p:nvPr/>
        </p:nvPicPr>
        <p:blipFill>
          <a:blip r:embed="rId2"/>
          <a:stretch>
            <a:fillRect/>
          </a:stretch>
        </p:blipFill>
        <p:spPr>
          <a:xfrm>
            <a:off x="8164003" y="2029650"/>
            <a:ext cx="695858" cy="2301504"/>
          </a:xfrm>
          <a:prstGeom prst="rect">
            <a:avLst/>
          </a:prstGeom>
        </p:spPr>
      </p:pic>
      <p:pic>
        <p:nvPicPr>
          <p:cNvPr id="8" name="Picture 7" descr="Businessman thumbs down">
            <a:extLst>
              <a:ext uri="{FF2B5EF4-FFF2-40B4-BE49-F238E27FC236}">
                <a16:creationId xmlns:a16="http://schemas.microsoft.com/office/drawing/2014/main" id="{B98D1363-5331-4FF2-4F42-7C596AD4B634}"/>
              </a:ext>
            </a:extLst>
          </p:cNvPr>
          <p:cNvPicPr>
            <a:picLocks noChangeAspect="1"/>
          </p:cNvPicPr>
          <p:nvPr/>
        </p:nvPicPr>
        <p:blipFill>
          <a:blip r:embed="rId3"/>
          <a:stretch>
            <a:fillRect/>
          </a:stretch>
        </p:blipFill>
        <p:spPr>
          <a:xfrm>
            <a:off x="9490950" y="2116735"/>
            <a:ext cx="1312837" cy="3684360"/>
          </a:xfrm>
          <a:prstGeom prst="rect">
            <a:avLst/>
          </a:prstGeom>
        </p:spPr>
      </p:pic>
      <p:pic>
        <p:nvPicPr>
          <p:cNvPr id="10" name="Picture 9" descr="Business woman looking up">
            <a:extLst>
              <a:ext uri="{FF2B5EF4-FFF2-40B4-BE49-F238E27FC236}">
                <a16:creationId xmlns:a16="http://schemas.microsoft.com/office/drawing/2014/main" id="{3410CFE1-17A5-403C-AC2B-AEED1EC86303}"/>
              </a:ext>
            </a:extLst>
          </p:cNvPr>
          <p:cNvPicPr>
            <a:picLocks noChangeAspect="1"/>
          </p:cNvPicPr>
          <p:nvPr/>
        </p:nvPicPr>
        <p:blipFill>
          <a:blip r:embed="rId4"/>
          <a:stretch>
            <a:fillRect/>
          </a:stretch>
        </p:blipFill>
        <p:spPr>
          <a:xfrm>
            <a:off x="10803787" y="2488974"/>
            <a:ext cx="1050756" cy="3684360"/>
          </a:xfrm>
          <a:prstGeom prst="rect">
            <a:avLst/>
          </a:prstGeom>
        </p:spPr>
      </p:pic>
    </p:spTree>
    <p:extLst>
      <p:ext uri="{BB962C8B-B14F-4D97-AF65-F5344CB8AC3E}">
        <p14:creationId xmlns:p14="http://schemas.microsoft.com/office/powerpoint/2010/main" val="1225475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BD574-F9B6-F764-C601-A0BCB20D8C86}"/>
              </a:ext>
            </a:extLst>
          </p:cNvPr>
          <p:cNvSpPr>
            <a:spLocks noGrp="1"/>
          </p:cNvSpPr>
          <p:nvPr>
            <p:ph type="title"/>
          </p:nvPr>
        </p:nvSpPr>
        <p:spPr/>
        <p:txBody>
          <a:bodyPr/>
          <a:lstStyle/>
          <a:p>
            <a:r>
              <a:rPr lang="en-GB" dirty="0"/>
              <a:t>Expressing beliefs, values and attitudes</a:t>
            </a:r>
          </a:p>
        </p:txBody>
      </p:sp>
      <p:pic>
        <p:nvPicPr>
          <p:cNvPr id="4" name="Online Media 3" title="3 ways to create a work culture that brings out the best in employees | Chris White | TEDxAtlanta">
            <a:hlinkClick r:id="" action="ppaction://media"/>
            <a:extLst>
              <a:ext uri="{FF2B5EF4-FFF2-40B4-BE49-F238E27FC236}">
                <a16:creationId xmlns:a16="http://schemas.microsoft.com/office/drawing/2014/main" id="{0A5C3D53-21B2-28F4-0D15-F8FF7ADCC295}"/>
              </a:ext>
            </a:extLst>
          </p:cNvPr>
          <p:cNvPicPr>
            <a:picLocks noGrp="1" noRot="1" noChangeAspect="1"/>
          </p:cNvPicPr>
          <p:nvPr>
            <p:ph idx="1"/>
            <a:videoFile r:link="rId1"/>
          </p:nvPr>
        </p:nvPicPr>
        <p:blipFill>
          <a:blip r:embed="rId4"/>
          <a:stretch>
            <a:fillRect/>
          </a:stretch>
        </p:blipFill>
        <p:spPr>
          <a:xfrm>
            <a:off x="2798763" y="2108200"/>
            <a:ext cx="6656387" cy="3760788"/>
          </a:xfrm>
          <a:prstGeom prst="rect">
            <a:avLst/>
          </a:prstGeom>
        </p:spPr>
      </p:pic>
    </p:spTree>
    <p:extLst>
      <p:ext uri="{BB962C8B-B14F-4D97-AF65-F5344CB8AC3E}">
        <p14:creationId xmlns:p14="http://schemas.microsoft.com/office/powerpoint/2010/main" val="1099828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E27FF-D9E0-44FD-E6D3-A08B557CD532}"/>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289706C9-BAF6-4C0A-E1BC-AADC903FA2D4}"/>
              </a:ext>
            </a:extLst>
          </p:cNvPr>
          <p:cNvSpPr>
            <a:spLocks noGrp="1"/>
          </p:cNvSpPr>
          <p:nvPr>
            <p:ph idx="1"/>
          </p:nvPr>
        </p:nvSpPr>
        <p:spPr>
          <a:xfrm>
            <a:off x="1097280" y="2108201"/>
            <a:ext cx="10694670" cy="4083049"/>
          </a:xfrm>
        </p:spPr>
        <p:txBody>
          <a:bodyPr>
            <a:normAutofit/>
          </a:bodyPr>
          <a:lstStyle/>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described the differences between belief, value, attitude</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discussed how staff belief, value and attitudes might impact the workplace.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highlight examples of how companies express values and deal with disagreements in values/attitudes. </a:t>
            </a:r>
          </a:p>
          <a:p>
            <a:pPr>
              <a:buFont typeface="Wingdings" panose="05000000000000000000" pitchFamily="2" charset="2"/>
              <a:buChar char="Ø"/>
            </a:pPr>
            <a:r>
              <a:rPr lang="en-GB" sz="2400" dirty="0">
                <a:latin typeface="Arial" panose="020B0604020202020204" pitchFamily="34" charset="0"/>
                <a:cs typeface="Arial" panose="020B0604020202020204" pitchFamily="34" charset="0"/>
              </a:rPr>
              <a:t>We have identified the importance of expressing and addressing values. </a:t>
            </a:r>
          </a:p>
        </p:txBody>
      </p:sp>
    </p:spTree>
    <p:extLst>
      <p:ext uri="{BB962C8B-B14F-4D97-AF65-F5344CB8AC3E}">
        <p14:creationId xmlns:p14="http://schemas.microsoft.com/office/powerpoint/2010/main" val="94772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A984B-2693-9CA4-3BE6-C24E49742C50}"/>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E1D4AD42-CA55-8222-6F9B-0C047663CB11}"/>
              </a:ext>
            </a:extLst>
          </p:cNvPr>
          <p:cNvSpPr>
            <a:spLocks noGrp="1"/>
          </p:cNvSpPr>
          <p:nvPr>
            <p:ph idx="1"/>
          </p:nvPr>
        </p:nvSpPr>
        <p:spPr/>
        <p:txBody>
          <a:bodyPr/>
          <a:lstStyle/>
          <a:p>
            <a:pPr marL="0" indent="0">
              <a:buNone/>
            </a:pPr>
            <a:endParaRPr lang="en-GB" dirty="0"/>
          </a:p>
          <a:p>
            <a:pPr marL="0" indent="0">
              <a:buNone/>
            </a:pPr>
            <a:r>
              <a:rPr lang="en-GB" dirty="0"/>
              <a:t>Griggs, R.A. and Jackson, S.L. (2020) </a:t>
            </a:r>
            <a:r>
              <a:rPr lang="en-GB" i="1" dirty="0"/>
              <a:t>Psychology : a concise introduction</a:t>
            </a:r>
            <a:r>
              <a:rPr lang="en-GB" dirty="0"/>
              <a:t>. Sixth edition. New York, NY: Worth Publishers.</a:t>
            </a:r>
          </a:p>
          <a:p>
            <a:pPr marL="0" indent="0">
              <a:buNone/>
            </a:pPr>
            <a:r>
              <a:rPr lang="en-GB" dirty="0"/>
              <a:t>Furnham, A. (2008) </a:t>
            </a:r>
            <a:r>
              <a:rPr lang="en-GB" i="1" dirty="0"/>
              <a:t>Personality and intelligence at work : exploring and explaining individual differences at work</a:t>
            </a:r>
            <a:r>
              <a:rPr lang="en-GB" dirty="0"/>
              <a:t>. Hove [England: Psychology Press. Available at: https://doi.org/10.4324/9780203938911.</a:t>
            </a:r>
          </a:p>
          <a:p>
            <a:pPr marL="0" indent="0">
              <a:buNone/>
            </a:pPr>
            <a:endParaRPr lang="en-GB" dirty="0"/>
          </a:p>
        </p:txBody>
      </p:sp>
    </p:spTree>
    <p:extLst>
      <p:ext uri="{BB962C8B-B14F-4D97-AF65-F5344CB8AC3E}">
        <p14:creationId xmlns:p14="http://schemas.microsoft.com/office/powerpoint/2010/main" val="202913371"/>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{4E768EB4-4EC9-4C4E-ADA0-7A9E61AABD9D}tf11437505_win32</Template>
  <TotalTime>245</TotalTime>
  <Words>1362</Words>
  <Application>Microsoft Office PowerPoint</Application>
  <PresentationFormat>Widescreen</PresentationFormat>
  <Paragraphs>83</Paragraphs>
  <Slides>14</Slides>
  <Notes>7</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Georgia Pro Cond Light</vt:lpstr>
      <vt:lpstr>Speak Pro</vt:lpstr>
      <vt:lpstr>Wingdings</vt:lpstr>
      <vt:lpstr>RetrospectVTI</vt:lpstr>
      <vt:lpstr>Critical skill – Belief, Value and Attitude. </vt:lpstr>
      <vt:lpstr>During this session we will discuss…</vt:lpstr>
      <vt:lpstr>Attitudes, beliefs and values, what is the difference?</vt:lpstr>
      <vt:lpstr>PowerPoint Presentation</vt:lpstr>
      <vt:lpstr>PowerPoint Presentation</vt:lpstr>
      <vt:lpstr>Example – Values at </vt:lpstr>
      <vt:lpstr>The three-component model of attitude. </vt:lpstr>
      <vt:lpstr>How are attitudes formed? </vt:lpstr>
      <vt:lpstr>Attitudes formed via Direct experience</vt:lpstr>
      <vt:lpstr>Attitudes formed via Classic conditioning</vt:lpstr>
      <vt:lpstr>Attitudes formed via Observational learning</vt:lpstr>
      <vt:lpstr>Expressing beliefs, values and attitudes</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Fayol’s 14 Principles of Management</dc:title>
  <dc:creator>Rebecca Kavanagh</dc:creator>
  <cp:lastModifiedBy>Rebecca Kavanagh</cp:lastModifiedBy>
  <cp:revision>6</cp:revision>
  <dcterms:created xsi:type="dcterms:W3CDTF">2022-09-25T18:59:42Z</dcterms:created>
  <dcterms:modified xsi:type="dcterms:W3CDTF">2022-10-02T22:32:11Z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