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rts/chart1.xml" ContentType="application/vnd.openxmlformats-officedocument.drawingml.chart+xml"/>
  <Override PartName="/ppt/drawings/drawing1.xml" ContentType="application/vnd.openxmlformats-officedocument.drawingml.chartshapes+xml"/>
  <Override PartName="/ppt/charts/chart2.xml" ContentType="application/vnd.openxmlformats-officedocument.drawingml.chart+xml"/>
  <Override PartName="/ppt/drawings/drawing2.xml" ContentType="application/vnd.openxmlformats-officedocument.drawingml.chartshapes+xml"/>
  <Override PartName="/ppt/charts/chart3.xml" ContentType="application/vnd.openxmlformats-officedocument.drawingml.chart+xml"/>
  <Override PartName="/ppt/drawings/drawing3.xml" ContentType="application/vnd.openxmlformats-officedocument.drawingml.chartshape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58"/>
  </p:notesMasterIdLst>
  <p:handoutMasterIdLst>
    <p:handoutMasterId r:id="rId59"/>
  </p:handoutMasterIdLst>
  <p:sldIdLst>
    <p:sldId id="256" r:id="rId2"/>
    <p:sldId id="327" r:id="rId3"/>
    <p:sldId id="336" r:id="rId4"/>
    <p:sldId id="324" r:id="rId5"/>
    <p:sldId id="690" r:id="rId6"/>
    <p:sldId id="325" r:id="rId7"/>
    <p:sldId id="696" r:id="rId8"/>
    <p:sldId id="697" r:id="rId9"/>
    <p:sldId id="299" r:id="rId10"/>
    <p:sldId id="300" r:id="rId11"/>
    <p:sldId id="301" r:id="rId12"/>
    <p:sldId id="302" r:id="rId13"/>
    <p:sldId id="315" r:id="rId14"/>
    <p:sldId id="304" r:id="rId15"/>
    <p:sldId id="303" r:id="rId16"/>
    <p:sldId id="691" r:id="rId17"/>
    <p:sldId id="292" r:id="rId18"/>
    <p:sldId id="293" r:id="rId19"/>
    <p:sldId id="692" r:id="rId20"/>
    <p:sldId id="305" r:id="rId21"/>
    <p:sldId id="695" r:id="rId22"/>
    <p:sldId id="271" r:id="rId23"/>
    <p:sldId id="693" r:id="rId24"/>
    <p:sldId id="694" r:id="rId25"/>
    <p:sldId id="306" r:id="rId26"/>
    <p:sldId id="312" r:id="rId27"/>
    <p:sldId id="307" r:id="rId28"/>
    <p:sldId id="310" r:id="rId29"/>
    <p:sldId id="308" r:id="rId30"/>
    <p:sldId id="262" r:id="rId31"/>
    <p:sldId id="263" r:id="rId32"/>
    <p:sldId id="309" r:id="rId33"/>
    <p:sldId id="313" r:id="rId34"/>
    <p:sldId id="294" r:id="rId35"/>
    <p:sldId id="297" r:id="rId36"/>
    <p:sldId id="319" r:id="rId37"/>
    <p:sldId id="318" r:id="rId38"/>
    <p:sldId id="285" r:id="rId39"/>
    <p:sldId id="334" r:id="rId40"/>
    <p:sldId id="320" r:id="rId41"/>
    <p:sldId id="264" r:id="rId42"/>
    <p:sldId id="265" r:id="rId43"/>
    <p:sldId id="270" r:id="rId44"/>
    <p:sldId id="287" r:id="rId45"/>
    <p:sldId id="266" r:id="rId46"/>
    <p:sldId id="273" r:id="rId47"/>
    <p:sldId id="267" r:id="rId48"/>
    <p:sldId id="274" r:id="rId49"/>
    <p:sldId id="272" r:id="rId50"/>
    <p:sldId id="275" r:id="rId51"/>
    <p:sldId id="321" r:id="rId52"/>
    <p:sldId id="322" r:id="rId53"/>
    <p:sldId id="258" r:id="rId54"/>
    <p:sldId id="333" r:id="rId55"/>
    <p:sldId id="335" r:id="rId56"/>
    <p:sldId id="689" r:id="rId57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805EB"/>
    <a:srgbClr val="CA268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31843" autoAdjust="0"/>
    <p:restoredTop sz="94718"/>
  </p:normalViewPr>
  <p:slideViewPr>
    <p:cSldViewPr>
      <p:cViewPr varScale="1">
        <p:scale>
          <a:sx n="97" d="100"/>
          <a:sy n="97" d="100"/>
        </p:scale>
        <p:origin x="712" y="20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61" Type="http://schemas.openxmlformats.org/officeDocument/2006/relationships/viewProps" Target="viewProps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handoutMaster" Target="handoutMasters/handoutMaster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charts/_rels/chart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.xml"/><Relationship Id="rId1" Type="http://schemas.openxmlformats.org/officeDocument/2006/relationships/oleObject" Target="Workbook2" TargetMode="External"/></Relationships>
</file>

<file path=ppt/charts/_rels/chart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.xml"/><Relationship Id="rId1" Type="http://schemas.openxmlformats.org/officeDocument/2006/relationships/oleObject" Target="Workbook2" TargetMode="External"/></Relationships>
</file>

<file path=ppt/charts/_rels/chart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.xml"/><Relationship Id="rId1" Type="http://schemas.openxmlformats.org/officeDocument/2006/relationships/oleObject" Target="Workbook2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18"/>
    </mc:Choice>
    <mc:Fallback>
      <c:style val="18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US"/>
              <a:t>Barriers and obstacles to success</a:t>
            </a:r>
          </a:p>
        </c:rich>
      </c:tx>
      <c:overlay val="0"/>
    </c:title>
    <c:autoTitleDeleted val="0"/>
    <c:plotArea>
      <c:layout>
        <c:manualLayout>
          <c:layoutTarget val="inner"/>
          <c:xMode val="edge"/>
          <c:yMode val="edge"/>
          <c:x val="0.33964386077182002"/>
          <c:y val="0.119685039370079"/>
          <c:w val="0.56885812859964902"/>
          <c:h val="0.64318473970281298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Sheet1!$D$3</c:f>
              <c:strCache>
                <c:ptCount val="1"/>
                <c:pt idx="0">
                  <c:v>%</c:v>
                </c:pt>
              </c:strCache>
            </c:strRef>
          </c:tx>
          <c:invertIfNegative val="0"/>
          <c:cat>
            <c:strRef>
              <c:f>Sheet1!$C$4:$C$12</c:f>
              <c:strCache>
                <c:ptCount val="9"/>
                <c:pt idx="0">
                  <c:v>The Economy</c:v>
                </c:pt>
                <c:pt idx="1">
                  <c:v>Cash flow</c:v>
                </c:pt>
                <c:pt idx="2">
                  <c:v>Increase costs in raw materials/fuel/energy</c:v>
                </c:pt>
                <c:pt idx="3">
                  <c:v>Profit taxes:Corporation Tax/VAT</c:v>
                </c:pt>
                <c:pt idx="4">
                  <c:v>Employment taxes (eg PAYE, NI)</c:v>
                </c:pt>
                <c:pt idx="5">
                  <c:v>Competition in the market</c:v>
                </c:pt>
                <c:pt idx="6">
                  <c:v>Regulations</c:v>
                </c:pt>
                <c:pt idx="7">
                  <c:v>Business rates</c:v>
                </c:pt>
                <c:pt idx="8">
                  <c:v>Obtaining finance</c:v>
                </c:pt>
              </c:strCache>
            </c:strRef>
          </c:cat>
          <c:val>
            <c:numRef>
              <c:f>Sheet1!$D$4:$D$12</c:f>
              <c:numCache>
                <c:formatCode>0%</c:formatCode>
                <c:ptCount val="9"/>
                <c:pt idx="0">
                  <c:v>0.66</c:v>
                </c:pt>
                <c:pt idx="1">
                  <c:v>0.41</c:v>
                </c:pt>
                <c:pt idx="2">
                  <c:v>0.38</c:v>
                </c:pt>
                <c:pt idx="3">
                  <c:v>0.36</c:v>
                </c:pt>
                <c:pt idx="4">
                  <c:v>0.36</c:v>
                </c:pt>
                <c:pt idx="5">
                  <c:v>0.31</c:v>
                </c:pt>
                <c:pt idx="6">
                  <c:v>0.26</c:v>
                </c:pt>
                <c:pt idx="7">
                  <c:v>0.21</c:v>
                </c:pt>
                <c:pt idx="8">
                  <c:v>0.21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1CE9-AC42-B290-39A6F50C8C2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359987880"/>
        <c:axId val="359988272"/>
      </c:barChart>
      <c:catAx>
        <c:axId val="359987880"/>
        <c:scaling>
          <c:orientation val="minMax"/>
        </c:scaling>
        <c:delete val="0"/>
        <c:axPos val="l"/>
        <c:numFmt formatCode="General" sourceLinked="0"/>
        <c:majorTickMark val="out"/>
        <c:minorTickMark val="none"/>
        <c:tickLblPos val="nextTo"/>
        <c:crossAx val="359988272"/>
        <c:crosses val="autoZero"/>
        <c:auto val="1"/>
        <c:lblAlgn val="ctr"/>
        <c:lblOffset val="100"/>
        <c:noMultiLvlLbl val="0"/>
      </c:catAx>
      <c:valAx>
        <c:axId val="359988272"/>
        <c:scaling>
          <c:orientation val="minMax"/>
        </c:scaling>
        <c:delete val="0"/>
        <c:axPos val="b"/>
        <c:majorGridlines/>
        <c:numFmt formatCode="0%" sourceLinked="1"/>
        <c:majorTickMark val="out"/>
        <c:minorTickMark val="none"/>
        <c:tickLblPos val="nextTo"/>
        <c:crossAx val="359987880"/>
        <c:crosses val="autoZero"/>
        <c:crossBetween val="between"/>
      </c:valAx>
    </c:plotArea>
    <c:plotVisOnly val="1"/>
    <c:dispBlanksAs val="gap"/>
    <c:showDLblsOverMax val="0"/>
  </c:chart>
  <c:spPr>
    <a:solidFill>
      <a:schemeClr val="lt1"/>
    </a:solidFill>
    <a:ln w="25400" cap="flat" cmpd="sng" algn="ctr">
      <a:solidFill>
        <a:schemeClr val="dk1"/>
      </a:solidFill>
      <a:prstDash val="solid"/>
    </a:ln>
    <a:effectLst/>
  </c:spPr>
  <c:txPr>
    <a:bodyPr/>
    <a:lstStyle/>
    <a:p>
      <a:pPr>
        <a:defRPr>
          <a:solidFill>
            <a:schemeClr val="dk1"/>
          </a:solidFill>
          <a:latin typeface="+mn-lt"/>
          <a:ea typeface="+mn-ea"/>
          <a:cs typeface="+mn-cs"/>
        </a:defRPr>
      </a:pPr>
      <a:endParaRPr lang="en-US"/>
    </a:p>
  </c:txPr>
  <c:externalData r:id="rId1">
    <c:autoUpdate val="0"/>
  </c:externalData>
  <c:userShapes r:id="rId2"/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18"/>
    </mc:Choice>
    <mc:Fallback>
      <c:style val="18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US"/>
              <a:t>Main obstacles to the success of the business</a:t>
            </a:r>
          </a:p>
        </c:rich>
      </c:tx>
      <c:overlay val="0"/>
    </c:title>
    <c:autoTitleDeleted val="0"/>
    <c:plotArea>
      <c:layout>
        <c:manualLayout>
          <c:layoutTarget val="inner"/>
          <c:xMode val="edge"/>
          <c:yMode val="edge"/>
          <c:x val="0.46237845221582702"/>
          <c:y val="0.165818181818182"/>
          <c:w val="0.45169879557947901"/>
          <c:h val="0.607466857551897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Sheet1!$D$30</c:f>
              <c:strCache>
                <c:ptCount val="1"/>
                <c:pt idx="0">
                  <c:v>Main obstacle to th success of the business</c:v>
                </c:pt>
              </c:strCache>
            </c:strRef>
          </c:tx>
          <c:invertIfNegative val="0"/>
          <c:cat>
            <c:strRef>
              <c:f>Sheet1!$C$31:$C$36</c:f>
              <c:strCache>
                <c:ptCount val="6"/>
                <c:pt idx="0">
                  <c:v>Economy including: uncertainty, customer demand,  running costs and competition</c:v>
                </c:pt>
                <c:pt idx="1">
                  <c:v>Taxation</c:v>
                </c:pt>
                <c:pt idx="2">
                  <c:v>Cash flow</c:v>
                </c:pt>
                <c:pt idx="3">
                  <c:v>Obtaining Finance</c:v>
                </c:pt>
                <c:pt idx="4">
                  <c:v>Competition</c:v>
                </c:pt>
                <c:pt idx="5">
                  <c:v>Regulations</c:v>
                </c:pt>
              </c:strCache>
            </c:strRef>
          </c:cat>
          <c:val>
            <c:numRef>
              <c:f>Sheet1!$D$31:$D$36</c:f>
              <c:numCache>
                <c:formatCode>0%</c:formatCode>
                <c:ptCount val="6"/>
                <c:pt idx="0">
                  <c:v>0.32</c:v>
                </c:pt>
                <c:pt idx="1">
                  <c:v>0.13</c:v>
                </c:pt>
                <c:pt idx="2">
                  <c:v>0.1</c:v>
                </c:pt>
                <c:pt idx="3">
                  <c:v>0.09</c:v>
                </c:pt>
                <c:pt idx="4">
                  <c:v>7.0000000000000007E-2</c:v>
                </c:pt>
                <c:pt idx="5">
                  <c:v>7.0000000000000007E-2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B279-E94B-9B20-F4C0F95B252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486644520"/>
        <c:axId val="486644912"/>
      </c:barChart>
      <c:catAx>
        <c:axId val="486644520"/>
        <c:scaling>
          <c:orientation val="minMax"/>
        </c:scaling>
        <c:delete val="0"/>
        <c:axPos val="l"/>
        <c:numFmt formatCode="General" sourceLinked="0"/>
        <c:majorTickMark val="out"/>
        <c:minorTickMark val="none"/>
        <c:tickLblPos val="nextTo"/>
        <c:crossAx val="486644912"/>
        <c:crosses val="autoZero"/>
        <c:auto val="0"/>
        <c:lblAlgn val="ctr"/>
        <c:lblOffset val="100"/>
        <c:noMultiLvlLbl val="0"/>
      </c:catAx>
      <c:valAx>
        <c:axId val="486644912"/>
        <c:scaling>
          <c:orientation val="minMax"/>
        </c:scaling>
        <c:delete val="0"/>
        <c:axPos val="b"/>
        <c:majorGridlines/>
        <c:numFmt formatCode="0%" sourceLinked="1"/>
        <c:majorTickMark val="out"/>
        <c:minorTickMark val="none"/>
        <c:tickLblPos val="nextTo"/>
        <c:crossAx val="486644520"/>
        <c:crosses val="autoZero"/>
        <c:crossBetween val="between"/>
      </c:valAx>
    </c:plotArea>
    <c:plotVisOnly val="1"/>
    <c:dispBlanksAs val="gap"/>
    <c:showDLblsOverMax val="0"/>
  </c:chart>
  <c:externalData r:id="rId1">
    <c:autoUpdate val="0"/>
  </c:externalData>
  <c:userShapes r:id="rId2"/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18"/>
    </mc:Choice>
    <mc:Fallback>
      <c:style val="18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US" sz="1800" b="1" i="0" u="none" strike="noStrike" baseline="0">
                <a:effectLst/>
              </a:rPr>
              <a:t>Top 5 Small Business Challenges </a:t>
            </a:r>
            <a:endParaRPr lang="en-US"/>
          </a:p>
        </c:rich>
      </c:tx>
      <c:overlay val="0"/>
    </c:title>
    <c:autoTitleDeleted val="0"/>
    <c:plotArea>
      <c:layout>
        <c:manualLayout>
          <c:layoutTarget val="inner"/>
          <c:xMode val="edge"/>
          <c:yMode val="edge"/>
          <c:x val="0.168066337905698"/>
          <c:y val="0.165818181818182"/>
          <c:w val="0.62658787636260804"/>
          <c:h val="0.58564867573371504"/>
        </c:manualLayout>
      </c:layout>
      <c:barChart>
        <c:barDir val="bar"/>
        <c:grouping val="clustered"/>
        <c:varyColors val="0"/>
        <c:ser>
          <c:idx val="0"/>
          <c:order val="0"/>
          <c:invertIfNegative val="0"/>
          <c:cat>
            <c:strRef>
              <c:f>Sheet1!$C$41:$C$45</c:f>
              <c:strCache>
                <c:ptCount val="5"/>
                <c:pt idx="0">
                  <c:v>Time</c:v>
                </c:pt>
                <c:pt idx="1">
                  <c:v>Getting More Clients</c:v>
                </c:pt>
                <c:pt idx="2">
                  <c:v>Marketing my business</c:v>
                </c:pt>
                <c:pt idx="3">
                  <c:v>Staying focussed</c:v>
                </c:pt>
                <c:pt idx="4">
                  <c:v>Finance for Growth</c:v>
                </c:pt>
              </c:strCache>
            </c:strRef>
          </c:cat>
          <c:val>
            <c:numRef>
              <c:f>Sheet1!$D$41:$D$45</c:f>
              <c:numCache>
                <c:formatCode>0%</c:formatCode>
                <c:ptCount val="5"/>
                <c:pt idx="0">
                  <c:v>0.35</c:v>
                </c:pt>
                <c:pt idx="1">
                  <c:v>0.14000000000000001</c:v>
                </c:pt>
                <c:pt idx="2">
                  <c:v>0.1</c:v>
                </c:pt>
                <c:pt idx="3">
                  <c:v>0.09</c:v>
                </c:pt>
                <c:pt idx="4">
                  <c:v>0.05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6B6-684A-842D-2FCD6336FA2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486645696"/>
        <c:axId val="486646088"/>
      </c:barChart>
      <c:catAx>
        <c:axId val="486645696"/>
        <c:scaling>
          <c:orientation val="minMax"/>
        </c:scaling>
        <c:delete val="0"/>
        <c:axPos val="l"/>
        <c:numFmt formatCode="General" sourceLinked="0"/>
        <c:majorTickMark val="out"/>
        <c:minorTickMark val="none"/>
        <c:tickLblPos val="nextTo"/>
        <c:crossAx val="486646088"/>
        <c:crosses val="autoZero"/>
        <c:auto val="1"/>
        <c:lblAlgn val="ctr"/>
        <c:lblOffset val="100"/>
        <c:noMultiLvlLbl val="0"/>
      </c:catAx>
      <c:valAx>
        <c:axId val="486646088"/>
        <c:scaling>
          <c:orientation val="minMax"/>
        </c:scaling>
        <c:delete val="0"/>
        <c:axPos val="b"/>
        <c:majorGridlines/>
        <c:numFmt formatCode="0%" sourceLinked="1"/>
        <c:majorTickMark val="out"/>
        <c:minorTickMark val="none"/>
        <c:tickLblPos val="nextTo"/>
        <c:crossAx val="486645696"/>
        <c:crosses val="autoZero"/>
        <c:crossBetween val="between"/>
      </c:valAx>
    </c:plotArea>
    <c:plotVisOnly val="1"/>
    <c:dispBlanksAs val="gap"/>
    <c:showDLblsOverMax val="0"/>
  </c:chart>
  <c:externalData r:id="rId1">
    <c:autoUpdate val="0"/>
  </c:externalData>
  <c:userShapes r:id="rId2"/>
</c:chartSpace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0.37539</cdr:x>
      <cdr:y>0.86691</cdr:y>
    </cdr:from>
    <cdr:to>
      <cdr:x>0.83699</cdr:x>
      <cdr:y>0.95418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3119120" y="3027680"/>
          <a:ext cx="3835400" cy="304804"/>
        </a:xfrm>
        <a:prstGeom xmlns:a="http://schemas.openxmlformats.org/drawingml/2006/main" prst="rect">
          <a:avLst/>
        </a:prstGeom>
        <a:solidFill xmlns:a="http://schemas.openxmlformats.org/drawingml/2006/main">
          <a:schemeClr val="lt1"/>
        </a:solidFill>
        <a:ln xmlns:a="http://schemas.openxmlformats.org/drawingml/2006/main" w="9525" cmpd="sng">
          <a:solidFill>
            <a:schemeClr val="lt1">
              <a:shade val="50000"/>
            </a:schemeClr>
          </a:solidFill>
        </a:ln>
      </cdr:spPr>
      <cdr:style>
        <a:lnRef xmlns:a="http://schemas.openxmlformats.org/drawingml/2006/main" idx="0">
          <a:scrgbClr r="0" g="0" b="0"/>
        </a:lnRef>
        <a:fillRef xmlns:a="http://schemas.openxmlformats.org/drawingml/2006/main" idx="0">
          <a:scrgbClr r="0" g="0" b="0"/>
        </a:fillRef>
        <a:effectRef xmlns:a="http://schemas.openxmlformats.org/drawingml/2006/main" idx="0">
          <a:scrgbClr r="0" g="0" b="0"/>
        </a:effectRef>
        <a:fontRef xmlns:a="http://schemas.openxmlformats.org/drawingml/2006/main" idx="minor">
          <a:schemeClr val="dk1"/>
        </a:fontRef>
      </cdr:style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1pPr>
          <a:lvl2pPr marL="4572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2pPr>
          <a:lvl3pPr marL="9144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3pPr>
          <a:lvl4pPr marL="13716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4pPr>
          <a:lvl5pPr marL="18288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5pPr>
          <a:lvl6pPr marL="22860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6pPr>
          <a:lvl7pPr marL="27432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7pPr>
          <a:lvl8pPr marL="32004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8pPr>
          <a:lvl9pPr marL="36576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n-US" sz="1100" b="1" dirty="0"/>
            <a:t>Source:</a:t>
          </a:r>
          <a:r>
            <a:rPr lang="en-US" sz="1100" dirty="0"/>
            <a:t> FSB Member Survey 2011 </a:t>
          </a:r>
          <a:r>
            <a:rPr lang="en-US" sz="1100" b="1" dirty="0"/>
            <a:t>Base</a:t>
          </a:r>
          <a:r>
            <a:rPr lang="en-US" sz="1100" dirty="0"/>
            <a:t>: 10,549</a:t>
          </a:r>
        </a:p>
      </cdr:txBody>
    </cdr:sp>
  </cdr:relSizeAnchor>
</c:userShapes>
</file>

<file path=ppt/drawings/drawing2.xml><?xml version="1.0" encoding="utf-8"?>
<c:userShapes xmlns:c="http://schemas.openxmlformats.org/drawingml/2006/chart">
  <cdr:relSizeAnchor xmlns:cdr="http://schemas.openxmlformats.org/drawingml/2006/chartDrawing">
    <cdr:from>
      <cdr:x>0.38151</cdr:x>
      <cdr:y>0.88145</cdr:y>
    </cdr:from>
    <cdr:to>
      <cdr:x>0.97585</cdr:x>
      <cdr:y>0.96873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3169919" y="3078480"/>
          <a:ext cx="4938395" cy="304804"/>
        </a:xfrm>
        <a:prstGeom xmlns:a="http://schemas.openxmlformats.org/drawingml/2006/main" prst="rect">
          <a:avLst/>
        </a:prstGeom>
        <a:solidFill xmlns:a="http://schemas.openxmlformats.org/drawingml/2006/main">
          <a:schemeClr val="lt1"/>
        </a:solidFill>
        <a:ln xmlns:a="http://schemas.openxmlformats.org/drawingml/2006/main" w="9525" cmpd="sng">
          <a:solidFill>
            <a:schemeClr val="lt1">
              <a:shade val="50000"/>
            </a:schemeClr>
          </a:solidFill>
        </a:ln>
      </cdr:spPr>
      <cdr:style>
        <a:lnRef xmlns:a="http://schemas.openxmlformats.org/drawingml/2006/main" idx="0">
          <a:scrgbClr r="0" g="0" b="0"/>
        </a:lnRef>
        <a:fillRef xmlns:a="http://schemas.openxmlformats.org/drawingml/2006/main" idx="0">
          <a:scrgbClr r="0" g="0" b="0"/>
        </a:fillRef>
        <a:effectRef xmlns:a="http://schemas.openxmlformats.org/drawingml/2006/main" idx="0">
          <a:scrgbClr r="0" g="0" b="0"/>
        </a:effectRef>
        <a:fontRef xmlns:a="http://schemas.openxmlformats.org/drawingml/2006/main" idx="minor">
          <a:schemeClr val="dk1"/>
        </a:fontRef>
      </cdr:style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1pPr>
          <a:lvl2pPr marL="4572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2pPr>
          <a:lvl3pPr marL="9144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3pPr>
          <a:lvl4pPr marL="13716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4pPr>
          <a:lvl5pPr marL="18288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5pPr>
          <a:lvl6pPr marL="22860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6pPr>
          <a:lvl7pPr marL="27432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7pPr>
          <a:lvl8pPr marL="32004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8pPr>
          <a:lvl9pPr marL="36576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n-US" sz="1100" b="1" dirty="0"/>
            <a:t>Source:</a:t>
          </a:r>
          <a:r>
            <a:rPr lang="en-US" sz="1100" dirty="0"/>
            <a:t> Dept. of BIS: SME Business Barometer  Feb 2012 </a:t>
          </a:r>
          <a:r>
            <a:rPr lang="en-US" sz="1100" b="1" dirty="0"/>
            <a:t>Base</a:t>
          </a:r>
          <a:r>
            <a:rPr lang="en-US" sz="1100" dirty="0"/>
            <a:t>: 667</a:t>
          </a:r>
        </a:p>
      </cdr:txBody>
    </cdr:sp>
  </cdr:relSizeAnchor>
</c:userShapes>
</file>

<file path=ppt/drawings/drawing3.xml><?xml version="1.0" encoding="utf-8"?>
<c:userShapes xmlns:c="http://schemas.openxmlformats.org/drawingml/2006/chart">
  <cdr:relSizeAnchor xmlns:cdr="http://schemas.openxmlformats.org/drawingml/2006/chartDrawing">
    <cdr:from>
      <cdr:x>0.33871</cdr:x>
      <cdr:y>0.83709</cdr:y>
    </cdr:from>
    <cdr:to>
      <cdr:x>0.80031</cdr:x>
      <cdr:y>0.92436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2814320" y="2923536"/>
          <a:ext cx="3835400" cy="304804"/>
        </a:xfrm>
        <a:prstGeom xmlns:a="http://schemas.openxmlformats.org/drawingml/2006/main" prst="rect">
          <a:avLst/>
        </a:prstGeom>
        <a:solidFill xmlns:a="http://schemas.openxmlformats.org/drawingml/2006/main">
          <a:schemeClr val="lt1"/>
        </a:solidFill>
        <a:ln xmlns:a="http://schemas.openxmlformats.org/drawingml/2006/main" w="9525" cmpd="sng">
          <a:solidFill>
            <a:schemeClr val="lt1">
              <a:shade val="50000"/>
            </a:schemeClr>
          </a:solidFill>
        </a:ln>
      </cdr:spPr>
      <cdr:style>
        <a:lnRef xmlns:a="http://schemas.openxmlformats.org/drawingml/2006/main" idx="0">
          <a:scrgbClr r="0" g="0" b="0"/>
        </a:lnRef>
        <a:fillRef xmlns:a="http://schemas.openxmlformats.org/drawingml/2006/main" idx="0">
          <a:scrgbClr r="0" g="0" b="0"/>
        </a:fillRef>
        <a:effectRef xmlns:a="http://schemas.openxmlformats.org/drawingml/2006/main" idx="0">
          <a:scrgbClr r="0" g="0" b="0"/>
        </a:effectRef>
        <a:fontRef xmlns:a="http://schemas.openxmlformats.org/drawingml/2006/main" idx="minor">
          <a:schemeClr val="dk1"/>
        </a:fontRef>
      </cdr:style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1pPr>
          <a:lvl2pPr marL="4572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2pPr>
          <a:lvl3pPr marL="9144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3pPr>
          <a:lvl4pPr marL="13716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4pPr>
          <a:lvl5pPr marL="18288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5pPr>
          <a:lvl6pPr marL="22860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6pPr>
          <a:lvl7pPr marL="27432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7pPr>
          <a:lvl8pPr marL="32004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8pPr>
          <a:lvl9pPr marL="36576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n-US" sz="1100" b="1" dirty="0"/>
            <a:t>Source:</a:t>
          </a:r>
          <a:r>
            <a:rPr lang="en-US" sz="1100" dirty="0"/>
            <a:t> Ecademy.com</a:t>
          </a:r>
        </a:p>
      </cdr:txBody>
    </cdr:sp>
  </cdr:relSizeAnchor>
</c:userShape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6023D9-978A-4902-9528-49E06F8A793A}" type="datetimeFigureOut">
              <a:rPr lang="en-GB" smtClean="0"/>
              <a:t>01/10/2018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9F7B22-38D3-4054-9D91-D8418091063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337221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9BCFD0-1020-46C6-80D5-F9FBC7EFF1F4}" type="datetimeFigureOut">
              <a:rPr lang="en-GB" smtClean="0"/>
              <a:t>01/10/2018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14875"/>
            <a:ext cx="5438775" cy="44672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7B3AB0-B398-4ECB-9B3E-A158F590CFB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24910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01/10/2018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16989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01/10/2018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405644" y="5699796"/>
            <a:ext cx="1738356" cy="11574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51376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01/10/2018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12196" y="5661249"/>
            <a:ext cx="1831803" cy="11850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21924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01/10/2018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303" y="5661248"/>
            <a:ext cx="1834607" cy="11967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91340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01/10/2018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304" y="5661248"/>
            <a:ext cx="1835696" cy="1197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50974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01/10/2018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945" y="5663080"/>
            <a:ext cx="1835055" cy="119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02422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01/10/2018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401" y="5663080"/>
            <a:ext cx="1835055" cy="119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49254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01/10/2018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945" y="5662899"/>
            <a:ext cx="1835055" cy="119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30403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01/10/2018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945" y="5663080"/>
            <a:ext cx="1835055" cy="119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68285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01/10/2018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99827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01/10/2018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2409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0938" y="617538"/>
            <a:ext cx="7793037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1182688" y="2017713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5145088" y="2017713"/>
            <a:ext cx="3810000" cy="4114800"/>
          </a:xfrm>
        </p:spPr>
        <p:txBody>
          <a:bodyPr>
            <a:normAutofit/>
          </a:bodyPr>
          <a:lstStyle/>
          <a:p>
            <a:pPr lvl="0"/>
            <a:endParaRPr lang="en-GB" noProof="0"/>
          </a:p>
        </p:txBody>
      </p:sp>
      <p:sp>
        <p:nvSpPr>
          <p:cNvPr id="5" name="Date Placeholder 9">
            <a:extLst>
              <a:ext uri="{FF2B5EF4-FFF2-40B4-BE49-F238E27FC236}">
                <a16:creationId xmlns:a16="http://schemas.microsoft.com/office/drawing/2014/main" id="{EDDF2FB3-397C-284E-B81B-022BBD0273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Footer Placeholder 21">
            <a:extLst>
              <a:ext uri="{FF2B5EF4-FFF2-40B4-BE49-F238E27FC236}">
                <a16:creationId xmlns:a16="http://schemas.microsoft.com/office/drawing/2014/main" id="{975568F7-BAC0-1D49-90F6-5D9BB5917D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17">
            <a:extLst>
              <a:ext uri="{FF2B5EF4-FFF2-40B4-BE49-F238E27FC236}">
                <a16:creationId xmlns:a16="http://schemas.microsoft.com/office/drawing/2014/main" id="{81A49EAC-5DA3-854A-9001-E82C27F332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A9B0C73-1B53-6440-89E4-2046240F6C9B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430694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01/10/2018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57200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weforum.org/agenda/2016/01/the-10-skills-you-need-to-thrive-in-the-fourth-industrial-revolution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blogs.hbr.org/2013/01/what-is-entrepreneurship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blogs.hbr.org/2013/01/what-is-entrepreneurship/" TargetMode="External"/><Relationship Id="rId2" Type="http://schemas.openxmlformats.org/officeDocument/2006/relationships/hyperlink" Target="https://bigthink.com/videos/a-new-definition-of-entrepreneurship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1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chart" Target="../charts/chart3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QoAOzMTLP5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sz="3200" b="1" dirty="0">
                <a:solidFill>
                  <a:schemeClr val="bg1"/>
                </a:solidFill>
              </a:rPr>
              <a:t>An introduction to Entrepreneurship</a:t>
            </a:r>
            <a:br>
              <a:rPr lang="en-US" sz="3200" b="1" dirty="0"/>
            </a:br>
            <a:r>
              <a:rPr lang="en-US" sz="3200" b="1" dirty="0">
                <a:solidFill>
                  <a:schemeClr val="bg1"/>
                </a:solidFill>
              </a:rPr>
              <a:t>M5X00846 &amp; </a:t>
            </a:r>
            <a:r>
              <a:rPr lang="en-GB" sz="3200" b="1" dirty="0">
                <a:solidFill>
                  <a:schemeClr val="bg1"/>
                </a:solidFill>
              </a:rPr>
              <a:t>M5X01926</a:t>
            </a:r>
            <a:r>
              <a:rPr lang="en-GB" sz="3200" dirty="0">
                <a:solidFill>
                  <a:schemeClr val="bg1"/>
                </a:solidFill>
              </a:rPr>
              <a:t> 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Chris Thomas</a:t>
            </a:r>
          </a:p>
          <a:p>
            <a:r>
              <a:rPr lang="en-US" dirty="0">
                <a:solidFill>
                  <a:schemeClr val="bg1"/>
                </a:solidFill>
              </a:rPr>
              <a:t>Sandra Dettmer</a:t>
            </a:r>
          </a:p>
        </p:txBody>
      </p:sp>
    </p:spTree>
    <p:extLst>
      <p:ext uri="{BB962C8B-B14F-4D97-AF65-F5344CB8AC3E}">
        <p14:creationId xmlns:p14="http://schemas.microsoft.com/office/powerpoint/2010/main" val="13470909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 to Entrepreneurship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Moodle</a:t>
            </a:r>
          </a:p>
          <a:p>
            <a:pPr lvl="1"/>
            <a:r>
              <a:rPr lang="en-US" dirty="0"/>
              <a:t>Assessment</a:t>
            </a:r>
          </a:p>
          <a:p>
            <a:pPr lvl="1"/>
            <a:r>
              <a:rPr lang="en-US" dirty="0"/>
              <a:t>Reading List</a:t>
            </a:r>
          </a:p>
          <a:p>
            <a:r>
              <a:rPr lang="en-US" dirty="0"/>
              <a:t>Entrepreneurship themes	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60208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Tutorial Groups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Later today:</a:t>
            </a:r>
          </a:p>
          <a:p>
            <a:endParaRPr lang="en-US" dirty="0"/>
          </a:p>
          <a:p>
            <a:r>
              <a:rPr lang="en-US" dirty="0"/>
              <a:t>Tuesdays: 9 am tutorial (Business)</a:t>
            </a:r>
          </a:p>
          <a:p>
            <a:pPr marL="1828800" lvl="4" indent="0">
              <a:buNone/>
            </a:pPr>
            <a:r>
              <a:rPr lang="en-US" dirty="0"/>
              <a:t>    </a:t>
            </a:r>
            <a:r>
              <a:rPr lang="en-US" sz="3200" dirty="0"/>
              <a:t>11am tutorial (SoTaH)</a:t>
            </a:r>
          </a:p>
        </p:txBody>
      </p:sp>
    </p:spTree>
    <p:extLst>
      <p:ext uri="{BB962C8B-B14F-4D97-AF65-F5344CB8AC3E}">
        <p14:creationId xmlns:p14="http://schemas.microsoft.com/office/powerpoint/2010/main" val="18970821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Why study entrepreneurship?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……because you have to!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Are there any benefits?</a:t>
            </a:r>
          </a:p>
        </p:txBody>
      </p:sp>
    </p:spTree>
    <p:extLst>
      <p:ext uri="{BB962C8B-B14F-4D97-AF65-F5344CB8AC3E}">
        <p14:creationId xmlns:p14="http://schemas.microsoft.com/office/powerpoint/2010/main" val="37607746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A257D9-3FDB-B84A-BB6F-21D18E1277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0E979D-D641-E14B-B525-EE8D6595FE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https://www.weforum.org/agenda/2016/01/the-10-skills-you-need-to-thrive-in-the-fourth-industrial-revolution/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46448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My job….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  <a:p>
            <a:r>
              <a:rPr lang="en-US" dirty="0"/>
              <a:t>Support you in passing this module (fairly important)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Make you think more entrepreneurially (very important)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1053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business?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>
              <a:hlinkClick r:id="rId2"/>
            </a:endParaRPr>
          </a:p>
          <a:p>
            <a:r>
              <a:rPr lang="en-GB" dirty="0"/>
              <a:t>Why do we buy products and services from others?</a:t>
            </a:r>
          </a:p>
        </p:txBody>
      </p:sp>
    </p:spTree>
    <p:extLst>
      <p:ext uri="{BB962C8B-B14F-4D97-AF65-F5344CB8AC3E}">
        <p14:creationId xmlns:p14="http://schemas.microsoft.com/office/powerpoint/2010/main" val="23997136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business </a:t>
            </a:r>
            <a:r>
              <a:rPr lang="en-GB" dirty="0">
                <a:solidFill>
                  <a:srgbClr val="FF0000"/>
                </a:solidFill>
              </a:rPr>
              <a:t>adds value</a:t>
            </a:r>
          </a:p>
        </p:txBody>
      </p:sp>
    </p:spTree>
    <p:extLst>
      <p:ext uri="{BB962C8B-B14F-4D97-AF65-F5344CB8AC3E}">
        <p14:creationId xmlns:p14="http://schemas.microsoft.com/office/powerpoint/2010/main" val="29787313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an entrepreneur?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In you groups/tables:</a:t>
            </a:r>
          </a:p>
          <a:p>
            <a:pPr marL="0" indent="0">
              <a:buNone/>
            </a:pPr>
            <a:r>
              <a:rPr lang="en-US" dirty="0"/>
              <a:t> Introduce yourselves to each other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Come up with a definition of entrepreneurship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29990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Name some?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00795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What are entrepreneurial characteristics?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64459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600" dirty="0"/>
              <a:t>Are all entrepreneur’s characteristics the same or different?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07262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lot of debate about the definition of an entrepreneur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961425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dirty="0"/>
              <a:t>“An entrepreneur sees an opportunity which others do not fully recognise, to meet an unsatisfied demand or to radically improve the performance of an existing business. They have unquenchable self-belief that this opportunity can be made real through hard work, commitment and the adaptability to learn the lessons of the market along the way”.</a:t>
            </a:r>
          </a:p>
          <a:p>
            <a:pPr marL="0" indent="0" algn="r">
              <a:buNone/>
            </a:pPr>
            <a:r>
              <a:rPr lang="en-US" dirty="0"/>
              <a:t>Chris Oakley OBE</a:t>
            </a:r>
          </a:p>
        </p:txBody>
      </p:sp>
    </p:spTree>
    <p:extLst>
      <p:ext uri="{BB962C8B-B14F-4D97-AF65-F5344CB8AC3E}">
        <p14:creationId xmlns:p14="http://schemas.microsoft.com/office/powerpoint/2010/main" val="163687955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US" sz="3200" i="1" dirty="0"/>
              <a:t>“Entrepreneurship is the pursuit of opportunity without regard to resources currently controlled” </a:t>
            </a:r>
          </a:p>
          <a:p>
            <a:pPr marL="228600" lvl="1" indent="0" algn="r">
              <a:buNone/>
            </a:pPr>
            <a:r>
              <a:rPr lang="en-US" i="1" dirty="0"/>
              <a:t>Harvard Business School professor Howard Stevenson</a:t>
            </a:r>
          </a:p>
          <a:p>
            <a:pPr marL="228600" lvl="1" indent="0" algn="ctr">
              <a:buNone/>
            </a:pPr>
            <a:endParaRPr lang="en-US" i="1" dirty="0">
              <a:hlinkClick r:id="rId2"/>
            </a:endParaRPr>
          </a:p>
          <a:p>
            <a:pPr marL="228600" lvl="1" indent="0" algn="ctr">
              <a:buNone/>
            </a:pPr>
            <a:r>
              <a:rPr lang="en-US" dirty="0">
                <a:hlinkClick r:id="rId2"/>
              </a:rPr>
              <a:t>https://bigthink.com/videos/a-new-definition-of-entrepreneurship</a:t>
            </a:r>
            <a:endParaRPr lang="en-US" dirty="0"/>
          </a:p>
          <a:p>
            <a:pPr marL="228600" lvl="1" indent="0" algn="r">
              <a:buNone/>
            </a:pPr>
            <a:endParaRPr lang="en-US" i="1" dirty="0"/>
          </a:p>
          <a:p>
            <a:pPr marL="228600" lvl="1" indent="0">
              <a:buNone/>
            </a:pPr>
            <a:r>
              <a:rPr lang="en-GB" dirty="0">
                <a:hlinkClick r:id="rId3"/>
              </a:rPr>
              <a:t>http://blogs.hbr.org/2013/01/what-is-entrepreneurship/</a:t>
            </a:r>
            <a:endParaRPr lang="en-GB" dirty="0"/>
          </a:p>
          <a:p>
            <a:pPr marL="228600" lvl="1" indent="0" algn="r">
              <a:buNone/>
            </a:pPr>
            <a:endParaRPr lang="en-US" dirty="0"/>
          </a:p>
          <a:p>
            <a:pPr marL="228600" lvl="1" indent="0" algn="r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042926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6">
            <a:extLst>
              <a:ext uri="{FF2B5EF4-FFF2-40B4-BE49-F238E27FC236}">
                <a16:creationId xmlns:a16="http://schemas.microsoft.com/office/drawing/2014/main" id="{BE1461D7-5F7E-8644-B0FE-51FA867693A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704850"/>
            <a:ext cx="8229600" cy="11430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/>
              <a:t>Who are entrepreneurs?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14339" name="Rectangle 7">
            <a:extLst>
              <a:ext uri="{FF2B5EF4-FFF2-40B4-BE49-F238E27FC236}">
                <a16:creationId xmlns:a16="http://schemas.microsoft.com/office/drawing/2014/main" id="{1F903676-2F70-2948-97B5-448AE0A8CB23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457200" y="1920875"/>
            <a:ext cx="4038600" cy="4433888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/>
              <a:t>Common traits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Original thinkers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Risk takers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Take responsibility for own actions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Feel competent and capable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Set high goals and enjoy working toward them</a:t>
            </a:r>
          </a:p>
          <a:p>
            <a:pPr lvl="1" eaLnBrk="1" hangingPunct="1">
              <a:lnSpc>
                <a:spcPct val="90000"/>
              </a:lnSpc>
            </a:pPr>
            <a:endParaRPr lang="en-US" altLang="en-US"/>
          </a:p>
          <a:p>
            <a:pPr lvl="1" eaLnBrk="1" hangingPunct="1">
              <a:lnSpc>
                <a:spcPct val="90000"/>
              </a:lnSpc>
            </a:pPr>
            <a:endParaRPr lang="en-US" altLang="en-US"/>
          </a:p>
        </p:txBody>
      </p:sp>
      <p:sp>
        <p:nvSpPr>
          <p:cNvPr id="14340" name="Rectangle 8">
            <a:extLst>
              <a:ext uri="{FF2B5EF4-FFF2-40B4-BE49-F238E27FC236}">
                <a16:creationId xmlns:a16="http://schemas.microsoft.com/office/drawing/2014/main" id="{C85BAB92-279D-1C4B-A21C-1A9A0670E771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>
          <a:xfrm>
            <a:off x="4648200" y="1920875"/>
            <a:ext cx="4038600" cy="4433888"/>
          </a:xfrm>
        </p:spPr>
        <p:txBody>
          <a:bodyPr/>
          <a:lstStyle/>
          <a:p>
            <a:pPr eaLnBrk="1" hangingPunct="1"/>
            <a:r>
              <a:rPr lang="en-US" altLang="en-US" sz="2400"/>
              <a:t>Common traits</a:t>
            </a:r>
          </a:p>
          <a:p>
            <a:pPr lvl="1" eaLnBrk="1" hangingPunct="1"/>
            <a:r>
              <a:rPr lang="en-US" altLang="en-US" sz="2000"/>
              <a:t>Self employed parents</a:t>
            </a:r>
          </a:p>
          <a:p>
            <a:pPr lvl="1" eaLnBrk="1" hangingPunct="1"/>
            <a:r>
              <a:rPr lang="en-US" altLang="en-US" sz="2000"/>
              <a:t>Firstborns</a:t>
            </a:r>
          </a:p>
          <a:p>
            <a:pPr lvl="1" eaLnBrk="1" hangingPunct="1"/>
            <a:r>
              <a:rPr lang="en-US" altLang="en-US" sz="2000"/>
              <a:t>Between 30-50 years old</a:t>
            </a:r>
          </a:p>
          <a:p>
            <a:pPr lvl="1" eaLnBrk="1" hangingPunct="1"/>
            <a:r>
              <a:rPr lang="en-US" altLang="en-US" sz="2000"/>
              <a:t>Well educated </a:t>
            </a:r>
            <a:r>
              <a:rPr lang="en-US" altLang="en-US" sz="2000">
                <a:latin typeface="Times New Roman" panose="02020603050405020304" pitchFamily="18" charset="0"/>
              </a:rPr>
              <a:t>–</a:t>
            </a:r>
            <a:r>
              <a:rPr lang="en-US" altLang="en-US" sz="2000"/>
              <a:t> 80% have college degree and 1/3 have a graduate level degree</a:t>
            </a:r>
          </a:p>
          <a:p>
            <a:pPr eaLnBrk="1" hangingPunct="1">
              <a:buFont typeface="Wingdings" pitchFamily="2" charset="2"/>
              <a:buNone/>
            </a:pPr>
            <a:r>
              <a:rPr lang="en-US" altLang="en-US" sz="240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3338943204"/>
      </p:ext>
    </p:extLst>
  </p:cSld>
  <p:clrMapOvr>
    <a:masterClrMapping/>
  </p:clrMapOvr>
  <p:transition spd="med">
    <p:wheel spokes="3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51834FF6-C3F9-264F-9978-BDFACD706AE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/>
              <a:t>Characteristics of Entrepreneurs</a:t>
            </a:r>
          </a:p>
        </p:txBody>
      </p:sp>
      <p:sp>
        <p:nvSpPr>
          <p:cNvPr id="16387" name="AutoShape 3">
            <a:extLst>
              <a:ext uri="{FF2B5EF4-FFF2-40B4-BE49-F238E27FC236}">
                <a16:creationId xmlns:a16="http://schemas.microsoft.com/office/drawing/2014/main" id="{B5A46CCA-E900-7840-A378-04BB2CE3AEB0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38800" y="2133600"/>
            <a:ext cx="3124200" cy="3352800"/>
          </a:xfrm>
          <a:prstGeom prst="star16">
            <a:avLst>
              <a:gd name="adj" fmla="val 3750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9pPr>
          </a:lstStyle>
          <a:p>
            <a:pPr algn="ctr" eaLnBrk="1" hangingPunct="1"/>
            <a:r>
              <a:rPr lang="en-US" altLang="en-US" sz="3200">
                <a:latin typeface="Times New Roman" panose="02020603050405020304" pitchFamily="18" charset="0"/>
              </a:rPr>
              <a:t>Successful </a:t>
            </a:r>
          </a:p>
          <a:p>
            <a:pPr algn="ctr" eaLnBrk="1" hangingPunct="1"/>
            <a:r>
              <a:rPr lang="en-US" altLang="en-US" sz="3200">
                <a:latin typeface="Times New Roman" panose="02020603050405020304" pitchFamily="18" charset="0"/>
              </a:rPr>
              <a:t>Entrepreneurs</a:t>
            </a:r>
          </a:p>
        </p:txBody>
      </p:sp>
      <p:graphicFrame>
        <p:nvGraphicFramePr>
          <p:cNvPr id="52247" name="Group 23">
            <a:extLst>
              <a:ext uri="{FF2B5EF4-FFF2-40B4-BE49-F238E27FC236}">
                <a16:creationId xmlns:a16="http://schemas.microsoft.com/office/drawing/2014/main" id="{B90ACC86-FA25-E143-B806-13D15FA85B80}"/>
              </a:ext>
            </a:extLst>
          </p:cNvPr>
          <p:cNvGraphicFramePr>
            <a:graphicFrameLocks noGrp="1"/>
          </p:cNvGraphicFramePr>
          <p:nvPr/>
        </p:nvGraphicFramePr>
        <p:xfrm>
          <a:off x="457200" y="2133600"/>
          <a:ext cx="3733800" cy="944796"/>
        </p:xfrm>
        <a:graphic>
          <a:graphicData uri="http://schemas.openxmlformats.org/drawingml/2006/table">
            <a:tbl>
              <a:tblPr/>
              <a:tblGrid>
                <a:gridCol w="3733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94456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ahoma" charset="0"/>
                          <a:cs typeface="Times New Roman" charset="0"/>
                        </a:rPr>
                        <a:t>Key Personal Attributes</a:t>
                      </a:r>
                    </a:p>
                  </a:txBody>
                  <a:tcPr marT="45678" marB="45678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hlink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52234" name="Group 10">
            <a:extLst>
              <a:ext uri="{FF2B5EF4-FFF2-40B4-BE49-F238E27FC236}">
                <a16:creationId xmlns:a16="http://schemas.microsoft.com/office/drawing/2014/main" id="{52018CB5-3ABB-A74A-99D1-243E4250BBD2}"/>
              </a:ext>
            </a:extLst>
          </p:cNvPr>
          <p:cNvGraphicFramePr>
            <a:graphicFrameLocks noGrp="1"/>
          </p:cNvGraphicFramePr>
          <p:nvPr/>
        </p:nvGraphicFramePr>
        <p:xfrm>
          <a:off x="457200" y="4572000"/>
          <a:ext cx="3733800" cy="914400"/>
        </p:xfrm>
        <a:graphic>
          <a:graphicData uri="http://schemas.openxmlformats.org/drawingml/2006/table">
            <a:tbl>
              <a:tblPr/>
              <a:tblGrid>
                <a:gridCol w="3733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9144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ahoma" charset="0"/>
                          <a:cs typeface="Times New Roman" charset="0"/>
                        </a:rPr>
                        <a:t>Good Technical Skills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hlink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52240" name="Group 16">
            <a:extLst>
              <a:ext uri="{FF2B5EF4-FFF2-40B4-BE49-F238E27FC236}">
                <a16:creationId xmlns:a16="http://schemas.microsoft.com/office/drawing/2014/main" id="{76B77D43-3C69-8348-96D0-6E4D8815E37F}"/>
              </a:ext>
            </a:extLst>
          </p:cNvPr>
          <p:cNvGraphicFramePr>
            <a:graphicFrameLocks noGrp="1"/>
          </p:cNvGraphicFramePr>
          <p:nvPr/>
        </p:nvGraphicFramePr>
        <p:xfrm>
          <a:off x="457200" y="3352800"/>
          <a:ext cx="3733800" cy="944796"/>
        </p:xfrm>
        <a:graphic>
          <a:graphicData uri="http://schemas.openxmlformats.org/drawingml/2006/table">
            <a:tbl>
              <a:tblPr/>
              <a:tblGrid>
                <a:gridCol w="3733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94456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ahoma" charset="0"/>
                          <a:cs typeface="Times New Roman" charset="0"/>
                        </a:rPr>
                        <a:t>Strong Managerial Competencies</a:t>
                      </a:r>
                    </a:p>
                  </a:txBody>
                  <a:tcPr marT="45678" marB="45678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hlink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pic>
        <p:nvPicPr>
          <p:cNvPr id="16406" name="Picture 22" descr="SY01264_">
            <a:extLst>
              <a:ext uri="{FF2B5EF4-FFF2-40B4-BE49-F238E27FC236}">
                <a16:creationId xmlns:a16="http://schemas.microsoft.com/office/drawing/2014/main" id="{ACA7A542-C9D1-484E-B33B-11561847D5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7200" y="2057400"/>
            <a:ext cx="1219200" cy="3429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80336110"/>
      </p:ext>
    </p:extLst>
  </p:cSld>
  <p:clrMapOvr>
    <a:masterClrMapping/>
  </p:clrMapOvr>
  <p:transition spd="med">
    <p:cover dir="lu"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F4E8B039-2D70-744B-A7EB-4683A50B02E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Key Personal Attributes</a:t>
            </a:r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745FDCD5-935A-CF48-B917-A45D194D2853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>
              <a:lnSpc>
                <a:spcPct val="90000"/>
              </a:lnSpc>
            </a:pPr>
            <a:r>
              <a:rPr lang="en-US" altLang="en-US"/>
              <a:t>Entrepreneurs are Made, Not Born!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Many of these key attributes are developed early in life, with the family environment playing an important role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Entrepreneurs tend to have had self employed parents who tend to support and encourage independence, achievement, and responsibility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Firstborns tend to have more entrepreneurial attributes because they receive more attention, have to forge their own way, thus creating higher self-confidence</a:t>
            </a:r>
          </a:p>
          <a:p>
            <a:pPr lvl="1" eaLnBrk="1" hangingPunct="1">
              <a:lnSpc>
                <a:spcPct val="90000"/>
              </a:lnSpc>
              <a:buFont typeface="Wingdings" pitchFamily="2" charset="2"/>
              <a:buNone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23255284"/>
      </p:ext>
    </p:extLst>
  </p:cSld>
  <p:clrMapOvr>
    <a:masterClrMapping/>
  </p:clrMapOvr>
  <p:transition spd="med">
    <p:blinds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4F028E42-67C4-2641-9033-F64E757802C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Technical Proficiency</a:t>
            </a:r>
          </a:p>
        </p:txBody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496AD0FC-5028-9F45-BA09-E2DFCCD830A1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 sz="2400"/>
              <a:t>Many entrepreneurs demonstrate strong technical skills, typically bringing some related experience to their business ventures</a:t>
            </a:r>
          </a:p>
          <a:p>
            <a:pPr eaLnBrk="1" hangingPunct="1"/>
            <a:r>
              <a:rPr lang="en-US" altLang="en-US" sz="2400"/>
              <a:t>For example, successful car dealers usually have lots of technical knowledge about selling and servicing automobiles before opening their dealerships</a:t>
            </a:r>
          </a:p>
          <a:p>
            <a:pPr eaLnBrk="1" hangingPunct="1"/>
            <a:r>
              <a:rPr lang="en-US" altLang="en-US" sz="2400"/>
              <a:t>Especially important in the computer industry</a:t>
            </a:r>
          </a:p>
          <a:p>
            <a:pPr eaLnBrk="1" hangingPunct="1"/>
            <a:r>
              <a:rPr lang="en-US" altLang="en-US" sz="2400"/>
              <a:t>NOT ALWAYS NECESSARY</a:t>
            </a:r>
          </a:p>
        </p:txBody>
      </p:sp>
    </p:spTree>
    <p:extLst>
      <p:ext uri="{BB962C8B-B14F-4D97-AF65-F5344CB8AC3E}">
        <p14:creationId xmlns:p14="http://schemas.microsoft.com/office/powerpoint/2010/main" val="2677786962"/>
      </p:ext>
    </p:extLst>
  </p:cSld>
  <p:clrMapOvr>
    <a:masterClrMapping/>
  </p:clrMapOvr>
  <p:transition spd="med">
    <p:newsflash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Is  running any business entrepreneurship?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123206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5BCACF-42CD-4240-8140-D1531EE5C3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Types of </a:t>
            </a:r>
            <a:r>
              <a:rPr lang="en-US"/>
              <a:t>Start Up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641435-A706-8946-B217-A8826B0BC1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84010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>
            <a:extLst>
              <a:ext uri="{FF2B5EF4-FFF2-40B4-BE49-F238E27FC236}">
                <a16:creationId xmlns:a16="http://schemas.microsoft.com/office/drawing/2014/main" id="{C2D376FB-67E8-2845-8FC8-5ACDCF0E87F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marL="838200" indent="-838200" eaLnBrk="1" hangingPunct="1">
              <a:buFontTx/>
              <a:buAutoNum type="arabicPeriod"/>
            </a:pPr>
            <a:r>
              <a:rPr lang="en-US" altLang="en-US"/>
              <a:t>Lifestyle Venture</a:t>
            </a:r>
          </a:p>
        </p:txBody>
      </p:sp>
      <p:sp>
        <p:nvSpPr>
          <p:cNvPr id="27651" name="Rectangle 3">
            <a:extLst>
              <a:ext uri="{FF2B5EF4-FFF2-40B4-BE49-F238E27FC236}">
                <a16:creationId xmlns:a16="http://schemas.microsoft.com/office/drawing/2014/main" id="{D7B4629F-FF44-C548-9872-16AED951D898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/>
              <a:t>Small company that provides its owner independence, autonomy, and control.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/>
              <a:t>Is often run out of household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/>
              <a:t>Provides flexibility (hours, meeting places, attire)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/>
              <a:t>Aligns your personal interests and hobbies with your desire to make a profit.</a:t>
            </a:r>
          </a:p>
        </p:txBody>
      </p:sp>
    </p:spTree>
    <p:extLst>
      <p:ext uri="{BB962C8B-B14F-4D97-AF65-F5344CB8AC3E}">
        <p14:creationId xmlns:p14="http://schemas.microsoft.com/office/powerpoint/2010/main" val="1139724694"/>
      </p:ext>
    </p:extLst>
  </p:cSld>
  <p:clrMapOvr>
    <a:masterClrMapping/>
  </p:clrMapOvr>
  <p:transition spd="med">
    <p:wheel spokes="8"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6A54D140-821B-E548-AB78-6D3EB37BA04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2. Smaller Profit Venture</a:t>
            </a:r>
          </a:p>
        </p:txBody>
      </p:sp>
      <p:sp>
        <p:nvSpPr>
          <p:cNvPr id="28675" name="Rectangle 3">
            <a:extLst>
              <a:ext uri="{FF2B5EF4-FFF2-40B4-BE49-F238E27FC236}">
                <a16:creationId xmlns:a16="http://schemas.microsoft.com/office/drawing/2014/main" id="{F6D00EC1-38F4-0145-B972-E00DB704CC0E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Small company not concentrated on pushing the envelope and growing inordinately large.</a:t>
            </a:r>
          </a:p>
          <a:p>
            <a:pPr eaLnBrk="1" hangingPunct="1"/>
            <a:r>
              <a:rPr lang="en-US" altLang="en-US" dirty="0"/>
              <a:t>Making millions of pounds is not important.</a:t>
            </a:r>
          </a:p>
          <a:p>
            <a:pPr eaLnBrk="1" hangingPunct="1"/>
            <a:r>
              <a:rPr lang="en-US" altLang="en-US" dirty="0"/>
              <a:t>Content with making a decent living.</a:t>
            </a:r>
          </a:p>
        </p:txBody>
      </p:sp>
    </p:spTree>
    <p:extLst>
      <p:ext uri="{BB962C8B-B14F-4D97-AF65-F5344CB8AC3E}">
        <p14:creationId xmlns:p14="http://schemas.microsoft.com/office/powerpoint/2010/main" val="2419962435"/>
      </p:ext>
    </p:extLst>
  </p:cSld>
  <p:clrMapOvr>
    <a:masterClrMapping/>
  </p:clrMapOvr>
  <p:transition spd="med">
    <p:wheel spokes="2"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>
            <a:extLst>
              <a:ext uri="{FF2B5EF4-FFF2-40B4-BE49-F238E27FC236}">
                <a16:creationId xmlns:a16="http://schemas.microsoft.com/office/drawing/2014/main" id="{44182664-1319-C84E-9E0E-871E1D4F5F4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3. High Growth Ventures</a:t>
            </a:r>
          </a:p>
        </p:txBody>
      </p:sp>
      <p:sp>
        <p:nvSpPr>
          <p:cNvPr id="29699" name="Rectangle 3">
            <a:extLst>
              <a:ext uri="{FF2B5EF4-FFF2-40B4-BE49-F238E27FC236}">
                <a16:creationId xmlns:a16="http://schemas.microsoft.com/office/drawing/2014/main" id="{B1C0C722-74A0-2A4C-BDE3-4A9F05AA2664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Goal is maximum profit and growth.</a:t>
            </a:r>
          </a:p>
          <a:p>
            <a:pPr eaLnBrk="1" hangingPunct="1"/>
            <a:r>
              <a:rPr lang="en-US" altLang="en-US"/>
              <a:t>Concentrated on pushing envelope and growing as large as possible.</a:t>
            </a:r>
          </a:p>
          <a:p>
            <a:pPr eaLnBrk="1" hangingPunct="1"/>
            <a:r>
              <a:rPr lang="en-US" altLang="en-US"/>
              <a:t>Focus on innovation</a:t>
            </a:r>
          </a:p>
        </p:txBody>
      </p:sp>
    </p:spTree>
    <p:extLst>
      <p:ext uri="{BB962C8B-B14F-4D97-AF65-F5344CB8AC3E}">
        <p14:creationId xmlns:p14="http://schemas.microsoft.com/office/powerpoint/2010/main" val="1856937486"/>
      </p:ext>
    </p:extLst>
  </p:cSld>
  <p:clrMapOvr>
    <a:masterClrMapping/>
  </p:clrMapOvr>
  <p:transition spd="med">
    <p:checker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Are Entrepreneurs born or made?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521844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1" indent="0">
              <a:spcBef>
                <a:spcPts val="2000"/>
              </a:spcBef>
              <a:buClr>
                <a:schemeClr val="tx1">
                  <a:lumMod val="50000"/>
                  <a:lumOff val="50000"/>
                </a:schemeClr>
              </a:buClr>
              <a:buNone/>
            </a:pPr>
            <a:r>
              <a:rPr lang="en-US" sz="2400" dirty="0">
                <a:latin typeface="Times New Roman" charset="0"/>
              </a:rPr>
              <a:t>Whether someone does or doesn’t become an entrepreneur is a function of their:</a:t>
            </a:r>
          </a:p>
          <a:p>
            <a:pPr marL="685800" lvl="3">
              <a:spcBef>
                <a:spcPts val="2000"/>
              </a:spcBef>
            </a:pPr>
            <a:r>
              <a:rPr lang="en-US" sz="2400" dirty="0">
                <a:latin typeface="Times New Roman" charset="0"/>
              </a:rPr>
              <a:t>Environment </a:t>
            </a:r>
          </a:p>
          <a:p>
            <a:pPr marL="685800" lvl="3">
              <a:spcBef>
                <a:spcPts val="2000"/>
              </a:spcBef>
            </a:pPr>
            <a:r>
              <a:rPr lang="en-US" sz="2400" dirty="0">
                <a:latin typeface="Times New Roman" charset="0"/>
              </a:rPr>
              <a:t>Life experiences</a:t>
            </a:r>
          </a:p>
          <a:p>
            <a:pPr marL="685800" lvl="3">
              <a:spcBef>
                <a:spcPts val="2000"/>
              </a:spcBef>
            </a:pPr>
            <a:r>
              <a:rPr lang="en-US" sz="2400" dirty="0">
                <a:latin typeface="Times New Roman" charset="0"/>
              </a:rPr>
              <a:t>Personal choices.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202380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Are Entrepreneurs gamblers?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144729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/>
              <a:t>A study done at Princeton University, looked at two groups of people: those who have just started their own businesses and  the general population. These two groups were given three options for investments: </a:t>
            </a:r>
          </a:p>
          <a:p>
            <a:pPr marL="228600" lvl="1" indent="0">
              <a:buNone/>
            </a:pPr>
            <a:r>
              <a:rPr lang="en-US" dirty="0"/>
              <a:t>1. A profit of $5 million with a 20% chance of success. </a:t>
            </a:r>
          </a:p>
          <a:p>
            <a:pPr marL="228600" lvl="1" indent="0">
              <a:buNone/>
            </a:pPr>
            <a:r>
              <a:rPr lang="en-US" dirty="0"/>
              <a:t>2. A profit of $2 million with a 50% chance of success.</a:t>
            </a:r>
          </a:p>
          <a:p>
            <a:pPr marL="228600" lvl="1" indent="0">
              <a:buNone/>
            </a:pPr>
            <a:r>
              <a:rPr lang="en-US" dirty="0"/>
              <a:t>3. A profit of $1.25 million with an 80% chance of success.</a:t>
            </a:r>
          </a:p>
          <a:p>
            <a:r>
              <a:rPr lang="en-US" dirty="0"/>
              <a:t>Entrepreneurs opted for safer option 3 – a higher chance of profit, but less of it. </a:t>
            </a:r>
          </a:p>
          <a:p>
            <a:r>
              <a:rPr lang="en-US" dirty="0"/>
              <a:t>While a higher proportion of the general population actually opted for riskier option 1. </a:t>
            </a:r>
          </a:p>
        </p:txBody>
      </p:sp>
    </p:spTree>
    <p:extLst>
      <p:ext uri="{BB962C8B-B14F-4D97-AF65-F5344CB8AC3E}">
        <p14:creationId xmlns:p14="http://schemas.microsoft.com/office/powerpoint/2010/main" val="252184933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What motivates people to become entrepreneurs?</a:t>
            </a:r>
          </a:p>
        </p:txBody>
      </p:sp>
    </p:spTree>
    <p:extLst>
      <p:ext uri="{BB962C8B-B14F-4D97-AF65-F5344CB8AC3E}">
        <p14:creationId xmlns:p14="http://schemas.microsoft.com/office/powerpoint/2010/main" val="401964833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5">
            <a:extLst>
              <a:ext uri="{FF2B5EF4-FFF2-40B4-BE49-F238E27FC236}">
                <a16:creationId xmlns:a16="http://schemas.microsoft.com/office/drawing/2014/main" id="{4D79C900-11D4-1349-B390-0DCD27D2AED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/>
              <a:t>Advantages of a Small Business</a:t>
            </a:r>
          </a:p>
        </p:txBody>
      </p:sp>
      <p:sp>
        <p:nvSpPr>
          <p:cNvPr id="12291" name="Rectangle 6">
            <a:extLst>
              <a:ext uri="{FF2B5EF4-FFF2-40B4-BE49-F238E27FC236}">
                <a16:creationId xmlns:a16="http://schemas.microsoft.com/office/drawing/2014/main" id="{ACFB3A2A-7B98-CD4B-B049-84CC846481C6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/>
            <a:r>
              <a:rPr lang="en-US" altLang="en-US" sz="2800"/>
              <a:t>Greater Opportunity to get rich through stock options</a:t>
            </a:r>
          </a:p>
          <a:p>
            <a:pPr eaLnBrk="1" hangingPunct="1"/>
            <a:r>
              <a:rPr lang="en-US" altLang="en-US" sz="2800"/>
              <a:t>Feel more important</a:t>
            </a:r>
          </a:p>
          <a:p>
            <a:pPr eaLnBrk="1" hangingPunct="1"/>
            <a:r>
              <a:rPr lang="en-US" altLang="en-US" sz="2800"/>
              <a:t>Feel more secure </a:t>
            </a:r>
          </a:p>
          <a:p>
            <a:pPr eaLnBrk="1" hangingPunct="1"/>
            <a:r>
              <a:rPr lang="en-US" altLang="en-US" sz="2800"/>
              <a:t>Comfort Level</a:t>
            </a:r>
          </a:p>
          <a:p>
            <a:pPr eaLnBrk="1" hangingPunct="1">
              <a:buFont typeface="Wingdings" pitchFamily="2" charset="2"/>
              <a:buNone/>
            </a:pPr>
            <a:endParaRPr lang="en-US" altLang="en-US" sz="2800"/>
          </a:p>
        </p:txBody>
      </p:sp>
      <p:pic>
        <p:nvPicPr>
          <p:cNvPr id="12292" name="Picture 10" descr="BS00508_">
            <a:extLst>
              <a:ext uri="{FF2B5EF4-FFF2-40B4-BE49-F238E27FC236}">
                <a16:creationId xmlns:a16="http://schemas.microsoft.com/office/drawing/2014/main" id="{791D25DA-4C80-754E-BA62-A83E689D75A0}"/>
              </a:ext>
            </a:extLst>
          </p:cNvPr>
          <p:cNvPicPr>
            <a:picLocks noGrp="1" noChangeAspect="1" noChangeArrowheads="1"/>
          </p:cNvPicPr>
          <p:nvPr>
            <p:ph type="clipArt"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34000" y="2819400"/>
            <a:ext cx="3163888" cy="2209800"/>
          </a:xfrm>
        </p:spPr>
      </p:pic>
    </p:spTree>
    <p:extLst>
      <p:ext uri="{BB962C8B-B14F-4D97-AF65-F5344CB8AC3E}">
        <p14:creationId xmlns:p14="http://schemas.microsoft.com/office/powerpoint/2010/main" val="3657780536"/>
      </p:ext>
    </p:extLst>
  </p:cSld>
  <p:clrMapOvr>
    <a:masterClrMapping/>
  </p:clrMapOvr>
  <p:transition spd="med">
    <p:cover dir="lu"/>
  </p:transition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A6408D44-4578-FB48-85EA-6260C69C0A1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/>
              <a:t>Disadvantages of a Small Business</a:t>
            </a:r>
          </a:p>
        </p:txBody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361927A4-11E0-E84D-8072-3B371D968A77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Lower guaranteed pay</a:t>
            </a:r>
          </a:p>
          <a:p>
            <a:pPr eaLnBrk="1" hangingPunct="1"/>
            <a:r>
              <a:rPr lang="en-US" altLang="en-US"/>
              <a:t>Fewer benefits</a:t>
            </a:r>
          </a:p>
          <a:p>
            <a:pPr eaLnBrk="1" hangingPunct="1"/>
            <a:r>
              <a:rPr lang="en-US" altLang="en-US"/>
              <a:t>Expected to have many skills</a:t>
            </a:r>
          </a:p>
          <a:p>
            <a:pPr eaLnBrk="1" hangingPunct="1"/>
            <a:r>
              <a:rPr lang="en-US" altLang="en-US"/>
              <a:t>Too much cohesion</a:t>
            </a:r>
          </a:p>
          <a:p>
            <a:pPr eaLnBrk="1" hangingPunct="1"/>
            <a:r>
              <a:rPr lang="en-US" altLang="en-US"/>
              <a:t>Hard to move to a big company</a:t>
            </a:r>
          </a:p>
          <a:p>
            <a:pPr eaLnBrk="1" hangingPunct="1"/>
            <a:r>
              <a:rPr lang="en-US" altLang="en-US"/>
              <a:t>Large fluctuations in income possible</a:t>
            </a:r>
          </a:p>
          <a:p>
            <a:pPr eaLnBrk="1" hangingPunct="1">
              <a:buFont typeface="Wingdings" pitchFamily="2" charset="2"/>
              <a:buNone/>
            </a:pPr>
            <a:endParaRPr lang="en-US" altLang="en-US"/>
          </a:p>
          <a:p>
            <a:pPr eaLnBrk="1" hangingPunct="1">
              <a:buFont typeface="Wingdings" pitchFamily="2" charset="2"/>
              <a:buNone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41254112"/>
      </p:ext>
    </p:extLst>
  </p:cSld>
  <p:clrMapOvr>
    <a:masterClrMapping/>
  </p:clrMapOvr>
  <p:transition spd="med">
    <p:newsflash/>
  </p:transition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latin typeface="Times New Roman" charset="0"/>
              </a:rPr>
              <a:t>Money is rarely the reason entrepreneurs start new firms.</a:t>
            </a:r>
          </a:p>
          <a:p>
            <a:pPr lvl="1"/>
            <a:r>
              <a:rPr lang="en-US" dirty="0">
                <a:latin typeface="Times New Roman" charset="0"/>
              </a:rPr>
              <a:t>Be own boss</a:t>
            </a:r>
          </a:p>
          <a:p>
            <a:pPr lvl="1"/>
            <a:r>
              <a:rPr lang="en-US" dirty="0">
                <a:latin typeface="Times New Roman" charset="0"/>
              </a:rPr>
              <a:t>Pursue own ideas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447053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Types of start up businesses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Salary – substitute: similar level of income they would earn in a conventional job  </a:t>
            </a:r>
          </a:p>
          <a:p>
            <a:r>
              <a:rPr lang="en-US" dirty="0"/>
              <a:t>Lifestyle: pursue a particular level of income/lifestyle</a:t>
            </a:r>
          </a:p>
          <a:p>
            <a:r>
              <a:rPr lang="en-US" dirty="0"/>
              <a:t>Entrepreneurial: new products and services by seizing opportunities</a:t>
            </a:r>
          </a:p>
        </p:txBody>
      </p:sp>
    </p:spTree>
    <p:extLst>
      <p:ext uri="{BB962C8B-B14F-4D97-AF65-F5344CB8AC3E}">
        <p14:creationId xmlns:p14="http://schemas.microsoft.com/office/powerpoint/2010/main" val="398972459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US" dirty="0"/>
            </a:br>
            <a:r>
              <a:rPr lang="en-US" dirty="0"/>
              <a:t>WHO WANTS TO START UP A BUSINESS?</a:t>
            </a:r>
            <a:br>
              <a:rPr lang="en-US" dirty="0"/>
            </a:br>
            <a:endParaRPr lang="en-US" dirty="0"/>
          </a:p>
        </p:txBody>
      </p:sp>
      <p:pic>
        <p:nvPicPr>
          <p:cNvPr id="4" name="Content Placeholder 3" descr="Starting-a-business.jp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316" b="10316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42671079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Is now a good time?</a:t>
            </a:r>
          </a:p>
        </p:txBody>
      </p:sp>
      <p:pic>
        <p:nvPicPr>
          <p:cNvPr id="5" name="Content Placeholder 4" descr="220px-Glass-of-water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924" b="31924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18024623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Advantages of becoming and Entrepreneur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914634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Why doesn’t everyone become an entrepreneur?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Is it easy or difficult to start a business these days?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338866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What are the barriers to entrepreneurship?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16227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Why do companies go out of business?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  <a:p>
            <a:endParaRPr lang="en-US" dirty="0"/>
          </a:p>
          <a:p>
            <a:r>
              <a:rPr lang="en-US" dirty="0"/>
              <a:t>CASHFLOW</a:t>
            </a:r>
          </a:p>
        </p:txBody>
      </p:sp>
    </p:spTree>
    <p:extLst>
      <p:ext uri="{BB962C8B-B14F-4D97-AF65-F5344CB8AC3E}">
        <p14:creationId xmlns:p14="http://schemas.microsoft.com/office/powerpoint/2010/main" val="21139367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has the internet helped?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Finance/Funding  - </a:t>
            </a:r>
          </a:p>
          <a:p>
            <a:pPr lvl="1"/>
            <a:r>
              <a:rPr lang="en-GB" dirty="0" err="1"/>
              <a:t>Kickstarter</a:t>
            </a:r>
            <a:endParaRPr lang="en-GB" dirty="0"/>
          </a:p>
          <a:p>
            <a:r>
              <a:rPr lang="en-GB" dirty="0"/>
              <a:t>Marketing –</a:t>
            </a:r>
          </a:p>
          <a:p>
            <a:pPr lvl="1"/>
            <a:r>
              <a:rPr lang="en-GB" dirty="0"/>
              <a:t>Social Media</a:t>
            </a:r>
          </a:p>
          <a:p>
            <a:r>
              <a:rPr lang="en-GB" dirty="0"/>
              <a:t>Events – </a:t>
            </a:r>
          </a:p>
          <a:p>
            <a:pPr lvl="1"/>
            <a:r>
              <a:rPr lang="en-GB" dirty="0" err="1"/>
              <a:t>Eventbrite</a:t>
            </a:r>
            <a:endParaRPr lang="en-GB" dirty="0"/>
          </a:p>
          <a:p>
            <a:r>
              <a:rPr lang="en-GB" dirty="0"/>
              <a:t>Invoicing – </a:t>
            </a:r>
          </a:p>
          <a:p>
            <a:pPr lvl="1"/>
            <a:r>
              <a:rPr lang="en-GB" dirty="0" err="1"/>
              <a:t>Paypal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4373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/>
          </p:nvPr>
        </p:nvGraphicFramePr>
        <p:xfrm>
          <a:off x="838200" y="2038350"/>
          <a:ext cx="7467600" cy="395128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2439447069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/>
          </p:nvPr>
        </p:nvGraphicFramePr>
        <p:xfrm>
          <a:off x="838200" y="2038350"/>
          <a:ext cx="7467600" cy="395128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3321113887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/>
          </p:nvPr>
        </p:nvGraphicFramePr>
        <p:xfrm>
          <a:off x="838200" y="2038350"/>
          <a:ext cx="7467600" cy="395128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1742134241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Challenges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External</a:t>
            </a:r>
          </a:p>
          <a:p>
            <a:pPr lvl="1"/>
            <a:r>
              <a:rPr lang="en-US" dirty="0"/>
              <a:t>Cannot control</a:t>
            </a:r>
          </a:p>
          <a:p>
            <a:r>
              <a:rPr lang="en-US" dirty="0"/>
              <a:t>Internal</a:t>
            </a:r>
          </a:p>
          <a:p>
            <a:pPr lvl="1"/>
            <a:r>
              <a:rPr lang="en-US" dirty="0"/>
              <a:t>Can control</a:t>
            </a:r>
          </a:p>
        </p:txBody>
      </p:sp>
    </p:spTree>
    <p:extLst>
      <p:ext uri="{BB962C8B-B14F-4D97-AF65-F5344CB8AC3E}">
        <p14:creationId xmlns:p14="http://schemas.microsoft.com/office/powerpoint/2010/main" val="3074910099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External Challenges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/>
              <a:t>Economy </a:t>
            </a:r>
          </a:p>
          <a:p>
            <a:r>
              <a:rPr lang="en-US" dirty="0"/>
              <a:t>Costs Raw Material/Fuel/Energy</a:t>
            </a:r>
          </a:p>
          <a:p>
            <a:r>
              <a:rPr lang="en-US" dirty="0"/>
              <a:t>Taxes</a:t>
            </a:r>
          </a:p>
          <a:p>
            <a:r>
              <a:rPr lang="en-US" dirty="0"/>
              <a:t>Business rates </a:t>
            </a:r>
          </a:p>
          <a:p>
            <a:r>
              <a:rPr lang="en-US" dirty="0"/>
              <a:t>Regulations</a:t>
            </a:r>
          </a:p>
          <a:p>
            <a:r>
              <a:rPr lang="en-US" dirty="0"/>
              <a:t>Competition</a:t>
            </a:r>
          </a:p>
          <a:p>
            <a:r>
              <a:rPr lang="en-US" dirty="0"/>
              <a:t>Obtaining Finance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(PESTLE FACTORS)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5665411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External Challenges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Cannot change external factors but can definitely be aware of them</a:t>
            </a:r>
          </a:p>
        </p:txBody>
      </p:sp>
    </p:spTree>
    <p:extLst>
      <p:ext uri="{BB962C8B-B14F-4D97-AF65-F5344CB8AC3E}">
        <p14:creationId xmlns:p14="http://schemas.microsoft.com/office/powerpoint/2010/main" val="1269375559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Internal Challenges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Focus/Time Efficiencies</a:t>
            </a:r>
          </a:p>
          <a:p>
            <a:r>
              <a:rPr lang="en-US" dirty="0"/>
              <a:t>Cash flow/Finance</a:t>
            </a:r>
          </a:p>
          <a:p>
            <a:r>
              <a:rPr lang="en-US" dirty="0"/>
              <a:t>Marketing/Getting more clients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1402894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Focus/Time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US" dirty="0"/>
              <a:t>Smaller businesses tend to act only when something goes wrong: tactically instead of strategically.</a:t>
            </a:r>
          </a:p>
          <a:p>
            <a:r>
              <a:rPr lang="en-US" dirty="0"/>
              <a:t>Every businesses needs to think long term and to do this you need a Business Plan:</a:t>
            </a:r>
          </a:p>
          <a:p>
            <a:pPr lvl="1"/>
            <a:r>
              <a:rPr lang="en-US" dirty="0"/>
              <a:t>“A business plan is a written document that describes a business, its objectives, its strategies, the market it is in and its financial forecasts. It has many functions, from securing external funding to measuring success within your business”. </a:t>
            </a:r>
            <a:r>
              <a:rPr lang="en-US" dirty="0" err="1"/>
              <a:t>BusinessLink</a:t>
            </a:r>
            <a:endParaRPr lang="en-US" dirty="0"/>
          </a:p>
          <a:p>
            <a:r>
              <a:rPr lang="en-US" dirty="0"/>
              <a:t>It’s about anticipating the issues and complications associated with running/starting a business and having the right measures in place to deal with them. </a:t>
            </a:r>
          </a:p>
          <a:p>
            <a:r>
              <a:rPr lang="en-US" dirty="0"/>
              <a:t>The lack of a plan means lack of focus. It should be revised according to changing economic and business conditions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4168276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Cash flow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/>
              <a:t>Many businesses fail not due to lack of profits but lack of cash</a:t>
            </a:r>
          </a:p>
          <a:p>
            <a:r>
              <a:rPr lang="en-US" dirty="0"/>
              <a:t>Every business needs cash to pay their bills and expenses on time</a:t>
            </a:r>
          </a:p>
          <a:p>
            <a:r>
              <a:rPr lang="en-US" dirty="0"/>
              <a:t>Bills have to be paid but income can be erratic as customers can be slow to pay</a:t>
            </a:r>
          </a:p>
          <a:p>
            <a:r>
              <a:rPr lang="en-US" dirty="0"/>
              <a:t>A cash flow forecast (part of a Business Plan) is used to anticipate when it can pay bills and plan when it might need to make provision for any cash flow problems</a:t>
            </a:r>
          </a:p>
        </p:txBody>
      </p:sp>
    </p:spTree>
    <p:extLst>
      <p:ext uri="{BB962C8B-B14F-4D97-AF65-F5344CB8AC3E}">
        <p14:creationId xmlns:p14="http://schemas.microsoft.com/office/powerpoint/2010/main" val="1429004784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Marketing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Create a marketing </a:t>
            </a:r>
            <a:r>
              <a:rPr lang="en-US" dirty="0">
                <a:solidFill>
                  <a:schemeClr val="tx1"/>
                </a:solidFill>
              </a:rPr>
              <a:t>strategy or plan that: </a:t>
            </a:r>
          </a:p>
          <a:p>
            <a:pPr lvl="1"/>
            <a:r>
              <a:rPr lang="en-US" dirty="0"/>
              <a:t>Identifies potential customers </a:t>
            </a:r>
          </a:p>
          <a:p>
            <a:pPr lvl="1"/>
            <a:r>
              <a:rPr lang="en-US" dirty="0"/>
              <a:t>Reviews the market environment: PEST and competitors</a:t>
            </a:r>
          </a:p>
          <a:p>
            <a:pPr lvl="1"/>
            <a:r>
              <a:rPr lang="en-US" dirty="0"/>
              <a:t>Presents your unique selling proposition to the potential prospects in the most relevant way.</a:t>
            </a:r>
          </a:p>
          <a:p>
            <a:pPr lvl="1"/>
            <a:r>
              <a:rPr lang="en-US" dirty="0"/>
              <a:t>Continually review results </a:t>
            </a:r>
          </a:p>
        </p:txBody>
      </p:sp>
    </p:spTree>
    <p:extLst>
      <p:ext uri="{BB962C8B-B14F-4D97-AF65-F5344CB8AC3E}">
        <p14:creationId xmlns:p14="http://schemas.microsoft.com/office/powerpoint/2010/main" val="3959169491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Psychological Barriers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Lack of a clear goal</a:t>
            </a:r>
          </a:p>
          <a:p>
            <a:r>
              <a:rPr lang="en-GB" dirty="0"/>
              <a:t>Fear of  failure</a:t>
            </a:r>
          </a:p>
          <a:p>
            <a:r>
              <a:rPr lang="en-GB" dirty="0"/>
              <a:t>Fear of quitting</a:t>
            </a:r>
          </a:p>
          <a:p>
            <a:r>
              <a:rPr lang="en-GB" dirty="0"/>
              <a:t>Determination</a:t>
            </a:r>
          </a:p>
          <a:p>
            <a:r>
              <a:rPr lang="en-GB" dirty="0"/>
              <a:t>Perceived lack of skills</a:t>
            </a:r>
          </a:p>
        </p:txBody>
      </p:sp>
    </p:spTree>
    <p:extLst>
      <p:ext uri="{BB962C8B-B14F-4D97-AF65-F5344CB8AC3E}">
        <p14:creationId xmlns:p14="http://schemas.microsoft.com/office/powerpoint/2010/main" val="2452619940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Definition of success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“Being able to say yes to what I want to do and say no what I don’t”.</a:t>
            </a:r>
          </a:p>
        </p:txBody>
      </p:sp>
    </p:spTree>
    <p:extLst>
      <p:ext uri="{BB962C8B-B14F-4D97-AF65-F5344CB8AC3E}">
        <p14:creationId xmlns:p14="http://schemas.microsoft.com/office/powerpoint/2010/main" val="2574135191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Importance of small businesses to the economy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4.5 million SME’s (&lt;250 employees) in the UK</a:t>
            </a:r>
          </a:p>
          <a:p>
            <a:r>
              <a:rPr lang="en-US" dirty="0"/>
              <a:t>SME’s account for 99.9% of enterprises in the UK</a:t>
            </a:r>
          </a:p>
          <a:p>
            <a:r>
              <a:rPr lang="en-US" dirty="0"/>
              <a:t>SME’s provide 59.1% of private sector jobs </a:t>
            </a:r>
          </a:p>
          <a:p>
            <a:r>
              <a:rPr lang="en-US" dirty="0"/>
              <a:t>SME’s provide 48.7% of the private sector turnover</a:t>
            </a:r>
          </a:p>
          <a:p>
            <a:pPr marL="0" indent="0">
              <a:buNone/>
            </a:pPr>
            <a:r>
              <a:rPr lang="en-US" dirty="0"/>
              <a:t>    (Source: ONS : Profiles of UK private sector)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3222206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/>
              <a:t>No clear definition of entrepreneurship</a:t>
            </a:r>
          </a:p>
          <a:p>
            <a:r>
              <a:rPr lang="en-US" dirty="0"/>
              <a:t>Different reasons why people become entrepreneurs</a:t>
            </a:r>
          </a:p>
          <a:p>
            <a:pPr lvl="1"/>
            <a:r>
              <a:rPr lang="en-US" dirty="0"/>
              <a:t>Necessity</a:t>
            </a:r>
          </a:p>
          <a:p>
            <a:pPr lvl="1"/>
            <a:r>
              <a:rPr lang="en-US" dirty="0"/>
              <a:t>Social factors</a:t>
            </a:r>
          </a:p>
          <a:p>
            <a:pPr lvl="1"/>
            <a:r>
              <a:rPr lang="en-US" dirty="0"/>
              <a:t>Economic factors</a:t>
            </a:r>
          </a:p>
          <a:p>
            <a:pPr lvl="1"/>
            <a:r>
              <a:rPr lang="en-US" dirty="0"/>
              <a:t>Psychological Factors</a:t>
            </a:r>
          </a:p>
          <a:p>
            <a:r>
              <a:rPr lang="en-US" dirty="0"/>
              <a:t>Entrepreneurs will look to start up a business no matter what the state of the economy is in or what money they have.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568754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If you want to get involved in start up competitions </a:t>
            </a:r>
          </a:p>
          <a:p>
            <a:r>
              <a:rPr lang="en-US" dirty="0"/>
              <a:t>Do you need specific help and advice in launching your own business</a:t>
            </a:r>
          </a:p>
          <a:p>
            <a:r>
              <a:rPr lang="en-US" dirty="0"/>
              <a:t>Give me your contact details </a:t>
            </a:r>
          </a:p>
        </p:txBody>
      </p:sp>
    </p:spTree>
    <p:extLst>
      <p:ext uri="{BB962C8B-B14F-4D97-AF65-F5344CB8AC3E}">
        <p14:creationId xmlns:p14="http://schemas.microsoft.com/office/powerpoint/2010/main" val="2956746647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Business Model Canvas Explained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872904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13676</TotalTime>
  <Words>1407</Words>
  <Application>Microsoft Macintosh PowerPoint</Application>
  <PresentationFormat>On-screen Show (4:3)</PresentationFormat>
  <Paragraphs>217</Paragraphs>
  <Slides>56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56</vt:i4>
      </vt:variant>
    </vt:vector>
  </HeadingPairs>
  <TitlesOfParts>
    <vt:vector size="63" baseType="lpstr">
      <vt:lpstr>Arial</vt:lpstr>
      <vt:lpstr>Calibri</vt:lpstr>
      <vt:lpstr>Myriad Pro</vt:lpstr>
      <vt:lpstr>Tahoma</vt:lpstr>
      <vt:lpstr>Times New Roman</vt:lpstr>
      <vt:lpstr>Wingdings</vt:lpstr>
      <vt:lpstr>20140311PresentationUWTSDTemplate</vt:lpstr>
      <vt:lpstr>An introduction to Entrepreneurship M5X00846 &amp; M5X01926 </vt:lpstr>
      <vt:lpstr>Introduction to Entrepreneurship</vt:lpstr>
      <vt:lpstr>Tutorial Groups</vt:lpstr>
      <vt:lpstr>Why study entrepreneurship?</vt:lpstr>
      <vt:lpstr>PowerPoint Presentation</vt:lpstr>
      <vt:lpstr>My job….</vt:lpstr>
      <vt:lpstr>What is a business?</vt:lpstr>
      <vt:lpstr>PowerPoint Presentation</vt:lpstr>
      <vt:lpstr>What is an entrepreneur?</vt:lpstr>
      <vt:lpstr>Name some?</vt:lpstr>
      <vt:lpstr>What are entrepreneurial characteristics?</vt:lpstr>
      <vt:lpstr>Are all entrepreneur’s characteristics the same or different?</vt:lpstr>
      <vt:lpstr>PowerPoint Presentation</vt:lpstr>
      <vt:lpstr>PowerPoint Presentation</vt:lpstr>
      <vt:lpstr>PowerPoint Presentation</vt:lpstr>
      <vt:lpstr>Who are entrepreneurs? </vt:lpstr>
      <vt:lpstr>Characteristics of Entrepreneurs</vt:lpstr>
      <vt:lpstr>Key Personal Attributes</vt:lpstr>
      <vt:lpstr>Technical Proficiency</vt:lpstr>
      <vt:lpstr>Is  running any business entrepreneurship?</vt:lpstr>
      <vt:lpstr>Types of Start Up</vt:lpstr>
      <vt:lpstr>Lifestyle Venture</vt:lpstr>
      <vt:lpstr>2. Smaller Profit Venture</vt:lpstr>
      <vt:lpstr>3. High Growth Ventures</vt:lpstr>
      <vt:lpstr>Are Entrepreneurs born or made?</vt:lpstr>
      <vt:lpstr>PowerPoint Presentation</vt:lpstr>
      <vt:lpstr>Are Entrepreneurs gamblers?</vt:lpstr>
      <vt:lpstr>PowerPoint Presentation</vt:lpstr>
      <vt:lpstr>PowerPoint Presentation</vt:lpstr>
      <vt:lpstr>Advantages of a Small Business</vt:lpstr>
      <vt:lpstr>Disadvantages of a Small Business</vt:lpstr>
      <vt:lpstr>PowerPoint Presentation</vt:lpstr>
      <vt:lpstr>Types of start up businesses</vt:lpstr>
      <vt:lpstr> WHO WANTS TO START UP A BUSINESS? </vt:lpstr>
      <vt:lpstr>Is now a good time?</vt:lpstr>
      <vt:lpstr>Advantages of becoming and Entrepreneur</vt:lpstr>
      <vt:lpstr>Why doesn’t everyone become an entrepreneur? </vt:lpstr>
      <vt:lpstr>What are the barriers to entrepreneurship?</vt:lpstr>
      <vt:lpstr>Why do companies go out of business?</vt:lpstr>
      <vt:lpstr>How has the internet helped?</vt:lpstr>
      <vt:lpstr>PowerPoint Presentation</vt:lpstr>
      <vt:lpstr>PowerPoint Presentation</vt:lpstr>
      <vt:lpstr>PowerPoint Presentation</vt:lpstr>
      <vt:lpstr>Challenges</vt:lpstr>
      <vt:lpstr>External Challenges</vt:lpstr>
      <vt:lpstr>External Challenges</vt:lpstr>
      <vt:lpstr>Internal Challenges</vt:lpstr>
      <vt:lpstr>Focus/Time </vt:lpstr>
      <vt:lpstr>Cash flow</vt:lpstr>
      <vt:lpstr>Marketing</vt:lpstr>
      <vt:lpstr>Psychological Barriers</vt:lpstr>
      <vt:lpstr>Definition of success</vt:lpstr>
      <vt:lpstr>Importance of small businesses to the economy</vt:lpstr>
      <vt:lpstr>Summary</vt:lpstr>
      <vt:lpstr>PowerPoint Presentation</vt:lpstr>
      <vt:lpstr>PowerPoint Presentation</vt:lpstr>
    </vt:vector>
  </TitlesOfParts>
  <Company>Microsoft</Company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Benyon, Caroline</dc:creator>
  <cp:lastModifiedBy>Microsoft Office User</cp:lastModifiedBy>
  <cp:revision>353</cp:revision>
  <cp:lastPrinted>2016-02-08T18:19:33Z</cp:lastPrinted>
  <dcterms:created xsi:type="dcterms:W3CDTF">2015-05-19T15:55:27Z</dcterms:created>
  <dcterms:modified xsi:type="dcterms:W3CDTF">2018-10-01T17:46:59Z</dcterms:modified>
</cp:coreProperties>
</file>