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28"/>
  </p:notesMasterIdLst>
  <p:sldIdLst>
    <p:sldId id="264" r:id="rId6"/>
    <p:sldId id="265" r:id="rId7"/>
    <p:sldId id="266" r:id="rId8"/>
    <p:sldId id="327" r:id="rId9"/>
    <p:sldId id="328" r:id="rId10"/>
    <p:sldId id="329" r:id="rId11"/>
    <p:sldId id="332" r:id="rId12"/>
    <p:sldId id="333" r:id="rId13"/>
    <p:sldId id="334" r:id="rId14"/>
    <p:sldId id="338" r:id="rId15"/>
    <p:sldId id="335" r:id="rId16"/>
    <p:sldId id="331" r:id="rId17"/>
    <p:sldId id="337" r:id="rId18"/>
    <p:sldId id="336" r:id="rId19"/>
    <p:sldId id="342" r:id="rId20"/>
    <p:sldId id="341" r:id="rId21"/>
    <p:sldId id="344" r:id="rId22"/>
    <p:sldId id="343" r:id="rId23"/>
    <p:sldId id="339" r:id="rId24"/>
    <p:sldId id="340" r:id="rId25"/>
    <p:sldId id="326" r:id="rId26"/>
    <p:sldId id="27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9B5F74-A222-4FD6-88B0-EFE3FF1B5C28}" v="40" dt="2020-09-29T11:32:58.1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8613" autoAdjust="0"/>
  </p:normalViewPr>
  <p:slideViewPr>
    <p:cSldViewPr snapToGrid="0">
      <p:cViewPr varScale="1">
        <p:scale>
          <a:sx n="82" d="100"/>
          <a:sy n="82" d="100"/>
        </p:scale>
        <p:origin x="252"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0E963F-7EEC-47F4-85D9-B0EAA8FC6892}" type="datetimeFigureOut">
              <a:rPr lang="en-GB" smtClean="0"/>
              <a:t>29/09/2020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F53C39-6201-4496-8924-939DA004C88A}" type="slidenum">
              <a:rPr lang="en-GB" smtClean="0"/>
              <a:t>‹#›</a:t>
            </a:fld>
            <a:endParaRPr lang="en-GB"/>
          </a:p>
        </p:txBody>
      </p:sp>
    </p:spTree>
    <p:extLst>
      <p:ext uri="{BB962C8B-B14F-4D97-AF65-F5344CB8AC3E}">
        <p14:creationId xmlns:p14="http://schemas.microsoft.com/office/powerpoint/2010/main" val="600684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80CD-8002-477D-90BF-A1ADCDAA909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7669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C809C-2232-4865-AFB0-A6938D4F243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3063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80CD-8002-477D-90BF-A1ADCDAA909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0546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F53C39-6201-4496-8924-939DA004C88A}" type="slidenum">
              <a:rPr lang="en-GB" smtClean="0"/>
              <a:t>4</a:t>
            </a:fld>
            <a:endParaRPr lang="en-GB"/>
          </a:p>
        </p:txBody>
      </p:sp>
    </p:spTree>
    <p:extLst>
      <p:ext uri="{BB962C8B-B14F-4D97-AF65-F5344CB8AC3E}">
        <p14:creationId xmlns:p14="http://schemas.microsoft.com/office/powerpoint/2010/main" val="4272266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F53C39-6201-4496-8924-939DA004C88A}" type="slidenum">
              <a:rPr lang="en-GB" smtClean="0"/>
              <a:t>5</a:t>
            </a:fld>
            <a:endParaRPr lang="en-GB"/>
          </a:p>
        </p:txBody>
      </p:sp>
    </p:spTree>
    <p:extLst>
      <p:ext uri="{BB962C8B-B14F-4D97-AF65-F5344CB8AC3E}">
        <p14:creationId xmlns:p14="http://schemas.microsoft.com/office/powerpoint/2010/main" val="1512661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F53C39-6201-4496-8924-939DA004C88A}" type="slidenum">
              <a:rPr lang="en-GB" smtClean="0"/>
              <a:t>6</a:t>
            </a:fld>
            <a:endParaRPr lang="en-GB"/>
          </a:p>
        </p:txBody>
      </p:sp>
    </p:spTree>
    <p:extLst>
      <p:ext uri="{BB962C8B-B14F-4D97-AF65-F5344CB8AC3E}">
        <p14:creationId xmlns:p14="http://schemas.microsoft.com/office/powerpoint/2010/main" val="1810533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kern="1200" dirty="0">
                <a:solidFill>
                  <a:schemeClr val="tx1"/>
                </a:solidFill>
                <a:effectLst/>
                <a:latin typeface="+mn-lt"/>
                <a:ea typeface="+mn-ea"/>
                <a:cs typeface="+mn-cs"/>
              </a:rPr>
              <a:t>The publication of the Future Generations (Wales) Act (Welsh Government, 2015) articulated seven goals aimed at improving the social, economic, environmental and cultural wellbeing in Wales. The Act placed responsibility on all public bodies to annually disclose the progress they had made towards enabling Wales to become more prosperous, resilient and healthier as well as promoting greater equality where its citizens may fulfil their potential irrespective of socio-economic background and circumstances. In the same year, recommendations from the independent review of curriculum and assessment arrangements in Wales (Donaldson, 2015: 29) included that curriculum reform in Wales should be constructed around enabling young people to be ‘ambitious, capable learners’ and ‘enterprising, creative contributors’ who are ‘ready to play a full part in life and work’. </a:t>
            </a:r>
            <a:endParaRPr lang="en-GB" dirty="0"/>
          </a:p>
          <a:p>
            <a:pPr marL="228600" indent="-228600">
              <a:buAutoNum type="arabicPeriod"/>
            </a:pPr>
            <a:r>
              <a:rPr lang="en-GB" dirty="0"/>
              <a:t>Proposals for curriculum reform</a:t>
            </a:r>
            <a:r>
              <a:rPr lang="en-GB" baseline="0" dirty="0"/>
              <a:t> in Wales and the subsequent publication of the Welsh Government’s National Mission (2017) present the view that economic prosperity and social cohesion are dependent on an education system which supports learners to be ‘enterprising, creative contributors ready to play a full part in life and work’</a:t>
            </a:r>
          </a:p>
          <a:p>
            <a:pPr marL="228600" indent="-228600">
              <a:buAutoNum type="arabicPeriod"/>
            </a:pPr>
            <a:r>
              <a:rPr lang="en-GB" baseline="0" dirty="0"/>
              <a:t>The wide acceptance of education as having the central aim of preparing learners for the world of work against the backdrop of rapid change has meant that there has been an increase in the level of interest in developing creative and enterprising competencies.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57E6C9-5B12-47FB-BFC6-2EAB967D15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44831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a:t>Useful to define what we mean in terms of creative learning and enterprise in education</a:t>
            </a:r>
          </a:p>
          <a:p>
            <a:pPr marL="228600" indent="-228600">
              <a:buAutoNum type="arabicPeriod"/>
            </a:pPr>
            <a:r>
              <a:rPr lang="en-GB" baseline="0" dirty="0"/>
              <a:t>As you can see from the definitions, ‘creativity’ is much more than students producing creative products such as paintings, poems and plays and ‘enterprise’ is not constrained to setting up a business.  Both are wider skills that need to be woven into all aspects of the curriculum.  </a:t>
            </a:r>
          </a:p>
          <a:p>
            <a:pPr marL="228600" indent="-228600">
              <a:buAutoNum type="arabicPeriod"/>
            </a:pPr>
            <a:endParaRPr lang="en-GB"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57E6C9-5B12-47FB-BFC6-2EAB967D15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79785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a:t>Industry has long recognised the value of creativity, innovation and enterprise in society, although the CBI (Confederation of British Industry) argued in 2013 that the focus of traditional education systems has been on producing ‘exam robots’.  </a:t>
            </a:r>
          </a:p>
          <a:p>
            <a:pPr marL="228600" indent="-228600">
              <a:buAutoNum type="arabicPeriod"/>
            </a:pPr>
            <a:r>
              <a:rPr lang="en-GB" baseline="0" dirty="0"/>
              <a:t>Current economic data and forecasts provide a strong indicator of economic challenges and uncertainties.  Research has shows that 23% of people in Wales are living in relative income poverty, with their total income from all sources being less than 60% of the average UK household income.  </a:t>
            </a:r>
          </a:p>
          <a:p>
            <a:pPr marL="228600" indent="-228600">
              <a:buAutoNum type="arabicPeriod"/>
            </a:pPr>
            <a:r>
              <a:rPr lang="en-GB" baseline="0" dirty="0"/>
              <a:t>If we accept that the skills of creativity, innovation and enterprise are key skills for the 21</a:t>
            </a:r>
            <a:r>
              <a:rPr lang="en-GB" baseline="30000" dirty="0"/>
              <a:t>st</a:t>
            </a:r>
            <a:r>
              <a:rPr lang="en-GB" baseline="0" dirty="0"/>
              <a:t> century, the current movement of infusing them in mainstream education could be one of the key drivers of sustained social development and economic prosperity.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57E6C9-5B12-47FB-BFC6-2EAB967D15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7070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a:t>The World Economic Forum (2015) put forward 16 skills for education in the 21</a:t>
            </a:r>
            <a:r>
              <a:rPr lang="en-GB" baseline="30000" dirty="0"/>
              <a:t>st</a:t>
            </a:r>
            <a:r>
              <a:rPr lang="en-GB" baseline="0" dirty="0"/>
              <a:t> century.  These are made up of  ‘Foundational Literacies’ such as literacy, numeracy and IT proficiency – but these are not enough for our young people to thrive.  Competencies such as critical thinking and creativity are needed to develop a skilled workforce that can compete globally.  Additionally, ‘character qualities’ describe how people might approach their environment.  </a:t>
            </a:r>
          </a:p>
          <a:p>
            <a:pPr marL="228600" indent="-228600">
              <a:buAutoNum type="arabicPeriod"/>
            </a:pPr>
            <a:r>
              <a:rPr lang="en-GB" baseline="0" dirty="0"/>
              <a:t>The avalanche of new products, new technologies and new ways of working mean that workers are going to have to become more creative to benefit from these changes.  </a:t>
            </a:r>
          </a:p>
          <a:p>
            <a:pPr marL="228600" indent="-228600">
              <a:buAutoNum type="arabicPeriod"/>
            </a:pPr>
            <a:r>
              <a:rPr lang="en-GB" baseline="0" dirty="0"/>
              <a:t>Change won’t wait for us – educators, business leaders and governments will need to be proactive in up-skilling people so that we can compete on the global stage in what the World Economic Form calls the ‘4</a:t>
            </a:r>
            <a:r>
              <a:rPr lang="en-GB" baseline="30000" dirty="0"/>
              <a:t>th</a:t>
            </a:r>
            <a:r>
              <a:rPr lang="en-GB" baseline="0" dirty="0"/>
              <a:t> industrial revolution’</a:t>
            </a:r>
          </a:p>
          <a:p>
            <a:pPr marL="228600" indent="-228600">
              <a:buAutoNum type="arabicPeriod"/>
            </a:pPr>
            <a:endParaRPr lang="en-GB"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57E6C9-5B12-47FB-BFC6-2EAB967D15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93295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F53C39-6201-4496-8924-939DA004C88A}" type="slidenum">
              <a:rPr lang="en-GB" smtClean="0"/>
              <a:t>12</a:t>
            </a:fld>
            <a:endParaRPr lang="en-GB"/>
          </a:p>
        </p:txBody>
      </p:sp>
    </p:spTree>
    <p:extLst>
      <p:ext uri="{BB962C8B-B14F-4D97-AF65-F5344CB8AC3E}">
        <p14:creationId xmlns:p14="http://schemas.microsoft.com/office/powerpoint/2010/main" val="36475352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F53C39-6201-4496-8924-939DA004C88A}" type="slidenum">
              <a:rPr lang="en-GB" smtClean="0"/>
              <a:t>13</a:t>
            </a:fld>
            <a:endParaRPr lang="en-GB"/>
          </a:p>
        </p:txBody>
      </p:sp>
    </p:spTree>
    <p:extLst>
      <p:ext uri="{BB962C8B-B14F-4D97-AF65-F5344CB8AC3E}">
        <p14:creationId xmlns:p14="http://schemas.microsoft.com/office/powerpoint/2010/main" val="2538270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F53C39-6201-4496-8924-939DA004C88A}" type="slidenum">
              <a:rPr lang="en-GB" smtClean="0"/>
              <a:t>14</a:t>
            </a:fld>
            <a:endParaRPr lang="en-GB"/>
          </a:p>
        </p:txBody>
      </p:sp>
    </p:spTree>
    <p:extLst>
      <p:ext uri="{BB962C8B-B14F-4D97-AF65-F5344CB8AC3E}">
        <p14:creationId xmlns:p14="http://schemas.microsoft.com/office/powerpoint/2010/main" val="33794257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a:t>Anna Craft, in 2005, made the distinction between teaching creatively and teaching FOR creativity.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a:t>Some commentators have questioned the usefulness  of separating these 2 ideas, claiming that it is too simplistic and not recognising that the two are inter-connected.</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a:t>What is important is to develop an awareness so that teachers can explore ideas and engage with research </a:t>
            </a:r>
            <a:endParaRPr lang="en-GB" dirty="0"/>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57E6C9-5B12-47FB-BFC6-2EAB967D15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076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a:t>It is not surprising, therefore, that most contemporary curricular seek to foster creativity, innovation and enterprise skills in learners with many commentators endorsing these as central to addressing economic development.</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a:t>There is a growing body of research that acknowledges the centrality of the role of the teacher in providing opportunities for creativity, innovation and enterprise, and it can be argued that teachers need to embrace new ways of working which may be in contrast to deep-rooted traditional methods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57E6C9-5B12-47FB-BFC6-2EAB967D15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61414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F53C39-6201-4496-8924-939DA004C88A}" type="slidenum">
              <a:rPr lang="en-GB" smtClean="0"/>
              <a:t>17</a:t>
            </a:fld>
            <a:endParaRPr lang="en-GB"/>
          </a:p>
        </p:txBody>
      </p:sp>
    </p:spTree>
    <p:extLst>
      <p:ext uri="{BB962C8B-B14F-4D97-AF65-F5344CB8AC3E}">
        <p14:creationId xmlns:p14="http://schemas.microsoft.com/office/powerpoint/2010/main" val="17613393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a:t>In advance of the new curriculum in 2022, Estyn will play a role in supporting schools to prepare for changes.  </a:t>
            </a:r>
          </a:p>
          <a:p>
            <a:pPr marL="228600" indent="-228600">
              <a:buAutoNum type="arabicPeriod"/>
            </a:pPr>
            <a:r>
              <a:rPr lang="en-GB" baseline="0" dirty="0"/>
              <a:t>Note – schools will not be penalised for trying something new or different   </a:t>
            </a:r>
          </a:p>
          <a:p>
            <a:pPr marL="228600" indent="-228600">
              <a:buAutoNum type="arabicPeriod"/>
            </a:pPr>
            <a:endParaRPr lang="en-GB"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57E6C9-5B12-47FB-BFC6-2EAB967D15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91109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F53C39-6201-4496-8924-939DA004C88A}" type="slidenum">
              <a:rPr lang="en-GB" smtClean="0"/>
              <a:t>19</a:t>
            </a:fld>
            <a:endParaRPr lang="en-GB"/>
          </a:p>
        </p:txBody>
      </p:sp>
    </p:spTree>
    <p:extLst>
      <p:ext uri="{BB962C8B-B14F-4D97-AF65-F5344CB8AC3E}">
        <p14:creationId xmlns:p14="http://schemas.microsoft.com/office/powerpoint/2010/main" val="2263040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1" dirty="0"/>
              <a:t>OPTIONAL TASK / TO BE DONE IN OWN TIME </a:t>
            </a:r>
          </a:p>
          <a:p>
            <a:endParaRPr lang="en-GB" dirty="0"/>
          </a:p>
          <a:p>
            <a:r>
              <a:rPr lang="en-GB" dirty="0"/>
              <a:t>This could be done as an optional task or something to consider in their own time</a:t>
            </a:r>
          </a:p>
        </p:txBody>
      </p:sp>
      <p:sp>
        <p:nvSpPr>
          <p:cNvPr id="4" name="Slide Number Placeholder 3"/>
          <p:cNvSpPr>
            <a:spLocks noGrp="1"/>
          </p:cNvSpPr>
          <p:nvPr>
            <p:ph type="sldNum" sz="quarter" idx="5"/>
          </p:nvPr>
        </p:nvSpPr>
        <p:spPr/>
        <p:txBody>
          <a:bodyPr/>
          <a:lstStyle/>
          <a:p>
            <a:fld id="{65F53C39-6201-4496-8924-939DA004C88A}" type="slidenum">
              <a:rPr lang="en-GB" smtClean="0"/>
              <a:t>20</a:t>
            </a:fld>
            <a:endParaRPr lang="en-GB"/>
          </a:p>
        </p:txBody>
      </p:sp>
    </p:spTree>
    <p:extLst>
      <p:ext uri="{BB962C8B-B14F-4D97-AF65-F5344CB8AC3E}">
        <p14:creationId xmlns:p14="http://schemas.microsoft.com/office/powerpoint/2010/main" val="23359313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a:t>The well-being and future generations Act is concerned with promoting a more prosperous, resilient and more equal Wales.  </a:t>
            </a:r>
          </a:p>
          <a:p>
            <a:pPr marL="228600" indent="-228600">
              <a:buAutoNum type="arabicPeriod"/>
            </a:pPr>
            <a:r>
              <a:rPr lang="en-GB" baseline="0" dirty="0"/>
              <a:t>Schools should prepare young people NOW for living, working and thriving in a global economy, and embedding these skills into the curriculum has potential to do that.  </a:t>
            </a:r>
          </a:p>
          <a:p>
            <a:pPr marL="228600" indent="-228600">
              <a:buAutoNum type="arabicPeriod"/>
            </a:pPr>
            <a:r>
              <a:rPr lang="en-GB" baseline="0" dirty="0"/>
              <a:t>The work of Pioneer Schools has gone some way in trialling, evaluating and reporting back to WG</a:t>
            </a:r>
          </a:p>
          <a:p>
            <a:pPr marL="228600" indent="-228600">
              <a:buAutoNum type="arabicPeriod"/>
            </a:pPr>
            <a:r>
              <a:rPr lang="en-GB" baseline="0" dirty="0"/>
              <a:t>Plans for the revised curriculum, with its focus on creativity, innovation and enterprise may have the potential to address economic and social issues in Wales.</a:t>
            </a:r>
          </a:p>
          <a:p>
            <a:pPr marL="228600" indent="-228600">
              <a:buAutoNum type="arabicPeriod"/>
            </a:pPr>
            <a:r>
              <a:rPr lang="en-GB" baseline="0" dirty="0"/>
              <a:t>We can look to the future with interest in terms of the impact that such a major change will have….</a:t>
            </a:r>
          </a:p>
          <a:p>
            <a:endParaRPr lang="en-GB" dirty="0"/>
          </a:p>
        </p:txBody>
      </p:sp>
      <p:sp>
        <p:nvSpPr>
          <p:cNvPr id="4" name="Slide Number Placeholder 3"/>
          <p:cNvSpPr>
            <a:spLocks noGrp="1"/>
          </p:cNvSpPr>
          <p:nvPr>
            <p:ph type="sldNum" sz="quarter" idx="10"/>
          </p:nvPr>
        </p:nvSpPr>
        <p:spPr/>
        <p:txBody>
          <a:bodyPr/>
          <a:lstStyle/>
          <a:p>
            <a:fld id="{2157E6C9-5B12-47FB-BFC6-2EAB967D15EF}" type="slidenum">
              <a:rPr lang="en-GB" smtClean="0"/>
              <a:t>21</a:t>
            </a:fld>
            <a:endParaRPr lang="en-GB"/>
          </a:p>
        </p:txBody>
      </p:sp>
    </p:spTree>
    <p:extLst>
      <p:ext uri="{BB962C8B-B14F-4D97-AF65-F5344CB8AC3E}">
        <p14:creationId xmlns:p14="http://schemas.microsoft.com/office/powerpoint/2010/main" val="5937193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57E6C9-5B12-47FB-BFC6-2EAB967D15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9394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041D-8541-4987-A708-02F8FF35A1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62EC36-ADEC-4DF7-9E06-73EF2D522C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1B8EF3-3F2B-4037-934C-181A18D7D7B0}"/>
              </a:ext>
            </a:extLst>
          </p:cNvPr>
          <p:cNvSpPr>
            <a:spLocks noGrp="1"/>
          </p:cNvSpPr>
          <p:nvPr>
            <p:ph type="dt" sz="half" idx="10"/>
          </p:nvPr>
        </p:nvSpPr>
        <p:spPr/>
        <p:txBody>
          <a:bodyPr/>
          <a:lstStyle/>
          <a:p>
            <a:fld id="{95522BA2-9B39-46BC-80FA-B1BFCE148858}" type="datetimeFigureOut">
              <a:rPr lang="en-GB" smtClean="0"/>
              <a:t>29/09/2020</a:t>
            </a:fld>
            <a:endParaRPr lang="en-GB"/>
          </a:p>
        </p:txBody>
      </p:sp>
      <p:sp>
        <p:nvSpPr>
          <p:cNvPr id="5" name="Footer Placeholder 4">
            <a:extLst>
              <a:ext uri="{FF2B5EF4-FFF2-40B4-BE49-F238E27FC236}">
                <a16:creationId xmlns:a16="http://schemas.microsoft.com/office/drawing/2014/main" id="{1A09B002-776D-472A-8AF0-71148CCB03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9CA3D3-D69D-4D4A-A42C-768CB565B96C}"/>
              </a:ext>
            </a:extLst>
          </p:cNvPr>
          <p:cNvSpPr>
            <a:spLocks noGrp="1"/>
          </p:cNvSpPr>
          <p:nvPr>
            <p:ph type="sldNum" sz="quarter" idx="12"/>
          </p:nvPr>
        </p:nvSpPr>
        <p:spPr/>
        <p:txBody>
          <a:bodyPr/>
          <a:lstStyle/>
          <a:p>
            <a:fld id="{C8047DC6-7A34-4BFE-A2F1-FFC57C5E1402}" type="slidenum">
              <a:rPr lang="en-GB" smtClean="0"/>
              <a:t>‹#›</a:t>
            </a:fld>
            <a:endParaRPr lang="en-GB"/>
          </a:p>
        </p:txBody>
      </p:sp>
    </p:spTree>
    <p:extLst>
      <p:ext uri="{BB962C8B-B14F-4D97-AF65-F5344CB8AC3E}">
        <p14:creationId xmlns:p14="http://schemas.microsoft.com/office/powerpoint/2010/main" val="3508948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8A67C-F68B-4C42-80F6-970219231D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D6AD74-B62D-4E09-B6DE-9B86220F40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EF444B-754E-4D98-9E26-BC9C849A6C89}"/>
              </a:ext>
            </a:extLst>
          </p:cNvPr>
          <p:cNvSpPr>
            <a:spLocks noGrp="1"/>
          </p:cNvSpPr>
          <p:nvPr>
            <p:ph type="dt" sz="half" idx="10"/>
          </p:nvPr>
        </p:nvSpPr>
        <p:spPr/>
        <p:txBody>
          <a:bodyPr/>
          <a:lstStyle/>
          <a:p>
            <a:fld id="{95522BA2-9B39-46BC-80FA-B1BFCE148858}" type="datetimeFigureOut">
              <a:rPr lang="en-GB" smtClean="0"/>
              <a:t>29/09/2020</a:t>
            </a:fld>
            <a:endParaRPr lang="en-GB"/>
          </a:p>
        </p:txBody>
      </p:sp>
      <p:sp>
        <p:nvSpPr>
          <p:cNvPr id="5" name="Footer Placeholder 4">
            <a:extLst>
              <a:ext uri="{FF2B5EF4-FFF2-40B4-BE49-F238E27FC236}">
                <a16:creationId xmlns:a16="http://schemas.microsoft.com/office/drawing/2014/main" id="{F9381BF2-3FBF-4403-ACE5-3ADBF83611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D02728-F294-4168-A082-EF914BBD56DF}"/>
              </a:ext>
            </a:extLst>
          </p:cNvPr>
          <p:cNvSpPr>
            <a:spLocks noGrp="1"/>
          </p:cNvSpPr>
          <p:nvPr>
            <p:ph type="sldNum" sz="quarter" idx="12"/>
          </p:nvPr>
        </p:nvSpPr>
        <p:spPr/>
        <p:txBody>
          <a:bodyPr/>
          <a:lstStyle/>
          <a:p>
            <a:fld id="{C8047DC6-7A34-4BFE-A2F1-FFC57C5E1402}" type="slidenum">
              <a:rPr lang="en-GB" smtClean="0"/>
              <a:t>‹#›</a:t>
            </a:fld>
            <a:endParaRPr lang="en-GB"/>
          </a:p>
        </p:txBody>
      </p:sp>
    </p:spTree>
    <p:extLst>
      <p:ext uri="{BB962C8B-B14F-4D97-AF65-F5344CB8AC3E}">
        <p14:creationId xmlns:p14="http://schemas.microsoft.com/office/powerpoint/2010/main" val="23619307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92ADE-5EE4-4971-B6D5-97470691A2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ABAB14-9E00-47BE-B7FF-C2837909F1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D6CC513-A24D-4130-AB8D-3B45091BC7DC}"/>
              </a:ext>
            </a:extLst>
          </p:cNvPr>
          <p:cNvSpPr>
            <a:spLocks noGrp="1"/>
          </p:cNvSpPr>
          <p:nvPr>
            <p:ph type="dt" sz="half" idx="10"/>
          </p:nvPr>
        </p:nvSpPr>
        <p:spPr/>
        <p:txBody>
          <a:bodyPr/>
          <a:lstStyle/>
          <a:p>
            <a:fld id="{95522BA2-9B39-46BC-80FA-B1BFCE148858}" type="datetimeFigureOut">
              <a:rPr lang="en-GB" smtClean="0"/>
              <a:t>29/09/2020</a:t>
            </a:fld>
            <a:endParaRPr lang="en-GB"/>
          </a:p>
        </p:txBody>
      </p:sp>
      <p:sp>
        <p:nvSpPr>
          <p:cNvPr id="5" name="Footer Placeholder 4">
            <a:extLst>
              <a:ext uri="{FF2B5EF4-FFF2-40B4-BE49-F238E27FC236}">
                <a16:creationId xmlns:a16="http://schemas.microsoft.com/office/drawing/2014/main" id="{B64D3B89-5755-472B-A58A-6311EDB254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987EA8-33DC-4E9B-BB6A-CFF4FD7CB915}"/>
              </a:ext>
            </a:extLst>
          </p:cNvPr>
          <p:cNvSpPr>
            <a:spLocks noGrp="1"/>
          </p:cNvSpPr>
          <p:nvPr>
            <p:ph type="sldNum" sz="quarter" idx="12"/>
          </p:nvPr>
        </p:nvSpPr>
        <p:spPr/>
        <p:txBody>
          <a:bodyPr/>
          <a:lstStyle/>
          <a:p>
            <a:fld id="{C8047DC6-7A34-4BFE-A2F1-FFC57C5E1402}" type="slidenum">
              <a:rPr lang="en-GB" smtClean="0"/>
              <a:t>‹#›</a:t>
            </a:fld>
            <a:endParaRPr lang="en-GB"/>
          </a:p>
        </p:txBody>
      </p:sp>
    </p:spTree>
    <p:extLst>
      <p:ext uri="{BB962C8B-B14F-4D97-AF65-F5344CB8AC3E}">
        <p14:creationId xmlns:p14="http://schemas.microsoft.com/office/powerpoint/2010/main" val="4144376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13ED1-4BC0-42E4-89B0-DA950C699D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C3DFE5-479F-4402-BC00-5B96D0131C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8F2A226-D981-424B-B94B-360822652C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BFF944-BA6A-4A31-BAC0-F1EFD5682B09}"/>
              </a:ext>
            </a:extLst>
          </p:cNvPr>
          <p:cNvSpPr>
            <a:spLocks noGrp="1"/>
          </p:cNvSpPr>
          <p:nvPr>
            <p:ph type="dt" sz="half" idx="10"/>
          </p:nvPr>
        </p:nvSpPr>
        <p:spPr/>
        <p:txBody>
          <a:bodyPr/>
          <a:lstStyle/>
          <a:p>
            <a:fld id="{95522BA2-9B39-46BC-80FA-B1BFCE148858}" type="datetimeFigureOut">
              <a:rPr lang="en-GB" smtClean="0"/>
              <a:t>29/09/2020</a:t>
            </a:fld>
            <a:endParaRPr lang="en-GB"/>
          </a:p>
        </p:txBody>
      </p:sp>
      <p:sp>
        <p:nvSpPr>
          <p:cNvPr id="6" name="Footer Placeholder 5">
            <a:extLst>
              <a:ext uri="{FF2B5EF4-FFF2-40B4-BE49-F238E27FC236}">
                <a16:creationId xmlns:a16="http://schemas.microsoft.com/office/drawing/2014/main" id="{0C492523-33A2-47D2-A9C3-0108C252B9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C71088-A07B-4F78-8204-097DBF01CB73}"/>
              </a:ext>
            </a:extLst>
          </p:cNvPr>
          <p:cNvSpPr>
            <a:spLocks noGrp="1"/>
          </p:cNvSpPr>
          <p:nvPr>
            <p:ph type="sldNum" sz="quarter" idx="12"/>
          </p:nvPr>
        </p:nvSpPr>
        <p:spPr/>
        <p:txBody>
          <a:bodyPr/>
          <a:lstStyle/>
          <a:p>
            <a:fld id="{C8047DC6-7A34-4BFE-A2F1-FFC57C5E1402}" type="slidenum">
              <a:rPr lang="en-GB" smtClean="0"/>
              <a:t>‹#›</a:t>
            </a:fld>
            <a:endParaRPr lang="en-GB"/>
          </a:p>
        </p:txBody>
      </p:sp>
    </p:spTree>
    <p:extLst>
      <p:ext uri="{BB962C8B-B14F-4D97-AF65-F5344CB8AC3E}">
        <p14:creationId xmlns:p14="http://schemas.microsoft.com/office/powerpoint/2010/main" val="1693911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1615D-FE7F-41D9-9ED0-55A3384B3DF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3A4169-DA1C-416A-9F11-FBD72526A1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62013A-3D03-4CDF-B860-81A39DBD42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98CF97-7F4B-4E10-B074-0C94BF4F94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1441AF-9523-49FC-A1C8-5EEB165CE2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2EF398-519C-4736-A22E-D1AE03B8A0E8}"/>
              </a:ext>
            </a:extLst>
          </p:cNvPr>
          <p:cNvSpPr>
            <a:spLocks noGrp="1"/>
          </p:cNvSpPr>
          <p:nvPr>
            <p:ph type="dt" sz="half" idx="10"/>
          </p:nvPr>
        </p:nvSpPr>
        <p:spPr/>
        <p:txBody>
          <a:bodyPr/>
          <a:lstStyle/>
          <a:p>
            <a:fld id="{95522BA2-9B39-46BC-80FA-B1BFCE148858}" type="datetimeFigureOut">
              <a:rPr lang="en-GB" smtClean="0"/>
              <a:t>29/09/2020</a:t>
            </a:fld>
            <a:endParaRPr lang="en-GB"/>
          </a:p>
        </p:txBody>
      </p:sp>
      <p:sp>
        <p:nvSpPr>
          <p:cNvPr id="8" name="Footer Placeholder 7">
            <a:extLst>
              <a:ext uri="{FF2B5EF4-FFF2-40B4-BE49-F238E27FC236}">
                <a16:creationId xmlns:a16="http://schemas.microsoft.com/office/drawing/2014/main" id="{1120E0D8-987F-4C17-BE7C-0105A3E8D9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DCBDAA-8CE1-42DE-B0B2-870E66E25A34}"/>
              </a:ext>
            </a:extLst>
          </p:cNvPr>
          <p:cNvSpPr>
            <a:spLocks noGrp="1"/>
          </p:cNvSpPr>
          <p:nvPr>
            <p:ph type="sldNum" sz="quarter" idx="12"/>
          </p:nvPr>
        </p:nvSpPr>
        <p:spPr/>
        <p:txBody>
          <a:bodyPr/>
          <a:lstStyle/>
          <a:p>
            <a:fld id="{C8047DC6-7A34-4BFE-A2F1-FFC57C5E1402}" type="slidenum">
              <a:rPr lang="en-GB" smtClean="0"/>
              <a:t>‹#›</a:t>
            </a:fld>
            <a:endParaRPr lang="en-GB"/>
          </a:p>
        </p:txBody>
      </p:sp>
    </p:spTree>
    <p:extLst>
      <p:ext uri="{BB962C8B-B14F-4D97-AF65-F5344CB8AC3E}">
        <p14:creationId xmlns:p14="http://schemas.microsoft.com/office/powerpoint/2010/main" val="3936186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4C7B4-379E-47A3-B9AA-B18F45B48F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61A349-C418-4240-9A96-DB95A173DFDF}"/>
              </a:ext>
            </a:extLst>
          </p:cNvPr>
          <p:cNvSpPr>
            <a:spLocks noGrp="1"/>
          </p:cNvSpPr>
          <p:nvPr>
            <p:ph type="dt" sz="half" idx="10"/>
          </p:nvPr>
        </p:nvSpPr>
        <p:spPr/>
        <p:txBody>
          <a:bodyPr/>
          <a:lstStyle/>
          <a:p>
            <a:fld id="{95522BA2-9B39-46BC-80FA-B1BFCE148858}" type="datetimeFigureOut">
              <a:rPr lang="en-GB" smtClean="0"/>
              <a:t>29/09/2020</a:t>
            </a:fld>
            <a:endParaRPr lang="en-GB"/>
          </a:p>
        </p:txBody>
      </p:sp>
      <p:sp>
        <p:nvSpPr>
          <p:cNvPr id="4" name="Footer Placeholder 3">
            <a:extLst>
              <a:ext uri="{FF2B5EF4-FFF2-40B4-BE49-F238E27FC236}">
                <a16:creationId xmlns:a16="http://schemas.microsoft.com/office/drawing/2014/main" id="{A2D0CA24-0FE1-49C5-B889-533DDE85DF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047D82-DF6A-4733-93E1-90C2BA5D0C01}"/>
              </a:ext>
            </a:extLst>
          </p:cNvPr>
          <p:cNvSpPr>
            <a:spLocks noGrp="1"/>
          </p:cNvSpPr>
          <p:nvPr>
            <p:ph type="sldNum" sz="quarter" idx="12"/>
          </p:nvPr>
        </p:nvSpPr>
        <p:spPr/>
        <p:txBody>
          <a:bodyPr/>
          <a:lstStyle/>
          <a:p>
            <a:fld id="{C8047DC6-7A34-4BFE-A2F1-FFC57C5E1402}" type="slidenum">
              <a:rPr lang="en-GB" smtClean="0"/>
              <a:t>‹#›</a:t>
            </a:fld>
            <a:endParaRPr lang="en-GB"/>
          </a:p>
        </p:txBody>
      </p:sp>
    </p:spTree>
    <p:extLst>
      <p:ext uri="{BB962C8B-B14F-4D97-AF65-F5344CB8AC3E}">
        <p14:creationId xmlns:p14="http://schemas.microsoft.com/office/powerpoint/2010/main" val="242258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D8E2E8-AED5-4859-BDDD-2987683C4944}"/>
              </a:ext>
            </a:extLst>
          </p:cNvPr>
          <p:cNvSpPr>
            <a:spLocks noGrp="1"/>
          </p:cNvSpPr>
          <p:nvPr>
            <p:ph type="dt" sz="half" idx="10"/>
          </p:nvPr>
        </p:nvSpPr>
        <p:spPr/>
        <p:txBody>
          <a:bodyPr/>
          <a:lstStyle/>
          <a:p>
            <a:fld id="{95522BA2-9B39-46BC-80FA-B1BFCE148858}" type="datetimeFigureOut">
              <a:rPr lang="en-GB" smtClean="0"/>
              <a:t>29/09/2020</a:t>
            </a:fld>
            <a:endParaRPr lang="en-GB"/>
          </a:p>
        </p:txBody>
      </p:sp>
      <p:sp>
        <p:nvSpPr>
          <p:cNvPr id="3" name="Footer Placeholder 2">
            <a:extLst>
              <a:ext uri="{FF2B5EF4-FFF2-40B4-BE49-F238E27FC236}">
                <a16:creationId xmlns:a16="http://schemas.microsoft.com/office/drawing/2014/main" id="{205F5038-B529-42DB-80A5-8156C62F664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E16AD4-E510-4949-B275-698037AC104C}"/>
              </a:ext>
            </a:extLst>
          </p:cNvPr>
          <p:cNvSpPr>
            <a:spLocks noGrp="1"/>
          </p:cNvSpPr>
          <p:nvPr>
            <p:ph type="sldNum" sz="quarter" idx="12"/>
          </p:nvPr>
        </p:nvSpPr>
        <p:spPr/>
        <p:txBody>
          <a:bodyPr/>
          <a:lstStyle/>
          <a:p>
            <a:fld id="{C8047DC6-7A34-4BFE-A2F1-FFC57C5E1402}" type="slidenum">
              <a:rPr lang="en-GB" smtClean="0"/>
              <a:t>‹#›</a:t>
            </a:fld>
            <a:endParaRPr lang="en-GB"/>
          </a:p>
        </p:txBody>
      </p:sp>
    </p:spTree>
    <p:extLst>
      <p:ext uri="{BB962C8B-B14F-4D97-AF65-F5344CB8AC3E}">
        <p14:creationId xmlns:p14="http://schemas.microsoft.com/office/powerpoint/2010/main" val="1678127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C0D01-66CC-4FA8-9DB3-5B1E63D17A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659DD4-FC1D-4160-BABD-AF0494F378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8AC458-BD98-4249-9D74-67831B07FC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D9C9B1-ACAB-4C9D-BA81-AEB8F9B30903}"/>
              </a:ext>
            </a:extLst>
          </p:cNvPr>
          <p:cNvSpPr>
            <a:spLocks noGrp="1"/>
          </p:cNvSpPr>
          <p:nvPr>
            <p:ph type="dt" sz="half" idx="10"/>
          </p:nvPr>
        </p:nvSpPr>
        <p:spPr/>
        <p:txBody>
          <a:bodyPr/>
          <a:lstStyle/>
          <a:p>
            <a:fld id="{95522BA2-9B39-46BC-80FA-B1BFCE148858}" type="datetimeFigureOut">
              <a:rPr lang="en-GB" smtClean="0"/>
              <a:t>29/09/2020</a:t>
            </a:fld>
            <a:endParaRPr lang="en-GB"/>
          </a:p>
        </p:txBody>
      </p:sp>
      <p:sp>
        <p:nvSpPr>
          <p:cNvPr id="6" name="Footer Placeholder 5">
            <a:extLst>
              <a:ext uri="{FF2B5EF4-FFF2-40B4-BE49-F238E27FC236}">
                <a16:creationId xmlns:a16="http://schemas.microsoft.com/office/drawing/2014/main" id="{2A290B09-C65A-4323-85CD-C3FC6E2115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00A885-8089-42B6-A22C-782AB79B6FF1}"/>
              </a:ext>
            </a:extLst>
          </p:cNvPr>
          <p:cNvSpPr>
            <a:spLocks noGrp="1"/>
          </p:cNvSpPr>
          <p:nvPr>
            <p:ph type="sldNum" sz="quarter" idx="12"/>
          </p:nvPr>
        </p:nvSpPr>
        <p:spPr/>
        <p:txBody>
          <a:bodyPr/>
          <a:lstStyle/>
          <a:p>
            <a:fld id="{C8047DC6-7A34-4BFE-A2F1-FFC57C5E1402}" type="slidenum">
              <a:rPr lang="en-GB" smtClean="0"/>
              <a:t>‹#›</a:t>
            </a:fld>
            <a:endParaRPr lang="en-GB"/>
          </a:p>
        </p:txBody>
      </p:sp>
    </p:spTree>
    <p:extLst>
      <p:ext uri="{BB962C8B-B14F-4D97-AF65-F5344CB8AC3E}">
        <p14:creationId xmlns:p14="http://schemas.microsoft.com/office/powerpoint/2010/main" val="791639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20531-716F-4066-818B-AFD28B6496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43C148-5327-4467-BA1E-94B7B91278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8F56B3-BA62-4E74-8417-0C7E49D7A5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6D4E6A-0109-4EDA-A96B-089369E840DC}"/>
              </a:ext>
            </a:extLst>
          </p:cNvPr>
          <p:cNvSpPr>
            <a:spLocks noGrp="1"/>
          </p:cNvSpPr>
          <p:nvPr>
            <p:ph type="dt" sz="half" idx="10"/>
          </p:nvPr>
        </p:nvSpPr>
        <p:spPr/>
        <p:txBody>
          <a:bodyPr/>
          <a:lstStyle/>
          <a:p>
            <a:fld id="{95522BA2-9B39-46BC-80FA-B1BFCE148858}" type="datetimeFigureOut">
              <a:rPr lang="en-GB" smtClean="0"/>
              <a:t>29/09/2020</a:t>
            </a:fld>
            <a:endParaRPr lang="en-GB"/>
          </a:p>
        </p:txBody>
      </p:sp>
      <p:sp>
        <p:nvSpPr>
          <p:cNvPr id="6" name="Footer Placeholder 5">
            <a:extLst>
              <a:ext uri="{FF2B5EF4-FFF2-40B4-BE49-F238E27FC236}">
                <a16:creationId xmlns:a16="http://schemas.microsoft.com/office/drawing/2014/main" id="{7ABE26CC-42C7-4330-8111-702D50AAB8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5B4B24-7177-488E-8634-9BF703ECBDBA}"/>
              </a:ext>
            </a:extLst>
          </p:cNvPr>
          <p:cNvSpPr>
            <a:spLocks noGrp="1"/>
          </p:cNvSpPr>
          <p:nvPr>
            <p:ph type="sldNum" sz="quarter" idx="12"/>
          </p:nvPr>
        </p:nvSpPr>
        <p:spPr/>
        <p:txBody>
          <a:bodyPr/>
          <a:lstStyle/>
          <a:p>
            <a:fld id="{C8047DC6-7A34-4BFE-A2F1-FFC57C5E1402}" type="slidenum">
              <a:rPr lang="en-GB" smtClean="0"/>
              <a:t>‹#›</a:t>
            </a:fld>
            <a:endParaRPr lang="en-GB"/>
          </a:p>
        </p:txBody>
      </p:sp>
    </p:spTree>
    <p:extLst>
      <p:ext uri="{BB962C8B-B14F-4D97-AF65-F5344CB8AC3E}">
        <p14:creationId xmlns:p14="http://schemas.microsoft.com/office/powerpoint/2010/main" val="3662453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04CAB-FB35-4A46-AC21-0B8AE722F4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D0E68D-C2D9-478D-AA42-697F11729A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442F8D-91A0-4CEC-8808-F293190A2DD2}"/>
              </a:ext>
            </a:extLst>
          </p:cNvPr>
          <p:cNvSpPr>
            <a:spLocks noGrp="1"/>
          </p:cNvSpPr>
          <p:nvPr>
            <p:ph type="dt" sz="half" idx="10"/>
          </p:nvPr>
        </p:nvSpPr>
        <p:spPr/>
        <p:txBody>
          <a:bodyPr/>
          <a:lstStyle/>
          <a:p>
            <a:fld id="{95522BA2-9B39-46BC-80FA-B1BFCE148858}" type="datetimeFigureOut">
              <a:rPr lang="en-GB" smtClean="0"/>
              <a:t>29/09/2020</a:t>
            </a:fld>
            <a:endParaRPr lang="en-GB"/>
          </a:p>
        </p:txBody>
      </p:sp>
      <p:sp>
        <p:nvSpPr>
          <p:cNvPr id="5" name="Footer Placeholder 4">
            <a:extLst>
              <a:ext uri="{FF2B5EF4-FFF2-40B4-BE49-F238E27FC236}">
                <a16:creationId xmlns:a16="http://schemas.microsoft.com/office/drawing/2014/main" id="{5623376F-9C53-4BFE-9319-AAC7F364F8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8E678C-35AE-45ED-AC4F-F331E173430A}"/>
              </a:ext>
            </a:extLst>
          </p:cNvPr>
          <p:cNvSpPr>
            <a:spLocks noGrp="1"/>
          </p:cNvSpPr>
          <p:nvPr>
            <p:ph type="sldNum" sz="quarter" idx="12"/>
          </p:nvPr>
        </p:nvSpPr>
        <p:spPr/>
        <p:txBody>
          <a:bodyPr/>
          <a:lstStyle/>
          <a:p>
            <a:fld id="{C8047DC6-7A34-4BFE-A2F1-FFC57C5E1402}" type="slidenum">
              <a:rPr lang="en-GB" smtClean="0"/>
              <a:t>‹#›</a:t>
            </a:fld>
            <a:endParaRPr lang="en-GB"/>
          </a:p>
        </p:txBody>
      </p:sp>
    </p:spTree>
    <p:extLst>
      <p:ext uri="{BB962C8B-B14F-4D97-AF65-F5344CB8AC3E}">
        <p14:creationId xmlns:p14="http://schemas.microsoft.com/office/powerpoint/2010/main" val="2987654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D50855-556A-47A2-9B15-645DEA6011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2E42D0-2B00-4876-981B-B316DA7940C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65B9E9-811C-447D-B7C4-DBCD8725BD57}"/>
              </a:ext>
            </a:extLst>
          </p:cNvPr>
          <p:cNvSpPr>
            <a:spLocks noGrp="1"/>
          </p:cNvSpPr>
          <p:nvPr>
            <p:ph type="dt" sz="half" idx="10"/>
          </p:nvPr>
        </p:nvSpPr>
        <p:spPr/>
        <p:txBody>
          <a:bodyPr/>
          <a:lstStyle/>
          <a:p>
            <a:fld id="{95522BA2-9B39-46BC-80FA-B1BFCE148858}" type="datetimeFigureOut">
              <a:rPr lang="en-GB" smtClean="0"/>
              <a:t>29/09/2020</a:t>
            </a:fld>
            <a:endParaRPr lang="en-GB"/>
          </a:p>
        </p:txBody>
      </p:sp>
      <p:sp>
        <p:nvSpPr>
          <p:cNvPr id="5" name="Footer Placeholder 4">
            <a:extLst>
              <a:ext uri="{FF2B5EF4-FFF2-40B4-BE49-F238E27FC236}">
                <a16:creationId xmlns:a16="http://schemas.microsoft.com/office/drawing/2014/main" id="{10D2F864-70A3-4ABE-A039-93741B5233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F151E7-1CCE-4238-A1EB-0279F7A365A0}"/>
              </a:ext>
            </a:extLst>
          </p:cNvPr>
          <p:cNvSpPr>
            <a:spLocks noGrp="1"/>
          </p:cNvSpPr>
          <p:nvPr>
            <p:ph type="sldNum" sz="quarter" idx="12"/>
          </p:nvPr>
        </p:nvSpPr>
        <p:spPr/>
        <p:txBody>
          <a:bodyPr/>
          <a:lstStyle/>
          <a:p>
            <a:fld id="{C8047DC6-7A34-4BFE-A2F1-FFC57C5E1402}" type="slidenum">
              <a:rPr lang="en-GB" smtClean="0"/>
              <a:t>‹#›</a:t>
            </a:fld>
            <a:endParaRPr lang="en-GB"/>
          </a:p>
        </p:txBody>
      </p:sp>
    </p:spTree>
    <p:extLst>
      <p:ext uri="{BB962C8B-B14F-4D97-AF65-F5344CB8AC3E}">
        <p14:creationId xmlns:p14="http://schemas.microsoft.com/office/powerpoint/2010/main" val="3207037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91213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78608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561264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78316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37784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67459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555288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187150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946657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451581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29/09/2020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69696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4" name="Rectangle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GB" altLang="en-US">
              <a:solidFill>
                <a:prstClr val="black"/>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2A13DF07-4698-4F0C-9722-5AB7B4BD00B3}"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2463107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A9296C-EDD5-470A-9D51-063119ACB6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B15DD9-C566-462E-8BA7-EAB614A0E0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8BD956-AF91-4E6C-BBE8-A599243240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522BA2-9B39-46BC-80FA-B1BFCE148858}" type="datetimeFigureOut">
              <a:rPr lang="en-GB" smtClean="0"/>
              <a:t>29/09/2020</a:t>
            </a:fld>
            <a:endParaRPr lang="en-GB"/>
          </a:p>
        </p:txBody>
      </p:sp>
      <p:sp>
        <p:nvSpPr>
          <p:cNvPr id="5" name="Footer Placeholder 4">
            <a:extLst>
              <a:ext uri="{FF2B5EF4-FFF2-40B4-BE49-F238E27FC236}">
                <a16:creationId xmlns:a16="http://schemas.microsoft.com/office/drawing/2014/main" id="{287B4A23-11C4-41A7-826D-41732BF73B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239CABB-666D-4922-9FCE-53B3D2FE08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047DC6-7A34-4BFE-A2F1-FFC57C5E1402}" type="slidenum">
              <a:rPr lang="en-GB" smtClean="0"/>
              <a:t>‹#›</a:t>
            </a:fld>
            <a:endParaRPr lang="en-GB"/>
          </a:p>
        </p:txBody>
      </p:sp>
    </p:spTree>
    <p:extLst>
      <p:ext uri="{BB962C8B-B14F-4D97-AF65-F5344CB8AC3E}">
        <p14:creationId xmlns:p14="http://schemas.microsoft.com/office/powerpoint/2010/main" val="7872927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29/09/2020</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60627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hyperlink" Target="https://www.youtube.com/watch?v=zDZFcDGpL4U" TargetMode="Externa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8" Type="http://schemas.openxmlformats.org/officeDocument/2006/relationships/hyperlink" Target="https://www.bbc.co.uk/programmes/m000mcgm" TargetMode="External"/><Relationship Id="rId3" Type="http://schemas.openxmlformats.org/officeDocument/2006/relationships/image" Target="../media/image25.png"/><Relationship Id="rId7" Type="http://schemas.openxmlformats.org/officeDocument/2006/relationships/hyperlink" Target="https://www.bbc.co.uk/programmes/m0009371"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www.youtube.com/watch?v=pJtJJa7vgm4" TargetMode="External"/><Relationship Id="rId5" Type="http://schemas.openxmlformats.org/officeDocument/2006/relationships/image" Target="../media/image30.png"/><Relationship Id="rId4" Type="http://schemas.openxmlformats.org/officeDocument/2006/relationships/hyperlink" Target="https://www.weforum.org/videos"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hyperlink" Target="https://gov.wales/docs/dcells/publications/150225-successful-futures-en.pdf" TargetMode="External"/><Relationship Id="rId7" Type="http://schemas.openxmlformats.org/officeDocument/2006/relationships/hyperlink" Target="https://gweddill.gov.wales/docs/caecd/research/2018/180712-formative-evaluation-pioneer-school-model-summary-en.pdf" TargetMode="External"/><Relationship Id="rId2" Type="http://schemas.openxmlformats.org/officeDocument/2006/relationships/notesSlide" Target="../notesSlides/notesSlide21.xml"/><Relationship Id="rId1" Type="http://schemas.openxmlformats.org/officeDocument/2006/relationships/slideLayout" Target="../slideLayouts/slideLayout18.xml"/><Relationship Id="rId6" Type="http://schemas.openxmlformats.org/officeDocument/2006/relationships/hyperlink" Target="https://gweddill.gov.wales/docs/dsjlg/publications/150623-guide-to-the-fg-act-en.pdf" TargetMode="External"/><Relationship Id="rId5" Type="http://schemas.openxmlformats.org/officeDocument/2006/relationships/hyperlink" Target="http://sirkenrobinson.com/pdf/allourfutures.pdf" TargetMode="External"/><Relationship Id="rId4" Type="http://schemas.openxmlformats.org/officeDocument/2006/relationships/hyperlink" Target="http://dera.ioe.ac.uk/28777/1/National%20education%20workforce%20survey%20(April%202017)%20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059B7A-EAF1-4976-BDED-641F150BFB13}"/>
              </a:ext>
            </a:extLst>
          </p:cNvPr>
          <p:cNvPicPr>
            <a:picLocks noChangeAspect="1"/>
          </p:cNvPicPr>
          <p:nvPr/>
        </p:nvPicPr>
        <p:blipFill rotWithShape="1">
          <a:blip r:embed="rId3"/>
          <a:srcRect t="14091" b="1655"/>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24F1AA30-1231-462E-8952-70C1117D905E}"/>
              </a:ext>
            </a:extLst>
          </p:cNvPr>
          <p:cNvSpPr txBox="1"/>
          <p:nvPr/>
        </p:nvSpPr>
        <p:spPr>
          <a:xfrm>
            <a:off x="215802" y="218456"/>
            <a:ext cx="4876315" cy="2954655"/>
          </a:xfrm>
          <a:prstGeom prst="rect">
            <a:avLst/>
          </a:prstGeom>
          <a:gradFill>
            <a:gsLst>
              <a:gs pos="0">
                <a:schemeClr val="accent1">
                  <a:lumMod val="5000"/>
                  <a:lumOff val="95000"/>
                </a:schemeClr>
              </a:gs>
              <a:gs pos="65000">
                <a:schemeClr val="accent1">
                  <a:lumMod val="45000"/>
                  <a:lumOff val="55000"/>
                </a:schemeClr>
              </a:gs>
              <a:gs pos="82000">
                <a:schemeClr val="accent1">
                  <a:lumMod val="45000"/>
                  <a:lumOff val="55000"/>
                </a:schemeClr>
              </a:gs>
              <a:gs pos="100000">
                <a:schemeClr val="accent1">
                  <a:lumMod val="30000"/>
                  <a:lumOff val="70000"/>
                </a:schemeClr>
              </a:gs>
            </a:gsLst>
            <a:lin ang="5400000" scaled="1"/>
          </a:gra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ECAD 6008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Professional and Pedagogic Studies: Leading the Learning: what, how and why am I teaching?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Curriculum Reform in Wales:  What about creativity, innovation and enterprise? </a:t>
            </a:r>
            <a:endPar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p:txBody>
      </p:sp>
    </p:spTree>
    <p:extLst>
      <p:ext uri="{BB962C8B-B14F-4D97-AF65-F5344CB8AC3E}">
        <p14:creationId xmlns:p14="http://schemas.microsoft.com/office/powerpoint/2010/main" val="4150477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3">
            <a:alphaModFix amt="42000"/>
          </a:blip>
          <a:srcRect t="15319" b="9695"/>
          <a:stretch/>
        </p:blipFill>
        <p:spPr>
          <a:xfrm>
            <a:off x="20" y="1282"/>
            <a:ext cx="12191980" cy="6856718"/>
          </a:xfrm>
          <a:prstGeom prst="rect">
            <a:avLst/>
          </a:prstGeom>
          <a:effectLst>
            <a:softEdge rad="1270000"/>
          </a:effectLst>
        </p:spPr>
      </p:pic>
      <p:sp>
        <p:nvSpPr>
          <p:cNvPr id="3" name="TextBox 2">
            <a:extLst>
              <a:ext uri="{FF2B5EF4-FFF2-40B4-BE49-F238E27FC236}">
                <a16:creationId xmlns:a16="http://schemas.microsoft.com/office/drawing/2014/main" id="{5A92F476-B2BD-440F-9191-094E95298908}"/>
              </a:ext>
            </a:extLst>
          </p:cNvPr>
          <p:cNvSpPr txBox="1"/>
          <p:nvPr/>
        </p:nvSpPr>
        <p:spPr>
          <a:xfrm>
            <a:off x="457200" y="345233"/>
            <a:ext cx="7371184"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Link to pedagogical principles:</a:t>
            </a:r>
          </a:p>
        </p:txBody>
      </p:sp>
      <p:sp>
        <p:nvSpPr>
          <p:cNvPr id="4" name="TextBox 3">
            <a:extLst>
              <a:ext uri="{FF2B5EF4-FFF2-40B4-BE49-F238E27FC236}">
                <a16:creationId xmlns:a16="http://schemas.microsoft.com/office/drawing/2014/main" id="{8B9DDBCF-0092-42A3-AC8A-022542A32678}"/>
              </a:ext>
            </a:extLst>
          </p:cNvPr>
          <p:cNvSpPr txBox="1"/>
          <p:nvPr/>
        </p:nvSpPr>
        <p:spPr>
          <a:xfrm>
            <a:off x="597159" y="1250302"/>
            <a:ext cx="10944808" cy="35394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1. Good teaching and learning maintains a consistent focus on the overall purposes of the curriculum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solidFill>
                  <a:prstClr val="black"/>
                </a:solidFill>
                <a:latin typeface="Calibri" panose="020F0502020204030204"/>
              </a:rPr>
              <a:t>4.</a:t>
            </a:r>
            <a:r>
              <a:rPr lang="en-GB" sz="2800" dirty="0"/>
              <a:t> Good teaching and learning means employing a blend of approaches including those that promote problem solving, creative and critical thinking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solidFill>
                  <a:prstClr val="black"/>
                </a:solidFill>
                <a:latin typeface="Calibri" panose="020F0502020204030204"/>
              </a:rPr>
              <a:t>6. Good teaching and learning creates authentic contexts for learning </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3004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A910A8-C908-427A-86EC-B9DC8B94991B}"/>
              </a:ext>
            </a:extLst>
          </p:cNvPr>
          <p:cNvPicPr>
            <a:picLocks noChangeAspect="1"/>
          </p:cNvPicPr>
          <p:nvPr/>
        </p:nvPicPr>
        <p:blipFill rotWithShape="1">
          <a:blip r:embed="rId3"/>
          <a:srcRect b="10794"/>
          <a:stretch/>
        </p:blipFill>
        <p:spPr>
          <a:xfrm>
            <a:off x="8962571" y="78725"/>
            <a:ext cx="2946400" cy="2838646"/>
          </a:xfrm>
          <a:prstGeom prst="rect">
            <a:avLst/>
          </a:prstGeom>
        </p:spPr>
      </p:pic>
      <p:sp>
        <p:nvSpPr>
          <p:cNvPr id="3" name="TextBox 2">
            <a:extLst>
              <a:ext uri="{FF2B5EF4-FFF2-40B4-BE49-F238E27FC236}">
                <a16:creationId xmlns:a16="http://schemas.microsoft.com/office/drawing/2014/main" id="{D2154C45-9EEE-4117-B36A-784C12DCE356}"/>
              </a:ext>
            </a:extLst>
          </p:cNvPr>
          <p:cNvSpPr txBox="1"/>
          <p:nvPr/>
        </p:nvSpPr>
        <p:spPr>
          <a:xfrm>
            <a:off x="631372" y="424543"/>
            <a:ext cx="6117771"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Session aims</a:t>
            </a:r>
          </a:p>
        </p:txBody>
      </p:sp>
      <p:sp>
        <p:nvSpPr>
          <p:cNvPr id="4" name="TextBox 3">
            <a:extLst>
              <a:ext uri="{FF2B5EF4-FFF2-40B4-BE49-F238E27FC236}">
                <a16:creationId xmlns:a16="http://schemas.microsoft.com/office/drawing/2014/main" id="{EE20789C-959E-4264-9CFF-A601572F843F}"/>
              </a:ext>
            </a:extLst>
          </p:cNvPr>
          <p:cNvSpPr txBox="1"/>
          <p:nvPr/>
        </p:nvSpPr>
        <p:spPr>
          <a:xfrm>
            <a:off x="914400" y="1393185"/>
            <a:ext cx="8839200" cy="1446550"/>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rial Rounded MT Bold" panose="020F0704030504030204" pitchFamily="34" charset="0"/>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8D2646AC-3F56-4CA2-8955-1B63250540BE}"/>
              </a:ext>
            </a:extLst>
          </p:cNvPr>
          <p:cNvSpPr txBox="1"/>
          <p:nvPr/>
        </p:nvSpPr>
        <p:spPr>
          <a:xfrm>
            <a:off x="283029" y="1770476"/>
            <a:ext cx="9863256" cy="5016758"/>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effectLst/>
                <a:uLnTx/>
                <a:uFillTx/>
                <a:latin typeface="Calibri" panose="020F0502020204030204" pitchFamily="34" charset="0"/>
                <a:ea typeface="+mn-ea"/>
                <a:cs typeface="+mn-cs"/>
              </a:rPr>
              <a:t>To understand the place of creativity, innovation and enterprise within curriculum reform in Wales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effectLst/>
                <a:uLnTx/>
                <a:uFillTx/>
                <a:latin typeface="Calibri" panose="020F0502020204030204" pitchFamily="34" charset="0"/>
                <a:ea typeface="+mn-ea"/>
                <a:cs typeface="+mn-cs"/>
              </a:rPr>
              <a:t>To begin to identify opportunities within subject areas to promote skills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To use the information presented to enhance planning in ECAD6008 and PTE1/2</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4260901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30ADE30-4E80-4EE2-9317-80F3E8840620}"/>
              </a:ext>
            </a:extLst>
          </p:cNvPr>
          <p:cNvPicPr>
            <a:picLocks noChangeAspect="1"/>
          </p:cNvPicPr>
          <p:nvPr/>
        </p:nvPicPr>
        <p:blipFill rotWithShape="1">
          <a:blip r:embed="rId3">
            <a:alphaModFix amt="62000"/>
          </a:blip>
          <a:srcRect b="8437"/>
          <a:stretch/>
        </p:blipFill>
        <p:spPr>
          <a:xfrm>
            <a:off x="74177" y="59474"/>
            <a:ext cx="12043646" cy="6739052"/>
          </a:xfrm>
          <a:prstGeom prst="rect">
            <a:avLst/>
          </a:prstGeom>
        </p:spPr>
      </p:pic>
      <p:sp>
        <p:nvSpPr>
          <p:cNvPr id="3" name="TextBox 2">
            <a:extLst>
              <a:ext uri="{FF2B5EF4-FFF2-40B4-BE49-F238E27FC236}">
                <a16:creationId xmlns:a16="http://schemas.microsoft.com/office/drawing/2014/main" id="{2CFCED7E-A08F-44B2-8047-BDEDD988FECD}"/>
              </a:ext>
            </a:extLst>
          </p:cNvPr>
          <p:cNvSpPr txBox="1"/>
          <p:nvPr/>
        </p:nvSpPr>
        <p:spPr>
          <a:xfrm>
            <a:off x="645459" y="376518"/>
            <a:ext cx="11048103" cy="1754326"/>
          </a:xfrm>
          <a:prstGeom prst="rect">
            <a:avLst/>
          </a:prstGeom>
          <a:noFill/>
        </p:spPr>
        <p:txBody>
          <a:bodyPr wrap="square" rtlCol="0">
            <a:spAutoFit/>
          </a:bodyPr>
          <a:lstStyle/>
          <a:p>
            <a:r>
              <a:rPr lang="en-GB" sz="3600" dirty="0"/>
              <a:t>Do schools kill creativity?</a:t>
            </a:r>
          </a:p>
          <a:p>
            <a:r>
              <a:rPr lang="en-GB" sz="3600" dirty="0"/>
              <a:t>Should schools not be concerned with being creative – you just need to learn stuff, right?  </a:t>
            </a:r>
          </a:p>
        </p:txBody>
      </p:sp>
    </p:spTree>
    <p:extLst>
      <p:ext uri="{BB962C8B-B14F-4D97-AF65-F5344CB8AC3E}">
        <p14:creationId xmlns:p14="http://schemas.microsoft.com/office/powerpoint/2010/main" val="2750392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D5ADF8A-2FD5-4C3C-A8D0-A955A40210F2}"/>
              </a:ext>
            </a:extLst>
          </p:cNvPr>
          <p:cNvPicPr>
            <a:picLocks noChangeAspect="1"/>
          </p:cNvPicPr>
          <p:nvPr/>
        </p:nvPicPr>
        <p:blipFill rotWithShape="1">
          <a:blip r:embed="rId3"/>
          <a:srcRect l="31236" t="24470" r="36206" b="58882"/>
          <a:stretch/>
        </p:blipFill>
        <p:spPr>
          <a:xfrm>
            <a:off x="398032" y="318793"/>
            <a:ext cx="6671572" cy="1918798"/>
          </a:xfrm>
          <a:prstGeom prst="rect">
            <a:avLst/>
          </a:prstGeom>
        </p:spPr>
      </p:pic>
      <p:pic>
        <p:nvPicPr>
          <p:cNvPr id="7" name="Picture 6">
            <a:extLst>
              <a:ext uri="{FF2B5EF4-FFF2-40B4-BE49-F238E27FC236}">
                <a16:creationId xmlns:a16="http://schemas.microsoft.com/office/drawing/2014/main" id="{C4FE7398-7704-458A-BA2B-3FEAD20724AF}"/>
              </a:ext>
            </a:extLst>
          </p:cNvPr>
          <p:cNvPicPr>
            <a:picLocks noChangeAspect="1"/>
          </p:cNvPicPr>
          <p:nvPr/>
        </p:nvPicPr>
        <p:blipFill rotWithShape="1">
          <a:blip r:embed="rId4"/>
          <a:srcRect l="37235" t="18510" r="38677" b="26902"/>
          <a:stretch/>
        </p:blipFill>
        <p:spPr>
          <a:xfrm>
            <a:off x="7175349" y="494852"/>
            <a:ext cx="4447452" cy="5669280"/>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DF6085E6-71B7-4694-8F8C-30C5D6F2B4B0}"/>
              </a:ext>
            </a:extLst>
          </p:cNvPr>
          <p:cNvPicPr>
            <a:picLocks noChangeAspect="1"/>
          </p:cNvPicPr>
          <p:nvPr/>
        </p:nvPicPr>
        <p:blipFill rotWithShape="1">
          <a:blip r:embed="rId5"/>
          <a:srcRect l="32592" t="50000" r="35767" b="28560"/>
          <a:stretch/>
        </p:blipFill>
        <p:spPr>
          <a:xfrm>
            <a:off x="273555" y="2237591"/>
            <a:ext cx="6848922" cy="2610556"/>
          </a:xfrm>
          <a:prstGeom prst="rect">
            <a:avLst/>
          </a:prstGeom>
        </p:spPr>
      </p:pic>
      <p:sp>
        <p:nvSpPr>
          <p:cNvPr id="13" name="TextBox 12">
            <a:extLst>
              <a:ext uri="{FF2B5EF4-FFF2-40B4-BE49-F238E27FC236}">
                <a16:creationId xmlns:a16="http://schemas.microsoft.com/office/drawing/2014/main" id="{935A8D55-1AC7-4BF6-91FC-241E7E0806BA}"/>
              </a:ext>
            </a:extLst>
          </p:cNvPr>
          <p:cNvSpPr txBox="1"/>
          <p:nvPr/>
        </p:nvSpPr>
        <p:spPr>
          <a:xfrm>
            <a:off x="398032" y="5057922"/>
            <a:ext cx="6412514" cy="1015663"/>
          </a:xfrm>
          <a:prstGeom prst="rect">
            <a:avLst/>
          </a:prstGeom>
          <a:solidFill>
            <a:schemeClr val="accent4">
              <a:lumMod val="20000"/>
              <a:lumOff val="8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Creativity and enterprise are ‘central features of modern life that should be developed and extended throughout a school career’ (Donaldson, 2015: 28)</a:t>
            </a:r>
          </a:p>
        </p:txBody>
      </p:sp>
    </p:spTree>
    <p:extLst>
      <p:ext uri="{BB962C8B-B14F-4D97-AF65-F5344CB8AC3E}">
        <p14:creationId xmlns:p14="http://schemas.microsoft.com/office/powerpoint/2010/main" val="2829640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EE24E6-B427-4BFB-A98F-632DC8C7FE1D}"/>
              </a:ext>
            </a:extLst>
          </p:cNvPr>
          <p:cNvPicPr>
            <a:picLocks noChangeAspect="1"/>
          </p:cNvPicPr>
          <p:nvPr/>
        </p:nvPicPr>
        <p:blipFill>
          <a:blip r:embed="rId3"/>
          <a:stretch>
            <a:fillRect/>
          </a:stretch>
        </p:blipFill>
        <p:spPr>
          <a:xfrm>
            <a:off x="829321" y="283593"/>
            <a:ext cx="5076627" cy="4272458"/>
          </a:xfrm>
          <a:prstGeom prst="rect">
            <a:avLst/>
          </a:prstGeom>
        </p:spPr>
      </p:pic>
      <p:pic>
        <p:nvPicPr>
          <p:cNvPr id="5" name="Picture 4">
            <a:extLst>
              <a:ext uri="{FF2B5EF4-FFF2-40B4-BE49-F238E27FC236}">
                <a16:creationId xmlns:a16="http://schemas.microsoft.com/office/drawing/2014/main" id="{BD14AAC4-C619-4B07-BE8A-B67306174DA0}"/>
              </a:ext>
            </a:extLst>
          </p:cNvPr>
          <p:cNvPicPr>
            <a:picLocks noChangeAspect="1"/>
          </p:cNvPicPr>
          <p:nvPr/>
        </p:nvPicPr>
        <p:blipFill>
          <a:blip r:embed="rId4"/>
          <a:stretch>
            <a:fillRect/>
          </a:stretch>
        </p:blipFill>
        <p:spPr>
          <a:xfrm>
            <a:off x="6779920" y="167745"/>
            <a:ext cx="4548331" cy="5028200"/>
          </a:xfrm>
          <a:prstGeom prst="rect">
            <a:avLst/>
          </a:prstGeom>
        </p:spPr>
      </p:pic>
      <p:pic>
        <p:nvPicPr>
          <p:cNvPr id="1026" name="Picture 2" descr="Image result for click here">
            <a:hlinkClick r:id="rId5"/>
            <a:extLst>
              <a:ext uri="{FF2B5EF4-FFF2-40B4-BE49-F238E27FC236}">
                <a16:creationId xmlns:a16="http://schemas.microsoft.com/office/drawing/2014/main" id="{83CED0AC-F6A1-4CF0-A36F-3F846620A57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05621" y="4658734"/>
            <a:ext cx="172402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4D6A1FF3-72FC-4328-8F1A-8F14CC750FC2}"/>
              </a:ext>
            </a:extLst>
          </p:cNvPr>
          <p:cNvPicPr>
            <a:picLocks noChangeAspect="1"/>
          </p:cNvPicPr>
          <p:nvPr/>
        </p:nvPicPr>
        <p:blipFill>
          <a:blip r:embed="rId7"/>
          <a:stretch>
            <a:fillRect/>
          </a:stretch>
        </p:blipFill>
        <p:spPr>
          <a:xfrm>
            <a:off x="7421560" y="4817378"/>
            <a:ext cx="2975506" cy="1872877"/>
          </a:xfrm>
          <a:prstGeom prst="rect">
            <a:avLst/>
          </a:prstGeom>
        </p:spPr>
      </p:pic>
    </p:spTree>
    <p:extLst>
      <p:ext uri="{BB962C8B-B14F-4D97-AF65-F5344CB8AC3E}">
        <p14:creationId xmlns:p14="http://schemas.microsoft.com/office/powerpoint/2010/main" val="1949072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9092" y="257577"/>
            <a:ext cx="11500834"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Creativity, innovation and enterprise in Secondary Schools:  </a:t>
            </a:r>
            <a:r>
              <a:rPr kumimoji="0" lang="en-GB" sz="3200" b="1" i="0" u="none" strike="noStrike" kern="1200" cap="none" spc="0" normalizeH="0" baseline="0" noProof="0" dirty="0">
                <a:ln>
                  <a:noFill/>
                </a:ln>
                <a:solidFill>
                  <a:srgbClr val="FF0000"/>
                </a:solidFill>
                <a:effectLst/>
                <a:uLnTx/>
                <a:uFillTx/>
                <a:latin typeface="Myriad Pro"/>
                <a:ea typeface="+mn-ea"/>
                <a:cs typeface="+mn-cs"/>
              </a:rPr>
              <a:t>Setting the context </a:t>
            </a:r>
          </a:p>
        </p:txBody>
      </p:sp>
      <p:sp>
        <p:nvSpPr>
          <p:cNvPr id="3" name="TextBox 2"/>
          <p:cNvSpPr txBox="1"/>
          <p:nvPr/>
        </p:nvSpPr>
        <p:spPr>
          <a:xfrm>
            <a:off x="1" y="1517675"/>
            <a:ext cx="12053454" cy="507831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The publication of the Future Generations (Wales) Act (Welsh Government, 2015) articulated seven goals aimed at improving the social, economic, environmental and cultural wellbeing in Wales. (Welsh Government, 2015)</a:t>
            </a: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Economic prosperity and social cohesion are dependent on an education system which supports learners to be ‘enterprising, creative contributors ready to play a full part in life and work’.   (Donaldson, 2015: 29)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608117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9092" y="257577"/>
            <a:ext cx="11500834"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Creativity, innovation and enterprise in Secondary Schools:  </a:t>
            </a:r>
            <a:r>
              <a:rPr kumimoji="0" lang="en-GB" sz="3200" b="1" i="0" u="none" strike="noStrike" kern="1200" cap="none" spc="0" normalizeH="0" baseline="0" noProof="0" dirty="0">
                <a:ln>
                  <a:noFill/>
                </a:ln>
                <a:solidFill>
                  <a:srgbClr val="FF0000"/>
                </a:solidFill>
                <a:effectLst/>
                <a:uLnTx/>
                <a:uFillTx/>
                <a:latin typeface="Myriad Pro"/>
                <a:ea typeface="+mn-ea"/>
                <a:cs typeface="+mn-cs"/>
              </a:rPr>
              <a:t>Defining what we mean </a:t>
            </a:r>
          </a:p>
        </p:txBody>
      </p:sp>
      <p:sp>
        <p:nvSpPr>
          <p:cNvPr id="3" name="TextBox 2"/>
          <p:cNvSpPr txBox="1"/>
          <p:nvPr/>
        </p:nvSpPr>
        <p:spPr>
          <a:xfrm>
            <a:off x="3544826" y="1334795"/>
            <a:ext cx="8205080" cy="529375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Creative learning requires ‘a conscious effort to challenge assumptions and preconceptions… particularly suited to the testing of complex conditions which will face us all in the 21</a:t>
            </a:r>
            <a:r>
              <a:rPr kumimoji="0" lang="en-GB" sz="2600" b="0" i="0" u="none" strike="noStrike" kern="1200" cap="none" spc="0" normalizeH="0" baseline="30000" noProof="0" dirty="0">
                <a:ln>
                  <a:noFill/>
                </a:ln>
                <a:solidFill>
                  <a:prstClr val="black"/>
                </a:solidFill>
                <a:effectLst/>
                <a:uLnTx/>
                <a:uFillTx/>
                <a:latin typeface="Myriad Pro"/>
                <a:ea typeface="+mn-ea"/>
                <a:cs typeface="+mn-cs"/>
              </a:rPr>
              <a:t>st</a:t>
            </a:r>
            <a:r>
              <a:rPr kumimoji="0" lang="en-GB" sz="2600" b="0" i="0" u="none" strike="noStrike" kern="1200" cap="none" spc="0" normalizeH="0" baseline="0" noProof="0" dirty="0">
                <a:ln>
                  <a:noFill/>
                </a:ln>
                <a:solidFill>
                  <a:prstClr val="black"/>
                </a:solidFill>
                <a:effectLst/>
                <a:uLnTx/>
                <a:uFillTx/>
                <a:latin typeface="Myriad Pro"/>
                <a:ea typeface="+mn-ea"/>
                <a:cs typeface="+mn-cs"/>
              </a:rPr>
              <a:t> century’.  (NACCCE, 1999).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4" name="Picture 3"/>
          <p:cNvPicPr>
            <a:picLocks noChangeAspect="1"/>
          </p:cNvPicPr>
          <p:nvPr/>
        </p:nvPicPr>
        <p:blipFill>
          <a:blip r:embed="rId3"/>
          <a:stretch>
            <a:fillRect/>
          </a:stretch>
        </p:blipFill>
        <p:spPr>
          <a:xfrm>
            <a:off x="309092" y="1334795"/>
            <a:ext cx="3140545" cy="2322805"/>
          </a:xfrm>
          <a:prstGeom prst="rect">
            <a:avLst/>
          </a:prstGeom>
        </p:spPr>
      </p:pic>
      <p:sp>
        <p:nvSpPr>
          <p:cNvPr id="5" name="TextBox 4"/>
          <p:cNvSpPr txBox="1"/>
          <p:nvPr/>
        </p:nvSpPr>
        <p:spPr>
          <a:xfrm>
            <a:off x="474786" y="3981673"/>
            <a:ext cx="11335140" cy="129266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Enterprise education includes ‘the process of equipping students with an enhanced capacity to generate ideas and skills to make things happen’.  (Jones, 2016: 254) </a:t>
            </a:r>
            <a:r>
              <a:rPr kumimoji="0" lang="en-GB" sz="1800" b="0" i="0" u="none" strike="noStrike" kern="1200" cap="none" spc="0" normalizeH="0" baseline="0" noProof="0" dirty="0">
                <a:ln>
                  <a:noFill/>
                </a:ln>
                <a:solidFill>
                  <a:prstClr val="black"/>
                </a:solidFill>
                <a:effectLst/>
                <a:uLnTx/>
                <a:uFillTx/>
                <a:latin typeface="Myriad Pro"/>
                <a:ea typeface="+mn-ea"/>
                <a:cs typeface="+mn-cs"/>
              </a:rPr>
              <a:t> </a:t>
            </a:r>
          </a:p>
        </p:txBody>
      </p:sp>
    </p:spTree>
    <p:extLst>
      <p:ext uri="{BB962C8B-B14F-4D97-AF65-F5344CB8AC3E}">
        <p14:creationId xmlns:p14="http://schemas.microsoft.com/office/powerpoint/2010/main" val="683646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9092" y="257577"/>
            <a:ext cx="11500834"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Creativity, innovation and enterprise in Secondary Schools:  </a:t>
            </a:r>
            <a:r>
              <a:rPr kumimoji="0" lang="en-GB" sz="3200" b="1" i="0" u="none" strike="noStrike" kern="1200" cap="none" spc="0" normalizeH="0" baseline="0" noProof="0" dirty="0">
                <a:ln>
                  <a:noFill/>
                </a:ln>
                <a:solidFill>
                  <a:srgbClr val="FF0000"/>
                </a:solidFill>
                <a:effectLst/>
                <a:uLnTx/>
                <a:uFillTx/>
                <a:latin typeface="Myriad Pro"/>
                <a:ea typeface="+mn-ea"/>
                <a:cs typeface="+mn-cs"/>
              </a:rPr>
              <a:t>Why does it matter? </a:t>
            </a:r>
          </a:p>
        </p:txBody>
      </p:sp>
      <p:sp>
        <p:nvSpPr>
          <p:cNvPr id="3" name="TextBox 2"/>
          <p:cNvSpPr txBox="1"/>
          <p:nvPr/>
        </p:nvSpPr>
        <p:spPr>
          <a:xfrm>
            <a:off x="309092" y="1517675"/>
            <a:ext cx="11500834" cy="489364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Innovation is a ‘core skill and disposition of 21</a:t>
            </a:r>
            <a:r>
              <a:rPr kumimoji="0" lang="en-GB" sz="2600" b="0" i="0" u="none" strike="noStrike" kern="1200" cap="none" spc="0" normalizeH="0" baseline="30000" noProof="0" dirty="0">
                <a:ln>
                  <a:noFill/>
                </a:ln>
                <a:solidFill>
                  <a:prstClr val="black"/>
                </a:solidFill>
                <a:effectLst/>
                <a:uLnTx/>
                <a:uFillTx/>
                <a:latin typeface="Myriad Pro"/>
                <a:ea typeface="+mn-ea"/>
                <a:cs typeface="+mn-cs"/>
              </a:rPr>
              <a:t>st</a:t>
            </a:r>
            <a:r>
              <a:rPr kumimoji="0" lang="en-GB" sz="2600" b="0" i="0" u="none" strike="noStrike" kern="1200" cap="none" spc="0" normalizeH="0" baseline="0" noProof="0" dirty="0">
                <a:ln>
                  <a:noFill/>
                </a:ln>
                <a:solidFill>
                  <a:prstClr val="black"/>
                </a:solidFill>
                <a:effectLst/>
                <a:uLnTx/>
                <a:uFillTx/>
                <a:latin typeface="Myriad Pro"/>
                <a:ea typeface="+mn-ea"/>
                <a:cs typeface="+mn-cs"/>
              </a:rPr>
              <a:t> century learners and workers’. (</a:t>
            </a:r>
            <a:r>
              <a:rPr kumimoji="0" lang="en-GB" sz="2600" b="0" i="0" u="none" strike="noStrike" kern="1200" cap="none" spc="0" normalizeH="0" baseline="0" noProof="0" dirty="0" err="1">
                <a:ln>
                  <a:noFill/>
                </a:ln>
                <a:solidFill>
                  <a:prstClr val="black"/>
                </a:solidFill>
                <a:effectLst/>
                <a:uLnTx/>
                <a:uFillTx/>
                <a:latin typeface="Myriad Pro"/>
                <a:ea typeface="+mn-ea"/>
                <a:cs typeface="+mn-cs"/>
              </a:rPr>
              <a:t>Kalin</a:t>
            </a:r>
            <a:r>
              <a:rPr kumimoji="0" lang="en-GB" sz="2600" b="0" i="0" u="none" strike="noStrike" kern="1200" cap="none" spc="0" normalizeH="0" baseline="0" noProof="0" dirty="0">
                <a:ln>
                  <a:noFill/>
                </a:ln>
                <a:solidFill>
                  <a:prstClr val="black"/>
                </a:solidFill>
                <a:effectLst/>
                <a:uLnTx/>
                <a:uFillTx/>
                <a:latin typeface="Myriad Pro"/>
                <a:ea typeface="+mn-ea"/>
                <a:cs typeface="+mn-cs"/>
              </a:rPr>
              <a:t>, 2016: 36)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One of the primary purposes of education is to prepare young people for their ‘post-school involvement with the world of work’. (Fagan, 2006: 276)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Current and future generations need to develop entrepreneurial mind-sets in the absence of traditional patterns of employment.  (Jones, 2016)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4181971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3923" y="949073"/>
            <a:ext cx="3946385" cy="30469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Creativity, innovation and enterprise in Secondary Schools:  </a:t>
            </a:r>
            <a:r>
              <a:rPr kumimoji="0" lang="en-GB" sz="3200" b="1" i="0" u="none" strike="noStrike" kern="1200" cap="none" spc="0" normalizeH="0" baseline="0" noProof="0" dirty="0">
                <a:ln>
                  <a:noFill/>
                </a:ln>
                <a:solidFill>
                  <a:srgbClr val="FF0000"/>
                </a:solidFill>
                <a:effectLst/>
                <a:uLnTx/>
                <a:uFillTx/>
                <a:latin typeface="Myriad Pro"/>
                <a:ea typeface="+mn-ea"/>
                <a:cs typeface="+mn-cs"/>
              </a:rPr>
              <a:t>Why does it matter? </a:t>
            </a:r>
          </a:p>
        </p:txBody>
      </p:sp>
      <p:pic>
        <p:nvPicPr>
          <p:cNvPr id="9" name="Picture 8"/>
          <p:cNvPicPr>
            <a:picLocks noChangeAspect="1"/>
          </p:cNvPicPr>
          <p:nvPr/>
        </p:nvPicPr>
        <p:blipFill rotWithShape="1">
          <a:blip r:embed="rId3"/>
          <a:srcRect l="23077" t="19728" r="24134" b="9982"/>
          <a:stretch/>
        </p:blipFill>
        <p:spPr>
          <a:xfrm>
            <a:off x="4635692" y="949073"/>
            <a:ext cx="7310123" cy="5472606"/>
          </a:xfrm>
          <a:prstGeom prst="rect">
            <a:avLst/>
          </a:prstGeom>
        </p:spPr>
      </p:pic>
      <p:pic>
        <p:nvPicPr>
          <p:cNvPr id="6" name="Picture 5"/>
          <p:cNvPicPr>
            <a:picLocks noChangeAspect="1"/>
          </p:cNvPicPr>
          <p:nvPr/>
        </p:nvPicPr>
        <p:blipFill>
          <a:blip r:embed="rId4"/>
          <a:stretch>
            <a:fillRect/>
          </a:stretch>
        </p:blipFill>
        <p:spPr>
          <a:xfrm>
            <a:off x="9741877" y="268445"/>
            <a:ext cx="2203938" cy="1361256"/>
          </a:xfrm>
          <a:prstGeom prst="rect">
            <a:avLst/>
          </a:prstGeom>
        </p:spPr>
      </p:pic>
    </p:spTree>
    <p:extLst>
      <p:ext uri="{BB962C8B-B14F-4D97-AF65-F5344CB8AC3E}">
        <p14:creationId xmlns:p14="http://schemas.microsoft.com/office/powerpoint/2010/main" val="708959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1" descr="creativy stuck.jpe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52281" y="150264"/>
            <a:ext cx="8745967" cy="655947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92017928"/>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FDBA2A-226B-427E-815E-4E8AE6B99072}"/>
              </a:ext>
            </a:extLst>
          </p:cNvPr>
          <p:cNvPicPr>
            <a:picLocks noChangeAspect="1"/>
          </p:cNvPicPr>
          <p:nvPr/>
        </p:nvPicPr>
        <p:blipFill rotWithShape="1">
          <a:blip r:embed="rId3"/>
          <a:srcRect l="16944" t="16790" r="19722" b="37449"/>
          <a:stretch/>
        </p:blipFill>
        <p:spPr>
          <a:xfrm>
            <a:off x="173231" y="683273"/>
            <a:ext cx="11845538" cy="4814416"/>
          </a:xfrm>
          <a:prstGeom prst="rect">
            <a:avLst/>
          </a:prstGeom>
        </p:spPr>
      </p:pic>
    </p:spTree>
    <p:extLst>
      <p:ext uri="{BB962C8B-B14F-4D97-AF65-F5344CB8AC3E}">
        <p14:creationId xmlns:p14="http://schemas.microsoft.com/office/powerpoint/2010/main" val="1623709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7EA429A-DCC4-46A5-B069-C52D3B08365E}"/>
              </a:ext>
            </a:extLst>
          </p:cNvPr>
          <p:cNvPicPr>
            <a:picLocks noChangeAspect="1"/>
          </p:cNvPicPr>
          <p:nvPr/>
        </p:nvPicPr>
        <p:blipFill rotWithShape="1">
          <a:blip r:embed="rId3"/>
          <a:srcRect l="17038" t="15802" r="19537" b="30370"/>
          <a:stretch/>
        </p:blipFill>
        <p:spPr>
          <a:xfrm>
            <a:off x="467781" y="349953"/>
            <a:ext cx="11374677" cy="5429958"/>
          </a:xfrm>
          <a:prstGeom prst="rect">
            <a:avLst/>
          </a:prstGeom>
        </p:spPr>
      </p:pic>
      <p:pic>
        <p:nvPicPr>
          <p:cNvPr id="2050" name="Picture 2" descr="See the source image">
            <a:extLst>
              <a:ext uri="{FF2B5EF4-FFF2-40B4-BE49-F238E27FC236}">
                <a16:creationId xmlns:a16="http://schemas.microsoft.com/office/drawing/2014/main" id="{4A4285AE-BD33-456F-9C06-1B31AD899AA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038" t="30022" r="22180" b="38552"/>
          <a:stretch/>
        </p:blipFill>
        <p:spPr bwMode="auto">
          <a:xfrm>
            <a:off x="9251658" y="5663445"/>
            <a:ext cx="2590800" cy="692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50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DF2731-3962-49AF-AB04-2072E3313197}"/>
              </a:ext>
            </a:extLst>
          </p:cNvPr>
          <p:cNvPicPr>
            <a:picLocks noChangeAspect="1"/>
          </p:cNvPicPr>
          <p:nvPr/>
        </p:nvPicPr>
        <p:blipFill rotWithShape="1">
          <a:blip r:embed="rId3"/>
          <a:srcRect l="17500" t="18273" r="18333" b="18189"/>
          <a:stretch/>
        </p:blipFill>
        <p:spPr>
          <a:xfrm>
            <a:off x="677333" y="214489"/>
            <a:ext cx="11147044" cy="6208889"/>
          </a:xfrm>
          <a:prstGeom prst="rect">
            <a:avLst/>
          </a:prstGeom>
        </p:spPr>
      </p:pic>
      <p:pic>
        <p:nvPicPr>
          <p:cNvPr id="5" name="Picture 4">
            <a:extLst>
              <a:ext uri="{FF2B5EF4-FFF2-40B4-BE49-F238E27FC236}">
                <a16:creationId xmlns:a16="http://schemas.microsoft.com/office/drawing/2014/main" id="{295D38DE-7597-4602-8C6E-3929C8FAC009}"/>
              </a:ext>
            </a:extLst>
          </p:cNvPr>
          <p:cNvPicPr>
            <a:picLocks noChangeAspect="1"/>
          </p:cNvPicPr>
          <p:nvPr/>
        </p:nvPicPr>
        <p:blipFill>
          <a:blip r:embed="rId4"/>
          <a:stretch>
            <a:fillRect/>
          </a:stretch>
        </p:blipFill>
        <p:spPr>
          <a:xfrm>
            <a:off x="8774176" y="5858564"/>
            <a:ext cx="2591025" cy="695004"/>
          </a:xfrm>
          <a:prstGeom prst="rect">
            <a:avLst/>
          </a:prstGeom>
        </p:spPr>
      </p:pic>
    </p:spTree>
    <p:extLst>
      <p:ext uri="{BB962C8B-B14F-4D97-AF65-F5344CB8AC3E}">
        <p14:creationId xmlns:p14="http://schemas.microsoft.com/office/powerpoint/2010/main" val="3594841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9092" y="257577"/>
            <a:ext cx="11500834"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Creativity, innovation and enterprise in Secondary Schools:  </a:t>
            </a:r>
            <a:r>
              <a:rPr kumimoji="0" lang="en-GB" sz="3200" b="1" i="0" u="none" strike="noStrike" kern="1200" cap="none" spc="0" normalizeH="0" baseline="0" noProof="0" dirty="0">
                <a:ln>
                  <a:noFill/>
                </a:ln>
                <a:solidFill>
                  <a:srgbClr val="FF0000"/>
                </a:solidFill>
                <a:effectLst/>
                <a:uLnTx/>
                <a:uFillTx/>
                <a:latin typeface="Myriad Pro"/>
                <a:ea typeface="+mn-ea"/>
                <a:cs typeface="+mn-cs"/>
              </a:rPr>
              <a:t>Teaching creatively </a:t>
            </a:r>
            <a:r>
              <a:rPr kumimoji="0" lang="en-GB" sz="3200" b="1" i="1" u="none" strike="noStrike" kern="1200" cap="none" spc="0" normalizeH="0" baseline="0" noProof="0" dirty="0">
                <a:ln>
                  <a:noFill/>
                </a:ln>
                <a:solidFill>
                  <a:srgbClr val="FF0000"/>
                </a:solidFill>
                <a:effectLst/>
                <a:uLnTx/>
                <a:uFillTx/>
                <a:latin typeface="Myriad Pro"/>
                <a:ea typeface="+mn-ea"/>
                <a:cs typeface="+mn-cs"/>
              </a:rPr>
              <a:t>or</a:t>
            </a:r>
            <a:r>
              <a:rPr kumimoji="0" lang="en-GB" sz="3200" b="1" i="0" u="none" strike="noStrike" kern="1200" cap="none" spc="0" normalizeH="0" baseline="0" noProof="0" dirty="0">
                <a:ln>
                  <a:noFill/>
                </a:ln>
                <a:solidFill>
                  <a:srgbClr val="FF0000"/>
                </a:solidFill>
                <a:effectLst/>
                <a:uLnTx/>
                <a:uFillTx/>
                <a:latin typeface="Myriad Pro"/>
                <a:ea typeface="+mn-ea"/>
                <a:cs typeface="+mn-cs"/>
              </a:rPr>
              <a:t> teaching </a:t>
            </a:r>
            <a:r>
              <a:rPr kumimoji="0" lang="en-GB" sz="3200" b="1" i="1" u="none" strike="noStrike" kern="1200" cap="none" spc="0" normalizeH="0" baseline="0" noProof="0" dirty="0">
                <a:ln>
                  <a:noFill/>
                </a:ln>
                <a:solidFill>
                  <a:srgbClr val="FF0000"/>
                </a:solidFill>
                <a:effectLst/>
                <a:uLnTx/>
                <a:uFillTx/>
                <a:latin typeface="Myriad Pro"/>
                <a:ea typeface="+mn-ea"/>
                <a:cs typeface="+mn-cs"/>
              </a:rPr>
              <a:t>for</a:t>
            </a:r>
            <a:r>
              <a:rPr kumimoji="0" lang="en-GB" sz="3200" b="1" i="0" u="none" strike="noStrike" kern="1200" cap="none" spc="0" normalizeH="0" baseline="0" noProof="0" dirty="0">
                <a:ln>
                  <a:noFill/>
                </a:ln>
                <a:solidFill>
                  <a:srgbClr val="FF0000"/>
                </a:solidFill>
                <a:effectLst/>
                <a:uLnTx/>
                <a:uFillTx/>
                <a:latin typeface="Myriad Pro"/>
                <a:ea typeface="+mn-ea"/>
                <a:cs typeface="+mn-cs"/>
              </a:rPr>
              <a:t> creativity? </a:t>
            </a:r>
          </a:p>
        </p:txBody>
      </p:sp>
      <p:sp>
        <p:nvSpPr>
          <p:cNvPr id="3" name="TextBox 2"/>
          <p:cNvSpPr txBox="1"/>
          <p:nvPr/>
        </p:nvSpPr>
        <p:spPr>
          <a:xfrm>
            <a:off x="309092" y="1564243"/>
            <a:ext cx="11500834" cy="449353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1" i="0" u="none" strike="noStrike" kern="1200" cap="none" spc="0" normalizeH="0" baseline="0" noProof="0" dirty="0">
                <a:ln>
                  <a:noFill/>
                </a:ln>
                <a:solidFill>
                  <a:prstClr val="black"/>
                </a:solidFill>
                <a:effectLst/>
                <a:uLnTx/>
                <a:uFillTx/>
                <a:latin typeface="Myriad Pro"/>
                <a:ea typeface="+mn-ea"/>
                <a:cs typeface="+mn-cs"/>
              </a:rPr>
              <a:t>Teaching creatively </a:t>
            </a:r>
            <a:r>
              <a:rPr kumimoji="0" lang="en-GB" sz="2600" b="0" i="0" u="none" strike="noStrike" kern="1200" cap="none" spc="0" normalizeH="0" baseline="0" noProof="0" dirty="0">
                <a:ln>
                  <a:noFill/>
                </a:ln>
                <a:solidFill>
                  <a:prstClr val="black"/>
                </a:solidFill>
                <a:effectLst/>
                <a:uLnTx/>
                <a:uFillTx/>
                <a:latin typeface="Myriad Pro"/>
                <a:ea typeface="+mn-ea"/>
                <a:cs typeface="+mn-cs"/>
              </a:rPr>
              <a:t>– teachers choose to make pedagogy more engaging, so learners find it more interesting and inspiring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1" i="0" u="none" strike="noStrike" kern="1200" cap="none" spc="0" normalizeH="0" baseline="0" noProof="0" dirty="0">
                <a:ln>
                  <a:noFill/>
                </a:ln>
                <a:solidFill>
                  <a:prstClr val="black"/>
                </a:solidFill>
                <a:effectLst/>
                <a:uLnTx/>
                <a:uFillTx/>
                <a:latin typeface="Myriad Pro"/>
                <a:ea typeface="+mn-ea"/>
                <a:cs typeface="+mn-cs"/>
              </a:rPr>
              <a:t>Teaching </a:t>
            </a:r>
            <a:r>
              <a:rPr kumimoji="0" lang="en-GB" sz="2600" b="1" i="1" u="none" strike="noStrike" kern="1200" cap="none" spc="0" normalizeH="0" baseline="0" noProof="0" dirty="0">
                <a:ln>
                  <a:noFill/>
                </a:ln>
                <a:solidFill>
                  <a:prstClr val="black"/>
                </a:solidFill>
                <a:effectLst/>
                <a:uLnTx/>
                <a:uFillTx/>
                <a:latin typeface="Myriad Pro"/>
                <a:ea typeface="+mn-ea"/>
                <a:cs typeface="+mn-cs"/>
              </a:rPr>
              <a:t>for</a:t>
            </a:r>
            <a:r>
              <a:rPr kumimoji="0" lang="en-GB" sz="2600" b="1" i="0" u="none" strike="noStrike" kern="1200" cap="none" spc="0" normalizeH="0" baseline="0" noProof="0" dirty="0">
                <a:ln>
                  <a:noFill/>
                </a:ln>
                <a:solidFill>
                  <a:prstClr val="black"/>
                </a:solidFill>
                <a:effectLst/>
                <a:uLnTx/>
                <a:uFillTx/>
                <a:latin typeface="Myriad Pro"/>
                <a:ea typeface="+mn-ea"/>
                <a:cs typeface="+mn-cs"/>
              </a:rPr>
              <a:t> creativity </a:t>
            </a:r>
            <a:r>
              <a:rPr kumimoji="0" lang="en-GB" sz="2600" b="0" i="0" u="none" strike="noStrike" kern="1200" cap="none" spc="0" normalizeH="0" baseline="0" noProof="0" dirty="0">
                <a:ln>
                  <a:noFill/>
                </a:ln>
                <a:solidFill>
                  <a:prstClr val="black"/>
                </a:solidFill>
                <a:effectLst/>
                <a:uLnTx/>
                <a:uFillTx/>
                <a:latin typeface="Myriad Pro"/>
                <a:ea typeface="+mn-ea"/>
                <a:cs typeface="+mn-cs"/>
              </a:rPr>
              <a:t>-  aims to support learners themselves to think and act creatively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Creative learning environment where learners can ‘pose questions, identify problems and issues together with the opportunity to debate and discuss their thinking’							(Craft, 2005:82)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9293836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9092" y="257577"/>
            <a:ext cx="11500834"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Creativity, innovation and enterprise in Secondary Schools:  </a:t>
            </a:r>
            <a:r>
              <a:rPr kumimoji="0" lang="en-GB" sz="3200" b="1" i="0" u="none" strike="noStrike" kern="1200" cap="none" spc="0" normalizeH="0" baseline="0" noProof="0" dirty="0">
                <a:ln>
                  <a:noFill/>
                </a:ln>
                <a:solidFill>
                  <a:srgbClr val="FF0000"/>
                </a:solidFill>
                <a:effectLst/>
                <a:uLnTx/>
                <a:uFillTx/>
                <a:latin typeface="Myriad Pro"/>
                <a:ea typeface="+mn-ea"/>
                <a:cs typeface="+mn-cs"/>
              </a:rPr>
              <a:t>How can this be developed? </a:t>
            </a:r>
          </a:p>
        </p:txBody>
      </p:sp>
      <p:sp>
        <p:nvSpPr>
          <p:cNvPr id="3" name="TextBox 2"/>
          <p:cNvSpPr txBox="1"/>
          <p:nvPr/>
        </p:nvSpPr>
        <p:spPr>
          <a:xfrm>
            <a:off x="309092" y="1501050"/>
            <a:ext cx="6690224" cy="529375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Teachers need to focus on creating a suitable environment that promotes the generation of new ideas, curiosity and innovation to facilitate problem-solving in authentic circumstances.  (</a:t>
            </a:r>
            <a:r>
              <a:rPr kumimoji="0" lang="en-GB" sz="2600" b="0" i="0" u="none" strike="noStrike" kern="1200" cap="none" spc="0" normalizeH="0" baseline="0" noProof="0" dirty="0" err="1">
                <a:ln>
                  <a:noFill/>
                </a:ln>
                <a:solidFill>
                  <a:prstClr val="black"/>
                </a:solidFill>
                <a:effectLst/>
                <a:uLnTx/>
                <a:uFillTx/>
                <a:latin typeface="Myriad Pro"/>
                <a:ea typeface="+mn-ea"/>
                <a:cs typeface="+mn-cs"/>
              </a:rPr>
              <a:t>Cankar</a:t>
            </a:r>
            <a:r>
              <a:rPr kumimoji="0" lang="en-GB" sz="2600" b="0" i="0" u="none" strike="noStrike" kern="1200" cap="none" spc="0" normalizeH="0" baseline="0" noProof="0" dirty="0">
                <a:ln>
                  <a:noFill/>
                </a:ln>
                <a:solidFill>
                  <a:prstClr val="black"/>
                </a:solidFill>
                <a:effectLst/>
                <a:uLnTx/>
                <a:uFillTx/>
                <a:latin typeface="Myriad Pro"/>
                <a:ea typeface="+mn-ea"/>
                <a:cs typeface="+mn-cs"/>
              </a:rPr>
              <a:t> et al, 2013)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Teachers and school leaders need to build an environment that encourages risk-taking, independence and flexibility.  (Gibson, 2010)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4" name="Picture 3"/>
          <p:cNvPicPr>
            <a:picLocks noChangeAspect="1"/>
          </p:cNvPicPr>
          <p:nvPr/>
        </p:nvPicPr>
        <p:blipFill rotWithShape="1">
          <a:blip r:embed="rId3"/>
          <a:srcRect r="6728"/>
          <a:stretch/>
        </p:blipFill>
        <p:spPr>
          <a:xfrm>
            <a:off x="6845741" y="1334795"/>
            <a:ext cx="4964185" cy="3549535"/>
          </a:xfrm>
          <a:prstGeom prst="rect">
            <a:avLst/>
          </a:prstGeom>
        </p:spPr>
      </p:pic>
    </p:spTree>
    <p:extLst>
      <p:ext uri="{BB962C8B-B14F-4D97-AF65-F5344CB8AC3E}">
        <p14:creationId xmlns:p14="http://schemas.microsoft.com/office/powerpoint/2010/main" val="9727094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ld boot pipe.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60813" y="221713"/>
            <a:ext cx="4166032" cy="6240369"/>
          </a:xfrm>
          <a:prstGeom prst="rect">
            <a:avLst/>
          </a:prstGeom>
        </p:spPr>
      </p:pic>
      <p:sp>
        <p:nvSpPr>
          <p:cNvPr id="2" name="TextBox 1"/>
          <p:cNvSpPr txBox="1"/>
          <p:nvPr/>
        </p:nvSpPr>
        <p:spPr>
          <a:xfrm>
            <a:off x="4830184" y="2155115"/>
            <a:ext cx="6902823" cy="4524315"/>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In pairs/small groups, choose a topic from your area of study.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200" dirty="0">
                <a:solidFill>
                  <a:prstClr val="black"/>
                </a:solidFill>
                <a:latin typeface="Calibri" panose="020F0502020204030204" pitchFamily="34" charset="0"/>
                <a:cs typeface="Calibri" panose="020F0502020204030204" pitchFamily="34" charset="0"/>
              </a:rPr>
              <a:t>How can you design a lesson/series of lessons to include development of creativity, innovation and problem-solving skills?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Be prepared to share your ideas with the wider group. </a:t>
            </a:r>
          </a:p>
          <a:p>
            <a:pPr marR="0" lvl="0" algn="l" defTabSz="914400" rtl="0" eaLnBrk="1" fontAlgn="auto" latinLnBrk="0" hangingPunct="1">
              <a:lnSpc>
                <a:spcPct val="100000"/>
              </a:lnSpc>
              <a:spcBef>
                <a:spcPts val="0"/>
              </a:spcBef>
              <a:spcAft>
                <a:spcPts val="0"/>
              </a:spcAft>
              <a:buClrTx/>
              <a:buSzTx/>
              <a:tabLst/>
              <a:defRPr/>
            </a:pPr>
            <a:endParaRPr lang="en-GB" sz="3200" dirty="0">
              <a:solidFill>
                <a:prstClr val="black"/>
              </a:solidFill>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A3745308-7914-4379-BB50-5F6F0A210C8F}"/>
              </a:ext>
            </a:extLst>
          </p:cNvPr>
          <p:cNvPicPr>
            <a:picLocks noChangeAspect="1"/>
          </p:cNvPicPr>
          <p:nvPr/>
        </p:nvPicPr>
        <p:blipFill>
          <a:blip r:embed="rId4"/>
          <a:stretch>
            <a:fillRect/>
          </a:stretch>
        </p:blipFill>
        <p:spPr>
          <a:xfrm>
            <a:off x="6711890" y="221713"/>
            <a:ext cx="2476920" cy="1714444"/>
          </a:xfrm>
          <a:prstGeom prst="rect">
            <a:avLst/>
          </a:prstGeom>
        </p:spPr>
      </p:pic>
      <p:pic>
        <p:nvPicPr>
          <p:cNvPr id="3074" name="Picture 2" descr="See the source image">
            <a:extLst>
              <a:ext uri="{FF2B5EF4-FFF2-40B4-BE49-F238E27FC236}">
                <a16:creationId xmlns:a16="http://schemas.microsoft.com/office/drawing/2014/main" id="{F25C794A-EAF3-422B-9A5C-318836DD7FF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81120" y="161262"/>
            <a:ext cx="1751887" cy="1774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7579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62646" y="257577"/>
            <a:ext cx="2947279" cy="452431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Creativity, innovation and enterprise in Secondary Schools:  </a:t>
            </a:r>
            <a:r>
              <a:rPr kumimoji="0" lang="en-GB" sz="3200" b="1" i="0" u="none" strike="noStrike" kern="1200" cap="none" spc="0" normalizeH="0" baseline="0" noProof="0" dirty="0">
                <a:ln>
                  <a:noFill/>
                </a:ln>
                <a:solidFill>
                  <a:srgbClr val="FF0000"/>
                </a:solidFill>
                <a:effectLst/>
                <a:uLnTx/>
                <a:uFillTx/>
                <a:latin typeface="Myriad Pro"/>
                <a:ea typeface="+mn-ea"/>
                <a:cs typeface="+mn-cs"/>
              </a:rPr>
              <a:t>Opportunities and challenges </a:t>
            </a:r>
          </a:p>
        </p:txBody>
      </p:sp>
      <p:sp>
        <p:nvSpPr>
          <p:cNvPr id="3" name="TextBox 2"/>
          <p:cNvSpPr txBox="1"/>
          <p:nvPr/>
        </p:nvSpPr>
        <p:spPr>
          <a:xfrm>
            <a:off x="309092" y="1517675"/>
            <a:ext cx="11500834" cy="209288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4" name="Picture 3"/>
          <p:cNvPicPr>
            <a:picLocks noChangeAspect="1"/>
          </p:cNvPicPr>
          <p:nvPr/>
        </p:nvPicPr>
        <p:blipFill>
          <a:blip r:embed="rId3"/>
          <a:stretch>
            <a:fillRect/>
          </a:stretch>
        </p:blipFill>
        <p:spPr>
          <a:xfrm>
            <a:off x="309091" y="138784"/>
            <a:ext cx="8289786" cy="5600153"/>
          </a:xfrm>
          <a:prstGeom prst="rect">
            <a:avLst/>
          </a:prstGeom>
        </p:spPr>
      </p:pic>
    </p:spTree>
    <p:extLst>
      <p:ext uri="{BB962C8B-B14F-4D97-AF65-F5344CB8AC3E}">
        <p14:creationId xmlns:p14="http://schemas.microsoft.com/office/powerpoint/2010/main" val="4273766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3AC43C2-92D6-4398-98B9-DAF497DF57A0}"/>
              </a:ext>
            </a:extLst>
          </p:cNvPr>
          <p:cNvPicPr>
            <a:picLocks noChangeAspect="1"/>
          </p:cNvPicPr>
          <p:nvPr/>
        </p:nvPicPr>
        <p:blipFill rotWithShape="1">
          <a:blip r:embed="rId3"/>
          <a:srcRect l="39259" t="23868" r="19352" b="19836"/>
          <a:stretch/>
        </p:blipFill>
        <p:spPr>
          <a:xfrm>
            <a:off x="1569156" y="211666"/>
            <a:ext cx="8410221" cy="6434667"/>
          </a:xfrm>
          <a:prstGeom prst="rect">
            <a:avLst/>
          </a:prstGeom>
        </p:spPr>
      </p:pic>
      <p:pic>
        <p:nvPicPr>
          <p:cNvPr id="5" name="Picture 4">
            <a:extLst>
              <a:ext uri="{FF2B5EF4-FFF2-40B4-BE49-F238E27FC236}">
                <a16:creationId xmlns:a16="http://schemas.microsoft.com/office/drawing/2014/main" id="{CBBADE2C-88FF-4B62-BDCA-1542D5D8EE12}"/>
              </a:ext>
            </a:extLst>
          </p:cNvPr>
          <p:cNvPicPr>
            <a:picLocks noChangeAspect="1"/>
          </p:cNvPicPr>
          <p:nvPr/>
        </p:nvPicPr>
        <p:blipFill>
          <a:blip r:embed="rId4"/>
          <a:stretch>
            <a:fillRect/>
          </a:stretch>
        </p:blipFill>
        <p:spPr>
          <a:xfrm>
            <a:off x="9333704" y="405796"/>
            <a:ext cx="2206943" cy="1359526"/>
          </a:xfrm>
          <a:prstGeom prst="rect">
            <a:avLst/>
          </a:prstGeom>
        </p:spPr>
      </p:pic>
    </p:spTree>
    <p:extLst>
      <p:ext uri="{BB962C8B-B14F-4D97-AF65-F5344CB8AC3E}">
        <p14:creationId xmlns:p14="http://schemas.microsoft.com/office/powerpoint/2010/main" val="41075383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8E0865-14F8-4A15-81CD-CA1412A5DB25}"/>
              </a:ext>
            </a:extLst>
          </p:cNvPr>
          <p:cNvSpPr txBox="1"/>
          <p:nvPr/>
        </p:nvSpPr>
        <p:spPr>
          <a:xfrm>
            <a:off x="505609" y="344244"/>
            <a:ext cx="10800678" cy="769441"/>
          </a:xfrm>
          <a:prstGeom prst="rect">
            <a:avLst/>
          </a:prstGeom>
          <a:noFill/>
        </p:spPr>
        <p:txBody>
          <a:bodyPr wrap="square" rtlCol="0">
            <a:spAutoFit/>
          </a:bodyPr>
          <a:lstStyle/>
          <a:p>
            <a:r>
              <a:rPr lang="en-GB" sz="4400" b="1" dirty="0"/>
              <a:t>Authentic contexts for lessons</a:t>
            </a:r>
          </a:p>
        </p:txBody>
      </p:sp>
      <p:sp>
        <p:nvSpPr>
          <p:cNvPr id="3" name="TextBox 2">
            <a:extLst>
              <a:ext uri="{FF2B5EF4-FFF2-40B4-BE49-F238E27FC236}">
                <a16:creationId xmlns:a16="http://schemas.microsoft.com/office/drawing/2014/main" id="{6DED4C20-BFAE-4A2D-8F58-69474ADD0B2D}"/>
              </a:ext>
            </a:extLst>
          </p:cNvPr>
          <p:cNvSpPr txBox="1"/>
          <p:nvPr/>
        </p:nvSpPr>
        <p:spPr>
          <a:xfrm>
            <a:off x="623944" y="1312433"/>
            <a:ext cx="10682343" cy="707886"/>
          </a:xfrm>
          <a:prstGeom prst="rect">
            <a:avLst/>
          </a:prstGeom>
          <a:noFill/>
        </p:spPr>
        <p:txBody>
          <a:bodyPr wrap="square" rtlCol="0">
            <a:spAutoFit/>
          </a:bodyPr>
          <a:lstStyle/>
          <a:p>
            <a:r>
              <a:rPr lang="en-GB" sz="2000" dirty="0"/>
              <a:t>Consider the following links:  how could you use them as a vehicle to deliver theoretical concepts within in your subject to develop skills identified by the World Economic forum:    </a:t>
            </a:r>
          </a:p>
        </p:txBody>
      </p:sp>
      <p:pic>
        <p:nvPicPr>
          <p:cNvPr id="5" name="Picture 4">
            <a:extLst>
              <a:ext uri="{FF2B5EF4-FFF2-40B4-BE49-F238E27FC236}">
                <a16:creationId xmlns:a16="http://schemas.microsoft.com/office/drawing/2014/main" id="{A275C819-5660-4A5C-B08D-3608E322F404}"/>
              </a:ext>
            </a:extLst>
          </p:cNvPr>
          <p:cNvPicPr>
            <a:picLocks noChangeAspect="1"/>
          </p:cNvPicPr>
          <p:nvPr/>
        </p:nvPicPr>
        <p:blipFill>
          <a:blip r:embed="rId3"/>
          <a:stretch>
            <a:fillRect/>
          </a:stretch>
        </p:blipFill>
        <p:spPr>
          <a:xfrm>
            <a:off x="6368550" y="4616356"/>
            <a:ext cx="2614197" cy="1809463"/>
          </a:xfrm>
          <a:prstGeom prst="rect">
            <a:avLst/>
          </a:prstGeom>
        </p:spPr>
      </p:pic>
      <p:sp>
        <p:nvSpPr>
          <p:cNvPr id="6" name="TextBox 5">
            <a:extLst>
              <a:ext uri="{FF2B5EF4-FFF2-40B4-BE49-F238E27FC236}">
                <a16:creationId xmlns:a16="http://schemas.microsoft.com/office/drawing/2014/main" id="{AD81B49F-A223-4E19-82AE-A97528516520}"/>
              </a:ext>
            </a:extLst>
          </p:cNvPr>
          <p:cNvSpPr txBox="1"/>
          <p:nvPr/>
        </p:nvSpPr>
        <p:spPr>
          <a:xfrm>
            <a:off x="372534" y="2241645"/>
            <a:ext cx="2822222" cy="923330"/>
          </a:xfrm>
          <a:prstGeom prst="rect">
            <a:avLst/>
          </a:prstGeom>
          <a:noFill/>
        </p:spPr>
        <p:txBody>
          <a:bodyPr wrap="square" rtlCol="0">
            <a:spAutoFit/>
          </a:bodyPr>
          <a:lstStyle/>
          <a:p>
            <a:r>
              <a:rPr lang="en-GB" dirty="0"/>
              <a:t>The Spanish company turning ocean trash into beautiful clothing </a:t>
            </a:r>
          </a:p>
        </p:txBody>
      </p:sp>
      <p:pic>
        <p:nvPicPr>
          <p:cNvPr id="7" name="Picture 6">
            <a:hlinkClick r:id="rId4"/>
            <a:extLst>
              <a:ext uri="{FF2B5EF4-FFF2-40B4-BE49-F238E27FC236}">
                <a16:creationId xmlns:a16="http://schemas.microsoft.com/office/drawing/2014/main" id="{28434C7B-E700-4E6E-87E5-6CD895B31323}"/>
              </a:ext>
            </a:extLst>
          </p:cNvPr>
          <p:cNvPicPr>
            <a:picLocks noChangeAspect="1"/>
          </p:cNvPicPr>
          <p:nvPr/>
        </p:nvPicPr>
        <p:blipFill rotWithShape="1">
          <a:blip r:embed="rId5"/>
          <a:srcRect l="13005" t="7256" r="14366" b="16003"/>
          <a:stretch/>
        </p:blipFill>
        <p:spPr>
          <a:xfrm>
            <a:off x="3552015" y="2219067"/>
            <a:ext cx="1060391" cy="1120422"/>
          </a:xfrm>
          <a:prstGeom prst="rect">
            <a:avLst/>
          </a:prstGeom>
        </p:spPr>
      </p:pic>
      <p:pic>
        <p:nvPicPr>
          <p:cNvPr id="11" name="Picture 10">
            <a:hlinkClick r:id="rId6"/>
            <a:extLst>
              <a:ext uri="{FF2B5EF4-FFF2-40B4-BE49-F238E27FC236}">
                <a16:creationId xmlns:a16="http://schemas.microsoft.com/office/drawing/2014/main" id="{77B5BCCA-8547-4A95-B906-0D81D71C8437}"/>
              </a:ext>
            </a:extLst>
          </p:cNvPr>
          <p:cNvPicPr>
            <a:picLocks noChangeAspect="1"/>
          </p:cNvPicPr>
          <p:nvPr/>
        </p:nvPicPr>
        <p:blipFill rotWithShape="1">
          <a:blip r:embed="rId5"/>
          <a:srcRect l="13005" t="7256" r="14366" b="16003"/>
          <a:stretch/>
        </p:blipFill>
        <p:spPr>
          <a:xfrm>
            <a:off x="9341425" y="3729247"/>
            <a:ext cx="1060391" cy="1120422"/>
          </a:xfrm>
          <a:prstGeom prst="rect">
            <a:avLst/>
          </a:prstGeom>
        </p:spPr>
      </p:pic>
      <p:pic>
        <p:nvPicPr>
          <p:cNvPr id="13" name="Picture 12">
            <a:hlinkClick r:id="rId7"/>
            <a:extLst>
              <a:ext uri="{FF2B5EF4-FFF2-40B4-BE49-F238E27FC236}">
                <a16:creationId xmlns:a16="http://schemas.microsoft.com/office/drawing/2014/main" id="{AF0ADF3E-FF58-4888-9777-5D4E2EF3C921}"/>
              </a:ext>
            </a:extLst>
          </p:cNvPr>
          <p:cNvPicPr>
            <a:picLocks noChangeAspect="1"/>
          </p:cNvPicPr>
          <p:nvPr/>
        </p:nvPicPr>
        <p:blipFill rotWithShape="1">
          <a:blip r:embed="rId5"/>
          <a:srcRect l="13005" t="7256" r="14366" b="16003"/>
          <a:stretch/>
        </p:blipFill>
        <p:spPr>
          <a:xfrm>
            <a:off x="9341425" y="2219067"/>
            <a:ext cx="1060391" cy="1120422"/>
          </a:xfrm>
          <a:prstGeom prst="rect">
            <a:avLst/>
          </a:prstGeom>
        </p:spPr>
      </p:pic>
      <p:pic>
        <p:nvPicPr>
          <p:cNvPr id="15" name="Picture 14">
            <a:hlinkClick r:id="rId8"/>
            <a:extLst>
              <a:ext uri="{FF2B5EF4-FFF2-40B4-BE49-F238E27FC236}">
                <a16:creationId xmlns:a16="http://schemas.microsoft.com/office/drawing/2014/main" id="{4925B825-D52D-4DD3-8B53-006B58C22279}"/>
              </a:ext>
            </a:extLst>
          </p:cNvPr>
          <p:cNvPicPr>
            <a:picLocks noChangeAspect="1"/>
          </p:cNvPicPr>
          <p:nvPr/>
        </p:nvPicPr>
        <p:blipFill rotWithShape="1">
          <a:blip r:embed="rId5"/>
          <a:srcRect l="13005" t="7256" r="14366" b="16003"/>
          <a:stretch/>
        </p:blipFill>
        <p:spPr>
          <a:xfrm>
            <a:off x="3552013" y="4849669"/>
            <a:ext cx="1060391" cy="1120422"/>
          </a:xfrm>
          <a:prstGeom prst="rect">
            <a:avLst/>
          </a:prstGeom>
        </p:spPr>
      </p:pic>
      <p:pic>
        <p:nvPicPr>
          <p:cNvPr id="17" name="Picture 16">
            <a:hlinkClick r:id="rId4"/>
            <a:extLst>
              <a:ext uri="{FF2B5EF4-FFF2-40B4-BE49-F238E27FC236}">
                <a16:creationId xmlns:a16="http://schemas.microsoft.com/office/drawing/2014/main" id="{BD5CF1B3-A74E-4841-8772-55B7FFE2534A}"/>
              </a:ext>
            </a:extLst>
          </p:cNvPr>
          <p:cNvPicPr>
            <a:picLocks noChangeAspect="1"/>
          </p:cNvPicPr>
          <p:nvPr/>
        </p:nvPicPr>
        <p:blipFill rotWithShape="1">
          <a:blip r:embed="rId5"/>
          <a:srcRect l="13005" t="7256" r="14366" b="16003"/>
          <a:stretch/>
        </p:blipFill>
        <p:spPr>
          <a:xfrm>
            <a:off x="3552014" y="3495934"/>
            <a:ext cx="1060391" cy="1120422"/>
          </a:xfrm>
          <a:prstGeom prst="rect">
            <a:avLst/>
          </a:prstGeom>
        </p:spPr>
      </p:pic>
      <p:sp>
        <p:nvSpPr>
          <p:cNvPr id="19" name="TextBox 18">
            <a:extLst>
              <a:ext uri="{FF2B5EF4-FFF2-40B4-BE49-F238E27FC236}">
                <a16:creationId xmlns:a16="http://schemas.microsoft.com/office/drawing/2014/main" id="{53B6021B-2724-4031-8E9E-85FC7806FD71}"/>
              </a:ext>
            </a:extLst>
          </p:cNvPr>
          <p:cNvSpPr txBox="1"/>
          <p:nvPr/>
        </p:nvSpPr>
        <p:spPr>
          <a:xfrm>
            <a:off x="372534" y="3693026"/>
            <a:ext cx="2822222" cy="923330"/>
          </a:xfrm>
          <a:prstGeom prst="rect">
            <a:avLst/>
          </a:prstGeom>
          <a:noFill/>
        </p:spPr>
        <p:txBody>
          <a:bodyPr wrap="square" rtlCol="0">
            <a:spAutoFit/>
          </a:bodyPr>
          <a:lstStyle/>
          <a:p>
            <a:r>
              <a:rPr lang="en-GB" dirty="0"/>
              <a:t>Designing masks to help people with or without disabilities to communicate</a:t>
            </a:r>
          </a:p>
        </p:txBody>
      </p:sp>
      <p:sp>
        <p:nvSpPr>
          <p:cNvPr id="21" name="TextBox 20">
            <a:extLst>
              <a:ext uri="{FF2B5EF4-FFF2-40B4-BE49-F238E27FC236}">
                <a16:creationId xmlns:a16="http://schemas.microsoft.com/office/drawing/2014/main" id="{C2F40D69-62C2-4703-AFA3-0115DBC919FA}"/>
              </a:ext>
            </a:extLst>
          </p:cNvPr>
          <p:cNvSpPr txBox="1"/>
          <p:nvPr/>
        </p:nvSpPr>
        <p:spPr>
          <a:xfrm>
            <a:off x="476047" y="5036255"/>
            <a:ext cx="2822222" cy="923330"/>
          </a:xfrm>
          <a:prstGeom prst="rect">
            <a:avLst/>
          </a:prstGeom>
          <a:noFill/>
        </p:spPr>
        <p:txBody>
          <a:bodyPr wrap="square" rtlCol="0">
            <a:spAutoFit/>
          </a:bodyPr>
          <a:lstStyle/>
          <a:p>
            <a:r>
              <a:rPr lang="en-GB" dirty="0"/>
              <a:t>How should urban environments change post-</a:t>
            </a:r>
            <a:r>
              <a:rPr lang="en-GB" dirty="0" err="1"/>
              <a:t>covid</a:t>
            </a:r>
            <a:r>
              <a:rPr lang="en-GB" dirty="0"/>
              <a:t>? </a:t>
            </a:r>
          </a:p>
        </p:txBody>
      </p:sp>
      <p:sp>
        <p:nvSpPr>
          <p:cNvPr id="25" name="TextBox 24">
            <a:extLst>
              <a:ext uri="{FF2B5EF4-FFF2-40B4-BE49-F238E27FC236}">
                <a16:creationId xmlns:a16="http://schemas.microsoft.com/office/drawing/2014/main" id="{0E095DCC-BE82-496B-901C-2F2339D16D64}"/>
              </a:ext>
            </a:extLst>
          </p:cNvPr>
          <p:cNvSpPr txBox="1"/>
          <p:nvPr/>
        </p:nvSpPr>
        <p:spPr>
          <a:xfrm>
            <a:off x="6096000" y="2288865"/>
            <a:ext cx="2822222" cy="369332"/>
          </a:xfrm>
          <a:prstGeom prst="rect">
            <a:avLst/>
          </a:prstGeom>
          <a:noFill/>
        </p:spPr>
        <p:txBody>
          <a:bodyPr wrap="square" rtlCol="0">
            <a:spAutoFit/>
          </a:bodyPr>
          <a:lstStyle/>
          <a:p>
            <a:r>
              <a:rPr lang="en-GB" dirty="0"/>
              <a:t>Innovation: Art as protest </a:t>
            </a:r>
          </a:p>
        </p:txBody>
      </p:sp>
      <p:sp>
        <p:nvSpPr>
          <p:cNvPr id="27" name="TextBox 26">
            <a:extLst>
              <a:ext uri="{FF2B5EF4-FFF2-40B4-BE49-F238E27FC236}">
                <a16:creationId xmlns:a16="http://schemas.microsoft.com/office/drawing/2014/main" id="{AAAB74DB-3B6D-4175-83EE-906C3AACCA30}"/>
              </a:ext>
            </a:extLst>
          </p:cNvPr>
          <p:cNvSpPr txBox="1"/>
          <p:nvPr/>
        </p:nvSpPr>
        <p:spPr>
          <a:xfrm>
            <a:off x="6096000" y="3693026"/>
            <a:ext cx="2822222" cy="646331"/>
          </a:xfrm>
          <a:prstGeom prst="rect">
            <a:avLst/>
          </a:prstGeom>
          <a:noFill/>
        </p:spPr>
        <p:txBody>
          <a:bodyPr wrap="square" rtlCol="0">
            <a:spAutoFit/>
          </a:bodyPr>
          <a:lstStyle/>
          <a:p>
            <a:r>
              <a:rPr lang="en-GB" dirty="0"/>
              <a:t>Tik– the secret business model? </a:t>
            </a:r>
          </a:p>
        </p:txBody>
      </p:sp>
    </p:spTree>
    <p:extLst>
      <p:ext uri="{BB962C8B-B14F-4D97-AF65-F5344CB8AC3E}">
        <p14:creationId xmlns:p14="http://schemas.microsoft.com/office/powerpoint/2010/main" val="3363897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817076" y="0"/>
            <a:ext cx="8065478" cy="6036506"/>
          </a:xfrm>
          <a:prstGeom prst="rect">
            <a:avLst/>
          </a:prstGeom>
        </p:spPr>
      </p:pic>
    </p:spTree>
    <p:extLst>
      <p:ext uri="{BB962C8B-B14F-4D97-AF65-F5344CB8AC3E}">
        <p14:creationId xmlns:p14="http://schemas.microsoft.com/office/powerpoint/2010/main" val="353726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9092" y="257577"/>
            <a:ext cx="1150083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References</a:t>
            </a:r>
            <a:endParaRPr kumimoji="0" lang="en-GB" sz="3200" b="1" i="0" u="none" strike="noStrike" kern="1200" cap="none" spc="0" normalizeH="0" baseline="0" noProof="0" dirty="0">
              <a:ln>
                <a:noFill/>
              </a:ln>
              <a:solidFill>
                <a:srgbClr val="FF0000"/>
              </a:solidFill>
              <a:effectLst/>
              <a:uLnTx/>
              <a:uFillTx/>
              <a:latin typeface="Myriad Pro"/>
              <a:ea typeface="+mn-ea"/>
              <a:cs typeface="+mn-cs"/>
            </a:endParaRPr>
          </a:p>
        </p:txBody>
      </p:sp>
      <p:sp>
        <p:nvSpPr>
          <p:cNvPr id="3" name="TextBox 2"/>
          <p:cNvSpPr txBox="1"/>
          <p:nvPr/>
        </p:nvSpPr>
        <p:spPr>
          <a:xfrm>
            <a:off x="309092" y="842352"/>
            <a:ext cx="11882908" cy="64786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yriad Pro"/>
                <a:ea typeface="+mn-ea"/>
                <a:cs typeface="+mn-cs"/>
              </a:rPr>
              <a:t>Craft, A (2005).  Creativity in schools: Tensions and dilemmas.  London: Routledge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prstClr val="black"/>
                </a:solidFill>
                <a:effectLst/>
                <a:uLnTx/>
                <a:uFillTx/>
                <a:latin typeface="Myriad Pro"/>
                <a:ea typeface="+mn-ea"/>
                <a:cs typeface="+mn-cs"/>
              </a:rPr>
              <a:t>Cremin</a:t>
            </a:r>
            <a:r>
              <a:rPr kumimoji="0" lang="en-GB" sz="1100" b="0" i="0" u="none" strike="noStrike" kern="1200" cap="none" spc="0" normalizeH="0" baseline="0" noProof="0" dirty="0">
                <a:ln>
                  <a:noFill/>
                </a:ln>
                <a:solidFill>
                  <a:prstClr val="black"/>
                </a:solidFill>
                <a:effectLst/>
                <a:uLnTx/>
                <a:uFillTx/>
                <a:latin typeface="Myriad Pro"/>
                <a:ea typeface="+mn-ea"/>
                <a:cs typeface="+mn-cs"/>
              </a:rPr>
              <a:t>, T (2015).  Perspectives on creative pedagogy:  Exploring challenges, possibilities and potential.  </a:t>
            </a:r>
            <a:r>
              <a:rPr kumimoji="0" lang="en-GB" sz="1100" b="0" i="1" u="none" strike="noStrike" kern="1200" cap="none" spc="0" normalizeH="0" baseline="0" noProof="0" dirty="0">
                <a:ln>
                  <a:noFill/>
                </a:ln>
                <a:solidFill>
                  <a:prstClr val="black"/>
                </a:solidFill>
                <a:effectLst/>
                <a:uLnTx/>
                <a:uFillTx/>
                <a:latin typeface="Myriad Pro"/>
                <a:ea typeface="+mn-ea"/>
                <a:cs typeface="+mn-cs"/>
              </a:rPr>
              <a:t>Education, 3-13</a:t>
            </a:r>
            <a:r>
              <a:rPr kumimoji="0" lang="en-GB" sz="1100" b="0" i="0" u="none" strike="noStrike" kern="1200" cap="none" spc="0" normalizeH="0" baseline="0" noProof="0" dirty="0">
                <a:ln>
                  <a:noFill/>
                </a:ln>
                <a:solidFill>
                  <a:prstClr val="black"/>
                </a:solidFill>
                <a:effectLst/>
                <a:uLnTx/>
                <a:uFillTx/>
                <a:latin typeface="Myriad Pro"/>
                <a:ea typeface="+mn-ea"/>
                <a:cs typeface="+mn-cs"/>
              </a:rPr>
              <a:t>.  43 (4), pp 353 – 359.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yriad Pro"/>
                <a:ea typeface="+mn-ea"/>
                <a:cs typeface="+mn-cs"/>
              </a:rPr>
              <a:t>Donaldson, G (2015).  Successful Futures.  Independent Review of Curriculum and Assessment Arrangements in Wales.  Available from:  </a:t>
            </a:r>
            <a:r>
              <a:rPr kumimoji="0" lang="en-GB" sz="1100" b="0" i="0" u="sng" strike="noStrike" kern="1200" cap="none" spc="0" normalizeH="0" baseline="0" noProof="0" dirty="0">
                <a:ln>
                  <a:noFill/>
                </a:ln>
                <a:solidFill>
                  <a:prstClr val="black"/>
                </a:solidFill>
                <a:effectLst/>
                <a:uLnTx/>
                <a:uFillTx/>
                <a:latin typeface="Myriad Pro"/>
                <a:ea typeface="+mn-ea"/>
                <a:cs typeface="+mn-cs"/>
                <a:hlinkClick r:id="rId3"/>
              </a:rPr>
              <a:t>https://gov.wales/docs/dcells/publications/150225-successful-futures-en.pdf</a:t>
            </a:r>
            <a:r>
              <a:rPr kumimoji="0" lang="en-GB" sz="11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yriad Pro"/>
                <a:ea typeface="+mn-ea"/>
                <a:cs typeface="+mn-cs"/>
              </a:rPr>
              <a:t>Education Workforce Council (2017).  National Education Workforce Survey.  Available at  </a:t>
            </a:r>
            <a:r>
              <a:rPr kumimoji="0" lang="en-GB" sz="1100" b="0" i="0" u="sng" strike="noStrike" kern="1200" cap="none" spc="0" normalizeH="0" baseline="0" noProof="0" dirty="0">
                <a:ln>
                  <a:noFill/>
                </a:ln>
                <a:solidFill>
                  <a:prstClr val="black"/>
                </a:solidFill>
                <a:effectLst/>
                <a:uLnTx/>
                <a:uFillTx/>
                <a:latin typeface="Myriad Pro"/>
                <a:ea typeface="+mn-ea"/>
                <a:cs typeface="+mn-cs"/>
                <a:hlinkClick r:id="rId4"/>
              </a:rPr>
              <a:t>http://dera.ioe.ac.uk/28777/1/National%20education%20workforce%20survey%20%28April%202017%29%20E.pdf</a:t>
            </a:r>
            <a:endParaRPr kumimoji="0" lang="en-GB" sz="1100" b="0" i="0" u="sng"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sng"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yriad Pro"/>
                <a:ea typeface="+mn-ea"/>
                <a:cs typeface="+mn-cs"/>
              </a:rPr>
              <a:t>Fagan, C (2006).  Three </a:t>
            </a:r>
            <a:r>
              <a:rPr kumimoji="0" lang="en-GB" sz="1100" b="0" i="0" u="none" strike="noStrike" kern="1200" cap="none" spc="0" normalizeH="0" baseline="0" noProof="0" dirty="0" err="1">
                <a:ln>
                  <a:noFill/>
                </a:ln>
                <a:solidFill>
                  <a:prstClr val="black"/>
                </a:solidFill>
                <a:effectLst/>
                <a:uLnTx/>
                <a:uFillTx/>
                <a:latin typeface="Myriad Pro"/>
                <a:ea typeface="+mn-ea"/>
                <a:cs typeface="+mn-cs"/>
              </a:rPr>
              <a:t>Es</a:t>
            </a:r>
            <a:r>
              <a:rPr kumimoji="0" lang="en-GB" sz="1100" b="0" i="0" u="none" strike="noStrike" kern="1200" cap="none" spc="0" normalizeH="0" baseline="0" noProof="0" dirty="0">
                <a:ln>
                  <a:noFill/>
                </a:ln>
                <a:solidFill>
                  <a:prstClr val="black"/>
                </a:solidFill>
                <a:effectLst/>
                <a:uLnTx/>
                <a:uFillTx/>
                <a:latin typeface="Myriad Pro"/>
                <a:ea typeface="+mn-ea"/>
                <a:cs typeface="+mn-cs"/>
              </a:rPr>
              <a:t> for teachers: economics, enterprise and entrepreneurship.  </a:t>
            </a:r>
            <a:r>
              <a:rPr kumimoji="0" lang="en-GB" sz="1100" b="0" i="1" u="none" strike="noStrike" kern="1200" cap="none" spc="0" normalizeH="0" baseline="0" noProof="0" dirty="0">
                <a:ln>
                  <a:noFill/>
                </a:ln>
                <a:solidFill>
                  <a:prstClr val="black"/>
                </a:solidFill>
                <a:effectLst/>
                <a:uLnTx/>
                <a:uFillTx/>
                <a:latin typeface="Myriad Pro"/>
                <a:ea typeface="+mn-ea"/>
                <a:cs typeface="+mn-cs"/>
              </a:rPr>
              <a:t>Teacher Development</a:t>
            </a:r>
            <a:r>
              <a:rPr kumimoji="0" lang="en-GB" sz="1100" b="0" i="0" u="none" strike="noStrike" kern="1200" cap="none" spc="0" normalizeH="0" baseline="0" noProof="0" dirty="0">
                <a:ln>
                  <a:noFill/>
                </a:ln>
                <a:solidFill>
                  <a:prstClr val="black"/>
                </a:solidFill>
                <a:effectLst/>
                <a:uLnTx/>
                <a:uFillTx/>
                <a:latin typeface="Myriad Pro"/>
                <a:ea typeface="+mn-ea"/>
                <a:cs typeface="+mn-cs"/>
              </a:rPr>
              <a:t>.  10 (3), pp 275 – 291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sng"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yriad Pro"/>
                <a:ea typeface="+mn-ea"/>
                <a:cs typeface="+mn-cs"/>
              </a:rPr>
              <a:t>Furlong, J (2015). Teaching Tomorrow’s Teachers – Options for the future of initial teacher education in Wales.  University of Oxford.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yriad Pro"/>
                <a:ea typeface="+mn-ea"/>
                <a:cs typeface="+mn-cs"/>
              </a:rPr>
              <a:t>Gibson, R (2010).  The ‘art’ of creative teaching: implications of higher education.  </a:t>
            </a:r>
            <a:r>
              <a:rPr kumimoji="0" lang="en-GB" sz="1100" b="0" i="1" u="none" strike="noStrike" kern="1200" cap="none" spc="0" normalizeH="0" baseline="0" noProof="0" dirty="0">
                <a:ln>
                  <a:noFill/>
                </a:ln>
                <a:solidFill>
                  <a:prstClr val="black"/>
                </a:solidFill>
                <a:effectLst/>
                <a:uLnTx/>
                <a:uFillTx/>
                <a:latin typeface="Myriad Pro"/>
                <a:ea typeface="+mn-ea"/>
                <a:cs typeface="+mn-cs"/>
              </a:rPr>
              <a:t>Teaching in Higher Education.</a:t>
            </a:r>
            <a:r>
              <a:rPr kumimoji="0" lang="en-GB" sz="1100" b="0" i="0" u="none" strike="noStrike" kern="1200" cap="none" spc="0" normalizeH="0" baseline="0" noProof="0" dirty="0">
                <a:ln>
                  <a:noFill/>
                </a:ln>
                <a:solidFill>
                  <a:prstClr val="black"/>
                </a:solidFill>
                <a:effectLst/>
                <a:uLnTx/>
                <a:uFillTx/>
                <a:latin typeface="Myriad Pro"/>
                <a:ea typeface="+mn-ea"/>
                <a:cs typeface="+mn-cs"/>
              </a:rPr>
              <a:t>  15 (5), pp 607 – 613.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prstClr val="black"/>
                </a:solidFill>
                <a:effectLst/>
                <a:uLnTx/>
                <a:uFillTx/>
                <a:latin typeface="Myriad Pro"/>
                <a:ea typeface="+mn-ea"/>
                <a:cs typeface="+mn-cs"/>
              </a:rPr>
              <a:t>Henriksen</a:t>
            </a:r>
            <a:r>
              <a:rPr kumimoji="0" lang="en-GB" sz="1100" b="0" i="0" u="none" strike="noStrike" kern="1200" cap="none" spc="0" normalizeH="0" baseline="0" noProof="0" dirty="0">
                <a:ln>
                  <a:noFill/>
                </a:ln>
                <a:solidFill>
                  <a:prstClr val="black"/>
                </a:solidFill>
                <a:effectLst/>
                <a:uLnTx/>
                <a:uFillTx/>
                <a:latin typeface="Myriad Pro"/>
                <a:ea typeface="+mn-ea"/>
                <a:cs typeface="+mn-cs"/>
              </a:rPr>
              <a:t>, D, Mishra, P, </a:t>
            </a:r>
            <a:r>
              <a:rPr kumimoji="0" lang="en-GB" sz="1100" b="0" i="0" u="none" strike="noStrike" kern="1200" cap="none" spc="0" normalizeH="0" baseline="0" noProof="0" dirty="0" err="1">
                <a:ln>
                  <a:noFill/>
                </a:ln>
                <a:solidFill>
                  <a:prstClr val="black"/>
                </a:solidFill>
                <a:effectLst/>
                <a:uLnTx/>
                <a:uFillTx/>
                <a:latin typeface="Myriad Pro"/>
                <a:ea typeface="+mn-ea"/>
                <a:cs typeface="+mn-cs"/>
              </a:rPr>
              <a:t>Fisser</a:t>
            </a:r>
            <a:r>
              <a:rPr kumimoji="0" lang="en-GB" sz="1100" b="0" i="0" u="none" strike="noStrike" kern="1200" cap="none" spc="0" normalizeH="0" baseline="0" noProof="0" dirty="0">
                <a:ln>
                  <a:noFill/>
                </a:ln>
                <a:solidFill>
                  <a:prstClr val="black"/>
                </a:solidFill>
                <a:effectLst/>
                <a:uLnTx/>
                <a:uFillTx/>
                <a:latin typeface="Myriad Pro"/>
                <a:ea typeface="+mn-ea"/>
                <a:cs typeface="+mn-cs"/>
              </a:rPr>
              <a:t>, P (2016).  Infusing creativity and technology in the 21</a:t>
            </a:r>
            <a:r>
              <a:rPr kumimoji="0" lang="en-GB" sz="1100" b="0" i="0" u="none" strike="noStrike" kern="1200" cap="none" spc="0" normalizeH="0" baseline="30000" noProof="0" dirty="0">
                <a:ln>
                  <a:noFill/>
                </a:ln>
                <a:solidFill>
                  <a:prstClr val="black"/>
                </a:solidFill>
                <a:effectLst/>
                <a:uLnTx/>
                <a:uFillTx/>
                <a:latin typeface="Myriad Pro"/>
                <a:ea typeface="+mn-ea"/>
                <a:cs typeface="+mn-cs"/>
              </a:rPr>
              <a:t>st</a:t>
            </a:r>
            <a:r>
              <a:rPr kumimoji="0" lang="en-GB" sz="1100" b="0" i="0" u="none" strike="noStrike" kern="1200" cap="none" spc="0" normalizeH="0" baseline="0" noProof="0" dirty="0">
                <a:ln>
                  <a:noFill/>
                </a:ln>
                <a:solidFill>
                  <a:prstClr val="black"/>
                </a:solidFill>
                <a:effectLst/>
                <a:uLnTx/>
                <a:uFillTx/>
                <a:latin typeface="Myriad Pro"/>
                <a:ea typeface="+mn-ea"/>
                <a:cs typeface="+mn-cs"/>
              </a:rPr>
              <a:t> century education: A systematic view for change.  </a:t>
            </a:r>
            <a:r>
              <a:rPr kumimoji="0" lang="en-GB" sz="1100" b="0" i="1" u="none" strike="noStrike" kern="1200" cap="none" spc="0" normalizeH="0" baseline="0" noProof="0" dirty="0">
                <a:ln>
                  <a:noFill/>
                </a:ln>
                <a:solidFill>
                  <a:prstClr val="black"/>
                </a:solidFill>
                <a:effectLst/>
                <a:uLnTx/>
                <a:uFillTx/>
                <a:latin typeface="Myriad Pro"/>
                <a:ea typeface="+mn-ea"/>
                <a:cs typeface="+mn-cs"/>
              </a:rPr>
              <a:t>Educational Technology and Society</a:t>
            </a:r>
            <a:r>
              <a:rPr kumimoji="0" lang="en-GB" sz="1100" b="0" i="0" u="none" strike="noStrike" kern="1200" cap="none" spc="0" normalizeH="0" baseline="0" noProof="0" dirty="0">
                <a:ln>
                  <a:noFill/>
                </a:ln>
                <a:solidFill>
                  <a:prstClr val="black"/>
                </a:solidFill>
                <a:effectLst/>
                <a:uLnTx/>
                <a:uFillTx/>
                <a:latin typeface="Myriad Pro"/>
                <a:ea typeface="+mn-ea"/>
                <a:cs typeface="+mn-cs"/>
              </a:rPr>
              <a:t>.  19 (3) pp 27 – 37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yriad Pro"/>
                <a:ea typeface="+mn-ea"/>
                <a:cs typeface="+mn-cs"/>
              </a:rPr>
              <a:t>Jones, C (2016).  Enterprise Education: Towards the Development of the Heutagogical Learner.  </a:t>
            </a:r>
            <a:r>
              <a:rPr kumimoji="0" lang="en-GB" sz="1100" b="0" i="1" u="none" strike="noStrike" kern="1200" cap="none" spc="0" normalizeH="0" baseline="0" noProof="0" dirty="0">
                <a:ln>
                  <a:noFill/>
                </a:ln>
                <a:solidFill>
                  <a:prstClr val="black"/>
                </a:solidFill>
                <a:effectLst/>
                <a:uLnTx/>
                <a:uFillTx/>
                <a:latin typeface="Myriad Pro"/>
                <a:ea typeface="+mn-ea"/>
                <a:cs typeface="+mn-cs"/>
              </a:rPr>
              <a:t>All Ireland Journal of Teaching and Learning in Higher Education.</a:t>
            </a:r>
            <a:r>
              <a:rPr kumimoji="0" lang="en-GB" sz="1100" b="0" i="0" u="none" strike="noStrike" kern="1200" cap="none" spc="0" normalizeH="0" baseline="0" noProof="0" dirty="0">
                <a:ln>
                  <a:noFill/>
                </a:ln>
                <a:solidFill>
                  <a:prstClr val="black"/>
                </a:solidFill>
                <a:effectLst/>
                <a:uLnTx/>
                <a:uFillTx/>
                <a:latin typeface="Myriad Pro"/>
                <a:ea typeface="+mn-ea"/>
                <a:cs typeface="+mn-cs"/>
              </a:rPr>
              <a:t>  8 (1) pp 2541 – 2547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yriad Pro"/>
                <a:ea typeface="+mn-ea"/>
                <a:cs typeface="+mn-cs"/>
              </a:rPr>
              <a:t>National Advisory Committee on Creative and Cultural Education (NACCCE) (1999).  Available from: </a:t>
            </a:r>
            <a:r>
              <a:rPr kumimoji="0" lang="en-GB" sz="1100" b="0" i="0" u="sng" strike="noStrike" kern="1200" cap="none" spc="0" normalizeH="0" baseline="0" noProof="0" dirty="0">
                <a:ln>
                  <a:noFill/>
                </a:ln>
                <a:solidFill>
                  <a:prstClr val="black"/>
                </a:solidFill>
                <a:effectLst/>
                <a:uLnTx/>
                <a:uFillTx/>
                <a:latin typeface="Myriad Pro"/>
                <a:ea typeface="+mn-ea"/>
                <a:cs typeface="+mn-cs"/>
                <a:hlinkClick r:id="rId5"/>
              </a:rPr>
              <a:t>http://sirkenrobinson.com/pdf/allourfutures.pdf</a:t>
            </a:r>
            <a:r>
              <a:rPr kumimoji="0" lang="en-GB" sz="11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yriad Pro"/>
                <a:ea typeface="+mn-ea"/>
                <a:cs typeface="+mn-cs"/>
              </a:rPr>
              <a:t>Welsh Government (2015).  Wellbeing of future generations (Wales) Act.  Available from: </a:t>
            </a:r>
            <a:r>
              <a:rPr kumimoji="0" lang="en-GB" sz="1100" b="0" i="0" u="sng" strike="noStrike" kern="1200" cap="none" spc="0" normalizeH="0" baseline="0" noProof="0" dirty="0">
                <a:ln>
                  <a:noFill/>
                </a:ln>
                <a:solidFill>
                  <a:prstClr val="black"/>
                </a:solidFill>
                <a:effectLst/>
                <a:uLnTx/>
                <a:uFillTx/>
                <a:latin typeface="Myriad Pro"/>
                <a:ea typeface="+mn-ea"/>
                <a:cs typeface="+mn-cs"/>
                <a:hlinkClick r:id="rId6"/>
              </a:rPr>
              <a:t>https://gweddill.gov.wales/docs/dsjlg/publications/150623-guide-to-the-fg-act-en.pdf</a:t>
            </a:r>
            <a:endParaRPr kumimoji="0" lang="en-GB" sz="1100" b="0" i="0" u="sng"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sng"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yriad Pro"/>
                <a:ea typeface="+mn-ea"/>
                <a:cs typeface="+mn-cs"/>
              </a:rPr>
              <a:t>Welsh Government (2018).  Formative Evaluation of the Pioneer School Model.  Executive Summary.  Available from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yriad Pro"/>
                <a:ea typeface="+mn-ea"/>
                <a:cs typeface="+mn-cs"/>
                <a:hlinkClick r:id="rId7"/>
              </a:rPr>
              <a:t>https://gweddill.gov.wales/docs/caecd/research/2018/180712-formative-evaluation-pioneer-school-model-summary-en.pdf</a:t>
            </a:r>
            <a:endParaRPr kumimoji="0" lang="en-GB" sz="11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61115481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3" ma:contentTypeDescription="Create a new document." ma:contentTypeScope="" ma:versionID="292d70ba646a3ece737b6d8d71aab2a1">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a2ab63e8438a2908ff2aa5e55e69fe1"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0F80B2F-9D6A-495E-901D-C3C545CEF8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08EF470-A9A0-4E8A-BE04-D97B37B4585A}">
  <ds:schemaRefs>
    <ds:schemaRef ds:uri="http://schemas.microsoft.com/sharepoint/v3/contenttype/forms"/>
  </ds:schemaRefs>
</ds:datastoreItem>
</file>

<file path=customXml/itemProps3.xml><?xml version="1.0" encoding="utf-8"?>
<ds:datastoreItem xmlns:ds="http://schemas.openxmlformats.org/officeDocument/2006/customXml" ds:itemID="{26727210-FB34-45E7-BCA7-A5C936B90254}">
  <ds:schemaRefs>
    <ds:schemaRef ds:uri="http://schemas.microsoft.com/office/2006/documentManagement/types"/>
    <ds:schemaRef ds:uri="http://schemas.microsoft.com/office/2006/metadata/properties"/>
    <ds:schemaRef ds:uri="f9cd839b-d2f7-4d79-867e-33235b171cd7"/>
    <ds:schemaRef ds:uri="http://purl.org/dc/terms/"/>
    <ds:schemaRef ds:uri="http://schemas.openxmlformats.org/package/2006/metadata/core-properties"/>
    <ds:schemaRef ds:uri="http://purl.org/dc/dcmitype/"/>
    <ds:schemaRef ds:uri="http://schemas.microsoft.com/office/infopath/2007/PartnerControls"/>
    <ds:schemaRef ds:uri="ebe861c4-9752-476b-95bf-faec8d80e167"/>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129</TotalTime>
  <Words>2068</Words>
  <Application>Microsoft Office PowerPoint</Application>
  <PresentationFormat>Widescreen</PresentationFormat>
  <Paragraphs>146</Paragraphs>
  <Slides>22</Slides>
  <Notes>21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22</vt:i4>
      </vt:variant>
    </vt:vector>
  </HeadingPairs>
  <TitlesOfParts>
    <vt:vector size="30" baseType="lpstr">
      <vt:lpstr>Arial</vt:lpstr>
      <vt:lpstr>Arial Rounded MT Bold</vt:lpstr>
      <vt:lpstr>Calibri</vt:lpstr>
      <vt:lpstr>Calibri Light</vt:lpstr>
      <vt:lpstr>Myriad Pro</vt:lpstr>
      <vt:lpstr>Times New Roman</vt:lpstr>
      <vt:lpstr>1_Office Theme</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dc:creator>
  <cp:lastModifiedBy>Kelly Gipson</cp:lastModifiedBy>
  <cp:revision>2</cp:revision>
  <dcterms:created xsi:type="dcterms:W3CDTF">2020-09-28T14:23:16Z</dcterms:created>
  <dcterms:modified xsi:type="dcterms:W3CDTF">2020-09-29T13:11:13Z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