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7"/>
  </p:notesMasterIdLst>
  <p:sldIdLst>
    <p:sldId id="256" r:id="rId2"/>
    <p:sldId id="257" r:id="rId3"/>
    <p:sldId id="269" r:id="rId4"/>
    <p:sldId id="259" r:id="rId5"/>
    <p:sldId id="270" r:id="rId6"/>
    <p:sldId id="271" r:id="rId7"/>
    <p:sldId id="268" r:id="rId8"/>
    <p:sldId id="260" r:id="rId9"/>
    <p:sldId id="262" r:id="rId10"/>
    <p:sldId id="263" r:id="rId11"/>
    <p:sldId id="265" r:id="rId12"/>
    <p:sldId id="266" r:id="rId13"/>
    <p:sldId id="267" r:id="rId14"/>
    <p:sldId id="258"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132"/>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C2848E-8C84-42C1-BFBC-18101C533B64}" type="doc">
      <dgm:prSet loTypeId="urn:microsoft.com/office/officeart/2005/8/layout/hProcess9" loCatId="process" qsTypeId="urn:microsoft.com/office/officeart/2005/8/quickstyle/simple1" qsCatId="simple" csTypeId="urn:microsoft.com/office/officeart/2005/8/colors/accent1_2" csCatId="accent1" phldr="1"/>
      <dgm:spPr/>
    </dgm:pt>
    <dgm:pt modelId="{F069D27F-7052-4C3B-AB28-5C520376E605}">
      <dgm:prSet phldrT="[Text]"/>
      <dgm:spPr/>
      <dgm:t>
        <a:bodyPr/>
        <a:lstStyle/>
        <a:p>
          <a:r>
            <a:rPr lang="en-GB" dirty="0" smtClean="0"/>
            <a:t>Critical</a:t>
          </a:r>
          <a:endParaRPr lang="en-GB" dirty="0"/>
        </a:p>
      </dgm:t>
    </dgm:pt>
    <dgm:pt modelId="{F17C26A3-C4C5-4A03-8C4E-7CBA2D36F8BB}" type="parTrans" cxnId="{5B881666-5214-4A0B-908D-06205FBFB451}">
      <dgm:prSet/>
      <dgm:spPr/>
      <dgm:t>
        <a:bodyPr/>
        <a:lstStyle/>
        <a:p>
          <a:endParaRPr lang="en-GB"/>
        </a:p>
      </dgm:t>
    </dgm:pt>
    <dgm:pt modelId="{30DE5BD0-C4E4-4AD4-B683-CF8ACB176073}" type="sibTrans" cxnId="{5B881666-5214-4A0B-908D-06205FBFB451}">
      <dgm:prSet/>
      <dgm:spPr/>
      <dgm:t>
        <a:bodyPr/>
        <a:lstStyle/>
        <a:p>
          <a:endParaRPr lang="en-GB"/>
        </a:p>
      </dgm:t>
    </dgm:pt>
    <dgm:pt modelId="{9A057064-D90A-43BB-8914-5ABB33D5E15B}">
      <dgm:prSet phldrT="[Text]"/>
      <dgm:spPr/>
      <dgm:t>
        <a:bodyPr/>
        <a:lstStyle/>
        <a:p>
          <a:r>
            <a:rPr lang="en-GB" dirty="0" smtClean="0"/>
            <a:t>Creative</a:t>
          </a:r>
          <a:endParaRPr lang="en-GB" dirty="0"/>
        </a:p>
      </dgm:t>
    </dgm:pt>
    <dgm:pt modelId="{7ABA4590-8176-4D18-8105-100DC932F73A}" type="parTrans" cxnId="{1804A81C-01AC-477B-9100-9E6033E8E89C}">
      <dgm:prSet/>
      <dgm:spPr/>
      <dgm:t>
        <a:bodyPr/>
        <a:lstStyle/>
        <a:p>
          <a:endParaRPr lang="en-GB"/>
        </a:p>
      </dgm:t>
    </dgm:pt>
    <dgm:pt modelId="{DD20012E-E81A-4F76-8425-F0A72DB007E6}" type="sibTrans" cxnId="{1804A81C-01AC-477B-9100-9E6033E8E89C}">
      <dgm:prSet/>
      <dgm:spPr/>
      <dgm:t>
        <a:bodyPr/>
        <a:lstStyle/>
        <a:p>
          <a:endParaRPr lang="en-GB"/>
        </a:p>
      </dgm:t>
    </dgm:pt>
    <dgm:pt modelId="{9385DD1F-92B7-4C53-9AF6-356A12BF9809}">
      <dgm:prSet phldrT="[Text]"/>
      <dgm:spPr/>
      <dgm:t>
        <a:bodyPr/>
        <a:lstStyle/>
        <a:p>
          <a:r>
            <a:rPr lang="en-GB" dirty="0" smtClean="0"/>
            <a:t>Strategic </a:t>
          </a:r>
          <a:endParaRPr lang="en-GB" dirty="0"/>
        </a:p>
      </dgm:t>
    </dgm:pt>
    <dgm:pt modelId="{18A2CAF5-42EA-4CA1-853B-C438E2082428}" type="parTrans" cxnId="{73088577-9087-415B-9EE0-89E5C66C33BB}">
      <dgm:prSet/>
      <dgm:spPr/>
      <dgm:t>
        <a:bodyPr/>
        <a:lstStyle/>
        <a:p>
          <a:endParaRPr lang="en-GB"/>
        </a:p>
      </dgm:t>
    </dgm:pt>
    <dgm:pt modelId="{0F9A6182-99E0-435A-A23D-D71FA1E17D1C}" type="sibTrans" cxnId="{73088577-9087-415B-9EE0-89E5C66C33BB}">
      <dgm:prSet/>
      <dgm:spPr/>
      <dgm:t>
        <a:bodyPr/>
        <a:lstStyle/>
        <a:p>
          <a:endParaRPr lang="en-GB"/>
        </a:p>
      </dgm:t>
    </dgm:pt>
    <dgm:pt modelId="{51F11E0E-F1F6-4537-9319-254941DBBBFF}">
      <dgm:prSet phldrT="[Text]"/>
      <dgm:spPr/>
      <dgm:t>
        <a:bodyPr/>
        <a:lstStyle/>
        <a:p>
          <a:r>
            <a:rPr lang="en-GB" dirty="0" smtClean="0"/>
            <a:t>ACTION!</a:t>
          </a:r>
          <a:endParaRPr lang="en-GB" dirty="0"/>
        </a:p>
      </dgm:t>
    </dgm:pt>
    <dgm:pt modelId="{B71995A6-2A5D-4F9F-B51C-0DB969AF1723}" type="parTrans" cxnId="{E88F8194-1709-4361-9850-67944C6BABD5}">
      <dgm:prSet/>
      <dgm:spPr/>
      <dgm:t>
        <a:bodyPr/>
        <a:lstStyle/>
        <a:p>
          <a:endParaRPr lang="en-GB"/>
        </a:p>
      </dgm:t>
    </dgm:pt>
    <dgm:pt modelId="{21B5060F-61D5-405E-AAFD-31D08ED138E5}" type="sibTrans" cxnId="{E88F8194-1709-4361-9850-67944C6BABD5}">
      <dgm:prSet/>
      <dgm:spPr/>
      <dgm:t>
        <a:bodyPr/>
        <a:lstStyle/>
        <a:p>
          <a:endParaRPr lang="en-GB"/>
        </a:p>
      </dgm:t>
    </dgm:pt>
    <dgm:pt modelId="{55976FF4-4880-4067-BDFB-80BC7FDF0898}" type="pres">
      <dgm:prSet presAssocID="{8AC2848E-8C84-42C1-BFBC-18101C533B64}" presName="CompostProcess" presStyleCnt="0">
        <dgm:presLayoutVars>
          <dgm:dir/>
          <dgm:resizeHandles val="exact"/>
        </dgm:presLayoutVars>
      </dgm:prSet>
      <dgm:spPr/>
    </dgm:pt>
    <dgm:pt modelId="{4F985140-44EF-4A18-B6B8-5EED2F95348E}" type="pres">
      <dgm:prSet presAssocID="{8AC2848E-8C84-42C1-BFBC-18101C533B64}" presName="arrow" presStyleLbl="bgShp" presStyleIdx="0" presStyleCnt="1"/>
      <dgm:spPr/>
    </dgm:pt>
    <dgm:pt modelId="{100AC7D0-D365-4D07-90BD-12D9023D4C47}" type="pres">
      <dgm:prSet presAssocID="{8AC2848E-8C84-42C1-BFBC-18101C533B64}" presName="linearProcess" presStyleCnt="0"/>
      <dgm:spPr/>
    </dgm:pt>
    <dgm:pt modelId="{BFA8A75E-A093-4F9A-A546-860169CA5726}" type="pres">
      <dgm:prSet presAssocID="{F069D27F-7052-4C3B-AB28-5C520376E605}" presName="textNode" presStyleLbl="node1" presStyleIdx="0" presStyleCnt="4">
        <dgm:presLayoutVars>
          <dgm:bulletEnabled val="1"/>
        </dgm:presLayoutVars>
      </dgm:prSet>
      <dgm:spPr/>
      <dgm:t>
        <a:bodyPr/>
        <a:lstStyle/>
        <a:p>
          <a:endParaRPr lang="en-GB"/>
        </a:p>
      </dgm:t>
    </dgm:pt>
    <dgm:pt modelId="{B7352B3D-7FEB-4B11-ADC9-D6860212E517}" type="pres">
      <dgm:prSet presAssocID="{30DE5BD0-C4E4-4AD4-B683-CF8ACB176073}" presName="sibTrans" presStyleCnt="0"/>
      <dgm:spPr/>
    </dgm:pt>
    <dgm:pt modelId="{2D754798-A088-4FC2-B999-F33158E7052F}" type="pres">
      <dgm:prSet presAssocID="{9A057064-D90A-43BB-8914-5ABB33D5E15B}" presName="textNode" presStyleLbl="node1" presStyleIdx="1" presStyleCnt="4">
        <dgm:presLayoutVars>
          <dgm:bulletEnabled val="1"/>
        </dgm:presLayoutVars>
      </dgm:prSet>
      <dgm:spPr/>
      <dgm:t>
        <a:bodyPr/>
        <a:lstStyle/>
        <a:p>
          <a:endParaRPr lang="en-GB"/>
        </a:p>
      </dgm:t>
    </dgm:pt>
    <dgm:pt modelId="{0780CACC-04AE-4829-9189-D8C0A48572EE}" type="pres">
      <dgm:prSet presAssocID="{DD20012E-E81A-4F76-8425-F0A72DB007E6}" presName="sibTrans" presStyleCnt="0"/>
      <dgm:spPr/>
    </dgm:pt>
    <dgm:pt modelId="{F8F389C6-D392-43D9-9CDF-1576A6033F84}" type="pres">
      <dgm:prSet presAssocID="{9385DD1F-92B7-4C53-9AF6-356A12BF9809}" presName="textNode" presStyleLbl="node1" presStyleIdx="2" presStyleCnt="4" custLinFactNeighborX="58192">
        <dgm:presLayoutVars>
          <dgm:bulletEnabled val="1"/>
        </dgm:presLayoutVars>
      </dgm:prSet>
      <dgm:spPr/>
      <dgm:t>
        <a:bodyPr/>
        <a:lstStyle/>
        <a:p>
          <a:endParaRPr lang="en-GB"/>
        </a:p>
      </dgm:t>
    </dgm:pt>
    <dgm:pt modelId="{11B38374-2536-41BC-A92D-7FDB328CF894}" type="pres">
      <dgm:prSet presAssocID="{0F9A6182-99E0-435A-A23D-D71FA1E17D1C}" presName="sibTrans" presStyleCnt="0"/>
      <dgm:spPr/>
    </dgm:pt>
    <dgm:pt modelId="{5AB7C087-3C4B-4AED-89EE-2CD0B2BABB30}" type="pres">
      <dgm:prSet presAssocID="{51F11E0E-F1F6-4537-9319-254941DBBBFF}" presName="textNode" presStyleLbl="node1" presStyleIdx="3" presStyleCnt="4">
        <dgm:presLayoutVars>
          <dgm:bulletEnabled val="1"/>
        </dgm:presLayoutVars>
      </dgm:prSet>
      <dgm:spPr/>
      <dgm:t>
        <a:bodyPr/>
        <a:lstStyle/>
        <a:p>
          <a:endParaRPr lang="en-GB"/>
        </a:p>
      </dgm:t>
    </dgm:pt>
  </dgm:ptLst>
  <dgm:cxnLst>
    <dgm:cxn modelId="{5B881666-5214-4A0B-908D-06205FBFB451}" srcId="{8AC2848E-8C84-42C1-BFBC-18101C533B64}" destId="{F069D27F-7052-4C3B-AB28-5C520376E605}" srcOrd="0" destOrd="0" parTransId="{F17C26A3-C4C5-4A03-8C4E-7CBA2D36F8BB}" sibTransId="{30DE5BD0-C4E4-4AD4-B683-CF8ACB176073}"/>
    <dgm:cxn modelId="{B43077FB-9745-4C80-9211-F7AFCC363610}" type="presOf" srcId="{9385DD1F-92B7-4C53-9AF6-356A12BF9809}" destId="{F8F389C6-D392-43D9-9CDF-1576A6033F84}" srcOrd="0" destOrd="0" presId="urn:microsoft.com/office/officeart/2005/8/layout/hProcess9"/>
    <dgm:cxn modelId="{64908F62-B9AE-43FA-9945-24DA1C502065}" type="presOf" srcId="{F069D27F-7052-4C3B-AB28-5C520376E605}" destId="{BFA8A75E-A093-4F9A-A546-860169CA5726}" srcOrd="0" destOrd="0" presId="urn:microsoft.com/office/officeart/2005/8/layout/hProcess9"/>
    <dgm:cxn modelId="{E88F8194-1709-4361-9850-67944C6BABD5}" srcId="{8AC2848E-8C84-42C1-BFBC-18101C533B64}" destId="{51F11E0E-F1F6-4537-9319-254941DBBBFF}" srcOrd="3" destOrd="0" parTransId="{B71995A6-2A5D-4F9F-B51C-0DB969AF1723}" sibTransId="{21B5060F-61D5-405E-AAFD-31D08ED138E5}"/>
    <dgm:cxn modelId="{94B3EE99-A496-4AF4-A69F-B15074B608EF}" type="presOf" srcId="{9A057064-D90A-43BB-8914-5ABB33D5E15B}" destId="{2D754798-A088-4FC2-B999-F33158E7052F}" srcOrd="0" destOrd="0" presId="urn:microsoft.com/office/officeart/2005/8/layout/hProcess9"/>
    <dgm:cxn modelId="{1804A81C-01AC-477B-9100-9E6033E8E89C}" srcId="{8AC2848E-8C84-42C1-BFBC-18101C533B64}" destId="{9A057064-D90A-43BB-8914-5ABB33D5E15B}" srcOrd="1" destOrd="0" parTransId="{7ABA4590-8176-4D18-8105-100DC932F73A}" sibTransId="{DD20012E-E81A-4F76-8425-F0A72DB007E6}"/>
    <dgm:cxn modelId="{73088577-9087-415B-9EE0-89E5C66C33BB}" srcId="{8AC2848E-8C84-42C1-BFBC-18101C533B64}" destId="{9385DD1F-92B7-4C53-9AF6-356A12BF9809}" srcOrd="2" destOrd="0" parTransId="{18A2CAF5-42EA-4CA1-853B-C438E2082428}" sibTransId="{0F9A6182-99E0-435A-A23D-D71FA1E17D1C}"/>
    <dgm:cxn modelId="{447E5EB8-16A2-406C-925E-F187207E1503}" type="presOf" srcId="{8AC2848E-8C84-42C1-BFBC-18101C533B64}" destId="{55976FF4-4880-4067-BDFB-80BC7FDF0898}" srcOrd="0" destOrd="0" presId="urn:microsoft.com/office/officeart/2005/8/layout/hProcess9"/>
    <dgm:cxn modelId="{1F77C4A3-88D8-44DD-888D-8E7134C790F4}" type="presOf" srcId="{51F11E0E-F1F6-4537-9319-254941DBBBFF}" destId="{5AB7C087-3C4B-4AED-89EE-2CD0B2BABB30}" srcOrd="0" destOrd="0" presId="urn:microsoft.com/office/officeart/2005/8/layout/hProcess9"/>
    <dgm:cxn modelId="{5BCB8907-BB35-4E59-B4D7-22BA5C2141AD}" type="presParOf" srcId="{55976FF4-4880-4067-BDFB-80BC7FDF0898}" destId="{4F985140-44EF-4A18-B6B8-5EED2F95348E}" srcOrd="0" destOrd="0" presId="urn:microsoft.com/office/officeart/2005/8/layout/hProcess9"/>
    <dgm:cxn modelId="{B7995CCD-AD68-4D87-864B-827A00B3DFC7}" type="presParOf" srcId="{55976FF4-4880-4067-BDFB-80BC7FDF0898}" destId="{100AC7D0-D365-4D07-90BD-12D9023D4C47}" srcOrd="1" destOrd="0" presId="urn:microsoft.com/office/officeart/2005/8/layout/hProcess9"/>
    <dgm:cxn modelId="{01352F16-C178-4EDE-A12B-F78D26CA1807}" type="presParOf" srcId="{100AC7D0-D365-4D07-90BD-12D9023D4C47}" destId="{BFA8A75E-A093-4F9A-A546-860169CA5726}" srcOrd="0" destOrd="0" presId="urn:microsoft.com/office/officeart/2005/8/layout/hProcess9"/>
    <dgm:cxn modelId="{DE7CF7D3-089A-4E5C-A987-23605ECCF376}" type="presParOf" srcId="{100AC7D0-D365-4D07-90BD-12D9023D4C47}" destId="{B7352B3D-7FEB-4B11-ADC9-D6860212E517}" srcOrd="1" destOrd="0" presId="urn:microsoft.com/office/officeart/2005/8/layout/hProcess9"/>
    <dgm:cxn modelId="{A0987429-B97A-4EFA-A8FE-E80F78BD728B}" type="presParOf" srcId="{100AC7D0-D365-4D07-90BD-12D9023D4C47}" destId="{2D754798-A088-4FC2-B999-F33158E7052F}" srcOrd="2" destOrd="0" presId="urn:microsoft.com/office/officeart/2005/8/layout/hProcess9"/>
    <dgm:cxn modelId="{0D5F6950-E83D-450D-8F52-DD0FADC8B72E}" type="presParOf" srcId="{100AC7D0-D365-4D07-90BD-12D9023D4C47}" destId="{0780CACC-04AE-4829-9189-D8C0A48572EE}" srcOrd="3" destOrd="0" presId="urn:microsoft.com/office/officeart/2005/8/layout/hProcess9"/>
    <dgm:cxn modelId="{03184C54-D73D-45F9-BFEF-C293B28F5073}" type="presParOf" srcId="{100AC7D0-D365-4D07-90BD-12D9023D4C47}" destId="{F8F389C6-D392-43D9-9CDF-1576A6033F84}" srcOrd="4" destOrd="0" presId="urn:microsoft.com/office/officeart/2005/8/layout/hProcess9"/>
    <dgm:cxn modelId="{ABFFF792-BA2F-4ED2-B190-A5EBE9B65004}" type="presParOf" srcId="{100AC7D0-D365-4D07-90BD-12D9023D4C47}" destId="{11B38374-2536-41BC-A92D-7FDB328CF894}" srcOrd="5" destOrd="0" presId="urn:microsoft.com/office/officeart/2005/8/layout/hProcess9"/>
    <dgm:cxn modelId="{ED088271-8E86-4FDD-9224-5E51B52ECA76}" type="presParOf" srcId="{100AC7D0-D365-4D07-90BD-12D9023D4C47}" destId="{5AB7C087-3C4B-4AED-89EE-2CD0B2BABB30}"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85140-44EF-4A18-B6B8-5EED2F95348E}">
      <dsp:nvSpPr>
        <dsp:cNvPr id="0" name=""/>
        <dsp:cNvSpPr/>
      </dsp:nvSpPr>
      <dsp:spPr>
        <a:xfrm>
          <a:off x="629782" y="0"/>
          <a:ext cx="7137537" cy="235304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8A75E-A093-4F9A-A546-860169CA5726}">
      <dsp:nvSpPr>
        <dsp:cNvPr id="0" name=""/>
        <dsp:cNvSpPr/>
      </dsp:nvSpPr>
      <dsp:spPr>
        <a:xfrm>
          <a:off x="1025" y="705914"/>
          <a:ext cx="1930862" cy="9412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Critical</a:t>
          </a:r>
          <a:endParaRPr lang="en-GB" sz="2900" kern="1200" dirty="0"/>
        </a:p>
      </dsp:txBody>
      <dsp:txXfrm>
        <a:off x="46972" y="751861"/>
        <a:ext cx="1838968" cy="849325"/>
      </dsp:txXfrm>
    </dsp:sp>
    <dsp:sp modelId="{2D754798-A088-4FC2-B999-F33158E7052F}">
      <dsp:nvSpPr>
        <dsp:cNvPr id="0" name=""/>
        <dsp:cNvSpPr/>
      </dsp:nvSpPr>
      <dsp:spPr>
        <a:xfrm>
          <a:off x="2155755" y="705914"/>
          <a:ext cx="1930862" cy="9412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Creative</a:t>
          </a:r>
          <a:endParaRPr lang="en-GB" sz="2900" kern="1200" dirty="0"/>
        </a:p>
      </dsp:txBody>
      <dsp:txXfrm>
        <a:off x="2201702" y="751861"/>
        <a:ext cx="1838968" cy="849325"/>
      </dsp:txXfrm>
    </dsp:sp>
    <dsp:sp modelId="{F8F389C6-D392-43D9-9CDF-1576A6033F84}">
      <dsp:nvSpPr>
        <dsp:cNvPr id="0" name=""/>
        <dsp:cNvSpPr/>
      </dsp:nvSpPr>
      <dsp:spPr>
        <a:xfrm>
          <a:off x="4440758" y="705914"/>
          <a:ext cx="1930862" cy="9412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Strategic </a:t>
          </a:r>
          <a:endParaRPr lang="en-GB" sz="2900" kern="1200" dirty="0"/>
        </a:p>
      </dsp:txBody>
      <dsp:txXfrm>
        <a:off x="4486705" y="751861"/>
        <a:ext cx="1838968" cy="849325"/>
      </dsp:txXfrm>
    </dsp:sp>
    <dsp:sp modelId="{5AB7C087-3C4B-4AED-89EE-2CD0B2BABB30}">
      <dsp:nvSpPr>
        <dsp:cNvPr id="0" name=""/>
        <dsp:cNvSpPr/>
      </dsp:nvSpPr>
      <dsp:spPr>
        <a:xfrm>
          <a:off x="6465215" y="705914"/>
          <a:ext cx="1930862" cy="9412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smtClean="0"/>
            <a:t>ACTION!</a:t>
          </a:r>
          <a:endParaRPr lang="en-GB" sz="2900" kern="1200" dirty="0"/>
        </a:p>
      </dsp:txBody>
      <dsp:txXfrm>
        <a:off x="6511162" y="751861"/>
        <a:ext cx="1838968" cy="84932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EB3F54-BA12-4DC3-A8C5-9532953B5CBF}" type="datetimeFigureOut">
              <a:rPr lang="en-GB" smtClean="0"/>
              <a:t>13/03/2019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C7AB5C-FDE6-47A2-A355-3D4439D42223}" type="slidenum">
              <a:rPr lang="en-GB" smtClean="0"/>
              <a:t>‹#›</a:t>
            </a:fld>
            <a:endParaRPr lang="en-GB"/>
          </a:p>
        </p:txBody>
      </p:sp>
    </p:spTree>
    <p:extLst>
      <p:ext uri="{BB962C8B-B14F-4D97-AF65-F5344CB8AC3E}">
        <p14:creationId xmlns:p14="http://schemas.microsoft.com/office/powerpoint/2010/main" val="1208392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C7AB5C-FDE6-47A2-A355-3D4439D42223}" type="slidenum">
              <a:rPr lang="en-GB" smtClean="0"/>
              <a:t>1</a:t>
            </a:fld>
            <a:endParaRPr lang="en-GB"/>
          </a:p>
        </p:txBody>
      </p:sp>
    </p:spTree>
    <p:extLst>
      <p:ext uri="{BB962C8B-B14F-4D97-AF65-F5344CB8AC3E}">
        <p14:creationId xmlns:p14="http://schemas.microsoft.com/office/powerpoint/2010/main" val="8444537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C7AB5C-FDE6-47A2-A355-3D4439D42223}" type="slidenum">
              <a:rPr lang="en-GB" smtClean="0"/>
              <a:t>2</a:t>
            </a:fld>
            <a:endParaRPr lang="en-GB"/>
          </a:p>
        </p:txBody>
      </p:sp>
    </p:spTree>
    <p:extLst>
      <p:ext uri="{BB962C8B-B14F-4D97-AF65-F5344CB8AC3E}">
        <p14:creationId xmlns:p14="http://schemas.microsoft.com/office/powerpoint/2010/main" val="3203977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How do you put a giraffe into your refrigerator? </a:t>
            </a:r>
            <a:endParaRPr lang="en-GB" dirty="0"/>
          </a:p>
          <a:p>
            <a:r>
              <a:rPr lang="en-GB" dirty="0"/>
              <a:t>The correct answer to question number 1 is: Open the refrigerator, put in the giraffe, and close the door. This question tests whether you tend to do simple things in an overly complicated way. </a:t>
            </a:r>
          </a:p>
          <a:p>
            <a:r>
              <a:rPr lang="en-GB" b="1" dirty="0"/>
              <a:t>2. How do you put an elephant into your refrigerator? </a:t>
            </a:r>
            <a:endParaRPr lang="en-GB" dirty="0"/>
          </a:p>
          <a:p>
            <a:r>
              <a:rPr lang="en-GB" dirty="0"/>
              <a:t>Did you say, Open the refrigerator, put in the elephant, and close the refrigerator? Wrong answer. Correct answer: Open the refrigerator, take out the giraffe, put in the elephant and close the door. This tests your ability to think through the repercussions of your previous actions. </a:t>
            </a:r>
          </a:p>
          <a:p>
            <a:r>
              <a:rPr lang="en-GB" b="1" dirty="0"/>
              <a:t>3. The Lion King is hosting an animal conference. All the animals attend - except one. Which animal does not attend? </a:t>
            </a:r>
            <a:endParaRPr lang="en-GB" dirty="0"/>
          </a:p>
          <a:p>
            <a:r>
              <a:rPr lang="en-GB" dirty="0"/>
              <a:t>Correct Answer: The elephant. The elephant is in the refrigerator. You just put him in there. This tests your memory. Okay, even if you did not answer the first three questions correctly, you still have one more chance to show your true abilities. </a:t>
            </a:r>
          </a:p>
          <a:p>
            <a:r>
              <a:rPr lang="en-GB" b="1" dirty="0"/>
              <a:t>4. There is a river you must cross but it is used by crocodiles, and you do not have a boat. How do you manage it? </a:t>
            </a:r>
            <a:endParaRPr lang="en-GB" dirty="0"/>
          </a:p>
          <a:p>
            <a:r>
              <a:rPr lang="en-GB" dirty="0"/>
              <a:t>Correct Answer: You jump into the river and swim across. Have you not been listening? All the crocodiles are attending the animal conference. This tests whether you learn quickly from your mistakes. </a:t>
            </a:r>
          </a:p>
          <a:p>
            <a:r>
              <a:rPr lang="en-GB" dirty="0"/>
              <a:t>According </a:t>
            </a:r>
            <a:r>
              <a:rPr lang="en-GB" dirty="0" smtClean="0"/>
              <a:t>to Anderson 90% professionals got it wrong </a:t>
            </a:r>
            <a:endParaRPr lang="en-GB" dirty="0"/>
          </a:p>
        </p:txBody>
      </p:sp>
      <p:sp>
        <p:nvSpPr>
          <p:cNvPr id="4" name="Slide Number Placeholder 3"/>
          <p:cNvSpPr>
            <a:spLocks noGrp="1"/>
          </p:cNvSpPr>
          <p:nvPr>
            <p:ph type="sldNum" sz="quarter" idx="10"/>
          </p:nvPr>
        </p:nvSpPr>
        <p:spPr/>
        <p:txBody>
          <a:bodyPr/>
          <a:lstStyle/>
          <a:p>
            <a:fld id="{78C7AB5C-FDE6-47A2-A355-3D4439D42223}" type="slidenum">
              <a:rPr lang="en-GB" smtClean="0"/>
              <a:t>7</a:t>
            </a:fld>
            <a:endParaRPr lang="en-GB"/>
          </a:p>
        </p:txBody>
      </p:sp>
    </p:spTree>
    <p:extLst>
      <p:ext uri="{BB962C8B-B14F-4D97-AF65-F5344CB8AC3E}">
        <p14:creationId xmlns:p14="http://schemas.microsoft.com/office/powerpoint/2010/main" val="903043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5650" name="Rectangle 7"/>
          <p:cNvSpPr>
            <a:spLocks noGrp="1" noChangeArrowheads="1"/>
          </p:cNvSpPr>
          <p:nvPr>
            <p:ph type="sldNum" sz="quarter"/>
          </p:nvPr>
        </p:nvSpPr>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fld id="{D2E82589-FEB4-4016-BB1A-CCD71340981E}" type="slidenum">
              <a:rPr lang="en-US" altLang="en-US">
                <a:solidFill>
                  <a:srgbClr val="000000"/>
                </a:solidFill>
              </a:rPr>
              <a:pPr eaLnBrk="1" hangingPunct="1"/>
              <a:t>11</a:t>
            </a:fld>
            <a:endParaRPr lang="en-US" altLang="en-US">
              <a:solidFill>
                <a:srgbClr val="000000"/>
              </a:solidFill>
            </a:endParaRPr>
          </a:p>
        </p:txBody>
      </p:sp>
      <p:sp>
        <p:nvSpPr>
          <p:cNvPr id="156675" name="Rectangle 1"/>
          <p:cNvSpPr>
            <a:spLocks noGrp="1" noRot="1" noChangeAspect="1" noChangeArrowheads="1" noTextEdit="1"/>
          </p:cNvSpPr>
          <p:nvPr>
            <p:ph type="sldImg"/>
          </p:nvPr>
        </p:nvSpPr>
        <p:spPr>
          <a:xfrm>
            <a:off x="381000" y="685800"/>
            <a:ext cx="6096000" cy="3429000"/>
          </a:xfrm>
          <a:ln/>
        </p:spPr>
      </p:sp>
      <p:sp>
        <p:nvSpPr>
          <p:cNvPr id="156676" name="Rectangle 2"/>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21575083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6674" name="Rectangle 7"/>
          <p:cNvSpPr>
            <a:spLocks noGrp="1" noChangeArrowheads="1"/>
          </p:cNvSpPr>
          <p:nvPr>
            <p:ph type="sldNum" sz="quarter"/>
          </p:nvPr>
        </p:nvSpPr>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fld id="{78A0DAF4-C36F-4A04-9A3C-458FFB006AA2}" type="slidenum">
              <a:rPr lang="en-US" altLang="en-US">
                <a:solidFill>
                  <a:srgbClr val="000000"/>
                </a:solidFill>
              </a:rPr>
              <a:pPr eaLnBrk="1" hangingPunct="1"/>
              <a:t>12</a:t>
            </a:fld>
            <a:endParaRPr lang="en-US" altLang="en-US">
              <a:solidFill>
                <a:srgbClr val="000000"/>
              </a:solidFill>
            </a:endParaRPr>
          </a:p>
        </p:txBody>
      </p:sp>
      <p:sp>
        <p:nvSpPr>
          <p:cNvPr id="157699" name="Rectangle 1"/>
          <p:cNvSpPr>
            <a:spLocks noGrp="1" noRot="1" noChangeAspect="1" noChangeArrowheads="1" noTextEdit="1"/>
          </p:cNvSpPr>
          <p:nvPr>
            <p:ph type="sldImg"/>
          </p:nvPr>
        </p:nvSpPr>
        <p:spPr>
          <a:xfrm>
            <a:off x="381000" y="685800"/>
            <a:ext cx="6096000" cy="3429000"/>
          </a:xfrm>
          <a:ln/>
        </p:spPr>
      </p:sp>
      <p:sp>
        <p:nvSpPr>
          <p:cNvPr id="157700" name="Rectangle 2"/>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255143294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91B805F-FF0F-4BAA-A3A3-E4F945D687F8}" type="datetimeFigureOut">
              <a:rPr lang="en-US" dirty="0"/>
              <a:t>3/13/2019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61F3A6-CC5D-4649-8527-DB0C21FDDFD9}" type="datetimeFigureOut">
              <a:rPr lang="en-US" dirty="0"/>
              <a:t>3/13/2019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5B6F927C-B73E-4F9D-ADFE-F6E23BD7CEE8}" type="datetimeFigureOut">
              <a:rPr lang="en-US" dirty="0"/>
              <a:t>3/13/2019</a:t>
            </a:fld>
            <a:endParaRPr lang="en-US" dirty="0"/>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5B1FFFF-984A-4EE5-9BF2-EC9310C878F1}" type="datetimeFigureOut">
              <a:rPr lang="en-US" dirty="0"/>
              <a:t>3/13/2019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03271C1-B42E-4A60-A25F-0185B888604B}" type="datetimeFigureOut">
              <a:rPr lang="en-US" dirty="0"/>
              <a:t>3/13/2019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0416292-3725-4763-8973-4C59F0403D99}" type="datetimeFigureOut">
              <a:rPr lang="en-US" dirty="0"/>
              <a:t>3/13/2019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96D1-8909-469F-911A-4C12C68BF5D9}" type="datetimeFigureOut">
              <a:rPr lang="en-US" dirty="0"/>
              <a:t>3/13/2019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16A73BC-5D11-4675-B334-102E1E8C9B50}" type="datetimeFigureOut">
              <a:rPr lang="en-US" dirty="0"/>
              <a:t>3/13/2019</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27B8E45F-652B-4E89-8925-000B0AB8FD98}" type="datetimeFigureOut">
              <a:rPr lang="en-US" dirty="0"/>
              <a:t>3/13/2019</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80B5C51-60B3-48EF-AA78-DB950F30DBA2}" type="datetimeFigureOut">
              <a:rPr lang="en-US" dirty="0"/>
              <a:t>3/13/2019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35D676B-6E73-4E3B-A9B3-4966DB9B52A5}" type="datetimeFigureOut">
              <a:rPr lang="en-US" dirty="0"/>
              <a:t>3/13/2019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C4A3462A-2D5B-48AF-A3D4-EF8A90A50A80}" type="datetimeFigureOut">
              <a:rPr lang="en-US" dirty="0"/>
              <a:t>3/13/2019</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8-V4voD_E5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bEusrD8g-dM"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en.wikipedia.org/wiki/File:Einstein1921_by_F_Schmutzer_4.jpg" TargetMode="External"/><Relationship Id="rId1" Type="http://schemas.openxmlformats.org/officeDocument/2006/relationships/slideLayout" Target="../slideLayouts/slideLayout2.xml"/><Relationship Id="rId5" Type="http://schemas.openxmlformats.org/officeDocument/2006/relationships/hyperlink" Target="https://login.talentlens.co.uk/q/gen/reg/view/id/41799/pw/PzZJajtytW-KPOdozowWp" TargetMode="Externa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Thinking and Entrepreneurial Education </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039150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thinking </a:t>
            </a:r>
            <a:endParaRPr lang="en-GB" dirty="0"/>
          </a:p>
        </p:txBody>
      </p:sp>
      <p:sp>
        <p:nvSpPr>
          <p:cNvPr id="3" name="Content Placeholder 2"/>
          <p:cNvSpPr>
            <a:spLocks noGrp="1"/>
          </p:cNvSpPr>
          <p:nvPr>
            <p:ph idx="1"/>
          </p:nvPr>
        </p:nvSpPr>
        <p:spPr/>
        <p:txBody>
          <a:bodyPr/>
          <a:lstStyle/>
          <a:p>
            <a:r>
              <a:rPr lang="en-US" altLang="en-US" dirty="0"/>
              <a:t>What is It</a:t>
            </a:r>
            <a:r>
              <a:rPr lang="en-US" altLang="en-US" dirty="0" smtClean="0"/>
              <a:t>?</a:t>
            </a:r>
          </a:p>
          <a:p>
            <a:pPr marL="0" indent="0">
              <a:buNone/>
            </a:pPr>
            <a:endParaRPr lang="en-US" altLang="en-US" dirty="0" smtClean="0"/>
          </a:p>
          <a:p>
            <a:r>
              <a:rPr lang="en-US" altLang="en-US" dirty="0" smtClean="0"/>
              <a:t>Why </a:t>
            </a:r>
            <a:r>
              <a:rPr lang="en-US" altLang="en-US" dirty="0"/>
              <a:t>is it Important</a:t>
            </a:r>
            <a:r>
              <a:rPr lang="en-US" altLang="en-US" dirty="0" smtClean="0"/>
              <a:t>?</a:t>
            </a:r>
          </a:p>
          <a:p>
            <a:endParaRPr lang="en-US" altLang="en-US" dirty="0" smtClean="0"/>
          </a:p>
          <a:p>
            <a:r>
              <a:rPr lang="en-US" altLang="en-US" dirty="0" smtClean="0"/>
              <a:t>How </a:t>
            </a:r>
            <a:r>
              <a:rPr lang="en-US" altLang="en-US" dirty="0"/>
              <a:t>Does it Improve Teaching and Learning? </a:t>
            </a:r>
            <a:endParaRPr lang="en-US" altLang="en-US" dirty="0" smtClean="0"/>
          </a:p>
          <a:p>
            <a:endParaRPr lang="en-US" dirty="0"/>
          </a:p>
          <a:p>
            <a:r>
              <a:rPr lang="en-US" dirty="0" smtClean="0"/>
              <a:t>How is it relevant to Entrepreneurship?</a:t>
            </a:r>
            <a:endParaRPr lang="en-GB" dirty="0"/>
          </a:p>
        </p:txBody>
      </p:sp>
    </p:spTree>
    <p:extLst>
      <p:ext uri="{BB962C8B-B14F-4D97-AF65-F5344CB8AC3E}">
        <p14:creationId xmlns:p14="http://schemas.microsoft.com/office/powerpoint/2010/main" val="4086679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Thinking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83178" y="2522795"/>
            <a:ext cx="4379527" cy="3589681"/>
          </a:xfrm>
        </p:spPr>
      </p:pic>
      <p:sp>
        <p:nvSpPr>
          <p:cNvPr id="5" name="Rectangle 4"/>
          <p:cNvSpPr/>
          <p:nvPr/>
        </p:nvSpPr>
        <p:spPr>
          <a:xfrm>
            <a:off x="535459" y="2563309"/>
            <a:ext cx="6096000" cy="2585323"/>
          </a:xfrm>
          <a:prstGeom prst="rect">
            <a:avLst/>
          </a:prstGeom>
        </p:spPr>
        <p:txBody>
          <a:bodyPr>
            <a:spAutoFit/>
          </a:bodyPr>
          <a:lstStyle/>
          <a:p>
            <a:r>
              <a:rPr lang="en-GB" b="1" dirty="0">
                <a:solidFill>
                  <a:srgbClr val="000000"/>
                </a:solidFill>
              </a:rPr>
              <a:t>Critical thinking</a:t>
            </a:r>
            <a:r>
              <a:rPr lang="en-GB" dirty="0">
                <a:solidFill>
                  <a:srgbClr val="000000"/>
                </a:solidFill>
              </a:rPr>
              <a:t> is the ability to </a:t>
            </a:r>
            <a:r>
              <a:rPr lang="en-GB" b="1" dirty="0">
                <a:solidFill>
                  <a:srgbClr val="000000"/>
                </a:solidFill>
              </a:rPr>
              <a:t>think</a:t>
            </a:r>
            <a:r>
              <a:rPr lang="en-GB" dirty="0">
                <a:solidFill>
                  <a:srgbClr val="000000"/>
                </a:solidFill>
              </a:rPr>
              <a:t> clearly and rationally about what to do or what to believe. It includes the ability to engage in reflective and independent </a:t>
            </a:r>
            <a:r>
              <a:rPr lang="en-GB" b="1" dirty="0">
                <a:solidFill>
                  <a:srgbClr val="000000"/>
                </a:solidFill>
              </a:rPr>
              <a:t>thinking</a:t>
            </a:r>
            <a:r>
              <a:rPr lang="en-GB" dirty="0">
                <a:solidFill>
                  <a:srgbClr val="000000"/>
                </a:solidFill>
              </a:rPr>
              <a:t>. Someone with </a:t>
            </a:r>
            <a:r>
              <a:rPr lang="en-GB" b="1" dirty="0">
                <a:solidFill>
                  <a:srgbClr val="000000"/>
                </a:solidFill>
              </a:rPr>
              <a:t>critical thinking</a:t>
            </a:r>
            <a:r>
              <a:rPr lang="en-GB" dirty="0">
                <a:solidFill>
                  <a:srgbClr val="000000"/>
                </a:solidFill>
              </a:rPr>
              <a:t> skills is able to do the following : understand the logical connections between </a:t>
            </a:r>
            <a:r>
              <a:rPr lang="en-GB" dirty="0" smtClean="0">
                <a:solidFill>
                  <a:srgbClr val="000000"/>
                </a:solidFill>
              </a:rPr>
              <a:t>ideas</a:t>
            </a:r>
          </a:p>
          <a:p>
            <a:endParaRPr lang="en-GB" dirty="0">
              <a:solidFill>
                <a:srgbClr val="000000"/>
              </a:solidFill>
            </a:endParaRPr>
          </a:p>
          <a:p>
            <a:endParaRPr lang="en-GB" dirty="0" smtClean="0">
              <a:solidFill>
                <a:srgbClr val="000000"/>
              </a:solidFill>
            </a:endParaRPr>
          </a:p>
          <a:p>
            <a:r>
              <a:rPr lang="en-GB" dirty="0" smtClean="0">
                <a:solidFill>
                  <a:srgbClr val="000000"/>
                </a:solidFill>
              </a:rPr>
              <a:t>Lau and Chan (2013) </a:t>
            </a:r>
            <a:endParaRPr lang="en-GB" dirty="0"/>
          </a:p>
        </p:txBody>
      </p:sp>
    </p:spTree>
    <p:extLst>
      <p:ext uri="{BB962C8B-B14F-4D97-AF65-F5344CB8AC3E}">
        <p14:creationId xmlns:p14="http://schemas.microsoft.com/office/powerpoint/2010/main" val="1050832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altLang="en-US" dirty="0"/>
              <a:t>A purposeful, organized, mental process that we use to understand the world and make informed decisions. </a:t>
            </a:r>
          </a:p>
          <a:p>
            <a:endParaRPr lang="en-US" altLang="en-US" dirty="0"/>
          </a:p>
          <a:p>
            <a:r>
              <a:rPr lang="en-US" altLang="en-US" dirty="0"/>
              <a:t>Critical Thinking involves asking questions to come up with potential solutions to different </a:t>
            </a:r>
            <a:r>
              <a:rPr lang="en-US" altLang="en-US" dirty="0" smtClean="0"/>
              <a:t>problems.</a:t>
            </a:r>
          </a:p>
          <a:p>
            <a:endParaRPr lang="en-US" altLang="en-US" dirty="0"/>
          </a:p>
          <a:p>
            <a:r>
              <a:rPr lang="en-US" altLang="en-US" dirty="0" smtClean="0"/>
              <a:t>How does this relate to entrepreneurship? </a:t>
            </a:r>
            <a:endParaRPr lang="en-US" altLang="en-US" dirty="0"/>
          </a:p>
        </p:txBody>
      </p:sp>
    </p:spTree>
    <p:extLst>
      <p:ext uri="{BB962C8B-B14F-4D97-AF65-F5344CB8AC3E}">
        <p14:creationId xmlns:p14="http://schemas.microsoft.com/office/powerpoint/2010/main" val="1599243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Pearson’s Critical Thinking Model</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www.youtube.com/watch?v=8-V4voD_E5A</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9848" y="2750021"/>
            <a:ext cx="9079287" cy="3957638"/>
          </a:xfrm>
          <a:prstGeom prst="rect">
            <a:avLst/>
          </a:prstGeom>
        </p:spPr>
      </p:pic>
    </p:spTree>
    <p:extLst>
      <p:ext uri="{BB962C8B-B14F-4D97-AF65-F5344CB8AC3E}">
        <p14:creationId xmlns:p14="http://schemas.microsoft.com/office/powerpoint/2010/main" val="907900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85167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endParaRPr lang="en-GB" dirty="0"/>
          </a:p>
          <a:p>
            <a:r>
              <a:rPr lang="en-GB" dirty="0"/>
              <a:t> </a:t>
            </a:r>
            <a:r>
              <a:rPr lang="en-GB" b="1" dirty="0"/>
              <a:t>1. How do you put a giraffe into your refrigerator? </a:t>
            </a:r>
            <a:endParaRPr lang="en-GB" b="1" dirty="0" smtClean="0"/>
          </a:p>
          <a:p>
            <a:pPr marL="0" indent="0">
              <a:buNone/>
            </a:pPr>
            <a:endParaRPr lang="en-GB" dirty="0"/>
          </a:p>
          <a:p>
            <a:r>
              <a:rPr lang="en-GB" b="1" dirty="0"/>
              <a:t>2. How do you put an elephant into your refrigerator? </a:t>
            </a:r>
            <a:endParaRPr lang="en-GB" b="1" dirty="0" smtClean="0"/>
          </a:p>
          <a:p>
            <a:pPr marL="0" indent="0">
              <a:buNone/>
            </a:pPr>
            <a:endParaRPr lang="en-GB" dirty="0"/>
          </a:p>
          <a:p>
            <a:r>
              <a:rPr lang="en-GB" b="1" dirty="0"/>
              <a:t>3. The Lion King is hosting an animal conference. All the animals attend - except one. Which animal does not attend? </a:t>
            </a:r>
            <a:endParaRPr lang="en-GB" b="1" dirty="0" smtClean="0"/>
          </a:p>
          <a:p>
            <a:pPr marL="0" indent="0">
              <a:buNone/>
            </a:pPr>
            <a:endParaRPr lang="en-GB" dirty="0"/>
          </a:p>
          <a:p>
            <a:r>
              <a:rPr lang="en-GB" b="1" dirty="0"/>
              <a:t>4. There is a river you must cross but it is used by crocodiles and you do not have a boat. How do you manage it? </a:t>
            </a:r>
            <a:endParaRPr lang="en-GB" dirty="0"/>
          </a:p>
          <a:p>
            <a:pPr marL="0" indent="0">
              <a:buNone/>
            </a:pPr>
            <a:endParaRPr lang="en-GB" dirty="0"/>
          </a:p>
        </p:txBody>
      </p:sp>
    </p:spTree>
    <p:extLst>
      <p:ext uri="{BB962C8B-B14F-4D97-AF65-F5344CB8AC3E}">
        <p14:creationId xmlns:p14="http://schemas.microsoft.com/office/powerpoint/2010/main" val="311437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Entrepreneurial Thinking</a:t>
            </a:r>
            <a:endParaRPr lang="en-GB" dirty="0"/>
          </a:p>
        </p:txBody>
      </p:sp>
      <p:sp>
        <p:nvSpPr>
          <p:cNvPr id="3" name="Content Placeholder 2"/>
          <p:cNvSpPr>
            <a:spLocks noGrp="1"/>
          </p:cNvSpPr>
          <p:nvPr>
            <p:ph idx="1"/>
          </p:nvPr>
        </p:nvSpPr>
        <p:spPr>
          <a:xfrm>
            <a:off x="1069848" y="2121407"/>
            <a:ext cx="9754671" cy="4518292"/>
          </a:xfrm>
        </p:spPr>
        <p:txBody>
          <a:bodyPr>
            <a:normAutofit/>
          </a:bodyPr>
          <a:lstStyle/>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Critical:	  what is our current state and </a:t>
            </a:r>
            <a:r>
              <a:rPr lang="en-US" altLang="en-US" dirty="0" smtClean="0"/>
              <a:t>why</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Creative:	  what new ideas are out </a:t>
            </a:r>
            <a:r>
              <a:rPr lang="en-US" altLang="en-US" dirty="0" smtClean="0"/>
              <a:t>there</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Strategic:  leading to a Strategy, then a Plan, </a:t>
            </a:r>
            <a:endParaRPr lang="en-US" altLang="en-US" dirty="0" smtClean="0"/>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smtClean="0"/>
              <a:t>			    and then implementation</a:t>
            </a:r>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0" indent="0">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smtClean="0"/>
          </a:p>
          <a:p>
            <a:endParaRPr lang="en-GB" dirty="0"/>
          </a:p>
        </p:txBody>
      </p:sp>
      <p:graphicFrame>
        <p:nvGraphicFramePr>
          <p:cNvPr id="4" name="Diagram 3"/>
          <p:cNvGraphicFramePr/>
          <p:nvPr>
            <p:extLst>
              <p:ext uri="{D42A27DB-BD31-4B8C-83A1-F6EECF244321}">
                <p14:modId xmlns:p14="http://schemas.microsoft.com/office/powerpoint/2010/main" val="3185405743"/>
              </p:ext>
            </p:extLst>
          </p:nvPr>
        </p:nvGraphicFramePr>
        <p:xfrm>
          <a:off x="1603632" y="4380553"/>
          <a:ext cx="8397103" cy="2353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9035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 </a:t>
            </a:r>
            <a:endParaRPr lang="en-GB" dirty="0"/>
          </a:p>
        </p:txBody>
      </p:sp>
      <p:sp>
        <p:nvSpPr>
          <p:cNvPr id="3" name="Content Placeholder 2"/>
          <p:cNvSpPr>
            <a:spLocks noGrp="1"/>
          </p:cNvSpPr>
          <p:nvPr>
            <p:ph idx="1"/>
          </p:nvPr>
        </p:nvSpPr>
        <p:spPr/>
        <p:txBody>
          <a:bodyPr/>
          <a:lstStyle/>
          <a:p>
            <a:pPr marL="341313" indent="-341313">
              <a:spcBef>
                <a:spcPts val="7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Critical thinking method to evaluate the Strengths, Weaknesses, Opportunities and Threats involved in a project or business venture</a:t>
            </a:r>
          </a:p>
          <a:p>
            <a:pPr marL="341313" indent="-341313">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spcBef>
                <a:spcPts val="7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It starts by defining an objective or desired end state and the SWOT analysis can be used to determine if the project or venture objective is obtainable; if not, a new objective should be developed and the SWOT analysis repeated</a:t>
            </a:r>
          </a:p>
          <a:p>
            <a:endParaRPr lang="en-GB" dirty="0"/>
          </a:p>
        </p:txBody>
      </p:sp>
    </p:spTree>
    <p:extLst>
      <p:ext uri="{BB962C8B-B14F-4D97-AF65-F5344CB8AC3E}">
        <p14:creationId xmlns:p14="http://schemas.microsoft.com/office/powerpoint/2010/main" val="2545792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‘Outside the box’ thinking</a:t>
            </a:r>
            <a:endParaRPr lang="en-GB" dirty="0"/>
          </a:p>
        </p:txBody>
      </p:sp>
      <p:sp>
        <p:nvSpPr>
          <p:cNvPr id="3" name="Content Placeholder 2"/>
          <p:cNvSpPr>
            <a:spLocks noGrp="1"/>
          </p:cNvSpPr>
          <p:nvPr>
            <p:ph idx="1"/>
          </p:nvPr>
        </p:nvSpPr>
        <p:spPr/>
        <p:txBody>
          <a:bodyPr/>
          <a:lstStyle/>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Means to think differently, unconventionally or from a new perspective</a:t>
            </a:r>
          </a:p>
          <a:p>
            <a:pPr marL="341313" indent="-341313">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It often refers to novel, creative or smart thinking</a:t>
            </a:r>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US" altLang="en-US" dirty="0"/>
          </a:p>
          <a:p>
            <a:pPr marL="341313" indent="-341313">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US" altLang="en-US" dirty="0"/>
              <a:t>The “box” may also refer to a paradigm and so “out of the box” means to “leave” your paradigm and open your mind to new paradigms or at least new possibilities</a:t>
            </a:r>
          </a:p>
          <a:p>
            <a:endParaRPr lang="en-GB" dirty="0"/>
          </a:p>
        </p:txBody>
      </p:sp>
    </p:spTree>
    <p:extLst>
      <p:ext uri="{BB962C8B-B14F-4D97-AF65-F5344CB8AC3E}">
        <p14:creationId xmlns:p14="http://schemas.microsoft.com/office/powerpoint/2010/main" val="3291278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5"/>
          <p:cNvSpPr>
            <a:spLocks noGrp="1" noChangeArrowheads="1"/>
          </p:cNvSpPr>
          <p:nvPr>
            <p:ph type="sldNum" sz="quarter" idx="4294967295"/>
          </p:nvPr>
        </p:nvSpPr>
        <p:spPr bwMode="auto">
          <a:xfrm>
            <a:off x="8288338" y="6548438"/>
            <a:ext cx="2055812" cy="265112"/>
          </a:xfrm>
          <a:prstGeom prst="rect">
            <a:avLst/>
          </a:prstGeom>
          <a:ln>
            <a:round/>
            <a:headEnd/>
            <a:tailEnd/>
          </a:ln>
        </p:spPr>
        <p:txBody>
          <a:bodyPr vert="horz" lIns="90000" tIns="46800" rIns="90000" bIns="46800" rtlCol="0" anchor="ctr"/>
          <a:lstStyle/>
          <a:p>
            <a:pPr algn="r">
              <a:buSzPct val="100000"/>
            </a:pPr>
            <a:fld id="{7ECB5FDC-68F1-4AFE-AA3D-B216A5059834}" type="slidenum">
              <a:rPr lang="en-US" altLang="en-US" sz="900">
                <a:solidFill>
                  <a:srgbClr val="000000"/>
                </a:solidFill>
              </a:rPr>
              <a:pPr algn="r">
                <a:buSzPct val="100000"/>
              </a:pPr>
              <a:t>11</a:t>
            </a:fld>
            <a:endParaRPr lang="en-US" altLang="en-US" sz="900">
              <a:solidFill>
                <a:srgbClr val="000000"/>
              </a:solidFill>
            </a:endParaRPr>
          </a:p>
        </p:txBody>
      </p:sp>
      <p:sp>
        <p:nvSpPr>
          <p:cNvPr id="62469" name="Rectangle 1"/>
          <p:cNvSpPr>
            <a:spLocks noGrp="1" noChangeArrowheads="1"/>
          </p:cNvSpPr>
          <p:nvPr>
            <p:ph type="title"/>
          </p:nvPr>
        </p:nvSpPr>
        <p:spPr>
          <a:xfrm>
            <a:off x="1981200" y="274638"/>
            <a:ext cx="7467600" cy="792162"/>
          </a:xfrm>
        </p:spPr>
        <p:txBody>
          <a:bodyPr>
            <a:normAutofit fontScale="90000"/>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b="1" smtClean="0"/>
              <a:t>Thinking “Outside the Box”</a:t>
            </a:r>
          </a:p>
        </p:txBody>
      </p:sp>
      <p:pic>
        <p:nvPicPr>
          <p:cNvPr id="624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2286000"/>
            <a:ext cx="32766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98">
                <a:solidFill>
                  <a:srgbClr val="000000"/>
                </a:solidFill>
                <a:miter lim="800000"/>
                <a:headEnd/>
                <a:tailEnd/>
              </a14:hiddenLine>
            </a:ext>
          </a:extLst>
        </p:spPr>
      </p:pic>
      <p:sp>
        <p:nvSpPr>
          <p:cNvPr id="62471" name="Text Box 3"/>
          <p:cNvSpPr txBox="1">
            <a:spLocks noChangeArrowheads="1"/>
          </p:cNvSpPr>
          <p:nvPr/>
        </p:nvSpPr>
        <p:spPr bwMode="auto">
          <a:xfrm>
            <a:off x="3048000" y="5486400"/>
            <a:ext cx="6275388" cy="833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algn="ctr" eaLnBrk="1" hangingPunct="1">
              <a:buSzPct val="100000"/>
            </a:pPr>
            <a:r>
              <a:rPr lang="en-US" altLang="en-US" sz="2400" b="1">
                <a:solidFill>
                  <a:srgbClr val="000000"/>
                </a:solidFill>
              </a:rPr>
              <a:t>Task: Connect all 9 dots in 4 straight lines</a:t>
            </a:r>
          </a:p>
          <a:p>
            <a:pPr algn="ctr" eaLnBrk="1" hangingPunct="1">
              <a:buSzPct val="100000"/>
            </a:pPr>
            <a:r>
              <a:rPr lang="en-US" altLang="en-US" sz="2400" b="1">
                <a:solidFill>
                  <a:srgbClr val="000000"/>
                </a:solidFill>
              </a:rPr>
              <a:t>without lifting the pen</a:t>
            </a:r>
          </a:p>
        </p:txBody>
      </p:sp>
      <p:sp>
        <p:nvSpPr>
          <p:cNvPr id="62472" name="Text Box 4"/>
          <p:cNvSpPr txBox="1">
            <a:spLocks noChangeArrowheads="1"/>
          </p:cNvSpPr>
          <p:nvPr/>
        </p:nvSpPr>
        <p:spPr bwMode="auto">
          <a:xfrm>
            <a:off x="4329113" y="1411289"/>
            <a:ext cx="35671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sz="2400" b="1">
                <a:solidFill>
                  <a:srgbClr val="000000"/>
                </a:solidFill>
              </a:rPr>
              <a:t>The “Nine Dots” Puzzle</a:t>
            </a:r>
          </a:p>
        </p:txBody>
      </p:sp>
      <p:sp>
        <p:nvSpPr>
          <p:cNvPr id="62473" name="Text Box 5"/>
          <p:cNvSpPr txBox="1">
            <a:spLocks noChangeArrowheads="1"/>
          </p:cNvSpPr>
          <p:nvPr/>
        </p:nvSpPr>
        <p:spPr bwMode="auto">
          <a:xfrm>
            <a:off x="8077200" y="4267201"/>
            <a:ext cx="2305050" cy="91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Thought to originate</a:t>
            </a:r>
          </a:p>
          <a:p>
            <a:pPr eaLnBrk="1" hangingPunct="1">
              <a:buSzPct val="100000"/>
            </a:pPr>
            <a:r>
              <a:rPr lang="en-US" altLang="en-US">
                <a:solidFill>
                  <a:srgbClr val="000000"/>
                </a:solidFill>
              </a:rPr>
              <a:t>from the Walt Disney</a:t>
            </a:r>
          </a:p>
          <a:p>
            <a:pPr eaLnBrk="1" hangingPunct="1">
              <a:buSzPct val="100000"/>
            </a:pPr>
            <a:r>
              <a:rPr lang="en-US" altLang="en-US">
                <a:solidFill>
                  <a:srgbClr val="000000"/>
                </a:solidFill>
              </a:rPr>
              <a:t>Company in 1969</a:t>
            </a:r>
          </a:p>
        </p:txBody>
      </p:sp>
    </p:spTree>
    <p:extLst>
      <p:ext uri="{BB962C8B-B14F-4D97-AF65-F5344CB8AC3E}">
        <p14:creationId xmlns:p14="http://schemas.microsoft.com/office/powerpoint/2010/main" val="198925195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6" name="Rectangle 5"/>
          <p:cNvSpPr>
            <a:spLocks noGrp="1" noChangeArrowheads="1"/>
          </p:cNvSpPr>
          <p:nvPr>
            <p:ph type="sldNum" sz="quarter" idx="4294967295"/>
          </p:nvPr>
        </p:nvSpPr>
        <p:spPr bwMode="auto">
          <a:xfrm>
            <a:off x="8288338" y="6548438"/>
            <a:ext cx="2055812" cy="265112"/>
          </a:xfrm>
          <a:prstGeom prst="rect">
            <a:avLst/>
          </a:prstGeom>
          <a:ln>
            <a:round/>
            <a:headEnd/>
            <a:tailEnd/>
          </a:ln>
        </p:spPr>
        <p:txBody>
          <a:bodyPr vert="horz" lIns="90000" tIns="46800" rIns="90000" bIns="46800" rtlCol="0" anchor="ctr"/>
          <a:lstStyle/>
          <a:p>
            <a:pPr algn="r">
              <a:buSzPct val="100000"/>
            </a:pPr>
            <a:fld id="{1981010C-D3B1-4DAC-A7D5-35CFD5D72EA6}" type="slidenum">
              <a:rPr lang="en-US" altLang="en-US" sz="900">
                <a:solidFill>
                  <a:srgbClr val="000000"/>
                </a:solidFill>
              </a:rPr>
              <a:pPr algn="r">
                <a:buSzPct val="100000"/>
              </a:pPr>
              <a:t>12</a:t>
            </a:fld>
            <a:endParaRPr lang="en-US" altLang="en-US" sz="900">
              <a:solidFill>
                <a:srgbClr val="000000"/>
              </a:solidFill>
            </a:endParaRPr>
          </a:p>
        </p:txBody>
      </p:sp>
      <p:sp>
        <p:nvSpPr>
          <p:cNvPr id="63493" name="Rectangle 1"/>
          <p:cNvSpPr>
            <a:spLocks noGrp="1" noChangeArrowheads="1"/>
          </p:cNvSpPr>
          <p:nvPr>
            <p:ph type="title"/>
          </p:nvPr>
        </p:nvSpPr>
        <p:spPr>
          <a:xfrm>
            <a:off x="1981200" y="274638"/>
            <a:ext cx="7467600" cy="792162"/>
          </a:xfrm>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2800"/>
              <a:t>(One of the) Possible Solutions</a:t>
            </a:r>
          </a:p>
        </p:txBody>
      </p:sp>
      <p:pic>
        <p:nvPicPr>
          <p:cNvPr id="634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463" y="1916113"/>
            <a:ext cx="381635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98">
                <a:solidFill>
                  <a:srgbClr val="000000"/>
                </a:solidFill>
                <a:miter lim="800000"/>
                <a:headEnd/>
                <a:tailEnd/>
              </a14:hiddenLine>
            </a:ext>
          </a:extLst>
        </p:spPr>
      </p:pic>
      <p:sp>
        <p:nvSpPr>
          <p:cNvPr id="63495" name="Text Box 3"/>
          <p:cNvSpPr txBox="1">
            <a:spLocks noChangeArrowheads="1"/>
          </p:cNvSpPr>
          <p:nvPr/>
        </p:nvSpPr>
        <p:spPr bwMode="auto">
          <a:xfrm>
            <a:off x="6253164" y="5791201"/>
            <a:ext cx="4003317" cy="37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Notice the “Enlargement” of the “Box”</a:t>
            </a:r>
          </a:p>
        </p:txBody>
      </p:sp>
      <p:pic>
        <p:nvPicPr>
          <p:cNvPr id="634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79650" y="1773238"/>
            <a:ext cx="32766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98">
                <a:solidFill>
                  <a:srgbClr val="000000"/>
                </a:solidFill>
                <a:miter lim="800000"/>
                <a:headEnd/>
                <a:tailEnd/>
              </a14:hiddenLine>
            </a:ext>
          </a:extLst>
        </p:spPr>
      </p:pic>
      <p:sp>
        <p:nvSpPr>
          <p:cNvPr id="63497" name="Text Box 5"/>
          <p:cNvSpPr txBox="1">
            <a:spLocks noChangeArrowheads="1"/>
          </p:cNvSpPr>
          <p:nvPr/>
        </p:nvSpPr>
        <p:spPr bwMode="auto">
          <a:xfrm>
            <a:off x="6311901" y="5157788"/>
            <a:ext cx="3714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1.</a:t>
            </a:r>
          </a:p>
        </p:txBody>
      </p:sp>
      <p:sp>
        <p:nvSpPr>
          <p:cNvPr id="63498" name="Text Box 6"/>
          <p:cNvSpPr txBox="1">
            <a:spLocks noChangeArrowheads="1"/>
          </p:cNvSpPr>
          <p:nvPr/>
        </p:nvSpPr>
        <p:spPr bwMode="auto">
          <a:xfrm>
            <a:off x="9840914" y="1773238"/>
            <a:ext cx="3714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2.</a:t>
            </a:r>
          </a:p>
        </p:txBody>
      </p:sp>
      <p:sp>
        <p:nvSpPr>
          <p:cNvPr id="63499" name="Text Box 7"/>
          <p:cNvSpPr txBox="1">
            <a:spLocks noChangeArrowheads="1"/>
          </p:cNvSpPr>
          <p:nvPr/>
        </p:nvSpPr>
        <p:spPr bwMode="auto">
          <a:xfrm>
            <a:off x="6011864" y="1916113"/>
            <a:ext cx="3714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3.</a:t>
            </a:r>
          </a:p>
        </p:txBody>
      </p:sp>
      <p:sp>
        <p:nvSpPr>
          <p:cNvPr id="63500" name="Text Box 8"/>
          <p:cNvSpPr txBox="1">
            <a:spLocks noChangeArrowheads="1"/>
          </p:cNvSpPr>
          <p:nvPr/>
        </p:nvSpPr>
        <p:spPr bwMode="auto">
          <a:xfrm>
            <a:off x="8840789" y="4076700"/>
            <a:ext cx="3714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a:solidFill>
                  <a:srgbClr val="000000"/>
                </a:solidFill>
              </a:rPr>
              <a:t>4.</a:t>
            </a:r>
          </a:p>
        </p:txBody>
      </p:sp>
    </p:spTree>
    <p:extLst>
      <p:ext uri="{BB962C8B-B14F-4D97-AF65-F5344CB8AC3E}">
        <p14:creationId xmlns:p14="http://schemas.microsoft.com/office/powerpoint/2010/main" val="287989299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Thinking ‘outside the box’ </a:t>
            </a:r>
            <a:endParaRPr lang="en-GB" dirty="0"/>
          </a:p>
        </p:txBody>
      </p:sp>
      <p:sp>
        <p:nvSpPr>
          <p:cNvPr id="3" name="Rectangle 2"/>
          <p:cNvSpPr/>
          <p:nvPr/>
        </p:nvSpPr>
        <p:spPr>
          <a:xfrm>
            <a:off x="1069848" y="2264031"/>
            <a:ext cx="8674670" cy="646331"/>
          </a:xfrm>
          <a:prstGeom prst="rect">
            <a:avLst/>
          </a:prstGeom>
        </p:spPr>
        <p:txBody>
          <a:bodyPr wrap="square">
            <a:spAutoFit/>
          </a:bodyPr>
          <a:lstStyle/>
          <a:p>
            <a:r>
              <a:rPr lang="en-GB" dirty="0">
                <a:hlinkClick r:id="rId2"/>
              </a:rPr>
              <a:t>https://</a:t>
            </a:r>
            <a:r>
              <a:rPr lang="en-GB" dirty="0" smtClean="0">
                <a:hlinkClick r:id="rId2"/>
              </a:rPr>
              <a:t>www.youtube.com/watch?v=bEusrD8g-dM</a:t>
            </a:r>
            <a:endParaRPr lang="en-GB" dirty="0" smtClean="0"/>
          </a:p>
          <a:p>
            <a:endParaRPr lang="en-GB" dirty="0"/>
          </a:p>
        </p:txBody>
      </p:sp>
    </p:spTree>
    <p:extLst>
      <p:ext uri="{BB962C8B-B14F-4D97-AF65-F5344CB8AC3E}">
        <p14:creationId xmlns:p14="http://schemas.microsoft.com/office/powerpoint/2010/main" val="344472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 your thinking</a:t>
            </a:r>
            <a:endParaRPr lang="en-GB" dirty="0"/>
          </a:p>
        </p:txBody>
      </p:sp>
      <p:sp>
        <p:nvSpPr>
          <p:cNvPr id="3" name="Content Placeholder 2"/>
          <p:cNvSpPr>
            <a:spLocks noGrp="1"/>
          </p:cNvSpPr>
          <p:nvPr>
            <p:ph idx="1"/>
          </p:nvPr>
        </p:nvSpPr>
        <p:spPr/>
        <p:txBody>
          <a:bodyPr>
            <a:normAutofit fontScale="92500" lnSpcReduction="20000"/>
          </a:bodyPr>
          <a:lstStyle/>
          <a:p>
            <a:pPr>
              <a:buFontTx/>
              <a:buNone/>
            </a:pPr>
            <a:r>
              <a:rPr lang="en-US" altLang="en-US" dirty="0">
                <a:cs typeface="Times New Roman" panose="02020603050405020304" pitchFamily="18" charset="0"/>
              </a:rPr>
              <a:t>	Consider your thinking in these domains of your life: at work, in personal relationships, in teaching, in intimate relationships, as a reader, as a writer, in planning your life, in dealing with your emotions, in figuring out complex situations.  Complete these statements:</a:t>
            </a:r>
          </a:p>
          <a:p>
            <a:pPr>
              <a:buFontTx/>
              <a:buNone/>
            </a:pPr>
            <a:endParaRPr lang="en-US" altLang="en-US" dirty="0">
              <a:cs typeface="Times New Roman" panose="02020603050405020304" pitchFamily="18" charset="0"/>
            </a:endParaRPr>
          </a:p>
          <a:p>
            <a:r>
              <a:rPr lang="en-US" altLang="en-US" dirty="0">
                <a:cs typeface="Times New Roman" panose="02020603050405020304" pitchFamily="18" charset="0"/>
              </a:rPr>
              <a:t>Right now, I believe my thinking across all domains of my life is of  ______________ quality.  I based this judgment on _________________.</a:t>
            </a:r>
          </a:p>
          <a:p>
            <a:pPr>
              <a:buFontTx/>
              <a:buNone/>
            </a:pPr>
            <a:r>
              <a:rPr lang="en-US" altLang="en-US" dirty="0">
                <a:cs typeface="Times New Roman" panose="02020603050405020304" pitchFamily="18" charset="0"/>
              </a:rPr>
              <a:t> </a:t>
            </a:r>
          </a:p>
          <a:p>
            <a:r>
              <a:rPr lang="en-US" altLang="en-US" dirty="0">
                <a:cs typeface="Times New Roman" panose="02020603050405020304" pitchFamily="18" charset="0"/>
              </a:rPr>
              <a:t>1. In the following areas, I think very well… </a:t>
            </a:r>
          </a:p>
          <a:p>
            <a:r>
              <a:rPr lang="en-US" altLang="en-US" dirty="0">
                <a:cs typeface="Times New Roman" panose="02020603050405020304" pitchFamily="18" charset="0"/>
              </a:rPr>
              <a:t>2. In the following areas, my thinking is OK, not great, but not terrible either…</a:t>
            </a:r>
            <a:endParaRPr lang="en-US" altLang="en-US" b="1" dirty="0">
              <a:cs typeface="Times New Roman" panose="02020603050405020304" pitchFamily="18" charset="0"/>
            </a:endParaRPr>
          </a:p>
          <a:p>
            <a:r>
              <a:rPr lang="en-US" altLang="en-US" dirty="0">
                <a:cs typeface="Times New Roman" panose="02020603050405020304" pitchFamily="18" charset="0"/>
              </a:rPr>
              <a:t>3. In the following areas, my thinking is probably of low quality…</a:t>
            </a:r>
            <a:endParaRPr lang="en-US" altLang="en-US" b="1" dirty="0">
              <a:cs typeface="Times New Roman" panose="02020603050405020304" pitchFamily="18" charset="0"/>
            </a:endParaRPr>
          </a:p>
          <a:p>
            <a:endParaRPr lang="en-US" altLang="en-US" dirty="0">
              <a:cs typeface="Times New Roman" panose="02020603050405020304" pitchFamily="18" charset="0"/>
            </a:endParaRPr>
          </a:p>
          <a:p>
            <a:r>
              <a:rPr lang="en-US" altLang="en-US" dirty="0">
                <a:cs typeface="Times New Roman" panose="02020603050405020304" pitchFamily="18" charset="0"/>
              </a:rPr>
              <a:t>List at least three areas for each of the above.      </a:t>
            </a:r>
            <a:endParaRPr lang="en-US" altLang="en-US" dirty="0"/>
          </a:p>
          <a:p>
            <a:endParaRPr lang="en-GB" dirty="0"/>
          </a:p>
        </p:txBody>
      </p:sp>
    </p:spTree>
    <p:extLst>
      <p:ext uri="{BB962C8B-B14F-4D97-AF65-F5344CB8AC3E}">
        <p14:creationId xmlns:p14="http://schemas.microsoft.com/office/powerpoint/2010/main" val="2269889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noChangeArrowheads="1"/>
          </p:cNvSpPr>
          <p:nvPr>
            <p:ph idx="1"/>
          </p:nvPr>
        </p:nvSpPr>
        <p:spPr bwMode="auto">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0000" tIns="46800" rIns="90000" bIns="46800" numCol="1" anchor="ctr" anchorCtr="0" compatLnSpc="1">
            <a:prstTxWarp prst="textNoShape">
              <a:avLst/>
            </a:prstTxWarp>
          </a:bodyPr>
          <a:lstStyle>
            <a:lvl1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mj-lt"/>
                <a:ea typeface="+mj-ea"/>
                <a:cs typeface="+mj-cs"/>
              </a:defRPr>
            </a:lvl1pPr>
            <a:lvl2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2pPr>
            <a:lvl3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3pPr>
            <a:lvl4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4pPr>
            <a:lvl5pPr algn="ctr" defTabSz="457200" rtl="0" eaLnBrk="0" fontAlgn="base" hangingPunct="0">
              <a:spcBef>
                <a:spcPct val="0"/>
              </a:spcBef>
              <a:spcAft>
                <a:spcPct val="0"/>
              </a:spcAft>
              <a:buClr>
                <a:srgbClr val="000000"/>
              </a:buClr>
              <a:buSzPct val="100000"/>
              <a:buFont typeface="Times New Roman" panose="02020603050405020304" pitchFamily="18" charset="0"/>
              <a:defRPr sz="3200">
                <a:solidFill>
                  <a:srgbClr val="000000"/>
                </a:solidFill>
                <a:latin typeface="Arial" charset="0"/>
                <a:ea typeface="MingLiU" charset="-120"/>
              </a:defRPr>
            </a:lvl5pPr>
            <a:lvl6pPr marL="25146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6pPr>
            <a:lvl7pPr marL="29718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7pPr>
            <a:lvl8pPr marL="34290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8pPr>
            <a:lvl9pPr marL="3886200" indent="-228600" algn="ctr" defTabSz="457200" rtl="0" fontAlgn="base">
              <a:spcBef>
                <a:spcPct val="0"/>
              </a:spcBef>
              <a:spcAft>
                <a:spcPct val="0"/>
              </a:spcAft>
              <a:buClr>
                <a:srgbClr val="000000"/>
              </a:buClr>
              <a:buSzPct val="100000"/>
              <a:buFont typeface="Times New Roman" pitchFamily="16" charset="0"/>
              <a:defRPr sz="3200">
                <a:solidFill>
                  <a:srgbClr val="000000"/>
                </a:solidFill>
                <a:latin typeface="Arial" charset="0"/>
                <a:ea typeface="MingLiU" charset="-120"/>
              </a:defRPr>
            </a:lvl9pPr>
          </a:lstStyle>
          <a:p>
            <a:pPr marL="0" indent="0" defTabSz="914400">
              <a:buNone/>
            </a:pPr>
            <a:r>
              <a:rPr lang="en-US" altLang="en-US" sz="4000" b="1" dirty="0" smtClean="0"/>
              <a:t>“The important thing is not to stop questioning”</a:t>
            </a:r>
            <a:r>
              <a:rPr lang="en-US" altLang="en-US" sz="4000" dirty="0" smtClean="0"/>
              <a:t/>
            </a:r>
            <a:br>
              <a:rPr lang="en-US" altLang="en-US" sz="4000" dirty="0" smtClean="0"/>
            </a:br>
            <a:r>
              <a:rPr lang="en-US" altLang="en-US" dirty="0" smtClean="0"/>
              <a:t/>
            </a:r>
            <a:br>
              <a:rPr lang="en-US" altLang="en-US" dirty="0" smtClean="0"/>
            </a:br>
            <a:r>
              <a:rPr lang="en-US" altLang="en-US" dirty="0" smtClean="0"/>
              <a:t/>
            </a:r>
            <a:br>
              <a:rPr lang="en-US" altLang="en-US" dirty="0" smtClean="0"/>
            </a:br>
            <a:r>
              <a:rPr lang="en-US" altLang="en-US" sz="2400" u="sng" dirty="0" smtClean="0"/>
              <a:t>Albert Einstein</a:t>
            </a:r>
          </a:p>
        </p:txBody>
      </p:sp>
      <p:pic>
        <p:nvPicPr>
          <p:cNvPr id="5" name="Picture 4" descr="225px-Einstein1921_by_F_Schmutzer_4">
            <a:hlinkClick r:id="rId2" tooltip="&quot;Albert Einstein, 1921&quo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595" y="4014916"/>
            <a:ext cx="2135188"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9040" y="101943"/>
            <a:ext cx="2046288"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0" y="465344"/>
            <a:ext cx="6096000" cy="923330"/>
          </a:xfrm>
          <a:prstGeom prst="rect">
            <a:avLst/>
          </a:prstGeom>
        </p:spPr>
        <p:txBody>
          <a:bodyPr>
            <a:spAutoFit/>
          </a:bodyPr>
          <a:lstStyle/>
          <a:p>
            <a:r>
              <a:rPr lang="en-GB" dirty="0">
                <a:hlinkClick r:id="rId5"/>
              </a:rPr>
              <a:t>https://</a:t>
            </a:r>
            <a:r>
              <a:rPr lang="en-GB" dirty="0" smtClean="0">
                <a:hlinkClick r:id="rId5"/>
              </a:rPr>
              <a:t>login.talentlens.co.uk/q/gen/reg/view/id/41799/pw/PzZJajtytW-KPOdozowWp</a:t>
            </a:r>
            <a:endParaRPr lang="en-GB" dirty="0" smtClean="0"/>
          </a:p>
          <a:p>
            <a:endParaRPr lang="en-GB" dirty="0"/>
          </a:p>
        </p:txBody>
      </p:sp>
    </p:spTree>
    <p:extLst>
      <p:ext uri="{BB962C8B-B14F-4D97-AF65-F5344CB8AC3E}">
        <p14:creationId xmlns:p14="http://schemas.microsoft.com/office/powerpoint/2010/main" val="14687959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178</TotalTime>
  <Words>718</Words>
  <Application>Microsoft Office PowerPoint</Application>
  <PresentationFormat>Widescreen</PresentationFormat>
  <Paragraphs>95</Paragraphs>
  <Slides>15</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Bookman Old Style</vt:lpstr>
      <vt:lpstr>Calibri</vt:lpstr>
      <vt:lpstr>Century Gothic</vt:lpstr>
      <vt:lpstr>MingLiU</vt:lpstr>
      <vt:lpstr>Times New Roman</vt:lpstr>
      <vt:lpstr>Wingdings</vt:lpstr>
      <vt:lpstr>Wood Type</vt:lpstr>
      <vt:lpstr>Critical Thinking and Entrepreneurial Education </vt:lpstr>
      <vt:lpstr>Critical thinking </vt:lpstr>
      <vt:lpstr>Critical Thinking </vt:lpstr>
      <vt:lpstr>PowerPoint Presentation</vt:lpstr>
      <vt:lpstr>Pearson’s Critical Thinking Model</vt:lpstr>
      <vt:lpstr>PowerPoint Presentation</vt:lpstr>
      <vt:lpstr>Answer….</vt:lpstr>
      <vt:lpstr>Entrepreneurial Thinking</vt:lpstr>
      <vt:lpstr>SWOT ANALYSIS </vt:lpstr>
      <vt:lpstr>‘Outside the box’ thinking</vt:lpstr>
      <vt:lpstr>Thinking “Outside the Box”</vt:lpstr>
      <vt:lpstr>(One of the) Possible Solutions</vt:lpstr>
      <vt:lpstr>Thinking ‘outside the box’ </vt:lpstr>
      <vt:lpstr>Critique your thinking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and Entrepreneurial Education </dc:title>
  <dc:creator>Laura Hutchings</dc:creator>
  <cp:lastModifiedBy>Laura Hutchings</cp:lastModifiedBy>
  <cp:revision>4</cp:revision>
  <dcterms:created xsi:type="dcterms:W3CDTF">2016-03-14T14:55:18Z</dcterms:created>
  <dcterms:modified xsi:type="dcterms:W3CDTF">2019-03-13T13:58:28Z</dcterms:modified>
</cp:coreProperties>
</file>