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4" r:id="rId5"/>
    <p:sldId id="259" r:id="rId6"/>
    <p:sldId id="260" r:id="rId7"/>
    <p:sldId id="265" r:id="rId8"/>
    <p:sldId id="262" r:id="rId9"/>
    <p:sldId id="263" r:id="rId10"/>
    <p:sldId id="267" r:id="rId11"/>
    <p:sldId id="268" r:id="rId12"/>
    <p:sldId id="269" r:id="rId13"/>
    <p:sldId id="270" r:id="rId14"/>
    <p:sldId id="266" r:id="rId15"/>
    <p:sldId id="272" r:id="rId16"/>
    <p:sldId id="271"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44" autoAdjust="0"/>
    <p:restoredTop sz="94660"/>
  </p:normalViewPr>
  <p:slideViewPr>
    <p:cSldViewPr snapToGrid="0">
      <p:cViewPr varScale="1">
        <p:scale>
          <a:sx n="92" d="100"/>
          <a:sy n="92" d="100"/>
        </p:scale>
        <p:origin x="84"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5BEE675-8627-4EF5-A551-AF0A433E4D65}" type="doc">
      <dgm:prSet loTypeId="urn:microsoft.com/office/officeart/2005/8/layout/hProcess9" loCatId="process" qsTypeId="urn:microsoft.com/office/officeart/2005/8/quickstyle/simple1" qsCatId="simple" csTypeId="urn:microsoft.com/office/officeart/2005/8/colors/colorful2" csCatId="colorful" phldr="1"/>
      <dgm:spPr/>
    </dgm:pt>
    <dgm:pt modelId="{EF1022C8-4B20-4716-87C4-F043BAF752A0}">
      <dgm:prSet phldrT="[Text]"/>
      <dgm:spPr/>
      <dgm:t>
        <a:bodyPr/>
        <a:lstStyle/>
        <a:p>
          <a:r>
            <a:rPr lang="en-US" dirty="0" smtClean="0"/>
            <a:t>Planning</a:t>
          </a:r>
          <a:endParaRPr lang="en-US" dirty="0"/>
        </a:p>
      </dgm:t>
    </dgm:pt>
    <dgm:pt modelId="{23BCCC6A-D8A3-4C77-A278-3A6D47812644}" type="parTrans" cxnId="{981CF415-7685-488D-8D5B-82544B4B76E8}">
      <dgm:prSet/>
      <dgm:spPr/>
      <dgm:t>
        <a:bodyPr/>
        <a:lstStyle/>
        <a:p>
          <a:endParaRPr lang="en-US"/>
        </a:p>
      </dgm:t>
    </dgm:pt>
    <dgm:pt modelId="{89E8B45F-FE74-4EBF-B045-E5CC1D66123F}" type="sibTrans" cxnId="{981CF415-7685-488D-8D5B-82544B4B76E8}">
      <dgm:prSet/>
      <dgm:spPr/>
      <dgm:t>
        <a:bodyPr/>
        <a:lstStyle/>
        <a:p>
          <a:endParaRPr lang="en-US"/>
        </a:p>
      </dgm:t>
    </dgm:pt>
    <dgm:pt modelId="{2733C6CA-A222-4CF0-9E51-66A6CDFF7E29}">
      <dgm:prSet phldrT="[Text]"/>
      <dgm:spPr/>
      <dgm:t>
        <a:bodyPr/>
        <a:lstStyle/>
        <a:p>
          <a:r>
            <a:rPr lang="en-US" dirty="0" smtClean="0"/>
            <a:t>Sourcing</a:t>
          </a:r>
          <a:endParaRPr lang="en-US" dirty="0"/>
        </a:p>
      </dgm:t>
    </dgm:pt>
    <dgm:pt modelId="{E4FAA43F-D072-4EC2-9DDD-B9FA88B71C1E}" type="parTrans" cxnId="{F2A08F55-4845-4638-AA0D-CD869E29F3B0}">
      <dgm:prSet/>
      <dgm:spPr/>
      <dgm:t>
        <a:bodyPr/>
        <a:lstStyle/>
        <a:p>
          <a:endParaRPr lang="en-US"/>
        </a:p>
      </dgm:t>
    </dgm:pt>
    <dgm:pt modelId="{83724862-2181-4FFD-8FE1-56A90BF73563}" type="sibTrans" cxnId="{F2A08F55-4845-4638-AA0D-CD869E29F3B0}">
      <dgm:prSet/>
      <dgm:spPr/>
      <dgm:t>
        <a:bodyPr/>
        <a:lstStyle/>
        <a:p>
          <a:endParaRPr lang="en-US"/>
        </a:p>
      </dgm:t>
    </dgm:pt>
    <dgm:pt modelId="{CD6AAA18-BC6E-44DF-B19C-8B2C6B7B80B0}">
      <dgm:prSet phldrT="[Text]"/>
      <dgm:spPr/>
      <dgm:t>
        <a:bodyPr/>
        <a:lstStyle/>
        <a:p>
          <a:r>
            <a:rPr lang="en-US" dirty="0" smtClean="0"/>
            <a:t>Manufacturing</a:t>
          </a:r>
          <a:endParaRPr lang="en-US" dirty="0"/>
        </a:p>
      </dgm:t>
    </dgm:pt>
    <dgm:pt modelId="{E393C091-6D24-4570-9418-F8BFB5BE929B}" type="parTrans" cxnId="{316178EE-164A-4620-B763-9018B813ED36}">
      <dgm:prSet/>
      <dgm:spPr/>
      <dgm:t>
        <a:bodyPr/>
        <a:lstStyle/>
        <a:p>
          <a:endParaRPr lang="en-US"/>
        </a:p>
      </dgm:t>
    </dgm:pt>
    <dgm:pt modelId="{6708F939-2736-49B4-8CF3-F3460AF47ACC}" type="sibTrans" cxnId="{316178EE-164A-4620-B763-9018B813ED36}">
      <dgm:prSet/>
      <dgm:spPr/>
      <dgm:t>
        <a:bodyPr/>
        <a:lstStyle/>
        <a:p>
          <a:endParaRPr lang="en-US"/>
        </a:p>
      </dgm:t>
    </dgm:pt>
    <dgm:pt modelId="{D47F0C6F-8839-4270-A3B3-02C28311179E}">
      <dgm:prSet phldrT="[Text]"/>
      <dgm:spPr/>
      <dgm:t>
        <a:bodyPr/>
        <a:lstStyle/>
        <a:p>
          <a:r>
            <a:rPr lang="en-US" dirty="0" smtClean="0"/>
            <a:t>Logistics</a:t>
          </a:r>
          <a:endParaRPr lang="en-US" dirty="0"/>
        </a:p>
      </dgm:t>
    </dgm:pt>
    <dgm:pt modelId="{B5070AF9-3356-4758-B067-4F573AAFA8E1}" type="parTrans" cxnId="{CA65F1A2-77E0-466A-97E4-0DBC0682B8C3}">
      <dgm:prSet/>
      <dgm:spPr/>
      <dgm:t>
        <a:bodyPr/>
        <a:lstStyle/>
        <a:p>
          <a:endParaRPr lang="en-US"/>
        </a:p>
      </dgm:t>
    </dgm:pt>
    <dgm:pt modelId="{807917C4-A873-4728-86C3-CC771E5F6268}" type="sibTrans" cxnId="{CA65F1A2-77E0-466A-97E4-0DBC0682B8C3}">
      <dgm:prSet/>
      <dgm:spPr/>
      <dgm:t>
        <a:bodyPr/>
        <a:lstStyle/>
        <a:p>
          <a:endParaRPr lang="en-US"/>
        </a:p>
      </dgm:t>
    </dgm:pt>
    <dgm:pt modelId="{6563BA4E-B433-4527-8BD0-F564C45C8294}">
      <dgm:prSet phldrT="[Text]"/>
      <dgm:spPr/>
      <dgm:t>
        <a:bodyPr/>
        <a:lstStyle/>
        <a:p>
          <a:r>
            <a:rPr lang="en-US" dirty="0" smtClean="0"/>
            <a:t>Delivery</a:t>
          </a:r>
          <a:endParaRPr lang="en-US" dirty="0"/>
        </a:p>
      </dgm:t>
    </dgm:pt>
    <dgm:pt modelId="{A1D9842E-31E1-42A4-920B-3B0B463F2BC7}" type="parTrans" cxnId="{AE778D1D-4800-44EB-BF78-AD3C485A1411}">
      <dgm:prSet/>
      <dgm:spPr/>
      <dgm:t>
        <a:bodyPr/>
        <a:lstStyle/>
        <a:p>
          <a:endParaRPr lang="en-US"/>
        </a:p>
      </dgm:t>
    </dgm:pt>
    <dgm:pt modelId="{1C9F81E6-61FE-4555-BFBB-1FD45E01C9F5}" type="sibTrans" cxnId="{AE778D1D-4800-44EB-BF78-AD3C485A1411}">
      <dgm:prSet/>
      <dgm:spPr/>
      <dgm:t>
        <a:bodyPr/>
        <a:lstStyle/>
        <a:p>
          <a:endParaRPr lang="en-US"/>
        </a:p>
      </dgm:t>
    </dgm:pt>
    <dgm:pt modelId="{50D70CA6-F48E-494A-81F9-527A6F9E1090}">
      <dgm:prSet phldrT="[Text]"/>
      <dgm:spPr/>
      <dgm:t>
        <a:bodyPr/>
        <a:lstStyle/>
        <a:p>
          <a:r>
            <a:rPr lang="en-US" dirty="0" smtClean="0"/>
            <a:t>Reverse logistics</a:t>
          </a:r>
          <a:endParaRPr lang="en-US" dirty="0"/>
        </a:p>
      </dgm:t>
    </dgm:pt>
    <dgm:pt modelId="{4427FBE9-2957-4EE6-B53E-B731AACFBAEC}" type="parTrans" cxnId="{22F0555B-7436-4395-9399-8A40D50FD662}">
      <dgm:prSet/>
      <dgm:spPr/>
      <dgm:t>
        <a:bodyPr/>
        <a:lstStyle/>
        <a:p>
          <a:endParaRPr lang="en-US"/>
        </a:p>
      </dgm:t>
    </dgm:pt>
    <dgm:pt modelId="{7BD76612-422B-47C0-9725-D958D2E1C1C7}" type="sibTrans" cxnId="{22F0555B-7436-4395-9399-8A40D50FD662}">
      <dgm:prSet/>
      <dgm:spPr/>
      <dgm:t>
        <a:bodyPr/>
        <a:lstStyle/>
        <a:p>
          <a:endParaRPr lang="en-US"/>
        </a:p>
      </dgm:t>
    </dgm:pt>
    <dgm:pt modelId="{08AEE4C5-65C0-4E08-B7A0-B77F3D265040}">
      <dgm:prSet phldrT="[Text]"/>
      <dgm:spPr/>
      <dgm:t>
        <a:bodyPr/>
        <a:lstStyle/>
        <a:p>
          <a:r>
            <a:rPr lang="en-US" dirty="0" smtClean="0"/>
            <a:t>Information flow</a:t>
          </a:r>
          <a:endParaRPr lang="en-US" dirty="0"/>
        </a:p>
      </dgm:t>
    </dgm:pt>
    <dgm:pt modelId="{BC13BC08-E6F4-468A-B8D0-0F89261284E1}" type="parTrans" cxnId="{1D10DEDE-AD5A-4213-8A77-9798EF115ABC}">
      <dgm:prSet/>
      <dgm:spPr/>
      <dgm:t>
        <a:bodyPr/>
        <a:lstStyle/>
        <a:p>
          <a:endParaRPr lang="en-US"/>
        </a:p>
      </dgm:t>
    </dgm:pt>
    <dgm:pt modelId="{3FF4F807-6848-4067-9CD5-E7D648D9BBB1}" type="sibTrans" cxnId="{1D10DEDE-AD5A-4213-8A77-9798EF115ABC}">
      <dgm:prSet/>
      <dgm:spPr/>
      <dgm:t>
        <a:bodyPr/>
        <a:lstStyle/>
        <a:p>
          <a:endParaRPr lang="en-US"/>
        </a:p>
      </dgm:t>
    </dgm:pt>
    <dgm:pt modelId="{A756A021-F21A-44ED-A38E-C80063D62FAB}" type="pres">
      <dgm:prSet presAssocID="{35BEE675-8627-4EF5-A551-AF0A433E4D65}" presName="CompostProcess" presStyleCnt="0">
        <dgm:presLayoutVars>
          <dgm:dir/>
          <dgm:resizeHandles val="exact"/>
        </dgm:presLayoutVars>
      </dgm:prSet>
      <dgm:spPr/>
    </dgm:pt>
    <dgm:pt modelId="{EC601B42-286A-4DEE-86DF-068492AE72B5}" type="pres">
      <dgm:prSet presAssocID="{35BEE675-8627-4EF5-A551-AF0A433E4D65}" presName="arrow" presStyleLbl="bgShp" presStyleIdx="0" presStyleCnt="1" custScaleX="117647" custLinFactNeighborX="0" custLinFactNeighborY="-8201"/>
      <dgm:spPr/>
    </dgm:pt>
    <dgm:pt modelId="{AE13817A-AA9D-483D-8D01-CFC0134D5D28}" type="pres">
      <dgm:prSet presAssocID="{35BEE675-8627-4EF5-A551-AF0A433E4D65}" presName="linearProcess" presStyleCnt="0"/>
      <dgm:spPr/>
    </dgm:pt>
    <dgm:pt modelId="{40D9C08C-20A5-4105-9CFE-CF10BAA00095}" type="pres">
      <dgm:prSet presAssocID="{EF1022C8-4B20-4716-87C4-F043BAF752A0}" presName="textNode" presStyleLbl="node1" presStyleIdx="0" presStyleCnt="7">
        <dgm:presLayoutVars>
          <dgm:bulletEnabled val="1"/>
        </dgm:presLayoutVars>
      </dgm:prSet>
      <dgm:spPr/>
      <dgm:t>
        <a:bodyPr/>
        <a:lstStyle/>
        <a:p>
          <a:endParaRPr lang="en-GB"/>
        </a:p>
      </dgm:t>
    </dgm:pt>
    <dgm:pt modelId="{A286EC93-5ADD-4B3B-8E1E-4902F110AA8F}" type="pres">
      <dgm:prSet presAssocID="{89E8B45F-FE74-4EBF-B045-E5CC1D66123F}" presName="sibTrans" presStyleCnt="0"/>
      <dgm:spPr/>
    </dgm:pt>
    <dgm:pt modelId="{45C84246-CD55-4E12-BEBE-915EDDCA761B}" type="pres">
      <dgm:prSet presAssocID="{2733C6CA-A222-4CF0-9E51-66A6CDFF7E29}" presName="textNode" presStyleLbl="node1" presStyleIdx="1" presStyleCnt="7">
        <dgm:presLayoutVars>
          <dgm:bulletEnabled val="1"/>
        </dgm:presLayoutVars>
      </dgm:prSet>
      <dgm:spPr/>
      <dgm:t>
        <a:bodyPr/>
        <a:lstStyle/>
        <a:p>
          <a:endParaRPr lang="en-GB"/>
        </a:p>
      </dgm:t>
    </dgm:pt>
    <dgm:pt modelId="{D49E9261-002F-44D9-AE73-A0F8ADA96E75}" type="pres">
      <dgm:prSet presAssocID="{83724862-2181-4FFD-8FE1-56A90BF73563}" presName="sibTrans" presStyleCnt="0"/>
      <dgm:spPr/>
    </dgm:pt>
    <dgm:pt modelId="{3265783D-3283-4A5D-86B3-125A4493550C}" type="pres">
      <dgm:prSet presAssocID="{CD6AAA18-BC6E-44DF-B19C-8B2C6B7B80B0}" presName="textNode" presStyleLbl="node1" presStyleIdx="2" presStyleCnt="7">
        <dgm:presLayoutVars>
          <dgm:bulletEnabled val="1"/>
        </dgm:presLayoutVars>
      </dgm:prSet>
      <dgm:spPr/>
      <dgm:t>
        <a:bodyPr/>
        <a:lstStyle/>
        <a:p>
          <a:endParaRPr lang="en-GB"/>
        </a:p>
      </dgm:t>
    </dgm:pt>
    <dgm:pt modelId="{7BB41FFF-2724-4037-84CD-2A158E4C04E6}" type="pres">
      <dgm:prSet presAssocID="{6708F939-2736-49B4-8CF3-F3460AF47ACC}" presName="sibTrans" presStyleCnt="0"/>
      <dgm:spPr/>
    </dgm:pt>
    <dgm:pt modelId="{2E34C4D1-5EC3-4E15-89FB-9CD2A6EFA38C}" type="pres">
      <dgm:prSet presAssocID="{D47F0C6F-8839-4270-A3B3-02C28311179E}" presName="textNode" presStyleLbl="node1" presStyleIdx="3" presStyleCnt="7">
        <dgm:presLayoutVars>
          <dgm:bulletEnabled val="1"/>
        </dgm:presLayoutVars>
      </dgm:prSet>
      <dgm:spPr/>
      <dgm:t>
        <a:bodyPr/>
        <a:lstStyle/>
        <a:p>
          <a:endParaRPr lang="en-GB"/>
        </a:p>
      </dgm:t>
    </dgm:pt>
    <dgm:pt modelId="{193A6CDD-EBCE-4494-8899-FD270D099BA3}" type="pres">
      <dgm:prSet presAssocID="{807917C4-A873-4728-86C3-CC771E5F6268}" presName="sibTrans" presStyleCnt="0"/>
      <dgm:spPr/>
    </dgm:pt>
    <dgm:pt modelId="{DCE92999-DED1-427B-BA0F-548F2A9346E6}" type="pres">
      <dgm:prSet presAssocID="{6563BA4E-B433-4527-8BD0-F564C45C8294}" presName="textNode" presStyleLbl="node1" presStyleIdx="4" presStyleCnt="7">
        <dgm:presLayoutVars>
          <dgm:bulletEnabled val="1"/>
        </dgm:presLayoutVars>
      </dgm:prSet>
      <dgm:spPr/>
      <dgm:t>
        <a:bodyPr/>
        <a:lstStyle/>
        <a:p>
          <a:endParaRPr lang="en-GB"/>
        </a:p>
      </dgm:t>
    </dgm:pt>
    <dgm:pt modelId="{5733236D-F5D4-4389-AEF1-76CC0CBE32BB}" type="pres">
      <dgm:prSet presAssocID="{1C9F81E6-61FE-4555-BFBB-1FD45E01C9F5}" presName="sibTrans" presStyleCnt="0"/>
      <dgm:spPr/>
    </dgm:pt>
    <dgm:pt modelId="{4B2B1323-63AF-4B6B-A41E-71F5EB1CDE54}" type="pres">
      <dgm:prSet presAssocID="{50D70CA6-F48E-494A-81F9-527A6F9E1090}" presName="textNode" presStyleLbl="node1" presStyleIdx="5" presStyleCnt="7">
        <dgm:presLayoutVars>
          <dgm:bulletEnabled val="1"/>
        </dgm:presLayoutVars>
      </dgm:prSet>
      <dgm:spPr/>
      <dgm:t>
        <a:bodyPr/>
        <a:lstStyle/>
        <a:p>
          <a:endParaRPr lang="en-GB"/>
        </a:p>
      </dgm:t>
    </dgm:pt>
    <dgm:pt modelId="{605D64AF-6321-4357-81CB-23272E340186}" type="pres">
      <dgm:prSet presAssocID="{7BD76612-422B-47C0-9725-D958D2E1C1C7}" presName="sibTrans" presStyleCnt="0"/>
      <dgm:spPr/>
    </dgm:pt>
    <dgm:pt modelId="{7E256C0B-FC30-4DD4-A1D7-ED000F31398D}" type="pres">
      <dgm:prSet presAssocID="{08AEE4C5-65C0-4E08-B7A0-B77F3D265040}" presName="textNode" presStyleLbl="node1" presStyleIdx="6" presStyleCnt="7">
        <dgm:presLayoutVars>
          <dgm:bulletEnabled val="1"/>
        </dgm:presLayoutVars>
      </dgm:prSet>
      <dgm:spPr/>
      <dgm:t>
        <a:bodyPr/>
        <a:lstStyle/>
        <a:p>
          <a:endParaRPr lang="en-GB"/>
        </a:p>
      </dgm:t>
    </dgm:pt>
  </dgm:ptLst>
  <dgm:cxnLst>
    <dgm:cxn modelId="{1A2558EF-A606-47B8-90A5-569B19EDC3CB}" type="presOf" srcId="{2733C6CA-A222-4CF0-9E51-66A6CDFF7E29}" destId="{45C84246-CD55-4E12-BEBE-915EDDCA761B}" srcOrd="0" destOrd="0" presId="urn:microsoft.com/office/officeart/2005/8/layout/hProcess9"/>
    <dgm:cxn modelId="{39A62022-228D-45A2-940E-143F9FB57EB6}" type="presOf" srcId="{CD6AAA18-BC6E-44DF-B19C-8B2C6B7B80B0}" destId="{3265783D-3283-4A5D-86B3-125A4493550C}" srcOrd="0" destOrd="0" presId="urn:microsoft.com/office/officeart/2005/8/layout/hProcess9"/>
    <dgm:cxn modelId="{22F0555B-7436-4395-9399-8A40D50FD662}" srcId="{35BEE675-8627-4EF5-A551-AF0A433E4D65}" destId="{50D70CA6-F48E-494A-81F9-527A6F9E1090}" srcOrd="5" destOrd="0" parTransId="{4427FBE9-2957-4EE6-B53E-B731AACFBAEC}" sibTransId="{7BD76612-422B-47C0-9725-D958D2E1C1C7}"/>
    <dgm:cxn modelId="{F2A08F55-4845-4638-AA0D-CD869E29F3B0}" srcId="{35BEE675-8627-4EF5-A551-AF0A433E4D65}" destId="{2733C6CA-A222-4CF0-9E51-66A6CDFF7E29}" srcOrd="1" destOrd="0" parTransId="{E4FAA43F-D072-4EC2-9DDD-B9FA88B71C1E}" sibTransId="{83724862-2181-4FFD-8FE1-56A90BF73563}"/>
    <dgm:cxn modelId="{B0D68EF3-3B96-4AF4-ACCF-163F71E7D88C}" type="presOf" srcId="{08AEE4C5-65C0-4E08-B7A0-B77F3D265040}" destId="{7E256C0B-FC30-4DD4-A1D7-ED000F31398D}" srcOrd="0" destOrd="0" presId="urn:microsoft.com/office/officeart/2005/8/layout/hProcess9"/>
    <dgm:cxn modelId="{4473AB88-C063-4E02-8DAA-14EE7BC42BB5}" type="presOf" srcId="{D47F0C6F-8839-4270-A3B3-02C28311179E}" destId="{2E34C4D1-5EC3-4E15-89FB-9CD2A6EFA38C}" srcOrd="0" destOrd="0" presId="urn:microsoft.com/office/officeart/2005/8/layout/hProcess9"/>
    <dgm:cxn modelId="{BC30E4C0-0CC4-4CAF-B9BD-382FE1B73F8B}" type="presOf" srcId="{EF1022C8-4B20-4716-87C4-F043BAF752A0}" destId="{40D9C08C-20A5-4105-9CFE-CF10BAA00095}" srcOrd="0" destOrd="0" presId="urn:microsoft.com/office/officeart/2005/8/layout/hProcess9"/>
    <dgm:cxn modelId="{CA65F1A2-77E0-466A-97E4-0DBC0682B8C3}" srcId="{35BEE675-8627-4EF5-A551-AF0A433E4D65}" destId="{D47F0C6F-8839-4270-A3B3-02C28311179E}" srcOrd="3" destOrd="0" parTransId="{B5070AF9-3356-4758-B067-4F573AAFA8E1}" sibTransId="{807917C4-A873-4728-86C3-CC771E5F6268}"/>
    <dgm:cxn modelId="{3B1840B2-C9C4-4E9C-A372-4064E955C2EC}" type="presOf" srcId="{35BEE675-8627-4EF5-A551-AF0A433E4D65}" destId="{A756A021-F21A-44ED-A38E-C80063D62FAB}" srcOrd="0" destOrd="0" presId="urn:microsoft.com/office/officeart/2005/8/layout/hProcess9"/>
    <dgm:cxn modelId="{981CF415-7685-488D-8D5B-82544B4B76E8}" srcId="{35BEE675-8627-4EF5-A551-AF0A433E4D65}" destId="{EF1022C8-4B20-4716-87C4-F043BAF752A0}" srcOrd="0" destOrd="0" parTransId="{23BCCC6A-D8A3-4C77-A278-3A6D47812644}" sibTransId="{89E8B45F-FE74-4EBF-B045-E5CC1D66123F}"/>
    <dgm:cxn modelId="{29241FE1-A8B6-48BA-AB42-2115245C993D}" type="presOf" srcId="{50D70CA6-F48E-494A-81F9-527A6F9E1090}" destId="{4B2B1323-63AF-4B6B-A41E-71F5EB1CDE54}" srcOrd="0" destOrd="0" presId="urn:microsoft.com/office/officeart/2005/8/layout/hProcess9"/>
    <dgm:cxn modelId="{AE778D1D-4800-44EB-BF78-AD3C485A1411}" srcId="{35BEE675-8627-4EF5-A551-AF0A433E4D65}" destId="{6563BA4E-B433-4527-8BD0-F564C45C8294}" srcOrd="4" destOrd="0" parTransId="{A1D9842E-31E1-42A4-920B-3B0B463F2BC7}" sibTransId="{1C9F81E6-61FE-4555-BFBB-1FD45E01C9F5}"/>
    <dgm:cxn modelId="{316178EE-164A-4620-B763-9018B813ED36}" srcId="{35BEE675-8627-4EF5-A551-AF0A433E4D65}" destId="{CD6AAA18-BC6E-44DF-B19C-8B2C6B7B80B0}" srcOrd="2" destOrd="0" parTransId="{E393C091-6D24-4570-9418-F8BFB5BE929B}" sibTransId="{6708F939-2736-49B4-8CF3-F3460AF47ACC}"/>
    <dgm:cxn modelId="{B6D45A0A-F5FF-4545-A042-EB7F3D0B01F1}" type="presOf" srcId="{6563BA4E-B433-4527-8BD0-F564C45C8294}" destId="{DCE92999-DED1-427B-BA0F-548F2A9346E6}" srcOrd="0" destOrd="0" presId="urn:microsoft.com/office/officeart/2005/8/layout/hProcess9"/>
    <dgm:cxn modelId="{1D10DEDE-AD5A-4213-8A77-9798EF115ABC}" srcId="{35BEE675-8627-4EF5-A551-AF0A433E4D65}" destId="{08AEE4C5-65C0-4E08-B7A0-B77F3D265040}" srcOrd="6" destOrd="0" parTransId="{BC13BC08-E6F4-468A-B8D0-0F89261284E1}" sibTransId="{3FF4F807-6848-4067-9CD5-E7D648D9BBB1}"/>
    <dgm:cxn modelId="{9FD6CC65-F240-41DF-A947-2522F7CACA1C}" type="presParOf" srcId="{A756A021-F21A-44ED-A38E-C80063D62FAB}" destId="{EC601B42-286A-4DEE-86DF-068492AE72B5}" srcOrd="0" destOrd="0" presId="urn:microsoft.com/office/officeart/2005/8/layout/hProcess9"/>
    <dgm:cxn modelId="{DBD8EB7C-5DCC-49C7-AA64-36F6186D2CDC}" type="presParOf" srcId="{A756A021-F21A-44ED-A38E-C80063D62FAB}" destId="{AE13817A-AA9D-483D-8D01-CFC0134D5D28}" srcOrd="1" destOrd="0" presId="urn:microsoft.com/office/officeart/2005/8/layout/hProcess9"/>
    <dgm:cxn modelId="{68018933-A445-4837-8C94-52C2FCD47390}" type="presParOf" srcId="{AE13817A-AA9D-483D-8D01-CFC0134D5D28}" destId="{40D9C08C-20A5-4105-9CFE-CF10BAA00095}" srcOrd="0" destOrd="0" presId="urn:microsoft.com/office/officeart/2005/8/layout/hProcess9"/>
    <dgm:cxn modelId="{7125246B-53C9-4797-8449-722E8E73299A}" type="presParOf" srcId="{AE13817A-AA9D-483D-8D01-CFC0134D5D28}" destId="{A286EC93-5ADD-4B3B-8E1E-4902F110AA8F}" srcOrd="1" destOrd="0" presId="urn:microsoft.com/office/officeart/2005/8/layout/hProcess9"/>
    <dgm:cxn modelId="{4C82CBA5-E912-44A2-8138-8E647E35215C}" type="presParOf" srcId="{AE13817A-AA9D-483D-8D01-CFC0134D5D28}" destId="{45C84246-CD55-4E12-BEBE-915EDDCA761B}" srcOrd="2" destOrd="0" presId="urn:microsoft.com/office/officeart/2005/8/layout/hProcess9"/>
    <dgm:cxn modelId="{63C2A43D-7966-4D3A-9BBD-DB71F61DC731}" type="presParOf" srcId="{AE13817A-AA9D-483D-8D01-CFC0134D5D28}" destId="{D49E9261-002F-44D9-AE73-A0F8ADA96E75}" srcOrd="3" destOrd="0" presId="urn:microsoft.com/office/officeart/2005/8/layout/hProcess9"/>
    <dgm:cxn modelId="{57EBDB6B-692D-4E72-8689-4AF6BAA10460}" type="presParOf" srcId="{AE13817A-AA9D-483D-8D01-CFC0134D5D28}" destId="{3265783D-3283-4A5D-86B3-125A4493550C}" srcOrd="4" destOrd="0" presId="urn:microsoft.com/office/officeart/2005/8/layout/hProcess9"/>
    <dgm:cxn modelId="{F1322B48-701C-49C9-978A-019AAD698641}" type="presParOf" srcId="{AE13817A-AA9D-483D-8D01-CFC0134D5D28}" destId="{7BB41FFF-2724-4037-84CD-2A158E4C04E6}" srcOrd="5" destOrd="0" presId="urn:microsoft.com/office/officeart/2005/8/layout/hProcess9"/>
    <dgm:cxn modelId="{37CAE0A8-D990-49C5-9FDE-4CFD5AEBBDEC}" type="presParOf" srcId="{AE13817A-AA9D-483D-8D01-CFC0134D5D28}" destId="{2E34C4D1-5EC3-4E15-89FB-9CD2A6EFA38C}" srcOrd="6" destOrd="0" presId="urn:microsoft.com/office/officeart/2005/8/layout/hProcess9"/>
    <dgm:cxn modelId="{94D9A20B-10B7-4A21-9BC7-3E90F2378E08}" type="presParOf" srcId="{AE13817A-AA9D-483D-8D01-CFC0134D5D28}" destId="{193A6CDD-EBCE-4494-8899-FD270D099BA3}" srcOrd="7" destOrd="0" presId="urn:microsoft.com/office/officeart/2005/8/layout/hProcess9"/>
    <dgm:cxn modelId="{985A5781-A014-4F06-8502-96FB509DDBEC}" type="presParOf" srcId="{AE13817A-AA9D-483D-8D01-CFC0134D5D28}" destId="{DCE92999-DED1-427B-BA0F-548F2A9346E6}" srcOrd="8" destOrd="0" presId="urn:microsoft.com/office/officeart/2005/8/layout/hProcess9"/>
    <dgm:cxn modelId="{D6177E7E-5A8A-4380-BFD1-CE0ED60C24D3}" type="presParOf" srcId="{AE13817A-AA9D-483D-8D01-CFC0134D5D28}" destId="{5733236D-F5D4-4389-AEF1-76CC0CBE32BB}" srcOrd="9" destOrd="0" presId="urn:microsoft.com/office/officeart/2005/8/layout/hProcess9"/>
    <dgm:cxn modelId="{5FA59AEC-2AA7-474F-B185-22D49C4F73BB}" type="presParOf" srcId="{AE13817A-AA9D-483D-8D01-CFC0134D5D28}" destId="{4B2B1323-63AF-4B6B-A41E-71F5EB1CDE54}" srcOrd="10" destOrd="0" presId="urn:microsoft.com/office/officeart/2005/8/layout/hProcess9"/>
    <dgm:cxn modelId="{9CD6C593-C931-4D1A-9801-50BE318D11C4}" type="presParOf" srcId="{AE13817A-AA9D-483D-8D01-CFC0134D5D28}" destId="{605D64AF-6321-4357-81CB-23272E340186}" srcOrd="11" destOrd="0" presId="urn:microsoft.com/office/officeart/2005/8/layout/hProcess9"/>
    <dgm:cxn modelId="{885055C8-1D8C-404B-994F-FB0D4B2DF4B5}" type="presParOf" srcId="{AE13817A-AA9D-483D-8D01-CFC0134D5D28}" destId="{7E256C0B-FC30-4DD4-A1D7-ED000F31398D}" srcOrd="12"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601B42-286A-4DEE-86DF-068492AE72B5}">
      <dsp:nvSpPr>
        <dsp:cNvPr id="0" name=""/>
        <dsp:cNvSpPr/>
      </dsp:nvSpPr>
      <dsp:spPr>
        <a:xfrm>
          <a:off x="2" y="0"/>
          <a:ext cx="10118629" cy="3525762"/>
        </a:xfrm>
        <a:prstGeom prst="rightArrow">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D9C08C-20A5-4105-9CFE-CF10BAA00095}">
      <dsp:nvSpPr>
        <dsp:cNvPr id="0" name=""/>
        <dsp:cNvSpPr/>
      </dsp:nvSpPr>
      <dsp:spPr>
        <a:xfrm>
          <a:off x="263" y="1057728"/>
          <a:ext cx="1353652" cy="1410304"/>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US" sz="1200" kern="1200" dirty="0" smtClean="0"/>
            <a:t>Planning</a:t>
          </a:r>
          <a:endParaRPr lang="en-US" sz="1200" kern="1200" dirty="0"/>
        </a:p>
      </dsp:txBody>
      <dsp:txXfrm>
        <a:off x="66343" y="1123808"/>
        <a:ext cx="1221492" cy="1278144"/>
      </dsp:txXfrm>
    </dsp:sp>
    <dsp:sp modelId="{45C84246-CD55-4E12-BEBE-915EDDCA761B}">
      <dsp:nvSpPr>
        <dsp:cNvPr id="0" name=""/>
        <dsp:cNvSpPr/>
      </dsp:nvSpPr>
      <dsp:spPr>
        <a:xfrm>
          <a:off x="1461006" y="1057728"/>
          <a:ext cx="1353652" cy="1410304"/>
        </a:xfrm>
        <a:prstGeom prst="roundRect">
          <a:avLst/>
        </a:prstGeom>
        <a:solidFill>
          <a:schemeClr val="accent2">
            <a:hueOff val="-1725315"/>
            <a:satOff val="7643"/>
            <a:lumOff val="-281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US" sz="1200" kern="1200" dirty="0" smtClean="0"/>
            <a:t>Sourcing</a:t>
          </a:r>
          <a:endParaRPr lang="en-US" sz="1200" kern="1200" dirty="0"/>
        </a:p>
      </dsp:txBody>
      <dsp:txXfrm>
        <a:off x="1527086" y="1123808"/>
        <a:ext cx="1221492" cy="1278144"/>
      </dsp:txXfrm>
    </dsp:sp>
    <dsp:sp modelId="{3265783D-3283-4A5D-86B3-125A4493550C}">
      <dsp:nvSpPr>
        <dsp:cNvPr id="0" name=""/>
        <dsp:cNvSpPr/>
      </dsp:nvSpPr>
      <dsp:spPr>
        <a:xfrm>
          <a:off x="2921748" y="1057728"/>
          <a:ext cx="1353652" cy="1410304"/>
        </a:xfrm>
        <a:prstGeom prst="roundRect">
          <a:avLst/>
        </a:prstGeom>
        <a:solidFill>
          <a:schemeClr val="accent2">
            <a:hueOff val="-3450629"/>
            <a:satOff val="15286"/>
            <a:lumOff val="-562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US" sz="1200" kern="1200" dirty="0" smtClean="0"/>
            <a:t>Manufacturing</a:t>
          </a:r>
          <a:endParaRPr lang="en-US" sz="1200" kern="1200" dirty="0"/>
        </a:p>
      </dsp:txBody>
      <dsp:txXfrm>
        <a:off x="2987828" y="1123808"/>
        <a:ext cx="1221492" cy="1278144"/>
      </dsp:txXfrm>
    </dsp:sp>
    <dsp:sp modelId="{2E34C4D1-5EC3-4E15-89FB-9CD2A6EFA38C}">
      <dsp:nvSpPr>
        <dsp:cNvPr id="0" name=""/>
        <dsp:cNvSpPr/>
      </dsp:nvSpPr>
      <dsp:spPr>
        <a:xfrm>
          <a:off x="4382491" y="1057728"/>
          <a:ext cx="1353652" cy="1410304"/>
        </a:xfrm>
        <a:prstGeom prst="roundRect">
          <a:avLst/>
        </a:prstGeom>
        <a:solidFill>
          <a:schemeClr val="accent2">
            <a:hueOff val="-5175944"/>
            <a:satOff val="22930"/>
            <a:lumOff val="-8432"/>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US" sz="1200" kern="1200" dirty="0" smtClean="0"/>
            <a:t>Logistics</a:t>
          </a:r>
          <a:endParaRPr lang="en-US" sz="1200" kern="1200" dirty="0"/>
        </a:p>
      </dsp:txBody>
      <dsp:txXfrm>
        <a:off x="4448571" y="1123808"/>
        <a:ext cx="1221492" cy="1278144"/>
      </dsp:txXfrm>
    </dsp:sp>
    <dsp:sp modelId="{DCE92999-DED1-427B-BA0F-548F2A9346E6}">
      <dsp:nvSpPr>
        <dsp:cNvPr id="0" name=""/>
        <dsp:cNvSpPr/>
      </dsp:nvSpPr>
      <dsp:spPr>
        <a:xfrm>
          <a:off x="5843234" y="1057728"/>
          <a:ext cx="1353652" cy="1410304"/>
        </a:xfrm>
        <a:prstGeom prst="roundRect">
          <a:avLst/>
        </a:prstGeom>
        <a:solidFill>
          <a:schemeClr val="accent2">
            <a:hueOff val="-6901259"/>
            <a:satOff val="30573"/>
            <a:lumOff val="-1124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US" sz="1200" kern="1200" dirty="0" smtClean="0"/>
            <a:t>Delivery</a:t>
          </a:r>
          <a:endParaRPr lang="en-US" sz="1200" kern="1200" dirty="0"/>
        </a:p>
      </dsp:txBody>
      <dsp:txXfrm>
        <a:off x="5909314" y="1123808"/>
        <a:ext cx="1221492" cy="1278144"/>
      </dsp:txXfrm>
    </dsp:sp>
    <dsp:sp modelId="{4B2B1323-63AF-4B6B-A41E-71F5EB1CDE54}">
      <dsp:nvSpPr>
        <dsp:cNvPr id="0" name=""/>
        <dsp:cNvSpPr/>
      </dsp:nvSpPr>
      <dsp:spPr>
        <a:xfrm>
          <a:off x="7303976" y="1057728"/>
          <a:ext cx="1353652" cy="1410304"/>
        </a:xfrm>
        <a:prstGeom prst="roundRect">
          <a:avLst/>
        </a:prstGeom>
        <a:solidFill>
          <a:schemeClr val="accent2">
            <a:hueOff val="-8626573"/>
            <a:satOff val="38216"/>
            <a:lumOff val="-1405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US" sz="1200" kern="1200" dirty="0" smtClean="0"/>
            <a:t>Reverse logistics</a:t>
          </a:r>
          <a:endParaRPr lang="en-US" sz="1200" kern="1200" dirty="0"/>
        </a:p>
      </dsp:txBody>
      <dsp:txXfrm>
        <a:off x="7370056" y="1123808"/>
        <a:ext cx="1221492" cy="1278144"/>
      </dsp:txXfrm>
    </dsp:sp>
    <dsp:sp modelId="{7E256C0B-FC30-4DD4-A1D7-ED000F31398D}">
      <dsp:nvSpPr>
        <dsp:cNvPr id="0" name=""/>
        <dsp:cNvSpPr/>
      </dsp:nvSpPr>
      <dsp:spPr>
        <a:xfrm>
          <a:off x="8764719" y="1057728"/>
          <a:ext cx="1353652" cy="1410304"/>
        </a:xfrm>
        <a:prstGeom prst="roundRect">
          <a:avLst/>
        </a:prstGeom>
        <a:solidFill>
          <a:schemeClr val="accent2">
            <a:hueOff val="-10351888"/>
            <a:satOff val="45859"/>
            <a:lumOff val="-16864"/>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lvl="0" algn="ctr" defTabSz="533400">
            <a:lnSpc>
              <a:spcPct val="90000"/>
            </a:lnSpc>
            <a:spcBef>
              <a:spcPct val="0"/>
            </a:spcBef>
            <a:spcAft>
              <a:spcPct val="35000"/>
            </a:spcAft>
          </a:pPr>
          <a:r>
            <a:rPr lang="en-US" sz="1200" kern="1200" dirty="0" smtClean="0"/>
            <a:t>Information flow</a:t>
          </a:r>
          <a:endParaRPr lang="en-US" sz="1200" kern="1200" dirty="0"/>
        </a:p>
      </dsp:txBody>
      <dsp:txXfrm>
        <a:off x="8830799" y="1123808"/>
        <a:ext cx="1221492" cy="1278144"/>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7" name="Date Placeholder 6"/>
          <p:cNvSpPr>
            <a:spLocks noGrp="1"/>
          </p:cNvSpPr>
          <p:nvPr>
            <p:ph type="dt" sz="half" idx="10"/>
          </p:nvPr>
        </p:nvSpPr>
        <p:spPr/>
        <p:txBody>
          <a:bodyPr/>
          <a:lstStyle/>
          <a:p>
            <a:fld id="{5282D719-5D20-42F7-A2B3-6C7FBC259789}" type="datetimeFigureOut">
              <a:rPr lang="en-US" smtClean="0"/>
              <a:t>1/12/2024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855B4B7-A51B-4825-8189-704910CF7C2E}" type="slidenum">
              <a:rPr lang="en-US" smtClean="0"/>
              <a:t>‹#›</a:t>
            </a:fld>
            <a:endParaRPr lang="en-US"/>
          </a:p>
        </p:txBody>
      </p:sp>
    </p:spTree>
    <p:extLst>
      <p:ext uri="{BB962C8B-B14F-4D97-AF65-F5344CB8AC3E}">
        <p14:creationId xmlns:p14="http://schemas.microsoft.com/office/powerpoint/2010/main" val="97427156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5282D719-5D20-42F7-A2B3-6C7FBC259789}" type="datetimeFigureOut">
              <a:rPr lang="en-US" smtClean="0"/>
              <a:t>1/12/2024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855B4B7-A51B-4825-8189-704910CF7C2E}" type="slidenum">
              <a:rPr lang="en-US" smtClean="0"/>
              <a:t>‹#›</a:t>
            </a:fld>
            <a:endParaRPr lang="en-US"/>
          </a:p>
        </p:txBody>
      </p:sp>
    </p:spTree>
    <p:extLst>
      <p:ext uri="{BB962C8B-B14F-4D97-AF65-F5344CB8AC3E}">
        <p14:creationId xmlns:p14="http://schemas.microsoft.com/office/powerpoint/2010/main" val="25265522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7" name="Date Placeholder 6"/>
          <p:cNvSpPr>
            <a:spLocks noGrp="1"/>
          </p:cNvSpPr>
          <p:nvPr>
            <p:ph type="dt" sz="half" idx="10"/>
          </p:nvPr>
        </p:nvSpPr>
        <p:spPr/>
        <p:txBody>
          <a:bodyPr/>
          <a:lstStyle/>
          <a:p>
            <a:fld id="{5282D719-5D20-42F7-A2B3-6C7FBC259789}" type="datetimeFigureOut">
              <a:rPr lang="en-US" smtClean="0"/>
              <a:t>1/12/2024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855B4B7-A51B-4825-8189-704910CF7C2E}" type="slidenum">
              <a:rPr lang="en-US" smtClean="0"/>
              <a:t>‹#›</a:t>
            </a:fld>
            <a:endParaRPr lang="en-US"/>
          </a:p>
        </p:txBody>
      </p:sp>
    </p:spTree>
    <p:extLst>
      <p:ext uri="{BB962C8B-B14F-4D97-AF65-F5344CB8AC3E}">
        <p14:creationId xmlns:p14="http://schemas.microsoft.com/office/powerpoint/2010/main" val="257426601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8" name="Date Placeholder 7"/>
          <p:cNvSpPr>
            <a:spLocks noGrp="1"/>
          </p:cNvSpPr>
          <p:nvPr>
            <p:ph type="dt" sz="half" idx="10"/>
          </p:nvPr>
        </p:nvSpPr>
        <p:spPr/>
        <p:txBody>
          <a:bodyPr/>
          <a:lstStyle/>
          <a:p>
            <a:fld id="{5282D719-5D20-42F7-A2B3-6C7FBC259789}" type="datetimeFigureOut">
              <a:rPr lang="en-US" smtClean="0"/>
              <a:t>1/12/2024</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D855B4B7-A51B-4825-8189-704910CF7C2E}" type="slidenum">
              <a:rPr lang="en-US" smtClean="0"/>
              <a:t>‹#›</a:t>
            </a:fld>
            <a:endParaRPr lang="en-US"/>
          </a:p>
        </p:txBody>
      </p:sp>
    </p:spTree>
    <p:extLst>
      <p:ext uri="{BB962C8B-B14F-4D97-AF65-F5344CB8AC3E}">
        <p14:creationId xmlns:p14="http://schemas.microsoft.com/office/powerpoint/2010/main" val="13040296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7" name="Date Placeholder 6"/>
          <p:cNvSpPr>
            <a:spLocks noGrp="1"/>
          </p:cNvSpPr>
          <p:nvPr>
            <p:ph type="dt" sz="half" idx="10"/>
          </p:nvPr>
        </p:nvSpPr>
        <p:spPr/>
        <p:txBody>
          <a:bodyPr/>
          <a:lstStyle/>
          <a:p>
            <a:fld id="{5282D719-5D20-42F7-A2B3-6C7FBC259789}" type="datetimeFigureOut">
              <a:rPr lang="en-US" smtClean="0"/>
              <a:t>1/12/2024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855B4B7-A51B-4825-8189-704910CF7C2E}" type="slidenum">
              <a:rPr lang="en-US" smtClean="0"/>
              <a:t>‹#›</a:t>
            </a:fld>
            <a:endParaRPr lang="en-US"/>
          </a:p>
        </p:txBody>
      </p:sp>
      <p:sp>
        <p:nvSpPr>
          <p:cNvPr id="10" name="Title 9"/>
          <p:cNvSpPr>
            <a:spLocks noGrp="1"/>
          </p:cNvSpPr>
          <p:nvPr>
            <p:ph type="title"/>
          </p:nvPr>
        </p:nvSpPr>
        <p:spPr/>
        <p:txBody>
          <a:bodyPr/>
          <a:lstStyle/>
          <a:p>
            <a:r>
              <a:rPr lang="en-US" smtClean="0"/>
              <a:t>Click to edit Master title style</a:t>
            </a:r>
            <a:endParaRPr lang="en-US" dirty="0"/>
          </a:p>
        </p:txBody>
      </p:sp>
    </p:spTree>
    <p:extLst>
      <p:ext uri="{BB962C8B-B14F-4D97-AF65-F5344CB8AC3E}">
        <p14:creationId xmlns:p14="http://schemas.microsoft.com/office/powerpoint/2010/main" val="27334886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5282D719-5D20-42F7-A2B3-6C7FBC259789}" type="datetimeFigureOut">
              <a:rPr lang="en-US" smtClean="0"/>
              <a:t>1/12/2024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855B4B7-A51B-4825-8189-704910CF7C2E}" type="slidenum">
              <a:rPr lang="en-US" smtClean="0"/>
              <a:t>‹#›</a:t>
            </a:fld>
            <a:endParaRPr lang="en-US"/>
          </a:p>
        </p:txBody>
      </p:sp>
    </p:spTree>
    <p:extLst>
      <p:ext uri="{BB962C8B-B14F-4D97-AF65-F5344CB8AC3E}">
        <p14:creationId xmlns:p14="http://schemas.microsoft.com/office/powerpoint/2010/main" val="23082350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82D719-5D20-42F7-A2B3-6C7FBC259789}" type="datetimeFigureOut">
              <a:rPr lang="en-US" smtClean="0"/>
              <a:t>1/12/2024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855B4B7-A51B-4825-8189-704910CF7C2E}" type="slidenum">
              <a:rPr lang="en-US" smtClean="0"/>
              <a:t>‹#›</a:t>
            </a:fld>
            <a:endParaRPr lang="en-US"/>
          </a:p>
        </p:txBody>
      </p:sp>
    </p:spTree>
    <p:extLst>
      <p:ext uri="{BB962C8B-B14F-4D97-AF65-F5344CB8AC3E}">
        <p14:creationId xmlns:p14="http://schemas.microsoft.com/office/powerpoint/2010/main" val="30607605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9" name="Date Placeholder 8"/>
          <p:cNvSpPr>
            <a:spLocks noGrp="1"/>
          </p:cNvSpPr>
          <p:nvPr>
            <p:ph type="dt" sz="half" idx="10"/>
          </p:nvPr>
        </p:nvSpPr>
        <p:spPr/>
        <p:txBody>
          <a:bodyPr/>
          <a:lstStyle/>
          <a:p>
            <a:fld id="{5282D719-5D20-42F7-A2B3-6C7FBC259789}" type="datetimeFigureOut">
              <a:rPr lang="en-US" smtClean="0"/>
              <a:t>1/12/2024</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D855B4B7-A51B-4825-8189-704910CF7C2E}" type="slidenum">
              <a:rPr lang="en-US" smtClean="0"/>
              <a:t>‹#›</a:t>
            </a:fld>
            <a:endParaRPr lang="en-US"/>
          </a:p>
        </p:txBody>
      </p:sp>
    </p:spTree>
    <p:extLst>
      <p:ext uri="{BB962C8B-B14F-4D97-AF65-F5344CB8AC3E}">
        <p14:creationId xmlns:p14="http://schemas.microsoft.com/office/powerpoint/2010/main" val="37756796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5282D719-5D20-42F7-A2B3-6C7FBC259789}" type="datetimeFigureOut">
              <a:rPr lang="en-US" smtClean="0"/>
              <a:t>1/12/2024</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D855B4B7-A51B-4825-8189-704910CF7C2E}" type="slidenum">
              <a:rPr lang="en-US" smtClean="0"/>
              <a:t>‹#›</a:t>
            </a:fld>
            <a:endParaRPr lang="en-US"/>
          </a:p>
        </p:txBody>
      </p:sp>
    </p:spTree>
    <p:extLst>
      <p:ext uri="{BB962C8B-B14F-4D97-AF65-F5344CB8AC3E}">
        <p14:creationId xmlns:p14="http://schemas.microsoft.com/office/powerpoint/2010/main" val="5329923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282D719-5D20-42F7-A2B3-6C7FBC259789}" type="datetimeFigureOut">
              <a:rPr lang="en-US" smtClean="0"/>
              <a:t>1/12/2024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855B4B7-A51B-4825-8189-704910CF7C2E}" type="slidenum">
              <a:rPr lang="en-US" smtClean="0"/>
              <a:t>‹#›</a:t>
            </a:fld>
            <a:endParaRPr lang="en-US"/>
          </a:p>
        </p:txBody>
      </p:sp>
    </p:spTree>
    <p:extLst>
      <p:ext uri="{BB962C8B-B14F-4D97-AF65-F5344CB8AC3E}">
        <p14:creationId xmlns:p14="http://schemas.microsoft.com/office/powerpoint/2010/main" val="10542766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282D719-5D20-42F7-A2B3-6C7FBC259789}" type="datetimeFigureOut">
              <a:rPr lang="en-US" smtClean="0"/>
              <a:t>1/12/2024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855B4B7-A51B-4825-8189-704910CF7C2E}" type="slidenum">
              <a:rPr lang="en-US" smtClean="0"/>
              <a:t>‹#›</a:t>
            </a:fld>
            <a:endParaRPr lang="en-US"/>
          </a:p>
        </p:txBody>
      </p:sp>
    </p:spTree>
    <p:extLst>
      <p:ext uri="{BB962C8B-B14F-4D97-AF65-F5344CB8AC3E}">
        <p14:creationId xmlns:p14="http://schemas.microsoft.com/office/powerpoint/2010/main" val="4805955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5282D719-5D20-42F7-A2B3-6C7FBC259789}" type="datetimeFigureOut">
              <a:rPr lang="en-US" smtClean="0"/>
              <a:t>1/12/2024</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D855B4B7-A51B-4825-8189-704910CF7C2E}" type="slidenum">
              <a:rPr lang="en-US" smtClean="0"/>
              <a:t>‹#›</a:t>
            </a:fld>
            <a:endParaRPr lang="en-US"/>
          </a:p>
        </p:txBody>
      </p:sp>
    </p:spTree>
    <p:extLst>
      <p:ext uri="{BB962C8B-B14F-4D97-AF65-F5344CB8AC3E}">
        <p14:creationId xmlns:p14="http://schemas.microsoft.com/office/powerpoint/2010/main" val="121972273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0" y="0"/>
            <a:ext cx="8991600" cy="1645920"/>
          </a:xfrm>
        </p:spPr>
        <p:txBody>
          <a:bodyPr/>
          <a:lstStyle/>
          <a:p>
            <a:r>
              <a:rPr lang="en-US" dirty="0" err="1" smtClean="0"/>
              <a:t>Blockchain</a:t>
            </a:r>
            <a:r>
              <a:rPr lang="en-US" dirty="0" smtClean="0"/>
              <a:t> technology</a:t>
            </a:r>
            <a:endParaRPr lang="en-US" dirty="0"/>
          </a:p>
        </p:txBody>
      </p:sp>
      <p:sp>
        <p:nvSpPr>
          <p:cNvPr id="4" name="Subtitle 2">
            <a:extLst>
              <a:ext uri="{FF2B5EF4-FFF2-40B4-BE49-F238E27FC236}">
                <a16:creationId xmlns:a16="http://schemas.microsoft.com/office/drawing/2014/main" xmlns="" id="{10AF00F0-EDAF-18C1-8B28-41C0DC064392}"/>
              </a:ext>
            </a:extLst>
          </p:cNvPr>
          <p:cNvSpPr txBox="1">
            <a:spLocks/>
          </p:cNvSpPr>
          <p:nvPr/>
        </p:nvSpPr>
        <p:spPr>
          <a:xfrm>
            <a:off x="945642" y="1933575"/>
            <a:ext cx="9507612" cy="3027279"/>
          </a:xfrm>
          <a:prstGeom prst="rect">
            <a:avLst/>
          </a:prstGeom>
          <a:noFill/>
        </p:spPr>
        <p:txBody>
          <a:bodyPr vert="horz" lIns="91440" tIns="45720" rIns="91440" bIns="45720" rtlCol="0">
            <a:normAutofit fontScale="62500" lnSpcReduction="20000"/>
          </a:bodyPr>
          <a:lstStyle>
            <a:lvl1pPr marL="0" indent="0" algn="ctr" defTabSz="914400" rtl="0" eaLnBrk="1" latinLnBrk="0" hangingPunct="1">
              <a:lnSpc>
                <a:spcPct val="100000"/>
              </a:lnSpc>
              <a:spcBef>
                <a:spcPts val="1000"/>
              </a:spcBef>
              <a:buClr>
                <a:schemeClr val="accent2"/>
              </a:buClr>
              <a:buFont typeface="Arial" panose="020B0604020202020204" pitchFamily="34" charset="0"/>
              <a:buNone/>
              <a:defRPr sz="2000" kern="1200">
                <a:solidFill>
                  <a:schemeClr val="tx1">
                    <a:lumMod val="75000"/>
                    <a:lumOff val="25000"/>
                  </a:schemeClr>
                </a:solidFill>
                <a:latin typeface="+mn-lt"/>
                <a:ea typeface="+mn-ea"/>
                <a:cs typeface="+mn-cs"/>
              </a:defRPr>
            </a:lvl1pPr>
            <a:lvl2pPr marL="457200" indent="0" algn="ctr" defTabSz="914400" rtl="0" eaLnBrk="1" latinLnBrk="0" hangingPunct="1">
              <a:lnSpc>
                <a:spcPct val="100000"/>
              </a:lnSpc>
              <a:spcBef>
                <a:spcPts val="1000"/>
              </a:spcBef>
              <a:buClr>
                <a:schemeClr val="accent2"/>
              </a:buClr>
              <a:buFont typeface="Arial" panose="020B0604020202020204" pitchFamily="34" charset="0"/>
              <a:buNone/>
              <a:defRPr sz="2000" kern="1200">
                <a:solidFill>
                  <a:schemeClr val="tx1">
                    <a:lumMod val="85000"/>
                    <a:lumOff val="15000"/>
                  </a:schemeClr>
                </a:solidFill>
                <a:latin typeface="+mn-lt"/>
                <a:ea typeface="+mn-ea"/>
                <a:cs typeface="+mn-cs"/>
              </a:defRPr>
            </a:lvl2pPr>
            <a:lvl3pPr marL="914400" indent="0" algn="ctr" defTabSz="914400" rtl="0" eaLnBrk="1" latinLnBrk="0" hangingPunct="1">
              <a:lnSpc>
                <a:spcPct val="100000"/>
              </a:lnSpc>
              <a:spcBef>
                <a:spcPts val="1000"/>
              </a:spcBef>
              <a:buClr>
                <a:schemeClr val="accent2"/>
              </a:buClr>
              <a:buFont typeface="Arial" panose="020B0604020202020204" pitchFamily="34" charset="0"/>
              <a:buNone/>
              <a:defRPr sz="1800" kern="1200">
                <a:solidFill>
                  <a:schemeClr val="tx1">
                    <a:lumMod val="85000"/>
                    <a:lumOff val="15000"/>
                  </a:schemeClr>
                </a:solidFill>
                <a:latin typeface="+mn-lt"/>
                <a:ea typeface="+mn-ea"/>
                <a:cs typeface="+mn-cs"/>
              </a:defRPr>
            </a:lvl3pPr>
            <a:lvl4pPr marL="1371600" indent="0" algn="ctr" defTabSz="914400" rtl="0" eaLnBrk="1" latinLnBrk="0" hangingPunct="1">
              <a:lnSpc>
                <a:spcPct val="100000"/>
              </a:lnSpc>
              <a:spcBef>
                <a:spcPts val="1000"/>
              </a:spcBef>
              <a:buClr>
                <a:schemeClr val="accent2"/>
              </a:buClr>
              <a:buFont typeface="Arial" panose="020B0604020202020204" pitchFamily="34" charset="0"/>
              <a:buNone/>
              <a:defRPr sz="1600" kern="1200">
                <a:solidFill>
                  <a:schemeClr val="tx1">
                    <a:lumMod val="85000"/>
                    <a:lumOff val="15000"/>
                  </a:schemeClr>
                </a:solidFill>
                <a:latin typeface="+mn-lt"/>
                <a:ea typeface="+mn-ea"/>
                <a:cs typeface="+mn-cs"/>
              </a:defRPr>
            </a:lvl4pPr>
            <a:lvl5pPr marL="1828800" indent="0" algn="ctr" defTabSz="914400" rtl="0" eaLnBrk="1" latinLnBrk="0" hangingPunct="1">
              <a:lnSpc>
                <a:spcPct val="100000"/>
              </a:lnSpc>
              <a:spcBef>
                <a:spcPts val="1000"/>
              </a:spcBef>
              <a:buClr>
                <a:schemeClr val="accent2"/>
              </a:buClr>
              <a:buFont typeface="Arial" panose="020B0604020202020204" pitchFamily="34" charset="0"/>
              <a:buNone/>
              <a:defRPr sz="1600" kern="1200">
                <a:solidFill>
                  <a:schemeClr val="tx1">
                    <a:lumMod val="85000"/>
                    <a:lumOff val="15000"/>
                  </a:schemeClr>
                </a:solidFill>
                <a:latin typeface="+mn-lt"/>
                <a:ea typeface="+mn-ea"/>
                <a:cs typeface="+mn-cs"/>
              </a:defRPr>
            </a:lvl5pPr>
            <a:lvl6pPr marL="2286000" indent="0" algn="ctr" defTabSz="914400" rtl="0" eaLnBrk="1" latinLnBrk="0" hangingPunct="1">
              <a:lnSpc>
                <a:spcPct val="100000"/>
              </a:lnSpc>
              <a:spcBef>
                <a:spcPts val="1000"/>
              </a:spcBef>
              <a:buClr>
                <a:schemeClr val="accent2"/>
              </a:buClr>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100000"/>
              </a:lnSpc>
              <a:spcBef>
                <a:spcPts val="1000"/>
              </a:spcBef>
              <a:buClr>
                <a:schemeClr val="accent2"/>
              </a:buClr>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100000"/>
              </a:lnSpc>
              <a:spcBef>
                <a:spcPts val="1000"/>
              </a:spcBef>
              <a:buClr>
                <a:schemeClr val="accent2"/>
              </a:buClr>
              <a:buFont typeface="Arial" panose="020B0604020202020204" pitchFamily="34" charset="0"/>
              <a:buNone/>
              <a:defRPr sz="1600" kern="1200" baseline="0">
                <a:solidFill>
                  <a:schemeClr val="tx1"/>
                </a:solidFill>
                <a:latin typeface="+mn-lt"/>
                <a:ea typeface="+mn-ea"/>
                <a:cs typeface="+mn-cs"/>
              </a:defRPr>
            </a:lvl8pPr>
            <a:lvl9pPr marL="3657600" indent="0" algn="ctr" defTabSz="914400" rtl="0" eaLnBrk="1" latinLnBrk="0" hangingPunct="1">
              <a:lnSpc>
                <a:spcPct val="100000"/>
              </a:lnSpc>
              <a:spcBef>
                <a:spcPts val="1000"/>
              </a:spcBef>
              <a:buClr>
                <a:schemeClr val="accent2"/>
              </a:buClr>
              <a:buFont typeface="Arial" panose="020B0604020202020204" pitchFamily="34" charset="0"/>
              <a:buNone/>
              <a:defRPr sz="1600" kern="1200" baseline="0">
                <a:solidFill>
                  <a:schemeClr val="tx1"/>
                </a:solidFill>
                <a:latin typeface="+mn-lt"/>
                <a:ea typeface="+mn-ea"/>
                <a:cs typeface="+mn-cs"/>
              </a:defRPr>
            </a:lvl9pPr>
          </a:lstStyle>
          <a:p>
            <a:r>
              <a:rPr lang="en-US" sz="2800" b="1" dirty="0" smtClean="0"/>
              <a:t> </a:t>
            </a:r>
            <a:endParaRPr lang="en-US" sz="2800" dirty="0" smtClean="0"/>
          </a:p>
          <a:p>
            <a:pPr algn="just"/>
            <a:r>
              <a:rPr lang="en-US" sz="2800" b="1" dirty="0" smtClean="0">
                <a:solidFill>
                  <a:schemeClr val="bg1"/>
                </a:solidFill>
              </a:rPr>
              <a:t>Assignment Title: 	Presentation on </a:t>
            </a:r>
            <a:r>
              <a:rPr lang="en-US" sz="2800" b="1" dirty="0" err="1" smtClean="0">
                <a:solidFill>
                  <a:schemeClr val="bg1"/>
                </a:solidFill>
              </a:rPr>
              <a:t>Blockchain</a:t>
            </a:r>
            <a:r>
              <a:rPr lang="en-US" sz="2800" b="1" dirty="0" smtClean="0">
                <a:solidFill>
                  <a:schemeClr val="bg1"/>
                </a:solidFill>
              </a:rPr>
              <a:t> Technology use in supply chain 			management</a:t>
            </a:r>
            <a:endParaRPr lang="en-US" sz="2800" dirty="0" smtClean="0">
              <a:solidFill>
                <a:schemeClr val="bg1"/>
              </a:solidFill>
            </a:endParaRPr>
          </a:p>
          <a:p>
            <a:pPr algn="just"/>
            <a:r>
              <a:rPr lang="en-US" sz="2800" b="1" dirty="0" smtClean="0">
                <a:solidFill>
                  <a:schemeClr val="bg1"/>
                </a:solidFill>
              </a:rPr>
              <a:t>Module Name: 		Integrated Project</a:t>
            </a:r>
            <a:endParaRPr lang="en-US" sz="2800" dirty="0" smtClean="0">
              <a:solidFill>
                <a:schemeClr val="bg1"/>
              </a:solidFill>
            </a:endParaRPr>
          </a:p>
          <a:p>
            <a:pPr algn="just"/>
            <a:r>
              <a:rPr lang="en-US" sz="2800" b="1" dirty="0" smtClean="0">
                <a:solidFill>
                  <a:schemeClr val="bg1"/>
                </a:solidFill>
              </a:rPr>
              <a:t>Module Code:		ACHA4008</a:t>
            </a:r>
            <a:endParaRPr lang="en-US" sz="2800" dirty="0" smtClean="0">
              <a:solidFill>
                <a:schemeClr val="bg1"/>
              </a:solidFill>
            </a:endParaRPr>
          </a:p>
          <a:p>
            <a:pPr algn="just"/>
            <a:r>
              <a:rPr lang="en-US" sz="2800" b="1" dirty="0" smtClean="0">
                <a:solidFill>
                  <a:schemeClr val="bg1"/>
                </a:solidFill>
              </a:rPr>
              <a:t>Program of Study:	Certificate in Higher Education: Digital Skills</a:t>
            </a:r>
            <a:endParaRPr lang="en-US" sz="2800" dirty="0" smtClean="0">
              <a:solidFill>
                <a:schemeClr val="bg1"/>
              </a:solidFill>
            </a:endParaRPr>
          </a:p>
          <a:p>
            <a:pPr algn="just"/>
            <a:r>
              <a:rPr lang="en-US" sz="2800" b="1" dirty="0" smtClean="0">
                <a:solidFill>
                  <a:schemeClr val="bg1"/>
                </a:solidFill>
              </a:rPr>
              <a:t>Student Name: 		Andrea </a:t>
            </a:r>
            <a:r>
              <a:rPr lang="en-US" sz="2800" b="1" dirty="0" err="1" smtClean="0">
                <a:solidFill>
                  <a:schemeClr val="bg1"/>
                </a:solidFill>
              </a:rPr>
              <a:t>Vargova</a:t>
            </a:r>
            <a:endParaRPr lang="en-US" sz="2800" dirty="0" smtClean="0">
              <a:solidFill>
                <a:schemeClr val="bg1"/>
              </a:solidFill>
            </a:endParaRPr>
          </a:p>
          <a:p>
            <a:pPr algn="just"/>
            <a:r>
              <a:rPr lang="en-US" sz="2800" b="1" dirty="0" smtClean="0">
                <a:solidFill>
                  <a:schemeClr val="bg1"/>
                </a:solidFill>
              </a:rPr>
              <a:t>Student ID #: 		2127239</a:t>
            </a:r>
            <a:endParaRPr lang="en-US" sz="2800" dirty="0" smtClean="0">
              <a:solidFill>
                <a:schemeClr val="bg1"/>
              </a:solidFill>
            </a:endParaRPr>
          </a:p>
          <a:p>
            <a:pPr algn="just"/>
            <a:r>
              <a:rPr lang="en-US" sz="2800" b="1" dirty="0" smtClean="0">
                <a:solidFill>
                  <a:schemeClr val="bg1"/>
                </a:solidFill>
              </a:rPr>
              <a:t>Lecturer Name: 		Ms. Irina </a:t>
            </a:r>
            <a:r>
              <a:rPr lang="en-US" sz="2800" b="1" dirty="0" err="1" smtClean="0">
                <a:solidFill>
                  <a:schemeClr val="bg1"/>
                </a:solidFill>
              </a:rPr>
              <a:t>Neaga</a:t>
            </a:r>
            <a:endParaRPr lang="en-US" sz="2800" dirty="0">
              <a:solidFill>
                <a:schemeClr val="bg1"/>
              </a:solidFill>
            </a:endParaRPr>
          </a:p>
        </p:txBody>
      </p:sp>
      <p:pic>
        <p:nvPicPr>
          <p:cNvPr id="5" name="Picture 4"/>
          <p:cNvPicPr/>
          <p:nvPr/>
        </p:nvPicPr>
        <p:blipFill>
          <a:blip r:embed="rId2">
            <a:extLst>
              <a:ext uri="{28A0092B-C50C-407E-A947-70E740481C1C}">
                <a14:useLocalDpi xmlns:a14="http://schemas.microsoft.com/office/drawing/2010/main" val="0"/>
              </a:ext>
            </a:extLst>
          </a:blip>
          <a:srcRect/>
          <a:stretch>
            <a:fillRect/>
          </a:stretch>
        </p:blipFill>
        <p:spPr bwMode="auto">
          <a:xfrm>
            <a:off x="8048625" y="4908899"/>
            <a:ext cx="4143375" cy="1933575"/>
          </a:xfrm>
          <a:prstGeom prst="rect">
            <a:avLst/>
          </a:prstGeom>
          <a:noFill/>
          <a:ln>
            <a:noFill/>
          </a:ln>
        </p:spPr>
      </p:pic>
    </p:spTree>
    <p:extLst>
      <p:ext uri="{BB962C8B-B14F-4D97-AF65-F5344CB8AC3E}">
        <p14:creationId xmlns:p14="http://schemas.microsoft.com/office/powerpoint/2010/main" val="2241964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400"/>
                                        <p:tgtEl>
                                          <p:spTgt spid="4">
                                            <p:txEl>
                                              <p:pRg st="0" end="0"/>
                                            </p:txEl>
                                          </p:spTgt>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4">
                                            <p:txEl>
                                              <p:pRg st="1" end="1"/>
                                            </p:txEl>
                                          </p:spTgt>
                                        </p:tgtEl>
                                        <p:attrNameLst>
                                          <p:attrName>style.visibility</p:attrName>
                                        </p:attrNameLst>
                                      </p:cBhvr>
                                      <p:to>
                                        <p:strVal val="visible"/>
                                      </p:to>
                                    </p:set>
                                    <p:animEffect transition="in" filter="fade">
                                      <p:cBhvr>
                                        <p:cTn id="10" dur="400"/>
                                        <p:tgtEl>
                                          <p:spTgt spid="4">
                                            <p:txEl>
                                              <p:pRg st="1" end="1"/>
                                            </p:txEl>
                                          </p:spTgt>
                                        </p:tgtEl>
                                      </p:cBhvr>
                                    </p:animEffect>
                                  </p:childTnLst>
                                </p:cTn>
                              </p:par>
                              <p:par>
                                <p:cTn id="11" presetID="10" presetClass="entr" presetSubtype="0" fill="hold" grpId="0" nodeType="withEffect">
                                  <p:stCondLst>
                                    <p:cond delay="2000"/>
                                  </p:stCondLst>
                                  <p:iterate type="lt">
                                    <p:tmPct val="10000"/>
                                  </p:iterate>
                                  <p:childTnLst>
                                    <p:set>
                                      <p:cBhvr>
                                        <p:cTn id="12" dur="1" fill="hold">
                                          <p:stCondLst>
                                            <p:cond delay="0"/>
                                          </p:stCondLst>
                                        </p:cTn>
                                        <p:tgtEl>
                                          <p:spTgt spid="4">
                                            <p:txEl>
                                              <p:pRg st="2" end="2"/>
                                            </p:txEl>
                                          </p:spTgt>
                                        </p:tgtEl>
                                        <p:attrNameLst>
                                          <p:attrName>style.visibility</p:attrName>
                                        </p:attrNameLst>
                                      </p:cBhvr>
                                      <p:to>
                                        <p:strVal val="visible"/>
                                      </p:to>
                                    </p:set>
                                    <p:animEffect transition="in" filter="fade">
                                      <p:cBhvr>
                                        <p:cTn id="13" dur="400"/>
                                        <p:tgtEl>
                                          <p:spTgt spid="4">
                                            <p:txEl>
                                              <p:pRg st="2" end="2"/>
                                            </p:txEl>
                                          </p:spTgt>
                                        </p:tgtEl>
                                      </p:cBhvr>
                                    </p:animEffect>
                                  </p:childTnLst>
                                </p:cTn>
                              </p:par>
                              <p:par>
                                <p:cTn id="14" presetID="10" presetClass="entr" presetSubtype="0" fill="hold" grpId="0" nodeType="withEffect">
                                  <p:stCondLst>
                                    <p:cond delay="2000"/>
                                  </p:stCondLst>
                                  <p:iterate type="lt">
                                    <p:tmPct val="10000"/>
                                  </p:iterate>
                                  <p:childTnLst>
                                    <p:set>
                                      <p:cBhvr>
                                        <p:cTn id="15" dur="1" fill="hold">
                                          <p:stCondLst>
                                            <p:cond delay="0"/>
                                          </p:stCondLst>
                                        </p:cTn>
                                        <p:tgtEl>
                                          <p:spTgt spid="4">
                                            <p:txEl>
                                              <p:pRg st="3" end="3"/>
                                            </p:txEl>
                                          </p:spTgt>
                                        </p:tgtEl>
                                        <p:attrNameLst>
                                          <p:attrName>style.visibility</p:attrName>
                                        </p:attrNameLst>
                                      </p:cBhvr>
                                      <p:to>
                                        <p:strVal val="visible"/>
                                      </p:to>
                                    </p:set>
                                    <p:animEffect transition="in" filter="fade">
                                      <p:cBhvr>
                                        <p:cTn id="16" dur="400"/>
                                        <p:tgtEl>
                                          <p:spTgt spid="4">
                                            <p:txEl>
                                              <p:pRg st="3" end="3"/>
                                            </p:txEl>
                                          </p:spTgt>
                                        </p:tgtEl>
                                      </p:cBhvr>
                                    </p:animEffect>
                                  </p:childTnLst>
                                </p:cTn>
                              </p:par>
                              <p:par>
                                <p:cTn id="17" presetID="10" presetClass="entr" presetSubtype="0" fill="hold" grpId="0" nodeType="withEffect">
                                  <p:stCondLst>
                                    <p:cond delay="2000"/>
                                  </p:stCondLst>
                                  <p:iterate type="lt">
                                    <p:tmPct val="10000"/>
                                  </p:iterate>
                                  <p:childTnLst>
                                    <p:set>
                                      <p:cBhvr>
                                        <p:cTn id="18" dur="1" fill="hold">
                                          <p:stCondLst>
                                            <p:cond delay="0"/>
                                          </p:stCondLst>
                                        </p:cTn>
                                        <p:tgtEl>
                                          <p:spTgt spid="4">
                                            <p:txEl>
                                              <p:pRg st="4" end="4"/>
                                            </p:txEl>
                                          </p:spTgt>
                                        </p:tgtEl>
                                        <p:attrNameLst>
                                          <p:attrName>style.visibility</p:attrName>
                                        </p:attrNameLst>
                                      </p:cBhvr>
                                      <p:to>
                                        <p:strVal val="visible"/>
                                      </p:to>
                                    </p:set>
                                    <p:animEffect transition="in" filter="fade">
                                      <p:cBhvr>
                                        <p:cTn id="19" dur="400"/>
                                        <p:tgtEl>
                                          <p:spTgt spid="4">
                                            <p:txEl>
                                              <p:pRg st="4" end="4"/>
                                            </p:txEl>
                                          </p:spTgt>
                                        </p:tgtEl>
                                      </p:cBhvr>
                                    </p:animEffect>
                                  </p:childTnLst>
                                </p:cTn>
                              </p:par>
                              <p:par>
                                <p:cTn id="20" presetID="10" presetClass="entr" presetSubtype="0" fill="hold" grpId="0" nodeType="withEffect">
                                  <p:stCondLst>
                                    <p:cond delay="2000"/>
                                  </p:stCondLst>
                                  <p:iterate type="lt">
                                    <p:tmPct val="10000"/>
                                  </p:iterate>
                                  <p:childTnLst>
                                    <p:set>
                                      <p:cBhvr>
                                        <p:cTn id="21" dur="1" fill="hold">
                                          <p:stCondLst>
                                            <p:cond delay="0"/>
                                          </p:stCondLst>
                                        </p:cTn>
                                        <p:tgtEl>
                                          <p:spTgt spid="4">
                                            <p:txEl>
                                              <p:pRg st="5" end="5"/>
                                            </p:txEl>
                                          </p:spTgt>
                                        </p:tgtEl>
                                        <p:attrNameLst>
                                          <p:attrName>style.visibility</p:attrName>
                                        </p:attrNameLst>
                                      </p:cBhvr>
                                      <p:to>
                                        <p:strVal val="visible"/>
                                      </p:to>
                                    </p:set>
                                    <p:animEffect transition="in" filter="fade">
                                      <p:cBhvr>
                                        <p:cTn id="22" dur="400"/>
                                        <p:tgtEl>
                                          <p:spTgt spid="4">
                                            <p:txEl>
                                              <p:pRg st="5" end="5"/>
                                            </p:txEl>
                                          </p:spTgt>
                                        </p:tgtEl>
                                      </p:cBhvr>
                                    </p:animEffect>
                                  </p:childTnLst>
                                </p:cTn>
                              </p:par>
                              <p:par>
                                <p:cTn id="23" presetID="10" presetClass="entr" presetSubtype="0" fill="hold" grpId="0" nodeType="withEffect">
                                  <p:stCondLst>
                                    <p:cond delay="2000"/>
                                  </p:stCondLst>
                                  <p:iterate type="lt">
                                    <p:tmPct val="10000"/>
                                  </p:iterate>
                                  <p:childTnLst>
                                    <p:set>
                                      <p:cBhvr>
                                        <p:cTn id="24" dur="1" fill="hold">
                                          <p:stCondLst>
                                            <p:cond delay="0"/>
                                          </p:stCondLst>
                                        </p:cTn>
                                        <p:tgtEl>
                                          <p:spTgt spid="4">
                                            <p:txEl>
                                              <p:pRg st="6" end="6"/>
                                            </p:txEl>
                                          </p:spTgt>
                                        </p:tgtEl>
                                        <p:attrNameLst>
                                          <p:attrName>style.visibility</p:attrName>
                                        </p:attrNameLst>
                                      </p:cBhvr>
                                      <p:to>
                                        <p:strVal val="visible"/>
                                      </p:to>
                                    </p:set>
                                    <p:animEffect transition="in" filter="fade">
                                      <p:cBhvr>
                                        <p:cTn id="25" dur="400"/>
                                        <p:tgtEl>
                                          <p:spTgt spid="4">
                                            <p:txEl>
                                              <p:pRg st="6" end="6"/>
                                            </p:txEl>
                                          </p:spTgt>
                                        </p:tgtEl>
                                      </p:cBhvr>
                                    </p:animEffect>
                                  </p:childTnLst>
                                </p:cTn>
                              </p:par>
                              <p:par>
                                <p:cTn id="26" presetID="10" presetClass="entr" presetSubtype="0" fill="hold" grpId="0" nodeType="withEffect">
                                  <p:stCondLst>
                                    <p:cond delay="2000"/>
                                  </p:stCondLst>
                                  <p:iterate type="lt">
                                    <p:tmPct val="10000"/>
                                  </p:iterate>
                                  <p:childTnLst>
                                    <p:set>
                                      <p:cBhvr>
                                        <p:cTn id="27" dur="1" fill="hold">
                                          <p:stCondLst>
                                            <p:cond delay="0"/>
                                          </p:stCondLst>
                                        </p:cTn>
                                        <p:tgtEl>
                                          <p:spTgt spid="4">
                                            <p:txEl>
                                              <p:pRg st="7" end="7"/>
                                            </p:txEl>
                                          </p:spTgt>
                                        </p:tgtEl>
                                        <p:attrNameLst>
                                          <p:attrName>style.visibility</p:attrName>
                                        </p:attrNameLst>
                                      </p:cBhvr>
                                      <p:to>
                                        <p:strVal val="visible"/>
                                      </p:to>
                                    </p:set>
                                    <p:animEffect transition="in" filter="fade">
                                      <p:cBhvr>
                                        <p:cTn id="28" dur="400"/>
                                        <p:tgtEl>
                                          <p:spTgt spid="4">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Outline</a:t>
            </a:r>
            <a:endParaRPr lang="en-US" dirty="0"/>
          </a:p>
        </p:txBody>
      </p:sp>
      <p:sp>
        <p:nvSpPr>
          <p:cNvPr id="3" name="Content Placeholder 2"/>
          <p:cNvSpPr>
            <a:spLocks noGrp="1"/>
          </p:cNvSpPr>
          <p:nvPr>
            <p:ph idx="1"/>
          </p:nvPr>
        </p:nvSpPr>
        <p:spPr>
          <a:xfrm>
            <a:off x="2231136" y="2638044"/>
            <a:ext cx="7729728" cy="3700411"/>
          </a:xfrm>
        </p:spPr>
        <p:txBody>
          <a:bodyPr>
            <a:noAutofit/>
          </a:bodyPr>
          <a:lstStyle/>
          <a:p>
            <a:r>
              <a:rPr lang="en-US" b="1" dirty="0" smtClean="0"/>
              <a:t>Introduction to supply chain management</a:t>
            </a:r>
          </a:p>
          <a:p>
            <a:r>
              <a:rPr lang="en-US" b="1" dirty="0" smtClean="0"/>
              <a:t>Challenges in current supply chain management</a:t>
            </a:r>
          </a:p>
          <a:p>
            <a:r>
              <a:rPr lang="en-US" b="1" dirty="0" smtClean="0"/>
              <a:t>Supply chain management process</a:t>
            </a:r>
          </a:p>
          <a:p>
            <a:r>
              <a:rPr lang="en-US" b="1" dirty="0" err="1" smtClean="0"/>
              <a:t>Blockchain</a:t>
            </a:r>
            <a:r>
              <a:rPr lang="en-US" b="1" dirty="0" smtClean="0"/>
              <a:t> technology </a:t>
            </a:r>
          </a:p>
          <a:p>
            <a:r>
              <a:rPr lang="en-US" b="1" dirty="0" smtClean="0"/>
              <a:t>How </a:t>
            </a:r>
            <a:r>
              <a:rPr lang="en-US" b="1" dirty="0" err="1" smtClean="0"/>
              <a:t>blockchain</a:t>
            </a:r>
            <a:r>
              <a:rPr lang="en-US" b="1" dirty="0" smtClean="0"/>
              <a:t> will be implemented</a:t>
            </a:r>
          </a:p>
          <a:p>
            <a:r>
              <a:rPr lang="en-US" b="1" dirty="0" smtClean="0"/>
              <a:t>Research on current SCM and </a:t>
            </a:r>
            <a:r>
              <a:rPr lang="en-US" b="1" dirty="0" err="1" smtClean="0"/>
              <a:t>blockchain</a:t>
            </a:r>
            <a:endParaRPr lang="en-US" b="1" dirty="0" smtClean="0"/>
          </a:p>
          <a:p>
            <a:r>
              <a:rPr lang="en-US" b="1" dirty="0" smtClean="0"/>
              <a:t>Results</a:t>
            </a:r>
          </a:p>
          <a:p>
            <a:r>
              <a:rPr lang="en-US" b="1" dirty="0" smtClean="0"/>
              <a:t>Future direction</a:t>
            </a:r>
          </a:p>
          <a:p>
            <a:r>
              <a:rPr lang="en-US" b="1" dirty="0" smtClean="0"/>
              <a:t>Conclusion</a:t>
            </a:r>
          </a:p>
          <a:p>
            <a:endParaRPr lang="en-US" b="1" dirty="0"/>
          </a:p>
        </p:txBody>
      </p:sp>
    </p:spTree>
    <p:extLst>
      <p:ext uri="{BB962C8B-B14F-4D97-AF65-F5344CB8AC3E}">
        <p14:creationId xmlns:p14="http://schemas.microsoft.com/office/powerpoint/2010/main" val="8844538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Introduction</a:t>
            </a:r>
            <a:endParaRPr lang="en-US" dirty="0"/>
          </a:p>
        </p:txBody>
      </p:sp>
      <p:sp>
        <p:nvSpPr>
          <p:cNvPr id="3" name="Content Placeholder 2"/>
          <p:cNvSpPr>
            <a:spLocks noGrp="1"/>
          </p:cNvSpPr>
          <p:nvPr>
            <p:ph idx="1"/>
          </p:nvPr>
        </p:nvSpPr>
        <p:spPr>
          <a:xfrm>
            <a:off x="2231136" y="2638044"/>
            <a:ext cx="7729728" cy="3679629"/>
          </a:xfrm>
        </p:spPr>
        <p:txBody>
          <a:bodyPr>
            <a:noAutofit/>
          </a:bodyPr>
          <a:lstStyle/>
          <a:p>
            <a:pPr algn="just"/>
            <a:r>
              <a:rPr lang="en-US" sz="2000" b="1" dirty="0" smtClean="0"/>
              <a:t>Supply chain management is the art of managing processes, activities, and resources involved in the creation and distribution of goods and services.</a:t>
            </a:r>
          </a:p>
          <a:p>
            <a:pPr algn="just"/>
            <a:r>
              <a:rPr lang="en-US" sz="2000" b="1" dirty="0" smtClean="0"/>
              <a:t>The technology is evolving and so are the methods of performing jobs.  In today’s dynamic business world, the usual SCM model brings many challenges such as transparency, inefficiency, traceability and accountability.</a:t>
            </a:r>
          </a:p>
          <a:p>
            <a:pPr algn="just"/>
            <a:r>
              <a:rPr lang="en-US" sz="2000" b="1" dirty="0" smtClean="0"/>
              <a:t>This presentation aims to find out new ways of performing supply chain tasks better and with efficiency using the </a:t>
            </a:r>
            <a:r>
              <a:rPr lang="en-US" sz="2000" b="1" dirty="0" err="1" smtClean="0"/>
              <a:t>blockchain</a:t>
            </a:r>
            <a:r>
              <a:rPr lang="en-US" sz="2000" b="1" dirty="0" smtClean="0"/>
              <a:t> technology.</a:t>
            </a:r>
          </a:p>
        </p:txBody>
      </p:sp>
    </p:spTree>
    <p:extLst>
      <p:ext uri="{BB962C8B-B14F-4D97-AF65-F5344CB8AC3E}">
        <p14:creationId xmlns:p14="http://schemas.microsoft.com/office/powerpoint/2010/main" val="16466520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
            </a:r>
            <a:br>
              <a:rPr lang="en-US" dirty="0" smtClean="0"/>
            </a:br>
            <a:r>
              <a:rPr lang="en-US" dirty="0" smtClean="0"/>
              <a:t>Research </a:t>
            </a:r>
            <a:r>
              <a:rPr lang="en-US" dirty="0" smtClean="0"/>
              <a:t>Objective and Problem statement</a:t>
            </a:r>
            <a:br>
              <a:rPr lang="en-US" dirty="0" smtClean="0"/>
            </a:br>
            <a:endParaRPr lang="en-US" dirty="0"/>
          </a:p>
        </p:txBody>
      </p:sp>
      <p:sp>
        <p:nvSpPr>
          <p:cNvPr id="3" name="Content Placeholder 2"/>
          <p:cNvSpPr>
            <a:spLocks noGrp="1"/>
          </p:cNvSpPr>
          <p:nvPr>
            <p:ph idx="1"/>
          </p:nvPr>
        </p:nvSpPr>
        <p:spPr>
          <a:xfrm>
            <a:off x="2231136" y="2523744"/>
            <a:ext cx="7729728" cy="4219956"/>
          </a:xfrm>
        </p:spPr>
        <p:txBody>
          <a:bodyPr>
            <a:noAutofit/>
          </a:bodyPr>
          <a:lstStyle/>
          <a:p>
            <a:pPr marL="0" indent="0" algn="just">
              <a:lnSpc>
                <a:spcPct val="150000"/>
              </a:lnSpc>
              <a:buNone/>
            </a:pPr>
            <a:r>
              <a:rPr lang="en-US" sz="1600" b="1" dirty="0" smtClean="0"/>
              <a:t>Research Objective</a:t>
            </a:r>
          </a:p>
          <a:p>
            <a:pPr lvl="1" algn="just">
              <a:lnSpc>
                <a:spcPct val="150000"/>
              </a:lnSpc>
            </a:pPr>
            <a:r>
              <a:rPr lang="en-US" sz="1400" b="1" dirty="0" smtClean="0"/>
              <a:t>To determine if the </a:t>
            </a:r>
            <a:r>
              <a:rPr lang="en-US" sz="1400" b="1" dirty="0" err="1" smtClean="0"/>
              <a:t>blockchain</a:t>
            </a:r>
            <a:r>
              <a:rPr lang="en-US" sz="1400" b="1" dirty="0" smtClean="0"/>
              <a:t> technology is eligible to be implemented into supply chain management processes.</a:t>
            </a:r>
          </a:p>
          <a:p>
            <a:pPr marL="0" indent="0" algn="just">
              <a:lnSpc>
                <a:spcPct val="150000"/>
              </a:lnSpc>
              <a:buNone/>
            </a:pPr>
            <a:r>
              <a:rPr lang="en-US" sz="1600" b="1" dirty="0" smtClean="0"/>
              <a:t>Problem statement</a:t>
            </a:r>
          </a:p>
          <a:p>
            <a:pPr lvl="1" algn="just">
              <a:lnSpc>
                <a:spcPct val="150000"/>
              </a:lnSpc>
            </a:pPr>
            <a:r>
              <a:rPr lang="en-US" sz="1400" b="1" dirty="0"/>
              <a:t>To examine the challenges currently supply chain management is facing.</a:t>
            </a:r>
          </a:p>
          <a:p>
            <a:pPr lvl="1" algn="just">
              <a:lnSpc>
                <a:spcPct val="150000"/>
              </a:lnSpc>
            </a:pPr>
            <a:r>
              <a:rPr lang="en-US" sz="1400" b="1" dirty="0"/>
              <a:t>To review the previous literature on </a:t>
            </a:r>
            <a:r>
              <a:rPr lang="en-US" sz="1400" b="1" dirty="0" err="1"/>
              <a:t>blockchain</a:t>
            </a:r>
            <a:r>
              <a:rPr lang="en-US" sz="1400" b="1" dirty="0"/>
              <a:t> technology and how it is used in supply chains.</a:t>
            </a:r>
          </a:p>
          <a:p>
            <a:pPr lvl="1" algn="just">
              <a:lnSpc>
                <a:spcPct val="150000"/>
              </a:lnSpc>
            </a:pPr>
            <a:r>
              <a:rPr lang="en-US" sz="1400" b="1" dirty="0"/>
              <a:t>To develop and execute a supply chain management </a:t>
            </a:r>
            <a:r>
              <a:rPr lang="en-US" sz="1400" b="1" dirty="0" err="1"/>
              <a:t>blockchain</a:t>
            </a:r>
            <a:r>
              <a:rPr lang="en-US" sz="1400" b="1" dirty="0"/>
              <a:t> system.</a:t>
            </a:r>
          </a:p>
          <a:p>
            <a:pPr lvl="1" algn="just">
              <a:lnSpc>
                <a:spcPct val="150000"/>
              </a:lnSpc>
            </a:pPr>
            <a:r>
              <a:rPr lang="en-US" sz="1400" b="1" dirty="0"/>
              <a:t>To </a:t>
            </a:r>
            <a:r>
              <a:rPr lang="en-US" sz="1400" b="1" dirty="0" err="1" smtClean="0"/>
              <a:t>analyse</a:t>
            </a:r>
            <a:r>
              <a:rPr lang="en-US" sz="1400" b="1" dirty="0" smtClean="0"/>
              <a:t> </a:t>
            </a:r>
            <a:r>
              <a:rPr lang="en-US" sz="1400" b="1" dirty="0"/>
              <a:t>the outcomes and determine how well the solution was put into practice.</a:t>
            </a:r>
          </a:p>
          <a:p>
            <a:pPr lvl="1" algn="just">
              <a:lnSpc>
                <a:spcPct val="150000"/>
              </a:lnSpc>
              <a:buFont typeface="Courier New" panose="02070309020205020404" pitchFamily="49" charset="0"/>
              <a:buChar char="o"/>
            </a:pPr>
            <a:endParaRPr lang="en-US" sz="1400" b="1" dirty="0" smtClean="0"/>
          </a:p>
          <a:p>
            <a:pPr lvl="1" algn="just">
              <a:lnSpc>
                <a:spcPct val="150000"/>
              </a:lnSpc>
              <a:buFont typeface="Courier New" panose="02070309020205020404" pitchFamily="49" charset="0"/>
              <a:buChar char="o"/>
            </a:pPr>
            <a:endParaRPr lang="en-US" sz="1400" b="1" dirty="0"/>
          </a:p>
        </p:txBody>
      </p:sp>
    </p:spTree>
    <p:extLst>
      <p:ext uri="{BB962C8B-B14F-4D97-AF65-F5344CB8AC3E}">
        <p14:creationId xmlns:p14="http://schemas.microsoft.com/office/powerpoint/2010/main" val="14077664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Why there is a need for change?</a:t>
            </a:r>
            <a:endParaRPr lang="en-US" dirty="0"/>
          </a:p>
        </p:txBody>
      </p:sp>
      <p:sp>
        <p:nvSpPr>
          <p:cNvPr id="3" name="Content Placeholder 2"/>
          <p:cNvSpPr>
            <a:spLocks noGrp="1"/>
          </p:cNvSpPr>
          <p:nvPr>
            <p:ph idx="1"/>
          </p:nvPr>
        </p:nvSpPr>
        <p:spPr>
          <a:xfrm>
            <a:off x="2231136" y="2430226"/>
            <a:ext cx="7729728" cy="4219956"/>
          </a:xfrm>
        </p:spPr>
        <p:txBody>
          <a:bodyPr>
            <a:noAutofit/>
          </a:bodyPr>
          <a:lstStyle/>
          <a:p>
            <a:pPr algn="just">
              <a:lnSpc>
                <a:spcPct val="160000"/>
              </a:lnSpc>
            </a:pPr>
            <a:r>
              <a:rPr lang="en-US" sz="1200" b="1" dirty="0" smtClean="0"/>
              <a:t>The world is moving at a faster pace and businesses are trying their best to be ahead in their games. </a:t>
            </a:r>
            <a:endParaRPr lang="en-US" sz="1200" b="1" dirty="0"/>
          </a:p>
          <a:p>
            <a:pPr algn="just">
              <a:lnSpc>
                <a:spcPct val="160000"/>
              </a:lnSpc>
            </a:pPr>
            <a:r>
              <a:rPr lang="en-US" sz="1200" b="1" dirty="0" smtClean="0"/>
              <a:t>Globalization is on the </a:t>
            </a:r>
            <a:r>
              <a:rPr lang="en-US" sz="1200" b="1" dirty="0" smtClean="0"/>
              <a:t>rise, </a:t>
            </a:r>
            <a:r>
              <a:rPr lang="en-US" sz="1200" b="1" dirty="0" smtClean="0"/>
              <a:t>and to be able to be successful, businesses must learn how to effectively globalize themselves.</a:t>
            </a:r>
          </a:p>
          <a:p>
            <a:pPr algn="just">
              <a:lnSpc>
                <a:spcPct val="160000"/>
              </a:lnSpc>
            </a:pPr>
            <a:r>
              <a:rPr lang="en-US" sz="1200" b="1" dirty="0" smtClean="0"/>
              <a:t>The current SCM is prone to natural disasters, geopolitical events, or unforeseen economic downturns.</a:t>
            </a:r>
          </a:p>
          <a:p>
            <a:pPr algn="just">
              <a:lnSpc>
                <a:spcPct val="160000"/>
              </a:lnSpc>
            </a:pPr>
            <a:r>
              <a:rPr lang="en-US" sz="1200" b="1" dirty="0" smtClean="0"/>
              <a:t>Stakeholders demand sustainability (environment-friendly practices). </a:t>
            </a:r>
          </a:p>
          <a:p>
            <a:pPr marL="0" indent="0" algn="just">
              <a:lnSpc>
                <a:spcPct val="160000"/>
              </a:lnSpc>
              <a:buNone/>
            </a:pPr>
            <a:r>
              <a:rPr lang="en-US" sz="1200" b="1" dirty="0" smtClean="0"/>
              <a:t>Technology is evolving and so are the ways of doing business. Every organization wants to be successful. Businesses today recognize the importance of implementing technology and the benefits they can achieve with it.</a:t>
            </a:r>
          </a:p>
          <a:p>
            <a:pPr marL="0" indent="0" algn="just">
              <a:lnSpc>
                <a:spcPct val="160000"/>
              </a:lnSpc>
              <a:buNone/>
            </a:pPr>
            <a:r>
              <a:rPr lang="en-US" sz="1200" b="1" dirty="0" smtClean="0"/>
              <a:t>In the next slide, let’s review the steps involved in supply chain management process and how </a:t>
            </a:r>
            <a:r>
              <a:rPr lang="en-US" sz="1200" b="1" dirty="0" err="1" smtClean="0"/>
              <a:t>blockchain</a:t>
            </a:r>
            <a:r>
              <a:rPr lang="en-US" sz="1200" b="1" dirty="0" smtClean="0"/>
              <a:t> technology can improve it.</a:t>
            </a:r>
          </a:p>
          <a:p>
            <a:pPr marL="0" indent="0" algn="just">
              <a:buNone/>
            </a:pPr>
            <a:endParaRPr lang="en-US" sz="700" b="1" dirty="0"/>
          </a:p>
        </p:txBody>
      </p:sp>
    </p:spTree>
    <p:extLst>
      <p:ext uri="{BB962C8B-B14F-4D97-AF65-F5344CB8AC3E}">
        <p14:creationId xmlns:p14="http://schemas.microsoft.com/office/powerpoint/2010/main" val="40019404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Supply chain management process</a:t>
            </a:r>
            <a:endParaRPr lang="en-US" dirty="0"/>
          </a:p>
        </p:txBody>
      </p:sp>
      <p:sp>
        <p:nvSpPr>
          <p:cNvPr id="3" name="Content Placeholder 2"/>
          <p:cNvSpPr>
            <a:spLocks noGrp="1"/>
          </p:cNvSpPr>
          <p:nvPr>
            <p:ph idx="1"/>
          </p:nvPr>
        </p:nvSpPr>
        <p:spPr/>
        <p:txBody>
          <a:bodyPr/>
          <a:lstStyle/>
          <a:p>
            <a:pPr algn="just">
              <a:lnSpc>
                <a:spcPct val="150000"/>
              </a:lnSpc>
            </a:pPr>
            <a:r>
              <a:rPr lang="en-US" dirty="0" smtClean="0"/>
              <a:t>From planning and production of goods till the delivery of those goods. There are a series of interconnected steps that supply chain management takes into account these are;</a:t>
            </a:r>
          </a:p>
          <a:p>
            <a:endParaRPr lang="en-US" dirty="0"/>
          </a:p>
        </p:txBody>
      </p:sp>
      <p:graphicFrame>
        <p:nvGraphicFramePr>
          <p:cNvPr id="4" name="Diagram 3"/>
          <p:cNvGraphicFramePr/>
          <p:nvPr>
            <p:extLst>
              <p:ext uri="{D42A27DB-BD31-4B8C-83A1-F6EECF244321}">
                <p14:modId xmlns:p14="http://schemas.microsoft.com/office/powerpoint/2010/main" val="1168614036"/>
              </p:ext>
            </p:extLst>
          </p:nvPr>
        </p:nvGraphicFramePr>
        <p:xfrm>
          <a:off x="1590006" y="3332238"/>
          <a:ext cx="10118635" cy="35257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241723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Solution to the problem</a:t>
            </a:r>
            <a:endParaRPr lang="en-US" dirty="0"/>
          </a:p>
        </p:txBody>
      </p:sp>
      <p:sp>
        <p:nvSpPr>
          <p:cNvPr id="3" name="Content Placeholder 2"/>
          <p:cNvSpPr>
            <a:spLocks noGrp="1"/>
          </p:cNvSpPr>
          <p:nvPr>
            <p:ph idx="1"/>
          </p:nvPr>
        </p:nvSpPr>
        <p:spPr>
          <a:xfrm>
            <a:off x="2231136" y="2554917"/>
            <a:ext cx="7729728" cy="4126438"/>
          </a:xfrm>
        </p:spPr>
        <p:txBody>
          <a:bodyPr>
            <a:noAutofit/>
          </a:bodyPr>
          <a:lstStyle/>
          <a:p>
            <a:pPr marL="0" indent="0" algn="just">
              <a:lnSpc>
                <a:spcPct val="150000"/>
              </a:lnSpc>
              <a:buNone/>
            </a:pPr>
            <a:r>
              <a:rPr lang="en-US" b="1" dirty="0" smtClean="0"/>
              <a:t>SCM is a lengthy process which </a:t>
            </a:r>
            <a:r>
              <a:rPr lang="en-US" b="1" dirty="0" smtClean="0"/>
              <a:t>demands </a:t>
            </a:r>
            <a:r>
              <a:rPr lang="en-US" b="1" dirty="0" smtClean="0"/>
              <a:t>transparency and traceability at every step which the current SCM fails to achieve which is why </a:t>
            </a:r>
            <a:r>
              <a:rPr lang="en-US" b="1" dirty="0" err="1" smtClean="0"/>
              <a:t>blockchain</a:t>
            </a:r>
            <a:r>
              <a:rPr lang="en-US" b="1" dirty="0" smtClean="0"/>
              <a:t> comes into play.</a:t>
            </a:r>
          </a:p>
          <a:p>
            <a:pPr marL="0" indent="0" algn="just">
              <a:lnSpc>
                <a:spcPct val="150000"/>
              </a:lnSpc>
              <a:buNone/>
            </a:pPr>
            <a:r>
              <a:rPr lang="en-US" b="1" dirty="0" err="1" smtClean="0"/>
              <a:t>Blockchain</a:t>
            </a:r>
            <a:r>
              <a:rPr lang="en-US" b="1" dirty="0" smtClean="0"/>
              <a:t> technology is a decentralized and distributed ledger that safely and securely record and verifies transactions across a network of computers. The two major benefits of implementing </a:t>
            </a:r>
            <a:r>
              <a:rPr lang="en-US" b="1" dirty="0" err="1" smtClean="0"/>
              <a:t>blockchain</a:t>
            </a:r>
            <a:r>
              <a:rPr lang="en-US" b="1" dirty="0" smtClean="0"/>
              <a:t> are, </a:t>
            </a:r>
          </a:p>
          <a:p>
            <a:pPr lvl="1" algn="just">
              <a:lnSpc>
                <a:spcPct val="150000"/>
              </a:lnSpc>
            </a:pPr>
            <a:r>
              <a:rPr lang="en-US" sz="1800" b="1" dirty="0" smtClean="0"/>
              <a:t>Transparency</a:t>
            </a:r>
          </a:p>
          <a:p>
            <a:pPr lvl="1" algn="just">
              <a:lnSpc>
                <a:spcPct val="150000"/>
              </a:lnSpc>
            </a:pPr>
            <a:r>
              <a:rPr lang="en-US" sz="1800" b="1" dirty="0" smtClean="0"/>
              <a:t>Traceability</a:t>
            </a:r>
            <a:endParaRPr lang="en-US" sz="1800" b="1" dirty="0"/>
          </a:p>
        </p:txBody>
      </p:sp>
    </p:spTree>
    <p:extLst>
      <p:ext uri="{BB962C8B-B14F-4D97-AF65-F5344CB8AC3E}">
        <p14:creationId xmlns:p14="http://schemas.microsoft.com/office/powerpoint/2010/main" val="13986021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71829" y="362036"/>
            <a:ext cx="7729728" cy="1188720"/>
          </a:xfrm>
        </p:spPr>
        <p:txBody>
          <a:bodyPr/>
          <a:lstStyle/>
          <a:p>
            <a:r>
              <a:rPr lang="en-US" dirty="0" smtClean="0"/>
              <a:t>How the project will be implemented</a:t>
            </a:r>
            <a:endParaRPr lang="en-US" dirty="0"/>
          </a:p>
        </p:txBody>
      </p:sp>
      <p:pic>
        <p:nvPicPr>
          <p:cNvPr id="4" name="Content Placeholder 3"/>
          <p:cNvPicPr>
            <a:picLocks noGrp="1"/>
          </p:cNvPicPr>
          <p:nvPr>
            <p:ph idx="1"/>
          </p:nvPr>
        </p:nvPicPr>
        <p:blipFill>
          <a:blip r:embed="rId2"/>
          <a:stretch>
            <a:fillRect/>
          </a:stretch>
        </p:blipFill>
        <p:spPr>
          <a:xfrm>
            <a:off x="1239747" y="2296592"/>
            <a:ext cx="9477375" cy="4114800"/>
          </a:xfrm>
          <a:prstGeom prst="rect">
            <a:avLst/>
          </a:prstGeom>
        </p:spPr>
      </p:pic>
      <p:sp>
        <p:nvSpPr>
          <p:cNvPr id="5" name="TextBox 4"/>
          <p:cNvSpPr txBox="1"/>
          <p:nvPr/>
        </p:nvSpPr>
        <p:spPr>
          <a:xfrm>
            <a:off x="1090136" y="1562752"/>
            <a:ext cx="9776596" cy="430887"/>
          </a:xfrm>
          <a:prstGeom prst="rect">
            <a:avLst/>
          </a:prstGeom>
          <a:noFill/>
        </p:spPr>
        <p:txBody>
          <a:bodyPr wrap="square" rtlCol="0">
            <a:spAutoFit/>
          </a:bodyPr>
          <a:lstStyle/>
          <a:p>
            <a:pPr algn="ctr"/>
            <a:r>
              <a:rPr lang="en-US" sz="2200" dirty="0" smtClean="0"/>
              <a:t>To implement the </a:t>
            </a:r>
            <a:r>
              <a:rPr lang="en-US" sz="2200" dirty="0" err="1" smtClean="0"/>
              <a:t>blockchain</a:t>
            </a:r>
            <a:r>
              <a:rPr lang="en-US" sz="2200" dirty="0" smtClean="0"/>
              <a:t>, following GANTT chart will be followed;</a:t>
            </a:r>
            <a:endParaRPr lang="en-US" sz="2200" dirty="0"/>
          </a:p>
        </p:txBody>
      </p:sp>
    </p:spTree>
    <p:extLst>
      <p:ext uri="{BB962C8B-B14F-4D97-AF65-F5344CB8AC3E}">
        <p14:creationId xmlns:p14="http://schemas.microsoft.com/office/powerpoint/2010/main" val="33616990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Research type</a:t>
            </a:r>
            <a:endParaRPr lang="en-US" dirty="0"/>
          </a:p>
        </p:txBody>
      </p:sp>
      <p:sp>
        <p:nvSpPr>
          <p:cNvPr id="3" name="Content Placeholder 2"/>
          <p:cNvSpPr>
            <a:spLocks noGrp="1"/>
          </p:cNvSpPr>
          <p:nvPr>
            <p:ph idx="1"/>
          </p:nvPr>
        </p:nvSpPr>
        <p:spPr>
          <a:xfrm>
            <a:off x="2231136" y="2482180"/>
            <a:ext cx="7729728" cy="4074483"/>
          </a:xfrm>
        </p:spPr>
        <p:txBody>
          <a:bodyPr>
            <a:noAutofit/>
          </a:bodyPr>
          <a:lstStyle/>
          <a:p>
            <a:pPr algn="just">
              <a:lnSpc>
                <a:spcPct val="150000"/>
              </a:lnSpc>
            </a:pPr>
            <a:r>
              <a:rPr lang="en-US" sz="1400" b="1" dirty="0" smtClean="0"/>
              <a:t>To further discuss and validate the results, we have undergone experimental research to evaluate the effectiveness of </a:t>
            </a:r>
            <a:r>
              <a:rPr lang="en-US" sz="1400" b="1" dirty="0" err="1" smtClean="0"/>
              <a:t>blockchain</a:t>
            </a:r>
            <a:r>
              <a:rPr lang="en-US" sz="1400" b="1" dirty="0" smtClean="0"/>
              <a:t> technology in supply chain management processes.</a:t>
            </a:r>
          </a:p>
          <a:p>
            <a:pPr algn="just">
              <a:lnSpc>
                <a:spcPct val="150000"/>
              </a:lnSpc>
            </a:pPr>
            <a:r>
              <a:rPr lang="en-US" sz="1400" b="1" dirty="0" smtClean="0"/>
              <a:t>The research has been conducted using secondary data from past literature studies and then comparing it with the primary data to validate the results.</a:t>
            </a:r>
          </a:p>
          <a:p>
            <a:pPr algn="just">
              <a:lnSpc>
                <a:spcPct val="150000"/>
              </a:lnSpc>
            </a:pPr>
            <a:r>
              <a:rPr lang="en-US" sz="1400" b="1" dirty="0" smtClean="0"/>
              <a:t>The sample size for this research was 20 and the audience chosen for data collection </a:t>
            </a:r>
            <a:r>
              <a:rPr lang="en-US" sz="1400" b="1" dirty="0" smtClean="0"/>
              <a:t>is</a:t>
            </a:r>
            <a:r>
              <a:rPr lang="en-US" sz="1400" b="1" dirty="0" smtClean="0"/>
              <a:t> </a:t>
            </a:r>
            <a:r>
              <a:rPr lang="en-US" sz="1400" b="1" dirty="0" smtClean="0"/>
              <a:t>the individuals working in the SCM industry.</a:t>
            </a:r>
          </a:p>
          <a:p>
            <a:pPr algn="just">
              <a:lnSpc>
                <a:spcPct val="150000"/>
              </a:lnSpc>
            </a:pPr>
            <a:r>
              <a:rPr lang="en-US" sz="1400" b="1" dirty="0" smtClean="0"/>
              <a:t>The industry professionals were asked a set of 10 questions which are divided into three sections; we have evaluated the current SCM model from transparency, and traceability perspectives and have also tried to look at what industry people think about </a:t>
            </a:r>
            <a:r>
              <a:rPr lang="en-US" sz="1400" b="1" dirty="0" smtClean="0"/>
              <a:t>implementing </a:t>
            </a:r>
            <a:r>
              <a:rPr lang="en-US" sz="1400" b="1" dirty="0" err="1" smtClean="0"/>
              <a:t>blockchain</a:t>
            </a:r>
            <a:r>
              <a:rPr lang="en-US" sz="1400" b="1" dirty="0" smtClean="0"/>
              <a:t> technology.</a:t>
            </a:r>
            <a:endParaRPr lang="en-US" sz="1400" b="1" dirty="0"/>
          </a:p>
        </p:txBody>
      </p:sp>
    </p:spTree>
    <p:extLst>
      <p:ext uri="{BB962C8B-B14F-4D97-AF65-F5344CB8AC3E}">
        <p14:creationId xmlns:p14="http://schemas.microsoft.com/office/powerpoint/2010/main" val="32441038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6" name="Picture 8" descr="CBSE Results | CBSE Results 2022: Result to be out on time, says Dharmendra  Pradhan - Telegraph India"/>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692323" y="312677"/>
            <a:ext cx="8026830" cy="65453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08969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9"/>
          <p:cNvSpPr/>
          <p:nvPr/>
        </p:nvSpPr>
        <p:spPr>
          <a:xfrm>
            <a:off x="914401" y="1528354"/>
            <a:ext cx="10998925" cy="4833258"/>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a:p>
        </p:txBody>
      </p:sp>
      <p:sp>
        <p:nvSpPr>
          <p:cNvPr id="2" name="Title 1"/>
          <p:cNvSpPr>
            <a:spLocks noGrp="1"/>
          </p:cNvSpPr>
          <p:nvPr>
            <p:ph type="title"/>
          </p:nvPr>
        </p:nvSpPr>
        <p:spPr>
          <a:xfrm>
            <a:off x="838200" y="317182"/>
            <a:ext cx="10515600" cy="1140600"/>
          </a:xfrm>
        </p:spPr>
        <p:txBody>
          <a:bodyPr>
            <a:normAutofit fontScale="90000"/>
          </a:bodyPr>
          <a:lstStyle/>
          <a:p>
            <a:pPr>
              <a:lnSpc>
                <a:spcPct val="150000"/>
              </a:lnSpc>
            </a:pPr>
            <a:r>
              <a:rPr lang="en-US" sz="1800" b="1" dirty="0" smtClean="0"/>
              <a:t/>
            </a:r>
            <a:br>
              <a:rPr lang="en-US" sz="1800" b="1" dirty="0" smtClean="0"/>
            </a:br>
            <a:r>
              <a:rPr lang="en-US" sz="1800" b="1" dirty="0" smtClean="0"/>
              <a:t>Section </a:t>
            </a:r>
            <a:r>
              <a:rPr lang="en-US" sz="1800" b="1" dirty="0"/>
              <a:t>1: Challenges in Current Supply Chain Management (SCM) (1-5 scale, 1=Not at all challenging, 5=Extremely challenging)</a:t>
            </a:r>
            <a:r>
              <a:rPr lang="en-US" dirty="0"/>
              <a:t/>
            </a:r>
            <a:br>
              <a:rPr lang="en-US" dirty="0"/>
            </a:br>
            <a:endParaRPr lang="en-US" dirty="0"/>
          </a:p>
        </p:txBody>
      </p:sp>
      <p:pic>
        <p:nvPicPr>
          <p:cNvPr id="4" name="Content Placeholder 3"/>
          <p:cNvPicPr>
            <a:picLocks noGrp="1"/>
          </p:cNvPicPr>
          <p:nvPr>
            <p:ph idx="1"/>
          </p:nvPr>
        </p:nvPicPr>
        <p:blipFill>
          <a:blip r:embed="rId2"/>
          <a:stretch>
            <a:fillRect/>
          </a:stretch>
        </p:blipFill>
        <p:spPr>
          <a:xfrm>
            <a:off x="1088028" y="3719012"/>
            <a:ext cx="3180261" cy="2421685"/>
          </a:xfrm>
          <a:prstGeom prst="rect">
            <a:avLst/>
          </a:prstGeom>
        </p:spPr>
      </p:pic>
      <p:pic>
        <p:nvPicPr>
          <p:cNvPr id="5" name="Picture 4"/>
          <p:cNvPicPr/>
          <p:nvPr/>
        </p:nvPicPr>
        <p:blipFill>
          <a:blip r:embed="rId3"/>
          <a:stretch>
            <a:fillRect/>
          </a:stretch>
        </p:blipFill>
        <p:spPr>
          <a:xfrm>
            <a:off x="4790259" y="3779198"/>
            <a:ext cx="3433354" cy="2173491"/>
          </a:xfrm>
          <a:prstGeom prst="rect">
            <a:avLst/>
          </a:prstGeom>
        </p:spPr>
      </p:pic>
      <p:pic>
        <p:nvPicPr>
          <p:cNvPr id="6" name="Picture 5"/>
          <p:cNvPicPr/>
          <p:nvPr/>
        </p:nvPicPr>
        <p:blipFill>
          <a:blip r:embed="rId4"/>
          <a:stretch>
            <a:fillRect/>
          </a:stretch>
        </p:blipFill>
        <p:spPr>
          <a:xfrm>
            <a:off x="8597538" y="3727687"/>
            <a:ext cx="3211286" cy="2100943"/>
          </a:xfrm>
          <a:prstGeom prst="rect">
            <a:avLst/>
          </a:prstGeom>
        </p:spPr>
      </p:pic>
      <p:sp>
        <p:nvSpPr>
          <p:cNvPr id="7" name="TextBox 6"/>
          <p:cNvSpPr txBox="1"/>
          <p:nvPr/>
        </p:nvSpPr>
        <p:spPr>
          <a:xfrm>
            <a:off x="1166406" y="1711234"/>
            <a:ext cx="3023507" cy="1754326"/>
          </a:xfrm>
          <a:prstGeom prst="rect">
            <a:avLst/>
          </a:prstGeom>
          <a:noFill/>
        </p:spPr>
        <p:txBody>
          <a:bodyPr wrap="square" rtlCol="0">
            <a:spAutoFit/>
          </a:bodyPr>
          <a:lstStyle/>
          <a:p>
            <a:r>
              <a:rPr lang="en-US" dirty="0" smtClean="0"/>
              <a:t>36% of </a:t>
            </a:r>
            <a:r>
              <a:rPr lang="en-US" dirty="0" smtClean="0"/>
              <a:t>the audience </a:t>
            </a:r>
            <a:r>
              <a:rPr lang="en-US" dirty="0" smtClean="0"/>
              <a:t>think that current supply chain management process is extremely challenging which also means that it is not clear and transparent.</a:t>
            </a:r>
            <a:endParaRPr lang="en-US" dirty="0"/>
          </a:p>
        </p:txBody>
      </p:sp>
      <p:sp>
        <p:nvSpPr>
          <p:cNvPr id="8" name="TextBox 7"/>
          <p:cNvSpPr txBox="1"/>
          <p:nvPr/>
        </p:nvSpPr>
        <p:spPr>
          <a:xfrm>
            <a:off x="4770121" y="1711234"/>
            <a:ext cx="2897776" cy="1200329"/>
          </a:xfrm>
          <a:prstGeom prst="rect">
            <a:avLst/>
          </a:prstGeom>
          <a:noFill/>
        </p:spPr>
        <p:txBody>
          <a:bodyPr wrap="square" rtlCol="0">
            <a:spAutoFit/>
          </a:bodyPr>
          <a:lstStyle/>
          <a:p>
            <a:r>
              <a:rPr lang="en-US" dirty="0" smtClean="0"/>
              <a:t>36.8% of responses recorded that there are traceability-related problems in current supply chain management.</a:t>
            </a:r>
            <a:endParaRPr lang="en-US" dirty="0"/>
          </a:p>
        </p:txBody>
      </p:sp>
      <p:sp>
        <p:nvSpPr>
          <p:cNvPr id="9" name="TextBox 8"/>
          <p:cNvSpPr txBox="1"/>
          <p:nvPr/>
        </p:nvSpPr>
        <p:spPr>
          <a:xfrm>
            <a:off x="8597539" y="1711234"/>
            <a:ext cx="2756261" cy="1200329"/>
          </a:xfrm>
          <a:prstGeom prst="rect">
            <a:avLst/>
          </a:prstGeom>
          <a:noFill/>
        </p:spPr>
        <p:txBody>
          <a:bodyPr wrap="square" rtlCol="0">
            <a:spAutoFit/>
          </a:bodyPr>
          <a:lstStyle/>
          <a:p>
            <a:r>
              <a:rPr lang="en-US" smtClean="0"/>
              <a:t>Again, 36.8% of people think that they had difficulty in managing and fulfilling orders.</a:t>
            </a:r>
            <a:endParaRPr lang="en-US" dirty="0"/>
          </a:p>
        </p:txBody>
      </p:sp>
    </p:spTree>
    <p:extLst>
      <p:ext uri="{BB962C8B-B14F-4D97-AF65-F5344CB8AC3E}">
        <p14:creationId xmlns:p14="http://schemas.microsoft.com/office/powerpoint/2010/main" val="21998327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692331" y="1449976"/>
            <a:ext cx="11181806" cy="5016137"/>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a:p>
        </p:txBody>
      </p:sp>
      <p:sp>
        <p:nvSpPr>
          <p:cNvPr id="2" name="Title 1"/>
          <p:cNvSpPr>
            <a:spLocks noGrp="1"/>
          </p:cNvSpPr>
          <p:nvPr>
            <p:ph type="title"/>
          </p:nvPr>
        </p:nvSpPr>
        <p:spPr>
          <a:xfrm>
            <a:off x="2121954" y="283332"/>
            <a:ext cx="7729728" cy="1188720"/>
          </a:xfrm>
        </p:spPr>
        <p:txBody>
          <a:bodyPr>
            <a:normAutofit fontScale="90000"/>
          </a:bodyPr>
          <a:lstStyle/>
          <a:p>
            <a:r>
              <a:rPr lang="en-US" sz="3200" dirty="0" smtClean="0"/>
              <a:t>Section 2: Understanding </a:t>
            </a:r>
            <a:r>
              <a:rPr lang="en-US" sz="3200" dirty="0" err="1" smtClean="0"/>
              <a:t>Blockchain</a:t>
            </a:r>
            <a:r>
              <a:rPr lang="en-US" sz="3200" dirty="0" smtClean="0"/>
              <a:t> technology in </a:t>
            </a:r>
            <a:r>
              <a:rPr lang="en-US" sz="3200" dirty="0" smtClean="0"/>
              <a:t>THE supply </a:t>
            </a:r>
            <a:r>
              <a:rPr lang="en-US" sz="3200" dirty="0" smtClean="0"/>
              <a:t>chain</a:t>
            </a:r>
            <a:endParaRPr lang="en-US" sz="3200" dirty="0"/>
          </a:p>
        </p:txBody>
      </p:sp>
      <p:pic>
        <p:nvPicPr>
          <p:cNvPr id="4" name="Content Placeholder 3"/>
          <p:cNvPicPr>
            <a:picLocks noGrp="1"/>
          </p:cNvPicPr>
          <p:nvPr>
            <p:ph idx="1"/>
          </p:nvPr>
        </p:nvPicPr>
        <p:blipFill>
          <a:blip r:embed="rId2"/>
          <a:stretch>
            <a:fillRect/>
          </a:stretch>
        </p:blipFill>
        <p:spPr>
          <a:xfrm>
            <a:off x="910998" y="3294435"/>
            <a:ext cx="5185002" cy="2810851"/>
          </a:xfrm>
          <a:prstGeom prst="rect">
            <a:avLst/>
          </a:prstGeom>
        </p:spPr>
      </p:pic>
      <p:pic>
        <p:nvPicPr>
          <p:cNvPr id="5" name="Picture 4"/>
          <p:cNvPicPr/>
          <p:nvPr/>
        </p:nvPicPr>
        <p:blipFill>
          <a:blip r:embed="rId3"/>
          <a:stretch>
            <a:fillRect/>
          </a:stretch>
        </p:blipFill>
        <p:spPr>
          <a:xfrm>
            <a:off x="6283234" y="3341753"/>
            <a:ext cx="5392783" cy="2716213"/>
          </a:xfrm>
          <a:prstGeom prst="rect">
            <a:avLst/>
          </a:prstGeom>
        </p:spPr>
      </p:pic>
      <p:sp>
        <p:nvSpPr>
          <p:cNvPr id="6" name="TextBox 5"/>
          <p:cNvSpPr txBox="1"/>
          <p:nvPr/>
        </p:nvSpPr>
        <p:spPr>
          <a:xfrm>
            <a:off x="1018903" y="1580606"/>
            <a:ext cx="10189028" cy="1200329"/>
          </a:xfrm>
          <a:prstGeom prst="rect">
            <a:avLst/>
          </a:prstGeom>
          <a:noFill/>
        </p:spPr>
        <p:txBody>
          <a:bodyPr wrap="square" rtlCol="0">
            <a:spAutoFit/>
          </a:bodyPr>
          <a:lstStyle/>
          <a:p>
            <a:r>
              <a:rPr lang="en-US" dirty="0" smtClean="0"/>
              <a:t>As discussed earlier, businesses are finding ways to be ahead and on top of their games which is why it becomes obvious for industry professionals to know the practices that are being followed in the industry.</a:t>
            </a:r>
          </a:p>
          <a:p>
            <a:r>
              <a:rPr lang="en-US" dirty="0" smtClean="0"/>
              <a:t>People know </a:t>
            </a:r>
            <a:r>
              <a:rPr lang="en-US" dirty="0" err="1" smtClean="0"/>
              <a:t>blockchain</a:t>
            </a:r>
            <a:r>
              <a:rPr lang="en-US" dirty="0" smtClean="0"/>
              <a:t> technology and it should be implemented. Furthermore, they also think that </a:t>
            </a:r>
            <a:r>
              <a:rPr lang="en-US" dirty="0" err="1" smtClean="0"/>
              <a:t>blockchain</a:t>
            </a:r>
            <a:r>
              <a:rPr lang="en-US" dirty="0" smtClean="0"/>
              <a:t> technology will be very effective in terms of managing supply chain operations.</a:t>
            </a:r>
            <a:endParaRPr lang="en-US" dirty="0"/>
          </a:p>
        </p:txBody>
      </p:sp>
    </p:spTree>
    <p:extLst>
      <p:ext uri="{BB962C8B-B14F-4D97-AF65-F5344CB8AC3E}">
        <p14:creationId xmlns:p14="http://schemas.microsoft.com/office/powerpoint/2010/main" val="25989498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0819" y="668496"/>
            <a:ext cx="7729728" cy="1188720"/>
          </a:xfrm>
        </p:spPr>
        <p:txBody>
          <a:bodyPr>
            <a:normAutofit fontScale="90000"/>
          </a:bodyPr>
          <a:lstStyle/>
          <a:p>
            <a:r>
              <a:rPr lang="en-US" dirty="0" smtClean="0"/>
              <a:t>Section 3: Developing and executing a </a:t>
            </a:r>
            <a:r>
              <a:rPr lang="en-US" dirty="0" err="1" smtClean="0"/>
              <a:t>blockchain</a:t>
            </a:r>
            <a:r>
              <a:rPr lang="en-US" dirty="0" smtClean="0"/>
              <a:t> based SCM System</a:t>
            </a:r>
            <a:endParaRPr lang="en-US" dirty="0"/>
          </a:p>
        </p:txBody>
      </p:sp>
      <p:pic>
        <p:nvPicPr>
          <p:cNvPr id="4" name="Content Placeholder 3"/>
          <p:cNvPicPr>
            <a:picLocks noGrp="1"/>
          </p:cNvPicPr>
          <p:nvPr>
            <p:ph idx="1"/>
          </p:nvPr>
        </p:nvPicPr>
        <p:blipFill>
          <a:blip r:embed="rId2"/>
          <a:stretch>
            <a:fillRect/>
          </a:stretch>
        </p:blipFill>
        <p:spPr>
          <a:xfrm>
            <a:off x="1537470" y="1857216"/>
            <a:ext cx="8416427" cy="4047195"/>
          </a:xfrm>
          <a:prstGeom prst="rect">
            <a:avLst/>
          </a:prstGeom>
        </p:spPr>
      </p:pic>
    </p:spTree>
    <p:extLst>
      <p:ext uri="{BB962C8B-B14F-4D97-AF65-F5344CB8AC3E}">
        <p14:creationId xmlns:p14="http://schemas.microsoft.com/office/powerpoint/2010/main" val="24900687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509451" y="1789611"/>
            <a:ext cx="11573692" cy="4585063"/>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US"/>
          </a:p>
        </p:txBody>
      </p:sp>
      <p:sp>
        <p:nvSpPr>
          <p:cNvPr id="2" name="Title 1"/>
          <p:cNvSpPr>
            <a:spLocks noGrp="1"/>
          </p:cNvSpPr>
          <p:nvPr>
            <p:ph type="title"/>
          </p:nvPr>
        </p:nvSpPr>
        <p:spPr>
          <a:xfrm>
            <a:off x="2176545" y="698863"/>
            <a:ext cx="7729728" cy="1188720"/>
          </a:xfrm>
        </p:spPr>
        <p:txBody>
          <a:bodyPr/>
          <a:lstStyle/>
          <a:p>
            <a:r>
              <a:rPr lang="en-US" dirty="0" smtClean="0"/>
              <a:t>Section 4: Analyzing outcomes of </a:t>
            </a:r>
            <a:r>
              <a:rPr lang="en-US" dirty="0" err="1" smtClean="0"/>
              <a:t>blockchain</a:t>
            </a:r>
            <a:r>
              <a:rPr lang="en-US" dirty="0" smtClean="0"/>
              <a:t> implementation</a:t>
            </a:r>
            <a:endParaRPr lang="en-US" dirty="0"/>
          </a:p>
        </p:txBody>
      </p:sp>
      <p:pic>
        <p:nvPicPr>
          <p:cNvPr id="4" name="Content Placeholder 3"/>
          <p:cNvPicPr>
            <a:picLocks noGrp="1"/>
          </p:cNvPicPr>
          <p:nvPr>
            <p:ph idx="1"/>
          </p:nvPr>
        </p:nvPicPr>
        <p:blipFill>
          <a:blip r:embed="rId2"/>
          <a:stretch>
            <a:fillRect/>
          </a:stretch>
        </p:blipFill>
        <p:spPr>
          <a:xfrm>
            <a:off x="838200" y="3322434"/>
            <a:ext cx="3328851" cy="2882424"/>
          </a:xfrm>
          <a:prstGeom prst="rect">
            <a:avLst/>
          </a:prstGeom>
        </p:spPr>
      </p:pic>
      <p:pic>
        <p:nvPicPr>
          <p:cNvPr id="5" name="Picture 4"/>
          <p:cNvPicPr/>
          <p:nvPr/>
        </p:nvPicPr>
        <p:blipFill>
          <a:blip r:embed="rId3"/>
          <a:stretch>
            <a:fillRect/>
          </a:stretch>
        </p:blipFill>
        <p:spPr>
          <a:xfrm>
            <a:off x="4310743" y="3322432"/>
            <a:ext cx="3742507" cy="2882425"/>
          </a:xfrm>
          <a:prstGeom prst="rect">
            <a:avLst/>
          </a:prstGeom>
        </p:spPr>
      </p:pic>
      <p:pic>
        <p:nvPicPr>
          <p:cNvPr id="6" name="Picture 5"/>
          <p:cNvPicPr/>
          <p:nvPr/>
        </p:nvPicPr>
        <p:blipFill>
          <a:blip r:embed="rId4"/>
          <a:stretch>
            <a:fillRect/>
          </a:stretch>
        </p:blipFill>
        <p:spPr>
          <a:xfrm>
            <a:off x="8196943" y="3322433"/>
            <a:ext cx="3792584" cy="2882424"/>
          </a:xfrm>
          <a:prstGeom prst="rect">
            <a:avLst/>
          </a:prstGeom>
        </p:spPr>
      </p:pic>
      <p:sp>
        <p:nvSpPr>
          <p:cNvPr id="7" name="TextBox 6"/>
          <p:cNvSpPr txBox="1"/>
          <p:nvPr/>
        </p:nvSpPr>
        <p:spPr>
          <a:xfrm>
            <a:off x="838200" y="1985554"/>
            <a:ext cx="10735491" cy="646331"/>
          </a:xfrm>
          <a:prstGeom prst="rect">
            <a:avLst/>
          </a:prstGeom>
          <a:noFill/>
        </p:spPr>
        <p:txBody>
          <a:bodyPr wrap="square" rtlCol="0">
            <a:spAutoFit/>
          </a:bodyPr>
          <a:lstStyle/>
          <a:p>
            <a:r>
              <a:rPr lang="en-US" dirty="0" smtClean="0"/>
              <a:t>After the implementation of </a:t>
            </a:r>
            <a:r>
              <a:rPr lang="en-US" dirty="0" err="1" smtClean="0"/>
              <a:t>blockchain</a:t>
            </a:r>
            <a:r>
              <a:rPr lang="en-US" dirty="0" smtClean="0"/>
              <a:t> technology, the results clearly show an upward graph and improvement in supply chain activities.</a:t>
            </a:r>
            <a:endParaRPr lang="en-US" dirty="0"/>
          </a:p>
        </p:txBody>
      </p:sp>
    </p:spTree>
    <p:extLst>
      <p:ext uri="{BB962C8B-B14F-4D97-AF65-F5344CB8AC3E}">
        <p14:creationId xmlns:p14="http://schemas.microsoft.com/office/powerpoint/2010/main" val="4622987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Future directions </a:t>
            </a:r>
            <a:endParaRPr lang="en-US" dirty="0"/>
          </a:p>
        </p:txBody>
      </p:sp>
      <p:sp>
        <p:nvSpPr>
          <p:cNvPr id="3" name="Content Placeholder 2"/>
          <p:cNvSpPr>
            <a:spLocks noGrp="1"/>
          </p:cNvSpPr>
          <p:nvPr>
            <p:ph idx="1"/>
          </p:nvPr>
        </p:nvSpPr>
        <p:spPr>
          <a:xfrm>
            <a:off x="2231136" y="2638044"/>
            <a:ext cx="7729728" cy="3845883"/>
          </a:xfrm>
        </p:spPr>
        <p:txBody>
          <a:bodyPr>
            <a:noAutofit/>
          </a:bodyPr>
          <a:lstStyle/>
          <a:p>
            <a:pPr algn="just">
              <a:lnSpc>
                <a:spcPct val="150000"/>
              </a:lnSpc>
            </a:pPr>
            <a:r>
              <a:rPr lang="en-US" sz="2000" b="1" dirty="0" smtClean="0"/>
              <a:t>Small sample size: for validation, a bigger sample size must be chosen and evaluated.</a:t>
            </a:r>
          </a:p>
          <a:p>
            <a:pPr algn="just">
              <a:lnSpc>
                <a:spcPct val="150000"/>
              </a:lnSpc>
            </a:pPr>
            <a:r>
              <a:rPr lang="en-US" sz="2000" b="1" dirty="0" smtClean="0"/>
              <a:t>General questions: the questions were designed based on a holistic approach that covers the main points of the current SCM model and </a:t>
            </a:r>
            <a:r>
              <a:rPr lang="en-US" sz="2000" b="1" dirty="0" err="1" smtClean="0"/>
              <a:t>blockchain</a:t>
            </a:r>
            <a:r>
              <a:rPr lang="en-US" sz="2000" b="1" dirty="0" smtClean="0"/>
              <a:t> technology. </a:t>
            </a:r>
          </a:p>
          <a:p>
            <a:pPr algn="just">
              <a:lnSpc>
                <a:spcPct val="150000"/>
              </a:lnSpc>
            </a:pPr>
            <a:r>
              <a:rPr lang="en-US" sz="2000" b="1" dirty="0" smtClean="0"/>
              <a:t>Also, try to look at options other than </a:t>
            </a:r>
            <a:r>
              <a:rPr lang="en-US" sz="2000" b="1" dirty="0" err="1" smtClean="0"/>
              <a:t>blockchain</a:t>
            </a:r>
            <a:r>
              <a:rPr lang="en-US" sz="2000" b="1" dirty="0" smtClean="0"/>
              <a:t> technology.</a:t>
            </a:r>
            <a:endParaRPr lang="en-US" sz="2000" b="1" dirty="0"/>
          </a:p>
        </p:txBody>
      </p:sp>
    </p:spTree>
    <p:extLst>
      <p:ext uri="{BB962C8B-B14F-4D97-AF65-F5344CB8AC3E}">
        <p14:creationId xmlns:p14="http://schemas.microsoft.com/office/powerpoint/2010/main" val="34241586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Conclusion</a:t>
            </a:r>
            <a:endParaRPr lang="en-US" dirty="0"/>
          </a:p>
        </p:txBody>
      </p:sp>
      <p:sp>
        <p:nvSpPr>
          <p:cNvPr id="3" name="Content Placeholder 2"/>
          <p:cNvSpPr>
            <a:spLocks noGrp="1"/>
          </p:cNvSpPr>
          <p:nvPr>
            <p:ph idx="1"/>
          </p:nvPr>
        </p:nvSpPr>
        <p:spPr>
          <a:xfrm>
            <a:off x="2231136" y="2638044"/>
            <a:ext cx="7729728" cy="4095265"/>
          </a:xfrm>
        </p:spPr>
        <p:txBody>
          <a:bodyPr>
            <a:noAutofit/>
          </a:bodyPr>
          <a:lstStyle/>
          <a:p>
            <a:pPr marL="0" indent="0">
              <a:lnSpc>
                <a:spcPct val="170000"/>
              </a:lnSpc>
              <a:buNone/>
            </a:pPr>
            <a:r>
              <a:rPr lang="en-US" b="1" dirty="0" err="1" smtClean="0"/>
              <a:t>Blockchain</a:t>
            </a:r>
            <a:r>
              <a:rPr lang="en-US" b="1" dirty="0" smtClean="0"/>
              <a:t> </a:t>
            </a:r>
            <a:r>
              <a:rPr lang="en-US" b="1" dirty="0"/>
              <a:t>technology is the need of today. It is a decentralized approach </a:t>
            </a:r>
            <a:r>
              <a:rPr lang="en-US" b="1" dirty="0" smtClean="0"/>
              <a:t>that </a:t>
            </a:r>
            <a:r>
              <a:rPr lang="en-US" b="1" dirty="0"/>
              <a:t>combines all operations at a single </a:t>
            </a:r>
            <a:r>
              <a:rPr lang="en-US" b="1" dirty="0" smtClean="0"/>
              <a:t>platform, </a:t>
            </a:r>
            <a:r>
              <a:rPr lang="en-US" b="1" dirty="0"/>
              <a:t>making it easy and accessible. </a:t>
            </a:r>
            <a:r>
              <a:rPr lang="en-US" b="1" dirty="0" smtClean="0"/>
              <a:t>The </a:t>
            </a:r>
            <a:r>
              <a:rPr lang="en-US" b="1" dirty="0"/>
              <a:t>research </a:t>
            </a:r>
            <a:r>
              <a:rPr lang="en-US" b="1" dirty="0" smtClean="0"/>
              <a:t>clearly indicates </a:t>
            </a:r>
            <a:r>
              <a:rPr lang="en-US" b="1" dirty="0"/>
              <a:t>the challenges in current supply chain management </a:t>
            </a:r>
            <a:r>
              <a:rPr lang="en-US" b="1" dirty="0" smtClean="0"/>
              <a:t>process and offer an </a:t>
            </a:r>
            <a:r>
              <a:rPr lang="en-US" b="1" dirty="0" smtClean="0"/>
              <a:t>alternative, </a:t>
            </a:r>
            <a:r>
              <a:rPr lang="en-US" b="1" dirty="0" smtClean="0"/>
              <a:t>the </a:t>
            </a:r>
            <a:r>
              <a:rPr lang="en-US" b="1" dirty="0" err="1" smtClean="0"/>
              <a:t>blockchain</a:t>
            </a:r>
            <a:r>
              <a:rPr lang="en-US" b="1" dirty="0" smtClean="0"/>
              <a:t> technology to resolve those issues. </a:t>
            </a:r>
          </a:p>
          <a:p>
            <a:pPr marL="0" indent="0">
              <a:lnSpc>
                <a:spcPct val="170000"/>
              </a:lnSpc>
              <a:buNone/>
            </a:pPr>
            <a:r>
              <a:rPr lang="en-US" b="1" dirty="0" err="1" smtClean="0"/>
              <a:t>Blockchain</a:t>
            </a:r>
            <a:r>
              <a:rPr lang="en-US" b="1" dirty="0" smtClean="0"/>
              <a:t> </a:t>
            </a:r>
            <a:r>
              <a:rPr lang="en-US" b="1" dirty="0"/>
              <a:t>technology will resolve many issues not only it will make the processes better and faster but will also bring sustainability and promotes eco-friendly environment too.</a:t>
            </a:r>
          </a:p>
          <a:p>
            <a:pPr>
              <a:lnSpc>
                <a:spcPct val="150000"/>
              </a:lnSpc>
            </a:pPr>
            <a:endParaRPr lang="en-US" b="1" dirty="0"/>
          </a:p>
        </p:txBody>
      </p:sp>
    </p:spTree>
    <p:extLst>
      <p:ext uri="{BB962C8B-B14F-4D97-AF65-F5344CB8AC3E}">
        <p14:creationId xmlns:p14="http://schemas.microsoft.com/office/powerpoint/2010/main" val="31838233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760910"/>
            <a:ext cx="10515600" cy="1325563"/>
          </a:xfrm>
        </p:spPr>
        <p:txBody>
          <a:bodyPr/>
          <a:lstStyle/>
          <a:p>
            <a:r>
              <a:rPr lang="en-US" b="1" dirty="0" smtClean="0"/>
              <a:t>References</a:t>
            </a:r>
            <a:r>
              <a:rPr lang="en-US" dirty="0" smtClean="0"/>
              <a:t/>
            </a:r>
            <a:br>
              <a:rPr lang="en-US" dirty="0" smtClean="0"/>
            </a:br>
            <a:endParaRPr lang="en-US" dirty="0"/>
          </a:p>
        </p:txBody>
      </p:sp>
      <p:sp>
        <p:nvSpPr>
          <p:cNvPr id="3" name="Content Placeholder 2"/>
          <p:cNvSpPr>
            <a:spLocks noGrp="1"/>
          </p:cNvSpPr>
          <p:nvPr>
            <p:ph idx="1"/>
          </p:nvPr>
        </p:nvSpPr>
        <p:spPr>
          <a:xfrm>
            <a:off x="1940189" y="2388662"/>
            <a:ext cx="8506137" cy="4469338"/>
          </a:xfrm>
        </p:spPr>
        <p:txBody>
          <a:bodyPr>
            <a:noAutofit/>
          </a:bodyPr>
          <a:lstStyle/>
          <a:p>
            <a:pPr algn="just">
              <a:lnSpc>
                <a:spcPct val="160000"/>
              </a:lnSpc>
            </a:pPr>
            <a:r>
              <a:rPr lang="en-US" sz="1600" b="1" dirty="0" smtClean="0"/>
              <a:t>G</a:t>
            </a:r>
            <a:r>
              <a:rPr lang="en-US" sz="1600" b="1" dirty="0"/>
              <a:t>. Business and M. Research, “Global Business and Management Research,” An International Journal, vol. 13, no. 3, 2021, Available: http://www.gbmrjournal.com/pdf/v13n3/V13N3-18.pdf</a:t>
            </a:r>
          </a:p>
          <a:p>
            <a:pPr algn="just">
              <a:lnSpc>
                <a:spcPct val="160000"/>
              </a:lnSpc>
            </a:pPr>
            <a:r>
              <a:rPr lang="en-US" sz="1600" b="1" dirty="0"/>
              <a:t>M. </a:t>
            </a:r>
            <a:r>
              <a:rPr lang="en-US" sz="1600" b="1" dirty="0" err="1"/>
              <a:t>Alazab</a:t>
            </a:r>
            <a:r>
              <a:rPr lang="en-US" sz="1600" b="1" dirty="0"/>
              <a:t>, S. </a:t>
            </a:r>
            <a:r>
              <a:rPr lang="en-US" sz="1600" b="1" dirty="0" err="1"/>
              <a:t>Alhyari</a:t>
            </a:r>
            <a:r>
              <a:rPr lang="en-US" sz="1600" b="1" dirty="0"/>
              <a:t>, A. </a:t>
            </a:r>
            <a:r>
              <a:rPr lang="en-US" sz="1600" b="1" dirty="0" err="1"/>
              <a:t>Awajan</a:t>
            </a:r>
            <a:r>
              <a:rPr lang="en-US" sz="1600" b="1" dirty="0"/>
              <a:t>, and A. B. Abdallah, “</a:t>
            </a:r>
            <a:r>
              <a:rPr lang="en-US" sz="1600" b="1" dirty="0" err="1"/>
              <a:t>Blockchain</a:t>
            </a:r>
            <a:r>
              <a:rPr lang="en-US" sz="1600" b="1" dirty="0"/>
              <a:t> technology in supply chain management: an empirical study of the factors affecting user adoption/acceptance,” Cluster Computing, Nov. 2020, </a:t>
            </a:r>
            <a:r>
              <a:rPr lang="en-US" sz="1600" b="1" dirty="0" err="1"/>
              <a:t>doi</a:t>
            </a:r>
            <a:r>
              <a:rPr lang="en-US" sz="1600" b="1" dirty="0"/>
              <a:t>: https://doi.org/10.1007/s10586-020-03200-4.</a:t>
            </a:r>
          </a:p>
          <a:p>
            <a:pPr algn="just">
              <a:lnSpc>
                <a:spcPct val="160000"/>
              </a:lnSpc>
            </a:pPr>
            <a:r>
              <a:rPr lang="en-US" sz="1600" b="1" dirty="0"/>
              <a:t>S. </a:t>
            </a:r>
            <a:r>
              <a:rPr lang="en-US" sz="1600" b="1" dirty="0" err="1"/>
              <a:t>Saberi</a:t>
            </a:r>
            <a:r>
              <a:rPr lang="en-US" sz="1600" b="1" dirty="0"/>
              <a:t>, M. </a:t>
            </a:r>
            <a:r>
              <a:rPr lang="en-US" sz="1600" b="1" dirty="0" err="1"/>
              <a:t>Kouhizadeh</a:t>
            </a:r>
            <a:r>
              <a:rPr lang="en-US" sz="1600" b="1" dirty="0"/>
              <a:t>, J. </a:t>
            </a:r>
            <a:r>
              <a:rPr lang="en-US" sz="1600" b="1" dirty="0" err="1"/>
              <a:t>Sarkis</a:t>
            </a:r>
            <a:r>
              <a:rPr lang="en-US" sz="1600" b="1" dirty="0"/>
              <a:t>, and L. Shen, “</a:t>
            </a:r>
            <a:r>
              <a:rPr lang="en-US" sz="1600" b="1" dirty="0" err="1"/>
              <a:t>Blockchain</a:t>
            </a:r>
            <a:r>
              <a:rPr lang="en-US" sz="1600" b="1" dirty="0"/>
              <a:t> technology and its relationships to sustainable supply chain management,” International Journal of Production Research, vol. 57, no. 7, pp. 2117–2135, Oct. 2019.</a:t>
            </a:r>
          </a:p>
          <a:p>
            <a:endParaRPr lang="en-US" sz="1600" b="1" dirty="0"/>
          </a:p>
        </p:txBody>
      </p:sp>
    </p:spTree>
    <p:extLst>
      <p:ext uri="{BB962C8B-B14F-4D97-AF65-F5344CB8AC3E}">
        <p14:creationId xmlns:p14="http://schemas.microsoft.com/office/powerpoint/2010/main" val="4256084377"/>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TM10001115[[fn=Parcel]]</Template>
  <TotalTime>173</TotalTime>
  <Words>1029</Words>
  <Application>Microsoft Office PowerPoint</Application>
  <PresentationFormat>Widescreen</PresentationFormat>
  <Paragraphs>80</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Courier New</vt:lpstr>
      <vt:lpstr>Gill Sans MT</vt:lpstr>
      <vt:lpstr>Parcel</vt:lpstr>
      <vt:lpstr>Blockchain technology</vt:lpstr>
      <vt:lpstr>Outline</vt:lpstr>
      <vt:lpstr>Introduction</vt:lpstr>
      <vt:lpstr> Research Objective and Problem statement </vt:lpstr>
      <vt:lpstr>Why there is a need for change?</vt:lpstr>
      <vt:lpstr>Supply chain management process</vt:lpstr>
      <vt:lpstr>Solution to the problem</vt:lpstr>
      <vt:lpstr>How the project will be implemented</vt:lpstr>
      <vt:lpstr>Research type</vt:lpstr>
      <vt:lpstr>PowerPoint Presentation</vt:lpstr>
      <vt:lpstr> Section 1: Challenges in Current Supply Chain Management (SCM) (1-5 scale, 1=Not at all challenging, 5=Extremely challenging) </vt:lpstr>
      <vt:lpstr>Section 2: Understanding Blockchain technology in THE supply chain</vt:lpstr>
      <vt:lpstr>Section 3: Developing and executing a blockchain based SCM System</vt:lpstr>
      <vt:lpstr>Section 4: Analyzing outcomes of blockchain implementation</vt:lpstr>
      <vt:lpstr>Future directions </vt:lpstr>
      <vt:lpstr>Conclusion</vt:lpstr>
      <vt:lpstr>References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dc:title>
  <dc:creator>Andrea Vargova</dc:creator>
  <cp:lastModifiedBy>Dell</cp:lastModifiedBy>
  <cp:revision>136</cp:revision>
  <dcterms:created xsi:type="dcterms:W3CDTF">2024-01-11T22:29:23Z</dcterms:created>
  <dcterms:modified xsi:type="dcterms:W3CDTF">2024-01-12T04:42:51Z</dcterms:modified>
</cp:coreProperties>
</file>