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8" r:id="rId38"/>
    <p:sldId id="299"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68" autoAdjust="0"/>
    <p:restoredTop sz="76786" autoAdjust="0"/>
  </p:normalViewPr>
  <p:slideViewPr>
    <p:cSldViewPr snapToGrid="0" snapToObjects="1">
      <p:cViewPr varScale="1">
        <p:scale>
          <a:sx n="71" d="100"/>
          <a:sy n="71" d="100"/>
        </p:scale>
        <p:origin x="172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3/13/2017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25E10C89-F8A7-4157-A987-D9097F7301B1}" type="slidenum">
              <a:rPr lang="en-US" smtClean="0"/>
              <a:pPr>
                <a:defRPr/>
              </a:pPr>
              <a:t>2</a:t>
            </a:fld>
            <a:endParaRPr lang="en-US" dirty="0"/>
          </a:p>
        </p:txBody>
      </p:sp>
    </p:spTree>
    <p:extLst>
      <p:ext uri="{BB962C8B-B14F-4D97-AF65-F5344CB8AC3E}">
        <p14:creationId xmlns:p14="http://schemas.microsoft.com/office/powerpoint/2010/main" val="4261450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1328255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2296707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412575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3319761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2107996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2665254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2315755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1419763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415884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638974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3959117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1783761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1941815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3191084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25972868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25577480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11600828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8892668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5097615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6998254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4408027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27670790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18079753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4544827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27425183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20583760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39544611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23481074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8357213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41029625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37121676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38226484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3965862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b="1" dirty="0" smtClean="0"/>
          </a:p>
        </p:txBody>
      </p:sp>
    </p:spTree>
    <p:extLst>
      <p:ext uri="{BB962C8B-B14F-4D97-AF65-F5344CB8AC3E}">
        <p14:creationId xmlns:p14="http://schemas.microsoft.com/office/powerpoint/2010/main" val="7073069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37</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42385303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38</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1129384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3/13/2017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cid:image005.png@01CEBADB.7545DCC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pic>
        <p:nvPicPr>
          <p:cNvPr id="7" name="Picture 6"/>
          <p:cNvPicPr/>
          <p:nvPr userDrawn="1"/>
        </p:nvPicPr>
        <p:blipFill>
          <a:blip r:embed="rId14" cstate="email">
            <a:extLst>
              <a:ext uri="{28A0092B-C50C-407E-A947-70E740481C1C}">
                <a14:useLocalDpi xmlns:a14="http://schemas.microsoft.com/office/drawing/2010/main" val="0"/>
              </a:ext>
            </a:extLst>
          </a:blip>
          <a:stretch>
            <a:fillRect/>
          </a:stretch>
        </p:blipFill>
        <p:spPr>
          <a:xfrm>
            <a:off x="1" y="0"/>
            <a:ext cx="2326640" cy="944880"/>
          </a:xfrm>
          <a:prstGeom prst="rect">
            <a:avLst/>
          </a:prstGeom>
        </p:spPr>
      </p:pic>
      <p:pic>
        <p:nvPicPr>
          <p:cNvPr id="9" name="Picture 8" descr="cid:image005.png@01CEBADB.7545DCC0"/>
          <p:cNvPicPr/>
          <p:nvPr userDrawn="1"/>
        </p:nvPicPr>
        <p:blipFill>
          <a:blip r:embed="rId15" r:link="rId16" cstate="email">
            <a:extLst>
              <a:ext uri="{28A0092B-C50C-407E-A947-70E740481C1C}">
                <a14:useLocalDpi xmlns:a14="http://schemas.microsoft.com/office/drawing/2010/main" val="0"/>
              </a:ext>
            </a:extLst>
          </a:blip>
          <a:srcRect/>
          <a:stretch>
            <a:fillRect/>
          </a:stretch>
        </p:blipFill>
        <p:spPr bwMode="auto">
          <a:xfrm>
            <a:off x="6242367" y="-158115"/>
            <a:ext cx="2978785" cy="1261110"/>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944547"/>
            <a:ext cx="6498158" cy="2083443"/>
          </a:xfrm>
        </p:spPr>
        <p:txBody>
          <a:bodyPr/>
          <a:lstStyle/>
          <a:p>
            <a:r>
              <a:rPr lang="en-US" altLang="ja-JP" sz="4800" dirty="0" smtClean="0">
                <a:latin typeface="Arial" charset="0"/>
                <a:cs typeface="ＭＳ Ｐゴシック" charset="0"/>
              </a:rPr>
              <a:t>Network Address Translation for IPv4</a:t>
            </a:r>
            <a:r>
              <a:rPr lang="en-US" altLang="ja-JP" sz="4800" dirty="0">
                <a:latin typeface="Arial" charset="0"/>
                <a:cs typeface="ＭＳ Ｐゴシック" charset="0"/>
              </a:rPr>
              <a:t/>
            </a:r>
            <a:br>
              <a:rPr lang="en-US" altLang="ja-JP" sz="4800" dirty="0">
                <a:latin typeface="Arial" charset="0"/>
                <a:cs typeface="ＭＳ Ｐゴシック" charset="0"/>
              </a:rPr>
            </a:br>
            <a:r>
              <a:rPr lang="en-US" altLang="ja-JP" sz="4800" dirty="0" smtClean="0">
                <a:latin typeface="Arial" charset="0"/>
                <a:cs typeface="ＭＳ Ｐゴシック" charset="0"/>
              </a:rPr>
              <a:t/>
            </a:r>
            <a:br>
              <a:rPr lang="en-US" altLang="ja-JP" sz="4800" dirty="0" smtClean="0">
                <a:latin typeface="Arial" charset="0"/>
                <a:cs typeface="ＭＳ Ｐゴシック" charset="0"/>
              </a:rPr>
            </a:br>
            <a:r>
              <a:rPr lang="en-US" altLang="ja-JP" sz="2800" dirty="0" smtClean="0">
                <a:solidFill>
                  <a:schemeClr val="tx2">
                    <a:lumMod val="75000"/>
                    <a:lumOff val="25000"/>
                  </a:schemeClr>
                </a:solidFill>
                <a:latin typeface="Arial" charset="0"/>
                <a:cs typeface="ＭＳ Ｐゴシック" charset="0"/>
              </a:rPr>
              <a:t>Lecture 9</a:t>
            </a:r>
            <a:endParaRPr lang="en-US" sz="2800" dirty="0">
              <a:solidFill>
                <a:schemeClr val="tx2">
                  <a:lumMod val="75000"/>
                  <a:lumOff val="25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55638" y="508228"/>
            <a:ext cx="8145462" cy="838200"/>
          </a:xfrm>
        </p:spPr>
        <p:txBody>
          <a:bodyPr/>
          <a:lstStyle/>
          <a:p>
            <a:r>
              <a:rPr lang="en-US" dirty="0" smtClean="0"/>
              <a:t>Objectives</a:t>
            </a:r>
          </a:p>
        </p:txBody>
      </p:sp>
      <p:sp>
        <p:nvSpPr>
          <p:cNvPr id="7171" name="Content Placeholder 2"/>
          <p:cNvSpPr>
            <a:spLocks noGrp="1"/>
          </p:cNvSpPr>
          <p:nvPr>
            <p:ph idx="1"/>
          </p:nvPr>
        </p:nvSpPr>
        <p:spPr>
          <a:xfrm>
            <a:off x="583293" y="1565049"/>
            <a:ext cx="7940675" cy="4574494"/>
          </a:xfrm>
        </p:spPr>
        <p:txBody>
          <a:bodyPr>
            <a:normAutofit/>
          </a:bodyPr>
          <a:lstStyle/>
          <a:p>
            <a:r>
              <a:rPr lang="en-US" sz="2000" dirty="0" smtClean="0">
                <a:solidFill>
                  <a:schemeClr val="tx1"/>
                </a:solidFill>
              </a:rPr>
              <a:t>The operation of NAT.</a:t>
            </a:r>
          </a:p>
          <a:p>
            <a:r>
              <a:rPr lang="en-US" sz="2000" dirty="0" smtClean="0">
                <a:solidFill>
                  <a:schemeClr val="tx1"/>
                </a:solidFill>
              </a:rPr>
              <a:t>Benefits and drawbacks of NAT</a:t>
            </a:r>
          </a:p>
          <a:p>
            <a:r>
              <a:rPr lang="en-US" sz="2000" dirty="0" smtClean="0">
                <a:solidFill>
                  <a:schemeClr val="tx1"/>
                </a:solidFill>
                <a:cs typeface="Arial" charset="0"/>
              </a:rPr>
              <a:t>Configure static NAT, Dynamic NAT and PAT.</a:t>
            </a:r>
          </a:p>
          <a:p>
            <a:r>
              <a:rPr lang="en-US" sz="2000" dirty="0" smtClean="0">
                <a:solidFill>
                  <a:schemeClr val="tx1"/>
                </a:solidFill>
                <a:cs typeface="Arial" charset="0"/>
              </a:rPr>
              <a:t>Configure port forwarding.</a:t>
            </a:r>
          </a:p>
          <a:p>
            <a:r>
              <a:rPr lang="en-US" sz="2000" dirty="0" smtClean="0">
                <a:solidFill>
                  <a:schemeClr val="tx1"/>
                </a:solidFill>
                <a:cs typeface="Arial" charset="0"/>
              </a:rPr>
              <a:t>Troubleshoot and verify NAT configuration for IPv4.</a:t>
            </a:r>
          </a:p>
          <a:p>
            <a:endParaRPr lang="en-US" sz="2000" dirty="0" smtClean="0">
              <a:solidFill>
                <a:schemeClr val="tx1"/>
              </a:solidFill>
              <a:cs typeface="Arial" charset="0"/>
            </a:endParaRPr>
          </a:p>
          <a:p>
            <a:endParaRPr lang="en-US" sz="2000" dirty="0" smtClean="0">
              <a:solidFill>
                <a:schemeClr val="tx1"/>
              </a:solidFill>
              <a:cs typeface="Arial" charset="0"/>
            </a:endParaRPr>
          </a:p>
          <a:p>
            <a:endParaRPr lang="en-US" sz="2000" dirty="0" smtClean="0">
              <a:solidFill>
                <a:schemeClr val="tx1"/>
              </a:solidFill>
            </a:endParaRPr>
          </a:p>
          <a:p>
            <a:endParaRPr lang="en-US" sz="2000" dirty="0" smtClean="0">
              <a:solidFill>
                <a:schemeClr val="tx1"/>
              </a:solidFill>
            </a:endParaRPr>
          </a:p>
        </p:txBody>
      </p:sp>
    </p:spTree>
    <p:extLst>
      <p:ext uri="{BB962C8B-B14F-4D97-AF65-F5344CB8AC3E}">
        <p14:creationId xmlns:p14="http://schemas.microsoft.com/office/powerpoint/2010/main" val="35082047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952774"/>
            <a:ext cx="8145462" cy="838200"/>
          </a:xfrm>
        </p:spPr>
        <p:txBody>
          <a:bodyPr/>
          <a:lstStyle/>
          <a:p>
            <a:pPr eaLnBrk="1" hangingPunct="1"/>
            <a:r>
              <a:rPr lang="en-US" sz="3600" dirty="0" smtClean="0">
                <a:ea typeface="ＭＳ Ｐゴシック" pitchFamily="34" charset="-128"/>
              </a:rPr>
              <a:t>IPv4 Private Address Space</a:t>
            </a:r>
          </a:p>
        </p:txBody>
      </p:sp>
      <p:sp>
        <p:nvSpPr>
          <p:cNvPr id="2" name="Content Placeholder 1"/>
          <p:cNvSpPr>
            <a:spLocks noGrp="1"/>
          </p:cNvSpPr>
          <p:nvPr>
            <p:ph idx="1"/>
          </p:nvPr>
        </p:nvSpPr>
        <p:spPr>
          <a:xfrm>
            <a:off x="423409" y="1913519"/>
            <a:ext cx="8227105" cy="4487862"/>
          </a:xfrm>
        </p:spPr>
        <p:txBody>
          <a:bodyPr>
            <a:normAutofit fontScale="92500" lnSpcReduction="10000"/>
          </a:bodyPr>
          <a:lstStyle/>
          <a:p>
            <a:r>
              <a:rPr lang="en-US" dirty="0" smtClean="0">
                <a:solidFill>
                  <a:schemeClr val="tx1"/>
                </a:solidFill>
              </a:rPr>
              <a:t>The </a:t>
            </a:r>
            <a:r>
              <a:rPr lang="en-US" dirty="0" err="1" smtClean="0">
                <a:solidFill>
                  <a:schemeClr val="tx1"/>
                </a:solidFill>
              </a:rPr>
              <a:t>IPv4</a:t>
            </a:r>
            <a:r>
              <a:rPr lang="en-US" dirty="0" smtClean="0">
                <a:solidFill>
                  <a:schemeClr val="tx1"/>
                </a:solidFill>
              </a:rPr>
              <a:t> address space is not big enough to uniquely address all the devices that need to be connected to the Internet</a:t>
            </a:r>
          </a:p>
          <a:p>
            <a:r>
              <a:rPr lang="en-US" dirty="0" smtClean="0">
                <a:solidFill>
                  <a:schemeClr val="tx1"/>
                </a:solidFill>
              </a:rPr>
              <a:t>Network private addresses are described in </a:t>
            </a:r>
            <a:r>
              <a:rPr lang="en-US" dirty="0" err="1" smtClean="0">
                <a:solidFill>
                  <a:schemeClr val="tx1"/>
                </a:solidFill>
              </a:rPr>
              <a:t>RFC</a:t>
            </a:r>
            <a:r>
              <a:rPr lang="en-US" dirty="0" smtClean="0">
                <a:solidFill>
                  <a:schemeClr val="tx1"/>
                </a:solidFill>
              </a:rPr>
              <a:t> 1918 and are to designed to be used within an organization or site only</a:t>
            </a:r>
          </a:p>
          <a:p>
            <a:r>
              <a:rPr lang="en-US" dirty="0" smtClean="0">
                <a:solidFill>
                  <a:schemeClr val="tx1"/>
                </a:solidFill>
              </a:rPr>
              <a:t>Private addresses are not routed by Internet routers while public addresses are</a:t>
            </a:r>
          </a:p>
          <a:p>
            <a:r>
              <a:rPr lang="en-US" dirty="0" smtClean="0">
                <a:solidFill>
                  <a:schemeClr val="tx1"/>
                </a:solidFill>
              </a:rPr>
              <a:t>Private addresses can alleviate </a:t>
            </a:r>
            <a:r>
              <a:rPr lang="en-US" dirty="0" err="1" smtClean="0">
                <a:solidFill>
                  <a:schemeClr val="tx1"/>
                </a:solidFill>
              </a:rPr>
              <a:t>IPv4</a:t>
            </a:r>
            <a:r>
              <a:rPr lang="en-US" dirty="0" smtClean="0">
                <a:solidFill>
                  <a:schemeClr val="tx1"/>
                </a:solidFill>
              </a:rPr>
              <a:t> scarcity but since they aren’t routed by Internet devices, they need to be translated first.</a:t>
            </a:r>
          </a:p>
          <a:p>
            <a:r>
              <a:rPr lang="en-US" dirty="0">
                <a:solidFill>
                  <a:schemeClr val="tx1"/>
                </a:solidFill>
              </a:rPr>
              <a:t>NAT is process used to perform such </a:t>
            </a:r>
            <a:r>
              <a:rPr lang="en-US" dirty="0" smtClean="0">
                <a:solidFill>
                  <a:schemeClr val="tx1"/>
                </a:solidFill>
              </a:rPr>
              <a:t>translation</a:t>
            </a:r>
            <a:endParaRPr lang="en-US" dirty="0">
              <a:solidFill>
                <a:schemeClr val="tx1"/>
              </a:solidFill>
            </a:endParaRPr>
          </a:p>
        </p:txBody>
      </p:sp>
    </p:spTree>
    <p:extLst>
      <p:ext uri="{BB962C8B-B14F-4D97-AF65-F5344CB8AC3E}">
        <p14:creationId xmlns:p14="http://schemas.microsoft.com/office/powerpoint/2010/main" val="17023771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42720" y="839733"/>
            <a:ext cx="8145462" cy="838200"/>
          </a:xfrm>
        </p:spPr>
        <p:txBody>
          <a:bodyPr/>
          <a:lstStyle/>
          <a:p>
            <a:pPr eaLnBrk="1" hangingPunct="1"/>
            <a:r>
              <a:rPr lang="en-US" sz="3600" dirty="0" smtClean="0">
                <a:ea typeface="ＭＳ Ｐゴシック" pitchFamily="34" charset="-128"/>
              </a:rPr>
              <a:t/>
            </a:r>
            <a:br>
              <a:rPr lang="en-US" sz="3600" dirty="0" smtClean="0">
                <a:ea typeface="ＭＳ Ｐゴシック" pitchFamily="34" charset="-128"/>
              </a:rPr>
            </a:br>
            <a:r>
              <a:rPr lang="en-US" sz="3600" dirty="0" err="1" smtClean="0">
                <a:ea typeface="ＭＳ Ｐゴシック" pitchFamily="34" charset="-128"/>
              </a:rPr>
              <a:t>IPv4</a:t>
            </a:r>
            <a:r>
              <a:rPr lang="en-US" sz="3600" dirty="0" smtClean="0">
                <a:ea typeface="ＭＳ Ｐゴシック" pitchFamily="34" charset="-128"/>
              </a:rPr>
              <a:t> Private Address Space</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2050" y="5043715"/>
            <a:ext cx="6799898"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719" y="1829960"/>
            <a:ext cx="8827535" cy="3081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56017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What is NAT?</a:t>
            </a:r>
          </a:p>
        </p:txBody>
      </p:sp>
      <p:sp>
        <p:nvSpPr>
          <p:cNvPr id="2" name="Content Placeholder 1"/>
          <p:cNvSpPr>
            <a:spLocks noGrp="1"/>
          </p:cNvSpPr>
          <p:nvPr>
            <p:ph idx="1"/>
          </p:nvPr>
        </p:nvSpPr>
        <p:spPr>
          <a:xfrm>
            <a:off x="508753" y="1768379"/>
            <a:ext cx="8227105" cy="4487862"/>
          </a:xfrm>
        </p:spPr>
        <p:txBody>
          <a:bodyPr>
            <a:normAutofit fontScale="92500" lnSpcReduction="20000"/>
          </a:bodyPr>
          <a:lstStyle/>
          <a:p>
            <a:r>
              <a:rPr lang="en-US" dirty="0" smtClean="0">
                <a:solidFill>
                  <a:schemeClr val="tx1"/>
                </a:solidFill>
              </a:rPr>
              <a:t>NAT is a process used to translate network addresses</a:t>
            </a:r>
          </a:p>
          <a:p>
            <a:r>
              <a:rPr lang="en-US" dirty="0" err="1" smtClean="0">
                <a:solidFill>
                  <a:schemeClr val="tx1"/>
                </a:solidFill>
              </a:rPr>
              <a:t>NAT’s</a:t>
            </a:r>
            <a:r>
              <a:rPr lang="en-US" dirty="0" smtClean="0">
                <a:solidFill>
                  <a:schemeClr val="tx1"/>
                </a:solidFill>
              </a:rPr>
              <a:t> primary use is to conserve public </a:t>
            </a:r>
            <a:r>
              <a:rPr lang="en-US" dirty="0" err="1" smtClean="0">
                <a:solidFill>
                  <a:schemeClr val="tx1"/>
                </a:solidFill>
              </a:rPr>
              <a:t>IPv4</a:t>
            </a:r>
            <a:r>
              <a:rPr lang="en-US" dirty="0" smtClean="0">
                <a:solidFill>
                  <a:schemeClr val="tx1"/>
                </a:solidFill>
              </a:rPr>
              <a:t> addresses</a:t>
            </a:r>
          </a:p>
          <a:p>
            <a:r>
              <a:rPr lang="en-US" dirty="0" smtClean="0">
                <a:solidFill>
                  <a:schemeClr val="tx1"/>
                </a:solidFill>
              </a:rPr>
              <a:t>Usually implemented at border network devices such as firewalls or routers</a:t>
            </a:r>
          </a:p>
          <a:p>
            <a:r>
              <a:rPr lang="en-US" dirty="0" smtClean="0">
                <a:solidFill>
                  <a:schemeClr val="tx1"/>
                </a:solidFill>
              </a:rPr>
              <a:t>This allows the networks to use private addresses internally, only translating to public addresses when needed</a:t>
            </a:r>
          </a:p>
          <a:p>
            <a:r>
              <a:rPr lang="en-US" dirty="0" smtClean="0">
                <a:solidFill>
                  <a:schemeClr val="tx1"/>
                </a:solidFill>
              </a:rPr>
              <a:t>Devices within the organization can be assigned private addresses and operate with locally unique addresses.</a:t>
            </a:r>
          </a:p>
          <a:p>
            <a:r>
              <a:rPr lang="en-US" dirty="0" smtClean="0">
                <a:solidFill>
                  <a:schemeClr val="tx1"/>
                </a:solidFill>
              </a:rPr>
              <a:t>When traffic must be sent/received to/from other organizations or the Internet, the border router translates the addresses to a public and globally unique address</a:t>
            </a:r>
            <a:endParaRPr lang="en-US" dirty="0">
              <a:solidFill>
                <a:schemeClr val="tx1"/>
              </a:solidFill>
            </a:endParaRPr>
          </a:p>
        </p:txBody>
      </p:sp>
    </p:spTree>
    <p:extLst>
      <p:ext uri="{BB962C8B-B14F-4D97-AF65-F5344CB8AC3E}">
        <p14:creationId xmlns:p14="http://schemas.microsoft.com/office/powerpoint/2010/main" val="38240053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1400" dirty="0" smtClean="0">
                <a:ea typeface="ＭＳ Ｐゴシック" pitchFamily="34" charset="-128"/>
              </a:rPr>
              <a:t>NAT Characteristics</a:t>
            </a:r>
            <a:br>
              <a:rPr lang="en-US" sz="1400" dirty="0" smtClean="0">
                <a:ea typeface="ＭＳ Ｐゴシック" pitchFamily="34" charset="-128"/>
              </a:rPr>
            </a:br>
            <a:r>
              <a:rPr lang="en-US" sz="4000" dirty="0" smtClean="0">
                <a:ea typeface="ＭＳ Ｐゴシック" pitchFamily="34" charset="-128"/>
              </a:rPr>
              <a:t>What is NAT?</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928" y="1299937"/>
            <a:ext cx="7543800" cy="544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13843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113463" y="3401568"/>
            <a:ext cx="4966103" cy="3218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0" name="Rectangle 2"/>
          <p:cNvSpPr>
            <a:spLocks noGrp="1" noChangeArrowheads="1"/>
          </p:cNvSpPr>
          <p:nvPr>
            <p:ph type="title"/>
          </p:nvPr>
        </p:nvSpPr>
        <p:spPr>
          <a:xfrm>
            <a:off x="289152" y="637571"/>
            <a:ext cx="8145462" cy="838200"/>
          </a:xfrm>
        </p:spPr>
        <p:txBody>
          <a:bodyPr/>
          <a:lstStyle/>
          <a:p>
            <a:pPr eaLnBrk="1" hangingPunct="1"/>
            <a:r>
              <a:rPr lang="en-US" sz="3600" dirty="0" smtClean="0">
                <a:ea typeface="ＭＳ Ｐゴシック" pitchFamily="34" charset="-128"/>
              </a:rPr>
              <a:t>NAT Terminology</a:t>
            </a:r>
          </a:p>
        </p:txBody>
      </p:sp>
      <p:sp>
        <p:nvSpPr>
          <p:cNvPr id="2" name="Content Placeholder 1"/>
          <p:cNvSpPr>
            <a:spLocks noGrp="1"/>
          </p:cNvSpPr>
          <p:nvPr>
            <p:ph idx="1"/>
          </p:nvPr>
        </p:nvSpPr>
        <p:spPr>
          <a:xfrm>
            <a:off x="289152" y="1475771"/>
            <a:ext cx="8544966" cy="4487862"/>
          </a:xfrm>
        </p:spPr>
        <p:txBody>
          <a:bodyPr/>
          <a:lstStyle/>
          <a:p>
            <a:r>
              <a:rPr lang="en-US" dirty="0" smtClean="0">
                <a:solidFill>
                  <a:schemeClr val="tx1"/>
                </a:solidFill>
              </a:rPr>
              <a:t>In NAT terminology, inside network is the set of devices using private addresses. Outside networks are all other networks</a:t>
            </a:r>
          </a:p>
          <a:p>
            <a:r>
              <a:rPr lang="en-US" dirty="0" smtClean="0">
                <a:solidFill>
                  <a:schemeClr val="tx1"/>
                </a:solidFill>
              </a:rPr>
              <a:t>NAT includes 4 types of addresses:</a:t>
            </a:r>
          </a:p>
          <a:p>
            <a:pPr marL="800100" lvl="1" indent="-342900">
              <a:buFont typeface="Arial" pitchFamily="34" charset="0"/>
              <a:buChar char="•"/>
            </a:pPr>
            <a:r>
              <a:rPr lang="en-US" dirty="0">
                <a:solidFill>
                  <a:schemeClr val="tx1"/>
                </a:solidFill>
              </a:rPr>
              <a:t>Inside local address</a:t>
            </a:r>
          </a:p>
          <a:p>
            <a:pPr marL="800100" lvl="1" indent="-342900">
              <a:buFont typeface="Arial" pitchFamily="34" charset="0"/>
              <a:buChar char="•"/>
            </a:pPr>
            <a:r>
              <a:rPr lang="en-US" dirty="0">
                <a:solidFill>
                  <a:schemeClr val="tx1"/>
                </a:solidFill>
              </a:rPr>
              <a:t>Inside global address</a:t>
            </a:r>
          </a:p>
          <a:p>
            <a:pPr marL="800100" lvl="1" indent="-342900">
              <a:buFont typeface="Arial" pitchFamily="34" charset="0"/>
              <a:buChar char="•"/>
            </a:pPr>
            <a:r>
              <a:rPr lang="en-US" dirty="0">
                <a:solidFill>
                  <a:schemeClr val="tx1"/>
                </a:solidFill>
              </a:rPr>
              <a:t>Outside local address</a:t>
            </a:r>
          </a:p>
          <a:p>
            <a:pPr marL="800100" lvl="1" indent="-342900">
              <a:buFont typeface="Arial" pitchFamily="34" charset="0"/>
              <a:buChar char="•"/>
            </a:pPr>
            <a:r>
              <a:rPr lang="en-US" dirty="0">
                <a:solidFill>
                  <a:schemeClr val="tx1"/>
                </a:solidFill>
              </a:rPr>
              <a:t>Outside global address</a:t>
            </a:r>
          </a:p>
          <a:p>
            <a:endParaRPr lang="en-US" dirty="0">
              <a:solidFill>
                <a:schemeClr val="tx1"/>
              </a:solidFill>
            </a:endParaRPr>
          </a:p>
        </p:txBody>
      </p:sp>
    </p:spTree>
    <p:extLst>
      <p:ext uri="{BB962C8B-B14F-4D97-AF65-F5344CB8AC3E}">
        <p14:creationId xmlns:p14="http://schemas.microsoft.com/office/powerpoint/2010/main" val="27303076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NAT Terminology</a:t>
            </a:r>
          </a:p>
        </p:txBody>
      </p:sp>
      <p:sp>
        <p:nvSpPr>
          <p:cNvPr id="2" name="Content Placeholder 1"/>
          <p:cNvSpPr>
            <a:spLocks noGrp="1"/>
          </p:cNvSpPr>
          <p:nvPr>
            <p:ph idx="1"/>
          </p:nvPr>
        </p:nvSpPr>
        <p:spPr>
          <a:xfrm>
            <a:off x="423410" y="1796243"/>
            <a:ext cx="8544966" cy="4698686"/>
          </a:xfrm>
        </p:spPr>
        <p:txBody>
          <a:bodyPr>
            <a:normAutofit fontScale="77500" lnSpcReduction="20000"/>
          </a:bodyPr>
          <a:lstStyle/>
          <a:p>
            <a:pPr>
              <a:lnSpc>
                <a:spcPct val="120000"/>
              </a:lnSpc>
            </a:pPr>
            <a:r>
              <a:rPr lang="en-US" dirty="0">
                <a:solidFill>
                  <a:schemeClr val="tx1"/>
                </a:solidFill>
              </a:rPr>
              <a:t>The terms, inside and outside, are combined with the terms local and global to refer to specific </a:t>
            </a:r>
            <a:r>
              <a:rPr lang="en-US" dirty="0" smtClean="0">
                <a:solidFill>
                  <a:schemeClr val="tx1"/>
                </a:solidFill>
              </a:rPr>
              <a:t>addresses</a:t>
            </a:r>
          </a:p>
          <a:p>
            <a:pPr marL="0" indent="0">
              <a:lnSpc>
                <a:spcPct val="120000"/>
              </a:lnSpc>
              <a:buNone/>
            </a:pPr>
            <a:r>
              <a:rPr lang="en-US" b="1" dirty="0" smtClean="0">
                <a:solidFill>
                  <a:schemeClr val="tx1"/>
                </a:solidFill>
              </a:rPr>
              <a:t>Inside local address </a:t>
            </a:r>
            <a:r>
              <a:rPr lang="en-US" dirty="0" smtClean="0">
                <a:solidFill>
                  <a:schemeClr val="tx1"/>
                </a:solidFill>
              </a:rPr>
              <a:t>- </a:t>
            </a:r>
            <a:r>
              <a:rPr lang="en-GB" dirty="0">
                <a:solidFill>
                  <a:schemeClr val="tx1"/>
                </a:solidFill>
              </a:rPr>
              <a:t>The IPv4 address assigned to a device on the internal network.</a:t>
            </a:r>
          </a:p>
          <a:p>
            <a:pPr marL="0" indent="0">
              <a:lnSpc>
                <a:spcPct val="120000"/>
              </a:lnSpc>
              <a:buNone/>
            </a:pPr>
            <a:r>
              <a:rPr lang="en-US" b="1" dirty="0" smtClean="0">
                <a:solidFill>
                  <a:schemeClr val="tx1"/>
                </a:solidFill>
              </a:rPr>
              <a:t>Inside </a:t>
            </a:r>
            <a:r>
              <a:rPr lang="en-US" b="1" dirty="0">
                <a:solidFill>
                  <a:schemeClr val="tx1"/>
                </a:solidFill>
              </a:rPr>
              <a:t>global </a:t>
            </a:r>
            <a:r>
              <a:rPr lang="en-US" b="1" dirty="0" smtClean="0">
                <a:solidFill>
                  <a:schemeClr val="tx1"/>
                </a:solidFill>
              </a:rPr>
              <a:t>address </a:t>
            </a:r>
            <a:r>
              <a:rPr lang="en-US" dirty="0" smtClean="0">
                <a:solidFill>
                  <a:schemeClr val="tx1"/>
                </a:solidFill>
              </a:rPr>
              <a:t>- </a:t>
            </a:r>
            <a:r>
              <a:rPr lang="en-GB" dirty="0">
                <a:solidFill>
                  <a:schemeClr val="tx1"/>
                </a:solidFill>
              </a:rPr>
              <a:t>The IPv4 address of an internal device as it appears to the external network. This is the address to which the inside local address is </a:t>
            </a:r>
            <a:r>
              <a:rPr lang="en-GB" dirty="0" smtClean="0">
                <a:solidFill>
                  <a:schemeClr val="tx1"/>
                </a:solidFill>
              </a:rPr>
              <a:t>translated.</a:t>
            </a:r>
            <a:endParaRPr lang="en-US" dirty="0" smtClean="0">
              <a:solidFill>
                <a:schemeClr val="tx1"/>
              </a:solidFill>
            </a:endParaRPr>
          </a:p>
          <a:p>
            <a:pPr marL="0" indent="0">
              <a:lnSpc>
                <a:spcPct val="120000"/>
              </a:lnSpc>
              <a:buNone/>
            </a:pPr>
            <a:r>
              <a:rPr lang="en-US" b="1" dirty="0" smtClean="0">
                <a:solidFill>
                  <a:schemeClr val="tx1"/>
                </a:solidFill>
              </a:rPr>
              <a:t>Outside global address</a:t>
            </a:r>
            <a:r>
              <a:rPr lang="en-US" dirty="0" smtClean="0">
                <a:solidFill>
                  <a:schemeClr val="tx1"/>
                </a:solidFill>
              </a:rPr>
              <a:t> - </a:t>
            </a:r>
            <a:r>
              <a:rPr lang="en-GB" dirty="0">
                <a:solidFill>
                  <a:schemeClr val="tx1"/>
                </a:solidFill>
              </a:rPr>
              <a:t>The IPv4 address assigned to a device on the external network.</a:t>
            </a:r>
          </a:p>
          <a:p>
            <a:pPr marL="0" indent="0">
              <a:lnSpc>
                <a:spcPct val="120000"/>
              </a:lnSpc>
              <a:buNone/>
            </a:pPr>
            <a:r>
              <a:rPr lang="en-US" b="1" dirty="0" smtClean="0">
                <a:solidFill>
                  <a:schemeClr val="tx1"/>
                </a:solidFill>
              </a:rPr>
              <a:t>Outside local address </a:t>
            </a:r>
            <a:r>
              <a:rPr lang="en-US" dirty="0" smtClean="0">
                <a:solidFill>
                  <a:schemeClr val="tx1"/>
                </a:solidFill>
              </a:rPr>
              <a:t>- </a:t>
            </a:r>
            <a:r>
              <a:rPr lang="en-GB" dirty="0">
                <a:solidFill>
                  <a:schemeClr val="tx1"/>
                </a:solidFill>
              </a:rPr>
              <a:t>The IPv4 address of an external device as it appears to the internal network. If outside addresses are being translated, this is the address to which the outside global address is translated</a:t>
            </a:r>
            <a:r>
              <a:rPr lang="en-GB"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27923058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How NAT Works</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328" y="1556192"/>
            <a:ext cx="7715285" cy="5100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23420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dirty="0" smtClean="0">
                <a:ea typeface="ＭＳ Ｐゴシック" pitchFamily="34" charset="-128"/>
              </a:rPr>
              <a:t>Static NAT</a:t>
            </a:r>
          </a:p>
        </p:txBody>
      </p:sp>
      <p:sp>
        <p:nvSpPr>
          <p:cNvPr id="5" name="Content Placeholder 1"/>
          <p:cNvSpPr>
            <a:spLocks noGrp="1"/>
          </p:cNvSpPr>
          <p:nvPr>
            <p:ph idx="1"/>
          </p:nvPr>
        </p:nvSpPr>
        <p:spPr>
          <a:xfrm>
            <a:off x="423409" y="1695227"/>
            <a:ext cx="8227105" cy="4487862"/>
          </a:xfrm>
        </p:spPr>
        <p:txBody>
          <a:bodyPr>
            <a:normAutofit lnSpcReduction="10000"/>
          </a:bodyPr>
          <a:lstStyle/>
          <a:p>
            <a:r>
              <a:rPr lang="en-US" dirty="0">
                <a:solidFill>
                  <a:schemeClr val="tx1"/>
                </a:solidFill>
              </a:rPr>
              <a:t>Static NAT uses a one-to-one mapping of local and global </a:t>
            </a:r>
            <a:r>
              <a:rPr lang="en-US" dirty="0" smtClean="0">
                <a:solidFill>
                  <a:schemeClr val="tx1"/>
                </a:solidFill>
              </a:rPr>
              <a:t>addresses</a:t>
            </a:r>
          </a:p>
          <a:p>
            <a:r>
              <a:rPr lang="en-US" dirty="0" smtClean="0">
                <a:solidFill>
                  <a:schemeClr val="tx1"/>
                </a:solidFill>
              </a:rPr>
              <a:t>These </a:t>
            </a:r>
            <a:r>
              <a:rPr lang="en-US" dirty="0">
                <a:solidFill>
                  <a:schemeClr val="tx1"/>
                </a:solidFill>
              </a:rPr>
              <a:t>mappings are configured by the network administrator and remain </a:t>
            </a:r>
            <a:r>
              <a:rPr lang="en-US" dirty="0" smtClean="0">
                <a:solidFill>
                  <a:schemeClr val="tx1"/>
                </a:solidFill>
              </a:rPr>
              <a:t>constant</a:t>
            </a:r>
          </a:p>
          <a:p>
            <a:r>
              <a:rPr lang="en-US" dirty="0">
                <a:solidFill>
                  <a:schemeClr val="tx1"/>
                </a:solidFill>
              </a:rPr>
              <a:t>Static NAT is particularly useful </a:t>
            </a:r>
            <a:r>
              <a:rPr lang="en-US" dirty="0" smtClean="0">
                <a:solidFill>
                  <a:schemeClr val="tx1"/>
                </a:solidFill>
              </a:rPr>
              <a:t>when servers hosted in the inside network </a:t>
            </a:r>
            <a:r>
              <a:rPr lang="en-US" dirty="0">
                <a:solidFill>
                  <a:schemeClr val="tx1"/>
                </a:solidFill>
              </a:rPr>
              <a:t>must be accessible </a:t>
            </a:r>
            <a:r>
              <a:rPr lang="en-US" dirty="0" smtClean="0">
                <a:solidFill>
                  <a:schemeClr val="tx1"/>
                </a:solidFill>
              </a:rPr>
              <a:t>from the outside network</a:t>
            </a:r>
          </a:p>
          <a:p>
            <a:r>
              <a:rPr lang="en-US" dirty="0" smtClean="0">
                <a:solidFill>
                  <a:schemeClr val="tx1"/>
                </a:solidFill>
              </a:rPr>
              <a:t>A </a:t>
            </a:r>
            <a:r>
              <a:rPr lang="en-US" dirty="0">
                <a:solidFill>
                  <a:schemeClr val="tx1"/>
                </a:solidFill>
              </a:rPr>
              <a:t>network administrator </a:t>
            </a:r>
            <a:r>
              <a:rPr lang="en-US" dirty="0" smtClean="0">
                <a:solidFill>
                  <a:schemeClr val="tx1"/>
                </a:solidFill>
              </a:rPr>
              <a:t>can </a:t>
            </a:r>
            <a:r>
              <a:rPr lang="en-US" dirty="0" err="1">
                <a:solidFill>
                  <a:schemeClr val="tx1"/>
                </a:solidFill>
              </a:rPr>
              <a:t>SSH</a:t>
            </a:r>
            <a:r>
              <a:rPr lang="en-US" dirty="0">
                <a:solidFill>
                  <a:schemeClr val="tx1"/>
                </a:solidFill>
              </a:rPr>
              <a:t> to </a:t>
            </a:r>
            <a:r>
              <a:rPr lang="en-US" dirty="0" smtClean="0">
                <a:solidFill>
                  <a:schemeClr val="tx1"/>
                </a:solidFill>
              </a:rPr>
              <a:t>a server in the inside network by point his </a:t>
            </a:r>
            <a:r>
              <a:rPr lang="en-US" dirty="0" err="1" smtClean="0">
                <a:solidFill>
                  <a:schemeClr val="tx1"/>
                </a:solidFill>
              </a:rPr>
              <a:t>SSH</a:t>
            </a:r>
            <a:r>
              <a:rPr lang="en-US" dirty="0" smtClean="0">
                <a:solidFill>
                  <a:schemeClr val="tx1"/>
                </a:solidFill>
              </a:rPr>
              <a:t> client to the proper inside global address</a:t>
            </a:r>
          </a:p>
        </p:txBody>
      </p:sp>
    </p:spTree>
    <p:extLst>
      <p:ext uri="{BB962C8B-B14F-4D97-AF65-F5344CB8AC3E}">
        <p14:creationId xmlns:p14="http://schemas.microsoft.com/office/powerpoint/2010/main" val="4565003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Static NAT</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752" y="1293163"/>
            <a:ext cx="7751862" cy="5316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57790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Dynamic NAT</a:t>
            </a:r>
          </a:p>
        </p:txBody>
      </p:sp>
      <p:sp>
        <p:nvSpPr>
          <p:cNvPr id="5" name="Content Placeholder 1"/>
          <p:cNvSpPr>
            <a:spLocks noGrp="1"/>
          </p:cNvSpPr>
          <p:nvPr>
            <p:ph idx="1"/>
          </p:nvPr>
        </p:nvSpPr>
        <p:spPr>
          <a:xfrm>
            <a:off x="423409" y="1804955"/>
            <a:ext cx="8227105" cy="4487862"/>
          </a:xfrm>
        </p:spPr>
        <p:txBody>
          <a:bodyPr/>
          <a:lstStyle/>
          <a:p>
            <a:r>
              <a:rPr lang="en-US" dirty="0">
                <a:solidFill>
                  <a:schemeClr val="tx1"/>
                </a:solidFill>
              </a:rPr>
              <a:t>Dynamic NAT uses a pool of public addresses and assigns them on a first-come, first-served </a:t>
            </a:r>
            <a:r>
              <a:rPr lang="en-US" dirty="0" smtClean="0">
                <a:solidFill>
                  <a:schemeClr val="tx1"/>
                </a:solidFill>
              </a:rPr>
              <a:t>basis</a:t>
            </a:r>
          </a:p>
          <a:p>
            <a:r>
              <a:rPr lang="en-US" dirty="0" smtClean="0">
                <a:solidFill>
                  <a:schemeClr val="tx1"/>
                </a:solidFill>
              </a:rPr>
              <a:t>When </a:t>
            </a:r>
            <a:r>
              <a:rPr lang="en-US" dirty="0">
                <a:solidFill>
                  <a:schemeClr val="tx1"/>
                </a:solidFill>
              </a:rPr>
              <a:t>an inside device requests access to an outside network, dynamic NAT assigns an available public </a:t>
            </a:r>
            <a:r>
              <a:rPr lang="en-US" dirty="0" err="1">
                <a:solidFill>
                  <a:schemeClr val="tx1"/>
                </a:solidFill>
              </a:rPr>
              <a:t>IPv4</a:t>
            </a:r>
            <a:r>
              <a:rPr lang="en-US" dirty="0">
                <a:solidFill>
                  <a:schemeClr val="tx1"/>
                </a:solidFill>
              </a:rPr>
              <a:t> address from the </a:t>
            </a:r>
            <a:r>
              <a:rPr lang="en-US" dirty="0" smtClean="0">
                <a:solidFill>
                  <a:schemeClr val="tx1"/>
                </a:solidFill>
              </a:rPr>
              <a:t>pool</a:t>
            </a:r>
          </a:p>
          <a:p>
            <a:r>
              <a:rPr lang="en-US" dirty="0" smtClean="0">
                <a:solidFill>
                  <a:schemeClr val="tx1"/>
                </a:solidFill>
              </a:rPr>
              <a:t>Dynamic </a:t>
            </a:r>
            <a:r>
              <a:rPr lang="en-US" dirty="0">
                <a:solidFill>
                  <a:schemeClr val="tx1"/>
                </a:solidFill>
              </a:rPr>
              <a:t>NAT requires that enough public addresses are available to satisfy the total number of simultaneous user sessions</a:t>
            </a:r>
          </a:p>
        </p:txBody>
      </p:sp>
    </p:spTree>
    <p:extLst>
      <p:ext uri="{BB962C8B-B14F-4D97-AF65-F5344CB8AC3E}">
        <p14:creationId xmlns:p14="http://schemas.microsoft.com/office/powerpoint/2010/main" val="29272369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016" y="1310482"/>
            <a:ext cx="7544598" cy="52820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Dynamic NAT</a:t>
            </a:r>
          </a:p>
        </p:txBody>
      </p:sp>
    </p:spTree>
    <p:extLst>
      <p:ext uri="{BB962C8B-B14F-4D97-AF65-F5344CB8AC3E}">
        <p14:creationId xmlns:p14="http://schemas.microsoft.com/office/powerpoint/2010/main" val="20894562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95179" y="1082058"/>
            <a:ext cx="8145462" cy="838200"/>
          </a:xfrm>
        </p:spPr>
        <p:txBody>
          <a:bodyPr/>
          <a:lstStyle/>
          <a:p>
            <a:pPr eaLnBrk="1" hangingPunct="1"/>
            <a:r>
              <a:rPr lang="en-US" sz="3600" dirty="0" smtClean="0">
                <a:ea typeface="ＭＳ Ｐゴシック" pitchFamily="34" charset="-128"/>
              </a:rPr>
              <a:t>Port Address Translation NAT (PAT)</a:t>
            </a:r>
          </a:p>
        </p:txBody>
      </p:sp>
      <p:sp>
        <p:nvSpPr>
          <p:cNvPr id="4" name="Content Placeholder 1"/>
          <p:cNvSpPr>
            <a:spLocks noGrp="1"/>
          </p:cNvSpPr>
          <p:nvPr>
            <p:ph idx="1"/>
          </p:nvPr>
        </p:nvSpPr>
        <p:spPr>
          <a:xfrm>
            <a:off x="313536" y="2207291"/>
            <a:ext cx="8227105" cy="4487862"/>
          </a:xfrm>
        </p:spPr>
        <p:txBody>
          <a:bodyPr>
            <a:normAutofit/>
          </a:bodyPr>
          <a:lstStyle/>
          <a:p>
            <a:r>
              <a:rPr lang="en-US" sz="2000" dirty="0" smtClean="0">
                <a:solidFill>
                  <a:schemeClr val="tx1"/>
                </a:solidFill>
              </a:rPr>
              <a:t>PAT maps </a:t>
            </a:r>
            <a:r>
              <a:rPr lang="en-US" sz="2000" dirty="0">
                <a:solidFill>
                  <a:schemeClr val="tx1"/>
                </a:solidFill>
              </a:rPr>
              <a:t>multiple private </a:t>
            </a:r>
            <a:r>
              <a:rPr lang="en-US" sz="2000" dirty="0" err="1">
                <a:solidFill>
                  <a:schemeClr val="tx1"/>
                </a:solidFill>
              </a:rPr>
              <a:t>IPv4</a:t>
            </a:r>
            <a:r>
              <a:rPr lang="en-US" sz="2000" dirty="0">
                <a:solidFill>
                  <a:schemeClr val="tx1"/>
                </a:solidFill>
              </a:rPr>
              <a:t> addresses to a single public </a:t>
            </a:r>
            <a:r>
              <a:rPr lang="en-US" sz="2000" dirty="0" err="1">
                <a:solidFill>
                  <a:schemeClr val="tx1"/>
                </a:solidFill>
              </a:rPr>
              <a:t>IPv4</a:t>
            </a:r>
            <a:r>
              <a:rPr lang="en-US" sz="2000" dirty="0">
                <a:solidFill>
                  <a:schemeClr val="tx1"/>
                </a:solidFill>
              </a:rPr>
              <a:t> address or a few </a:t>
            </a:r>
            <a:r>
              <a:rPr lang="en-US" sz="2000" dirty="0" smtClean="0">
                <a:solidFill>
                  <a:schemeClr val="tx1"/>
                </a:solidFill>
              </a:rPr>
              <a:t>addresses</a:t>
            </a:r>
          </a:p>
          <a:p>
            <a:r>
              <a:rPr lang="en-US" sz="2000" dirty="0" smtClean="0">
                <a:solidFill>
                  <a:schemeClr val="tx1"/>
                </a:solidFill>
              </a:rPr>
              <a:t>PAT uses the pair source port and source IP address to keep track of what traffic belongs to what internal client</a:t>
            </a:r>
          </a:p>
          <a:p>
            <a:r>
              <a:rPr lang="en-US" sz="2000" dirty="0" smtClean="0">
                <a:solidFill>
                  <a:schemeClr val="tx1"/>
                </a:solidFill>
              </a:rPr>
              <a:t>PAT is also known as NAT overload</a:t>
            </a:r>
          </a:p>
          <a:p>
            <a:r>
              <a:rPr lang="en-US" sz="2000" dirty="0" smtClean="0">
                <a:solidFill>
                  <a:schemeClr val="tx1"/>
                </a:solidFill>
              </a:rPr>
              <a:t>By also using the port number, PAT is able to forward the response packets to the correct internal device</a:t>
            </a:r>
          </a:p>
          <a:p>
            <a:r>
              <a:rPr lang="en-US" sz="2000" dirty="0">
                <a:solidFill>
                  <a:schemeClr val="tx1"/>
                </a:solidFill>
              </a:rPr>
              <a:t>The PAT process also validates that the incoming packets were requested, thus adding a degree of security to the session</a:t>
            </a:r>
          </a:p>
        </p:txBody>
      </p:sp>
    </p:spTree>
    <p:extLst>
      <p:ext uri="{BB962C8B-B14F-4D97-AF65-F5344CB8AC3E}">
        <p14:creationId xmlns:p14="http://schemas.microsoft.com/office/powerpoint/2010/main" val="19142295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23409" y="839733"/>
            <a:ext cx="8145462" cy="838200"/>
          </a:xfrm>
        </p:spPr>
        <p:txBody>
          <a:bodyPr/>
          <a:lstStyle/>
          <a:p>
            <a:pPr eaLnBrk="1" hangingPunct="1"/>
            <a:r>
              <a:rPr lang="en-US" sz="4000" dirty="0" smtClean="0">
                <a:ea typeface="ＭＳ Ｐゴシック" pitchFamily="34" charset="-128"/>
              </a:rPr>
              <a:t>Comparing NAT and PAT</a:t>
            </a:r>
          </a:p>
        </p:txBody>
      </p:sp>
      <p:sp>
        <p:nvSpPr>
          <p:cNvPr id="4" name="Content Placeholder 1"/>
          <p:cNvSpPr>
            <a:spLocks noGrp="1"/>
          </p:cNvSpPr>
          <p:nvPr>
            <p:ph idx="1"/>
          </p:nvPr>
        </p:nvSpPr>
        <p:spPr>
          <a:xfrm>
            <a:off x="423409" y="1878107"/>
            <a:ext cx="8227105" cy="4487862"/>
          </a:xfrm>
        </p:spPr>
        <p:txBody>
          <a:bodyPr>
            <a:normAutofit/>
          </a:bodyPr>
          <a:lstStyle/>
          <a:p>
            <a:r>
              <a:rPr lang="en-US" sz="2000" dirty="0">
                <a:solidFill>
                  <a:schemeClr val="tx1"/>
                </a:solidFill>
              </a:rPr>
              <a:t>NAT translates </a:t>
            </a:r>
            <a:r>
              <a:rPr lang="en-US" sz="2000" dirty="0" err="1">
                <a:solidFill>
                  <a:schemeClr val="tx1"/>
                </a:solidFill>
              </a:rPr>
              <a:t>IPv4</a:t>
            </a:r>
            <a:r>
              <a:rPr lang="en-US" sz="2000" dirty="0">
                <a:solidFill>
                  <a:schemeClr val="tx1"/>
                </a:solidFill>
              </a:rPr>
              <a:t> addresses on a 1:1 basis between private </a:t>
            </a:r>
            <a:r>
              <a:rPr lang="en-US" sz="2000" dirty="0" err="1">
                <a:solidFill>
                  <a:schemeClr val="tx1"/>
                </a:solidFill>
              </a:rPr>
              <a:t>IPv4</a:t>
            </a:r>
            <a:r>
              <a:rPr lang="en-US" sz="2000" dirty="0">
                <a:solidFill>
                  <a:schemeClr val="tx1"/>
                </a:solidFill>
              </a:rPr>
              <a:t> addresses and public </a:t>
            </a:r>
            <a:r>
              <a:rPr lang="en-US" sz="2000" dirty="0" err="1">
                <a:solidFill>
                  <a:schemeClr val="tx1"/>
                </a:solidFill>
              </a:rPr>
              <a:t>IPv4</a:t>
            </a:r>
            <a:r>
              <a:rPr lang="en-US" sz="2000" dirty="0">
                <a:solidFill>
                  <a:schemeClr val="tx1"/>
                </a:solidFill>
              </a:rPr>
              <a:t> </a:t>
            </a:r>
            <a:r>
              <a:rPr lang="en-US" sz="2000" dirty="0" smtClean="0">
                <a:solidFill>
                  <a:schemeClr val="tx1"/>
                </a:solidFill>
              </a:rPr>
              <a:t>addresses</a:t>
            </a:r>
          </a:p>
          <a:p>
            <a:r>
              <a:rPr lang="en-US" sz="2000" dirty="0" smtClean="0">
                <a:solidFill>
                  <a:schemeClr val="tx1"/>
                </a:solidFill>
              </a:rPr>
              <a:t>PAT </a:t>
            </a:r>
            <a:r>
              <a:rPr lang="en-US" sz="2000" dirty="0">
                <a:solidFill>
                  <a:schemeClr val="tx1"/>
                </a:solidFill>
              </a:rPr>
              <a:t>modifies both the address and the port </a:t>
            </a:r>
            <a:r>
              <a:rPr lang="en-US" sz="2000" dirty="0" smtClean="0">
                <a:solidFill>
                  <a:schemeClr val="tx1"/>
                </a:solidFill>
              </a:rPr>
              <a:t>number</a:t>
            </a:r>
          </a:p>
          <a:p>
            <a:r>
              <a:rPr lang="en-US" sz="2000" dirty="0">
                <a:solidFill>
                  <a:schemeClr val="tx1"/>
                </a:solidFill>
              </a:rPr>
              <a:t>NAT forwards incoming packets to their inside destination by referring to the incoming source </a:t>
            </a:r>
            <a:r>
              <a:rPr lang="en-US" sz="2000" dirty="0" err="1">
                <a:solidFill>
                  <a:schemeClr val="tx1"/>
                </a:solidFill>
              </a:rPr>
              <a:t>IPv4</a:t>
            </a:r>
            <a:r>
              <a:rPr lang="en-US" sz="2000" dirty="0">
                <a:solidFill>
                  <a:schemeClr val="tx1"/>
                </a:solidFill>
              </a:rPr>
              <a:t> address given by the host on the public </a:t>
            </a:r>
            <a:r>
              <a:rPr lang="en-US" sz="2000" dirty="0" smtClean="0">
                <a:solidFill>
                  <a:schemeClr val="tx1"/>
                </a:solidFill>
              </a:rPr>
              <a:t>network</a:t>
            </a:r>
          </a:p>
          <a:p>
            <a:r>
              <a:rPr lang="en-US" sz="2000" dirty="0" smtClean="0">
                <a:solidFill>
                  <a:schemeClr val="tx1"/>
                </a:solidFill>
              </a:rPr>
              <a:t>With </a:t>
            </a:r>
            <a:r>
              <a:rPr lang="en-US" sz="2000" dirty="0">
                <a:solidFill>
                  <a:schemeClr val="tx1"/>
                </a:solidFill>
              </a:rPr>
              <a:t>PAT, there is generally only one or a very few publicly exposed </a:t>
            </a:r>
            <a:r>
              <a:rPr lang="en-US" sz="2000" dirty="0" err="1">
                <a:solidFill>
                  <a:schemeClr val="tx1"/>
                </a:solidFill>
              </a:rPr>
              <a:t>IPv4</a:t>
            </a:r>
            <a:r>
              <a:rPr lang="en-US" sz="2000" dirty="0">
                <a:solidFill>
                  <a:schemeClr val="tx1"/>
                </a:solidFill>
              </a:rPr>
              <a:t> </a:t>
            </a:r>
            <a:r>
              <a:rPr lang="en-US" sz="2000" dirty="0" smtClean="0">
                <a:solidFill>
                  <a:schemeClr val="tx1"/>
                </a:solidFill>
              </a:rPr>
              <a:t>addresses</a:t>
            </a:r>
          </a:p>
          <a:p>
            <a:r>
              <a:rPr lang="en-US" sz="2000" dirty="0" smtClean="0">
                <a:solidFill>
                  <a:schemeClr val="tx1"/>
                </a:solidFill>
              </a:rPr>
              <a:t>PAT is also able to translate protocols that don’t use port numbers such as </a:t>
            </a:r>
            <a:r>
              <a:rPr lang="en-US" sz="2000" dirty="0" err="1" smtClean="0">
                <a:solidFill>
                  <a:schemeClr val="tx1"/>
                </a:solidFill>
              </a:rPr>
              <a:t>ICMP</a:t>
            </a:r>
            <a:r>
              <a:rPr lang="en-US" sz="2000" dirty="0" smtClean="0">
                <a:solidFill>
                  <a:schemeClr val="tx1"/>
                </a:solidFill>
              </a:rPr>
              <a:t>. Each one of these protocols are supported differently by PAT</a:t>
            </a:r>
            <a:endParaRPr lang="en-US" sz="2000" dirty="0">
              <a:solidFill>
                <a:schemeClr val="tx1"/>
              </a:solidFill>
            </a:endParaRPr>
          </a:p>
        </p:txBody>
      </p:sp>
    </p:spTree>
    <p:extLst>
      <p:ext uri="{BB962C8B-B14F-4D97-AF65-F5344CB8AC3E}">
        <p14:creationId xmlns:p14="http://schemas.microsoft.com/office/powerpoint/2010/main" val="18854523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56640" y="1071381"/>
            <a:ext cx="8145462" cy="838200"/>
          </a:xfrm>
        </p:spPr>
        <p:txBody>
          <a:bodyPr/>
          <a:lstStyle/>
          <a:p>
            <a:pPr eaLnBrk="1" hangingPunct="1"/>
            <a:r>
              <a:rPr lang="en-US" sz="4000" dirty="0" smtClean="0">
                <a:ea typeface="ＭＳ Ｐゴシック" pitchFamily="34" charset="-128"/>
              </a:rPr>
              <a:t>Benefits of NAT</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640" y="2780049"/>
            <a:ext cx="8430721" cy="2675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28771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941841"/>
            <a:ext cx="8145462" cy="838200"/>
          </a:xfrm>
        </p:spPr>
        <p:txBody>
          <a:bodyPr/>
          <a:lstStyle/>
          <a:p>
            <a:pPr eaLnBrk="1" hangingPunct="1"/>
            <a:r>
              <a:rPr lang="en-US" sz="4000" dirty="0" smtClean="0">
                <a:ea typeface="ＭＳ Ｐゴシック" pitchFamily="34" charset="-128"/>
              </a:rPr>
              <a:t>Disadvantages of NAT</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334" y="2621580"/>
            <a:ext cx="8367332" cy="23707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41120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754389"/>
            <a:ext cx="8145462" cy="838200"/>
          </a:xfrm>
        </p:spPr>
        <p:txBody>
          <a:bodyPr/>
          <a:lstStyle/>
          <a:p>
            <a:pPr eaLnBrk="1" hangingPunct="1"/>
            <a:r>
              <a:rPr lang="en-US" sz="4000" dirty="0" smtClean="0">
                <a:ea typeface="ＭＳ Ｐゴシック" pitchFamily="34" charset="-128"/>
              </a:rPr>
              <a:t>Configuring Static NAT</a:t>
            </a:r>
          </a:p>
        </p:txBody>
      </p:sp>
      <p:sp>
        <p:nvSpPr>
          <p:cNvPr id="4" name="Content Placeholder 1"/>
          <p:cNvSpPr>
            <a:spLocks noGrp="1"/>
          </p:cNvSpPr>
          <p:nvPr>
            <p:ph idx="1"/>
          </p:nvPr>
        </p:nvSpPr>
        <p:spPr>
          <a:xfrm>
            <a:off x="423411" y="2048255"/>
            <a:ext cx="7951332" cy="3830033"/>
          </a:xfrm>
        </p:spPr>
        <p:txBody>
          <a:bodyPr/>
          <a:lstStyle/>
          <a:p>
            <a:r>
              <a:rPr lang="en-US" dirty="0">
                <a:solidFill>
                  <a:schemeClr val="tx1"/>
                </a:solidFill>
              </a:rPr>
              <a:t>There are two basic tasks when configuring static NAT </a:t>
            </a:r>
            <a:r>
              <a:rPr lang="en-US" dirty="0" smtClean="0">
                <a:solidFill>
                  <a:schemeClr val="tx1"/>
                </a:solidFill>
              </a:rPr>
              <a:t>translations:</a:t>
            </a:r>
          </a:p>
          <a:p>
            <a:pPr marL="800100" lvl="1" indent="-342900">
              <a:buFont typeface="Arial" pitchFamily="34" charset="0"/>
              <a:buChar char="•"/>
            </a:pPr>
            <a:r>
              <a:rPr lang="en-US" dirty="0" smtClean="0">
                <a:solidFill>
                  <a:schemeClr val="tx1"/>
                </a:solidFill>
              </a:rPr>
              <a:t>Create </a:t>
            </a:r>
            <a:r>
              <a:rPr lang="en-US" dirty="0">
                <a:solidFill>
                  <a:schemeClr val="tx1"/>
                </a:solidFill>
              </a:rPr>
              <a:t>the mapping between the inside local and outside local </a:t>
            </a:r>
            <a:r>
              <a:rPr lang="en-US" dirty="0" smtClean="0">
                <a:solidFill>
                  <a:schemeClr val="tx1"/>
                </a:solidFill>
              </a:rPr>
              <a:t>addresses</a:t>
            </a:r>
          </a:p>
          <a:p>
            <a:pPr marL="800100" lvl="1" indent="-342900">
              <a:buFont typeface="Arial" pitchFamily="34" charset="0"/>
              <a:buChar char="•"/>
            </a:pPr>
            <a:r>
              <a:rPr lang="en-US" dirty="0" smtClean="0">
                <a:solidFill>
                  <a:schemeClr val="tx1"/>
                </a:solidFill>
              </a:rPr>
              <a:t>Define which interface belong to the inside network and which belong to the outside network</a:t>
            </a:r>
          </a:p>
          <a:p>
            <a:pPr marL="119063" indent="0"/>
            <a:endParaRPr lang="en-US" dirty="0">
              <a:solidFill>
                <a:schemeClr val="tx1"/>
              </a:solidFill>
            </a:endParaRPr>
          </a:p>
        </p:txBody>
      </p:sp>
    </p:spTree>
    <p:extLst>
      <p:ext uri="{BB962C8B-B14F-4D97-AF65-F5344CB8AC3E}">
        <p14:creationId xmlns:p14="http://schemas.microsoft.com/office/powerpoint/2010/main" val="1776294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705621"/>
            <a:ext cx="8145462" cy="838200"/>
          </a:xfrm>
        </p:spPr>
        <p:txBody>
          <a:bodyPr/>
          <a:lstStyle/>
          <a:p>
            <a:pPr eaLnBrk="1" hangingPunct="1"/>
            <a:r>
              <a:rPr lang="en-US" sz="4000" dirty="0" smtClean="0">
                <a:ea typeface="ＭＳ Ｐゴシック" pitchFamily="34" charset="-128"/>
              </a:rPr>
              <a:t>Configuring Static NAT</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752" y="1755647"/>
            <a:ext cx="7924800" cy="4921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30758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693429"/>
            <a:ext cx="8145462" cy="838200"/>
          </a:xfrm>
        </p:spPr>
        <p:txBody>
          <a:bodyPr/>
          <a:lstStyle/>
          <a:p>
            <a:pPr eaLnBrk="1" hangingPunct="1"/>
            <a:r>
              <a:rPr lang="en-US" sz="4000" dirty="0" smtClean="0">
                <a:ea typeface="ＭＳ Ｐゴシック" pitchFamily="34" charset="-128"/>
              </a:rPr>
              <a:t>Analyzing Static NAT</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143" y="1855754"/>
            <a:ext cx="7759471" cy="4830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66018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717813"/>
            <a:ext cx="8145462" cy="838200"/>
          </a:xfrm>
        </p:spPr>
        <p:txBody>
          <a:bodyPr/>
          <a:lstStyle/>
          <a:p>
            <a:pPr eaLnBrk="1" hangingPunct="1"/>
            <a:r>
              <a:rPr lang="en-US" sz="4000" dirty="0" smtClean="0">
                <a:ea typeface="ＭＳ Ｐゴシック" pitchFamily="34" charset="-128"/>
              </a:rPr>
              <a:t>Verifying Static NAT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663" y="1960436"/>
            <a:ext cx="8496300" cy="2181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7663" y="4287965"/>
            <a:ext cx="8448675" cy="2076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89005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5888" y="1776005"/>
            <a:ext cx="6372225" cy="483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2"/>
          <p:cNvSpPr>
            <a:spLocks noGrp="1" noChangeArrowheads="1"/>
          </p:cNvSpPr>
          <p:nvPr>
            <p:ph type="title"/>
          </p:nvPr>
        </p:nvSpPr>
        <p:spPr>
          <a:xfrm>
            <a:off x="289152" y="693429"/>
            <a:ext cx="8145462" cy="838200"/>
          </a:xfrm>
        </p:spPr>
        <p:txBody>
          <a:bodyPr/>
          <a:lstStyle/>
          <a:p>
            <a:pPr eaLnBrk="1" hangingPunct="1"/>
            <a:r>
              <a:rPr lang="en-US" sz="4000" dirty="0" smtClean="0">
                <a:ea typeface="ＭＳ Ｐゴシック" pitchFamily="34" charset="-128"/>
              </a:rPr>
              <a:t>Verifying Static NAT</a:t>
            </a:r>
          </a:p>
        </p:txBody>
      </p:sp>
    </p:spTree>
    <p:extLst>
      <p:ext uri="{BB962C8B-B14F-4D97-AF65-F5344CB8AC3E}">
        <p14:creationId xmlns:p14="http://schemas.microsoft.com/office/powerpoint/2010/main" val="365696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778773"/>
            <a:ext cx="8145462" cy="838200"/>
          </a:xfrm>
        </p:spPr>
        <p:txBody>
          <a:bodyPr/>
          <a:lstStyle/>
          <a:p>
            <a:pPr eaLnBrk="1" hangingPunct="1"/>
            <a:r>
              <a:rPr lang="en-US" sz="4000" dirty="0" smtClean="0">
                <a:ea typeface="ＭＳ Ｐゴシック" pitchFamily="34" charset="-128"/>
              </a:rPr>
              <a:t>Dynamic NAT Operation</a:t>
            </a:r>
          </a:p>
        </p:txBody>
      </p:sp>
      <p:sp>
        <p:nvSpPr>
          <p:cNvPr id="4" name="Content Placeholder 1"/>
          <p:cNvSpPr>
            <a:spLocks noGrp="1"/>
          </p:cNvSpPr>
          <p:nvPr>
            <p:ph idx="1"/>
          </p:nvPr>
        </p:nvSpPr>
        <p:spPr>
          <a:xfrm>
            <a:off x="459840" y="1939067"/>
            <a:ext cx="7951332" cy="4487862"/>
          </a:xfrm>
        </p:spPr>
        <p:txBody>
          <a:bodyPr>
            <a:normAutofit/>
          </a:bodyPr>
          <a:lstStyle/>
          <a:p>
            <a:r>
              <a:rPr lang="en-US" sz="2000" dirty="0">
                <a:solidFill>
                  <a:schemeClr val="tx1"/>
                </a:solidFill>
              </a:rPr>
              <a:t>The pool of public </a:t>
            </a:r>
            <a:r>
              <a:rPr lang="en-US" sz="2000" dirty="0" err="1">
                <a:solidFill>
                  <a:schemeClr val="tx1"/>
                </a:solidFill>
              </a:rPr>
              <a:t>IPv4</a:t>
            </a:r>
            <a:r>
              <a:rPr lang="en-US" sz="2000" dirty="0">
                <a:solidFill>
                  <a:schemeClr val="tx1"/>
                </a:solidFill>
              </a:rPr>
              <a:t> addresses (inside global address pool) is available to any device on the inside network on a first-come first-served </a:t>
            </a:r>
            <a:r>
              <a:rPr lang="en-US" sz="2000" dirty="0" smtClean="0">
                <a:solidFill>
                  <a:schemeClr val="tx1"/>
                </a:solidFill>
              </a:rPr>
              <a:t>basis</a:t>
            </a:r>
          </a:p>
          <a:p>
            <a:r>
              <a:rPr lang="en-US" sz="2000" dirty="0" smtClean="0">
                <a:solidFill>
                  <a:schemeClr val="tx1"/>
                </a:solidFill>
              </a:rPr>
              <a:t>With </a:t>
            </a:r>
            <a:r>
              <a:rPr lang="en-US" sz="2000" dirty="0">
                <a:solidFill>
                  <a:schemeClr val="tx1"/>
                </a:solidFill>
              </a:rPr>
              <a:t>dynamic NAT, a single inside address is translated to a single outside </a:t>
            </a:r>
            <a:r>
              <a:rPr lang="en-US" sz="2000" dirty="0" smtClean="0">
                <a:solidFill>
                  <a:schemeClr val="tx1"/>
                </a:solidFill>
              </a:rPr>
              <a:t>address</a:t>
            </a:r>
          </a:p>
          <a:p>
            <a:r>
              <a:rPr lang="en-US" sz="2000" dirty="0" smtClean="0">
                <a:solidFill>
                  <a:schemeClr val="tx1"/>
                </a:solidFill>
              </a:rPr>
              <a:t>The pool must be large enough to accommodate all inside devices</a:t>
            </a:r>
          </a:p>
          <a:p>
            <a:r>
              <a:rPr lang="en-US" sz="2000" dirty="0" smtClean="0">
                <a:solidFill>
                  <a:schemeClr val="tx1"/>
                </a:solidFill>
              </a:rPr>
              <a:t>A device won’t be able to communicate to any external networks if no addresses are available in the pool</a:t>
            </a:r>
            <a:endParaRPr lang="en-US" sz="2000" dirty="0">
              <a:solidFill>
                <a:schemeClr val="tx1"/>
              </a:solidFill>
            </a:endParaRPr>
          </a:p>
        </p:txBody>
      </p:sp>
    </p:spTree>
    <p:extLst>
      <p:ext uri="{BB962C8B-B14F-4D97-AF65-F5344CB8AC3E}">
        <p14:creationId xmlns:p14="http://schemas.microsoft.com/office/powerpoint/2010/main" val="4167978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815349"/>
            <a:ext cx="8145462" cy="838200"/>
          </a:xfrm>
        </p:spPr>
        <p:txBody>
          <a:bodyPr/>
          <a:lstStyle/>
          <a:p>
            <a:pPr eaLnBrk="1" hangingPunct="1"/>
            <a:r>
              <a:rPr lang="en-US" sz="4000" dirty="0" smtClean="0">
                <a:ea typeface="ＭＳ Ｐゴシック" pitchFamily="34" charset="-128"/>
              </a:rPr>
              <a:t>Configuring Dynamic NAT</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7222" y="1770271"/>
            <a:ext cx="7327392"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90084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693429"/>
            <a:ext cx="8145462" cy="838200"/>
          </a:xfrm>
        </p:spPr>
        <p:txBody>
          <a:bodyPr/>
          <a:lstStyle/>
          <a:p>
            <a:pPr eaLnBrk="1" hangingPunct="1"/>
            <a:r>
              <a:rPr lang="en-US" sz="4000" dirty="0" smtClean="0">
                <a:ea typeface="ＭＳ Ｐゴシック" pitchFamily="34" charset="-128"/>
              </a:rPr>
              <a:t>Analyzing Dynamic NAT</a:t>
            </a:r>
          </a:p>
        </p:txBody>
      </p:sp>
      <p:pic>
        <p:nvPicPr>
          <p:cNvPr id="1638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12064" y="1767839"/>
            <a:ext cx="8168640" cy="49323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94087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742197"/>
            <a:ext cx="8145462" cy="838200"/>
          </a:xfrm>
        </p:spPr>
        <p:txBody>
          <a:bodyPr/>
          <a:lstStyle/>
          <a:p>
            <a:pPr eaLnBrk="1" hangingPunct="1"/>
            <a:r>
              <a:rPr lang="en-US" sz="4000" dirty="0" smtClean="0">
                <a:ea typeface="ＭＳ Ｐゴシック" pitchFamily="34" charset="-128"/>
              </a:rPr>
              <a:t>Analyzing Dynamic NAT</a:t>
            </a:r>
          </a:p>
        </p:txBody>
      </p:sp>
      <p:pic>
        <p:nvPicPr>
          <p:cNvPr id="1741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89152" y="1828800"/>
            <a:ext cx="8318400" cy="4735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61210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766581"/>
            <a:ext cx="8145462" cy="838200"/>
          </a:xfrm>
        </p:spPr>
        <p:txBody>
          <a:bodyPr/>
          <a:lstStyle/>
          <a:p>
            <a:pPr eaLnBrk="1" hangingPunct="1"/>
            <a:r>
              <a:rPr lang="en-US" sz="4000" dirty="0" smtClean="0">
                <a:ea typeface="ＭＳ Ｐゴシック" pitchFamily="34" charset="-128"/>
              </a:rPr>
              <a:t>Verifying Dynamic NAT</a:t>
            </a: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049" y="1760683"/>
            <a:ext cx="7564565" cy="4810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680483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864116"/>
            <a:ext cx="8145462" cy="838200"/>
          </a:xfrm>
        </p:spPr>
        <p:txBody>
          <a:bodyPr/>
          <a:lstStyle/>
          <a:p>
            <a:pPr eaLnBrk="1" hangingPunct="1"/>
            <a:r>
              <a:rPr lang="en-US" sz="4000" dirty="0" smtClean="0">
                <a:ea typeface="ＭＳ Ｐゴシック" pitchFamily="34" charset="-128"/>
              </a:rPr>
              <a:t>Verifying Dynamic NAT</a:t>
            </a:r>
          </a:p>
        </p:txBody>
      </p:sp>
      <p:pic>
        <p:nvPicPr>
          <p:cNvPr id="19459"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41648" y="1780031"/>
            <a:ext cx="7175759" cy="4923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420533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17863" y="1767840"/>
            <a:ext cx="7308274" cy="49689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0" name="Rectangle 2"/>
          <p:cNvSpPr>
            <a:spLocks noGrp="1" noChangeArrowheads="1"/>
          </p:cNvSpPr>
          <p:nvPr>
            <p:ph type="title"/>
          </p:nvPr>
        </p:nvSpPr>
        <p:spPr>
          <a:xfrm>
            <a:off x="545184" y="807720"/>
            <a:ext cx="8145462" cy="838200"/>
          </a:xfrm>
        </p:spPr>
        <p:txBody>
          <a:bodyPr/>
          <a:lstStyle/>
          <a:p>
            <a:pPr eaLnBrk="1" hangingPunct="1"/>
            <a:r>
              <a:rPr lang="en-US" sz="4000" dirty="0" smtClean="0">
                <a:ea typeface="ＭＳ Ｐゴシック" pitchFamily="34" charset="-128"/>
              </a:rPr>
              <a:t>Configuring PAT: Address Pool</a:t>
            </a:r>
          </a:p>
        </p:txBody>
      </p:sp>
    </p:spTree>
    <p:extLst>
      <p:ext uri="{BB962C8B-B14F-4D97-AF65-F5344CB8AC3E}">
        <p14:creationId xmlns:p14="http://schemas.microsoft.com/office/powerpoint/2010/main" val="288678690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1080525"/>
            <a:ext cx="8145462" cy="838200"/>
          </a:xfrm>
        </p:spPr>
        <p:txBody>
          <a:bodyPr/>
          <a:lstStyle/>
          <a:p>
            <a:pPr eaLnBrk="1" hangingPunct="1"/>
            <a:r>
              <a:rPr lang="en-US" sz="3600" dirty="0" smtClean="0">
                <a:ea typeface="ＭＳ Ｐゴシック" pitchFamily="34" charset="-128"/>
              </a:rPr>
              <a:t>Configuring PAT: Single Address</a:t>
            </a: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166" y="2564642"/>
            <a:ext cx="8769668" cy="3489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28035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681237"/>
            <a:ext cx="8145462" cy="838200"/>
          </a:xfrm>
        </p:spPr>
        <p:txBody>
          <a:bodyPr/>
          <a:lstStyle/>
          <a:p>
            <a:pPr eaLnBrk="1" hangingPunct="1"/>
            <a:r>
              <a:rPr lang="en-US" sz="4000" dirty="0" smtClean="0">
                <a:ea typeface="ＭＳ Ｐゴシック" pitchFamily="34" charset="-128"/>
              </a:rPr>
              <a:t>Analyzing PAT</a:t>
            </a:r>
          </a:p>
        </p:txBody>
      </p:sp>
      <p:pic>
        <p:nvPicPr>
          <p:cNvPr id="22532"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57213" y="1767840"/>
            <a:ext cx="8029575" cy="48849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46752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09361" y="1511807"/>
            <a:ext cx="8096250" cy="50345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Analyzing PAT</a:t>
            </a:r>
          </a:p>
        </p:txBody>
      </p:sp>
    </p:spTree>
    <p:extLst>
      <p:ext uri="{BB962C8B-B14F-4D97-AF65-F5344CB8AC3E}">
        <p14:creationId xmlns:p14="http://schemas.microsoft.com/office/powerpoint/2010/main" val="395215096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Verifying PAT</a:t>
            </a:r>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75" y="2486025"/>
            <a:ext cx="8705850" cy="1885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06218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49556" y="4407477"/>
            <a:ext cx="5844886" cy="2450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Port Forwarding</a:t>
            </a:r>
          </a:p>
        </p:txBody>
      </p:sp>
      <p:sp>
        <p:nvSpPr>
          <p:cNvPr id="4" name="Content Placeholder 1"/>
          <p:cNvSpPr>
            <a:spLocks noGrp="1"/>
          </p:cNvSpPr>
          <p:nvPr>
            <p:ph idx="1"/>
          </p:nvPr>
        </p:nvSpPr>
        <p:spPr>
          <a:xfrm>
            <a:off x="423411" y="1609343"/>
            <a:ext cx="7951332" cy="4268945"/>
          </a:xfrm>
        </p:spPr>
        <p:txBody>
          <a:bodyPr>
            <a:normAutofit/>
          </a:bodyPr>
          <a:lstStyle/>
          <a:p>
            <a:r>
              <a:rPr lang="en-US" sz="2000" dirty="0">
                <a:solidFill>
                  <a:schemeClr val="tx1"/>
                </a:solidFill>
              </a:rPr>
              <a:t>Port forwarding </a:t>
            </a:r>
            <a:r>
              <a:rPr lang="en-US" sz="2000" dirty="0" smtClean="0">
                <a:solidFill>
                  <a:schemeClr val="tx1"/>
                </a:solidFill>
              </a:rPr>
              <a:t>is </a:t>
            </a:r>
            <a:r>
              <a:rPr lang="en-US" sz="2000" dirty="0">
                <a:solidFill>
                  <a:schemeClr val="tx1"/>
                </a:solidFill>
              </a:rPr>
              <a:t>the act of forwarding a network port from one network node to </a:t>
            </a:r>
            <a:r>
              <a:rPr lang="en-US" sz="2000" dirty="0" smtClean="0">
                <a:solidFill>
                  <a:schemeClr val="tx1"/>
                </a:solidFill>
              </a:rPr>
              <a:t>another</a:t>
            </a:r>
          </a:p>
          <a:p>
            <a:r>
              <a:rPr lang="en-US" sz="2000" dirty="0" smtClean="0">
                <a:solidFill>
                  <a:schemeClr val="tx1"/>
                </a:solidFill>
              </a:rPr>
              <a:t>A packet sent to the public IP address and port of a router can be forwarded to a private IP address and port in inside network</a:t>
            </a:r>
          </a:p>
          <a:p>
            <a:r>
              <a:rPr lang="en-US" sz="2000" dirty="0" smtClean="0">
                <a:solidFill>
                  <a:schemeClr val="tx1"/>
                </a:solidFill>
              </a:rPr>
              <a:t>This is helpful in situations where servers have private addresses, not reachable from the outside networks</a:t>
            </a:r>
          </a:p>
          <a:p>
            <a:endParaRPr lang="en-US" sz="2000" dirty="0" smtClean="0">
              <a:solidFill>
                <a:schemeClr val="tx1"/>
              </a:solidFill>
            </a:endParaRPr>
          </a:p>
        </p:txBody>
      </p:sp>
    </p:spTree>
    <p:extLst>
      <p:ext uri="{BB962C8B-B14F-4D97-AF65-F5344CB8AC3E}">
        <p14:creationId xmlns:p14="http://schemas.microsoft.com/office/powerpoint/2010/main" val="238583867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4000" dirty="0" smtClean="0">
                <a:ea typeface="ＭＳ Ｐゴシック" pitchFamily="34" charset="-128"/>
              </a:rPr>
              <a:t>SOHO Example</a:t>
            </a:r>
          </a:p>
        </p:txBody>
      </p:sp>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850" y="1370909"/>
            <a:ext cx="6972300" cy="5248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621137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23411" y="775288"/>
            <a:ext cx="8145462" cy="838200"/>
          </a:xfrm>
        </p:spPr>
        <p:txBody>
          <a:bodyPr/>
          <a:lstStyle/>
          <a:p>
            <a:pPr eaLnBrk="1" hangingPunct="1"/>
            <a:r>
              <a:rPr lang="en-US" sz="3600" dirty="0" smtClean="0">
                <a:ea typeface="ＭＳ Ｐゴシック" pitchFamily="34" charset="-128"/>
              </a:rPr>
              <a:t>Configuring Port Forwarding with IOS</a:t>
            </a:r>
          </a:p>
        </p:txBody>
      </p:sp>
      <p:sp>
        <p:nvSpPr>
          <p:cNvPr id="4" name="Content Placeholder 1"/>
          <p:cNvSpPr>
            <a:spLocks noGrp="1"/>
          </p:cNvSpPr>
          <p:nvPr>
            <p:ph idx="1"/>
          </p:nvPr>
        </p:nvSpPr>
        <p:spPr>
          <a:xfrm>
            <a:off x="423411" y="1792763"/>
            <a:ext cx="7951332" cy="4487862"/>
          </a:xfrm>
        </p:spPr>
        <p:txBody>
          <a:bodyPr>
            <a:normAutofit/>
          </a:bodyPr>
          <a:lstStyle/>
          <a:p>
            <a:r>
              <a:rPr lang="en-US" sz="2000" dirty="0" smtClean="0">
                <a:solidFill>
                  <a:schemeClr val="tx1"/>
                </a:solidFill>
              </a:rPr>
              <a:t>In </a:t>
            </a:r>
            <a:r>
              <a:rPr lang="en-US" sz="2000" dirty="0" err="1" smtClean="0">
                <a:solidFill>
                  <a:schemeClr val="tx1"/>
                </a:solidFill>
              </a:rPr>
              <a:t>IOS</a:t>
            </a:r>
            <a:r>
              <a:rPr lang="en-US" sz="2000" dirty="0" smtClean="0">
                <a:solidFill>
                  <a:schemeClr val="tx1"/>
                </a:solidFill>
              </a:rPr>
              <a:t>, Port </a:t>
            </a:r>
            <a:r>
              <a:rPr lang="en-US" sz="2000" dirty="0">
                <a:solidFill>
                  <a:schemeClr val="tx1"/>
                </a:solidFill>
              </a:rPr>
              <a:t>forwarding is </a:t>
            </a:r>
            <a:r>
              <a:rPr lang="en-US" sz="2000" dirty="0" smtClean="0">
                <a:solidFill>
                  <a:schemeClr val="tx1"/>
                </a:solidFill>
              </a:rPr>
              <a:t>essentially </a:t>
            </a:r>
            <a:r>
              <a:rPr lang="en-US" sz="2000" dirty="0">
                <a:solidFill>
                  <a:schemeClr val="tx1"/>
                </a:solidFill>
              </a:rPr>
              <a:t>a static NAT translation with a specified TCP or </a:t>
            </a:r>
            <a:r>
              <a:rPr lang="en-US" sz="2000" dirty="0" err="1">
                <a:solidFill>
                  <a:schemeClr val="tx1"/>
                </a:solidFill>
              </a:rPr>
              <a:t>UDP</a:t>
            </a:r>
            <a:r>
              <a:rPr lang="en-US" sz="2000" dirty="0">
                <a:solidFill>
                  <a:schemeClr val="tx1"/>
                </a:solidFill>
              </a:rPr>
              <a:t> port </a:t>
            </a:r>
            <a:r>
              <a:rPr lang="en-US" sz="2000" dirty="0" smtClean="0">
                <a:solidFill>
                  <a:schemeClr val="tx1"/>
                </a:solidFill>
              </a:rPr>
              <a:t>number</a:t>
            </a:r>
          </a:p>
          <a:p>
            <a:endParaRPr lang="en-US" sz="2000" dirty="0" smtClean="0">
              <a:solidFill>
                <a:schemeClr val="tx1"/>
              </a:solidFill>
            </a:endParaRPr>
          </a:p>
        </p:txBody>
      </p:sp>
      <p:pic>
        <p:nvPicPr>
          <p:cNvPr id="276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19173" y="2552070"/>
            <a:ext cx="5305661" cy="430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174965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74638" y="493713"/>
            <a:ext cx="8145462" cy="838200"/>
          </a:xfrm>
        </p:spPr>
        <p:txBody>
          <a:bodyPr/>
          <a:lstStyle/>
          <a:p>
            <a:pPr eaLnBrk="1" hangingPunct="1"/>
            <a:r>
              <a:rPr lang="en-US" sz="4000" dirty="0" smtClean="0">
                <a:ea typeface="ＭＳ Ｐゴシック" pitchFamily="34" charset="-128"/>
              </a:rPr>
              <a:t>Summary</a:t>
            </a:r>
          </a:p>
        </p:txBody>
      </p:sp>
      <p:sp>
        <p:nvSpPr>
          <p:cNvPr id="6147" name="Rectangle 3"/>
          <p:cNvSpPr>
            <a:spLocks noGrp="1" noChangeArrowheads="1"/>
          </p:cNvSpPr>
          <p:nvPr>
            <p:ph idx="1"/>
          </p:nvPr>
        </p:nvSpPr>
        <p:spPr>
          <a:xfrm>
            <a:off x="719138" y="1471613"/>
            <a:ext cx="8131175" cy="4437062"/>
          </a:xfrm>
        </p:spPr>
        <p:txBody>
          <a:bodyPr>
            <a:normAutofit fontScale="92500" lnSpcReduction="10000"/>
          </a:bodyPr>
          <a:lstStyle/>
          <a:p>
            <a:r>
              <a:rPr lang="en-US" dirty="0">
                <a:solidFill>
                  <a:schemeClr val="tx1"/>
                </a:solidFill>
              </a:rPr>
              <a:t>This chapter has outlined how NAT is used to help alleviate the depletion of </a:t>
            </a:r>
            <a:r>
              <a:rPr lang="en-US" dirty="0" err="1">
                <a:solidFill>
                  <a:schemeClr val="tx1"/>
                </a:solidFill>
              </a:rPr>
              <a:t>IPv4</a:t>
            </a:r>
            <a:r>
              <a:rPr lang="en-US" dirty="0">
                <a:solidFill>
                  <a:schemeClr val="tx1"/>
                </a:solidFill>
              </a:rPr>
              <a:t> address space. </a:t>
            </a:r>
            <a:endParaRPr lang="en-US" dirty="0" smtClean="0">
              <a:solidFill>
                <a:schemeClr val="tx1"/>
              </a:solidFill>
            </a:endParaRPr>
          </a:p>
          <a:p>
            <a:r>
              <a:rPr lang="en-US" dirty="0" smtClean="0">
                <a:solidFill>
                  <a:schemeClr val="tx1"/>
                </a:solidFill>
              </a:rPr>
              <a:t>NAT </a:t>
            </a:r>
            <a:r>
              <a:rPr lang="en-US" dirty="0">
                <a:solidFill>
                  <a:schemeClr val="tx1"/>
                </a:solidFill>
              </a:rPr>
              <a:t>conserves public address space and saves considerable administrative overhead in managing adds, moves, and changes. </a:t>
            </a:r>
            <a:endParaRPr lang="en-US" dirty="0" smtClean="0">
              <a:solidFill>
                <a:schemeClr val="tx1"/>
              </a:solidFill>
            </a:endParaRPr>
          </a:p>
          <a:p>
            <a:r>
              <a:rPr lang="en-US" dirty="0" smtClean="0">
                <a:solidFill>
                  <a:schemeClr val="tx1"/>
                </a:solidFill>
              </a:rPr>
              <a:t>This </a:t>
            </a:r>
            <a:r>
              <a:rPr lang="en-US" dirty="0">
                <a:solidFill>
                  <a:schemeClr val="tx1"/>
                </a:solidFill>
              </a:rPr>
              <a:t>chapter discussed NAT for </a:t>
            </a:r>
            <a:r>
              <a:rPr lang="en-US" dirty="0" err="1">
                <a:solidFill>
                  <a:schemeClr val="tx1"/>
                </a:solidFill>
              </a:rPr>
              <a:t>IPv4</a:t>
            </a:r>
            <a:r>
              <a:rPr lang="en-US" dirty="0">
                <a:solidFill>
                  <a:schemeClr val="tx1"/>
                </a:solidFill>
              </a:rPr>
              <a:t>, </a:t>
            </a:r>
            <a:r>
              <a:rPr lang="en-US" dirty="0" smtClean="0">
                <a:solidFill>
                  <a:schemeClr val="tx1"/>
                </a:solidFill>
              </a:rPr>
              <a:t>including:</a:t>
            </a:r>
            <a:endParaRPr lang="en-US" dirty="0">
              <a:solidFill>
                <a:schemeClr val="tx1"/>
              </a:solidFill>
            </a:endParaRPr>
          </a:p>
          <a:p>
            <a:r>
              <a:rPr lang="en-US" dirty="0">
                <a:solidFill>
                  <a:schemeClr val="tx1"/>
                </a:solidFill>
              </a:rPr>
              <a:t>NAT characteristics, terminology and general operations</a:t>
            </a:r>
          </a:p>
          <a:p>
            <a:r>
              <a:rPr lang="en-US" dirty="0">
                <a:solidFill>
                  <a:schemeClr val="tx1"/>
                </a:solidFill>
              </a:rPr>
              <a:t>The different types of NAT including static NAT, dynamic NAT, and NAT with overloading</a:t>
            </a:r>
          </a:p>
          <a:p>
            <a:r>
              <a:rPr lang="en-US" dirty="0">
                <a:solidFill>
                  <a:schemeClr val="tx1"/>
                </a:solidFill>
              </a:rPr>
              <a:t>The benefits and disadvantages of </a:t>
            </a:r>
            <a:r>
              <a:rPr lang="en-US" dirty="0" smtClean="0">
                <a:solidFill>
                  <a:schemeClr val="tx1"/>
                </a:solidFill>
              </a:rPr>
              <a:t>NAT</a:t>
            </a:r>
            <a:endParaRPr lang="en-US" dirty="0">
              <a:solidFill>
                <a:schemeClr val="tx1"/>
              </a:solidFill>
            </a:endParaRPr>
          </a:p>
        </p:txBody>
      </p:sp>
    </p:spTree>
    <p:extLst>
      <p:ext uri="{BB962C8B-B14F-4D97-AF65-F5344CB8AC3E}">
        <p14:creationId xmlns:p14="http://schemas.microsoft.com/office/powerpoint/2010/main" val="95191548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74638" y="493713"/>
            <a:ext cx="8145462" cy="838200"/>
          </a:xfrm>
        </p:spPr>
        <p:txBody>
          <a:bodyPr/>
          <a:lstStyle/>
          <a:p>
            <a:pPr eaLnBrk="1" hangingPunct="1"/>
            <a:r>
              <a:rPr lang="en-US" sz="4000" dirty="0" smtClean="0">
                <a:ea typeface="ＭＳ Ｐゴシック" pitchFamily="34" charset="-128"/>
              </a:rPr>
              <a:t>Summary (</a:t>
            </a:r>
            <a:r>
              <a:rPr lang="en-US" sz="4000" dirty="0" err="1" smtClean="0">
                <a:ea typeface="ＭＳ Ｐゴシック" pitchFamily="34" charset="-128"/>
              </a:rPr>
              <a:t>cont</a:t>
            </a:r>
            <a:r>
              <a:rPr lang="en-US" sz="4000" dirty="0" smtClean="0">
                <a:ea typeface="ＭＳ Ｐゴシック" pitchFamily="34" charset="-128"/>
              </a:rPr>
              <a:t>)</a:t>
            </a:r>
          </a:p>
        </p:txBody>
      </p:sp>
      <p:sp>
        <p:nvSpPr>
          <p:cNvPr id="6147" name="Rectangle 3"/>
          <p:cNvSpPr>
            <a:spLocks noGrp="1" noChangeArrowheads="1"/>
          </p:cNvSpPr>
          <p:nvPr>
            <p:ph idx="1"/>
          </p:nvPr>
        </p:nvSpPr>
        <p:spPr>
          <a:xfrm>
            <a:off x="719138" y="1678877"/>
            <a:ext cx="8131175" cy="4437062"/>
          </a:xfrm>
        </p:spPr>
        <p:txBody>
          <a:bodyPr/>
          <a:lstStyle/>
          <a:p>
            <a:r>
              <a:rPr lang="en-US" dirty="0">
                <a:solidFill>
                  <a:schemeClr val="tx1"/>
                </a:solidFill>
              </a:rPr>
              <a:t>The configuration, verification and analysis of static NAT, dynamic NAT, and NAT with overloading</a:t>
            </a:r>
          </a:p>
          <a:p>
            <a:r>
              <a:rPr lang="en-US" dirty="0">
                <a:solidFill>
                  <a:schemeClr val="tx1"/>
                </a:solidFill>
              </a:rPr>
              <a:t>How port forwarding can be used to access an internal devices from the Internet</a:t>
            </a:r>
          </a:p>
          <a:p>
            <a:r>
              <a:rPr lang="en-US" dirty="0">
                <a:solidFill>
                  <a:schemeClr val="tx1"/>
                </a:solidFill>
              </a:rPr>
              <a:t>Troubleshooting NAT using </a:t>
            </a:r>
            <a:r>
              <a:rPr lang="en-US" b="1" dirty="0">
                <a:solidFill>
                  <a:schemeClr val="tx1"/>
                </a:solidFill>
              </a:rPr>
              <a:t>show</a:t>
            </a:r>
            <a:r>
              <a:rPr lang="en-US" dirty="0">
                <a:solidFill>
                  <a:schemeClr val="tx1"/>
                </a:solidFill>
              </a:rPr>
              <a:t> </a:t>
            </a:r>
            <a:r>
              <a:rPr lang="en-US" dirty="0" err="1">
                <a:solidFill>
                  <a:schemeClr val="tx1"/>
                </a:solidFill>
              </a:rPr>
              <a:t>and</a:t>
            </a:r>
            <a:r>
              <a:rPr lang="en-US" b="1" dirty="0" err="1">
                <a:solidFill>
                  <a:schemeClr val="tx1"/>
                </a:solidFill>
              </a:rPr>
              <a:t>debug</a:t>
            </a:r>
            <a:r>
              <a:rPr lang="en-US" dirty="0">
                <a:solidFill>
                  <a:schemeClr val="tx1"/>
                </a:solidFill>
              </a:rPr>
              <a:t> </a:t>
            </a:r>
            <a:r>
              <a:rPr lang="en-US" dirty="0" smtClean="0">
                <a:solidFill>
                  <a:schemeClr val="tx1"/>
                </a:solidFill>
              </a:rPr>
              <a:t>commands</a:t>
            </a:r>
            <a:endParaRPr lang="en-US" dirty="0">
              <a:solidFill>
                <a:schemeClr val="tx1"/>
              </a:solidFill>
            </a:endParaRPr>
          </a:p>
        </p:txBody>
      </p:sp>
    </p:spTree>
    <p:extLst>
      <p:ext uri="{BB962C8B-B14F-4D97-AF65-F5344CB8AC3E}">
        <p14:creationId xmlns:p14="http://schemas.microsoft.com/office/powerpoint/2010/main" val="26468884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2009</TotalTime>
  <Words>1054</Words>
  <Application>Microsoft Office PowerPoint</Application>
  <PresentationFormat>On-screen Show (4:3)</PresentationFormat>
  <Paragraphs>141</Paragraphs>
  <Slides>38</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ＭＳ Ｐゴシック</vt:lpstr>
      <vt:lpstr>Arial</vt:lpstr>
      <vt:lpstr>Calibri</vt:lpstr>
      <vt:lpstr>News Gothic MT</vt:lpstr>
      <vt:lpstr>Times New Roman</vt:lpstr>
      <vt:lpstr>Wingdings 2</vt:lpstr>
      <vt:lpstr>Breeze</vt:lpstr>
      <vt:lpstr>Network Address Translation for IPv4  Lecture 9</vt:lpstr>
      <vt:lpstr>Objectives</vt:lpstr>
      <vt:lpstr>IPv4 Private Address Space</vt:lpstr>
      <vt:lpstr> IPv4 Private Address Space</vt:lpstr>
      <vt:lpstr>What is NAT?</vt:lpstr>
      <vt:lpstr>NAT Characteristics What is NAT?</vt:lpstr>
      <vt:lpstr>NAT Terminology</vt:lpstr>
      <vt:lpstr>NAT Terminology</vt:lpstr>
      <vt:lpstr>How NAT Works</vt:lpstr>
      <vt:lpstr>Static NAT</vt:lpstr>
      <vt:lpstr>Static NAT</vt:lpstr>
      <vt:lpstr>Dynamic NAT</vt:lpstr>
      <vt:lpstr>Dynamic NAT</vt:lpstr>
      <vt:lpstr>Port Address Translation NAT (PAT)</vt:lpstr>
      <vt:lpstr>Comparing NAT and PAT</vt:lpstr>
      <vt:lpstr>Benefits of NAT</vt:lpstr>
      <vt:lpstr>Disadvantages of NAT</vt:lpstr>
      <vt:lpstr>Configuring Static NAT</vt:lpstr>
      <vt:lpstr>Configuring Static NAT</vt:lpstr>
      <vt:lpstr>Analyzing Static NAT</vt:lpstr>
      <vt:lpstr>Verifying Static NAT</vt:lpstr>
      <vt:lpstr>Verifying Static NAT</vt:lpstr>
      <vt:lpstr>Dynamic NAT Operation</vt:lpstr>
      <vt:lpstr>Configuring Dynamic NAT</vt:lpstr>
      <vt:lpstr>Analyzing Dynamic NAT</vt:lpstr>
      <vt:lpstr>Analyzing Dynamic NAT</vt:lpstr>
      <vt:lpstr>Verifying Dynamic NAT</vt:lpstr>
      <vt:lpstr>Verifying Dynamic NAT</vt:lpstr>
      <vt:lpstr>Configuring PAT: Address Pool</vt:lpstr>
      <vt:lpstr>Configuring PAT: Single Address</vt:lpstr>
      <vt:lpstr>Analyzing PAT</vt:lpstr>
      <vt:lpstr>Analyzing PAT</vt:lpstr>
      <vt:lpstr>Verifying PAT</vt:lpstr>
      <vt:lpstr>Port Forwarding</vt:lpstr>
      <vt:lpstr>SOHO Example</vt:lpstr>
      <vt:lpstr>Configuring Port Forwarding with IOS</vt:lpstr>
      <vt:lpstr>Summary</vt:lpstr>
      <vt:lpstr>Summary (cont)</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192</cp:revision>
  <dcterms:created xsi:type="dcterms:W3CDTF">2011-10-03T10:20:59Z</dcterms:created>
  <dcterms:modified xsi:type="dcterms:W3CDTF">2017-03-13T15:18:03Z</dcterms:modified>
</cp:coreProperties>
</file>