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40" autoAdjust="0"/>
    <p:restoredTop sz="94660"/>
  </p:normalViewPr>
  <p:slideViewPr>
    <p:cSldViewPr snapToGrid="0">
      <p:cViewPr>
        <p:scale>
          <a:sx n="90" d="100"/>
          <a:sy n="90" d="100"/>
        </p:scale>
        <p:origin x="350" y="1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647426"/>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Nauman Aman</a:t>
            </a:r>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2523153</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Yetunde Everard-</a:t>
            </a:r>
            <a:r>
              <a:rPr lang="en-GB" sz="3200" b="1" dirty="0" err="1">
                <a:latin typeface="Arial" panose="020B0604020202020204" pitchFamily="34" charset="0"/>
                <a:cs typeface="Arial" panose="020B0604020202020204" pitchFamily="34" charset="0"/>
              </a:rPr>
              <a:t>Igweh</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Autofit/>
          </a:bodyPr>
          <a:lstStyle/>
          <a:p>
            <a:pPr algn="ctr"/>
            <a:r>
              <a:rPr lang="en-GB" sz="3200" b="1" u="sng" dirty="0">
                <a:latin typeface="Arial" panose="020B0604020202020204" pitchFamily="34" charset="0"/>
                <a:cs typeface="Arial" panose="020B0604020202020204" pitchFamily="34" charset="0"/>
              </a:rPr>
              <a:t>Overview of my presentation.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265268"/>
            <a:ext cx="11102197" cy="5451893"/>
          </a:xfrm>
        </p:spPr>
        <p:txBody>
          <a:bodyPr>
            <a:normAutofit/>
          </a:bodyPr>
          <a:lstStyle/>
          <a:p>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morning/afternoon. My name is Nauman Aman</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of Basil’s Bakery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pPr algn="ctr"/>
            <a:r>
              <a:rPr lang="en-GB" sz="3200" b="1" u="sng" dirty="0">
                <a:latin typeface="Arial" panose="020B0604020202020204" pitchFamily="34" charset="0"/>
                <a:cs typeface="Arial" panose="020B0604020202020204" pitchFamily="34" charset="0"/>
              </a:rPr>
              <a:t>Provide an overview of Basil’s Bakery. </a:t>
            </a:r>
            <a:br>
              <a:rPr lang="en-GB" sz="3200" b="1"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(approx. 30 seconds)</a:t>
            </a:r>
            <a:endParaRPr lang="en-GB" sz="3200"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23823" y="2282825"/>
            <a:ext cx="10515600" cy="3531379"/>
          </a:xfrm>
        </p:spPr>
        <p:txBody>
          <a:bodyPr>
            <a:normAutofit/>
          </a:bodyPr>
          <a:lstStyle/>
          <a:p>
            <a:pPr marL="0" indent="0">
              <a:buNone/>
            </a:pPr>
            <a:r>
              <a:rPr lang="en-GB" dirty="0">
                <a:latin typeface="Arial" panose="020B0604020202020204" pitchFamily="34" charset="0"/>
                <a:cs typeface="Arial" panose="020B0604020202020204" pitchFamily="34" charset="0"/>
              </a:rPr>
              <a:t>Basil's bakery is a small independent bakery in Coventry that sells organic cake pastries and bread. There business was growing extremely fast from 2015 to 2019.  but suddenly in 2020 the business slowly started to slow down because of covid-19. basil still didn’t worry and had hope after a few months the business started to rise again but could never go back to its full potential because their current sales rate is 25% lower than there pre pandemic rate.</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633083" y="104833"/>
            <a:ext cx="11179834" cy="1325563"/>
          </a:xfrm>
        </p:spPr>
        <p:txBody>
          <a:bodyPr>
            <a:normAutofit/>
          </a:bodyPr>
          <a:lstStyle/>
          <a:p>
            <a:pPr algn="ctr"/>
            <a:r>
              <a:rPr lang="en-GB" sz="2900" b="1" u="sng" dirty="0">
                <a:latin typeface="Arial" panose="020B0604020202020204" pitchFamily="34" charset="0"/>
                <a:cs typeface="Arial" panose="020B0604020202020204" pitchFamily="34" charset="0"/>
              </a:rPr>
              <a:t>Provide an insight into the problems Basil’s Bakery are facing. </a:t>
            </a:r>
            <a:r>
              <a:rPr lang="en-GB" sz="2900" dirty="0">
                <a:latin typeface="Arial" panose="020B0604020202020204" pitchFamily="34" charset="0"/>
                <a:cs typeface="Arial" panose="020B0604020202020204" pitchFamily="34" charset="0"/>
              </a:rPr>
              <a:t>(approx. 1 minute)</a:t>
            </a:r>
            <a:endParaRPr lang="en-GB" sz="29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a:bodyPr>
          <a:lstStyle/>
          <a:p>
            <a:pPr marL="0" indent="0">
              <a:buNone/>
            </a:pPr>
            <a:r>
              <a:rPr lang="en-GB" dirty="0">
                <a:latin typeface="Arial" panose="020B0604020202020204" pitchFamily="34" charset="0"/>
                <a:cs typeface="Arial" panose="020B0604020202020204" pitchFamily="34" charset="0"/>
              </a:rPr>
              <a:t>The root problem facing basils bakery is stagnant sales. Even though the business has stayed steady growth between 2015 and 2019 but since then the sales have remained around 25% lower since the covid-19 pandemic. There are a lot of factors that are contributing to this. The retail park is slowly having fewer and fewer people coming which means footfall is decreasing this is due to the local shops being closed down. Also, another way basil is losing a lot of his customers because they are all working from home and are unable to come to the bakery because it's no longer convenient to them.</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Provide a critique of the PESTEL Framework </a:t>
            </a:r>
            <a:br>
              <a:rPr lang="en-GB" sz="3200" b="1"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(approx. 1 minute).</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770467" y="1569918"/>
            <a:ext cx="10515600" cy="4351338"/>
          </a:xfrm>
        </p:spPr>
        <p:txBody>
          <a:bodyPr>
            <a:normAutofit fontScale="92500"/>
          </a:bodyPr>
          <a:lstStyle/>
          <a:p>
            <a:pPr marL="0" indent="0">
              <a:lnSpc>
                <a:spcPct val="100000"/>
              </a:lnSpc>
              <a:buNone/>
            </a:pPr>
            <a:r>
              <a:rPr lang="en-GB" dirty="0">
                <a:latin typeface="Arial" panose="020B0604020202020204" pitchFamily="34" charset="0"/>
                <a:cs typeface="Arial" panose="020B0604020202020204" pitchFamily="34" charset="0"/>
              </a:rPr>
              <a:t>To analyse the external factors affecting basils bakery </a:t>
            </a:r>
            <a:r>
              <a:rPr lang="en-GB" dirty="0" err="1">
                <a:latin typeface="Arial" panose="020B0604020202020204" pitchFamily="34" charset="0"/>
                <a:cs typeface="Arial" panose="020B0604020202020204" pitchFamily="34" charset="0"/>
              </a:rPr>
              <a:t>iam</a:t>
            </a:r>
            <a:r>
              <a:rPr lang="en-GB" dirty="0">
                <a:latin typeface="Arial" panose="020B0604020202020204" pitchFamily="34" charset="0"/>
                <a:cs typeface="Arial" panose="020B0604020202020204" pitchFamily="34" charset="0"/>
              </a:rPr>
              <a:t> going to use PESTEL framework this is strategic tool that helps business understand the external Environment in which they operate. The framework looks at six key points Political, Economic, Social, Technological, Environmental and Legal factors.</a:t>
            </a:r>
          </a:p>
          <a:p>
            <a:pPr marL="0" indent="0">
              <a:lnSpc>
                <a:spcPct val="100000"/>
              </a:lnSpc>
              <a:buNone/>
            </a:pPr>
            <a:r>
              <a:rPr lang="en-GB" dirty="0">
                <a:latin typeface="Arial" panose="020B0604020202020204" pitchFamily="34" charset="0"/>
                <a:cs typeface="Arial" panose="020B0604020202020204" pitchFamily="34" charset="0"/>
              </a:rPr>
              <a:t>Many business use PESTEL to identify any opportunities and threats that could affect the performance of there business. One main benefit  of the framework that it gives a business a structured way to move in the market. But the framework only focuses on external factors not the internal factors.</a:t>
            </a: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5" y="358488"/>
            <a:ext cx="10827390" cy="1179002"/>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300" b="1" dirty="0">
                <a:latin typeface="Arial" panose="020B0604020202020204" pitchFamily="34" charset="0"/>
                <a:cs typeface="Arial" panose="020B0604020202020204" pitchFamily="34" charset="0"/>
              </a:rPr>
              <a:t>Provide an application and discuss the information </a:t>
            </a:r>
            <a:r>
              <a:rPr lang="en-GB" sz="3300" b="1" u="sng" dirty="0">
                <a:latin typeface="Arial" panose="020B0604020202020204" pitchFamily="34" charset="0"/>
                <a:cs typeface="Arial" panose="020B0604020202020204" pitchFamily="34" charset="0"/>
              </a:rPr>
              <a:t>provided in your PESTEL Framework </a:t>
            </a:r>
            <a:br>
              <a:rPr lang="en-GB" sz="3300" b="1" dirty="0">
                <a:latin typeface="Arial" panose="020B0604020202020204" pitchFamily="34" charset="0"/>
                <a:cs typeface="Arial" panose="020B0604020202020204" pitchFamily="34" charset="0"/>
              </a:rPr>
            </a:br>
            <a:r>
              <a:rPr lang="en-GB" sz="3300" dirty="0">
                <a:latin typeface="Arial" panose="020B0604020202020204" pitchFamily="34" charset="0"/>
                <a:cs typeface="Arial" panose="020B0604020202020204" pitchFamily="34" charset="0"/>
              </a:rPr>
              <a:t>(approx. 1 minute 30 seconds).</a:t>
            </a:r>
            <a:br>
              <a:rPr lang="en-GB" b="1" u="sng" dirty="0"/>
            </a:br>
            <a:br>
              <a:rPr lang="en-GB" b="1" dirty="0">
                <a:latin typeface="Arial" panose="020B0604020202020204" pitchFamily="34" charset="0"/>
                <a:cs typeface="Arial" panose="020B0604020202020204" pitchFamily="34" charset="0"/>
              </a:rPr>
            </a:br>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092554973"/>
              </p:ext>
            </p:extLst>
          </p:nvPr>
        </p:nvGraphicFramePr>
        <p:xfrm>
          <a:off x="0" y="1918607"/>
          <a:ext cx="12192001" cy="4939393"/>
        </p:xfrm>
        <a:graphic>
          <a:graphicData uri="http://schemas.openxmlformats.org/drawingml/2006/table">
            <a:tbl>
              <a:tblPr firstRow="1" bandRow="1">
                <a:tableStyleId>{5C22544A-7EE6-4342-B048-85BDC9FD1C3A}</a:tableStyleId>
              </a:tblPr>
              <a:tblGrid>
                <a:gridCol w="2051137">
                  <a:extLst>
                    <a:ext uri="{9D8B030D-6E8A-4147-A177-3AD203B41FA5}">
                      <a16:colId xmlns:a16="http://schemas.microsoft.com/office/drawing/2014/main" val="1284065850"/>
                    </a:ext>
                  </a:extLst>
                </a:gridCol>
                <a:gridCol w="2091926">
                  <a:extLst>
                    <a:ext uri="{9D8B030D-6E8A-4147-A177-3AD203B41FA5}">
                      <a16:colId xmlns:a16="http://schemas.microsoft.com/office/drawing/2014/main" val="1858564028"/>
                    </a:ext>
                  </a:extLst>
                </a:gridCol>
                <a:gridCol w="1972389">
                  <a:extLst>
                    <a:ext uri="{9D8B030D-6E8A-4147-A177-3AD203B41FA5}">
                      <a16:colId xmlns:a16="http://schemas.microsoft.com/office/drawing/2014/main" val="1949424782"/>
                    </a:ext>
                  </a:extLst>
                </a:gridCol>
                <a:gridCol w="2141734">
                  <a:extLst>
                    <a:ext uri="{9D8B030D-6E8A-4147-A177-3AD203B41FA5}">
                      <a16:colId xmlns:a16="http://schemas.microsoft.com/office/drawing/2014/main" val="446382655"/>
                    </a:ext>
                  </a:extLst>
                </a:gridCol>
                <a:gridCol w="1872772">
                  <a:extLst>
                    <a:ext uri="{9D8B030D-6E8A-4147-A177-3AD203B41FA5}">
                      <a16:colId xmlns:a16="http://schemas.microsoft.com/office/drawing/2014/main" val="3644160467"/>
                    </a:ext>
                  </a:extLst>
                </a:gridCol>
                <a:gridCol w="2062043">
                  <a:extLst>
                    <a:ext uri="{9D8B030D-6E8A-4147-A177-3AD203B41FA5}">
                      <a16:colId xmlns:a16="http://schemas.microsoft.com/office/drawing/2014/main" val="66830876"/>
                    </a:ext>
                  </a:extLst>
                </a:gridCol>
              </a:tblGrid>
              <a:tr h="2061544">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2877849">
                <a:tc>
                  <a:txBody>
                    <a:bodyPr/>
                    <a:lstStyle/>
                    <a:p>
                      <a:pPr marL="0" indent="0">
                        <a:buFont typeface="Wingdings" panose="05000000000000000000" pitchFamily="2" charset="2"/>
                        <a:buNone/>
                      </a:pPr>
                      <a:r>
                        <a:rPr lang="en-GB" sz="1400" b="1" dirty="0"/>
                        <a:t>1.Business rate </a:t>
                      </a:r>
                    </a:p>
                    <a:p>
                      <a:pPr marL="0" indent="0">
                        <a:buFont typeface="Wingdings" panose="05000000000000000000" pitchFamily="2" charset="2"/>
                        <a:buNone/>
                      </a:pPr>
                      <a:r>
                        <a:rPr lang="en-GB" sz="1400" b="1" dirty="0"/>
                        <a:t>2.Government tax policies </a:t>
                      </a:r>
                    </a:p>
                  </a:txBody>
                  <a:tcPr>
                    <a:pattFill prst="pct40">
                      <a:fgClr>
                        <a:srgbClr val="FF0000"/>
                      </a:fgClr>
                      <a:bgClr>
                        <a:schemeClr val="bg1"/>
                      </a:bgClr>
                    </a:pattFill>
                  </a:tcPr>
                </a:tc>
                <a:tc>
                  <a:txBody>
                    <a:bodyPr/>
                    <a:lstStyle/>
                    <a:p>
                      <a:pPr marL="0" indent="0">
                        <a:buFont typeface="Wingdings" panose="05000000000000000000" pitchFamily="2" charset="2"/>
                        <a:buNone/>
                      </a:pPr>
                      <a:r>
                        <a:rPr lang="en-GB" sz="1400" b="1" dirty="0"/>
                        <a:t>1.Rising rent </a:t>
                      </a:r>
                    </a:p>
                    <a:p>
                      <a:pPr marL="0" indent="0">
                        <a:buFont typeface="Wingdings" panose="05000000000000000000" pitchFamily="2" charset="2"/>
                        <a:buNone/>
                      </a:pPr>
                      <a:r>
                        <a:rPr lang="en-GB" sz="1400" b="1" dirty="0"/>
                        <a:t>2.Utility cost </a:t>
                      </a:r>
                    </a:p>
                    <a:p>
                      <a:endParaRPr lang="en-GB" sz="1400" b="1" dirty="0"/>
                    </a:p>
                  </a:txBody>
                  <a:tcPr>
                    <a:pattFill prst="pct40">
                      <a:fgClr>
                        <a:srgbClr val="FFC000"/>
                      </a:fgClr>
                      <a:bgClr>
                        <a:schemeClr val="bg1"/>
                      </a:bgClr>
                    </a:pattFill>
                  </a:tcPr>
                </a:tc>
                <a:tc>
                  <a:txBody>
                    <a:bodyPr/>
                    <a:lstStyle/>
                    <a:p>
                      <a:r>
                        <a:rPr lang="en-GB" sz="1400" b="1" dirty="0"/>
                        <a:t> 1.reduced Footfall </a:t>
                      </a:r>
                    </a:p>
                    <a:p>
                      <a:r>
                        <a:rPr lang="en-GB" sz="1400" b="1" dirty="0"/>
                        <a:t>2.Shops closing near by </a:t>
                      </a:r>
                    </a:p>
                  </a:txBody>
                  <a:tcPr>
                    <a:pattFill prst="pct40">
                      <a:fgClr>
                        <a:srgbClr val="FFFF00"/>
                      </a:fgClr>
                      <a:bgClr>
                        <a:schemeClr val="bg1"/>
                      </a:bgClr>
                    </a:pattFill>
                  </a:tcPr>
                </a:tc>
                <a:tc>
                  <a:txBody>
                    <a:bodyPr/>
                    <a:lstStyle/>
                    <a:p>
                      <a:pPr fontAlgn="t">
                        <a:lnSpc>
                          <a:spcPct val="119048"/>
                        </a:lnSpc>
                        <a:buNone/>
                      </a:pPr>
                      <a:r>
                        <a:rPr lang="en-GB" sz="1400" b="1" i="0" dirty="0">
                          <a:effectLst/>
                          <a:latin typeface="Segoe UI" panose="020B0502040204020203" pitchFamily="34" charset="0"/>
                        </a:rPr>
                        <a:t>1.Demand for online ordering </a:t>
                      </a:r>
                    </a:p>
                    <a:p>
                      <a:pPr fontAlgn="t">
                        <a:lnSpc>
                          <a:spcPct val="119048"/>
                        </a:lnSpc>
                        <a:buNone/>
                      </a:pPr>
                      <a:r>
                        <a:rPr lang="en-GB" sz="1400" b="1" i="0" dirty="0">
                          <a:effectLst/>
                          <a:latin typeface="Segoe UI" panose="020B0502040204020203" pitchFamily="34" charset="0"/>
                        </a:rPr>
                        <a:t>2.Increased customer expectation for online services </a:t>
                      </a:r>
                    </a:p>
                  </a:txBody>
                  <a:tcPr>
                    <a:pattFill prst="pct40">
                      <a:fgClr>
                        <a:srgbClr val="92D050"/>
                      </a:fgClr>
                      <a:bgClr>
                        <a:schemeClr val="bg1"/>
                      </a:bgClr>
                    </a:pattFill>
                  </a:tcPr>
                </a:tc>
                <a:tc>
                  <a:txBody>
                    <a:bodyPr/>
                    <a:lstStyle/>
                    <a:p>
                      <a:r>
                        <a:rPr lang="en-GB" sz="1400" b="1" dirty="0"/>
                        <a:t>1.Food hygiene </a:t>
                      </a:r>
                    </a:p>
                    <a:p>
                      <a:r>
                        <a:rPr lang="en-GB" sz="1400" b="1" dirty="0"/>
                        <a:t>2.Health and safety </a:t>
                      </a:r>
                    </a:p>
                  </a:txBody>
                  <a:tcPr>
                    <a:pattFill prst="pct40">
                      <a:fgClr>
                        <a:srgbClr val="00B0F0"/>
                      </a:fgClr>
                      <a:bgClr>
                        <a:schemeClr val="bg1"/>
                      </a:bgClr>
                    </a:pattFill>
                  </a:tcPr>
                </a:tc>
                <a:tc>
                  <a:txBody>
                    <a:bodyPr/>
                    <a:lstStyle/>
                    <a:p>
                      <a:pPr marL="0" indent="0">
                        <a:buFont typeface="Wingdings" panose="05000000000000000000" pitchFamily="2" charset="2"/>
                        <a:buNone/>
                      </a:pPr>
                      <a:r>
                        <a:rPr lang="en-GB" sz="1400" b="1" dirty="0"/>
                        <a:t>1.Dependence on organic ingredients  </a:t>
                      </a:r>
                    </a:p>
                    <a:p>
                      <a:pPr marL="0" indent="0">
                        <a:buFont typeface="Wingdings" panose="05000000000000000000" pitchFamily="2" charset="2"/>
                        <a:buNone/>
                      </a:pPr>
                      <a:r>
                        <a:rPr lang="en-GB" sz="1400" b="1" dirty="0"/>
                        <a:t>2.Crop failure affecting supply </a:t>
                      </a: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Provide a critique of the Cause-and-Effect model </a:t>
            </a:r>
            <a:r>
              <a:rPr lang="en-GB" sz="3200" dirty="0">
                <a:latin typeface="Arial" panose="020B0604020202020204" pitchFamily="34" charset="0"/>
                <a:cs typeface="Arial" panose="020B0604020202020204" pitchFamily="34" charset="0"/>
              </a:rPr>
              <a:t>(approx. 1 minute).</a:t>
            </a:r>
          </a:p>
        </p:txBody>
      </p:sp>
      <p:sp>
        <p:nvSpPr>
          <p:cNvPr id="5" name="Content Placeholder 4">
            <a:extLst>
              <a:ext uri="{FF2B5EF4-FFF2-40B4-BE49-F238E27FC236}">
                <a16:creationId xmlns:a16="http://schemas.microsoft.com/office/drawing/2014/main" id="{B362F275-59D3-41CB-792C-F301779C5451}"/>
              </a:ext>
            </a:extLst>
          </p:cNvPr>
          <p:cNvSpPr>
            <a:spLocks noGrp="1"/>
          </p:cNvSpPr>
          <p:nvPr>
            <p:ph idx="1"/>
          </p:nvPr>
        </p:nvSpPr>
        <p:spPr/>
        <p:txBody>
          <a:bodyPr>
            <a:normAutofit fontScale="92500" lnSpcReduction="10000"/>
          </a:bodyPr>
          <a:lstStyle/>
          <a:p>
            <a:pPr marL="0" indent="0">
              <a:buNone/>
            </a:pPr>
            <a:r>
              <a:rPr lang="en-GB" dirty="0"/>
              <a:t>The cause-and-effect model is useful because it helps break down a problem and identify different factors that may be causing it. In basils bakery case the main problem is that the sales have remained lower than they were before covid. When we use the model, we can see that there isn’t only 1 reason for this. Instead, there are several causes, such as fewer people visiting the retail park, more people working from home. Rising business cost and the increasing price of organic ingredients that basil needs. One advantage this method has is that it splits the problems up and gives us a clear vision on what's going on and what the main issues are and how all of them factors can work together to make a bigger issue. However, the model dose have some limitations.it doesn’t tell us which issue is having the biggest impact. And sometimes the same issue could fit into different categories. </a:t>
            </a: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 stagnating sales </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 rising rent, utility cost and insurance cost </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 shop closures in retail park </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 not many customers visiting retail park </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 more office workers working from home </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 reduced footfall in the retail park</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 sales 25% below 2019 levels </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 organic crops are vulnerable to crop failure </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 rising cost of organic ingredients </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 no online ordering system </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 limited technology for managing orders </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 no delivery service </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 difficulty taking pre orders</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Provide an application and discuss the information provided in your Cause-and-Effect diagram </a:t>
            </a:r>
            <a:r>
              <a:rPr lang="en-GB" sz="2800" dirty="0">
                <a:latin typeface="Arial" panose="020B0604020202020204" pitchFamily="34" charset="0"/>
                <a:cs typeface="Arial" panose="020B0604020202020204" pitchFamily="34" charset="0"/>
              </a:rPr>
              <a:t>(approx. 1 minute 30 seconds).</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provide a reference source for the Cause-and-Effect model on this slide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Provide a summary of your Key Findings </a:t>
            </a:r>
            <a:br>
              <a:rPr lang="en-GB" sz="3200" b="1"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normAutofit lnSpcReduction="10000"/>
          </a:bodyPr>
          <a:lstStyle/>
          <a:p>
            <a:r>
              <a:rPr lang="en-GB" dirty="0">
                <a:latin typeface="Arial" panose="020B0604020202020204" pitchFamily="34" charset="0"/>
                <a:cs typeface="Arial" panose="020B0604020202020204" pitchFamily="34" charset="0"/>
              </a:rPr>
              <a:t>Detail and discuss the key findings from your presentation:</a:t>
            </a: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sales are still 25% below pre pandemic levels</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 less footfall fewer people visiting </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 costs are rising rent, bills, ingredient utility, etc all rising  </a:t>
            </a:r>
          </a:p>
          <a:p>
            <a:pPr marL="0" indent="0">
              <a:buNone/>
            </a:pPr>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4</a:t>
            </a:r>
            <a:r>
              <a:rPr lang="en-GB" sz="2400" dirty="0">
                <a:latin typeface="Arial" panose="020B0604020202020204" pitchFamily="34" charset="0"/>
                <a:cs typeface="Arial" panose="020B0604020202020204" pitchFamily="34" charset="0"/>
              </a:rPr>
              <a:t>: PESTEL shows that there are challenges but also opportunities.</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marL="0" lvl="0" indent="0">
              <a:buNone/>
            </a:pPr>
            <a:r>
              <a:rPr lang="en-GB" sz="1600" b="1" dirty="0"/>
              <a:t>1. DORNER, D. (1996). </a:t>
            </a:r>
            <a:r>
              <a:rPr lang="en-GB" sz="1600" b="1" i="1" dirty="0"/>
              <a:t>THE LOGIC OF FAILURE: RECOGNIZING AND AVOIDING ERROR IN COMPLEX SITUATIONS</a:t>
            </a:r>
            <a:r>
              <a:rPr lang="en-GB" sz="1600" b="1" dirty="0"/>
              <a:t>. BASIC BOOKS.</a:t>
            </a:r>
          </a:p>
          <a:p>
            <a:pPr marL="0" lvl="0" indent="0">
              <a:buNone/>
            </a:pPr>
            <a:r>
              <a:rPr lang="en-GB" sz="1600" b="1" dirty="0"/>
              <a:t>2.HAMMOND, J. S., KEENEY, R. L., &amp; RAIFFA, H. (2015). </a:t>
            </a:r>
            <a:r>
              <a:rPr lang="en-GB" sz="1600" b="1" i="1" dirty="0"/>
              <a:t>SMART CHOICES: A PRACTICAL GUIDE TO MAKING BETTER DECISIONS</a:t>
            </a:r>
            <a:r>
              <a:rPr lang="en-GB" sz="1600" b="1" dirty="0"/>
              <a:t>. HARVARD BUSINESS REVIEW PRESS.</a:t>
            </a:r>
          </a:p>
          <a:p>
            <a:pPr marL="0" lvl="0" indent="0">
              <a:buNone/>
            </a:pPr>
            <a:r>
              <a:rPr lang="en-GB" sz="1600" b="1" dirty="0"/>
              <a:t>3.KAHNEMAN, D. (2011). </a:t>
            </a:r>
            <a:r>
              <a:rPr lang="en-GB" sz="1600" b="1" i="1" dirty="0"/>
              <a:t>THINKING, FAST AND SLOW</a:t>
            </a:r>
            <a:r>
              <a:rPr lang="en-GB" sz="1600" b="1" dirty="0"/>
              <a:t>. FARRAR, STRAUS AND GIROUX.</a:t>
            </a:r>
          </a:p>
          <a:p>
            <a:pPr marL="0" lvl="0" indent="0">
              <a:buNone/>
            </a:pPr>
            <a:r>
              <a:rPr lang="en-GB" sz="1600" b="1" dirty="0"/>
              <a:t>4. KEPNER, C. H., &amp; TREGOE, B. B. (2013). </a:t>
            </a:r>
            <a:r>
              <a:rPr lang="en-GB" sz="1600" b="1" i="1" dirty="0"/>
              <a:t>THE NEW RATIONAL MANAGER: AN UPDATED EDITION FOR A NEW WORLD</a:t>
            </a:r>
            <a:r>
              <a:rPr lang="en-GB" sz="1600" b="1" dirty="0"/>
              <a:t>. PRINCETON RESEARCH PRESS.</a:t>
            </a:r>
          </a:p>
          <a:p>
            <a:pPr marL="0" lvl="0" indent="0">
              <a:buNone/>
            </a:pPr>
            <a:r>
              <a:rPr lang="en-GB" sz="1600" b="1" dirty="0"/>
              <a:t>5.SIMON, H. A. (1997). </a:t>
            </a:r>
            <a:r>
              <a:rPr lang="en-GB" sz="1600" b="1" i="1" dirty="0"/>
              <a:t>ADMINISTRATIVE BEHAVIOUR: A STUDY OF DECISION-MAKING PROCESSES IN ADMINISTRATIVE ORGANIZATIONS</a:t>
            </a:r>
            <a:r>
              <a:rPr lang="en-GB" sz="1600" b="1" dirty="0"/>
              <a:t> (4TH ED.). FREE PRESS.</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dd6500297c65a54a835f4de15d80de47">
  <xsd:schema xmlns:xsd="http://www.w3.org/2001/XMLSchema" xmlns:xs="http://www.w3.org/2001/XMLSchema" xmlns:p="http://schemas.microsoft.com/office/2006/metadata/properties" xmlns:ns3="930350eb-f8df-4f84-845c-a06ee073f72d" targetNamespace="http://schemas.microsoft.com/office/2006/metadata/properties" ma:root="true" ma:fieldsID="c536df8f52fc670c168da5d7523e446c"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purl.org/dc/terms/"/>
    <ds:schemaRef ds:uri="http://schemas.microsoft.com/office/2006/documentManagement/types"/>
    <ds:schemaRef ds:uri="http://schemas.openxmlformats.org/package/2006/metadata/core-properties"/>
    <ds:schemaRef ds:uri="http://schemas.microsoft.com/office/infopath/2007/PartnerControls"/>
    <ds:schemaRef ds:uri="http://schemas.microsoft.com/office/2006/metadata/properties"/>
    <ds:schemaRef ds:uri="http://purl.org/dc/elements/1.1/"/>
    <ds:schemaRef ds:uri="930350eb-f8df-4f84-845c-a06ee073f72d"/>
    <ds:schemaRef ds:uri="http://www.w3.org/XML/1998/namespace"/>
    <ds:schemaRef ds:uri="http://purl.org/dc/dcmitype/"/>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5158A1E1-22D2-4B9E-A98B-D567124926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1104</Words>
  <Application>Microsoft Office PowerPoint</Application>
  <PresentationFormat>Widescreen</PresentationFormat>
  <Paragraphs>97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Segoe UI</vt:lpstr>
      <vt:lpstr>Wingdings</vt:lpstr>
      <vt:lpstr>Office Theme</vt:lpstr>
      <vt:lpstr>PowerPoint Presentation</vt:lpstr>
      <vt:lpstr>Overview of my presentation.  </vt:lpstr>
      <vt:lpstr>Provide an overview of Basil’s Bakery.  (approx. 30 seconds)</vt:lpstr>
      <vt:lpstr>Provide an insight into the problems Basil’s Bakery are facing. (approx. 1 minute)</vt:lpstr>
      <vt:lpstr>Provide a critique of the PESTEL Framework  (approx. 1 minute).</vt:lpstr>
      <vt:lpstr>  Provide an application and discuss the information provided in your PESTEL Framework  (approx. 1 minute 30 seconds).  </vt:lpstr>
      <vt:lpstr>Provide a critique of the Cause-and-Effect model (approx. 1 minute).</vt:lpstr>
      <vt:lpstr>PowerPoint Presentation</vt:lpstr>
      <vt:lpstr>Provide a summary of your Key Findings  (approx. 30 seconds)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Nauman Aman (2523153)</cp:lastModifiedBy>
  <cp:revision>101</cp:revision>
  <dcterms:created xsi:type="dcterms:W3CDTF">2024-01-29T11:42:05Z</dcterms:created>
  <dcterms:modified xsi:type="dcterms:W3CDTF">2026-10-10T14:04:22Z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