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4"/>
  </p:sldMasterIdLst>
  <p:sldIdLst>
    <p:sldId id="256"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114" y="1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A0C0817-A112-4847-8014-A94B7D2A4EA3}" type="datetime1">
              <a:rPr lang="en-US" smtClean="0"/>
              <a:t>9/24/2019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703772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FA2B21-3FCD-4721-B95C-427943F61125}" type="datetime1">
              <a:rPr lang="en-US" smtClean="0"/>
              <a:t>9/24/2019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8294089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9/24/2019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600133998"/>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6FA2B21-3FCD-4721-B95C-427943F61125}" type="datetime1">
              <a:rPr lang="en-US" smtClean="0"/>
              <a:t>9/24/2019</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840912327"/>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6FA2B21-3FCD-4721-B95C-427943F61125}" type="datetime1">
              <a:rPr lang="en-US" smtClean="0"/>
              <a:t>9/24/2019</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634682936"/>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6FA2B21-3FCD-4721-B95C-427943F61125}" type="datetime1">
              <a:rPr lang="en-US" smtClean="0"/>
              <a:t>9/24/2019</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777013525"/>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FA2B21-3FCD-4721-B95C-427943F61125}" type="datetime1">
              <a:rPr lang="en-US" smtClean="0"/>
              <a:t>9/24/2019</a:t>
            </a:fld>
            <a:endParaRPr 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30111532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6FA2B21-3FCD-4721-B95C-427943F61125}" type="datetime1">
              <a:rPr lang="en-US" smtClean="0"/>
              <a:t>9/24/2019</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023120324"/>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6FA2B21-3FCD-4721-B95C-427943F61125}" type="datetime1">
              <a:rPr lang="en-US" smtClean="0"/>
              <a:t>9/24/2019</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019834268"/>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F6FA2B21-3FCD-4721-B95C-427943F61125}" type="datetime1">
              <a:rPr lang="en-US" smtClean="0"/>
              <a:t>9/24/2019</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962893132"/>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9/24/2019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3794593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9/24/2019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98031313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9/24/2019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808370099"/>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9/24/2019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79702524"/>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FA2B21-3FCD-4721-B95C-427943F61125}" type="datetime1">
              <a:rPr lang="en-US" smtClean="0"/>
              <a:t>9/24/2019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48575609"/>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FA2B21-3FCD-4721-B95C-427943F61125}" type="datetime1">
              <a:rPr lang="en-US" smtClean="0"/>
              <a:t>9/24/2019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524400753"/>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FA2B21-3FCD-4721-B95C-427943F61125}" type="datetime1">
              <a:rPr lang="en-US" smtClean="0"/>
              <a:t>9/24/2019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737363179"/>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F6FA2B21-3FCD-4721-B95C-427943F61125}" type="datetime1">
              <a:rPr lang="en-US" smtClean="0"/>
              <a:t>9/24/2019</a:t>
            </a:fld>
            <a:endParaRPr lang="en-US"/>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590126788"/>
      </p:ext>
    </p:extLst>
  </p:cSld>
  <p:clrMap bg1="dk1" tx1="lt1" bg2="dk2" tx2="lt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688" r:id="rId14"/>
    <p:sldLayoutId id="2147483689" r:id="rId15"/>
    <p:sldLayoutId id="2147483690" r:id="rId16"/>
    <p:sldLayoutId id="2147483691" r:id="rId17"/>
  </p:sldLayoutIdLst>
  <p:hf sldNum="0"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DC771D86-6842-4144-B7C4-4336EFD70876}"/>
              </a:ext>
            </a:extLst>
          </p:cNvPr>
          <p:cNvSpPr txBox="1"/>
          <p:nvPr/>
        </p:nvSpPr>
        <p:spPr>
          <a:xfrm>
            <a:off x="4493108" y="543927"/>
            <a:ext cx="3488787" cy="2777683"/>
          </a:xfrm>
          <a:prstGeom prst="rect">
            <a:avLst/>
          </a:prstGeom>
          <a:solidFill>
            <a:schemeClr val="bg2">
              <a:lumMod val="75000"/>
            </a:schemeClr>
          </a:solidFill>
        </p:spPr>
        <p:txBody>
          <a:bodyPr wrap="square" rtlCol="0">
            <a:spAutoFit/>
          </a:bodyPr>
          <a:lstStyle/>
          <a:p>
            <a:r>
              <a:rPr lang="en-GB" sz="1400" b="1" u="sng" dirty="0" err="1"/>
              <a:t>Amdana</a:t>
            </a:r>
            <a:r>
              <a:rPr lang="en-GB" sz="1400" b="1" u="sng" dirty="0"/>
              <a:t> </a:t>
            </a:r>
            <a:r>
              <a:rPr lang="en-GB" sz="1400" b="1" u="sng" dirty="0" err="1"/>
              <a:t>i</a:t>
            </a:r>
            <a:endParaRPr lang="en-GB" sz="1400" b="1" u="sng" dirty="0"/>
          </a:p>
          <a:p>
            <a:r>
              <a:rPr lang="en-GB" sz="1400" b="1" u="sng" dirty="0"/>
              <a:t>About Me</a:t>
            </a:r>
          </a:p>
          <a:p>
            <a:endParaRPr lang="en-GB" sz="1400" b="1" u="sng" dirty="0"/>
          </a:p>
          <a:p>
            <a:r>
              <a:rPr lang="en-GB" sz="1400" dirty="0"/>
              <a:t> </a:t>
            </a:r>
            <a:r>
              <a:rPr lang="en-GB" sz="1200" dirty="0"/>
              <a:t>I am a keen outdoor sports enthusiast, regularly finding myself out in the field: climbing, cycling and running.</a:t>
            </a:r>
            <a:br>
              <a:rPr lang="en-GB" sz="1200" dirty="0"/>
            </a:br>
            <a:br>
              <a:rPr lang="en-GB" sz="1200" dirty="0"/>
            </a:br>
            <a:r>
              <a:rPr lang="en-GB" sz="1200" dirty="0"/>
              <a:t>I’m always setting myself obscene challenges to see what I can do, and as one of my sporting idols once said,</a:t>
            </a:r>
            <a:br>
              <a:rPr lang="en-GB" sz="1200" dirty="0"/>
            </a:br>
            <a:br>
              <a:rPr lang="en-GB" sz="1200" dirty="0"/>
            </a:br>
            <a:r>
              <a:rPr lang="en-GB" sz="1050" i="1" u="sng" dirty="0"/>
              <a:t>“Naive enough to start, stubborn enough to finish”</a:t>
            </a:r>
          </a:p>
          <a:p>
            <a:endParaRPr lang="en-GB" sz="1200" dirty="0"/>
          </a:p>
          <a:p>
            <a:r>
              <a:rPr lang="en-GB" sz="1200" dirty="0"/>
              <a:t> I think that sums me up quite well!</a:t>
            </a:r>
          </a:p>
        </p:txBody>
      </p:sp>
      <p:sp>
        <p:nvSpPr>
          <p:cNvPr id="26" name="TextBox 25">
            <a:extLst>
              <a:ext uri="{FF2B5EF4-FFF2-40B4-BE49-F238E27FC236}">
                <a16:creationId xmlns:a16="http://schemas.microsoft.com/office/drawing/2014/main" id="{DC883CD3-C83C-4023-86A9-8EB1A4090D56}"/>
              </a:ext>
            </a:extLst>
          </p:cNvPr>
          <p:cNvSpPr txBox="1"/>
          <p:nvPr/>
        </p:nvSpPr>
        <p:spPr>
          <a:xfrm>
            <a:off x="264424" y="1659617"/>
            <a:ext cx="3488787" cy="1661993"/>
          </a:xfrm>
          <a:prstGeom prst="rect">
            <a:avLst/>
          </a:prstGeom>
          <a:solidFill>
            <a:schemeClr val="bg2">
              <a:lumMod val="75000"/>
            </a:schemeClr>
          </a:solidFill>
        </p:spPr>
        <p:txBody>
          <a:bodyPr wrap="square" rtlCol="0">
            <a:spAutoFit/>
          </a:bodyPr>
          <a:lstStyle/>
          <a:p>
            <a:r>
              <a:rPr lang="en-GB" sz="1200" b="1" u="sng" dirty="0" err="1"/>
              <a:t>Profiad</a:t>
            </a:r>
            <a:r>
              <a:rPr lang="en-GB" sz="1200" b="1" u="sng" dirty="0"/>
              <a:t> </a:t>
            </a:r>
            <a:r>
              <a:rPr lang="en-GB" sz="1200" b="1" u="sng" dirty="0" err="1"/>
              <a:t>addysgu</a:t>
            </a:r>
            <a:r>
              <a:rPr lang="en-GB" sz="1200" b="1" u="sng" dirty="0"/>
              <a:t> </a:t>
            </a:r>
            <a:r>
              <a:rPr lang="en-GB" sz="1200" b="1" u="sng" dirty="0" err="1"/>
              <a:t>blaenorol</a:t>
            </a:r>
            <a:endParaRPr lang="en-GB" sz="1200" b="1" u="sng" dirty="0"/>
          </a:p>
          <a:p>
            <a:r>
              <a:rPr lang="en-GB" sz="1200" b="1" u="sng" dirty="0"/>
              <a:t>Previous teaching experiences </a:t>
            </a:r>
          </a:p>
          <a:p>
            <a:endParaRPr lang="en-GB" sz="1200" dirty="0"/>
          </a:p>
          <a:p>
            <a:pPr marL="171450" indent="-171450">
              <a:buFontTx/>
              <a:buChar char="-"/>
            </a:pPr>
            <a:r>
              <a:rPr lang="en-GB" sz="1200" dirty="0"/>
              <a:t>Working as a TA in </a:t>
            </a:r>
            <a:r>
              <a:rPr lang="en-GB" sz="1200" dirty="0" err="1"/>
              <a:t>Llanishen</a:t>
            </a:r>
            <a:r>
              <a:rPr lang="en-GB" sz="1200" dirty="0"/>
              <a:t> High School in the Autism Base</a:t>
            </a:r>
          </a:p>
          <a:p>
            <a:pPr marL="171450" indent="-171450">
              <a:buFontTx/>
              <a:buChar char="-"/>
            </a:pPr>
            <a:r>
              <a:rPr lang="en-GB" sz="1200" dirty="0"/>
              <a:t>Ski and Snowboard Instructor</a:t>
            </a:r>
          </a:p>
          <a:p>
            <a:pPr marL="171450" indent="-171450">
              <a:buFontTx/>
              <a:buChar char="-"/>
            </a:pPr>
            <a:r>
              <a:rPr lang="en-GB" sz="1200" dirty="0"/>
              <a:t>Indoor climbing instructor</a:t>
            </a:r>
          </a:p>
          <a:p>
            <a:endParaRPr lang="en-GB" dirty="0"/>
          </a:p>
        </p:txBody>
      </p:sp>
      <p:sp>
        <p:nvSpPr>
          <p:cNvPr id="28" name="TextBox 27">
            <a:extLst>
              <a:ext uri="{FF2B5EF4-FFF2-40B4-BE49-F238E27FC236}">
                <a16:creationId xmlns:a16="http://schemas.microsoft.com/office/drawing/2014/main" id="{790B48A9-DCB0-4E73-BD5B-5F3E3E50BE70}"/>
              </a:ext>
            </a:extLst>
          </p:cNvPr>
          <p:cNvSpPr txBox="1"/>
          <p:nvPr/>
        </p:nvSpPr>
        <p:spPr>
          <a:xfrm>
            <a:off x="3984003" y="3612067"/>
            <a:ext cx="5354277" cy="3062377"/>
          </a:xfrm>
          <a:prstGeom prst="rect">
            <a:avLst/>
          </a:prstGeom>
          <a:solidFill>
            <a:schemeClr val="bg2">
              <a:lumMod val="75000"/>
            </a:schemeClr>
          </a:solidFill>
        </p:spPr>
        <p:txBody>
          <a:bodyPr wrap="square" rtlCol="0">
            <a:spAutoFit/>
          </a:bodyPr>
          <a:lstStyle/>
          <a:p>
            <a:r>
              <a:rPr lang="en-GB" sz="1400" b="1" u="sng" dirty="0" err="1"/>
              <a:t>Rhesymau</a:t>
            </a:r>
            <a:r>
              <a:rPr lang="en-GB" sz="1400" b="1" u="sng" dirty="0"/>
              <a:t> </a:t>
            </a:r>
            <a:r>
              <a:rPr lang="en-GB" sz="1400" b="1" u="sng" dirty="0" err="1"/>
              <a:t>dros</a:t>
            </a:r>
            <a:r>
              <a:rPr lang="en-GB" sz="1400" b="1" u="sng" dirty="0"/>
              <a:t> </a:t>
            </a:r>
            <a:r>
              <a:rPr lang="en-GB" sz="1400" b="1" u="sng" dirty="0" err="1"/>
              <a:t>ddewis</a:t>
            </a:r>
            <a:r>
              <a:rPr lang="en-GB" sz="1400" b="1" u="sng" dirty="0"/>
              <a:t> </a:t>
            </a:r>
            <a:r>
              <a:rPr lang="en-GB" sz="1400" b="1" u="sng" dirty="0" err="1"/>
              <a:t>addysgu</a:t>
            </a:r>
            <a:r>
              <a:rPr lang="en-GB" sz="1400" b="1" u="sng" dirty="0"/>
              <a:t> </a:t>
            </a:r>
            <a:r>
              <a:rPr lang="en-GB" sz="1400" b="1" u="sng" dirty="0" err="1"/>
              <a:t>fel</a:t>
            </a:r>
            <a:r>
              <a:rPr lang="en-GB" sz="1400" b="1" u="sng" dirty="0"/>
              <a:t> </a:t>
            </a:r>
            <a:r>
              <a:rPr lang="en-GB" sz="1400" b="1" u="sng" dirty="0" err="1"/>
              <a:t>proffesiwn</a:t>
            </a:r>
            <a:endParaRPr lang="en-GB" sz="1400" b="1" u="sng" dirty="0"/>
          </a:p>
          <a:p>
            <a:r>
              <a:rPr lang="en-GB" sz="1400" b="1" u="sng" dirty="0"/>
              <a:t>Reasons for entering the teaching profession </a:t>
            </a:r>
          </a:p>
          <a:p>
            <a:endParaRPr lang="en-GB" sz="1100" dirty="0"/>
          </a:p>
          <a:p>
            <a:r>
              <a:rPr lang="en-GB" sz="1100" dirty="0"/>
              <a:t>Whilst in full time education there was a teacher who inspired me in their subject field so much that it was the main reason for my degree choice.</a:t>
            </a:r>
            <a:br>
              <a:rPr lang="en-GB" sz="1100" dirty="0"/>
            </a:br>
            <a:endParaRPr lang="en-GB" sz="1100" dirty="0"/>
          </a:p>
          <a:p>
            <a:r>
              <a:rPr lang="en-GB" sz="1100" dirty="0"/>
              <a:t>The way he displayed his mastery and passion for the subject has inspired me to this day and has directly influenced my coaching styles in my skiing, snowboarding and climbing sessions.</a:t>
            </a:r>
          </a:p>
          <a:p>
            <a:endParaRPr lang="en-GB" sz="1100" dirty="0"/>
          </a:p>
          <a:p>
            <a:r>
              <a:rPr lang="en-GB" sz="1100" dirty="0"/>
              <a:t>I decided to enter the teaching profession to use my skills I’ve developed over the years to help develop and create the excited and curious minds of the next generation.</a:t>
            </a:r>
          </a:p>
          <a:p>
            <a:r>
              <a:rPr lang="en-GB" sz="1100" dirty="0"/>
              <a:t> </a:t>
            </a:r>
          </a:p>
          <a:p>
            <a:r>
              <a:rPr lang="en-GB" sz="1100" dirty="0"/>
              <a:t>I also aim to get involved in various after school activities to provide children with the opportunity to take part in sports that they may never experience otherwise.</a:t>
            </a:r>
          </a:p>
        </p:txBody>
      </p:sp>
      <p:sp>
        <p:nvSpPr>
          <p:cNvPr id="30" name="TextBox 29">
            <a:extLst>
              <a:ext uri="{FF2B5EF4-FFF2-40B4-BE49-F238E27FC236}">
                <a16:creationId xmlns:a16="http://schemas.microsoft.com/office/drawing/2014/main" id="{9B5B33C0-C8D5-40A4-8E7B-A15741A16A2F}"/>
              </a:ext>
            </a:extLst>
          </p:cNvPr>
          <p:cNvSpPr txBox="1"/>
          <p:nvPr/>
        </p:nvSpPr>
        <p:spPr>
          <a:xfrm>
            <a:off x="8292777" y="1013286"/>
            <a:ext cx="3505502" cy="2308324"/>
          </a:xfrm>
          <a:prstGeom prst="rect">
            <a:avLst/>
          </a:prstGeom>
          <a:solidFill>
            <a:schemeClr val="bg2">
              <a:lumMod val="75000"/>
            </a:schemeClr>
          </a:solidFill>
        </p:spPr>
        <p:txBody>
          <a:bodyPr wrap="square" rtlCol="0">
            <a:spAutoFit/>
          </a:bodyPr>
          <a:lstStyle/>
          <a:p>
            <a:r>
              <a:rPr lang="en-GB" sz="1200" b="1" u="sng" dirty="0"/>
              <a:t>Y math o </a:t>
            </a:r>
            <a:r>
              <a:rPr lang="en-GB" sz="1200" b="1" u="sng" dirty="0" err="1"/>
              <a:t>athro</a:t>
            </a:r>
            <a:r>
              <a:rPr lang="en-GB" sz="1200" b="1" u="sng" dirty="0"/>
              <a:t> </a:t>
            </a:r>
            <a:r>
              <a:rPr lang="en-GB" sz="1200" b="1" u="sng" dirty="0" err="1"/>
              <a:t>hoffaf</a:t>
            </a:r>
            <a:r>
              <a:rPr lang="en-GB" sz="1200" b="1" u="sng" dirty="0"/>
              <a:t> bod</a:t>
            </a:r>
          </a:p>
          <a:p>
            <a:r>
              <a:rPr lang="en-GB" sz="1200" b="1" u="sng" dirty="0"/>
              <a:t>The kind of teacher I aspire to be</a:t>
            </a:r>
          </a:p>
          <a:p>
            <a:br>
              <a:rPr lang="en-GB" sz="1200" dirty="0"/>
            </a:br>
            <a:r>
              <a:rPr lang="en-GB" sz="1200" dirty="0"/>
              <a:t>I strive to be a teacher who can inspire pupils to look at life beyond the classroom and see what is available to them after they leave full time education.</a:t>
            </a:r>
            <a:br>
              <a:rPr lang="en-GB" sz="1200" dirty="0"/>
            </a:br>
            <a:br>
              <a:rPr lang="en-GB" sz="1200" dirty="0"/>
            </a:br>
            <a:r>
              <a:rPr lang="en-GB" sz="1200" dirty="0"/>
              <a:t>I hope to achieve this by demonstrating passion for my subjects and an eagerness to help pupils achieve their full potential.</a:t>
            </a:r>
          </a:p>
          <a:p>
            <a:pPr marL="228600" indent="-228600">
              <a:buAutoNum type="arabicParenR"/>
            </a:pPr>
            <a:endParaRPr lang="en-GB" sz="1200" dirty="0"/>
          </a:p>
        </p:txBody>
      </p:sp>
      <p:sp>
        <p:nvSpPr>
          <p:cNvPr id="32" name="TextBox 31">
            <a:extLst>
              <a:ext uri="{FF2B5EF4-FFF2-40B4-BE49-F238E27FC236}">
                <a16:creationId xmlns:a16="http://schemas.microsoft.com/office/drawing/2014/main" id="{64B893A5-04B7-4831-9F75-23466AF3DA69}"/>
              </a:ext>
            </a:extLst>
          </p:cNvPr>
          <p:cNvSpPr txBox="1"/>
          <p:nvPr/>
        </p:nvSpPr>
        <p:spPr>
          <a:xfrm>
            <a:off x="9569072" y="3652620"/>
            <a:ext cx="2229207" cy="2677656"/>
          </a:xfrm>
          <a:prstGeom prst="rect">
            <a:avLst/>
          </a:prstGeom>
          <a:solidFill>
            <a:schemeClr val="bg2">
              <a:lumMod val="75000"/>
            </a:schemeClr>
          </a:solidFill>
        </p:spPr>
        <p:txBody>
          <a:bodyPr wrap="square" rtlCol="0">
            <a:spAutoFit/>
          </a:bodyPr>
          <a:lstStyle/>
          <a:p>
            <a:r>
              <a:rPr lang="en-GB" sz="1200" b="1" u="sng" dirty="0" err="1"/>
              <a:t>Meysydd</a:t>
            </a:r>
            <a:r>
              <a:rPr lang="en-GB" sz="1200" b="1" u="sng" dirty="0"/>
              <a:t> / </a:t>
            </a:r>
            <a:r>
              <a:rPr lang="en-GB" sz="1200" b="1" u="sng" dirty="0" err="1"/>
              <a:t>pynciau</a:t>
            </a:r>
            <a:r>
              <a:rPr lang="en-GB" sz="1200" b="1" u="sng" dirty="0"/>
              <a:t> </a:t>
            </a:r>
            <a:r>
              <a:rPr lang="en-GB" sz="1200" b="1" u="sng" dirty="0" err="1"/>
              <a:t>medraf</a:t>
            </a:r>
            <a:r>
              <a:rPr lang="en-GB" sz="1200" b="1" u="sng" dirty="0"/>
              <a:t> </a:t>
            </a:r>
            <a:r>
              <a:rPr lang="en-GB" sz="1200" b="1" u="sng" dirty="0" err="1"/>
              <a:t>eu</a:t>
            </a:r>
            <a:r>
              <a:rPr lang="en-GB" sz="1200" b="1" u="sng" dirty="0"/>
              <a:t> </a:t>
            </a:r>
            <a:r>
              <a:rPr lang="en-GB" sz="1200" b="1" u="sng" dirty="0" err="1"/>
              <a:t>haddysgu</a:t>
            </a:r>
            <a:endParaRPr lang="en-GB" sz="1200" b="1" u="sng" dirty="0"/>
          </a:p>
          <a:p>
            <a:r>
              <a:rPr lang="en-GB" sz="1200" b="1" u="sng" dirty="0"/>
              <a:t>Areas / subjects I could teach</a:t>
            </a:r>
            <a:br>
              <a:rPr lang="en-GB" sz="1200" b="1" u="sng" dirty="0"/>
            </a:br>
            <a:endParaRPr lang="en-GB" sz="1200" b="1" u="sng" dirty="0"/>
          </a:p>
          <a:p>
            <a:pPr marL="171450" indent="-171450">
              <a:buFontTx/>
              <a:buChar char="-"/>
            </a:pPr>
            <a:r>
              <a:rPr lang="en-GB" sz="1200" dirty="0"/>
              <a:t>Geology</a:t>
            </a:r>
          </a:p>
          <a:p>
            <a:pPr marL="171450" indent="-171450">
              <a:buFontTx/>
              <a:buChar char="-"/>
            </a:pPr>
            <a:r>
              <a:rPr lang="en-GB" sz="1200" dirty="0"/>
              <a:t>Mathematics</a:t>
            </a:r>
          </a:p>
          <a:p>
            <a:pPr marL="171450" indent="-171450">
              <a:buFontTx/>
              <a:buChar char="-"/>
            </a:pPr>
            <a:endParaRPr lang="en-GB" sz="1200" dirty="0"/>
          </a:p>
          <a:p>
            <a:r>
              <a:rPr lang="en-GB" sz="1200" b="1" u="sng" dirty="0"/>
              <a:t>Eager to help in extra curricular activities such as;</a:t>
            </a:r>
          </a:p>
          <a:p>
            <a:pPr marL="171450" indent="-171450">
              <a:buFont typeface="Arial" panose="020B0604020202020204" pitchFamily="34" charset="0"/>
              <a:buChar char="•"/>
            </a:pPr>
            <a:r>
              <a:rPr lang="en-GB" sz="1200" dirty="0"/>
              <a:t>Cross Country Running</a:t>
            </a:r>
          </a:p>
          <a:p>
            <a:pPr marL="171450" indent="-171450">
              <a:buFont typeface="Arial" panose="020B0604020202020204" pitchFamily="34" charset="0"/>
              <a:buChar char="•"/>
            </a:pPr>
            <a:r>
              <a:rPr lang="en-GB" sz="1200" dirty="0"/>
              <a:t>Climbing</a:t>
            </a:r>
          </a:p>
          <a:p>
            <a:pPr marL="171450" indent="-171450">
              <a:buFont typeface="Arial" panose="020B0604020202020204" pitchFamily="34" charset="0"/>
              <a:buChar char="•"/>
            </a:pPr>
            <a:r>
              <a:rPr lang="en-GB" sz="1200" dirty="0"/>
              <a:t>Cycling</a:t>
            </a:r>
          </a:p>
          <a:p>
            <a:pPr marL="171450" indent="-171450">
              <a:buFont typeface="Arial" panose="020B0604020202020204" pitchFamily="34" charset="0"/>
              <a:buChar char="•"/>
            </a:pPr>
            <a:r>
              <a:rPr lang="en-GB" sz="1200" dirty="0"/>
              <a:t>Skiing/ Snowboarding</a:t>
            </a:r>
          </a:p>
        </p:txBody>
      </p:sp>
      <p:sp>
        <p:nvSpPr>
          <p:cNvPr id="24" name="TextBox 23">
            <a:extLst>
              <a:ext uri="{FF2B5EF4-FFF2-40B4-BE49-F238E27FC236}">
                <a16:creationId xmlns:a16="http://schemas.microsoft.com/office/drawing/2014/main" id="{DC883CD3-C83C-4023-86A9-8EB1A4090D56}"/>
              </a:ext>
            </a:extLst>
          </p:cNvPr>
          <p:cNvSpPr txBox="1"/>
          <p:nvPr/>
        </p:nvSpPr>
        <p:spPr>
          <a:xfrm>
            <a:off x="264424" y="4160452"/>
            <a:ext cx="3488787" cy="1661993"/>
          </a:xfrm>
          <a:prstGeom prst="rect">
            <a:avLst/>
          </a:prstGeom>
          <a:solidFill>
            <a:schemeClr val="bg2">
              <a:lumMod val="75000"/>
            </a:schemeClr>
          </a:solidFill>
        </p:spPr>
        <p:txBody>
          <a:bodyPr wrap="square" rtlCol="0">
            <a:spAutoFit/>
          </a:bodyPr>
          <a:lstStyle/>
          <a:p>
            <a:r>
              <a:rPr lang="en-GB" sz="1200" b="1" u="sng" dirty="0" err="1"/>
              <a:t>Cefndir</a:t>
            </a:r>
            <a:r>
              <a:rPr lang="en-GB" sz="1200" b="1" u="sng" dirty="0"/>
              <a:t> </a:t>
            </a:r>
            <a:r>
              <a:rPr lang="en-GB" sz="1200" b="1" u="sng" dirty="0" err="1"/>
              <a:t>academaidd</a:t>
            </a:r>
            <a:endParaRPr lang="en-GB" sz="1200" b="1" u="sng" dirty="0"/>
          </a:p>
          <a:p>
            <a:r>
              <a:rPr lang="en-GB" sz="1200" b="1" u="sng" dirty="0"/>
              <a:t>Academic history</a:t>
            </a:r>
          </a:p>
          <a:p>
            <a:endParaRPr lang="en-GB" sz="1200" dirty="0"/>
          </a:p>
          <a:p>
            <a:pPr marL="171450" indent="-171450">
              <a:buFontTx/>
              <a:buChar char="-"/>
            </a:pPr>
            <a:r>
              <a:rPr lang="en-GB" sz="1200" dirty="0"/>
              <a:t>Studied GCSE’s and A-levels at St. Martins, Caerphilly</a:t>
            </a:r>
          </a:p>
          <a:p>
            <a:pPr marL="171450" indent="-171450">
              <a:buFontTx/>
              <a:buChar char="-"/>
            </a:pPr>
            <a:r>
              <a:rPr lang="en-GB" sz="1200" dirty="0"/>
              <a:t>BSc in Exploration Resource Geology at Cardiff University</a:t>
            </a:r>
          </a:p>
          <a:p>
            <a:endParaRPr lang="en-GB" dirty="0"/>
          </a:p>
        </p:txBody>
      </p:sp>
      <p:sp>
        <p:nvSpPr>
          <p:cNvPr id="3" name="TextBox 2">
            <a:extLst>
              <a:ext uri="{FF2B5EF4-FFF2-40B4-BE49-F238E27FC236}">
                <a16:creationId xmlns:a16="http://schemas.microsoft.com/office/drawing/2014/main" id="{F120021D-95A9-44CC-976A-14845AE1E182}"/>
              </a:ext>
            </a:extLst>
          </p:cNvPr>
          <p:cNvSpPr txBox="1"/>
          <p:nvPr/>
        </p:nvSpPr>
        <p:spPr>
          <a:xfrm>
            <a:off x="264424" y="174595"/>
            <a:ext cx="3488787" cy="830997"/>
          </a:xfrm>
          <a:prstGeom prst="rect">
            <a:avLst/>
          </a:prstGeom>
          <a:noFill/>
        </p:spPr>
        <p:txBody>
          <a:bodyPr wrap="square" rtlCol="0">
            <a:spAutoFit/>
          </a:bodyPr>
          <a:lstStyle/>
          <a:p>
            <a:r>
              <a:rPr lang="en-GB" sz="4800" b="1" u="sng" dirty="0">
                <a:solidFill>
                  <a:schemeClr val="tx2">
                    <a:lumMod val="50000"/>
                  </a:schemeClr>
                </a:solidFill>
              </a:rPr>
              <a:t>Huw Brace </a:t>
            </a:r>
          </a:p>
        </p:txBody>
      </p:sp>
    </p:spTree>
    <p:extLst>
      <p:ext uri="{BB962C8B-B14F-4D97-AF65-F5344CB8AC3E}">
        <p14:creationId xmlns:p14="http://schemas.microsoft.com/office/powerpoint/2010/main" val="1084158819"/>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D3B00B9D084464B970E6F5A4ABBB667" ma:contentTypeVersion="5" ma:contentTypeDescription="Create a new document." ma:contentTypeScope="" ma:versionID="4a128fbfad56e3e7b2ac597fb18bc598">
  <xsd:schema xmlns:xsd="http://www.w3.org/2001/XMLSchema" xmlns:xs="http://www.w3.org/2001/XMLSchema" xmlns:p="http://schemas.microsoft.com/office/2006/metadata/properties" xmlns:ns3="921765a0-fcf6-47d1-8ac4-5d670786d758" xmlns:ns4="46b8f10f-f56e-4e87-af4a-2384ac144562" targetNamespace="http://schemas.microsoft.com/office/2006/metadata/properties" ma:root="true" ma:fieldsID="601a2984498e574fe9e7a2aa5c04b617" ns3:_="" ns4:_="">
    <xsd:import namespace="921765a0-fcf6-47d1-8ac4-5d670786d758"/>
    <xsd:import namespace="46b8f10f-f56e-4e87-af4a-2384ac144562"/>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1765a0-fcf6-47d1-8ac4-5d670786d75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6b8f10f-f56e-4e87-af4a-2384ac144562"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89D04A2-FB90-4E82-B0ED-C515E74BEB7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1765a0-fcf6-47d1-8ac4-5d670786d758"/>
    <ds:schemaRef ds:uri="46b8f10f-f56e-4e87-af4a-2384ac14456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FB72829-8910-4F12-962C-D7EA5C8537B2}">
  <ds:schemaRefs>
    <ds:schemaRef ds:uri="http://schemas.microsoft.com/sharepoint/v3/contenttype/forms"/>
  </ds:schemaRefs>
</ds:datastoreItem>
</file>

<file path=customXml/itemProps3.xml><?xml version="1.0" encoding="utf-8"?>
<ds:datastoreItem xmlns:ds="http://schemas.openxmlformats.org/officeDocument/2006/customXml" ds:itemID="{25E2B98E-D1E4-414F-9649-528384A12F44}">
  <ds:schemaRefs>
    <ds:schemaRef ds:uri="http://purl.org/dc/terms/"/>
    <ds:schemaRef ds:uri="http://schemas.openxmlformats.org/package/2006/metadata/core-properties"/>
    <ds:schemaRef ds:uri="http://schemas.microsoft.com/office/2006/documentManagement/types"/>
    <ds:schemaRef ds:uri="46b8f10f-f56e-4e87-af4a-2384ac144562"/>
    <ds:schemaRef ds:uri="921765a0-fcf6-47d1-8ac4-5d670786d758"/>
    <ds:schemaRef ds:uri="http://purl.org/dc/elements/1.1/"/>
    <ds:schemaRef ds:uri="http://schemas.microsoft.com/office/2006/metadata/properti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Slice</Template>
  <TotalTime>98</TotalTime>
  <Words>143</Words>
  <Application>Microsoft Office PowerPoint</Application>
  <PresentationFormat>Widescreen</PresentationFormat>
  <Paragraphs>40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Century Gothic</vt:lpstr>
      <vt:lpstr>Wingdings 3</vt:lpstr>
      <vt:lpstr>Slice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jack Davies</dc:creator>
  <cp:lastModifiedBy>Huw Brace (1704547)</cp:lastModifiedBy>
  <cp:revision>11</cp:revision>
  <dcterms:created xsi:type="dcterms:W3CDTF">2019-09-05T20:58:34Z</dcterms:created>
  <dcterms:modified xsi:type="dcterms:W3CDTF">2019-09-24T13:26:43Z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0x010100AD3B00B9D084464B970E6F5A4ABBB667</vt:lpwstr>
  </property>
</Properties>
</file>