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7" r:id="rId2"/>
    <p:sldId id="344" r:id="rId3"/>
    <p:sldId id="299" r:id="rId4"/>
    <p:sldId id="353" r:id="rId5"/>
    <p:sldId id="346" r:id="rId6"/>
    <p:sldId id="347" r:id="rId7"/>
    <p:sldId id="304" r:id="rId8"/>
    <p:sldId id="305" r:id="rId9"/>
    <p:sldId id="306" r:id="rId10"/>
    <p:sldId id="307" r:id="rId11"/>
    <p:sldId id="308" r:id="rId12"/>
    <p:sldId id="352" r:id="rId13"/>
    <p:sldId id="285" r:id="rId14"/>
    <p:sldId id="278" r:id="rId15"/>
    <p:sldId id="279" r:id="rId16"/>
    <p:sldId id="354" r:id="rId17"/>
    <p:sldId id="283" r:id="rId18"/>
    <p:sldId id="281" r:id="rId19"/>
    <p:sldId id="282" r:id="rId20"/>
    <p:sldId id="355" r:id="rId21"/>
    <p:sldId id="311" r:id="rId22"/>
    <p:sldId id="356" r:id="rId23"/>
    <p:sldId id="357" r:id="rId24"/>
    <p:sldId id="358" r:id="rId25"/>
    <p:sldId id="359" r:id="rId26"/>
    <p:sldId id="310" r:id="rId27"/>
    <p:sldId id="360" r:id="rId28"/>
    <p:sldId id="361" r:id="rId29"/>
    <p:sldId id="362" r:id="rId30"/>
    <p:sldId id="363" r:id="rId31"/>
    <p:sldId id="364" r:id="rId32"/>
    <p:sldId id="365" r:id="rId33"/>
    <p:sldId id="273" r:id="rId34"/>
    <p:sldId id="259" r:id="rId35"/>
    <p:sldId id="258" r:id="rId36"/>
    <p:sldId id="260" r:id="rId37"/>
    <p:sldId id="261" r:id="rId38"/>
    <p:sldId id="263" r:id="rId39"/>
    <p:sldId id="264" r:id="rId40"/>
    <p:sldId id="274" r:id="rId41"/>
    <p:sldId id="265" r:id="rId42"/>
    <p:sldId id="271" r:id="rId43"/>
    <p:sldId id="272"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9972E4-94C8-C024-8DF0-80A6EFFF2C06}" v="581" dt="2026-02-04T09:15:59.9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8" d="100"/>
          <a:sy n="98" d="100"/>
        </p:scale>
        <p:origin x="585" y="4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rys Musgrove" userId="S::n.musgrove@uwtsd.ac.uk::2d6d5c85-090b-4bc1-b158-98aecad99803" providerId="AD" clId="Web-{6A9972E4-94C8-C024-8DF0-80A6EFFF2C06}"/>
    <pc:docChg chg="addSld delSld modSld">
      <pc:chgData name="Nerys Musgrove" userId="S::n.musgrove@uwtsd.ac.uk::2d6d5c85-090b-4bc1-b158-98aecad99803" providerId="AD" clId="Web-{6A9972E4-94C8-C024-8DF0-80A6EFFF2C06}" dt="2026-02-04T09:15:59.994" v="586"/>
      <pc:docMkLst>
        <pc:docMk/>
      </pc:docMkLst>
      <pc:sldChg chg="modSp">
        <pc:chgData name="Nerys Musgrove" userId="S::n.musgrove@uwtsd.ac.uk::2d6d5c85-090b-4bc1-b158-98aecad99803" providerId="AD" clId="Web-{6A9972E4-94C8-C024-8DF0-80A6EFFF2C06}" dt="2026-02-04T07:28:32.905" v="0" actId="20577"/>
        <pc:sldMkLst>
          <pc:docMk/>
          <pc:sldMk cId="3302708988" sldId="257"/>
        </pc:sldMkLst>
        <pc:spChg chg="mod">
          <ac:chgData name="Nerys Musgrove" userId="S::n.musgrove@uwtsd.ac.uk::2d6d5c85-090b-4bc1-b158-98aecad99803" providerId="AD" clId="Web-{6A9972E4-94C8-C024-8DF0-80A6EFFF2C06}" dt="2026-02-04T07:28:32.905" v="0" actId="20577"/>
          <ac:spMkLst>
            <pc:docMk/>
            <pc:sldMk cId="3302708988" sldId="257"/>
            <ac:spMk id="3" creationId="{E77C9BE2-291F-49B2-9613-9A693A99D15B}"/>
          </ac:spMkLst>
        </pc:spChg>
      </pc:sldChg>
      <pc:sldChg chg="modSp">
        <pc:chgData name="Nerys Musgrove" userId="S::n.musgrove@uwtsd.ac.uk::2d6d5c85-090b-4bc1-b158-98aecad99803" providerId="AD" clId="Web-{6A9972E4-94C8-C024-8DF0-80A6EFFF2C06}" dt="2026-02-04T09:13:58.218" v="583" actId="20577"/>
        <pc:sldMkLst>
          <pc:docMk/>
          <pc:sldMk cId="3346487994" sldId="258"/>
        </pc:sldMkLst>
        <pc:spChg chg="mod">
          <ac:chgData name="Nerys Musgrove" userId="S::n.musgrove@uwtsd.ac.uk::2d6d5c85-090b-4bc1-b158-98aecad99803" providerId="AD" clId="Web-{6A9972E4-94C8-C024-8DF0-80A6EFFF2C06}" dt="2026-02-04T09:13:37.716" v="577" actId="20577"/>
          <ac:spMkLst>
            <pc:docMk/>
            <pc:sldMk cId="3346487994" sldId="258"/>
            <ac:spMk id="2" creationId="{D4E076F5-C0BF-4B19-BCC0-22F3F2D5A930}"/>
          </ac:spMkLst>
        </pc:spChg>
        <pc:spChg chg="mod">
          <ac:chgData name="Nerys Musgrove" userId="S::n.musgrove@uwtsd.ac.uk::2d6d5c85-090b-4bc1-b158-98aecad99803" providerId="AD" clId="Web-{6A9972E4-94C8-C024-8DF0-80A6EFFF2C06}" dt="2026-02-04T09:13:58.218" v="583" actId="20577"/>
          <ac:spMkLst>
            <pc:docMk/>
            <pc:sldMk cId="3346487994" sldId="258"/>
            <ac:spMk id="3" creationId="{411FE6DA-CF50-44F9-B98A-01B260B985CD}"/>
          </ac:spMkLst>
        </pc:spChg>
      </pc:sldChg>
      <pc:sldChg chg="modSp">
        <pc:chgData name="Nerys Musgrove" userId="S::n.musgrove@uwtsd.ac.uk::2d6d5c85-090b-4bc1-b158-98aecad99803" providerId="AD" clId="Web-{6A9972E4-94C8-C024-8DF0-80A6EFFF2C06}" dt="2026-02-04T09:12:42.072" v="574" actId="20577"/>
        <pc:sldMkLst>
          <pc:docMk/>
          <pc:sldMk cId="4096567869" sldId="259"/>
        </pc:sldMkLst>
        <pc:spChg chg="mod">
          <ac:chgData name="Nerys Musgrove" userId="S::n.musgrove@uwtsd.ac.uk::2d6d5c85-090b-4bc1-b158-98aecad99803" providerId="AD" clId="Web-{6A9972E4-94C8-C024-8DF0-80A6EFFF2C06}" dt="2026-02-04T09:12:38.540" v="573" actId="20577"/>
          <ac:spMkLst>
            <pc:docMk/>
            <pc:sldMk cId="4096567869" sldId="259"/>
            <ac:spMk id="2" creationId="{E62FDB43-35CE-4376-9342-D39084E8A933}"/>
          </ac:spMkLst>
        </pc:spChg>
        <pc:spChg chg="mod">
          <ac:chgData name="Nerys Musgrove" userId="S::n.musgrove@uwtsd.ac.uk::2d6d5c85-090b-4bc1-b158-98aecad99803" providerId="AD" clId="Web-{6A9972E4-94C8-C024-8DF0-80A6EFFF2C06}" dt="2026-02-04T09:12:42.072" v="574" actId="20577"/>
          <ac:spMkLst>
            <pc:docMk/>
            <pc:sldMk cId="4096567869" sldId="259"/>
            <ac:spMk id="3" creationId="{60131D51-01B5-4834-8C5B-122C47ADEA95}"/>
          </ac:spMkLst>
        </pc:spChg>
      </pc:sldChg>
      <pc:sldChg chg="del">
        <pc:chgData name="Nerys Musgrove" userId="S::n.musgrove@uwtsd.ac.uk::2d6d5c85-090b-4bc1-b158-98aecad99803" providerId="AD" clId="Web-{6A9972E4-94C8-C024-8DF0-80A6EFFF2C06}" dt="2026-02-04T08:13:48.151" v="459"/>
        <pc:sldMkLst>
          <pc:docMk/>
          <pc:sldMk cId="3536852166" sldId="262"/>
        </pc:sldMkLst>
      </pc:sldChg>
      <pc:sldChg chg="del">
        <pc:chgData name="Nerys Musgrove" userId="S::n.musgrove@uwtsd.ac.uk::2d6d5c85-090b-4bc1-b158-98aecad99803" providerId="AD" clId="Web-{6A9972E4-94C8-C024-8DF0-80A6EFFF2C06}" dt="2026-02-04T08:18:34.212" v="474"/>
        <pc:sldMkLst>
          <pc:docMk/>
          <pc:sldMk cId="4113639496" sldId="266"/>
        </pc:sldMkLst>
      </pc:sldChg>
      <pc:sldChg chg="del">
        <pc:chgData name="Nerys Musgrove" userId="S::n.musgrove@uwtsd.ac.uk::2d6d5c85-090b-4bc1-b158-98aecad99803" providerId="AD" clId="Web-{6A9972E4-94C8-C024-8DF0-80A6EFFF2C06}" dt="2026-02-04T07:59:33.302" v="325"/>
        <pc:sldMkLst>
          <pc:docMk/>
          <pc:sldMk cId="382781086" sldId="267"/>
        </pc:sldMkLst>
      </pc:sldChg>
      <pc:sldChg chg="del">
        <pc:chgData name="Nerys Musgrove" userId="S::n.musgrove@uwtsd.ac.uk::2d6d5c85-090b-4bc1-b158-98aecad99803" providerId="AD" clId="Web-{6A9972E4-94C8-C024-8DF0-80A6EFFF2C06}" dt="2026-02-04T09:15:55.994" v="585"/>
        <pc:sldMkLst>
          <pc:docMk/>
          <pc:sldMk cId="3934331678" sldId="269"/>
        </pc:sldMkLst>
      </pc:sldChg>
      <pc:sldChg chg="modSp">
        <pc:chgData name="Nerys Musgrove" userId="S::n.musgrove@uwtsd.ac.uk::2d6d5c85-090b-4bc1-b158-98aecad99803" providerId="AD" clId="Web-{6A9972E4-94C8-C024-8DF0-80A6EFFF2C06}" dt="2026-02-04T09:12:34.103" v="570" actId="20577"/>
        <pc:sldMkLst>
          <pc:docMk/>
          <pc:sldMk cId="1749780465" sldId="273"/>
        </pc:sldMkLst>
        <pc:spChg chg="mod">
          <ac:chgData name="Nerys Musgrove" userId="S::n.musgrove@uwtsd.ac.uk::2d6d5c85-090b-4bc1-b158-98aecad99803" providerId="AD" clId="Web-{6A9972E4-94C8-C024-8DF0-80A6EFFF2C06}" dt="2026-02-04T09:12:07.493" v="562" actId="20577"/>
          <ac:spMkLst>
            <pc:docMk/>
            <pc:sldMk cId="1749780465" sldId="273"/>
            <ac:spMk id="2" creationId="{00000000-0000-0000-0000-000000000000}"/>
          </ac:spMkLst>
        </pc:spChg>
        <pc:spChg chg="mod">
          <ac:chgData name="Nerys Musgrove" userId="S::n.musgrove@uwtsd.ac.uk::2d6d5c85-090b-4bc1-b158-98aecad99803" providerId="AD" clId="Web-{6A9972E4-94C8-C024-8DF0-80A6EFFF2C06}" dt="2026-02-04T09:12:34.103" v="570" actId="20577"/>
          <ac:spMkLst>
            <pc:docMk/>
            <pc:sldMk cId="1749780465" sldId="273"/>
            <ac:spMk id="3" creationId="{00000000-0000-0000-0000-000000000000}"/>
          </ac:spMkLst>
        </pc:spChg>
      </pc:sldChg>
      <pc:sldChg chg="del">
        <pc:chgData name="Nerys Musgrove" userId="S::n.musgrove@uwtsd.ac.uk::2d6d5c85-090b-4bc1-b158-98aecad99803" providerId="AD" clId="Web-{6A9972E4-94C8-C024-8DF0-80A6EFFF2C06}" dt="2026-02-04T07:28:37.421" v="2"/>
        <pc:sldMkLst>
          <pc:docMk/>
          <pc:sldMk cId="1912086708" sldId="276"/>
        </pc:sldMkLst>
      </pc:sldChg>
      <pc:sldChg chg="modSp">
        <pc:chgData name="Nerys Musgrove" userId="S::n.musgrove@uwtsd.ac.uk::2d6d5c85-090b-4bc1-b158-98aecad99803" providerId="AD" clId="Web-{6A9972E4-94C8-C024-8DF0-80A6EFFF2C06}" dt="2026-02-04T07:43:31.134" v="241" actId="20577"/>
        <pc:sldMkLst>
          <pc:docMk/>
          <pc:sldMk cId="1424400664" sldId="278"/>
        </pc:sldMkLst>
        <pc:spChg chg="mod">
          <ac:chgData name="Nerys Musgrove" userId="S::n.musgrove@uwtsd.ac.uk::2d6d5c85-090b-4bc1-b158-98aecad99803" providerId="AD" clId="Web-{6A9972E4-94C8-C024-8DF0-80A6EFFF2C06}" dt="2026-02-04T07:43:31.134" v="241" actId="20577"/>
          <ac:spMkLst>
            <pc:docMk/>
            <pc:sldMk cId="1424400664" sldId="278"/>
            <ac:spMk id="3" creationId="{00000000-0000-0000-0000-000000000000}"/>
          </ac:spMkLst>
        </pc:spChg>
      </pc:sldChg>
      <pc:sldChg chg="modSp">
        <pc:chgData name="Nerys Musgrove" userId="S::n.musgrove@uwtsd.ac.uk::2d6d5c85-090b-4bc1-b158-98aecad99803" providerId="AD" clId="Web-{6A9972E4-94C8-C024-8DF0-80A6EFFF2C06}" dt="2026-02-04T07:43:48.322" v="248" actId="20577"/>
        <pc:sldMkLst>
          <pc:docMk/>
          <pc:sldMk cId="3059826913" sldId="279"/>
        </pc:sldMkLst>
        <pc:spChg chg="mod">
          <ac:chgData name="Nerys Musgrove" userId="S::n.musgrove@uwtsd.ac.uk::2d6d5c85-090b-4bc1-b158-98aecad99803" providerId="AD" clId="Web-{6A9972E4-94C8-C024-8DF0-80A6EFFF2C06}" dt="2026-02-04T07:43:48.322" v="248" actId="20577"/>
          <ac:spMkLst>
            <pc:docMk/>
            <pc:sldMk cId="3059826913" sldId="279"/>
            <ac:spMk id="2" creationId="{00000000-0000-0000-0000-000000000000}"/>
          </ac:spMkLst>
        </pc:spChg>
      </pc:sldChg>
      <pc:sldChg chg="modSp">
        <pc:chgData name="Nerys Musgrove" userId="S::n.musgrove@uwtsd.ac.uk::2d6d5c85-090b-4bc1-b158-98aecad99803" providerId="AD" clId="Web-{6A9972E4-94C8-C024-8DF0-80A6EFFF2C06}" dt="2026-02-04T07:46:36.374" v="271" actId="20577"/>
        <pc:sldMkLst>
          <pc:docMk/>
          <pc:sldMk cId="709224606" sldId="283"/>
        </pc:sldMkLst>
        <pc:spChg chg="mod">
          <ac:chgData name="Nerys Musgrove" userId="S::n.musgrove@uwtsd.ac.uk::2d6d5c85-090b-4bc1-b158-98aecad99803" providerId="AD" clId="Web-{6A9972E4-94C8-C024-8DF0-80A6EFFF2C06}" dt="2026-02-04T07:45:30.560" v="266" actId="20577"/>
          <ac:spMkLst>
            <pc:docMk/>
            <pc:sldMk cId="709224606" sldId="283"/>
            <ac:spMk id="2" creationId="{00000000-0000-0000-0000-000000000000}"/>
          </ac:spMkLst>
        </pc:spChg>
        <pc:spChg chg="mod">
          <ac:chgData name="Nerys Musgrove" userId="S::n.musgrove@uwtsd.ac.uk::2d6d5c85-090b-4bc1-b158-98aecad99803" providerId="AD" clId="Web-{6A9972E4-94C8-C024-8DF0-80A6EFFF2C06}" dt="2026-02-04T07:46:36.374" v="271" actId="20577"/>
          <ac:spMkLst>
            <pc:docMk/>
            <pc:sldMk cId="709224606" sldId="283"/>
            <ac:spMk id="3" creationId="{00000000-0000-0000-0000-000000000000}"/>
          </ac:spMkLst>
        </pc:spChg>
      </pc:sldChg>
      <pc:sldChg chg="del">
        <pc:chgData name="Nerys Musgrove" userId="S::n.musgrove@uwtsd.ac.uk::2d6d5c85-090b-4bc1-b158-98aecad99803" providerId="AD" clId="Web-{6A9972E4-94C8-C024-8DF0-80A6EFFF2C06}" dt="2026-02-04T07:28:43.796" v="4"/>
        <pc:sldMkLst>
          <pc:docMk/>
          <pc:sldMk cId="0" sldId="290"/>
        </pc:sldMkLst>
      </pc:sldChg>
      <pc:sldChg chg="del">
        <pc:chgData name="Nerys Musgrove" userId="S::n.musgrove@uwtsd.ac.uk::2d6d5c85-090b-4bc1-b158-98aecad99803" providerId="AD" clId="Web-{6A9972E4-94C8-C024-8DF0-80A6EFFF2C06}" dt="2026-02-04T07:38:14.804" v="185"/>
        <pc:sldMkLst>
          <pc:docMk/>
          <pc:sldMk cId="0" sldId="291"/>
        </pc:sldMkLst>
      </pc:sldChg>
      <pc:sldChg chg="del">
        <pc:chgData name="Nerys Musgrove" userId="S::n.musgrove@uwtsd.ac.uk::2d6d5c85-090b-4bc1-b158-98aecad99803" providerId="AD" clId="Web-{6A9972E4-94C8-C024-8DF0-80A6EFFF2C06}" dt="2026-02-04T09:15:59.994" v="586"/>
        <pc:sldMkLst>
          <pc:docMk/>
          <pc:sldMk cId="0" sldId="295"/>
        </pc:sldMkLst>
      </pc:sldChg>
      <pc:sldChg chg="del">
        <pc:chgData name="Nerys Musgrove" userId="S::n.musgrove@uwtsd.ac.uk::2d6d5c85-090b-4bc1-b158-98aecad99803" providerId="AD" clId="Web-{6A9972E4-94C8-C024-8DF0-80A6EFFF2C06}" dt="2026-02-04T07:28:41.421" v="3"/>
        <pc:sldMkLst>
          <pc:docMk/>
          <pc:sldMk cId="0" sldId="298"/>
        </pc:sldMkLst>
      </pc:sldChg>
      <pc:sldChg chg="del">
        <pc:chgData name="Nerys Musgrove" userId="S::n.musgrove@uwtsd.ac.uk::2d6d5c85-090b-4bc1-b158-98aecad99803" providerId="AD" clId="Web-{6A9972E4-94C8-C024-8DF0-80A6EFFF2C06}" dt="2026-02-04T07:28:49.640" v="5"/>
        <pc:sldMkLst>
          <pc:docMk/>
          <pc:sldMk cId="2575255500" sldId="300"/>
        </pc:sldMkLst>
      </pc:sldChg>
      <pc:sldChg chg="del">
        <pc:chgData name="Nerys Musgrove" userId="S::n.musgrove@uwtsd.ac.uk::2d6d5c85-090b-4bc1-b158-98aecad99803" providerId="AD" clId="Web-{6A9972E4-94C8-C024-8DF0-80A6EFFF2C06}" dt="2026-02-04T07:29:16.156" v="6"/>
        <pc:sldMkLst>
          <pc:docMk/>
          <pc:sldMk cId="2752199989" sldId="301"/>
        </pc:sldMkLst>
      </pc:sldChg>
      <pc:sldChg chg="modSp">
        <pc:chgData name="Nerys Musgrove" userId="S::n.musgrove@uwtsd.ac.uk::2d6d5c85-090b-4bc1-b158-98aecad99803" providerId="AD" clId="Web-{6A9972E4-94C8-C024-8DF0-80A6EFFF2C06}" dt="2026-02-04T07:38:55.962" v="189" actId="20577"/>
        <pc:sldMkLst>
          <pc:docMk/>
          <pc:sldMk cId="0" sldId="304"/>
        </pc:sldMkLst>
        <pc:spChg chg="mod">
          <ac:chgData name="Nerys Musgrove" userId="S::n.musgrove@uwtsd.ac.uk::2d6d5c85-090b-4bc1-b158-98aecad99803" providerId="AD" clId="Web-{6A9972E4-94C8-C024-8DF0-80A6EFFF2C06}" dt="2026-02-04T07:38:55.962" v="189" actId="20577"/>
          <ac:spMkLst>
            <pc:docMk/>
            <pc:sldMk cId="0" sldId="304"/>
            <ac:spMk id="3" creationId="{00000000-0000-0000-0000-000000000000}"/>
          </ac:spMkLst>
        </pc:spChg>
      </pc:sldChg>
      <pc:sldChg chg="modSp">
        <pc:chgData name="Nerys Musgrove" userId="S::n.musgrove@uwtsd.ac.uk::2d6d5c85-090b-4bc1-b158-98aecad99803" providerId="AD" clId="Web-{6A9972E4-94C8-C024-8DF0-80A6EFFF2C06}" dt="2026-02-04T07:39:35.403" v="198" actId="20577"/>
        <pc:sldMkLst>
          <pc:docMk/>
          <pc:sldMk cId="0" sldId="305"/>
        </pc:sldMkLst>
        <pc:spChg chg="mod">
          <ac:chgData name="Nerys Musgrove" userId="S::n.musgrove@uwtsd.ac.uk::2d6d5c85-090b-4bc1-b158-98aecad99803" providerId="AD" clId="Web-{6A9972E4-94C8-C024-8DF0-80A6EFFF2C06}" dt="2026-02-04T07:39:35.403" v="198" actId="20577"/>
          <ac:spMkLst>
            <pc:docMk/>
            <pc:sldMk cId="0" sldId="305"/>
            <ac:spMk id="3" creationId="{00000000-0000-0000-0000-000000000000}"/>
          </ac:spMkLst>
        </pc:spChg>
      </pc:sldChg>
      <pc:sldChg chg="modSp">
        <pc:chgData name="Nerys Musgrove" userId="S::n.musgrove@uwtsd.ac.uk::2d6d5c85-090b-4bc1-b158-98aecad99803" providerId="AD" clId="Web-{6A9972E4-94C8-C024-8DF0-80A6EFFF2C06}" dt="2026-02-04T07:41:19.363" v="212" actId="20577"/>
        <pc:sldMkLst>
          <pc:docMk/>
          <pc:sldMk cId="0" sldId="306"/>
        </pc:sldMkLst>
        <pc:spChg chg="mod">
          <ac:chgData name="Nerys Musgrove" userId="S::n.musgrove@uwtsd.ac.uk::2d6d5c85-090b-4bc1-b158-98aecad99803" providerId="AD" clId="Web-{6A9972E4-94C8-C024-8DF0-80A6EFFF2C06}" dt="2026-02-04T07:41:19.363" v="212" actId="20577"/>
          <ac:spMkLst>
            <pc:docMk/>
            <pc:sldMk cId="0" sldId="306"/>
            <ac:spMk id="3" creationId="{00000000-0000-0000-0000-000000000000}"/>
          </ac:spMkLst>
        </pc:spChg>
      </pc:sldChg>
      <pc:sldChg chg="del">
        <pc:chgData name="Nerys Musgrove" userId="S::n.musgrove@uwtsd.ac.uk::2d6d5c85-090b-4bc1-b158-98aecad99803" providerId="AD" clId="Web-{6A9972E4-94C8-C024-8DF0-80A6EFFF2C06}" dt="2026-02-04T07:59:29.865" v="324"/>
        <pc:sldMkLst>
          <pc:docMk/>
          <pc:sldMk cId="4060395984" sldId="309"/>
        </pc:sldMkLst>
      </pc:sldChg>
      <pc:sldChg chg="modSp">
        <pc:chgData name="Nerys Musgrove" userId="S::n.musgrove@uwtsd.ac.uk::2d6d5c85-090b-4bc1-b158-98aecad99803" providerId="AD" clId="Web-{6A9972E4-94C8-C024-8DF0-80A6EFFF2C06}" dt="2026-02-04T08:09:45.753" v="433" actId="20577"/>
        <pc:sldMkLst>
          <pc:docMk/>
          <pc:sldMk cId="1307157480" sldId="310"/>
        </pc:sldMkLst>
        <pc:spChg chg="mod">
          <ac:chgData name="Nerys Musgrove" userId="S::n.musgrove@uwtsd.ac.uk::2d6d5c85-090b-4bc1-b158-98aecad99803" providerId="AD" clId="Web-{6A9972E4-94C8-C024-8DF0-80A6EFFF2C06}" dt="2026-02-04T08:09:45.753" v="433" actId="20577"/>
          <ac:spMkLst>
            <pc:docMk/>
            <pc:sldMk cId="1307157480" sldId="310"/>
            <ac:spMk id="3" creationId="{00000000-0000-0000-0000-000000000000}"/>
          </ac:spMkLst>
        </pc:spChg>
      </pc:sldChg>
      <pc:sldChg chg="modSp">
        <pc:chgData name="Nerys Musgrove" userId="S::n.musgrove@uwtsd.ac.uk::2d6d5c85-090b-4bc1-b158-98aecad99803" providerId="AD" clId="Web-{6A9972E4-94C8-C024-8DF0-80A6EFFF2C06}" dt="2026-02-04T07:59:20.974" v="323" actId="20577"/>
        <pc:sldMkLst>
          <pc:docMk/>
          <pc:sldMk cId="1357236424" sldId="311"/>
        </pc:sldMkLst>
        <pc:spChg chg="mod">
          <ac:chgData name="Nerys Musgrove" userId="S::n.musgrove@uwtsd.ac.uk::2d6d5c85-090b-4bc1-b158-98aecad99803" providerId="AD" clId="Web-{6A9972E4-94C8-C024-8DF0-80A6EFFF2C06}" dt="2026-02-04T07:59:20.974" v="323" actId="20577"/>
          <ac:spMkLst>
            <pc:docMk/>
            <pc:sldMk cId="1357236424" sldId="311"/>
            <ac:spMk id="3" creationId="{00000000-0000-0000-0000-000000000000}"/>
          </ac:spMkLst>
        </pc:spChg>
      </pc:sldChg>
      <pc:sldChg chg="del">
        <pc:chgData name="Nerys Musgrove" userId="S::n.musgrove@uwtsd.ac.uk::2d6d5c85-090b-4bc1-b158-98aecad99803" providerId="AD" clId="Web-{6A9972E4-94C8-C024-8DF0-80A6EFFF2C06}" dt="2026-02-04T07:43:56.166" v="250"/>
        <pc:sldMkLst>
          <pc:docMk/>
          <pc:sldMk cId="3677462484" sldId="312"/>
        </pc:sldMkLst>
      </pc:sldChg>
      <pc:sldChg chg="del">
        <pc:chgData name="Nerys Musgrove" userId="S::n.musgrove@uwtsd.ac.uk::2d6d5c85-090b-4bc1-b158-98aecad99803" providerId="AD" clId="Web-{6A9972E4-94C8-C024-8DF0-80A6EFFF2C06}" dt="2026-02-04T09:15:42.649" v="584"/>
        <pc:sldMkLst>
          <pc:docMk/>
          <pc:sldMk cId="2337311711" sldId="342"/>
        </pc:sldMkLst>
      </pc:sldChg>
      <pc:sldChg chg="modSp">
        <pc:chgData name="Nerys Musgrove" userId="S::n.musgrove@uwtsd.ac.uk::2d6d5c85-090b-4bc1-b158-98aecad99803" providerId="AD" clId="Web-{6A9972E4-94C8-C024-8DF0-80A6EFFF2C06}" dt="2026-02-04T07:34:54.645" v="183" actId="20577"/>
        <pc:sldMkLst>
          <pc:docMk/>
          <pc:sldMk cId="2306813072" sldId="346"/>
        </pc:sldMkLst>
        <pc:spChg chg="mod">
          <ac:chgData name="Nerys Musgrove" userId="S::n.musgrove@uwtsd.ac.uk::2d6d5c85-090b-4bc1-b158-98aecad99803" providerId="AD" clId="Web-{6A9972E4-94C8-C024-8DF0-80A6EFFF2C06}" dt="2026-02-04T07:34:54.645" v="183" actId="20577"/>
          <ac:spMkLst>
            <pc:docMk/>
            <pc:sldMk cId="2306813072" sldId="346"/>
            <ac:spMk id="3" creationId="{4F5FE249-A9BF-5846-0702-78D00305CD13}"/>
          </ac:spMkLst>
        </pc:spChg>
      </pc:sldChg>
      <pc:sldChg chg="del">
        <pc:chgData name="Nerys Musgrove" userId="S::n.musgrove@uwtsd.ac.uk::2d6d5c85-090b-4bc1-b158-98aecad99803" providerId="AD" clId="Web-{6A9972E4-94C8-C024-8DF0-80A6EFFF2C06}" dt="2026-02-04T07:38:07.694" v="184"/>
        <pc:sldMkLst>
          <pc:docMk/>
          <pc:sldMk cId="744552135" sldId="348"/>
        </pc:sldMkLst>
      </pc:sldChg>
      <pc:sldChg chg="del">
        <pc:chgData name="Nerys Musgrove" userId="S::n.musgrove@uwtsd.ac.uk::2d6d5c85-090b-4bc1-b158-98aecad99803" providerId="AD" clId="Web-{6A9972E4-94C8-C024-8DF0-80A6EFFF2C06}" dt="2026-02-04T07:38:16.694" v="186"/>
        <pc:sldMkLst>
          <pc:docMk/>
          <pc:sldMk cId="2156862767" sldId="349"/>
        </pc:sldMkLst>
      </pc:sldChg>
      <pc:sldChg chg="del">
        <pc:chgData name="Nerys Musgrove" userId="S::n.musgrove@uwtsd.ac.uk::2d6d5c85-090b-4bc1-b158-98aecad99803" providerId="AD" clId="Web-{6A9972E4-94C8-C024-8DF0-80A6EFFF2C06}" dt="2026-02-04T07:38:18.397" v="187"/>
        <pc:sldMkLst>
          <pc:docMk/>
          <pc:sldMk cId="2996105111" sldId="350"/>
        </pc:sldMkLst>
      </pc:sldChg>
      <pc:sldChg chg="modSp new">
        <pc:chgData name="Nerys Musgrove" userId="S::n.musgrove@uwtsd.ac.uk::2d6d5c85-090b-4bc1-b158-98aecad99803" providerId="AD" clId="Web-{6A9972E4-94C8-C024-8DF0-80A6EFFF2C06}" dt="2026-02-04T07:31:25.190" v="19" actId="20577"/>
        <pc:sldMkLst>
          <pc:docMk/>
          <pc:sldMk cId="1268562296" sldId="353"/>
        </pc:sldMkLst>
        <pc:spChg chg="mod">
          <ac:chgData name="Nerys Musgrove" userId="S::n.musgrove@uwtsd.ac.uk::2d6d5c85-090b-4bc1-b158-98aecad99803" providerId="AD" clId="Web-{6A9972E4-94C8-C024-8DF0-80A6EFFF2C06}" dt="2026-02-04T07:29:57.938" v="11" actId="20577"/>
          <ac:spMkLst>
            <pc:docMk/>
            <pc:sldMk cId="1268562296" sldId="353"/>
            <ac:spMk id="2" creationId="{AE31FC87-152F-4423-B047-7332EA3F269F}"/>
          </ac:spMkLst>
        </pc:spChg>
        <pc:spChg chg="mod">
          <ac:chgData name="Nerys Musgrove" userId="S::n.musgrove@uwtsd.ac.uk::2d6d5c85-090b-4bc1-b158-98aecad99803" providerId="AD" clId="Web-{6A9972E4-94C8-C024-8DF0-80A6EFFF2C06}" dt="2026-02-04T07:31:25.190" v="19" actId="20577"/>
          <ac:spMkLst>
            <pc:docMk/>
            <pc:sldMk cId="1268562296" sldId="353"/>
            <ac:spMk id="3" creationId="{FE5B94DA-77C4-4492-5E45-C8359585E7D7}"/>
          </ac:spMkLst>
        </pc:spChg>
      </pc:sldChg>
      <pc:sldChg chg="del">
        <pc:chgData name="Nerys Musgrove" userId="S::n.musgrove@uwtsd.ac.uk::2d6d5c85-090b-4bc1-b158-98aecad99803" providerId="AD" clId="Web-{6A9972E4-94C8-C024-8DF0-80A6EFFF2C06}" dt="2026-02-04T07:28:36.343" v="1"/>
        <pc:sldMkLst>
          <pc:docMk/>
          <pc:sldMk cId="3163206115" sldId="353"/>
        </pc:sldMkLst>
      </pc:sldChg>
      <pc:sldChg chg="addSp delSp modSp new">
        <pc:chgData name="Nerys Musgrove" userId="S::n.musgrove@uwtsd.ac.uk::2d6d5c85-090b-4bc1-b158-98aecad99803" providerId="AD" clId="Web-{6A9972E4-94C8-C024-8DF0-80A6EFFF2C06}" dt="2026-02-04T07:45:08.106" v="264" actId="20577"/>
        <pc:sldMkLst>
          <pc:docMk/>
          <pc:sldMk cId="1681132134" sldId="354"/>
        </pc:sldMkLst>
        <pc:spChg chg="mod">
          <ac:chgData name="Nerys Musgrove" userId="S::n.musgrove@uwtsd.ac.uk::2d6d5c85-090b-4bc1-b158-98aecad99803" providerId="AD" clId="Web-{6A9972E4-94C8-C024-8DF0-80A6EFFF2C06}" dt="2026-02-04T07:45:08.106" v="264" actId="20577"/>
          <ac:spMkLst>
            <pc:docMk/>
            <pc:sldMk cId="1681132134" sldId="354"/>
            <ac:spMk id="2" creationId="{C484581E-24AC-9E47-7040-354370B85E23}"/>
          </ac:spMkLst>
        </pc:spChg>
        <pc:spChg chg="del">
          <ac:chgData name="Nerys Musgrove" userId="S::n.musgrove@uwtsd.ac.uk::2d6d5c85-090b-4bc1-b158-98aecad99803" providerId="AD" clId="Web-{6A9972E4-94C8-C024-8DF0-80A6EFFF2C06}" dt="2026-02-04T07:44:40.980" v="251"/>
          <ac:spMkLst>
            <pc:docMk/>
            <pc:sldMk cId="1681132134" sldId="354"/>
            <ac:spMk id="3" creationId="{0E25F94A-BF5F-E6D9-3513-9FE98DF58657}"/>
          </ac:spMkLst>
        </pc:spChg>
        <pc:picChg chg="add mod ord">
          <ac:chgData name="Nerys Musgrove" userId="S::n.musgrove@uwtsd.ac.uk::2d6d5c85-090b-4bc1-b158-98aecad99803" providerId="AD" clId="Web-{6A9972E4-94C8-C024-8DF0-80A6EFFF2C06}" dt="2026-02-04T07:44:58.418" v="255" actId="14100"/>
          <ac:picMkLst>
            <pc:docMk/>
            <pc:sldMk cId="1681132134" sldId="354"/>
            <ac:picMk id="4" creationId="{7FA1F860-6E92-462D-8C81-1514EAAAD75B}"/>
          </ac:picMkLst>
        </pc:picChg>
      </pc:sldChg>
      <pc:sldChg chg="addSp delSp modSp new">
        <pc:chgData name="Nerys Musgrove" userId="S::n.musgrove@uwtsd.ac.uk::2d6d5c85-090b-4bc1-b158-98aecad99803" providerId="AD" clId="Web-{6A9972E4-94C8-C024-8DF0-80A6EFFF2C06}" dt="2026-02-04T07:54:34.115" v="297" actId="20577"/>
        <pc:sldMkLst>
          <pc:docMk/>
          <pc:sldMk cId="4244297947" sldId="355"/>
        </pc:sldMkLst>
        <pc:spChg chg="mod">
          <ac:chgData name="Nerys Musgrove" userId="S::n.musgrove@uwtsd.ac.uk::2d6d5c85-090b-4bc1-b158-98aecad99803" providerId="AD" clId="Web-{6A9972E4-94C8-C024-8DF0-80A6EFFF2C06}" dt="2026-02-04T07:54:34.115" v="297" actId="20577"/>
          <ac:spMkLst>
            <pc:docMk/>
            <pc:sldMk cId="4244297947" sldId="355"/>
            <ac:spMk id="2" creationId="{76B9066B-2757-114E-0748-C20BE35CD6DD}"/>
          </ac:spMkLst>
        </pc:spChg>
        <pc:spChg chg="del">
          <ac:chgData name="Nerys Musgrove" userId="S::n.musgrove@uwtsd.ac.uk::2d6d5c85-090b-4bc1-b158-98aecad99803" providerId="AD" clId="Web-{6A9972E4-94C8-C024-8DF0-80A6EFFF2C06}" dt="2026-02-04T07:53:53.817" v="273"/>
          <ac:spMkLst>
            <pc:docMk/>
            <pc:sldMk cId="4244297947" sldId="355"/>
            <ac:spMk id="3" creationId="{A0C391B8-EE86-DA1E-4C38-FDAF19458AD2}"/>
          </ac:spMkLst>
        </pc:spChg>
        <pc:picChg chg="add mod ord">
          <ac:chgData name="Nerys Musgrove" userId="S::n.musgrove@uwtsd.ac.uk::2d6d5c85-090b-4bc1-b158-98aecad99803" providerId="AD" clId="Web-{6A9972E4-94C8-C024-8DF0-80A6EFFF2C06}" dt="2026-02-04T07:54:20.989" v="277" actId="14100"/>
          <ac:picMkLst>
            <pc:docMk/>
            <pc:sldMk cId="4244297947" sldId="355"/>
            <ac:picMk id="4" creationId="{E4925855-9BBB-0AAE-9F31-73D9870001CF}"/>
          </ac:picMkLst>
        </pc:picChg>
      </pc:sldChg>
      <pc:sldChg chg="modSp new">
        <pc:chgData name="Nerys Musgrove" userId="S::n.musgrove@uwtsd.ac.uk::2d6d5c85-090b-4bc1-b158-98aecad99803" providerId="AD" clId="Web-{6A9972E4-94C8-C024-8DF0-80A6EFFF2C06}" dt="2026-02-04T08:01:35.010" v="348" actId="20577"/>
        <pc:sldMkLst>
          <pc:docMk/>
          <pc:sldMk cId="3458452208" sldId="356"/>
        </pc:sldMkLst>
        <pc:spChg chg="mod">
          <ac:chgData name="Nerys Musgrove" userId="S::n.musgrove@uwtsd.ac.uk::2d6d5c85-090b-4bc1-b158-98aecad99803" providerId="AD" clId="Web-{6A9972E4-94C8-C024-8DF0-80A6EFFF2C06}" dt="2026-02-04T07:59:45.600" v="333" actId="20577"/>
          <ac:spMkLst>
            <pc:docMk/>
            <pc:sldMk cId="3458452208" sldId="356"/>
            <ac:spMk id="2" creationId="{B56E5C0C-2B30-83F9-F4FA-E275AA699C33}"/>
          </ac:spMkLst>
        </pc:spChg>
        <pc:spChg chg="mod">
          <ac:chgData name="Nerys Musgrove" userId="S::n.musgrove@uwtsd.ac.uk::2d6d5c85-090b-4bc1-b158-98aecad99803" providerId="AD" clId="Web-{6A9972E4-94C8-C024-8DF0-80A6EFFF2C06}" dt="2026-02-04T08:01:35.010" v="348" actId="20577"/>
          <ac:spMkLst>
            <pc:docMk/>
            <pc:sldMk cId="3458452208" sldId="356"/>
            <ac:spMk id="3" creationId="{F4FAD3C7-E344-8E2F-8083-340C6581FB2F}"/>
          </ac:spMkLst>
        </pc:spChg>
      </pc:sldChg>
      <pc:sldChg chg="modSp new">
        <pc:chgData name="Nerys Musgrove" userId="S::n.musgrove@uwtsd.ac.uk::2d6d5c85-090b-4bc1-b158-98aecad99803" providerId="AD" clId="Web-{6A9972E4-94C8-C024-8DF0-80A6EFFF2C06}" dt="2026-02-04T08:04:48.733" v="381" actId="20577"/>
        <pc:sldMkLst>
          <pc:docMk/>
          <pc:sldMk cId="633088897" sldId="357"/>
        </pc:sldMkLst>
        <pc:spChg chg="mod">
          <ac:chgData name="Nerys Musgrove" userId="S::n.musgrove@uwtsd.ac.uk::2d6d5c85-090b-4bc1-b158-98aecad99803" providerId="AD" clId="Web-{6A9972E4-94C8-C024-8DF0-80A6EFFF2C06}" dt="2026-02-04T08:01:42.963" v="361" actId="20577"/>
          <ac:spMkLst>
            <pc:docMk/>
            <pc:sldMk cId="633088897" sldId="357"/>
            <ac:spMk id="2" creationId="{F1660128-2630-EEB1-7BDF-1473E269CDDF}"/>
          </ac:spMkLst>
        </pc:spChg>
        <pc:spChg chg="mod">
          <ac:chgData name="Nerys Musgrove" userId="S::n.musgrove@uwtsd.ac.uk::2d6d5c85-090b-4bc1-b158-98aecad99803" providerId="AD" clId="Web-{6A9972E4-94C8-C024-8DF0-80A6EFFF2C06}" dt="2026-02-04T08:04:48.733" v="381" actId="20577"/>
          <ac:spMkLst>
            <pc:docMk/>
            <pc:sldMk cId="633088897" sldId="357"/>
            <ac:spMk id="3" creationId="{30F561A0-47C5-CF16-2D24-ADC2300E478A}"/>
          </ac:spMkLst>
        </pc:spChg>
      </pc:sldChg>
      <pc:sldChg chg="modSp new">
        <pc:chgData name="Nerys Musgrove" userId="S::n.musgrove@uwtsd.ac.uk::2d6d5c85-090b-4bc1-b158-98aecad99803" providerId="AD" clId="Web-{6A9972E4-94C8-C024-8DF0-80A6EFFF2C06}" dt="2026-02-04T08:06:09.547" v="410" actId="20577"/>
        <pc:sldMkLst>
          <pc:docMk/>
          <pc:sldMk cId="4233611117" sldId="358"/>
        </pc:sldMkLst>
        <pc:spChg chg="mod">
          <ac:chgData name="Nerys Musgrove" userId="S::n.musgrove@uwtsd.ac.uk::2d6d5c85-090b-4bc1-b158-98aecad99803" providerId="AD" clId="Web-{6A9972E4-94C8-C024-8DF0-80A6EFFF2C06}" dt="2026-02-04T08:04:58.218" v="398" actId="20577"/>
          <ac:spMkLst>
            <pc:docMk/>
            <pc:sldMk cId="4233611117" sldId="358"/>
            <ac:spMk id="2" creationId="{91B292D3-1FB5-976A-B4BA-A9E9114C64AE}"/>
          </ac:spMkLst>
        </pc:spChg>
        <pc:spChg chg="mod">
          <ac:chgData name="Nerys Musgrove" userId="S::n.musgrove@uwtsd.ac.uk::2d6d5c85-090b-4bc1-b158-98aecad99803" providerId="AD" clId="Web-{6A9972E4-94C8-C024-8DF0-80A6EFFF2C06}" dt="2026-02-04T08:06:09.547" v="410" actId="20577"/>
          <ac:spMkLst>
            <pc:docMk/>
            <pc:sldMk cId="4233611117" sldId="358"/>
            <ac:spMk id="3" creationId="{E0AA257D-8AA7-388F-0036-6BAE8F62EFBC}"/>
          </ac:spMkLst>
        </pc:spChg>
      </pc:sldChg>
      <pc:sldChg chg="modSp new">
        <pc:chgData name="Nerys Musgrove" userId="S::n.musgrove@uwtsd.ac.uk::2d6d5c85-090b-4bc1-b158-98aecad99803" providerId="AD" clId="Web-{6A9972E4-94C8-C024-8DF0-80A6EFFF2C06}" dt="2026-02-04T08:07:16.001" v="428" actId="20577"/>
        <pc:sldMkLst>
          <pc:docMk/>
          <pc:sldMk cId="4169326170" sldId="359"/>
        </pc:sldMkLst>
        <pc:spChg chg="mod">
          <ac:chgData name="Nerys Musgrove" userId="S::n.musgrove@uwtsd.ac.uk::2d6d5c85-090b-4bc1-b158-98aecad99803" providerId="AD" clId="Web-{6A9972E4-94C8-C024-8DF0-80A6EFFF2C06}" dt="2026-02-04T08:06:21.266" v="424" actId="20577"/>
          <ac:spMkLst>
            <pc:docMk/>
            <pc:sldMk cId="4169326170" sldId="359"/>
            <ac:spMk id="2" creationId="{CFC4D642-FFF5-8790-4351-7975D5EF495F}"/>
          </ac:spMkLst>
        </pc:spChg>
        <pc:spChg chg="mod">
          <ac:chgData name="Nerys Musgrove" userId="S::n.musgrove@uwtsd.ac.uk::2d6d5c85-090b-4bc1-b158-98aecad99803" providerId="AD" clId="Web-{6A9972E4-94C8-C024-8DF0-80A6EFFF2C06}" dt="2026-02-04T08:07:16.001" v="428" actId="20577"/>
          <ac:spMkLst>
            <pc:docMk/>
            <pc:sldMk cId="4169326170" sldId="359"/>
            <ac:spMk id="3" creationId="{3E12581D-B4DE-CFE8-031A-2AA0255E072F}"/>
          </ac:spMkLst>
        </pc:spChg>
      </pc:sldChg>
      <pc:sldChg chg="modSp new">
        <pc:chgData name="Nerys Musgrove" userId="S::n.musgrove@uwtsd.ac.uk::2d6d5c85-090b-4bc1-b158-98aecad99803" providerId="AD" clId="Web-{6A9972E4-94C8-C024-8DF0-80A6EFFF2C06}" dt="2026-02-04T08:12:53.803" v="456" actId="20577"/>
        <pc:sldMkLst>
          <pc:docMk/>
          <pc:sldMk cId="1422408533" sldId="360"/>
        </pc:sldMkLst>
        <pc:spChg chg="mod">
          <ac:chgData name="Nerys Musgrove" userId="S::n.musgrove@uwtsd.ac.uk::2d6d5c85-090b-4bc1-b158-98aecad99803" providerId="AD" clId="Web-{6A9972E4-94C8-C024-8DF0-80A6EFFF2C06}" dt="2026-02-04T08:12:00.160" v="445" actId="20577"/>
          <ac:spMkLst>
            <pc:docMk/>
            <pc:sldMk cId="1422408533" sldId="360"/>
            <ac:spMk id="2" creationId="{F203D517-0281-8DCE-D83F-E009F394FB3B}"/>
          </ac:spMkLst>
        </pc:spChg>
        <pc:spChg chg="mod">
          <ac:chgData name="Nerys Musgrove" userId="S::n.musgrove@uwtsd.ac.uk::2d6d5c85-090b-4bc1-b158-98aecad99803" providerId="AD" clId="Web-{6A9972E4-94C8-C024-8DF0-80A6EFFF2C06}" dt="2026-02-04T08:12:53.803" v="456" actId="20577"/>
          <ac:spMkLst>
            <pc:docMk/>
            <pc:sldMk cId="1422408533" sldId="360"/>
            <ac:spMk id="3" creationId="{6CD89617-0AB5-2DB0-820D-49628A8F2764}"/>
          </ac:spMkLst>
        </pc:spChg>
      </pc:sldChg>
      <pc:sldChg chg="modSp new">
        <pc:chgData name="Nerys Musgrove" userId="S::n.musgrove@uwtsd.ac.uk::2d6d5c85-090b-4bc1-b158-98aecad99803" providerId="AD" clId="Web-{6A9972E4-94C8-C024-8DF0-80A6EFFF2C06}" dt="2026-02-04T08:13:21.118" v="458" actId="20577"/>
        <pc:sldMkLst>
          <pc:docMk/>
          <pc:sldMk cId="3014365690" sldId="361"/>
        </pc:sldMkLst>
        <pc:spChg chg="mod">
          <ac:chgData name="Nerys Musgrove" userId="S::n.musgrove@uwtsd.ac.uk::2d6d5c85-090b-4bc1-b158-98aecad99803" providerId="AD" clId="Web-{6A9972E4-94C8-C024-8DF0-80A6EFFF2C06}" dt="2026-02-04T08:12:06.817" v="446" actId="20577"/>
          <ac:spMkLst>
            <pc:docMk/>
            <pc:sldMk cId="3014365690" sldId="361"/>
            <ac:spMk id="2" creationId="{36346A64-B99F-9E55-AE29-1759BBB714C9}"/>
          </ac:spMkLst>
        </pc:spChg>
        <pc:spChg chg="mod">
          <ac:chgData name="Nerys Musgrove" userId="S::n.musgrove@uwtsd.ac.uk::2d6d5c85-090b-4bc1-b158-98aecad99803" providerId="AD" clId="Web-{6A9972E4-94C8-C024-8DF0-80A6EFFF2C06}" dt="2026-02-04T08:13:21.118" v="458" actId="20577"/>
          <ac:spMkLst>
            <pc:docMk/>
            <pc:sldMk cId="3014365690" sldId="361"/>
            <ac:spMk id="3" creationId="{737732B5-ECDB-4E78-A666-3CC8DAA41FFB}"/>
          </ac:spMkLst>
        </pc:spChg>
      </pc:sldChg>
      <pc:sldChg chg="modSp new">
        <pc:chgData name="Nerys Musgrove" userId="S::n.musgrove@uwtsd.ac.uk::2d6d5c85-090b-4bc1-b158-98aecad99803" providerId="AD" clId="Web-{6A9972E4-94C8-C024-8DF0-80A6EFFF2C06}" dt="2026-02-04T08:18:00.398" v="473" actId="20577"/>
        <pc:sldMkLst>
          <pc:docMk/>
          <pc:sldMk cId="562694958" sldId="362"/>
        </pc:sldMkLst>
        <pc:spChg chg="mod">
          <ac:chgData name="Nerys Musgrove" userId="S::n.musgrove@uwtsd.ac.uk::2d6d5c85-090b-4bc1-b158-98aecad99803" providerId="AD" clId="Web-{6A9972E4-94C8-C024-8DF0-80A6EFFF2C06}" dt="2026-02-04T08:16:36.739" v="470" actId="20577"/>
          <ac:spMkLst>
            <pc:docMk/>
            <pc:sldMk cId="562694958" sldId="362"/>
            <ac:spMk id="2" creationId="{8D880CF8-91E8-C48C-3750-BBE1EC0419C1}"/>
          </ac:spMkLst>
        </pc:spChg>
        <pc:spChg chg="mod">
          <ac:chgData name="Nerys Musgrove" userId="S::n.musgrove@uwtsd.ac.uk::2d6d5c85-090b-4bc1-b158-98aecad99803" providerId="AD" clId="Web-{6A9972E4-94C8-C024-8DF0-80A6EFFF2C06}" dt="2026-02-04T08:18:00.398" v="473" actId="20577"/>
          <ac:spMkLst>
            <pc:docMk/>
            <pc:sldMk cId="562694958" sldId="362"/>
            <ac:spMk id="3" creationId="{E8C813BD-C6C4-B969-A794-55351C38DD73}"/>
          </ac:spMkLst>
        </pc:spChg>
      </pc:sldChg>
      <pc:sldChg chg="modSp new">
        <pc:chgData name="Nerys Musgrove" userId="S::n.musgrove@uwtsd.ac.uk::2d6d5c85-090b-4bc1-b158-98aecad99803" providerId="AD" clId="Web-{6A9972E4-94C8-C024-8DF0-80A6EFFF2C06}" dt="2026-02-04T09:06:33.690" v="516" actId="20577"/>
        <pc:sldMkLst>
          <pc:docMk/>
          <pc:sldMk cId="1013796707" sldId="363"/>
        </pc:sldMkLst>
        <pc:spChg chg="mod">
          <ac:chgData name="Nerys Musgrove" userId="S::n.musgrove@uwtsd.ac.uk::2d6d5c85-090b-4bc1-b158-98aecad99803" providerId="AD" clId="Web-{6A9972E4-94C8-C024-8DF0-80A6EFFF2C06}" dt="2026-02-04T08:18:50.603" v="491" actId="20577"/>
          <ac:spMkLst>
            <pc:docMk/>
            <pc:sldMk cId="1013796707" sldId="363"/>
            <ac:spMk id="2" creationId="{11F8F173-3238-BA76-8ABB-9A780CF6E749}"/>
          </ac:spMkLst>
        </pc:spChg>
        <pc:spChg chg="mod">
          <ac:chgData name="Nerys Musgrove" userId="S::n.musgrove@uwtsd.ac.uk::2d6d5c85-090b-4bc1-b158-98aecad99803" providerId="AD" clId="Web-{6A9972E4-94C8-C024-8DF0-80A6EFFF2C06}" dt="2026-02-04T09:06:33.690" v="516" actId="20577"/>
          <ac:spMkLst>
            <pc:docMk/>
            <pc:sldMk cId="1013796707" sldId="363"/>
            <ac:spMk id="3" creationId="{61FCB590-131D-AA13-F69E-AB32F6AE077C}"/>
          </ac:spMkLst>
        </pc:spChg>
      </pc:sldChg>
      <pc:sldChg chg="modSp new">
        <pc:chgData name="Nerys Musgrove" userId="S::n.musgrove@uwtsd.ac.uk::2d6d5c85-090b-4bc1-b158-98aecad99803" providerId="AD" clId="Web-{6A9972E4-94C8-C024-8DF0-80A6EFFF2C06}" dt="2026-02-04T09:09:22.506" v="536" actId="14100"/>
        <pc:sldMkLst>
          <pc:docMk/>
          <pc:sldMk cId="2484854580" sldId="364"/>
        </pc:sldMkLst>
        <pc:spChg chg="mod">
          <ac:chgData name="Nerys Musgrove" userId="S::n.musgrove@uwtsd.ac.uk::2d6d5c85-090b-4bc1-b158-98aecad99803" providerId="AD" clId="Web-{6A9972E4-94C8-C024-8DF0-80A6EFFF2C06}" dt="2026-02-04T09:07:09.457" v="525" actId="20577"/>
          <ac:spMkLst>
            <pc:docMk/>
            <pc:sldMk cId="2484854580" sldId="364"/>
            <ac:spMk id="2" creationId="{29DE7CE5-22F9-3377-16F2-3A8E1D925D62}"/>
          </ac:spMkLst>
        </pc:spChg>
        <pc:spChg chg="mod">
          <ac:chgData name="Nerys Musgrove" userId="S::n.musgrove@uwtsd.ac.uk::2d6d5c85-090b-4bc1-b158-98aecad99803" providerId="AD" clId="Web-{6A9972E4-94C8-C024-8DF0-80A6EFFF2C06}" dt="2026-02-04T09:09:22.506" v="536" actId="14100"/>
          <ac:spMkLst>
            <pc:docMk/>
            <pc:sldMk cId="2484854580" sldId="364"/>
            <ac:spMk id="3" creationId="{39D0B297-78B2-A995-DAC9-90DB45F71667}"/>
          </ac:spMkLst>
        </pc:spChg>
      </pc:sldChg>
      <pc:sldChg chg="modSp new">
        <pc:chgData name="Nerys Musgrove" userId="S::n.musgrove@uwtsd.ac.uk::2d6d5c85-090b-4bc1-b158-98aecad99803" providerId="AD" clId="Web-{6A9972E4-94C8-C024-8DF0-80A6EFFF2C06}" dt="2026-02-04T09:11:38.977" v="560" actId="20577"/>
        <pc:sldMkLst>
          <pc:docMk/>
          <pc:sldMk cId="645998141" sldId="365"/>
        </pc:sldMkLst>
        <pc:spChg chg="mod">
          <ac:chgData name="Nerys Musgrove" userId="S::n.musgrove@uwtsd.ac.uk::2d6d5c85-090b-4bc1-b158-98aecad99803" providerId="AD" clId="Web-{6A9972E4-94C8-C024-8DF0-80A6EFFF2C06}" dt="2026-02-04T09:09:51.038" v="543" actId="20577"/>
          <ac:spMkLst>
            <pc:docMk/>
            <pc:sldMk cId="645998141" sldId="365"/>
            <ac:spMk id="2" creationId="{26EEECE2-B01F-1C06-F52F-724712335C1B}"/>
          </ac:spMkLst>
        </pc:spChg>
        <pc:spChg chg="mod">
          <ac:chgData name="Nerys Musgrove" userId="S::n.musgrove@uwtsd.ac.uk::2d6d5c85-090b-4bc1-b158-98aecad99803" providerId="AD" clId="Web-{6A9972E4-94C8-C024-8DF0-80A6EFFF2C06}" dt="2026-02-04T09:11:38.977" v="560" actId="20577"/>
          <ac:spMkLst>
            <pc:docMk/>
            <pc:sldMk cId="645998141" sldId="365"/>
            <ac:spMk id="3" creationId="{A9465D7F-0C89-EA9B-673E-42EE8D0AA6A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CE53F-7E37-4ACF-83B7-F8F0AE0F2BEE}" type="datetimeFigureOut">
              <a:rPr lang="en-GB" smtClean="0"/>
              <a:pPr/>
              <a:t>04/02/2026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402A38-2E32-42B2-8661-8E4384A0093C}" type="slidenum">
              <a:rPr lang="en-GB" smtClean="0"/>
              <a:pPr/>
              <a:t>‹#›</a:t>
            </a:fld>
            <a:endParaRPr lang="en-GB"/>
          </a:p>
        </p:txBody>
      </p:sp>
    </p:spTree>
    <p:extLst>
      <p:ext uri="{BB962C8B-B14F-4D97-AF65-F5344CB8AC3E}">
        <p14:creationId xmlns:p14="http://schemas.microsoft.com/office/powerpoint/2010/main" val="7569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link.springer.com/chapter/10.1057/9781137479358_1"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merriam-webster.com/dictionary/inhibited" TargetMode="External"/><Relationship Id="rId3" Type="http://schemas.openxmlformats.org/officeDocument/2006/relationships/hyperlink" Target="https://www.britannica.com/science/endomorph" TargetMode="External"/><Relationship Id="rId7" Type="http://schemas.openxmlformats.org/officeDocument/2006/relationships/hyperlink" Target="https://www.britannica.com/science/ectomorph" TargetMode="External"/><Relationship Id="rId2" Type="http://schemas.openxmlformats.org/officeDocument/2006/relationships/slide" Target="../slides/slide38.xml"/><Relationship Id="rId1" Type="http://schemas.openxmlformats.org/officeDocument/2006/relationships/notesMaster" Target="../notesMasters/notesMaster1.xml"/><Relationship Id="rId6" Type="http://schemas.openxmlformats.org/officeDocument/2006/relationships/hyperlink" Target="https://www.merriam-webster.com/dictionary/assertive" TargetMode="External"/><Relationship Id="rId5" Type="http://schemas.openxmlformats.org/officeDocument/2006/relationships/hyperlink" Target="https://www.merriam-webster.com/dictionary/dynamic" TargetMode="External"/><Relationship Id="rId4" Type="http://schemas.openxmlformats.org/officeDocument/2006/relationships/hyperlink" Target="https://www.britannica.com/science/mesomorph" TargetMode="External"/><Relationship Id="rId9" Type="http://schemas.openxmlformats.org/officeDocument/2006/relationships/hyperlink" Target="https://www.britannica.com/topic/delinquency"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telegraph.co.uk/men/the-filter/11195840/Are-some-humans-born-evil.html" TargetMode="External"/><Relationship Id="rId2" Type="http://schemas.openxmlformats.org/officeDocument/2006/relationships/slide" Target="../slides/slide42.xml"/><Relationship Id="rId1" Type="http://schemas.openxmlformats.org/officeDocument/2006/relationships/notesMaster" Target="../notesMasters/notesMaster1.xml"/><Relationship Id="rId5" Type="http://schemas.openxmlformats.org/officeDocument/2006/relationships/hyperlink" Target="https://www.glyndwr.ac.uk/en/blog/posts/Criminalsaretheybornormade/" TargetMode="External"/><Relationship Id="rId4" Type="http://schemas.openxmlformats.org/officeDocument/2006/relationships/hyperlink" Target="https://www.bbc.co.uk/news/health-1538674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Concerning the Definition of Crime | SpringerLink</a:t>
            </a:r>
            <a:endParaRPr lang="en-GB"/>
          </a:p>
        </p:txBody>
      </p:sp>
      <p:sp>
        <p:nvSpPr>
          <p:cNvPr id="4" name="Slide Number Placeholder 3"/>
          <p:cNvSpPr>
            <a:spLocks noGrp="1"/>
          </p:cNvSpPr>
          <p:nvPr>
            <p:ph type="sldNum" sz="quarter" idx="5"/>
          </p:nvPr>
        </p:nvSpPr>
        <p:spPr/>
        <p:txBody>
          <a:bodyPr/>
          <a:lstStyle/>
          <a:p>
            <a:fld id="{AD402A38-2E32-42B2-8661-8E4384A0093C}" type="slidenum">
              <a:rPr lang="en-GB" smtClean="0"/>
              <a:pPr/>
              <a:t>3</a:t>
            </a:fld>
            <a:endParaRPr lang="en-GB"/>
          </a:p>
        </p:txBody>
      </p:sp>
    </p:spTree>
    <p:extLst>
      <p:ext uri="{BB962C8B-B14F-4D97-AF65-F5344CB8AC3E}">
        <p14:creationId xmlns:p14="http://schemas.microsoft.com/office/powerpoint/2010/main" val="3334713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Radical changes in Europe</a:t>
            </a:r>
          </a:p>
          <a:p>
            <a:r>
              <a:rPr lang="en-GB"/>
              <a:t>Reform of laws</a:t>
            </a:r>
          </a:p>
          <a:p>
            <a:r>
              <a:rPr lang="en-GB"/>
              <a:t>Monarchies changing / killed</a:t>
            </a:r>
          </a:p>
        </p:txBody>
      </p:sp>
      <p:sp>
        <p:nvSpPr>
          <p:cNvPr id="4" name="Slide Number Placeholder 3"/>
          <p:cNvSpPr>
            <a:spLocks noGrp="1"/>
          </p:cNvSpPr>
          <p:nvPr>
            <p:ph type="sldNum" sz="quarter" idx="10"/>
          </p:nvPr>
        </p:nvSpPr>
        <p:spPr/>
        <p:txBody>
          <a:bodyPr/>
          <a:lstStyle/>
          <a:p>
            <a:fld id="{AD402A38-2E32-42B2-8661-8E4384A0093C}" type="slidenum">
              <a:rPr lang="en-GB" smtClean="0"/>
              <a:pPr/>
              <a:t>7</a:t>
            </a:fld>
            <a:endParaRPr lang="en-GB"/>
          </a:p>
        </p:txBody>
      </p:sp>
    </p:spTree>
    <p:extLst>
      <p:ext uri="{BB962C8B-B14F-4D97-AF65-F5344CB8AC3E}">
        <p14:creationId xmlns:p14="http://schemas.microsoft.com/office/powerpoint/2010/main" val="787368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To steal</a:t>
            </a:r>
            <a:r>
              <a:rPr lang="en-GB" baseline="0"/>
              <a:t> or murder to gain something yet understand it is wrong</a:t>
            </a:r>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8</a:t>
            </a:fld>
            <a:endParaRPr lang="en-GB"/>
          </a:p>
        </p:txBody>
      </p:sp>
    </p:spTree>
    <p:extLst>
      <p:ext uri="{BB962C8B-B14F-4D97-AF65-F5344CB8AC3E}">
        <p14:creationId xmlns:p14="http://schemas.microsoft.com/office/powerpoint/2010/main" val="8735417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fairness</a:t>
            </a:r>
          </a:p>
        </p:txBody>
      </p:sp>
      <p:sp>
        <p:nvSpPr>
          <p:cNvPr id="4" name="Slide Number Placeholder 3"/>
          <p:cNvSpPr>
            <a:spLocks noGrp="1"/>
          </p:cNvSpPr>
          <p:nvPr>
            <p:ph type="sldNum" sz="quarter" idx="5"/>
          </p:nvPr>
        </p:nvSpPr>
        <p:spPr/>
        <p:txBody>
          <a:bodyPr/>
          <a:lstStyle/>
          <a:p>
            <a:fld id="{AD402A38-2E32-42B2-8661-8E4384A0093C}" type="slidenum">
              <a:rPr lang="en-GB" smtClean="0"/>
              <a:pPr/>
              <a:t>9</a:t>
            </a:fld>
            <a:endParaRPr lang="en-GB"/>
          </a:p>
        </p:txBody>
      </p:sp>
    </p:spTree>
    <p:extLst>
      <p:ext uri="{BB962C8B-B14F-4D97-AF65-F5344CB8AC3E}">
        <p14:creationId xmlns:p14="http://schemas.microsoft.com/office/powerpoint/2010/main" val="2192491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Trying to answer why people commit crime</a:t>
            </a:r>
          </a:p>
        </p:txBody>
      </p:sp>
      <p:sp>
        <p:nvSpPr>
          <p:cNvPr id="4" name="Slide Number Placeholder 3"/>
          <p:cNvSpPr>
            <a:spLocks noGrp="1"/>
          </p:cNvSpPr>
          <p:nvPr>
            <p:ph type="sldNum" sz="quarter" idx="10"/>
          </p:nvPr>
        </p:nvSpPr>
        <p:spPr/>
        <p:txBody>
          <a:bodyPr/>
          <a:lstStyle/>
          <a:p>
            <a:fld id="{EB065F8E-149A-4ADC-825F-304D0FC49A89}" type="slidenum">
              <a:rPr lang="en-GB" smtClean="0"/>
              <a:pPr/>
              <a:t>13</a:t>
            </a:fld>
            <a:endParaRPr lang="en-GB"/>
          </a:p>
        </p:txBody>
      </p:sp>
    </p:spTree>
    <p:extLst>
      <p:ext uri="{BB962C8B-B14F-4D97-AF65-F5344CB8AC3E}">
        <p14:creationId xmlns:p14="http://schemas.microsoft.com/office/powerpoint/2010/main" val="9043304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The first is the social strain typology developed by American sociologist Robert K. Merton. Merton proposed a typology of deviant behaviour, a classification scheme designed to facilitate understanding. Merton typology of deviance was based on two criteria: (1) a person’s motivations or adherence to cultural goals; (2) a person’s belief in how to attain her goals. According to Merton, there are five types of deviance based upon these criteria: conformity, innovation, ritualism, retreatism and rebellion. Merton’s typology is fascinating because it suggests that people can turn to deviance in the pursuit of widely accepted social values and goals. For instance, individuals in the U.S. who sell illegal drugs have rejected the culturally acceptable means of making money, but they still share the widely accepted cultural value of making money. Thus, deviance can be the result of accepting one norm, but breaking another in order to pursue the first.</a:t>
            </a:r>
          </a:p>
          <a:p>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15</a:t>
            </a:fld>
            <a:endParaRPr lang="en-GB"/>
          </a:p>
        </p:txBody>
      </p:sp>
    </p:spTree>
    <p:extLst>
      <p:ext uri="{BB962C8B-B14F-4D97-AF65-F5344CB8AC3E}">
        <p14:creationId xmlns:p14="http://schemas.microsoft.com/office/powerpoint/2010/main" val="17028658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Shaw &amp; McKay 1942 mapped areas of the city and looked at areas</a:t>
            </a:r>
            <a:r>
              <a:rPr lang="en-GB" baseline="0"/>
              <a:t> that had high crime rates.</a:t>
            </a:r>
          </a:p>
          <a:p>
            <a:r>
              <a:rPr lang="en-GB" baseline="0"/>
              <a:t>Found that lack of opportunities shaped their environmental factors</a:t>
            </a:r>
          </a:p>
          <a:p>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17</a:t>
            </a:fld>
            <a:endParaRPr lang="en-GB"/>
          </a:p>
        </p:txBody>
      </p:sp>
    </p:spTree>
    <p:extLst>
      <p:ext uri="{BB962C8B-B14F-4D97-AF65-F5344CB8AC3E}">
        <p14:creationId xmlns:p14="http://schemas.microsoft.com/office/powerpoint/2010/main" val="3648468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Que – Does where</a:t>
            </a:r>
            <a:r>
              <a:rPr lang="en-GB" baseline="0"/>
              <a:t> we live shape us?</a:t>
            </a:r>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18</a:t>
            </a:fld>
            <a:endParaRPr lang="en-GB"/>
          </a:p>
        </p:txBody>
      </p:sp>
    </p:spTree>
    <p:extLst>
      <p:ext uri="{BB962C8B-B14F-4D97-AF65-F5344CB8AC3E}">
        <p14:creationId xmlns:p14="http://schemas.microsoft.com/office/powerpoint/2010/main" val="25694666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Social norm – the correct</a:t>
            </a:r>
            <a:r>
              <a:rPr lang="en-GB" baseline="0"/>
              <a:t> way in which we should act. </a:t>
            </a:r>
          </a:p>
          <a:p>
            <a:r>
              <a:rPr lang="en-GB" sz="1200" b="0" i="0" kern="1200">
                <a:solidFill>
                  <a:schemeClr val="tx1"/>
                </a:solidFill>
                <a:effectLst/>
                <a:latin typeface="+mn-lt"/>
                <a:ea typeface="+mn-ea"/>
                <a:cs typeface="+mn-cs"/>
              </a:rPr>
              <a:t>They can be viewed as cultural products (including values, customs, and traditions) which represent individuals' basic knowled.ge of what others do and think that they should do</a:t>
            </a:r>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19</a:t>
            </a:fld>
            <a:endParaRPr lang="en-GB"/>
          </a:p>
        </p:txBody>
      </p:sp>
    </p:spTree>
    <p:extLst>
      <p:ext uri="{BB962C8B-B14F-4D97-AF65-F5344CB8AC3E}">
        <p14:creationId xmlns:p14="http://schemas.microsoft.com/office/powerpoint/2010/main" val="24948999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Observed gender and racial differences in rates and types of criminality may be at least partially the result of biological differences between the sexes and/or between racially distinct groups </a:t>
            </a:r>
          </a:p>
          <a:p>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33</a:t>
            </a:fld>
            <a:endParaRPr lang="en-GB"/>
          </a:p>
        </p:txBody>
      </p:sp>
    </p:spTree>
    <p:extLst>
      <p:ext uri="{BB962C8B-B14F-4D97-AF65-F5344CB8AC3E}">
        <p14:creationId xmlns:p14="http://schemas.microsoft.com/office/powerpoint/2010/main" val="702811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Cesare Lombroso working on the ideas from Charles Darwin</a:t>
            </a:r>
          </a:p>
        </p:txBody>
      </p:sp>
      <p:sp>
        <p:nvSpPr>
          <p:cNvPr id="4" name="Slide Number Placeholder 3"/>
          <p:cNvSpPr>
            <a:spLocks noGrp="1"/>
          </p:cNvSpPr>
          <p:nvPr>
            <p:ph type="sldNum" sz="quarter" idx="10"/>
          </p:nvPr>
        </p:nvSpPr>
        <p:spPr/>
        <p:txBody>
          <a:bodyPr/>
          <a:lstStyle/>
          <a:p>
            <a:fld id="{EB065F8E-149A-4ADC-825F-304D0FC49A89}" type="slidenum">
              <a:rPr lang="en-GB" smtClean="0"/>
              <a:pPr/>
              <a:t>34</a:t>
            </a:fld>
            <a:endParaRPr lang="en-GB"/>
          </a:p>
        </p:txBody>
      </p:sp>
    </p:spTree>
    <p:extLst>
      <p:ext uri="{BB962C8B-B14F-4D97-AF65-F5344CB8AC3E}">
        <p14:creationId xmlns:p14="http://schemas.microsoft.com/office/powerpoint/2010/main" val="1431633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Cesare Lombroso drew on the ideas of Charles Darwin and suggested that criminals were atavistic: essentially ‘evolutionary throwbacks’. He suggested that their brains were mal-developed or not fully developed. In his review of prisoners, he found that they shared a number of common physical attributes, such as sloping foreheads and receding chins. </a:t>
            </a:r>
          </a:p>
        </p:txBody>
      </p:sp>
      <p:sp>
        <p:nvSpPr>
          <p:cNvPr id="4" name="Slide Number Placeholder 3"/>
          <p:cNvSpPr>
            <a:spLocks noGrp="1"/>
          </p:cNvSpPr>
          <p:nvPr>
            <p:ph type="sldNum" sz="quarter" idx="10"/>
          </p:nvPr>
        </p:nvSpPr>
        <p:spPr/>
        <p:txBody>
          <a:bodyPr/>
          <a:lstStyle/>
          <a:p>
            <a:fld id="{EB065F8E-149A-4ADC-825F-304D0FC49A89}" type="slidenum">
              <a:rPr lang="en-GB" smtClean="0"/>
              <a:pPr/>
              <a:t>35</a:t>
            </a:fld>
            <a:endParaRPr lang="en-GB"/>
          </a:p>
        </p:txBody>
      </p:sp>
    </p:spTree>
    <p:extLst>
      <p:ext uri="{BB962C8B-B14F-4D97-AF65-F5344CB8AC3E}">
        <p14:creationId xmlns:p14="http://schemas.microsoft.com/office/powerpoint/2010/main" val="6798590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Sheldon classified people according to three body types: </a:t>
            </a:r>
            <a:r>
              <a:rPr lang="en-GB" sz="1200" b="0" i="0" u="sng" kern="1200">
                <a:solidFill>
                  <a:schemeClr val="tx1"/>
                </a:solidFill>
                <a:effectLst/>
                <a:latin typeface="+mn-lt"/>
                <a:ea typeface="+mn-ea"/>
                <a:cs typeface="+mn-cs"/>
                <a:hlinkClick r:id="rId3"/>
              </a:rPr>
              <a:t>endomorph</a:t>
            </a:r>
            <a:r>
              <a:rPr lang="en-GB" sz="1200" b="0" i="0" u="none" strike="noStrike" kern="1200">
                <a:solidFill>
                  <a:schemeClr val="tx1"/>
                </a:solidFill>
                <a:effectLst/>
                <a:latin typeface="+mn-lt"/>
                <a:ea typeface="+mn-ea"/>
                <a:cs typeface="+mn-cs"/>
              </a:rPr>
              <a:t>s, who are rounded and soft, were said to have a tendency toward a “</a:t>
            </a:r>
            <a:r>
              <a:rPr lang="en-GB" sz="1200" b="0" i="0" u="none" strike="noStrike" kern="1200" err="1">
                <a:solidFill>
                  <a:schemeClr val="tx1"/>
                </a:solidFill>
                <a:effectLst/>
                <a:latin typeface="+mn-lt"/>
                <a:ea typeface="+mn-ea"/>
                <a:cs typeface="+mn-cs"/>
              </a:rPr>
              <a:t>viscerotonic</a:t>
            </a:r>
            <a:r>
              <a:rPr lang="en-GB" sz="1200" b="0" i="0" u="none" strike="noStrike" kern="1200">
                <a:solidFill>
                  <a:schemeClr val="tx1"/>
                </a:solidFill>
                <a:effectLst/>
                <a:latin typeface="+mn-lt"/>
                <a:ea typeface="+mn-ea"/>
                <a:cs typeface="+mn-cs"/>
              </a:rPr>
              <a:t>” personality (i.e., relaxed, comfortable, extroverted); </a:t>
            </a:r>
            <a:r>
              <a:rPr lang="en-GB" sz="1200" b="0" i="0" u="sng" kern="1200" err="1">
                <a:solidFill>
                  <a:schemeClr val="tx1"/>
                </a:solidFill>
                <a:effectLst/>
                <a:latin typeface="+mn-lt"/>
                <a:ea typeface="+mn-ea"/>
                <a:cs typeface="+mn-cs"/>
                <a:hlinkClick r:id="rId4"/>
              </a:rPr>
              <a:t>mesomorph</a:t>
            </a:r>
            <a:r>
              <a:rPr lang="en-GB" sz="1200" b="0" i="0" u="none" strike="noStrike" kern="1200" err="1">
                <a:solidFill>
                  <a:schemeClr val="tx1"/>
                </a:solidFill>
                <a:effectLst/>
                <a:latin typeface="+mn-lt"/>
                <a:ea typeface="+mn-ea"/>
                <a:cs typeface="+mn-cs"/>
              </a:rPr>
              <a:t>s</a:t>
            </a:r>
            <a:r>
              <a:rPr lang="en-GB" sz="1200" b="0" i="0" u="none" strike="noStrike" kern="1200">
                <a:solidFill>
                  <a:schemeClr val="tx1"/>
                </a:solidFill>
                <a:effectLst/>
                <a:latin typeface="+mn-lt"/>
                <a:ea typeface="+mn-ea"/>
                <a:cs typeface="+mn-cs"/>
              </a:rPr>
              <a:t>, who are square and muscular, were said to have a tendency toward a “</a:t>
            </a:r>
            <a:r>
              <a:rPr lang="en-GB" sz="1200" b="0" i="0" u="none" strike="noStrike" kern="1200" err="1">
                <a:solidFill>
                  <a:schemeClr val="tx1"/>
                </a:solidFill>
                <a:effectLst/>
                <a:latin typeface="+mn-lt"/>
                <a:ea typeface="+mn-ea"/>
                <a:cs typeface="+mn-cs"/>
              </a:rPr>
              <a:t>somotonic</a:t>
            </a:r>
            <a:r>
              <a:rPr lang="en-GB" sz="1200" b="0" i="0" u="none" strike="noStrike" kern="1200">
                <a:solidFill>
                  <a:schemeClr val="tx1"/>
                </a:solidFill>
                <a:effectLst/>
                <a:latin typeface="+mn-lt"/>
                <a:ea typeface="+mn-ea"/>
                <a:cs typeface="+mn-cs"/>
              </a:rPr>
              <a:t>” personality (i.e., active, </a:t>
            </a:r>
            <a:r>
              <a:rPr lang="en-GB" sz="1200" b="0" i="0" u="none" strike="noStrike" kern="1200">
                <a:solidFill>
                  <a:schemeClr val="tx1"/>
                </a:solidFill>
                <a:effectLst/>
                <a:latin typeface="+mn-lt"/>
                <a:ea typeface="+mn-ea"/>
                <a:cs typeface="+mn-cs"/>
                <a:hlinkClick r:id="rId5"/>
              </a:rPr>
              <a:t>dynamic</a:t>
            </a:r>
            <a:r>
              <a:rPr lang="en-GB" sz="1200" b="0" i="0" u="none" strike="noStrike" kern="1200">
                <a:solidFill>
                  <a:schemeClr val="tx1"/>
                </a:solidFill>
                <a:effectLst/>
                <a:latin typeface="+mn-lt"/>
                <a:ea typeface="+mn-ea"/>
                <a:cs typeface="+mn-cs"/>
              </a:rPr>
              <a:t>, </a:t>
            </a:r>
            <a:r>
              <a:rPr lang="en-GB" sz="1200" b="0" i="0" u="none" strike="noStrike" kern="1200">
                <a:solidFill>
                  <a:schemeClr val="tx1"/>
                </a:solidFill>
                <a:effectLst/>
                <a:latin typeface="+mn-lt"/>
                <a:ea typeface="+mn-ea"/>
                <a:cs typeface="+mn-cs"/>
                <a:hlinkClick r:id="rId6"/>
              </a:rPr>
              <a:t>assertive</a:t>
            </a:r>
            <a:r>
              <a:rPr lang="en-GB" sz="1200" b="0" i="0" u="none" strike="noStrike" kern="1200">
                <a:solidFill>
                  <a:schemeClr val="tx1"/>
                </a:solidFill>
                <a:effectLst/>
                <a:latin typeface="+mn-lt"/>
                <a:ea typeface="+mn-ea"/>
                <a:cs typeface="+mn-cs"/>
              </a:rPr>
              <a:t>, aggressive); and </a:t>
            </a:r>
            <a:r>
              <a:rPr lang="en-GB" sz="1200" b="0" i="0" u="sng" kern="1200" err="1">
                <a:solidFill>
                  <a:schemeClr val="tx1"/>
                </a:solidFill>
                <a:effectLst/>
                <a:latin typeface="+mn-lt"/>
                <a:ea typeface="+mn-ea"/>
                <a:cs typeface="+mn-cs"/>
                <a:hlinkClick r:id="rId7"/>
              </a:rPr>
              <a:t>ectomorph</a:t>
            </a:r>
            <a:r>
              <a:rPr lang="en-GB" sz="1200" b="0" i="0" u="none" strike="noStrike" kern="1200" err="1">
                <a:solidFill>
                  <a:schemeClr val="tx1"/>
                </a:solidFill>
                <a:effectLst/>
                <a:latin typeface="+mn-lt"/>
                <a:ea typeface="+mn-ea"/>
                <a:cs typeface="+mn-cs"/>
              </a:rPr>
              <a:t>s</a:t>
            </a:r>
            <a:r>
              <a:rPr lang="en-GB" sz="1200" b="0" i="0" u="none" strike="noStrike" kern="1200">
                <a:solidFill>
                  <a:schemeClr val="tx1"/>
                </a:solidFill>
                <a:effectLst/>
                <a:latin typeface="+mn-lt"/>
                <a:ea typeface="+mn-ea"/>
                <a:cs typeface="+mn-cs"/>
              </a:rPr>
              <a:t>, who are thin and fine-boned, were said to have a tendency toward a “cerebrotonic” personality (i.e., introverted, thoughtful, </a:t>
            </a:r>
            <a:r>
              <a:rPr lang="en-GB" sz="1200" b="0" i="0" u="none" strike="noStrike" kern="1200">
                <a:solidFill>
                  <a:schemeClr val="tx1"/>
                </a:solidFill>
                <a:effectLst/>
                <a:latin typeface="+mn-lt"/>
                <a:ea typeface="+mn-ea"/>
                <a:cs typeface="+mn-cs"/>
                <a:hlinkClick r:id="rId8"/>
              </a:rPr>
              <a:t>inhibited</a:t>
            </a:r>
            <a:r>
              <a:rPr lang="en-GB" sz="1200" b="0" i="0" u="none" strike="noStrike" kern="1200">
                <a:solidFill>
                  <a:schemeClr val="tx1"/>
                </a:solidFill>
                <a:effectLst/>
                <a:latin typeface="+mn-lt"/>
                <a:ea typeface="+mn-ea"/>
                <a:cs typeface="+mn-cs"/>
              </a:rPr>
              <a:t>, sensitive). He later used this classification system to explain delinquent behaviour, finding that delinquents were likely to be high in </a:t>
            </a:r>
            <a:r>
              <a:rPr lang="en-GB" sz="1200" b="0" i="0" u="none" strike="noStrike" kern="1200" err="1">
                <a:solidFill>
                  <a:schemeClr val="tx1"/>
                </a:solidFill>
                <a:effectLst/>
                <a:latin typeface="+mn-lt"/>
                <a:ea typeface="+mn-ea"/>
                <a:cs typeface="+mn-cs"/>
              </a:rPr>
              <a:t>mesomorphy</a:t>
            </a:r>
            <a:r>
              <a:rPr lang="en-GB" sz="1200" b="0" i="0" u="none" strike="noStrike" kern="1200">
                <a:solidFill>
                  <a:schemeClr val="tx1"/>
                </a:solidFill>
                <a:effectLst/>
                <a:latin typeface="+mn-lt"/>
                <a:ea typeface="+mn-ea"/>
                <a:cs typeface="+mn-cs"/>
              </a:rPr>
              <a:t> and low in </a:t>
            </a:r>
            <a:r>
              <a:rPr lang="en-GB" sz="1200" b="0" i="0" u="none" strike="noStrike" kern="1200" err="1">
                <a:solidFill>
                  <a:schemeClr val="tx1"/>
                </a:solidFill>
                <a:effectLst/>
                <a:latin typeface="+mn-lt"/>
                <a:ea typeface="+mn-ea"/>
                <a:cs typeface="+mn-cs"/>
              </a:rPr>
              <a:t>ectomorphy</a:t>
            </a:r>
            <a:r>
              <a:rPr lang="en-GB" sz="1200" b="0" i="0" u="none" strike="noStrike" kern="1200">
                <a:solidFill>
                  <a:schemeClr val="tx1"/>
                </a:solidFill>
                <a:effectLst/>
                <a:latin typeface="+mn-lt"/>
                <a:ea typeface="+mn-ea"/>
                <a:cs typeface="+mn-cs"/>
              </a:rPr>
              <a:t> and arguing that </a:t>
            </a:r>
            <a:r>
              <a:rPr lang="en-GB" sz="1200" b="0" i="0" u="none" strike="noStrike" kern="1200" err="1">
                <a:solidFill>
                  <a:schemeClr val="tx1"/>
                </a:solidFill>
                <a:effectLst/>
                <a:latin typeface="+mn-lt"/>
                <a:ea typeface="+mn-ea"/>
                <a:cs typeface="+mn-cs"/>
              </a:rPr>
              <a:t>mesomorphy’s</a:t>
            </a:r>
            <a:r>
              <a:rPr lang="en-GB" sz="1200" b="0" i="0" u="none" strike="noStrike" kern="1200">
                <a:solidFill>
                  <a:schemeClr val="tx1"/>
                </a:solidFill>
                <a:effectLst/>
                <a:latin typeface="+mn-lt"/>
                <a:ea typeface="+mn-ea"/>
                <a:cs typeface="+mn-cs"/>
              </a:rPr>
              <a:t> associated temperaments (active and aggressive but lacking sensitivity and inhibition) tended to cause </a:t>
            </a:r>
            <a:r>
              <a:rPr lang="en-GB" sz="1200" b="0" i="0" u="sng" kern="1200">
                <a:solidFill>
                  <a:schemeClr val="tx1"/>
                </a:solidFill>
                <a:effectLst/>
                <a:latin typeface="+mn-lt"/>
                <a:ea typeface="+mn-ea"/>
                <a:cs typeface="+mn-cs"/>
                <a:hlinkClick r:id="rId9"/>
              </a:rPr>
              <a:t>delinquency</a:t>
            </a:r>
            <a:r>
              <a:rPr lang="en-GB" sz="1200" b="0" i="0" u="none" strike="noStrike" kern="1200">
                <a:solidFill>
                  <a:schemeClr val="tx1"/>
                </a:solidFill>
                <a:effectLst/>
                <a:latin typeface="+mn-lt"/>
                <a:ea typeface="+mn-ea"/>
                <a:cs typeface="+mn-cs"/>
              </a:rPr>
              <a:t> and criminal behaviour. </a:t>
            </a:r>
            <a:endParaRPr lang="en-GB"/>
          </a:p>
        </p:txBody>
      </p:sp>
      <p:sp>
        <p:nvSpPr>
          <p:cNvPr id="4" name="Slide Number Placeholder 3"/>
          <p:cNvSpPr>
            <a:spLocks noGrp="1"/>
          </p:cNvSpPr>
          <p:nvPr>
            <p:ph type="sldNum" sz="quarter" idx="5"/>
          </p:nvPr>
        </p:nvSpPr>
        <p:spPr/>
        <p:txBody>
          <a:bodyPr/>
          <a:lstStyle/>
          <a:p>
            <a:fld id="{EB065F8E-149A-4ADC-825F-304D0FC49A89}" type="slidenum">
              <a:rPr lang="en-GB" smtClean="0"/>
              <a:pPr/>
              <a:t>36</a:t>
            </a:fld>
            <a:endParaRPr lang="en-GB"/>
          </a:p>
        </p:txBody>
      </p:sp>
    </p:spTree>
    <p:extLst>
      <p:ext uri="{BB962C8B-B14F-4D97-AF65-F5344CB8AC3E}">
        <p14:creationId xmlns:p14="http://schemas.microsoft.com/office/powerpoint/2010/main" val="34788260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https://www.slideshare.net/satyavrat1994/unit-2-criminal-behaviour-theories</a:t>
            </a:r>
          </a:p>
        </p:txBody>
      </p:sp>
      <p:sp>
        <p:nvSpPr>
          <p:cNvPr id="4" name="Slide Number Placeholder 3"/>
          <p:cNvSpPr>
            <a:spLocks noGrp="1"/>
          </p:cNvSpPr>
          <p:nvPr>
            <p:ph type="sldNum" sz="quarter" idx="5"/>
          </p:nvPr>
        </p:nvSpPr>
        <p:spPr/>
        <p:txBody>
          <a:bodyPr/>
          <a:lstStyle/>
          <a:p>
            <a:fld id="{EB065F8E-149A-4ADC-825F-304D0FC49A89}" type="slidenum">
              <a:rPr lang="en-GB" smtClean="0"/>
              <a:pPr/>
              <a:t>37</a:t>
            </a:fld>
            <a:endParaRPr lang="en-GB"/>
          </a:p>
        </p:txBody>
      </p:sp>
    </p:spTree>
    <p:extLst>
      <p:ext uri="{BB962C8B-B14F-4D97-AF65-F5344CB8AC3E}">
        <p14:creationId xmlns:p14="http://schemas.microsoft.com/office/powerpoint/2010/main" val="5564582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Rather than measuring physical features of the body, contemporary approaches focus on:  Biochemical conditions (e.g. linked to poor diet or hormone imbalance)  Neurophysiological conditions (e.g. learning disabilities caused by brain damage)  Genetic inheritance and/or abnormality  Intelligence These attempts, to locate the causes of crime within the individual, suggest that there are identifiable differences between offenders and non-offenders. In other words, the criminal is ‘other’: in some way different or abnormal to everyone else.</a:t>
            </a:r>
          </a:p>
          <a:p>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38</a:t>
            </a:fld>
            <a:endParaRPr lang="en-GB"/>
          </a:p>
        </p:txBody>
      </p:sp>
    </p:spTree>
    <p:extLst>
      <p:ext uri="{BB962C8B-B14F-4D97-AF65-F5344CB8AC3E}">
        <p14:creationId xmlns:p14="http://schemas.microsoft.com/office/powerpoint/2010/main" val="16675259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(e.g. alcohol consumption in the UK) are sometimes illegal in others (e.g. strict Muslim countries). </a:t>
            </a:r>
          </a:p>
          <a:p>
            <a:r>
              <a:rPr lang="en-GB">
                <a:hlinkClick r:id="rId3"/>
              </a:rPr>
              <a:t>https://www.telegraph.co.uk/men/the-filter/11195840/Are-some-humans-born-evil.html</a:t>
            </a:r>
            <a:endParaRPr lang="en-GB"/>
          </a:p>
          <a:p>
            <a:r>
              <a:rPr lang="en-GB">
                <a:hlinkClick r:id="rId4"/>
              </a:rPr>
              <a:t>https://www.bbc.co.uk/news/health-15386740</a:t>
            </a:r>
            <a:endParaRPr lang="en-GB"/>
          </a:p>
          <a:p>
            <a:r>
              <a:rPr lang="en-GB">
                <a:hlinkClick r:id="rId5"/>
              </a:rPr>
              <a:t>https://www.glyndwr.ac.uk/en/blog/posts/Criminalsaretheybornormade/</a:t>
            </a:r>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43</a:t>
            </a:fld>
            <a:endParaRPr lang="en-GB"/>
          </a:p>
        </p:txBody>
      </p:sp>
    </p:spTree>
    <p:extLst>
      <p:ext uri="{BB962C8B-B14F-4D97-AF65-F5344CB8AC3E}">
        <p14:creationId xmlns:p14="http://schemas.microsoft.com/office/powerpoint/2010/main" val="8478288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04/02/2026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04/02/2026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3D05E-F130-495C-9A31-8028A5D8029F}"/>
              </a:ext>
            </a:extLst>
          </p:cNvPr>
          <p:cNvSpPr>
            <a:spLocks noGrp="1"/>
          </p:cNvSpPr>
          <p:nvPr>
            <p:ph type="ctrTitle"/>
          </p:nvPr>
        </p:nvSpPr>
        <p:spPr>
          <a:xfrm>
            <a:off x="683568" y="1988840"/>
            <a:ext cx="7772400" cy="1875794"/>
          </a:xfrm>
        </p:spPr>
        <p:txBody>
          <a:bodyPr>
            <a:normAutofit fontScale="90000"/>
          </a:bodyPr>
          <a:lstStyle/>
          <a:p>
            <a:r>
              <a:rPr lang="en-GB"/>
              <a:t>Contemporary Issues in Criminal Justice</a:t>
            </a:r>
            <a:br>
              <a:rPr lang="en-GB"/>
            </a:br>
            <a:r>
              <a:rPr lang="en-GB"/>
              <a:t>Criminal Behaviour Theories</a:t>
            </a:r>
          </a:p>
        </p:txBody>
      </p:sp>
      <p:sp>
        <p:nvSpPr>
          <p:cNvPr id="3" name="Subtitle 2">
            <a:extLst>
              <a:ext uri="{FF2B5EF4-FFF2-40B4-BE49-F238E27FC236}">
                <a16:creationId xmlns:a16="http://schemas.microsoft.com/office/drawing/2014/main" id="{E77C9BE2-291F-49B2-9613-9A693A99D15B}"/>
              </a:ext>
            </a:extLst>
          </p:cNvPr>
          <p:cNvSpPr>
            <a:spLocks noGrp="1"/>
          </p:cNvSpPr>
          <p:nvPr>
            <p:ph type="subTitle" idx="1"/>
          </p:nvPr>
        </p:nvSpPr>
        <p:spPr>
          <a:xfrm>
            <a:off x="1369368" y="3985403"/>
            <a:ext cx="6400800" cy="2094384"/>
          </a:xfrm>
        </p:spPr>
        <p:txBody>
          <a:bodyPr vert="horz" lIns="91440" tIns="45720" rIns="91440" bIns="45720" rtlCol="0" anchor="t">
            <a:normAutofit fontScale="92500" lnSpcReduction="10000"/>
          </a:bodyPr>
          <a:lstStyle/>
          <a:p>
            <a:r>
              <a:rPr lang="en-GB" dirty="0"/>
              <a:t>Workshop </a:t>
            </a:r>
          </a:p>
          <a:p>
            <a:r>
              <a:rPr lang="en-GB" dirty="0"/>
              <a:t>Week 2</a:t>
            </a:r>
          </a:p>
          <a:p>
            <a:r>
              <a:rPr lang="en-GB" dirty="0"/>
              <a:t>2026</a:t>
            </a:r>
          </a:p>
          <a:p>
            <a:r>
              <a:rPr lang="en-GB" sz="2700" dirty="0"/>
              <a:t>Nerys Musgrove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02708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FBF83-F66A-F00D-E6EE-14AE6271F790}"/>
              </a:ext>
            </a:extLst>
          </p:cNvPr>
          <p:cNvSpPr>
            <a:spLocks noGrp="1"/>
          </p:cNvSpPr>
          <p:nvPr>
            <p:ph type="title"/>
          </p:nvPr>
        </p:nvSpPr>
        <p:spPr>
          <a:xfrm>
            <a:off x="457200" y="274638"/>
            <a:ext cx="8229600" cy="828448"/>
          </a:xfrm>
        </p:spPr>
        <p:txBody>
          <a:bodyPr/>
          <a:lstStyle/>
          <a:p>
            <a:r>
              <a:rPr lang="en-GB"/>
              <a:t>Today</a:t>
            </a:r>
          </a:p>
        </p:txBody>
      </p:sp>
      <p:sp>
        <p:nvSpPr>
          <p:cNvPr id="3" name="Content Placeholder 2">
            <a:extLst>
              <a:ext uri="{FF2B5EF4-FFF2-40B4-BE49-F238E27FC236}">
                <a16:creationId xmlns:a16="http://schemas.microsoft.com/office/drawing/2014/main" id="{A8C38336-9E01-966D-7440-BBD9F196F7CC}"/>
              </a:ext>
            </a:extLst>
          </p:cNvPr>
          <p:cNvSpPr>
            <a:spLocks noGrp="1"/>
          </p:cNvSpPr>
          <p:nvPr>
            <p:ph idx="1"/>
          </p:nvPr>
        </p:nvSpPr>
        <p:spPr>
          <a:xfrm>
            <a:off x="457200" y="1364343"/>
            <a:ext cx="8229600" cy="4152890"/>
          </a:xfrm>
        </p:spPr>
        <p:txBody>
          <a:bodyPr/>
          <a:lstStyle/>
          <a:p>
            <a:r>
              <a:rPr lang="en-GB"/>
              <a:t>Defining crime</a:t>
            </a:r>
          </a:p>
          <a:p>
            <a:r>
              <a:rPr lang="en-GB"/>
              <a:t>Classical Perspective</a:t>
            </a:r>
          </a:p>
          <a:p>
            <a:r>
              <a:rPr lang="en-GB"/>
              <a:t>Positivism Criminology</a:t>
            </a:r>
          </a:p>
          <a:p>
            <a:r>
              <a:rPr lang="en-GB"/>
              <a:t>Criminal Behaviour Theories</a:t>
            </a:r>
          </a:p>
          <a:p>
            <a:endParaRPr lang="en-GB"/>
          </a:p>
          <a:p>
            <a:endParaRPr lang="en-GB"/>
          </a:p>
        </p:txBody>
      </p:sp>
    </p:spTree>
    <p:extLst>
      <p:ext uri="{BB962C8B-B14F-4D97-AF65-F5344CB8AC3E}">
        <p14:creationId xmlns:p14="http://schemas.microsoft.com/office/powerpoint/2010/main" val="2610346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01687"/>
          </a:xfrm>
        </p:spPr>
        <p:txBody>
          <a:bodyPr>
            <a:normAutofit/>
          </a:bodyPr>
          <a:lstStyle/>
          <a:p>
            <a:r>
              <a:rPr lang="en-GB" sz="3200"/>
              <a:t>Defining Crime</a:t>
            </a:r>
          </a:p>
        </p:txBody>
      </p:sp>
      <p:sp>
        <p:nvSpPr>
          <p:cNvPr id="3" name="Content Placeholder 2"/>
          <p:cNvSpPr>
            <a:spLocks noGrp="1"/>
          </p:cNvSpPr>
          <p:nvPr>
            <p:ph idx="1"/>
          </p:nvPr>
        </p:nvSpPr>
        <p:spPr>
          <a:xfrm>
            <a:off x="457200" y="1075427"/>
            <a:ext cx="8229600" cy="4441806"/>
          </a:xfrm>
        </p:spPr>
        <p:txBody>
          <a:bodyPr vert="horz" lIns="91440" tIns="45720" rIns="91440" bIns="45720" rtlCol="0" anchor="t">
            <a:normAutofit lnSpcReduction="10000"/>
          </a:bodyPr>
          <a:lstStyle/>
          <a:p>
            <a:r>
              <a:rPr lang="en-GB" sz="2800"/>
              <a:t>Major area of public policy, political debate &amp; society </a:t>
            </a:r>
          </a:p>
          <a:p>
            <a:r>
              <a:rPr lang="en-GB" sz="2800"/>
              <a:t>Seen as a sign of underlying issues in society</a:t>
            </a:r>
          </a:p>
          <a:p>
            <a:pPr lvl="1"/>
            <a:r>
              <a:rPr lang="en-GB" sz="2400"/>
              <a:t>Poverty / cost of living/ unemployment / strikes</a:t>
            </a:r>
          </a:p>
          <a:p>
            <a:r>
              <a:rPr lang="en-GB" sz="2800"/>
              <a:t>What makes people commit crime?</a:t>
            </a:r>
          </a:p>
          <a:p>
            <a:r>
              <a:rPr lang="en-GB" sz="2800"/>
              <a:t>Crime rates up /down</a:t>
            </a:r>
          </a:p>
          <a:p>
            <a:r>
              <a:rPr lang="en-GB" sz="2800"/>
              <a:t>How should offenders be dealt with?</a:t>
            </a:r>
          </a:p>
          <a:p>
            <a:r>
              <a:rPr lang="en-GB" sz="2800"/>
              <a:t>Fear of crime</a:t>
            </a:r>
          </a:p>
          <a:p>
            <a:r>
              <a:rPr lang="en-GB" sz="2800"/>
              <a:t>All used to try and measure and understand?</a:t>
            </a:r>
          </a:p>
        </p:txBody>
      </p:sp>
    </p:spTree>
    <p:extLst>
      <p:ext uri="{BB962C8B-B14F-4D97-AF65-F5344CB8AC3E}">
        <p14:creationId xmlns:p14="http://schemas.microsoft.com/office/powerpoint/2010/main" val="319814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1FC87-152F-4423-B047-7332EA3F269F}"/>
              </a:ext>
            </a:extLst>
          </p:cNvPr>
          <p:cNvSpPr>
            <a:spLocks noGrp="1"/>
          </p:cNvSpPr>
          <p:nvPr>
            <p:ph type="title"/>
          </p:nvPr>
        </p:nvSpPr>
        <p:spPr/>
        <p:txBody>
          <a:bodyPr/>
          <a:lstStyle/>
          <a:p>
            <a:r>
              <a:rPr lang="en-GB" dirty="0"/>
              <a:t>Definition of Crime</a:t>
            </a:r>
          </a:p>
        </p:txBody>
      </p:sp>
      <p:sp>
        <p:nvSpPr>
          <p:cNvPr id="3" name="Content Placeholder 2">
            <a:extLst>
              <a:ext uri="{FF2B5EF4-FFF2-40B4-BE49-F238E27FC236}">
                <a16:creationId xmlns:a16="http://schemas.microsoft.com/office/drawing/2014/main" id="{FE5B94DA-77C4-4492-5E45-C8359585E7D7}"/>
              </a:ext>
            </a:extLst>
          </p:cNvPr>
          <p:cNvSpPr>
            <a:spLocks noGrp="1"/>
          </p:cNvSpPr>
          <p:nvPr>
            <p:ph idx="1"/>
          </p:nvPr>
        </p:nvSpPr>
        <p:spPr/>
        <p:txBody>
          <a:bodyPr vert="horz" lIns="91440" tIns="45720" rIns="91440" bIns="45720" rtlCol="0" anchor="t">
            <a:normAutofit/>
          </a:bodyPr>
          <a:lstStyle/>
          <a:p>
            <a:r>
              <a:rPr lang="en-GB" sz="3400" dirty="0">
                <a:ea typeface="+mn-lt"/>
                <a:cs typeface="+mn-lt"/>
              </a:rPr>
              <a:t>The </a:t>
            </a:r>
            <a:r>
              <a:rPr lang="en-GB" sz="3400" dirty="0">
                <a:highlight>
                  <a:srgbClr val="FFFFFF"/>
                </a:highlight>
                <a:ea typeface="+mn-lt"/>
                <a:cs typeface="+mn-lt"/>
              </a:rPr>
              <a:t>Crown Prosecution Service (CPS)</a:t>
            </a:r>
            <a:r>
              <a:rPr lang="en-GB" sz="3400" dirty="0">
                <a:solidFill>
                  <a:srgbClr val="0A0A0A"/>
                </a:solidFill>
                <a:highlight>
                  <a:srgbClr val="FFFFFF"/>
                </a:highlight>
                <a:ea typeface="+mn-lt"/>
                <a:cs typeface="+mn-lt"/>
              </a:rPr>
              <a:t> defines crime as </a:t>
            </a:r>
            <a:r>
              <a:rPr lang="en-GB" sz="3400" dirty="0">
                <a:solidFill>
                  <a:srgbClr val="001D35"/>
                </a:solidFill>
                <a:ea typeface="+mn-lt"/>
                <a:cs typeface="+mn-lt"/>
              </a:rPr>
              <a:t>an action or omission that constitutes an offence and is punishable by law</a:t>
            </a:r>
            <a:r>
              <a:rPr lang="en-GB" sz="3400" dirty="0">
                <a:solidFill>
                  <a:srgbClr val="0A0A0A"/>
                </a:solidFill>
                <a:highlight>
                  <a:srgbClr val="FFFFFF"/>
                </a:highlight>
                <a:ea typeface="+mn-lt"/>
                <a:cs typeface="+mn-lt"/>
              </a:rPr>
              <a:t>. It involves unlawful acts causing physical or psychological harm, damage to property, or loss. </a:t>
            </a:r>
            <a:endParaRPr lang="en-GB" sz="3400" dirty="0">
              <a:solidFill>
                <a:srgbClr val="0A0A0A"/>
              </a:solidFill>
              <a:highlight>
                <a:srgbClr val="FFFFFF"/>
              </a:highlight>
            </a:endParaRPr>
          </a:p>
        </p:txBody>
      </p:sp>
    </p:spTree>
    <p:extLst>
      <p:ext uri="{BB962C8B-B14F-4D97-AF65-F5344CB8AC3E}">
        <p14:creationId xmlns:p14="http://schemas.microsoft.com/office/powerpoint/2010/main" val="1268562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7679C-B557-53E7-D743-23A3CDD25F90}"/>
              </a:ext>
            </a:extLst>
          </p:cNvPr>
          <p:cNvSpPr>
            <a:spLocks noGrp="1"/>
          </p:cNvSpPr>
          <p:nvPr>
            <p:ph type="title"/>
          </p:nvPr>
        </p:nvSpPr>
        <p:spPr>
          <a:xfrm>
            <a:off x="457200" y="274638"/>
            <a:ext cx="8229600" cy="527220"/>
          </a:xfrm>
        </p:spPr>
        <p:txBody>
          <a:bodyPr>
            <a:normAutofit fontScale="90000"/>
          </a:bodyPr>
          <a:lstStyle/>
          <a:p>
            <a:r>
              <a:rPr lang="en-GB" sz="3200"/>
              <a:t>History </a:t>
            </a:r>
          </a:p>
        </p:txBody>
      </p:sp>
      <p:sp>
        <p:nvSpPr>
          <p:cNvPr id="3" name="Content Placeholder 2">
            <a:extLst>
              <a:ext uri="{FF2B5EF4-FFF2-40B4-BE49-F238E27FC236}">
                <a16:creationId xmlns:a16="http://schemas.microsoft.com/office/drawing/2014/main" id="{4F5FE249-A9BF-5846-0702-78D00305CD13}"/>
              </a:ext>
            </a:extLst>
          </p:cNvPr>
          <p:cNvSpPr>
            <a:spLocks noGrp="1"/>
          </p:cNvSpPr>
          <p:nvPr>
            <p:ph idx="1"/>
          </p:nvPr>
        </p:nvSpPr>
        <p:spPr>
          <a:xfrm>
            <a:off x="457200" y="998806"/>
            <a:ext cx="8229600" cy="4518427"/>
          </a:xfrm>
        </p:spPr>
        <p:txBody>
          <a:bodyPr vert="horz" lIns="91440" tIns="45720" rIns="91440" bIns="45720" rtlCol="0" anchor="t">
            <a:normAutofit lnSpcReduction="10000"/>
          </a:bodyPr>
          <a:lstStyle/>
          <a:p>
            <a:r>
              <a:rPr lang="en-GB" sz="2800" dirty="0"/>
              <a:t>The Abortion Act 1967 made it possible for women, under specific circumstances, to have a pregnancy terminated. Prior to 1967 abortion was illegal.</a:t>
            </a:r>
            <a:endParaRPr lang="en-US" dirty="0"/>
          </a:p>
          <a:p>
            <a:r>
              <a:rPr lang="en-GB" sz="2800" dirty="0"/>
              <a:t>In 1983 it became a legal requirement for drivers and front seat passengers to wear a seatbelt. In 1989 it became a legal requirement for children to wear a seatbelt. In 1991 it became a legal requirement for all passengers to wear seatbelts. </a:t>
            </a:r>
          </a:p>
          <a:p>
            <a:r>
              <a:rPr lang="en-GB" sz="2800" dirty="0"/>
              <a:t>Smoking in pubs banned in Wales since April 2007</a:t>
            </a:r>
          </a:p>
        </p:txBody>
      </p:sp>
    </p:spTree>
    <p:extLst>
      <p:ext uri="{BB962C8B-B14F-4D97-AF65-F5344CB8AC3E}">
        <p14:creationId xmlns:p14="http://schemas.microsoft.com/office/powerpoint/2010/main" val="2306813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E3D12-6EB5-A652-EC2D-4F6819EBEDBE}"/>
              </a:ext>
            </a:extLst>
          </p:cNvPr>
          <p:cNvSpPr>
            <a:spLocks noGrp="1"/>
          </p:cNvSpPr>
          <p:nvPr>
            <p:ph type="title"/>
          </p:nvPr>
        </p:nvSpPr>
        <p:spPr/>
        <p:txBody>
          <a:bodyPr/>
          <a:lstStyle/>
          <a:p>
            <a:r>
              <a:rPr lang="en-GB">
                <a:ea typeface="+mj-lt"/>
                <a:cs typeface="+mj-lt"/>
              </a:rPr>
              <a:t>Schur 1969</a:t>
            </a:r>
            <a:endParaRPr lang="en-US"/>
          </a:p>
        </p:txBody>
      </p:sp>
      <p:sp>
        <p:nvSpPr>
          <p:cNvPr id="3" name="Content Placeholder 2">
            <a:extLst>
              <a:ext uri="{FF2B5EF4-FFF2-40B4-BE49-F238E27FC236}">
                <a16:creationId xmlns:a16="http://schemas.microsoft.com/office/drawing/2014/main" id="{83C84D37-F0C1-97C8-69F2-7606AD5C4092}"/>
              </a:ext>
            </a:extLst>
          </p:cNvPr>
          <p:cNvSpPr>
            <a:spLocks noGrp="1"/>
          </p:cNvSpPr>
          <p:nvPr>
            <p:ph idx="1"/>
          </p:nvPr>
        </p:nvSpPr>
        <p:spPr/>
        <p:txBody>
          <a:bodyPr vert="horz" lIns="91440" tIns="45720" rIns="91440" bIns="45720" rtlCol="0" anchor="t">
            <a:normAutofit/>
          </a:bodyPr>
          <a:lstStyle/>
          <a:p>
            <a:r>
              <a:rPr lang="en-GB"/>
              <a:t>Observed that if we take the criminal law to be the thing that defines what is criminal, then the very fact that the criminal law varies – often very significantly – from country to country, makes it immediately clear that there is nothing given about crime.</a:t>
            </a:r>
          </a:p>
        </p:txBody>
      </p:sp>
    </p:spTree>
    <p:extLst>
      <p:ext uri="{BB962C8B-B14F-4D97-AF65-F5344CB8AC3E}">
        <p14:creationId xmlns:p14="http://schemas.microsoft.com/office/powerpoint/2010/main" val="4266741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09585"/>
          </a:xfrm>
        </p:spPr>
        <p:txBody>
          <a:bodyPr/>
          <a:lstStyle/>
          <a:p>
            <a:r>
              <a:rPr lang="en-GB"/>
              <a:t>Causes of crime</a:t>
            </a:r>
          </a:p>
        </p:txBody>
      </p:sp>
      <p:sp>
        <p:nvSpPr>
          <p:cNvPr id="3" name="Content Placeholder 2"/>
          <p:cNvSpPr>
            <a:spLocks noGrp="1"/>
          </p:cNvSpPr>
          <p:nvPr>
            <p:ph idx="1"/>
          </p:nvPr>
        </p:nvSpPr>
        <p:spPr>
          <a:xfrm>
            <a:off x="457200" y="1169233"/>
            <a:ext cx="8229600" cy="4348000"/>
          </a:xfrm>
        </p:spPr>
        <p:txBody>
          <a:bodyPr vert="horz" lIns="91440" tIns="45720" rIns="91440" bIns="45720" rtlCol="0" anchor="t">
            <a:normAutofit/>
          </a:bodyPr>
          <a:lstStyle/>
          <a:p>
            <a:r>
              <a:rPr lang="en-GB" dirty="0"/>
              <a:t>Classicism Perspective 18</a:t>
            </a:r>
            <a:r>
              <a:rPr lang="en-GB" baseline="30000" dirty="0"/>
              <a:t>th</a:t>
            </a:r>
            <a:r>
              <a:rPr lang="en-GB" dirty="0"/>
              <a:t> Century</a:t>
            </a:r>
          </a:p>
          <a:p>
            <a:r>
              <a:rPr lang="en-GB" dirty="0"/>
              <a:t> Countries were changing  </a:t>
            </a:r>
          </a:p>
          <a:p>
            <a:r>
              <a:rPr lang="en-GB" dirty="0"/>
              <a:t>Laws were widely inconsistent and applied to inconsistently</a:t>
            </a:r>
          </a:p>
          <a:p>
            <a:r>
              <a:rPr lang="en-GB" dirty="0"/>
              <a:t>Judges lacked training</a:t>
            </a:r>
          </a:p>
          <a:p>
            <a:r>
              <a:rPr lang="en-GB" dirty="0"/>
              <a:t>Some crimes ignored or sentencing too harsh/soft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4614"/>
          </a:xfrm>
        </p:spPr>
        <p:txBody>
          <a:bodyPr/>
          <a:lstStyle/>
          <a:p>
            <a:r>
              <a:rPr lang="en-GB"/>
              <a:t>Classicism Perspective</a:t>
            </a:r>
          </a:p>
        </p:txBody>
      </p:sp>
      <p:sp>
        <p:nvSpPr>
          <p:cNvPr id="3" name="Content Placeholder 2"/>
          <p:cNvSpPr>
            <a:spLocks noGrp="1"/>
          </p:cNvSpPr>
          <p:nvPr>
            <p:ph idx="1"/>
          </p:nvPr>
        </p:nvSpPr>
        <p:spPr>
          <a:xfrm>
            <a:off x="457200" y="1154243"/>
            <a:ext cx="8229600" cy="4362990"/>
          </a:xfrm>
        </p:spPr>
        <p:txBody>
          <a:bodyPr vert="horz" lIns="91440" tIns="45720" rIns="91440" bIns="45720" rtlCol="0" anchor="t">
            <a:normAutofit lnSpcReduction="10000"/>
          </a:bodyPr>
          <a:lstStyle/>
          <a:p>
            <a:r>
              <a:rPr lang="en-GB" sz="2800" dirty="0"/>
              <a:t>Theorists –</a:t>
            </a:r>
          </a:p>
          <a:p>
            <a:pPr lvl="1"/>
            <a:r>
              <a:rPr lang="en-GB" sz="2000" dirty="0"/>
              <a:t>Cesare Beccaria	   John Locke    Jeremy Bentham </a:t>
            </a:r>
          </a:p>
          <a:p>
            <a:r>
              <a:rPr lang="en-GB" sz="2800" dirty="0"/>
              <a:t>Humans were self-interested animals</a:t>
            </a:r>
          </a:p>
          <a:p>
            <a:r>
              <a:rPr lang="en-GB" sz="2800" dirty="0"/>
              <a:t>Rational calculation</a:t>
            </a:r>
          </a:p>
          <a:p>
            <a:r>
              <a:rPr lang="en-GB" sz="2800" dirty="0"/>
              <a:t>Do things for themselves yet understand that some actions will conflict with this. </a:t>
            </a:r>
          </a:p>
          <a:p>
            <a:r>
              <a:rPr lang="en-GB" sz="2800" dirty="0"/>
              <a:t>Argued that having a legal system would deter crime from happening. </a:t>
            </a:r>
          </a:p>
          <a:p>
            <a:r>
              <a:rPr lang="en-GB" sz="2800" dirty="0"/>
              <a:t>People would be aware of the law and their actions.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84779"/>
          </a:xfrm>
        </p:spPr>
        <p:txBody>
          <a:bodyPr>
            <a:normAutofit fontScale="90000"/>
          </a:bodyPr>
          <a:lstStyle/>
          <a:p>
            <a:r>
              <a:rPr lang="en-GB" sz="2800"/>
              <a:t>Problems of Classicism Perspective</a:t>
            </a:r>
          </a:p>
        </p:txBody>
      </p:sp>
      <p:sp>
        <p:nvSpPr>
          <p:cNvPr id="3" name="Content Placeholder 2"/>
          <p:cNvSpPr>
            <a:spLocks noGrp="1"/>
          </p:cNvSpPr>
          <p:nvPr>
            <p:ph idx="1"/>
          </p:nvPr>
        </p:nvSpPr>
        <p:spPr>
          <a:xfrm>
            <a:off x="457200" y="960896"/>
            <a:ext cx="8229600" cy="4556338"/>
          </a:xfrm>
        </p:spPr>
        <p:txBody>
          <a:bodyPr vert="horz" lIns="91440" tIns="45720" rIns="91440" bIns="45720" rtlCol="0" anchor="t">
            <a:noAutofit/>
          </a:bodyPr>
          <a:lstStyle/>
          <a:p>
            <a:r>
              <a:rPr lang="en-GB" sz="2500" b="1" dirty="0"/>
              <a:t>Fairness</a:t>
            </a:r>
            <a:r>
              <a:rPr lang="en-GB" sz="2500" dirty="0"/>
              <a:t> – in treating all individuals as rational. </a:t>
            </a:r>
            <a:endParaRPr lang="en-US" sz="2500"/>
          </a:p>
          <a:p>
            <a:r>
              <a:rPr lang="en-GB" sz="2500" dirty="0"/>
              <a:t>Does not allow for extenuating circumstances  -  mental health / learning difficulties.</a:t>
            </a:r>
          </a:p>
          <a:p>
            <a:r>
              <a:rPr lang="en-GB" sz="2500" dirty="0"/>
              <a:t>Ignores matters of maturity = children should be treated the same way as adults  </a:t>
            </a:r>
          </a:p>
          <a:p>
            <a:r>
              <a:rPr lang="en-GB" sz="2500" b="1" dirty="0"/>
              <a:t>Power</a:t>
            </a:r>
            <a:r>
              <a:rPr lang="en-GB" sz="2500" dirty="0"/>
              <a:t> – principles of rational and free will however, the poorest tend to be more within the CJS</a:t>
            </a:r>
          </a:p>
          <a:p>
            <a:r>
              <a:rPr lang="en-GB" sz="2500" dirty="0"/>
              <a:t>Decisions made on circumstances and socioeconomic class - stealing to feed family compared to corporate steeling</a:t>
            </a:r>
          </a:p>
          <a:p>
            <a:r>
              <a:rPr lang="en-GB" sz="2500" dirty="0"/>
              <a:t>Jeffrey Reiman (1979) once observed, ‘the rich get richer and the poor get prison’.</a:t>
            </a:r>
            <a:endParaRPr lang="en-GB" sz="2500"/>
          </a:p>
          <a:p>
            <a:endParaRPr lang="en-GB"/>
          </a:p>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69546"/>
          </a:xfrm>
        </p:spPr>
        <p:txBody>
          <a:bodyPr/>
          <a:lstStyle/>
          <a:p>
            <a:r>
              <a:rPr lang="en-GB"/>
              <a:t>Positivism Criminology</a:t>
            </a:r>
          </a:p>
        </p:txBody>
      </p:sp>
      <p:sp>
        <p:nvSpPr>
          <p:cNvPr id="3" name="Content Placeholder 2"/>
          <p:cNvSpPr>
            <a:spLocks noGrp="1"/>
          </p:cNvSpPr>
          <p:nvPr>
            <p:ph idx="1"/>
          </p:nvPr>
        </p:nvSpPr>
        <p:spPr>
          <a:xfrm>
            <a:off x="457200" y="1289154"/>
            <a:ext cx="8229600" cy="4228079"/>
          </a:xfrm>
        </p:spPr>
        <p:txBody>
          <a:bodyPr/>
          <a:lstStyle/>
          <a:p>
            <a:r>
              <a:rPr lang="en-GB"/>
              <a:t>Challenged in 19</a:t>
            </a:r>
            <a:r>
              <a:rPr lang="en-GB" baseline="30000"/>
              <a:t>th</a:t>
            </a:r>
            <a:r>
              <a:rPr lang="en-GB"/>
              <a:t> Century </a:t>
            </a:r>
          </a:p>
          <a:p>
            <a:r>
              <a:rPr lang="en-GB"/>
              <a:t>Theorist believed that individuals did not possess free will but motivated by factors over which they had no control.</a:t>
            </a:r>
          </a:p>
          <a:p>
            <a:r>
              <a:rPr lang="en-GB"/>
              <a:t>Personality factors</a:t>
            </a:r>
          </a:p>
          <a:p>
            <a:r>
              <a:rPr lang="en-GB"/>
              <a:t>Psychiatric conditions </a:t>
            </a:r>
          </a:p>
          <a:p>
            <a:r>
              <a:rPr lang="en-GB"/>
              <a:t>Abnormalities in chromosomes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4575"/>
          </a:xfrm>
        </p:spPr>
        <p:txBody>
          <a:bodyPr>
            <a:normAutofit/>
          </a:bodyPr>
          <a:lstStyle/>
          <a:p>
            <a:r>
              <a:rPr lang="en-GB" sz="3600"/>
              <a:t>Problems</a:t>
            </a:r>
          </a:p>
        </p:txBody>
      </p:sp>
      <p:sp>
        <p:nvSpPr>
          <p:cNvPr id="3" name="Content Placeholder 2"/>
          <p:cNvSpPr>
            <a:spLocks noGrp="1"/>
          </p:cNvSpPr>
          <p:nvPr>
            <p:ph idx="1"/>
          </p:nvPr>
        </p:nvSpPr>
        <p:spPr>
          <a:xfrm>
            <a:off x="457200" y="1184223"/>
            <a:ext cx="8229600" cy="4333010"/>
          </a:xfrm>
        </p:spPr>
        <p:txBody>
          <a:bodyPr/>
          <a:lstStyle/>
          <a:p>
            <a:r>
              <a:rPr lang="en-GB"/>
              <a:t>No cure for criminality</a:t>
            </a:r>
          </a:p>
          <a:p>
            <a:r>
              <a:rPr lang="en-GB"/>
              <a:t>But treatable – medication, counselling, therapy and re-socialisation to society.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9428E-6F5F-205D-9809-1C4A9DC4800F}"/>
              </a:ext>
            </a:extLst>
          </p:cNvPr>
          <p:cNvSpPr>
            <a:spLocks noGrp="1"/>
          </p:cNvSpPr>
          <p:nvPr>
            <p:ph type="title"/>
          </p:nvPr>
        </p:nvSpPr>
        <p:spPr>
          <a:xfrm>
            <a:off x="457200" y="274638"/>
            <a:ext cx="8229600" cy="562270"/>
          </a:xfrm>
        </p:spPr>
        <p:txBody>
          <a:bodyPr>
            <a:normAutofit/>
          </a:bodyPr>
          <a:lstStyle/>
          <a:p>
            <a:r>
              <a:rPr lang="en-GB" sz="2800"/>
              <a:t>White and Haines (2004)</a:t>
            </a:r>
          </a:p>
        </p:txBody>
      </p:sp>
      <p:pic>
        <p:nvPicPr>
          <p:cNvPr id="5" name="Content Placeholder 4">
            <a:extLst>
              <a:ext uri="{FF2B5EF4-FFF2-40B4-BE49-F238E27FC236}">
                <a16:creationId xmlns:a16="http://schemas.microsoft.com/office/drawing/2014/main" id="{82BE4702-62E4-026E-D7E1-6DEA0EB04408}"/>
              </a:ext>
            </a:extLst>
          </p:cNvPr>
          <p:cNvPicPr>
            <a:picLocks noGrp="1" noChangeAspect="1"/>
          </p:cNvPicPr>
          <p:nvPr>
            <p:ph idx="1"/>
          </p:nvPr>
        </p:nvPicPr>
        <p:blipFill>
          <a:blip r:embed="rId2"/>
          <a:stretch>
            <a:fillRect/>
          </a:stretch>
        </p:blipFill>
        <p:spPr>
          <a:xfrm>
            <a:off x="457200" y="1177871"/>
            <a:ext cx="8229600" cy="4060555"/>
          </a:xfrm>
        </p:spPr>
      </p:pic>
    </p:spTree>
    <p:extLst>
      <p:ext uri="{BB962C8B-B14F-4D97-AF65-F5344CB8AC3E}">
        <p14:creationId xmlns:p14="http://schemas.microsoft.com/office/powerpoint/2010/main" val="4094313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86D8A-56B6-4EF6-9C64-91CDB616AF24}"/>
              </a:ext>
            </a:extLst>
          </p:cNvPr>
          <p:cNvSpPr>
            <a:spLocks noGrp="1"/>
          </p:cNvSpPr>
          <p:nvPr>
            <p:ph type="title"/>
          </p:nvPr>
        </p:nvSpPr>
        <p:spPr>
          <a:xfrm>
            <a:off x="628650" y="414868"/>
            <a:ext cx="7886700" cy="925900"/>
          </a:xfrm>
        </p:spPr>
        <p:txBody>
          <a:bodyPr>
            <a:normAutofit/>
          </a:bodyPr>
          <a:lstStyle/>
          <a:p>
            <a:r>
              <a:rPr lang="en-GB"/>
              <a:t>Criminal Behaviour Theories</a:t>
            </a:r>
          </a:p>
        </p:txBody>
      </p:sp>
      <p:sp>
        <p:nvSpPr>
          <p:cNvPr id="3" name="Content Placeholder 2">
            <a:extLst>
              <a:ext uri="{FF2B5EF4-FFF2-40B4-BE49-F238E27FC236}">
                <a16:creationId xmlns:a16="http://schemas.microsoft.com/office/drawing/2014/main" id="{797B2337-D752-43E4-8616-EA9EFD8010DB}"/>
              </a:ext>
            </a:extLst>
          </p:cNvPr>
          <p:cNvSpPr>
            <a:spLocks noGrp="1"/>
          </p:cNvSpPr>
          <p:nvPr>
            <p:ph idx="1"/>
          </p:nvPr>
        </p:nvSpPr>
        <p:spPr>
          <a:xfrm>
            <a:off x="457200" y="1600201"/>
            <a:ext cx="8229600" cy="3572932"/>
          </a:xfrm>
        </p:spPr>
        <p:txBody>
          <a:bodyPr/>
          <a:lstStyle/>
          <a:p>
            <a:r>
              <a:rPr lang="en-GB"/>
              <a:t>Historically, there are three broad theoretical models of criminal behaviour:</a:t>
            </a:r>
          </a:p>
          <a:p>
            <a:r>
              <a:rPr lang="en-GB"/>
              <a:t>Sociological</a:t>
            </a:r>
          </a:p>
          <a:p>
            <a:r>
              <a:rPr lang="en-GB"/>
              <a:t>Biological</a:t>
            </a:r>
          </a:p>
          <a:p>
            <a:r>
              <a:rPr lang="en-GB"/>
              <a:t>Psychological</a:t>
            </a:r>
          </a:p>
          <a:p>
            <a:endParaRPr lang="en-GB"/>
          </a:p>
        </p:txBody>
      </p:sp>
    </p:spTree>
    <p:extLst>
      <p:ext uri="{BB962C8B-B14F-4D97-AF65-F5344CB8AC3E}">
        <p14:creationId xmlns:p14="http://schemas.microsoft.com/office/powerpoint/2010/main" val="4046255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49624"/>
          </a:xfrm>
        </p:spPr>
        <p:txBody>
          <a:bodyPr>
            <a:normAutofit/>
          </a:bodyPr>
          <a:lstStyle/>
          <a:p>
            <a:r>
              <a:rPr lang="en-GB" sz="3600"/>
              <a:t>Sociological Theories of Crime</a:t>
            </a:r>
          </a:p>
        </p:txBody>
      </p:sp>
      <p:sp>
        <p:nvSpPr>
          <p:cNvPr id="3" name="Content Placeholder 2"/>
          <p:cNvSpPr>
            <a:spLocks noGrp="1"/>
          </p:cNvSpPr>
          <p:nvPr>
            <p:ph idx="1"/>
          </p:nvPr>
        </p:nvSpPr>
        <p:spPr>
          <a:xfrm>
            <a:off x="628650" y="1019331"/>
            <a:ext cx="7886700" cy="4470643"/>
          </a:xfrm>
        </p:spPr>
        <p:txBody>
          <a:bodyPr vert="horz" lIns="91440" tIns="45720" rIns="91440" bIns="45720" rtlCol="0" anchor="t">
            <a:normAutofit lnSpcReduction="10000"/>
          </a:bodyPr>
          <a:lstStyle/>
          <a:p>
            <a:r>
              <a:rPr lang="en-GB" dirty="0"/>
              <a:t>Sociological approaches suggest that crime is shaped by factors external to the individual: their experiences within the neighbourhood, the peer group, and the family. </a:t>
            </a:r>
          </a:p>
          <a:p>
            <a:r>
              <a:rPr lang="en-GB" dirty="0"/>
              <a:t>Four main sociological theories of deviance exists – Strain theory, Social disorganisation theory, Social learning theory and Labelling theory. </a:t>
            </a:r>
          </a:p>
        </p:txBody>
      </p:sp>
    </p:spTree>
    <p:extLst>
      <p:ext uri="{BB962C8B-B14F-4D97-AF65-F5344CB8AC3E}">
        <p14:creationId xmlns:p14="http://schemas.microsoft.com/office/powerpoint/2010/main" val="1424400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05643"/>
            <a:ext cx="7886700" cy="878774"/>
          </a:xfrm>
        </p:spPr>
        <p:txBody>
          <a:bodyPr>
            <a:normAutofit fontScale="90000"/>
          </a:bodyPr>
          <a:lstStyle/>
          <a:p>
            <a:br>
              <a:rPr lang="en-GB" b="1" dirty="0"/>
            </a:br>
            <a:r>
              <a:rPr lang="en-GB" dirty="0"/>
              <a:t>Strain Theory</a:t>
            </a:r>
            <a:br>
              <a:rPr lang="en-GB" dirty="0"/>
            </a:br>
            <a:endParaRPr lang="en-GB"/>
          </a:p>
        </p:txBody>
      </p:sp>
      <p:sp>
        <p:nvSpPr>
          <p:cNvPr id="3" name="Content Placeholder 2"/>
          <p:cNvSpPr>
            <a:spLocks noGrp="1"/>
          </p:cNvSpPr>
          <p:nvPr>
            <p:ph idx="1"/>
          </p:nvPr>
        </p:nvSpPr>
        <p:spPr>
          <a:xfrm>
            <a:off x="628650" y="1603170"/>
            <a:ext cx="7886700" cy="3886804"/>
          </a:xfrm>
        </p:spPr>
        <p:txBody>
          <a:bodyPr>
            <a:normAutofit fontScale="92500" lnSpcReduction="20000"/>
          </a:bodyPr>
          <a:lstStyle/>
          <a:p>
            <a:r>
              <a:rPr lang="en-GB"/>
              <a:t>Robert K. Merton (1938) </a:t>
            </a:r>
          </a:p>
          <a:p>
            <a:r>
              <a:rPr lang="en-GB"/>
              <a:t>Merton typology of deviance was based on two criteria: </a:t>
            </a:r>
          </a:p>
          <a:p>
            <a:r>
              <a:rPr lang="en-GB"/>
              <a:t>a person’s motivations or obedience to cultural goals; </a:t>
            </a:r>
          </a:p>
          <a:p>
            <a:r>
              <a:rPr lang="en-GB"/>
              <a:t>a person’s belief in how to attain goals. </a:t>
            </a:r>
          </a:p>
          <a:p>
            <a:r>
              <a:rPr lang="en-GB"/>
              <a:t>Five types of deviance based upon these criteria: conformity, innovation, ritualism, retreatism and rebellion. </a:t>
            </a:r>
          </a:p>
        </p:txBody>
      </p:sp>
    </p:spTree>
    <p:extLst>
      <p:ext uri="{BB962C8B-B14F-4D97-AF65-F5344CB8AC3E}">
        <p14:creationId xmlns:p14="http://schemas.microsoft.com/office/powerpoint/2010/main" val="30598269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4581E-24AC-9E47-7040-354370B85E23}"/>
              </a:ext>
            </a:extLst>
          </p:cNvPr>
          <p:cNvSpPr>
            <a:spLocks noGrp="1"/>
          </p:cNvSpPr>
          <p:nvPr>
            <p:ph type="title"/>
          </p:nvPr>
        </p:nvSpPr>
        <p:spPr/>
        <p:txBody>
          <a:bodyPr/>
          <a:lstStyle/>
          <a:p>
            <a:r>
              <a:rPr lang="en-GB" dirty="0"/>
              <a:t>Strain Theory</a:t>
            </a:r>
          </a:p>
        </p:txBody>
      </p:sp>
      <p:pic>
        <p:nvPicPr>
          <p:cNvPr id="4" name="Content Placeholder 3" descr="Merton's Strain Theory | Definition ...">
            <a:extLst>
              <a:ext uri="{FF2B5EF4-FFF2-40B4-BE49-F238E27FC236}">
                <a16:creationId xmlns:a16="http://schemas.microsoft.com/office/drawing/2014/main" id="{7FA1F860-6E92-462D-8C81-1514EAAAD75B}"/>
              </a:ext>
            </a:extLst>
          </p:cNvPr>
          <p:cNvPicPr>
            <a:picLocks noGrp="1" noChangeAspect="1"/>
          </p:cNvPicPr>
          <p:nvPr>
            <p:ph idx="1"/>
          </p:nvPr>
        </p:nvPicPr>
        <p:blipFill>
          <a:blip r:embed="rId2"/>
          <a:stretch>
            <a:fillRect/>
          </a:stretch>
        </p:blipFill>
        <p:spPr>
          <a:xfrm>
            <a:off x="1618328" y="1587791"/>
            <a:ext cx="5871437" cy="3929884"/>
          </a:xfrm>
          <a:prstGeom prst="rect">
            <a:avLst/>
          </a:prstGeom>
        </p:spPr>
      </p:pic>
    </p:spTree>
    <p:extLst>
      <p:ext uri="{BB962C8B-B14F-4D97-AF65-F5344CB8AC3E}">
        <p14:creationId xmlns:p14="http://schemas.microsoft.com/office/powerpoint/2010/main" val="16811321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0200"/>
            <a:ext cx="7886700" cy="1270001"/>
          </a:xfrm>
        </p:spPr>
        <p:txBody>
          <a:bodyPr>
            <a:normAutofit fontScale="90000"/>
          </a:bodyPr>
          <a:lstStyle/>
          <a:p>
            <a:br>
              <a:rPr lang="en-GB" dirty="0"/>
            </a:br>
            <a:r>
              <a:rPr lang="en-GB" dirty="0"/>
              <a:t>Strain Theory / The Chicago School</a:t>
            </a:r>
            <a:br>
              <a:rPr lang="en-GB" dirty="0"/>
            </a:br>
            <a:endParaRPr lang="en-GB"/>
          </a:p>
        </p:txBody>
      </p:sp>
      <p:sp>
        <p:nvSpPr>
          <p:cNvPr id="3" name="Content Placeholder 2"/>
          <p:cNvSpPr>
            <a:spLocks noGrp="1"/>
          </p:cNvSpPr>
          <p:nvPr>
            <p:ph idx="1"/>
          </p:nvPr>
        </p:nvSpPr>
        <p:spPr/>
        <p:txBody>
          <a:bodyPr vert="horz" lIns="91440" tIns="45720" rIns="91440" bIns="45720" rtlCol="0" anchor="t">
            <a:normAutofit/>
          </a:bodyPr>
          <a:lstStyle/>
          <a:p>
            <a:r>
              <a:rPr lang="en-GB" dirty="0"/>
              <a:t>Environment gave birth to social disorganisation </a:t>
            </a:r>
          </a:p>
          <a:p>
            <a:pPr marL="0" indent="0">
              <a:buNone/>
            </a:pPr>
            <a:endParaRPr lang="en-GB" dirty="0"/>
          </a:p>
          <a:p>
            <a:r>
              <a:rPr lang="en-GB" dirty="0"/>
              <a:t>Human behaviour shaped by social structures and physical environment.</a:t>
            </a:r>
          </a:p>
          <a:p>
            <a:pPr marL="0" indent="0">
              <a:buNone/>
            </a:pPr>
            <a:endParaRPr lang="en-GB" dirty="0"/>
          </a:p>
          <a:p>
            <a:endParaRPr lang="en-GB"/>
          </a:p>
          <a:p>
            <a:endParaRPr lang="en-GB"/>
          </a:p>
        </p:txBody>
      </p:sp>
    </p:spTree>
    <p:extLst>
      <p:ext uri="{BB962C8B-B14F-4D97-AF65-F5344CB8AC3E}">
        <p14:creationId xmlns:p14="http://schemas.microsoft.com/office/powerpoint/2010/main" val="7092246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41270"/>
            <a:ext cx="7886700" cy="692856"/>
          </a:xfrm>
        </p:spPr>
        <p:txBody>
          <a:bodyPr>
            <a:normAutofit/>
          </a:bodyPr>
          <a:lstStyle/>
          <a:p>
            <a:r>
              <a:rPr lang="en-GB" sz="3600"/>
              <a:t>Chicago School</a:t>
            </a:r>
          </a:p>
        </p:txBody>
      </p:sp>
      <p:sp>
        <p:nvSpPr>
          <p:cNvPr id="3" name="Content Placeholder 2"/>
          <p:cNvSpPr>
            <a:spLocks noGrp="1"/>
          </p:cNvSpPr>
          <p:nvPr>
            <p:ph idx="1"/>
          </p:nvPr>
        </p:nvSpPr>
        <p:spPr>
          <a:xfrm>
            <a:off x="628650" y="1379095"/>
            <a:ext cx="7886700" cy="4110879"/>
          </a:xfrm>
        </p:spPr>
        <p:txBody>
          <a:bodyPr>
            <a:normAutofit/>
          </a:bodyPr>
          <a:lstStyle/>
          <a:p>
            <a:r>
              <a:rPr lang="en-GB"/>
              <a:t>Clifford Shaw and Henry McKay (1942)</a:t>
            </a:r>
          </a:p>
          <a:p>
            <a:r>
              <a:rPr lang="en-GB"/>
              <a:t>Shaw and McKay found that patterns of crime were higher in areas characterised by poor housing, poor health, socio-economic disadvantage. </a:t>
            </a:r>
          </a:p>
          <a:p>
            <a:r>
              <a:rPr lang="en-GB"/>
              <a:t>Suggested that crime was a function of neighbourhood dynamics. </a:t>
            </a:r>
          </a:p>
        </p:txBody>
      </p:sp>
    </p:spTree>
    <p:extLst>
      <p:ext uri="{BB962C8B-B14F-4D97-AF65-F5344CB8AC3E}">
        <p14:creationId xmlns:p14="http://schemas.microsoft.com/office/powerpoint/2010/main" val="3922656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9526"/>
          </a:xfrm>
        </p:spPr>
        <p:txBody>
          <a:bodyPr>
            <a:normAutofit/>
          </a:bodyPr>
          <a:lstStyle/>
          <a:p>
            <a:r>
              <a:rPr lang="en-GB" sz="4000"/>
              <a:t>Shaw and McKay Research </a:t>
            </a:r>
          </a:p>
        </p:txBody>
      </p:sp>
      <p:sp>
        <p:nvSpPr>
          <p:cNvPr id="3" name="Content Placeholder 2"/>
          <p:cNvSpPr>
            <a:spLocks noGrp="1"/>
          </p:cNvSpPr>
          <p:nvPr>
            <p:ph idx="1"/>
          </p:nvPr>
        </p:nvSpPr>
        <p:spPr>
          <a:xfrm>
            <a:off x="457200" y="1334125"/>
            <a:ext cx="8229600" cy="4183108"/>
          </a:xfrm>
        </p:spPr>
        <p:txBody>
          <a:bodyPr>
            <a:normAutofit fontScale="92500"/>
          </a:bodyPr>
          <a:lstStyle/>
          <a:p>
            <a:r>
              <a:rPr lang="en-GB"/>
              <a:t>They looked at immigration in Chicago 1942.</a:t>
            </a:r>
          </a:p>
          <a:p>
            <a:r>
              <a:rPr lang="en-GB"/>
              <a:t>They claimed that areas settled by newly arrived immigrants experienced a breakdown of social norms due to ethnic diversity and rival cultural traditions.</a:t>
            </a:r>
          </a:p>
          <a:p>
            <a:r>
              <a:rPr lang="en-GB"/>
              <a:t>Established organisations were weakened and unable to regulate the behaviour of local youths.</a:t>
            </a:r>
          </a:p>
          <a:p>
            <a:endParaRPr lang="en-GB"/>
          </a:p>
          <a:p>
            <a:endParaRPr lang="en-GB"/>
          </a:p>
          <a:p>
            <a:pPr marL="0" indent="0">
              <a:buNone/>
            </a:pPr>
            <a:endParaRPr lang="en-GB"/>
          </a:p>
        </p:txBody>
      </p:sp>
    </p:spTree>
    <p:extLst>
      <p:ext uri="{BB962C8B-B14F-4D97-AF65-F5344CB8AC3E}">
        <p14:creationId xmlns:p14="http://schemas.microsoft.com/office/powerpoint/2010/main" val="1636717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9066B-2757-114E-0748-C20BE35CD6DD}"/>
              </a:ext>
            </a:extLst>
          </p:cNvPr>
          <p:cNvSpPr>
            <a:spLocks noGrp="1"/>
          </p:cNvSpPr>
          <p:nvPr>
            <p:ph type="title"/>
          </p:nvPr>
        </p:nvSpPr>
        <p:spPr/>
        <p:txBody>
          <a:bodyPr/>
          <a:lstStyle/>
          <a:p>
            <a:r>
              <a:rPr lang="en-GB" dirty="0"/>
              <a:t>Burgess' Concentric Zone Model</a:t>
            </a:r>
          </a:p>
        </p:txBody>
      </p:sp>
      <p:pic>
        <p:nvPicPr>
          <p:cNvPr id="4" name="Content Placeholder 3" descr="Burgess Model - Centroid PM">
            <a:extLst>
              <a:ext uri="{FF2B5EF4-FFF2-40B4-BE49-F238E27FC236}">
                <a16:creationId xmlns:a16="http://schemas.microsoft.com/office/drawing/2014/main" id="{E4925855-9BBB-0AAE-9F31-73D9870001CF}"/>
              </a:ext>
            </a:extLst>
          </p:cNvPr>
          <p:cNvPicPr>
            <a:picLocks noGrp="1" noChangeAspect="1"/>
          </p:cNvPicPr>
          <p:nvPr>
            <p:ph idx="1"/>
          </p:nvPr>
        </p:nvPicPr>
        <p:blipFill>
          <a:blip r:embed="rId2"/>
          <a:stretch>
            <a:fillRect/>
          </a:stretch>
        </p:blipFill>
        <p:spPr>
          <a:xfrm>
            <a:off x="477709" y="1528389"/>
            <a:ext cx="8218504" cy="4137781"/>
          </a:xfrm>
          <a:prstGeom prst="rect">
            <a:avLst/>
          </a:prstGeom>
        </p:spPr>
      </p:pic>
    </p:spTree>
    <p:extLst>
      <p:ext uri="{BB962C8B-B14F-4D97-AF65-F5344CB8AC3E}">
        <p14:creationId xmlns:p14="http://schemas.microsoft.com/office/powerpoint/2010/main" val="42442979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89664"/>
          </a:xfrm>
        </p:spPr>
        <p:txBody>
          <a:bodyPr>
            <a:normAutofit/>
          </a:bodyPr>
          <a:lstStyle/>
          <a:p>
            <a:r>
              <a:rPr lang="en-GB" sz="3200"/>
              <a:t>Social Disorganisation Theory</a:t>
            </a:r>
          </a:p>
        </p:txBody>
      </p:sp>
      <p:sp>
        <p:nvSpPr>
          <p:cNvPr id="3" name="Content Placeholder 2"/>
          <p:cNvSpPr>
            <a:spLocks noGrp="1"/>
          </p:cNvSpPr>
          <p:nvPr>
            <p:ph idx="1"/>
          </p:nvPr>
        </p:nvSpPr>
        <p:spPr>
          <a:xfrm>
            <a:off x="457200" y="1169233"/>
            <a:ext cx="8229600" cy="4348000"/>
          </a:xfrm>
        </p:spPr>
        <p:txBody>
          <a:bodyPr vert="horz" lIns="91440" tIns="45720" rIns="91440" bIns="45720" rtlCol="0" anchor="t">
            <a:normAutofit/>
          </a:bodyPr>
          <a:lstStyle/>
          <a:p>
            <a:r>
              <a:rPr lang="en-GB" sz="2600" dirty="0"/>
              <a:t>Rooted in the Chicago School Theory</a:t>
            </a:r>
          </a:p>
          <a:p>
            <a:r>
              <a:rPr lang="en-GB" sz="2600" dirty="0">
                <a:solidFill>
                  <a:srgbClr val="0A0A0A"/>
                </a:solidFill>
                <a:highlight>
                  <a:srgbClr val="FFFFFF"/>
                </a:highlight>
                <a:ea typeface="+mn-lt"/>
                <a:cs typeface="+mn-lt"/>
              </a:rPr>
              <a:t>Social disorganisation theory, developed by </a:t>
            </a:r>
            <a:r>
              <a:rPr lang="en-GB" sz="2600" dirty="0">
                <a:highlight>
                  <a:srgbClr val="FFFFFF"/>
                </a:highlight>
                <a:ea typeface="+mn-lt"/>
                <a:cs typeface="+mn-lt"/>
              </a:rPr>
              <a:t>Clifford Shaw and Henry McKay</a:t>
            </a:r>
            <a:r>
              <a:rPr lang="en-GB" sz="2600" dirty="0">
                <a:solidFill>
                  <a:srgbClr val="0A0A0A"/>
                </a:solidFill>
                <a:highlight>
                  <a:srgbClr val="FFFFFF"/>
                </a:highlight>
                <a:ea typeface="+mn-lt"/>
                <a:cs typeface="+mn-lt"/>
              </a:rPr>
              <a:t> in the 1920s-40s, </a:t>
            </a:r>
            <a:r>
              <a:rPr lang="en-GB" sz="2600" dirty="0">
                <a:solidFill>
                  <a:srgbClr val="001D35"/>
                </a:solidFill>
                <a:ea typeface="+mn-lt"/>
                <a:cs typeface="+mn-lt"/>
              </a:rPr>
              <a:t>posits that crime rates are higher in areas characterised by poverty, residential instability, and racial/ethnic heterogeneity</a:t>
            </a:r>
            <a:r>
              <a:rPr lang="en-GB" sz="2600" dirty="0">
                <a:solidFill>
                  <a:srgbClr val="0A0A0A"/>
                </a:solidFill>
                <a:highlight>
                  <a:srgbClr val="FFFFFF"/>
                </a:highlight>
                <a:ea typeface="+mn-lt"/>
                <a:cs typeface="+mn-lt"/>
              </a:rPr>
              <a:t>. These structural factors break down local social institutions (family, school), leading to weakened community cohesion, reduced informal social control, and higher delinquency. </a:t>
            </a:r>
            <a:endParaRPr lang="en-GB" sz="2600" dirty="0"/>
          </a:p>
        </p:txBody>
      </p:sp>
    </p:spTree>
    <p:extLst>
      <p:ext uri="{BB962C8B-B14F-4D97-AF65-F5344CB8AC3E}">
        <p14:creationId xmlns:p14="http://schemas.microsoft.com/office/powerpoint/2010/main" val="1357236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E5C0C-2B30-83F9-F4FA-E275AA699C33}"/>
              </a:ext>
            </a:extLst>
          </p:cNvPr>
          <p:cNvSpPr>
            <a:spLocks noGrp="1"/>
          </p:cNvSpPr>
          <p:nvPr>
            <p:ph type="title"/>
          </p:nvPr>
        </p:nvSpPr>
        <p:spPr/>
        <p:txBody>
          <a:bodyPr/>
          <a:lstStyle/>
          <a:p>
            <a:r>
              <a:rPr lang="en-GB" dirty="0"/>
              <a:t>Social Learning Theory</a:t>
            </a:r>
          </a:p>
        </p:txBody>
      </p:sp>
      <p:sp>
        <p:nvSpPr>
          <p:cNvPr id="3" name="Content Placeholder 2">
            <a:extLst>
              <a:ext uri="{FF2B5EF4-FFF2-40B4-BE49-F238E27FC236}">
                <a16:creationId xmlns:a16="http://schemas.microsoft.com/office/drawing/2014/main" id="{F4FAD3C7-E344-8E2F-8083-340C6581FB2F}"/>
              </a:ext>
            </a:extLst>
          </p:cNvPr>
          <p:cNvSpPr>
            <a:spLocks noGrp="1"/>
          </p:cNvSpPr>
          <p:nvPr>
            <p:ph idx="1"/>
          </p:nvPr>
        </p:nvSpPr>
        <p:spPr/>
        <p:txBody>
          <a:bodyPr vert="horz" lIns="91440" tIns="45720" rIns="91440" bIns="45720" rtlCol="0" anchor="t">
            <a:normAutofit/>
          </a:bodyPr>
          <a:lstStyle/>
          <a:p>
            <a:r>
              <a:rPr lang="en-GB" sz="3000" dirty="0">
                <a:ea typeface="+mn-lt"/>
                <a:cs typeface="+mn-lt"/>
              </a:rPr>
              <a:t>Social learning theory </a:t>
            </a:r>
            <a:r>
              <a:rPr lang="en-GB" sz="3000" dirty="0">
                <a:solidFill>
                  <a:srgbClr val="0A0A0A"/>
                </a:solidFill>
                <a:ea typeface="+mn-lt"/>
                <a:cs typeface="+mn-lt"/>
              </a:rPr>
              <a:t>posits that criminal behaviour is not innate but is </a:t>
            </a:r>
            <a:r>
              <a:rPr lang="en-GB" sz="3000" b="1" dirty="0">
                <a:solidFill>
                  <a:srgbClr val="0A0A0A"/>
                </a:solidFill>
                <a:ea typeface="+mn-lt"/>
                <a:cs typeface="+mn-lt"/>
              </a:rPr>
              <a:t>learned</a:t>
            </a:r>
            <a:r>
              <a:rPr lang="en-GB" sz="3000" dirty="0">
                <a:solidFill>
                  <a:srgbClr val="0A0A0A"/>
                </a:solidFill>
                <a:ea typeface="+mn-lt"/>
                <a:cs typeface="+mn-lt"/>
              </a:rPr>
              <a:t> through social interaction, observation, and reinforcement.</a:t>
            </a:r>
            <a:r>
              <a:rPr lang="en-GB" sz="3000" dirty="0">
                <a:solidFill>
                  <a:srgbClr val="0A0A0A"/>
                </a:solidFill>
                <a:highlight>
                  <a:srgbClr val="FFFFFF"/>
                </a:highlight>
                <a:ea typeface="+mn-lt"/>
                <a:cs typeface="+mn-lt"/>
              </a:rPr>
              <a:t> It suggests that individuals are "socialised" into crime through the same mechanisms used to learn law-abiding behaviour. </a:t>
            </a:r>
            <a:endParaRPr lang="en-GB" sz="3000" dirty="0"/>
          </a:p>
        </p:txBody>
      </p:sp>
    </p:spTree>
    <p:extLst>
      <p:ext uri="{BB962C8B-B14F-4D97-AF65-F5344CB8AC3E}">
        <p14:creationId xmlns:p14="http://schemas.microsoft.com/office/powerpoint/2010/main" val="34584522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60128-2630-EEB1-7BDF-1473E269CDDF}"/>
              </a:ext>
            </a:extLst>
          </p:cNvPr>
          <p:cNvSpPr>
            <a:spLocks noGrp="1"/>
          </p:cNvSpPr>
          <p:nvPr>
            <p:ph type="title"/>
          </p:nvPr>
        </p:nvSpPr>
        <p:spPr/>
        <p:txBody>
          <a:bodyPr/>
          <a:lstStyle/>
          <a:p>
            <a:r>
              <a:rPr lang="en-GB" dirty="0"/>
              <a:t>Social Learning Theory</a:t>
            </a:r>
          </a:p>
        </p:txBody>
      </p:sp>
      <p:sp>
        <p:nvSpPr>
          <p:cNvPr id="3" name="Content Placeholder 2">
            <a:extLst>
              <a:ext uri="{FF2B5EF4-FFF2-40B4-BE49-F238E27FC236}">
                <a16:creationId xmlns:a16="http://schemas.microsoft.com/office/drawing/2014/main" id="{30F561A0-47C5-CF16-2D24-ADC2300E478A}"/>
              </a:ext>
            </a:extLst>
          </p:cNvPr>
          <p:cNvSpPr>
            <a:spLocks noGrp="1"/>
          </p:cNvSpPr>
          <p:nvPr>
            <p:ph idx="1"/>
          </p:nvPr>
        </p:nvSpPr>
        <p:spPr/>
        <p:txBody>
          <a:bodyPr vert="horz" lIns="91440" tIns="45720" rIns="91440" bIns="45720" rtlCol="0" anchor="t">
            <a:noAutofit/>
          </a:bodyPr>
          <a:lstStyle/>
          <a:p>
            <a:r>
              <a:rPr lang="en-GB" sz="2200" b="1" dirty="0">
                <a:solidFill>
                  <a:srgbClr val="0A0A0A"/>
                </a:solidFill>
                <a:highlight>
                  <a:srgbClr val="FFFFFF"/>
                </a:highlight>
                <a:ea typeface="+mn-lt"/>
                <a:cs typeface="+mn-lt"/>
              </a:rPr>
              <a:t>Edwin Sutherland (1939):</a:t>
            </a:r>
            <a:r>
              <a:rPr lang="en-GB" sz="2200" dirty="0">
                <a:solidFill>
                  <a:srgbClr val="0A0A0A"/>
                </a:solidFill>
                <a:highlight>
                  <a:srgbClr val="FFFFFF"/>
                </a:highlight>
                <a:ea typeface="+mn-lt"/>
                <a:cs typeface="+mn-lt"/>
              </a:rPr>
              <a:t> Introduced </a:t>
            </a:r>
            <a:r>
              <a:rPr lang="en-GB" sz="2200" dirty="0">
                <a:highlight>
                  <a:srgbClr val="FFFFFF"/>
                </a:highlight>
                <a:ea typeface="+mn-lt"/>
                <a:cs typeface="+mn-lt"/>
              </a:rPr>
              <a:t>Differential Association Theory,</a:t>
            </a:r>
            <a:r>
              <a:rPr lang="en-GB" sz="2200" dirty="0">
                <a:solidFill>
                  <a:srgbClr val="0A0A0A"/>
                </a:solidFill>
                <a:highlight>
                  <a:srgbClr val="FFFFFF"/>
                </a:highlight>
                <a:ea typeface="+mn-lt"/>
                <a:cs typeface="+mn-lt"/>
              </a:rPr>
              <a:t> the foundation for Social Learning Theory, which argued that crime is learned in intimate personal groups.</a:t>
            </a:r>
            <a:endParaRPr lang="en-GB" sz="2200"/>
          </a:p>
          <a:p>
            <a:r>
              <a:rPr lang="en-GB" sz="2200" b="1" dirty="0">
                <a:solidFill>
                  <a:srgbClr val="0A0A0A"/>
                </a:solidFill>
                <a:highlight>
                  <a:srgbClr val="FFFFFF"/>
                </a:highlight>
                <a:ea typeface="+mn-lt"/>
                <a:cs typeface="+mn-lt"/>
              </a:rPr>
              <a:t>Albert Bandura (1977):</a:t>
            </a:r>
            <a:r>
              <a:rPr lang="en-GB" sz="2200" dirty="0">
                <a:solidFill>
                  <a:srgbClr val="0A0A0A"/>
                </a:solidFill>
                <a:highlight>
                  <a:srgbClr val="FFFFFF"/>
                </a:highlight>
                <a:ea typeface="+mn-lt"/>
                <a:cs typeface="+mn-lt"/>
              </a:rPr>
              <a:t> Developed the broader </a:t>
            </a:r>
            <a:r>
              <a:rPr lang="en-GB" sz="2200" dirty="0">
                <a:highlight>
                  <a:srgbClr val="FFFFFF"/>
                </a:highlight>
                <a:ea typeface="+mn-lt"/>
                <a:cs typeface="+mn-lt"/>
              </a:rPr>
              <a:t>Social Learning Theory</a:t>
            </a:r>
            <a:r>
              <a:rPr lang="en-GB" sz="2200" dirty="0">
                <a:solidFill>
                  <a:srgbClr val="0A0A0A"/>
                </a:solidFill>
                <a:highlight>
                  <a:srgbClr val="FFFFFF"/>
                </a:highlight>
                <a:ea typeface="+mn-lt"/>
                <a:cs typeface="+mn-lt"/>
              </a:rPr>
              <a:t> in psychology, famously demonstrating through the </a:t>
            </a:r>
            <a:r>
              <a:rPr lang="en-GB" sz="2200" b="1" dirty="0">
                <a:solidFill>
                  <a:srgbClr val="0A0A0A"/>
                </a:solidFill>
                <a:highlight>
                  <a:srgbClr val="FFFFFF"/>
                </a:highlight>
                <a:ea typeface="+mn-lt"/>
                <a:cs typeface="+mn-lt"/>
              </a:rPr>
              <a:t>Bobo Doll experiments</a:t>
            </a:r>
            <a:r>
              <a:rPr lang="en-GB" sz="2200" dirty="0">
                <a:solidFill>
                  <a:srgbClr val="0A0A0A"/>
                </a:solidFill>
                <a:highlight>
                  <a:srgbClr val="FFFFFF"/>
                </a:highlight>
                <a:ea typeface="+mn-lt"/>
                <a:cs typeface="+mn-lt"/>
              </a:rPr>
              <a:t> that children imitate aggressive behaviour they observe in others.</a:t>
            </a:r>
            <a:endParaRPr lang="en-GB" sz="2200"/>
          </a:p>
          <a:p>
            <a:r>
              <a:rPr lang="en-GB" sz="2200" b="1" dirty="0">
                <a:solidFill>
                  <a:srgbClr val="0A0A0A"/>
                </a:solidFill>
                <a:highlight>
                  <a:srgbClr val="FFFFFF"/>
                </a:highlight>
                <a:ea typeface="+mn-lt"/>
                <a:cs typeface="+mn-lt"/>
              </a:rPr>
              <a:t>Ronald Akers (1966/1973):</a:t>
            </a:r>
            <a:r>
              <a:rPr lang="en-GB" sz="2200" dirty="0">
                <a:solidFill>
                  <a:srgbClr val="0A0A0A"/>
                </a:solidFill>
                <a:highlight>
                  <a:srgbClr val="FFFFFF"/>
                </a:highlight>
                <a:ea typeface="+mn-lt"/>
                <a:cs typeface="+mn-lt"/>
              </a:rPr>
              <a:t> Reformulated Sutherland's work into a modern criminological framework by integrating </a:t>
            </a:r>
            <a:r>
              <a:rPr lang="en-GB" sz="2200" b="1" dirty="0">
                <a:solidFill>
                  <a:srgbClr val="0A0A0A"/>
                </a:solidFill>
                <a:highlight>
                  <a:srgbClr val="FFFFFF"/>
                </a:highlight>
                <a:ea typeface="+mn-lt"/>
                <a:cs typeface="+mn-lt"/>
              </a:rPr>
              <a:t>operant conditioning</a:t>
            </a:r>
            <a:r>
              <a:rPr lang="en-GB" sz="2200" dirty="0">
                <a:solidFill>
                  <a:srgbClr val="0A0A0A"/>
                </a:solidFill>
                <a:highlight>
                  <a:srgbClr val="FFFFFF"/>
                </a:highlight>
                <a:ea typeface="+mn-lt"/>
                <a:cs typeface="+mn-lt"/>
              </a:rPr>
              <a:t> (rewards and punishments) to explain </a:t>
            </a:r>
            <a:r>
              <a:rPr lang="en-GB" sz="2200" i="1" dirty="0">
                <a:solidFill>
                  <a:srgbClr val="0A0A0A"/>
                </a:solidFill>
                <a:highlight>
                  <a:srgbClr val="FFFFFF"/>
                </a:highlight>
                <a:ea typeface="+mn-lt"/>
                <a:cs typeface="+mn-lt"/>
              </a:rPr>
              <a:t>how</a:t>
            </a:r>
            <a:r>
              <a:rPr lang="en-GB" sz="2200" dirty="0">
                <a:solidFill>
                  <a:srgbClr val="0A0A0A"/>
                </a:solidFill>
                <a:highlight>
                  <a:srgbClr val="FFFFFF"/>
                </a:highlight>
                <a:ea typeface="+mn-lt"/>
                <a:cs typeface="+mn-lt"/>
              </a:rPr>
              <a:t> the learning happens.</a:t>
            </a:r>
            <a:endParaRPr lang="en-GB" sz="2200" dirty="0"/>
          </a:p>
          <a:p>
            <a:endParaRPr lang="en-GB" dirty="0"/>
          </a:p>
        </p:txBody>
      </p:sp>
    </p:spTree>
    <p:extLst>
      <p:ext uri="{BB962C8B-B14F-4D97-AF65-F5344CB8AC3E}">
        <p14:creationId xmlns:p14="http://schemas.microsoft.com/office/powerpoint/2010/main" val="6330888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292D3-1FB5-976A-B4BA-A9E9114C64AE}"/>
              </a:ext>
            </a:extLst>
          </p:cNvPr>
          <p:cNvSpPr>
            <a:spLocks noGrp="1"/>
          </p:cNvSpPr>
          <p:nvPr>
            <p:ph type="title"/>
          </p:nvPr>
        </p:nvSpPr>
        <p:spPr/>
        <p:txBody>
          <a:bodyPr/>
          <a:lstStyle/>
          <a:p>
            <a:r>
              <a:rPr lang="en-GB" dirty="0"/>
              <a:t>Social Learning Theory</a:t>
            </a:r>
          </a:p>
        </p:txBody>
      </p:sp>
      <p:sp>
        <p:nvSpPr>
          <p:cNvPr id="3" name="Content Placeholder 2">
            <a:extLst>
              <a:ext uri="{FF2B5EF4-FFF2-40B4-BE49-F238E27FC236}">
                <a16:creationId xmlns:a16="http://schemas.microsoft.com/office/drawing/2014/main" id="{E0AA257D-8AA7-388F-0036-6BAE8F62EFBC}"/>
              </a:ext>
            </a:extLst>
          </p:cNvPr>
          <p:cNvSpPr>
            <a:spLocks noGrp="1"/>
          </p:cNvSpPr>
          <p:nvPr>
            <p:ph idx="1"/>
          </p:nvPr>
        </p:nvSpPr>
        <p:spPr/>
        <p:txBody>
          <a:bodyPr vert="horz" lIns="91440" tIns="45720" rIns="91440" bIns="45720" rtlCol="0" anchor="t">
            <a:noAutofit/>
          </a:bodyPr>
          <a:lstStyle/>
          <a:p>
            <a:r>
              <a:rPr lang="en-GB" sz="2400" b="1" dirty="0">
                <a:solidFill>
                  <a:srgbClr val="0A0A0A"/>
                </a:solidFill>
                <a:highlight>
                  <a:srgbClr val="FFFFFF"/>
                </a:highlight>
                <a:ea typeface="+mn-lt"/>
                <a:cs typeface="+mn-lt"/>
              </a:rPr>
              <a:t>Real-World Applications</a:t>
            </a:r>
            <a:endParaRPr lang="en-GB" sz="2400"/>
          </a:p>
          <a:p>
            <a:r>
              <a:rPr lang="en-GB" sz="2400" b="1" dirty="0">
                <a:solidFill>
                  <a:srgbClr val="0A0A0A"/>
                </a:solidFill>
                <a:highlight>
                  <a:srgbClr val="FFFFFF"/>
                </a:highlight>
                <a:ea typeface="+mn-lt"/>
                <a:cs typeface="+mn-lt"/>
              </a:rPr>
              <a:t>Family &amp; Peers:</a:t>
            </a:r>
            <a:r>
              <a:rPr lang="en-GB" sz="2400" dirty="0">
                <a:solidFill>
                  <a:srgbClr val="0A0A0A"/>
                </a:solidFill>
                <a:highlight>
                  <a:srgbClr val="FFFFFF"/>
                </a:highlight>
                <a:ea typeface="+mn-lt"/>
                <a:cs typeface="+mn-lt"/>
              </a:rPr>
              <a:t> Growing up in a household with domestic violence or substance abuse increases the likelihood of similar behaviours in adulthood through early exposure and modelling.</a:t>
            </a:r>
            <a:endParaRPr lang="en-GB" sz="2400"/>
          </a:p>
          <a:p>
            <a:r>
              <a:rPr lang="en-GB" sz="2400" b="1" dirty="0">
                <a:solidFill>
                  <a:srgbClr val="0A0A0A"/>
                </a:solidFill>
                <a:highlight>
                  <a:srgbClr val="FFFFFF"/>
                </a:highlight>
                <a:ea typeface="+mn-lt"/>
                <a:cs typeface="+mn-lt"/>
              </a:rPr>
              <a:t>Media Effects:</a:t>
            </a:r>
            <a:r>
              <a:rPr lang="en-GB" sz="2400" dirty="0">
                <a:solidFill>
                  <a:srgbClr val="0A0A0A"/>
                </a:solidFill>
                <a:highlight>
                  <a:srgbClr val="FFFFFF"/>
                </a:highlight>
                <a:ea typeface="+mn-lt"/>
                <a:cs typeface="+mn-lt"/>
              </a:rPr>
              <a:t> Exposure to violent media or social media "trolls" can provide symbolic models for aggression.</a:t>
            </a:r>
            <a:endParaRPr lang="en-GB" sz="2400"/>
          </a:p>
          <a:p>
            <a:r>
              <a:rPr lang="en-GB" sz="2400" b="1" dirty="0">
                <a:solidFill>
                  <a:srgbClr val="0A0A0A"/>
                </a:solidFill>
                <a:highlight>
                  <a:srgbClr val="FFFFFF"/>
                </a:highlight>
                <a:ea typeface="+mn-lt"/>
                <a:cs typeface="+mn-lt"/>
              </a:rPr>
              <a:t>Rehabilitation:</a:t>
            </a:r>
            <a:r>
              <a:rPr lang="en-GB" sz="2400" dirty="0">
                <a:solidFill>
                  <a:srgbClr val="0A0A0A"/>
                </a:solidFill>
                <a:highlight>
                  <a:srgbClr val="FFFFFF"/>
                </a:highlight>
                <a:ea typeface="+mn-lt"/>
                <a:cs typeface="+mn-lt"/>
              </a:rPr>
              <a:t> Programs like Thinking for a Change use SLT principles to help offenders "unlearn" criminal patterns by modelling and rewarding prosocial behaviour.</a:t>
            </a:r>
            <a:endParaRPr lang="en-GB" sz="2400" dirty="0"/>
          </a:p>
          <a:p>
            <a:endParaRPr lang="en-GB" dirty="0"/>
          </a:p>
        </p:txBody>
      </p:sp>
    </p:spTree>
    <p:extLst>
      <p:ext uri="{BB962C8B-B14F-4D97-AF65-F5344CB8AC3E}">
        <p14:creationId xmlns:p14="http://schemas.microsoft.com/office/powerpoint/2010/main" val="42336111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4D642-FFF5-8790-4351-7975D5EF495F}"/>
              </a:ext>
            </a:extLst>
          </p:cNvPr>
          <p:cNvSpPr>
            <a:spLocks noGrp="1"/>
          </p:cNvSpPr>
          <p:nvPr>
            <p:ph type="title"/>
          </p:nvPr>
        </p:nvSpPr>
        <p:spPr/>
        <p:txBody>
          <a:bodyPr/>
          <a:lstStyle/>
          <a:p>
            <a:r>
              <a:rPr lang="en-GB" dirty="0"/>
              <a:t>Social Learning Theory</a:t>
            </a:r>
          </a:p>
        </p:txBody>
      </p:sp>
      <p:sp>
        <p:nvSpPr>
          <p:cNvPr id="3" name="Content Placeholder 2">
            <a:extLst>
              <a:ext uri="{FF2B5EF4-FFF2-40B4-BE49-F238E27FC236}">
                <a16:creationId xmlns:a16="http://schemas.microsoft.com/office/drawing/2014/main" id="{3E12581D-B4DE-CFE8-031A-2AA0255E072F}"/>
              </a:ext>
            </a:extLst>
          </p:cNvPr>
          <p:cNvSpPr>
            <a:spLocks noGrp="1"/>
          </p:cNvSpPr>
          <p:nvPr>
            <p:ph idx="1"/>
          </p:nvPr>
        </p:nvSpPr>
        <p:spPr/>
        <p:txBody>
          <a:bodyPr vert="horz" lIns="91440" tIns="45720" rIns="91440" bIns="45720" rtlCol="0" anchor="t">
            <a:normAutofit/>
          </a:bodyPr>
          <a:lstStyle/>
          <a:p>
            <a:r>
              <a:rPr lang="en-GB" sz="3000" b="1" dirty="0">
                <a:solidFill>
                  <a:srgbClr val="0A0A0A"/>
                </a:solidFill>
                <a:highlight>
                  <a:srgbClr val="FFFFFF"/>
                </a:highlight>
                <a:ea typeface="+mn-lt"/>
                <a:cs typeface="+mn-lt"/>
              </a:rPr>
              <a:t>Strength:</a:t>
            </a:r>
            <a:r>
              <a:rPr lang="en-GB" sz="3000" dirty="0">
                <a:solidFill>
                  <a:srgbClr val="0A0A0A"/>
                </a:solidFill>
                <a:highlight>
                  <a:srgbClr val="FFFFFF"/>
                </a:highlight>
                <a:ea typeface="+mn-lt"/>
                <a:cs typeface="+mn-lt"/>
              </a:rPr>
              <a:t> It has strong empirical support and explains why "good" people may turn to crime if their environment shifts.</a:t>
            </a:r>
            <a:endParaRPr lang="en-GB" sz="3000" dirty="0"/>
          </a:p>
          <a:p>
            <a:r>
              <a:rPr lang="en-GB" sz="3000" b="1" dirty="0">
                <a:solidFill>
                  <a:srgbClr val="0A0A0A"/>
                </a:solidFill>
                <a:highlight>
                  <a:srgbClr val="FFFFFF"/>
                </a:highlight>
                <a:ea typeface="+mn-lt"/>
                <a:cs typeface="+mn-lt"/>
              </a:rPr>
              <a:t>Weakness:</a:t>
            </a:r>
            <a:r>
              <a:rPr lang="en-GB" sz="3000" dirty="0">
                <a:solidFill>
                  <a:srgbClr val="0A0A0A"/>
                </a:solidFill>
                <a:highlight>
                  <a:srgbClr val="FFFFFF"/>
                </a:highlight>
                <a:ea typeface="+mn-lt"/>
                <a:cs typeface="+mn-lt"/>
              </a:rPr>
              <a:t> It often underestimates </a:t>
            </a:r>
            <a:r>
              <a:rPr lang="en-GB" sz="3000" b="1" dirty="0">
                <a:solidFill>
                  <a:srgbClr val="0A0A0A"/>
                </a:solidFill>
                <a:highlight>
                  <a:srgbClr val="FFFFFF"/>
                </a:highlight>
                <a:ea typeface="+mn-lt"/>
                <a:cs typeface="+mn-lt"/>
              </a:rPr>
              <a:t>biological factors</a:t>
            </a:r>
            <a:r>
              <a:rPr lang="en-GB" sz="3000" dirty="0">
                <a:solidFill>
                  <a:srgbClr val="0A0A0A"/>
                </a:solidFill>
                <a:highlight>
                  <a:srgbClr val="FFFFFF"/>
                </a:highlight>
                <a:ea typeface="+mn-lt"/>
                <a:cs typeface="+mn-lt"/>
              </a:rPr>
              <a:t> (genetics) and struggles to explain spontaneous or "passion" crimes that are not clearly learned from others. </a:t>
            </a:r>
            <a:endParaRPr lang="en-GB" sz="3000" dirty="0"/>
          </a:p>
          <a:p>
            <a:endParaRPr lang="en-GB" dirty="0"/>
          </a:p>
        </p:txBody>
      </p:sp>
    </p:spTree>
    <p:extLst>
      <p:ext uri="{BB962C8B-B14F-4D97-AF65-F5344CB8AC3E}">
        <p14:creationId xmlns:p14="http://schemas.microsoft.com/office/powerpoint/2010/main" val="41693261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Labelling Theory </a:t>
            </a:r>
          </a:p>
        </p:txBody>
      </p:sp>
      <p:sp>
        <p:nvSpPr>
          <p:cNvPr id="3" name="Content Placeholder 2"/>
          <p:cNvSpPr>
            <a:spLocks noGrp="1"/>
          </p:cNvSpPr>
          <p:nvPr>
            <p:ph idx="1"/>
          </p:nvPr>
        </p:nvSpPr>
        <p:spPr/>
        <p:txBody>
          <a:bodyPr vert="horz" lIns="91440" tIns="45720" rIns="91440" bIns="45720" rtlCol="0" anchor="t">
            <a:normAutofit/>
          </a:bodyPr>
          <a:lstStyle/>
          <a:p>
            <a:r>
              <a:rPr lang="en-GB" sz="2800" dirty="0">
                <a:ea typeface="+mn-lt"/>
                <a:cs typeface="+mn-lt"/>
              </a:rPr>
              <a:t>Labelling theory is </a:t>
            </a:r>
            <a:r>
              <a:rPr lang="en-GB" sz="2800" dirty="0">
                <a:solidFill>
                  <a:srgbClr val="0A0A0A"/>
                </a:solidFill>
                <a:ea typeface="+mn-lt"/>
                <a:cs typeface="+mn-lt"/>
              </a:rPr>
              <a:t>a sociological perspective suggesting that an individual's self-identity and behaviour are significantly influenced by the terms used to describe or classify them. </a:t>
            </a:r>
            <a:r>
              <a:rPr lang="en-GB" sz="2800" dirty="0">
                <a:solidFill>
                  <a:srgbClr val="0A0A0A"/>
                </a:solidFill>
                <a:highlight>
                  <a:srgbClr val="FFFFFF"/>
                </a:highlight>
                <a:ea typeface="+mn-lt"/>
                <a:cs typeface="+mn-lt"/>
              </a:rPr>
              <a:t>Rather than viewing deviance as an inherent quality of an act, this theory argues that deviance is a social construction created through the reactions of others.</a:t>
            </a:r>
            <a:endParaRPr lang="en-GB" sz="2800" dirty="0"/>
          </a:p>
        </p:txBody>
      </p:sp>
    </p:spTree>
    <p:extLst>
      <p:ext uri="{BB962C8B-B14F-4D97-AF65-F5344CB8AC3E}">
        <p14:creationId xmlns:p14="http://schemas.microsoft.com/office/powerpoint/2010/main" val="13071574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3D517-0281-8DCE-D83F-E009F394FB3B}"/>
              </a:ext>
            </a:extLst>
          </p:cNvPr>
          <p:cNvSpPr>
            <a:spLocks noGrp="1"/>
          </p:cNvSpPr>
          <p:nvPr>
            <p:ph type="title"/>
          </p:nvPr>
        </p:nvSpPr>
        <p:spPr/>
        <p:txBody>
          <a:bodyPr>
            <a:normAutofit/>
          </a:bodyPr>
          <a:lstStyle/>
          <a:p>
            <a:r>
              <a:rPr lang="en-GB" dirty="0">
                <a:solidFill>
                  <a:srgbClr val="000000"/>
                </a:solidFill>
                <a:ea typeface="+mj-lt"/>
                <a:cs typeface="+mj-lt"/>
              </a:rPr>
              <a:t>Labelling Theory</a:t>
            </a:r>
            <a:endParaRPr lang="en-US"/>
          </a:p>
        </p:txBody>
      </p:sp>
      <p:sp>
        <p:nvSpPr>
          <p:cNvPr id="3" name="Content Placeholder 2">
            <a:extLst>
              <a:ext uri="{FF2B5EF4-FFF2-40B4-BE49-F238E27FC236}">
                <a16:creationId xmlns:a16="http://schemas.microsoft.com/office/drawing/2014/main" id="{6CD89617-0AB5-2DB0-820D-49628A8F2764}"/>
              </a:ext>
            </a:extLst>
          </p:cNvPr>
          <p:cNvSpPr>
            <a:spLocks noGrp="1"/>
          </p:cNvSpPr>
          <p:nvPr>
            <p:ph idx="1"/>
          </p:nvPr>
        </p:nvSpPr>
        <p:spPr/>
        <p:txBody>
          <a:bodyPr vert="horz" lIns="91440" tIns="45720" rIns="91440" bIns="45720" rtlCol="0" anchor="t">
            <a:normAutofit lnSpcReduction="10000"/>
          </a:bodyPr>
          <a:lstStyle/>
          <a:p>
            <a:r>
              <a:rPr lang="en-GB" sz="2200" b="1" dirty="0">
                <a:solidFill>
                  <a:srgbClr val="0A0A0A"/>
                </a:solidFill>
                <a:highlight>
                  <a:srgbClr val="FFFFFF"/>
                </a:highlight>
                <a:ea typeface="+mn-lt"/>
                <a:cs typeface="+mn-lt"/>
              </a:rPr>
              <a:t>Core Concepts</a:t>
            </a:r>
            <a:endParaRPr lang="en-GB" sz="2200" dirty="0"/>
          </a:p>
          <a:p>
            <a:r>
              <a:rPr lang="en-GB" sz="2200" b="1" dirty="0">
                <a:solidFill>
                  <a:srgbClr val="0A0A0A"/>
                </a:solidFill>
                <a:highlight>
                  <a:srgbClr val="FFFFFF"/>
                </a:highlight>
                <a:ea typeface="+mn-lt"/>
                <a:cs typeface="+mn-lt"/>
              </a:rPr>
              <a:t>Social Construction of Deviance:</a:t>
            </a:r>
            <a:r>
              <a:rPr lang="en-GB" sz="2200" dirty="0">
                <a:solidFill>
                  <a:srgbClr val="0A0A0A"/>
                </a:solidFill>
                <a:highlight>
                  <a:srgbClr val="FFFFFF"/>
                </a:highlight>
                <a:ea typeface="+mn-lt"/>
                <a:cs typeface="+mn-lt"/>
              </a:rPr>
              <a:t> Popularised by </a:t>
            </a:r>
            <a:r>
              <a:rPr lang="en-GB" sz="2200" b="1" dirty="0">
                <a:solidFill>
                  <a:srgbClr val="0A0A0A"/>
                </a:solidFill>
                <a:highlight>
                  <a:srgbClr val="FFFFFF"/>
                </a:highlight>
                <a:ea typeface="+mn-lt"/>
                <a:cs typeface="+mn-lt"/>
              </a:rPr>
              <a:t>Howard Becker</a:t>
            </a:r>
            <a:r>
              <a:rPr lang="en-GB" sz="2200" dirty="0">
                <a:solidFill>
                  <a:srgbClr val="0A0A0A"/>
                </a:solidFill>
                <a:highlight>
                  <a:srgbClr val="FFFFFF"/>
                </a:highlight>
                <a:ea typeface="+mn-lt"/>
                <a:cs typeface="+mn-lt"/>
              </a:rPr>
              <a:t>, this idea states that "deviance is not a quality of the act the person commits, but rather a consequence of the application by others of rules and sanctions to an 'offender'".</a:t>
            </a:r>
            <a:endParaRPr lang="en-GB" sz="2200" dirty="0"/>
          </a:p>
          <a:p>
            <a:endParaRPr lang="en-GB" sz="2200" dirty="0">
              <a:solidFill>
                <a:srgbClr val="0A0A0A"/>
              </a:solidFill>
              <a:highlight>
                <a:srgbClr val="FFFFFF"/>
              </a:highlight>
              <a:ea typeface="+mn-lt"/>
              <a:cs typeface="+mn-lt"/>
            </a:endParaRPr>
          </a:p>
          <a:p>
            <a:r>
              <a:rPr lang="en-GB" sz="2200" b="1" dirty="0">
                <a:solidFill>
                  <a:srgbClr val="0A0A0A"/>
                </a:solidFill>
                <a:highlight>
                  <a:srgbClr val="FFFFFF"/>
                </a:highlight>
                <a:ea typeface="+mn-lt"/>
                <a:cs typeface="+mn-lt"/>
              </a:rPr>
              <a:t>Primary vs. Secondary Deviance:</a:t>
            </a:r>
            <a:r>
              <a:rPr lang="en-GB" sz="2200" dirty="0">
                <a:solidFill>
                  <a:srgbClr val="0A0A0A"/>
                </a:solidFill>
                <a:highlight>
                  <a:srgbClr val="FFFFFF"/>
                </a:highlight>
                <a:ea typeface="+mn-lt"/>
                <a:cs typeface="+mn-lt"/>
              </a:rPr>
              <a:t> Introduced by </a:t>
            </a:r>
            <a:r>
              <a:rPr lang="en-GB" sz="2200" b="1" dirty="0">
                <a:solidFill>
                  <a:srgbClr val="0A0A0A"/>
                </a:solidFill>
                <a:highlight>
                  <a:srgbClr val="FFFFFF"/>
                </a:highlight>
                <a:ea typeface="+mn-lt"/>
                <a:cs typeface="+mn-lt"/>
              </a:rPr>
              <a:t>Edwin Lemert</a:t>
            </a:r>
            <a:r>
              <a:rPr lang="en-GB" sz="2200" dirty="0">
                <a:solidFill>
                  <a:srgbClr val="0A0A0A"/>
                </a:solidFill>
                <a:highlight>
                  <a:srgbClr val="FFFFFF"/>
                </a:highlight>
                <a:ea typeface="+mn-lt"/>
                <a:cs typeface="+mn-lt"/>
              </a:rPr>
              <a:t>, primary deviance refers to initial minor acts of rule-breaking that do not affect a person’s self-concept. Secondary deviance occurs when an individual internalises a deviant label (like "criminal" or "troublemaker") as a result of societal reaction, leading to further deviant behaviour.</a:t>
            </a:r>
            <a:endParaRPr lang="en-GB" sz="2200" dirty="0"/>
          </a:p>
          <a:p>
            <a:endParaRPr lang="en-GB" sz="2200" dirty="0"/>
          </a:p>
        </p:txBody>
      </p:sp>
    </p:spTree>
    <p:extLst>
      <p:ext uri="{BB962C8B-B14F-4D97-AF65-F5344CB8AC3E}">
        <p14:creationId xmlns:p14="http://schemas.microsoft.com/office/powerpoint/2010/main" val="14224085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46A64-B99F-9E55-AE29-1759BBB714C9}"/>
              </a:ext>
            </a:extLst>
          </p:cNvPr>
          <p:cNvSpPr>
            <a:spLocks noGrp="1"/>
          </p:cNvSpPr>
          <p:nvPr>
            <p:ph type="title"/>
          </p:nvPr>
        </p:nvSpPr>
        <p:spPr/>
        <p:txBody>
          <a:bodyPr/>
          <a:lstStyle/>
          <a:p>
            <a:r>
              <a:rPr lang="en-GB" dirty="0">
                <a:ea typeface="+mj-lt"/>
                <a:cs typeface="+mj-lt"/>
              </a:rPr>
              <a:t>Labelling Theory</a:t>
            </a:r>
            <a:endParaRPr lang="en-US" dirty="0"/>
          </a:p>
        </p:txBody>
      </p:sp>
      <p:sp>
        <p:nvSpPr>
          <p:cNvPr id="3" name="Content Placeholder 2">
            <a:extLst>
              <a:ext uri="{FF2B5EF4-FFF2-40B4-BE49-F238E27FC236}">
                <a16:creationId xmlns:a16="http://schemas.microsoft.com/office/drawing/2014/main" id="{737732B5-ECDB-4E78-A666-3CC8DAA41FFB}"/>
              </a:ext>
            </a:extLst>
          </p:cNvPr>
          <p:cNvSpPr>
            <a:spLocks noGrp="1"/>
          </p:cNvSpPr>
          <p:nvPr>
            <p:ph idx="1"/>
          </p:nvPr>
        </p:nvSpPr>
        <p:spPr>
          <a:xfrm>
            <a:off x="457200" y="1600201"/>
            <a:ext cx="8229600" cy="4042702"/>
          </a:xfrm>
        </p:spPr>
        <p:txBody>
          <a:bodyPr vert="horz" lIns="91440" tIns="45720" rIns="91440" bIns="45720" rtlCol="0" anchor="t">
            <a:noAutofit/>
          </a:bodyPr>
          <a:lstStyle/>
          <a:p>
            <a:r>
              <a:rPr lang="en-GB" sz="2200" b="1" dirty="0">
                <a:solidFill>
                  <a:srgbClr val="0A0A0A"/>
                </a:solidFill>
                <a:highlight>
                  <a:srgbClr val="FFFFFF"/>
                </a:highlight>
                <a:ea typeface="+mn-lt"/>
                <a:cs typeface="+mn-lt"/>
              </a:rPr>
              <a:t>Master Status:</a:t>
            </a:r>
            <a:r>
              <a:rPr lang="en-GB" sz="2200" dirty="0">
                <a:solidFill>
                  <a:srgbClr val="0A0A0A"/>
                </a:solidFill>
                <a:highlight>
                  <a:srgbClr val="FFFFFF"/>
                </a:highlight>
                <a:ea typeface="+mn-lt"/>
                <a:cs typeface="+mn-lt"/>
              </a:rPr>
              <a:t> Once a label is successfully applied, it can become an individual's "master status," overriding all other roles (e.g., being seen only as a "convict" rather than a father or employee).</a:t>
            </a:r>
            <a:endParaRPr lang="en-GB" sz="2200" dirty="0"/>
          </a:p>
          <a:p>
            <a:endParaRPr lang="en-GB" sz="2200" dirty="0">
              <a:solidFill>
                <a:srgbClr val="0A0A0A"/>
              </a:solidFill>
              <a:highlight>
                <a:srgbClr val="FFFFFF"/>
              </a:highlight>
              <a:ea typeface="+mn-lt"/>
              <a:cs typeface="+mn-lt"/>
            </a:endParaRPr>
          </a:p>
          <a:p>
            <a:r>
              <a:rPr lang="en-GB" sz="2200" b="1" dirty="0">
                <a:solidFill>
                  <a:srgbClr val="0A0A0A"/>
                </a:solidFill>
                <a:highlight>
                  <a:srgbClr val="FFFFFF"/>
                </a:highlight>
                <a:ea typeface="+mn-lt"/>
                <a:cs typeface="+mn-lt"/>
              </a:rPr>
              <a:t>Self-Fulfilling Prophecy:</a:t>
            </a:r>
            <a:r>
              <a:rPr lang="en-GB" sz="2200" dirty="0">
                <a:solidFill>
                  <a:srgbClr val="0A0A0A"/>
                </a:solidFill>
                <a:highlight>
                  <a:srgbClr val="FFFFFF"/>
                </a:highlight>
                <a:ea typeface="+mn-lt"/>
                <a:cs typeface="+mn-lt"/>
              </a:rPr>
              <a:t> A negative label can trigger a cycle where the individual begins to act in accordance with society's expectations, eventually fulfilling the "prediction" of their deviance.</a:t>
            </a:r>
            <a:endParaRPr lang="en-GB" sz="2200" dirty="0"/>
          </a:p>
          <a:p>
            <a:endParaRPr lang="en-GB" sz="2200" dirty="0">
              <a:solidFill>
                <a:srgbClr val="0A0A0A"/>
              </a:solidFill>
              <a:highlight>
                <a:srgbClr val="FFFFFF"/>
              </a:highlight>
              <a:ea typeface="+mn-lt"/>
              <a:cs typeface="+mn-lt"/>
            </a:endParaRPr>
          </a:p>
          <a:p>
            <a:r>
              <a:rPr lang="en-GB" sz="2200" b="1" dirty="0">
                <a:solidFill>
                  <a:srgbClr val="0A0A0A"/>
                </a:solidFill>
                <a:highlight>
                  <a:srgbClr val="FFFFFF"/>
                </a:highlight>
                <a:ea typeface="+mn-lt"/>
                <a:cs typeface="+mn-lt"/>
              </a:rPr>
              <a:t>Deviancy Amplification:</a:t>
            </a:r>
            <a:r>
              <a:rPr lang="en-GB" sz="2200" dirty="0">
                <a:solidFill>
                  <a:srgbClr val="0A0A0A"/>
                </a:solidFill>
                <a:highlight>
                  <a:srgbClr val="FFFFFF"/>
                </a:highlight>
                <a:ea typeface="+mn-lt"/>
                <a:cs typeface="+mn-lt"/>
              </a:rPr>
              <a:t> This refers to a process where the social reaction to a minor deviant act (often fuelled by media "moral panics") actually increases the amount of deviance in society.</a:t>
            </a:r>
            <a:endParaRPr lang="en-GB" sz="2200" dirty="0"/>
          </a:p>
          <a:p>
            <a:endParaRPr lang="en-GB" dirty="0"/>
          </a:p>
        </p:txBody>
      </p:sp>
    </p:spTree>
    <p:extLst>
      <p:ext uri="{BB962C8B-B14F-4D97-AF65-F5344CB8AC3E}">
        <p14:creationId xmlns:p14="http://schemas.microsoft.com/office/powerpoint/2010/main" val="30143656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80CF8-91E8-C48C-3750-BBE1EC0419C1}"/>
              </a:ext>
            </a:extLst>
          </p:cNvPr>
          <p:cNvSpPr>
            <a:spLocks noGrp="1"/>
          </p:cNvSpPr>
          <p:nvPr>
            <p:ph type="title"/>
          </p:nvPr>
        </p:nvSpPr>
        <p:spPr/>
        <p:txBody>
          <a:bodyPr/>
          <a:lstStyle/>
          <a:p>
            <a:r>
              <a:rPr lang="en-GB" dirty="0"/>
              <a:t>Psychological Theories</a:t>
            </a:r>
          </a:p>
        </p:txBody>
      </p:sp>
      <p:sp>
        <p:nvSpPr>
          <p:cNvPr id="3" name="Content Placeholder 2">
            <a:extLst>
              <a:ext uri="{FF2B5EF4-FFF2-40B4-BE49-F238E27FC236}">
                <a16:creationId xmlns:a16="http://schemas.microsoft.com/office/drawing/2014/main" id="{E8C813BD-C6C4-B969-A794-55351C38DD73}"/>
              </a:ext>
            </a:extLst>
          </p:cNvPr>
          <p:cNvSpPr>
            <a:spLocks noGrp="1"/>
          </p:cNvSpPr>
          <p:nvPr>
            <p:ph idx="1"/>
          </p:nvPr>
        </p:nvSpPr>
        <p:spPr/>
        <p:txBody>
          <a:bodyPr vert="horz" lIns="91440" tIns="45720" rIns="91440" bIns="45720" rtlCol="0" anchor="t">
            <a:normAutofit/>
          </a:bodyPr>
          <a:lstStyle/>
          <a:p>
            <a:r>
              <a:rPr lang="en-GB" sz="3000" dirty="0">
                <a:ea typeface="+mn-lt"/>
                <a:cs typeface="+mn-lt"/>
              </a:rPr>
              <a:t>Psychological theories of crime </a:t>
            </a:r>
            <a:r>
              <a:rPr lang="en-GB" sz="3000" dirty="0">
                <a:solidFill>
                  <a:srgbClr val="0A0A0A"/>
                </a:solidFill>
                <a:ea typeface="+mn-lt"/>
                <a:cs typeface="+mn-lt"/>
              </a:rPr>
              <a:t>focus on the individual, examining how mental processes, personality traits, and early life experiences drive criminal behaviour. </a:t>
            </a:r>
            <a:r>
              <a:rPr lang="en-GB" sz="3000" dirty="0">
                <a:solidFill>
                  <a:srgbClr val="0A0A0A"/>
                </a:solidFill>
                <a:highlight>
                  <a:srgbClr val="FFFFFF"/>
                </a:highlight>
                <a:ea typeface="+mn-lt"/>
                <a:cs typeface="+mn-lt"/>
              </a:rPr>
              <a:t>Unlike sociological theories that look at environmental factors, these models seek to understand the "criminal mind".</a:t>
            </a:r>
            <a:endParaRPr lang="en-GB" sz="3000" dirty="0"/>
          </a:p>
        </p:txBody>
      </p:sp>
    </p:spTree>
    <p:extLst>
      <p:ext uri="{BB962C8B-B14F-4D97-AF65-F5344CB8AC3E}">
        <p14:creationId xmlns:p14="http://schemas.microsoft.com/office/powerpoint/2010/main" val="5626949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8F173-3238-BA76-8ABB-9A780CF6E749}"/>
              </a:ext>
            </a:extLst>
          </p:cNvPr>
          <p:cNvSpPr>
            <a:spLocks noGrp="1"/>
          </p:cNvSpPr>
          <p:nvPr>
            <p:ph type="title"/>
          </p:nvPr>
        </p:nvSpPr>
        <p:spPr/>
        <p:txBody>
          <a:bodyPr/>
          <a:lstStyle/>
          <a:p>
            <a:r>
              <a:rPr lang="en-GB"/>
              <a:t>Psychological Theories of Crime</a:t>
            </a:r>
            <a:endParaRPr lang="en-US"/>
          </a:p>
        </p:txBody>
      </p:sp>
      <p:sp>
        <p:nvSpPr>
          <p:cNvPr id="3" name="Content Placeholder 2">
            <a:extLst>
              <a:ext uri="{FF2B5EF4-FFF2-40B4-BE49-F238E27FC236}">
                <a16:creationId xmlns:a16="http://schemas.microsoft.com/office/drawing/2014/main" id="{61FCB590-131D-AA13-F69E-AB32F6AE077C}"/>
              </a:ext>
            </a:extLst>
          </p:cNvPr>
          <p:cNvSpPr>
            <a:spLocks noGrp="1"/>
          </p:cNvSpPr>
          <p:nvPr>
            <p:ph idx="1"/>
          </p:nvPr>
        </p:nvSpPr>
        <p:spPr/>
        <p:txBody>
          <a:bodyPr vert="horz" lIns="91440" tIns="45720" rIns="91440" bIns="45720" rtlCol="0" anchor="t">
            <a:normAutofit fontScale="92500" lnSpcReduction="10000"/>
          </a:bodyPr>
          <a:lstStyle/>
          <a:p>
            <a:r>
              <a:rPr lang="en-GB" sz="2500" dirty="0">
                <a:solidFill>
                  <a:srgbClr val="0A0A0A"/>
                </a:solidFill>
                <a:highlight>
                  <a:srgbClr val="FFFFFF"/>
                </a:highlight>
                <a:ea typeface="+mn-lt"/>
                <a:cs typeface="+mn-lt"/>
              </a:rPr>
              <a:t>The field is generally categorized into three major domains:</a:t>
            </a:r>
          </a:p>
          <a:p>
            <a:endParaRPr lang="en-GB" sz="2500" dirty="0">
              <a:solidFill>
                <a:srgbClr val="0A0A0A"/>
              </a:solidFill>
              <a:highlight>
                <a:srgbClr val="FFFFFF"/>
              </a:highlight>
              <a:ea typeface="+mn-lt"/>
              <a:cs typeface="+mn-lt"/>
            </a:endParaRPr>
          </a:p>
          <a:p>
            <a:pPr lvl="1">
              <a:buFont typeface="Courier New" pitchFamily="34" charset="0"/>
              <a:buChar char="o"/>
            </a:pPr>
            <a:r>
              <a:rPr lang="en-GB" sz="2500" dirty="0">
                <a:solidFill>
                  <a:srgbClr val="0A0A0A"/>
                </a:solidFill>
                <a:highlight>
                  <a:srgbClr val="FFFFFF"/>
                </a:highlight>
                <a:ea typeface="+mn-lt"/>
                <a:cs typeface="+mn-lt"/>
              </a:rPr>
              <a:t> Psychodynamic Theory</a:t>
            </a:r>
            <a:endParaRPr lang="en-GB" sz="2500">
              <a:solidFill>
                <a:srgbClr val="0A0A0A"/>
              </a:solidFill>
              <a:highlight>
                <a:srgbClr val="FFFFFF"/>
              </a:highlight>
            </a:endParaRPr>
          </a:p>
          <a:p>
            <a:pPr lvl="1">
              <a:buFont typeface="Courier New" pitchFamily="34" charset="0"/>
              <a:buChar char="o"/>
            </a:pPr>
            <a:endParaRPr lang="en-GB" sz="2500" dirty="0">
              <a:solidFill>
                <a:srgbClr val="0A0A0A"/>
              </a:solidFill>
              <a:highlight>
                <a:srgbClr val="FFFFFF"/>
              </a:highlight>
              <a:ea typeface="+mn-lt"/>
              <a:cs typeface="+mn-lt"/>
            </a:endParaRPr>
          </a:p>
          <a:p>
            <a:pPr lvl="1">
              <a:buFont typeface="Courier New" pitchFamily="34" charset="0"/>
              <a:buChar char="o"/>
            </a:pPr>
            <a:r>
              <a:rPr lang="en-US" sz="2500" dirty="0" err="1">
                <a:solidFill>
                  <a:srgbClr val="0A0A0A"/>
                </a:solidFill>
                <a:highlight>
                  <a:srgbClr val="FFFFFF"/>
                </a:highlight>
                <a:ea typeface="+mn-lt"/>
                <a:cs typeface="+mn-lt"/>
              </a:rPr>
              <a:t>Behavioural</a:t>
            </a:r>
            <a:r>
              <a:rPr lang="en-US" sz="2500" dirty="0">
                <a:solidFill>
                  <a:srgbClr val="0A0A0A"/>
                </a:solidFill>
                <a:highlight>
                  <a:srgbClr val="FFFFFF"/>
                </a:highlight>
                <a:ea typeface="+mn-lt"/>
                <a:cs typeface="+mn-lt"/>
              </a:rPr>
              <a:t> (Social Learning) Theory</a:t>
            </a:r>
            <a:endParaRPr lang="en-US">
              <a:solidFill>
                <a:srgbClr val="000000"/>
              </a:solidFill>
              <a:ea typeface="+mn-lt"/>
              <a:cs typeface="+mn-lt"/>
            </a:endParaRPr>
          </a:p>
          <a:p>
            <a:pPr lvl="1">
              <a:buFont typeface="Courier New" pitchFamily="34" charset="0"/>
              <a:buChar char="o"/>
            </a:pPr>
            <a:endParaRPr lang="en-US" sz="2500" dirty="0">
              <a:solidFill>
                <a:srgbClr val="0A0A0A"/>
              </a:solidFill>
              <a:highlight>
                <a:srgbClr val="FFFFFF"/>
              </a:highlight>
              <a:ea typeface="+mn-lt"/>
              <a:cs typeface="+mn-lt"/>
            </a:endParaRPr>
          </a:p>
          <a:p>
            <a:pPr lvl="1">
              <a:buFont typeface="Courier New" pitchFamily="34" charset="0"/>
              <a:buChar char="o"/>
            </a:pPr>
            <a:r>
              <a:rPr lang="en-US" sz="2500" dirty="0">
                <a:solidFill>
                  <a:srgbClr val="0A0A0A"/>
                </a:solidFill>
                <a:highlight>
                  <a:srgbClr val="FFFFFF"/>
                </a:highlight>
                <a:ea typeface="+mn-lt"/>
                <a:cs typeface="+mn-lt"/>
              </a:rPr>
              <a:t>Cognitive Theory</a:t>
            </a:r>
            <a:endParaRPr lang="en-US" sz="2500"/>
          </a:p>
          <a:p>
            <a:pPr marL="457200" lvl="1" indent="0">
              <a:buNone/>
            </a:pPr>
            <a:br>
              <a:rPr lang="en-US" dirty="0"/>
            </a:br>
            <a:br>
              <a:rPr lang="en-US" dirty="0"/>
            </a:br>
            <a:endParaRPr lang="en-US"/>
          </a:p>
        </p:txBody>
      </p:sp>
    </p:spTree>
    <p:extLst>
      <p:ext uri="{BB962C8B-B14F-4D97-AF65-F5344CB8AC3E}">
        <p14:creationId xmlns:p14="http://schemas.microsoft.com/office/powerpoint/2010/main" val="10137967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E7CE5-22F9-3377-16F2-3A8E1D925D62}"/>
              </a:ext>
            </a:extLst>
          </p:cNvPr>
          <p:cNvSpPr>
            <a:spLocks noGrp="1"/>
          </p:cNvSpPr>
          <p:nvPr>
            <p:ph type="title"/>
          </p:nvPr>
        </p:nvSpPr>
        <p:spPr/>
        <p:txBody>
          <a:bodyPr/>
          <a:lstStyle/>
          <a:p>
            <a:r>
              <a:rPr lang="en-GB" dirty="0"/>
              <a:t>Psychodynamic Theory</a:t>
            </a:r>
          </a:p>
        </p:txBody>
      </p:sp>
      <p:sp>
        <p:nvSpPr>
          <p:cNvPr id="3" name="Content Placeholder 2">
            <a:extLst>
              <a:ext uri="{FF2B5EF4-FFF2-40B4-BE49-F238E27FC236}">
                <a16:creationId xmlns:a16="http://schemas.microsoft.com/office/drawing/2014/main" id="{39D0B297-78B2-A995-DAC9-90DB45F71667}"/>
              </a:ext>
            </a:extLst>
          </p:cNvPr>
          <p:cNvSpPr>
            <a:spLocks noGrp="1"/>
          </p:cNvSpPr>
          <p:nvPr>
            <p:ph idx="1"/>
          </p:nvPr>
        </p:nvSpPr>
        <p:spPr>
          <a:xfrm>
            <a:off x="457200" y="1600201"/>
            <a:ext cx="8229600" cy="4156403"/>
          </a:xfrm>
        </p:spPr>
        <p:txBody>
          <a:bodyPr vert="horz" lIns="91440" tIns="45720" rIns="91440" bIns="45720" rtlCol="0" anchor="t">
            <a:noAutofit/>
          </a:bodyPr>
          <a:lstStyle/>
          <a:p>
            <a:pPr marL="0" indent="0">
              <a:buNone/>
            </a:pPr>
            <a:r>
              <a:rPr lang="en-GB" sz="2400" dirty="0">
                <a:solidFill>
                  <a:srgbClr val="0A0A0A"/>
                </a:solidFill>
                <a:highlight>
                  <a:srgbClr val="FFFFFF"/>
                </a:highlight>
                <a:ea typeface="+mn-lt"/>
                <a:cs typeface="+mn-lt"/>
              </a:rPr>
              <a:t>Originating from Sigmund Freud, this theory suggests crime results from an imbalance in the three parts of the human psyche: </a:t>
            </a:r>
            <a:endParaRPr lang="en-GB" sz="2400"/>
          </a:p>
          <a:p>
            <a:r>
              <a:rPr lang="en-GB" sz="2400" b="1" dirty="0">
                <a:solidFill>
                  <a:srgbClr val="0A0A0A"/>
                </a:solidFill>
                <a:highlight>
                  <a:srgbClr val="FFFFFF"/>
                </a:highlight>
                <a:ea typeface="+mn-lt"/>
                <a:cs typeface="+mn-lt"/>
              </a:rPr>
              <a:t>Id:</a:t>
            </a:r>
            <a:r>
              <a:rPr lang="en-GB" sz="2400" dirty="0">
                <a:solidFill>
                  <a:srgbClr val="0A0A0A"/>
                </a:solidFill>
                <a:highlight>
                  <a:srgbClr val="FFFFFF"/>
                </a:highlight>
                <a:ea typeface="+mn-lt"/>
                <a:cs typeface="+mn-lt"/>
              </a:rPr>
              <a:t> Primitive, instinctual drives seeking immediate gratification.</a:t>
            </a:r>
            <a:endParaRPr lang="en-GB" sz="2400" dirty="0"/>
          </a:p>
          <a:p>
            <a:r>
              <a:rPr lang="en-GB" sz="2400" b="1" dirty="0">
                <a:solidFill>
                  <a:srgbClr val="0A0A0A"/>
                </a:solidFill>
                <a:highlight>
                  <a:srgbClr val="FFFFFF"/>
                </a:highlight>
                <a:ea typeface="+mn-lt"/>
                <a:cs typeface="+mn-lt"/>
              </a:rPr>
              <a:t>Ego:</a:t>
            </a:r>
            <a:r>
              <a:rPr lang="en-GB" sz="2400" dirty="0">
                <a:solidFill>
                  <a:srgbClr val="0A0A0A"/>
                </a:solidFill>
                <a:highlight>
                  <a:srgbClr val="FFFFFF"/>
                </a:highlight>
                <a:ea typeface="+mn-lt"/>
                <a:cs typeface="+mn-lt"/>
              </a:rPr>
              <a:t> The rational part that balances the Id and Superego.</a:t>
            </a:r>
            <a:endParaRPr lang="en-GB" sz="2400" dirty="0"/>
          </a:p>
          <a:p>
            <a:r>
              <a:rPr lang="en-GB" sz="2400" b="1" dirty="0">
                <a:solidFill>
                  <a:srgbClr val="0A0A0A"/>
                </a:solidFill>
                <a:highlight>
                  <a:srgbClr val="FFFFFF"/>
                </a:highlight>
                <a:ea typeface="+mn-lt"/>
                <a:cs typeface="+mn-lt"/>
              </a:rPr>
              <a:t>Superego:</a:t>
            </a:r>
            <a:r>
              <a:rPr lang="en-GB" sz="2400" dirty="0">
                <a:solidFill>
                  <a:srgbClr val="0A0A0A"/>
                </a:solidFill>
                <a:highlight>
                  <a:srgbClr val="FFFFFF"/>
                </a:highlight>
                <a:ea typeface="+mn-lt"/>
                <a:cs typeface="+mn-lt"/>
              </a:rPr>
              <a:t> The internalised moral standards or "conscience".</a:t>
            </a:r>
            <a:endParaRPr lang="en-GB" sz="2400" dirty="0"/>
          </a:p>
          <a:p>
            <a:pPr marL="0" indent="0">
              <a:buNone/>
            </a:pPr>
            <a:endParaRPr lang="en-GB" sz="2400" dirty="0">
              <a:solidFill>
                <a:srgbClr val="0A0A0A"/>
              </a:solidFill>
              <a:highlight>
                <a:srgbClr val="FFFFFF"/>
              </a:highlight>
              <a:ea typeface="+mn-lt"/>
              <a:cs typeface="+mn-lt"/>
            </a:endParaRPr>
          </a:p>
          <a:p>
            <a:pPr marL="0" indent="0">
              <a:buNone/>
            </a:pPr>
            <a:r>
              <a:rPr lang="en-GB" sz="2400" b="1" dirty="0">
                <a:solidFill>
                  <a:srgbClr val="0A0A0A"/>
                </a:solidFill>
                <a:highlight>
                  <a:srgbClr val="FFFFFF"/>
                </a:highlight>
                <a:ea typeface="+mn-lt"/>
                <a:cs typeface="+mn-lt"/>
              </a:rPr>
              <a:t>Core Idea:</a:t>
            </a:r>
            <a:r>
              <a:rPr lang="en-GB" sz="2400" dirty="0">
                <a:solidFill>
                  <a:srgbClr val="0A0A0A"/>
                </a:solidFill>
                <a:highlight>
                  <a:srgbClr val="FFFFFF"/>
                </a:highlight>
                <a:ea typeface="+mn-lt"/>
                <a:cs typeface="+mn-lt"/>
              </a:rPr>
              <a:t> Criminality often stems from a </a:t>
            </a:r>
            <a:r>
              <a:rPr lang="en-GB" sz="2400" b="1" dirty="0">
                <a:solidFill>
                  <a:srgbClr val="0A0A0A"/>
                </a:solidFill>
                <a:highlight>
                  <a:srgbClr val="FFFFFF"/>
                </a:highlight>
                <a:ea typeface="+mn-lt"/>
                <a:cs typeface="+mn-lt"/>
              </a:rPr>
              <a:t>weak or overactive Superego</a:t>
            </a:r>
            <a:r>
              <a:rPr lang="en-GB" sz="2400" dirty="0">
                <a:solidFill>
                  <a:srgbClr val="0A0A0A"/>
                </a:solidFill>
                <a:highlight>
                  <a:srgbClr val="FFFFFF"/>
                </a:highlight>
                <a:ea typeface="+mn-lt"/>
                <a:cs typeface="+mn-lt"/>
              </a:rPr>
              <a:t>, frequently linked to early childhood trauma or poor parental bonding.</a:t>
            </a:r>
            <a:endParaRPr lang="en-GB" sz="2400" dirty="0"/>
          </a:p>
          <a:p>
            <a:endParaRPr lang="en-GB" dirty="0"/>
          </a:p>
        </p:txBody>
      </p:sp>
    </p:spTree>
    <p:extLst>
      <p:ext uri="{BB962C8B-B14F-4D97-AF65-F5344CB8AC3E}">
        <p14:creationId xmlns:p14="http://schemas.microsoft.com/office/powerpoint/2010/main" val="24848545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EECE2-B01F-1C06-F52F-724712335C1B}"/>
              </a:ext>
            </a:extLst>
          </p:cNvPr>
          <p:cNvSpPr>
            <a:spLocks noGrp="1"/>
          </p:cNvSpPr>
          <p:nvPr>
            <p:ph type="title"/>
          </p:nvPr>
        </p:nvSpPr>
        <p:spPr/>
        <p:txBody>
          <a:bodyPr/>
          <a:lstStyle/>
          <a:p>
            <a:r>
              <a:rPr lang="en-GB" dirty="0"/>
              <a:t>Cognitive Theory</a:t>
            </a:r>
          </a:p>
        </p:txBody>
      </p:sp>
      <p:sp>
        <p:nvSpPr>
          <p:cNvPr id="3" name="Content Placeholder 2">
            <a:extLst>
              <a:ext uri="{FF2B5EF4-FFF2-40B4-BE49-F238E27FC236}">
                <a16:creationId xmlns:a16="http://schemas.microsoft.com/office/drawing/2014/main" id="{A9465D7F-0C89-EA9B-673E-42EE8D0AA6A7}"/>
              </a:ext>
            </a:extLst>
          </p:cNvPr>
          <p:cNvSpPr>
            <a:spLocks noGrp="1"/>
          </p:cNvSpPr>
          <p:nvPr>
            <p:ph idx="1"/>
          </p:nvPr>
        </p:nvSpPr>
        <p:spPr/>
        <p:txBody>
          <a:bodyPr vert="horz" lIns="91440" tIns="45720" rIns="91440" bIns="45720" rtlCol="0" anchor="t">
            <a:normAutofit/>
          </a:bodyPr>
          <a:lstStyle/>
          <a:p>
            <a:pPr marL="0" indent="0">
              <a:buNone/>
            </a:pPr>
            <a:r>
              <a:rPr lang="en-GB" sz="2200" dirty="0">
                <a:solidFill>
                  <a:srgbClr val="0A0A0A"/>
                </a:solidFill>
                <a:highlight>
                  <a:srgbClr val="FFFFFF"/>
                </a:highlight>
                <a:ea typeface="+mn-lt"/>
                <a:cs typeface="+mn-lt"/>
              </a:rPr>
              <a:t>Cognitive theorists focus on how individuals perceive and process information to make decisions. </a:t>
            </a:r>
            <a:endParaRPr lang="en-GB" sz="2200">
              <a:solidFill>
                <a:srgbClr val="0A0A0A"/>
              </a:solidFill>
              <a:highlight>
                <a:srgbClr val="FFFFFF"/>
              </a:highlight>
            </a:endParaRPr>
          </a:p>
          <a:p>
            <a:pPr marL="0" indent="0">
              <a:buNone/>
            </a:pPr>
            <a:endParaRPr lang="en-GB" sz="2200" dirty="0">
              <a:solidFill>
                <a:srgbClr val="0A0A0A"/>
              </a:solidFill>
              <a:highlight>
                <a:srgbClr val="FFFFFF"/>
              </a:highlight>
              <a:ea typeface="+mn-lt"/>
              <a:cs typeface="+mn-lt"/>
            </a:endParaRPr>
          </a:p>
          <a:p>
            <a:r>
              <a:rPr lang="en-GB" sz="2200" b="1" dirty="0">
                <a:solidFill>
                  <a:srgbClr val="0A0A0A"/>
                </a:solidFill>
                <a:highlight>
                  <a:srgbClr val="FFFFFF"/>
                </a:highlight>
                <a:ea typeface="+mn-lt"/>
                <a:cs typeface="+mn-lt"/>
              </a:rPr>
              <a:t>Moral Development:</a:t>
            </a:r>
            <a:r>
              <a:rPr lang="en-GB" sz="2200" dirty="0">
                <a:solidFill>
                  <a:srgbClr val="0A0A0A"/>
                </a:solidFill>
                <a:highlight>
                  <a:srgbClr val="FFFFFF"/>
                </a:highlight>
                <a:ea typeface="+mn-lt"/>
                <a:cs typeface="+mn-lt"/>
              </a:rPr>
              <a:t> Lawrence Kohlberg proposed that criminals often have "stunted" moral development, remaining at a </a:t>
            </a:r>
            <a:r>
              <a:rPr lang="en-GB" sz="2200" dirty="0">
                <a:highlight>
                  <a:srgbClr val="FFFFFF"/>
                </a:highlight>
                <a:ea typeface="+mn-lt"/>
                <a:cs typeface="+mn-lt"/>
              </a:rPr>
              <a:t>pre-conventional level</a:t>
            </a:r>
            <a:r>
              <a:rPr lang="en-GB" sz="2200" dirty="0">
                <a:solidFill>
                  <a:srgbClr val="0A0A0A"/>
                </a:solidFill>
                <a:highlight>
                  <a:srgbClr val="FFFFFF"/>
                </a:highlight>
                <a:ea typeface="+mn-lt"/>
                <a:cs typeface="+mn-lt"/>
              </a:rPr>
              <a:t> where "right" is defined only by avoiding punishment or gaining personal rewards.</a:t>
            </a:r>
            <a:endParaRPr lang="en-GB" sz="2200" dirty="0"/>
          </a:p>
          <a:p>
            <a:r>
              <a:rPr lang="en-GB" sz="2200" b="1" dirty="0">
                <a:solidFill>
                  <a:srgbClr val="0A0A0A"/>
                </a:solidFill>
                <a:highlight>
                  <a:srgbClr val="FFFFFF"/>
                </a:highlight>
                <a:ea typeface="+mn-lt"/>
                <a:cs typeface="+mn-lt"/>
              </a:rPr>
              <a:t>Cognitive Distortions:</a:t>
            </a:r>
            <a:r>
              <a:rPr lang="en-GB" sz="2200" dirty="0">
                <a:solidFill>
                  <a:srgbClr val="0A0A0A"/>
                </a:solidFill>
                <a:highlight>
                  <a:srgbClr val="FFFFFF"/>
                </a:highlight>
                <a:ea typeface="+mn-lt"/>
                <a:cs typeface="+mn-lt"/>
              </a:rPr>
              <a:t> Many offenders use faulty thinking patterns—such as rationalising theft because "the victim can afford it"—to justify their actions.</a:t>
            </a:r>
            <a:endParaRPr lang="en-GB" sz="2200" dirty="0"/>
          </a:p>
          <a:p>
            <a:endParaRPr lang="en-GB" sz="2500" dirty="0">
              <a:solidFill>
                <a:srgbClr val="0A0A0A"/>
              </a:solidFill>
              <a:highlight>
                <a:srgbClr val="FFFFFF"/>
              </a:highlight>
            </a:endParaRPr>
          </a:p>
          <a:p>
            <a:endParaRPr lang="en-GB" dirty="0"/>
          </a:p>
        </p:txBody>
      </p:sp>
    </p:spTree>
    <p:extLst>
      <p:ext uri="{BB962C8B-B14F-4D97-AF65-F5344CB8AC3E}">
        <p14:creationId xmlns:p14="http://schemas.microsoft.com/office/powerpoint/2010/main" val="6459981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Biological Theories</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dirty="0"/>
              <a:t>Biological explanations of crime assume that some people are ‘born criminals’, like inheriting hair colour, weight, height etc.</a:t>
            </a:r>
          </a:p>
          <a:p>
            <a:pPr marL="0" indent="0">
              <a:buNone/>
            </a:pPr>
            <a:endParaRPr lang="en-GB" dirty="0">
              <a:ea typeface="+mn-lt"/>
              <a:cs typeface="+mn-lt"/>
            </a:endParaRPr>
          </a:p>
          <a:p>
            <a:r>
              <a:rPr lang="en-GB" dirty="0">
                <a:ea typeface="+mn-lt"/>
                <a:cs typeface="+mn-lt"/>
              </a:rPr>
              <a:t>The basic determinants of human behaviour passed on from generation to generation</a:t>
            </a:r>
            <a:endParaRPr lang="en-GB" dirty="0"/>
          </a:p>
          <a:p>
            <a:pPr>
              <a:buNone/>
            </a:pPr>
            <a:r>
              <a:rPr lang="en-GB" dirty="0"/>
              <a:t> </a:t>
            </a:r>
          </a:p>
        </p:txBody>
      </p:sp>
    </p:spTree>
    <p:extLst>
      <p:ext uri="{BB962C8B-B14F-4D97-AF65-F5344CB8AC3E}">
        <p14:creationId xmlns:p14="http://schemas.microsoft.com/office/powerpoint/2010/main" val="17497804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FDB43-35CE-4376-9342-D39084E8A933}"/>
              </a:ext>
            </a:extLst>
          </p:cNvPr>
          <p:cNvSpPr>
            <a:spLocks noGrp="1"/>
          </p:cNvSpPr>
          <p:nvPr>
            <p:ph type="title"/>
          </p:nvPr>
        </p:nvSpPr>
        <p:spPr>
          <a:xfrm rot="10800000" flipV="1">
            <a:off x="628650" y="118533"/>
            <a:ext cx="7886700" cy="1222234"/>
          </a:xfrm>
        </p:spPr>
        <p:txBody>
          <a:bodyPr>
            <a:normAutofit/>
          </a:bodyPr>
          <a:lstStyle/>
          <a:p>
            <a:r>
              <a:rPr lang="en-GB" dirty="0"/>
              <a:t>Biological Theories</a:t>
            </a:r>
          </a:p>
        </p:txBody>
      </p:sp>
      <p:sp>
        <p:nvSpPr>
          <p:cNvPr id="3" name="Content Placeholder 2">
            <a:extLst>
              <a:ext uri="{FF2B5EF4-FFF2-40B4-BE49-F238E27FC236}">
                <a16:creationId xmlns:a16="http://schemas.microsoft.com/office/drawing/2014/main" id="{60131D51-01B5-4834-8C5B-122C47ADEA95}"/>
              </a:ext>
            </a:extLst>
          </p:cNvPr>
          <p:cNvSpPr>
            <a:spLocks noGrp="1"/>
          </p:cNvSpPr>
          <p:nvPr>
            <p:ph idx="1"/>
          </p:nvPr>
        </p:nvSpPr>
        <p:spPr>
          <a:xfrm>
            <a:off x="457200" y="1557867"/>
            <a:ext cx="8229600" cy="3959366"/>
          </a:xfrm>
        </p:spPr>
        <p:txBody>
          <a:bodyPr vert="horz" lIns="91440" tIns="45720" rIns="91440" bIns="45720" rtlCol="0" anchor="t">
            <a:normAutofit/>
          </a:bodyPr>
          <a:lstStyle/>
          <a:p>
            <a:endParaRPr lang="en-GB" dirty="0"/>
          </a:p>
          <a:p>
            <a:r>
              <a:rPr lang="en-GB" dirty="0"/>
              <a:t>Human conduct is a rooted characteristic of biological organisms</a:t>
            </a:r>
          </a:p>
          <a:p>
            <a:endParaRPr lang="en-GB" dirty="0"/>
          </a:p>
          <a:p>
            <a:r>
              <a:rPr lang="en-GB" dirty="0"/>
              <a:t>The interplay between heredity, biology, and the social environment provides triggers for crime</a:t>
            </a:r>
          </a:p>
        </p:txBody>
      </p:sp>
    </p:spTree>
    <p:extLst>
      <p:ext uri="{BB962C8B-B14F-4D97-AF65-F5344CB8AC3E}">
        <p14:creationId xmlns:p14="http://schemas.microsoft.com/office/powerpoint/2010/main" val="40965678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076F5-C0BF-4B19-BCC0-22F3F2D5A930}"/>
              </a:ext>
            </a:extLst>
          </p:cNvPr>
          <p:cNvSpPr>
            <a:spLocks noGrp="1"/>
          </p:cNvSpPr>
          <p:nvPr>
            <p:ph type="title"/>
          </p:nvPr>
        </p:nvSpPr>
        <p:spPr/>
        <p:txBody>
          <a:bodyPr>
            <a:normAutofit/>
          </a:bodyPr>
          <a:lstStyle/>
          <a:p>
            <a:r>
              <a:rPr lang="en-GB" dirty="0"/>
              <a:t>Biological Theories</a:t>
            </a:r>
          </a:p>
        </p:txBody>
      </p:sp>
      <p:sp>
        <p:nvSpPr>
          <p:cNvPr id="3" name="Content Placeholder 2">
            <a:extLst>
              <a:ext uri="{FF2B5EF4-FFF2-40B4-BE49-F238E27FC236}">
                <a16:creationId xmlns:a16="http://schemas.microsoft.com/office/drawing/2014/main" id="{411FE6DA-CF50-44F9-B98A-01B260B985CD}"/>
              </a:ext>
            </a:extLst>
          </p:cNvPr>
          <p:cNvSpPr>
            <a:spLocks noGrp="1"/>
          </p:cNvSpPr>
          <p:nvPr>
            <p:ph idx="1"/>
          </p:nvPr>
        </p:nvSpPr>
        <p:spPr/>
        <p:txBody>
          <a:bodyPr vert="horz" lIns="91440" tIns="45720" rIns="91440" bIns="45720" rtlCol="0" anchor="t">
            <a:normAutofit/>
          </a:bodyPr>
          <a:lstStyle/>
          <a:p>
            <a:r>
              <a:rPr lang="en-GB" dirty="0"/>
              <a:t>The brain is the organ of the mind and personality</a:t>
            </a:r>
          </a:p>
          <a:p>
            <a:r>
              <a:rPr lang="en-GB" dirty="0"/>
              <a:t>The basic determinants of human behaviour are genetically based </a:t>
            </a:r>
          </a:p>
          <a:p>
            <a:r>
              <a:rPr lang="en-GB" dirty="0"/>
              <a:t>Criminal failed to evolve</a:t>
            </a:r>
          </a:p>
          <a:p>
            <a:r>
              <a:rPr lang="en-GB" dirty="0"/>
              <a:t>Criminal could be identified by physical features</a:t>
            </a:r>
          </a:p>
        </p:txBody>
      </p:sp>
    </p:spTree>
    <p:extLst>
      <p:ext uri="{BB962C8B-B14F-4D97-AF65-F5344CB8AC3E}">
        <p14:creationId xmlns:p14="http://schemas.microsoft.com/office/powerpoint/2010/main" val="33464879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2569-5973-4077-9CCE-5D850B0796CC}"/>
              </a:ext>
            </a:extLst>
          </p:cNvPr>
          <p:cNvSpPr>
            <a:spLocks noGrp="1"/>
          </p:cNvSpPr>
          <p:nvPr>
            <p:ph type="title"/>
          </p:nvPr>
        </p:nvSpPr>
        <p:spPr/>
        <p:txBody>
          <a:bodyPr/>
          <a:lstStyle/>
          <a:p>
            <a:r>
              <a:rPr lang="en-GB"/>
              <a:t>Early Biological Theories</a:t>
            </a:r>
          </a:p>
        </p:txBody>
      </p:sp>
      <p:sp>
        <p:nvSpPr>
          <p:cNvPr id="3" name="Content Placeholder 2">
            <a:extLst>
              <a:ext uri="{FF2B5EF4-FFF2-40B4-BE49-F238E27FC236}">
                <a16:creationId xmlns:a16="http://schemas.microsoft.com/office/drawing/2014/main" id="{31E4F3D8-B8F8-4034-B81E-7C31144482C3}"/>
              </a:ext>
            </a:extLst>
          </p:cNvPr>
          <p:cNvSpPr>
            <a:spLocks noGrp="1"/>
          </p:cNvSpPr>
          <p:nvPr>
            <p:ph idx="1"/>
          </p:nvPr>
        </p:nvSpPr>
        <p:spPr/>
        <p:txBody>
          <a:bodyPr>
            <a:normAutofit fontScale="92500" lnSpcReduction="20000"/>
          </a:bodyPr>
          <a:lstStyle/>
          <a:p>
            <a:r>
              <a:rPr lang="en-GB"/>
              <a:t>Lombroso (1876) criminals were separate species,  species that is between modern and primitive humans. </a:t>
            </a:r>
          </a:p>
          <a:p>
            <a:r>
              <a:rPr lang="en-GB"/>
              <a:t>He argued that the physical shape of the head and face determined the "born criminal".</a:t>
            </a:r>
          </a:p>
          <a:p>
            <a:r>
              <a:rPr lang="en-GB"/>
              <a:t>suggested that criminals were essentially ‘evolutionary throwbacks’. </a:t>
            </a:r>
          </a:p>
          <a:p>
            <a:r>
              <a:rPr lang="en-GB"/>
              <a:t>Their brains were not fully developed. </a:t>
            </a:r>
          </a:p>
        </p:txBody>
      </p:sp>
    </p:spTree>
    <p:extLst>
      <p:ext uri="{BB962C8B-B14F-4D97-AF65-F5344CB8AC3E}">
        <p14:creationId xmlns:p14="http://schemas.microsoft.com/office/powerpoint/2010/main" val="11505644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30756-F8B7-463F-BAEF-79F64369EEC4}"/>
              </a:ext>
            </a:extLst>
          </p:cNvPr>
          <p:cNvSpPr>
            <a:spLocks noGrp="1"/>
          </p:cNvSpPr>
          <p:nvPr>
            <p:ph type="title"/>
          </p:nvPr>
        </p:nvSpPr>
        <p:spPr>
          <a:xfrm>
            <a:off x="457200" y="274638"/>
            <a:ext cx="8229600" cy="1007897"/>
          </a:xfrm>
        </p:spPr>
        <p:txBody>
          <a:bodyPr/>
          <a:lstStyle/>
          <a:p>
            <a:r>
              <a:rPr lang="en-GB"/>
              <a:t>Early Biological Theories</a:t>
            </a:r>
          </a:p>
        </p:txBody>
      </p:sp>
      <p:sp>
        <p:nvSpPr>
          <p:cNvPr id="3" name="Content Placeholder 2">
            <a:extLst>
              <a:ext uri="{FF2B5EF4-FFF2-40B4-BE49-F238E27FC236}">
                <a16:creationId xmlns:a16="http://schemas.microsoft.com/office/drawing/2014/main" id="{E7A9BE82-DD9E-4CE4-B8D8-4113877BF15E}"/>
              </a:ext>
            </a:extLst>
          </p:cNvPr>
          <p:cNvSpPr>
            <a:spLocks noGrp="1"/>
          </p:cNvSpPr>
          <p:nvPr>
            <p:ph idx="1"/>
          </p:nvPr>
        </p:nvSpPr>
        <p:spPr>
          <a:xfrm>
            <a:off x="457200" y="1294410"/>
            <a:ext cx="8229600" cy="4222823"/>
          </a:xfrm>
        </p:spPr>
        <p:txBody>
          <a:bodyPr>
            <a:normAutofit fontScale="92500" lnSpcReduction="10000"/>
          </a:bodyPr>
          <a:lstStyle/>
          <a:p>
            <a:r>
              <a:rPr lang="en-GB"/>
              <a:t>Lombroso studied / measured bodies of deceased offenders &amp; living inmates to locate physical differences or abnormalities </a:t>
            </a:r>
          </a:p>
          <a:p>
            <a:r>
              <a:rPr lang="en-GB"/>
              <a:t>Shared a number of physical attributes -</a:t>
            </a:r>
          </a:p>
          <a:p>
            <a:r>
              <a:rPr lang="en-GB"/>
              <a:t>Long arms, large teeth, ears lacking lobes, lots of body hair, sloping foreheads, receding chins, odd shaped mouths, bushy eyebrows</a:t>
            </a:r>
          </a:p>
          <a:p>
            <a:r>
              <a:rPr lang="en-GB"/>
              <a:t>Criminals were a product of biology </a:t>
            </a:r>
          </a:p>
          <a:p>
            <a:r>
              <a:rPr lang="en-GB"/>
              <a:t>Theories later discredited </a:t>
            </a:r>
          </a:p>
        </p:txBody>
      </p:sp>
    </p:spTree>
    <p:extLst>
      <p:ext uri="{BB962C8B-B14F-4D97-AF65-F5344CB8AC3E}">
        <p14:creationId xmlns:p14="http://schemas.microsoft.com/office/powerpoint/2010/main" val="30675311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833FA-C74D-4684-B801-8165FB0FC1B4}"/>
              </a:ext>
            </a:extLst>
          </p:cNvPr>
          <p:cNvSpPr>
            <a:spLocks noGrp="1"/>
          </p:cNvSpPr>
          <p:nvPr>
            <p:ph type="title"/>
          </p:nvPr>
        </p:nvSpPr>
        <p:spPr>
          <a:xfrm>
            <a:off x="628650" y="570016"/>
            <a:ext cx="7886700" cy="973776"/>
          </a:xfrm>
        </p:spPr>
        <p:txBody>
          <a:bodyPr>
            <a:normAutofit/>
          </a:bodyPr>
          <a:lstStyle/>
          <a:p>
            <a:r>
              <a:rPr lang="en-GB"/>
              <a:t>William Sheldon 1898 - 1977</a:t>
            </a:r>
          </a:p>
        </p:txBody>
      </p:sp>
      <p:sp>
        <p:nvSpPr>
          <p:cNvPr id="3" name="Content Placeholder 2">
            <a:extLst>
              <a:ext uri="{FF2B5EF4-FFF2-40B4-BE49-F238E27FC236}">
                <a16:creationId xmlns:a16="http://schemas.microsoft.com/office/drawing/2014/main" id="{479822CF-84D0-4F93-B80D-030454430440}"/>
              </a:ext>
            </a:extLst>
          </p:cNvPr>
          <p:cNvSpPr>
            <a:spLocks noGrp="1"/>
          </p:cNvSpPr>
          <p:nvPr>
            <p:ph idx="1"/>
          </p:nvPr>
        </p:nvSpPr>
        <p:spPr>
          <a:xfrm>
            <a:off x="628650" y="1460665"/>
            <a:ext cx="7886700" cy="3977057"/>
          </a:xfrm>
        </p:spPr>
        <p:txBody>
          <a:bodyPr>
            <a:normAutofit fontScale="85000" lnSpcReduction="10000"/>
          </a:bodyPr>
          <a:lstStyle/>
          <a:p>
            <a:pPr marL="0" indent="0">
              <a:buNone/>
            </a:pPr>
            <a:r>
              <a:rPr lang="en-GB"/>
              <a:t>Classified people according to three body types: </a:t>
            </a:r>
          </a:p>
          <a:p>
            <a:pPr marL="0" indent="0">
              <a:buNone/>
            </a:pPr>
            <a:r>
              <a:rPr lang="en-GB" u="sng"/>
              <a:t>Endomorphs</a:t>
            </a:r>
            <a:r>
              <a:rPr lang="en-GB"/>
              <a:t> - who are rounded and soft, were said to have personalities relaxed, comfortable, extroverted.</a:t>
            </a:r>
          </a:p>
          <a:p>
            <a:pPr marL="0" indent="0">
              <a:buNone/>
            </a:pPr>
            <a:r>
              <a:rPr lang="en-GB" u="sng"/>
              <a:t>Mesomorphs</a:t>
            </a:r>
            <a:r>
              <a:rPr lang="en-GB"/>
              <a:t> - who are square and muscular, who’s personality were dynamic, active, assertive &amp; aggressive.</a:t>
            </a:r>
          </a:p>
          <a:p>
            <a:pPr marL="0" indent="0">
              <a:buNone/>
            </a:pPr>
            <a:r>
              <a:rPr lang="en-GB" u="sng"/>
              <a:t>Ectomorphs</a:t>
            </a:r>
            <a:r>
              <a:rPr lang="en-GB"/>
              <a:t> - thin and fine-boned have a tendency to be introverted, thoughtful and sensitive. </a:t>
            </a:r>
          </a:p>
        </p:txBody>
      </p:sp>
    </p:spTree>
    <p:extLst>
      <p:ext uri="{BB962C8B-B14F-4D97-AF65-F5344CB8AC3E}">
        <p14:creationId xmlns:p14="http://schemas.microsoft.com/office/powerpoint/2010/main" val="7439692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Content Placeholder 3">
            <a:extLst>
              <a:ext uri="{FF2B5EF4-FFF2-40B4-BE49-F238E27FC236}">
                <a16:creationId xmlns:a16="http://schemas.microsoft.com/office/drawing/2014/main" id="{6A4849F7-9A2A-452A-994C-2B260464460A}"/>
              </a:ext>
            </a:extLst>
          </p:cNvPr>
          <p:cNvPicPr>
            <a:picLocks noChangeAspect="1"/>
          </p:cNvPicPr>
          <p:nvPr/>
        </p:nvPicPr>
        <p:blipFill>
          <a:blip r:embed="rId3" cstate="print"/>
          <a:stretch>
            <a:fillRect/>
          </a:stretch>
        </p:blipFill>
        <p:spPr>
          <a:xfrm>
            <a:off x="481582" y="1868003"/>
            <a:ext cx="5441190" cy="3121994"/>
          </a:xfrm>
          <a:prstGeom prst="rect">
            <a:avLst/>
          </a:prstGeom>
        </p:spPr>
      </p:pic>
      <p:sp>
        <p:nvSpPr>
          <p:cNvPr id="16" name="Content Placeholder 15">
            <a:extLst>
              <a:ext uri="{FF2B5EF4-FFF2-40B4-BE49-F238E27FC236}">
                <a16:creationId xmlns:a16="http://schemas.microsoft.com/office/drawing/2014/main" id="{F3B73924-523B-4226-B02E-D3DF264160C4}"/>
              </a:ext>
            </a:extLst>
          </p:cNvPr>
          <p:cNvSpPr>
            <a:spLocks noGrp="1"/>
          </p:cNvSpPr>
          <p:nvPr>
            <p:ph idx="1"/>
          </p:nvPr>
        </p:nvSpPr>
        <p:spPr>
          <a:xfrm>
            <a:off x="5735782" y="736270"/>
            <a:ext cx="2769521" cy="4655127"/>
          </a:xfrm>
        </p:spPr>
        <p:txBody>
          <a:bodyPr>
            <a:normAutofit lnSpcReduction="10000"/>
          </a:bodyPr>
          <a:lstStyle/>
          <a:p>
            <a:r>
              <a:rPr lang="en-GB" sz="1800"/>
              <a:t>Sheldon used classification system to explain delinquent behaviour, finding that delinquents were likely to be high in mesomorph and low in ectomorph and arguing that mesomorph's associated temperaments (active /aggressive but lacking sensitivity) tended to cause delinquent and criminal behaviour.</a:t>
            </a:r>
          </a:p>
          <a:p>
            <a:endParaRPr lang="en-US" sz="1350"/>
          </a:p>
        </p:txBody>
      </p:sp>
    </p:spTree>
    <p:extLst>
      <p:ext uri="{BB962C8B-B14F-4D97-AF65-F5344CB8AC3E}">
        <p14:creationId xmlns:p14="http://schemas.microsoft.com/office/powerpoint/2010/main" val="20763099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47133"/>
            <a:ext cx="7886700" cy="804334"/>
          </a:xfrm>
        </p:spPr>
        <p:txBody>
          <a:bodyPr>
            <a:normAutofit/>
          </a:bodyPr>
          <a:lstStyle/>
          <a:p>
            <a:r>
              <a:rPr lang="en-GB"/>
              <a:t>Today</a:t>
            </a:r>
          </a:p>
        </p:txBody>
      </p:sp>
      <p:sp>
        <p:nvSpPr>
          <p:cNvPr id="3" name="Content Placeholder 2"/>
          <p:cNvSpPr>
            <a:spLocks noGrp="1"/>
          </p:cNvSpPr>
          <p:nvPr>
            <p:ph idx="1"/>
          </p:nvPr>
        </p:nvSpPr>
        <p:spPr>
          <a:xfrm>
            <a:off x="628650" y="1253067"/>
            <a:ext cx="7886700" cy="4236906"/>
          </a:xfrm>
        </p:spPr>
        <p:txBody>
          <a:bodyPr>
            <a:normAutofit fontScale="92500" lnSpcReduction="20000"/>
          </a:bodyPr>
          <a:lstStyle/>
          <a:p>
            <a:r>
              <a:rPr lang="en-GB"/>
              <a:t>Biological theories have continued to develop. </a:t>
            </a:r>
          </a:p>
          <a:p>
            <a:r>
              <a:rPr lang="en-GB"/>
              <a:t>Focus on Biochemical conditions (e.g. linked to poor diet or hormone imbalance) </a:t>
            </a:r>
          </a:p>
          <a:p>
            <a:r>
              <a:rPr lang="en-GB"/>
              <a:t>Mental health  </a:t>
            </a:r>
          </a:p>
          <a:p>
            <a:r>
              <a:rPr lang="en-GB"/>
              <a:t>Genetic inheritance and/or abnormality </a:t>
            </a:r>
          </a:p>
          <a:p>
            <a:r>
              <a:rPr lang="en-GB"/>
              <a:t>Intelligence </a:t>
            </a:r>
          </a:p>
          <a:p>
            <a:r>
              <a:rPr lang="en-GB"/>
              <a:t>Identifiable differences between offenders and non-offenders. </a:t>
            </a:r>
          </a:p>
        </p:txBody>
      </p:sp>
    </p:spTree>
    <p:extLst>
      <p:ext uri="{BB962C8B-B14F-4D97-AF65-F5344CB8AC3E}">
        <p14:creationId xmlns:p14="http://schemas.microsoft.com/office/powerpoint/2010/main" val="527699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488AF-B0DA-443F-92F6-40EBD5E2C291}"/>
              </a:ext>
            </a:extLst>
          </p:cNvPr>
          <p:cNvSpPr>
            <a:spLocks noGrp="1"/>
          </p:cNvSpPr>
          <p:nvPr>
            <p:ph type="title"/>
          </p:nvPr>
        </p:nvSpPr>
        <p:spPr>
          <a:xfrm>
            <a:off x="628650" y="237067"/>
            <a:ext cx="7886700" cy="950465"/>
          </a:xfrm>
        </p:spPr>
        <p:txBody>
          <a:bodyPr>
            <a:normAutofit/>
          </a:bodyPr>
          <a:lstStyle/>
          <a:p>
            <a:r>
              <a:rPr lang="en-GB"/>
              <a:t>Modern Biological Theories</a:t>
            </a:r>
          </a:p>
        </p:txBody>
      </p:sp>
      <p:sp>
        <p:nvSpPr>
          <p:cNvPr id="3" name="Content Placeholder 2">
            <a:extLst>
              <a:ext uri="{FF2B5EF4-FFF2-40B4-BE49-F238E27FC236}">
                <a16:creationId xmlns:a16="http://schemas.microsoft.com/office/drawing/2014/main" id="{3BE5E2F5-C80C-4435-816E-BE91847ACA56}"/>
              </a:ext>
            </a:extLst>
          </p:cNvPr>
          <p:cNvSpPr>
            <a:spLocks noGrp="1"/>
          </p:cNvSpPr>
          <p:nvPr>
            <p:ph idx="1"/>
          </p:nvPr>
        </p:nvSpPr>
        <p:spPr/>
        <p:txBody>
          <a:bodyPr>
            <a:normAutofit fontScale="92500" lnSpcReduction="20000"/>
          </a:bodyPr>
          <a:lstStyle/>
          <a:p>
            <a:r>
              <a:rPr lang="en-GB"/>
              <a:t>Cohn and Rotton (2012) found temperature/weather to be related to crimes such as assault, property offenses, domestic violence</a:t>
            </a:r>
          </a:p>
          <a:p>
            <a:r>
              <a:rPr lang="en-GB"/>
              <a:t>Factors such as time of day, day of week and season.</a:t>
            </a:r>
          </a:p>
          <a:p>
            <a:r>
              <a:rPr lang="en-GB"/>
              <a:t>Chemical and environmental precursors of crime (nutrition, environmental contaminants related to criminal or disruptive behaviour)</a:t>
            </a:r>
          </a:p>
        </p:txBody>
      </p:sp>
    </p:spTree>
    <p:extLst>
      <p:ext uri="{BB962C8B-B14F-4D97-AF65-F5344CB8AC3E}">
        <p14:creationId xmlns:p14="http://schemas.microsoft.com/office/powerpoint/2010/main" val="403704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E3B9E-2AA5-4888-8368-1D0EC26A6B11}"/>
              </a:ext>
            </a:extLst>
          </p:cNvPr>
          <p:cNvSpPr>
            <a:spLocks noGrp="1"/>
          </p:cNvSpPr>
          <p:nvPr>
            <p:ph type="title"/>
          </p:nvPr>
        </p:nvSpPr>
        <p:spPr>
          <a:xfrm>
            <a:off x="628650" y="423333"/>
            <a:ext cx="7886700" cy="1049867"/>
          </a:xfrm>
        </p:spPr>
        <p:txBody>
          <a:bodyPr>
            <a:normAutofit fontScale="90000"/>
          </a:bodyPr>
          <a:lstStyle/>
          <a:p>
            <a:r>
              <a:rPr lang="en-GB"/>
              <a:t>What cases criminal behaviour?</a:t>
            </a:r>
          </a:p>
        </p:txBody>
      </p:sp>
      <p:sp>
        <p:nvSpPr>
          <p:cNvPr id="3" name="Content Placeholder 2">
            <a:extLst>
              <a:ext uri="{FF2B5EF4-FFF2-40B4-BE49-F238E27FC236}">
                <a16:creationId xmlns:a16="http://schemas.microsoft.com/office/drawing/2014/main" id="{DE1A593E-74B0-4A95-843B-C22882FE3B2C}"/>
              </a:ext>
            </a:extLst>
          </p:cNvPr>
          <p:cNvSpPr>
            <a:spLocks noGrp="1"/>
          </p:cNvSpPr>
          <p:nvPr>
            <p:ph idx="1"/>
          </p:nvPr>
        </p:nvSpPr>
        <p:spPr>
          <a:xfrm>
            <a:off x="628650" y="1508166"/>
            <a:ext cx="7886700" cy="3981806"/>
          </a:xfrm>
        </p:spPr>
        <p:txBody>
          <a:bodyPr>
            <a:normAutofit fontScale="92500" lnSpcReduction="20000"/>
          </a:bodyPr>
          <a:lstStyle/>
          <a:p>
            <a:r>
              <a:rPr lang="en-GB"/>
              <a:t>There is no one cause of crime. </a:t>
            </a:r>
          </a:p>
          <a:p>
            <a:r>
              <a:rPr lang="en-GB"/>
              <a:t>Crime is a highly complex phenomenon that changes across cultures and across time. </a:t>
            </a:r>
          </a:p>
          <a:p>
            <a:r>
              <a:rPr lang="en-GB"/>
              <a:t>Activities that are legal in one country are sometimes illegal in others.</a:t>
            </a:r>
          </a:p>
          <a:p>
            <a:r>
              <a:rPr lang="en-GB"/>
              <a:t>As a result, there is no simple answer to the question ‘what causes criminal behaviour?’ </a:t>
            </a:r>
          </a:p>
          <a:p>
            <a:r>
              <a:rPr lang="en-GB"/>
              <a:t>People will have their own distinct reasons </a:t>
            </a:r>
          </a:p>
        </p:txBody>
      </p:sp>
    </p:spTree>
    <p:extLst>
      <p:ext uri="{BB962C8B-B14F-4D97-AF65-F5344CB8AC3E}">
        <p14:creationId xmlns:p14="http://schemas.microsoft.com/office/powerpoint/2010/main" val="4946382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0CAC5-E4E5-42E6-92FF-912DE5FB6E13}"/>
              </a:ext>
            </a:extLst>
          </p:cNvPr>
          <p:cNvSpPr>
            <a:spLocks noGrp="1"/>
          </p:cNvSpPr>
          <p:nvPr>
            <p:ph type="title"/>
          </p:nvPr>
        </p:nvSpPr>
        <p:spPr>
          <a:xfrm>
            <a:off x="457200" y="274638"/>
            <a:ext cx="8229600" cy="901019"/>
          </a:xfrm>
        </p:spPr>
        <p:txBody>
          <a:bodyPr/>
          <a:lstStyle/>
          <a:p>
            <a:r>
              <a:rPr lang="en-GB"/>
              <a:t>References &amp; Reading</a:t>
            </a:r>
          </a:p>
        </p:txBody>
      </p:sp>
      <p:sp>
        <p:nvSpPr>
          <p:cNvPr id="3" name="Content Placeholder 2">
            <a:extLst>
              <a:ext uri="{FF2B5EF4-FFF2-40B4-BE49-F238E27FC236}">
                <a16:creationId xmlns:a16="http://schemas.microsoft.com/office/drawing/2014/main" id="{6CC1B917-1D04-4485-BACD-28CBCCE249A1}"/>
              </a:ext>
            </a:extLst>
          </p:cNvPr>
          <p:cNvSpPr>
            <a:spLocks noGrp="1"/>
          </p:cNvSpPr>
          <p:nvPr>
            <p:ph idx="1"/>
          </p:nvPr>
        </p:nvSpPr>
        <p:spPr>
          <a:xfrm>
            <a:off x="457200" y="1092530"/>
            <a:ext cx="8229600" cy="4424703"/>
          </a:xfrm>
        </p:spPr>
        <p:txBody>
          <a:bodyPr>
            <a:normAutofit fontScale="92500"/>
          </a:bodyPr>
          <a:lstStyle/>
          <a:p>
            <a:r>
              <a:rPr lang="en-GB" sz="1600"/>
              <a:t>Davies, M.  Tyrer, J. and Croall, H. (1998) </a:t>
            </a:r>
            <a:r>
              <a:rPr lang="en-GB" sz="1600" i="1"/>
              <a:t>Criminal Justice : An Introduction to the Criminal Justice System in England and Wales</a:t>
            </a:r>
            <a:r>
              <a:rPr lang="en-GB" sz="1600"/>
              <a:t>. (2nd ed.) London: Longman.</a:t>
            </a:r>
          </a:p>
          <a:p>
            <a:r>
              <a:rPr lang="en-GB" sz="1600"/>
              <a:t>Maguire, M. Morgan, R. Reiner, R () </a:t>
            </a:r>
            <a:r>
              <a:rPr lang="en-GB" sz="1600" i="1"/>
              <a:t>The Oxford Handbook of Criminology</a:t>
            </a:r>
            <a:r>
              <a:rPr lang="en-GB" sz="1600"/>
              <a:t>. Oxford: Oxford University Press.</a:t>
            </a:r>
          </a:p>
          <a:p>
            <a:r>
              <a:rPr lang="en-GB" sz="1600"/>
              <a:t>Cullen, L. (1994) </a:t>
            </a:r>
            <a:r>
              <a:rPr lang="en-GB" sz="1600" i="1"/>
              <a:t>Criminal Theory: Context &amp; Consequences.</a:t>
            </a:r>
            <a:r>
              <a:rPr lang="en-GB" sz="1600"/>
              <a:t> (2nd ed.). London: Sage Publications</a:t>
            </a:r>
          </a:p>
          <a:p>
            <a:r>
              <a:rPr lang="en-GB" sz="1600"/>
              <a:t>Tammilehto, T. (2013) </a:t>
            </a:r>
            <a:r>
              <a:rPr lang="en-GB" sz="1600" i="1"/>
              <a:t>Gender: the Best Predictor of Criminal Behaviour?</a:t>
            </a:r>
            <a:r>
              <a:rPr lang="en-GB" sz="1600"/>
              <a:t> Interdisciplinary Studies Journal, 3(1), 21-30</a:t>
            </a:r>
          </a:p>
          <a:p>
            <a:r>
              <a:rPr lang="en-GB" sz="1600"/>
              <a:t>Simpson, S. (2000) </a:t>
            </a:r>
            <a:r>
              <a:rPr lang="en-GB" sz="1600" i="1"/>
              <a:t>Of Crime &amp; Criminality: The use of theory in everyday life. </a:t>
            </a:r>
            <a:r>
              <a:rPr lang="en-GB" sz="1600"/>
              <a:t>London: Pine Force Press</a:t>
            </a:r>
          </a:p>
          <a:p>
            <a:r>
              <a:rPr lang="en-GB" sz="1600"/>
              <a:t>Jewkes, Y. (2002</a:t>
            </a:r>
            <a:r>
              <a:rPr lang="en-GB" sz="1600" i="1"/>
              <a:t>) Criminology: a reader</a:t>
            </a:r>
            <a:r>
              <a:rPr lang="en-GB" sz="1600"/>
              <a:t>. London: SAGE</a:t>
            </a:r>
          </a:p>
          <a:p>
            <a:r>
              <a:rPr lang="en-GB" sz="1600"/>
              <a:t>Hawkins, J. D. (1996</a:t>
            </a:r>
            <a:r>
              <a:rPr lang="en-GB" sz="1600" i="1"/>
              <a:t>) Delinquency &amp; Crime: Current theories. </a:t>
            </a:r>
            <a:r>
              <a:rPr lang="en-GB" sz="1600"/>
              <a:t>Cambridge: Cambridge University Press.</a:t>
            </a:r>
          </a:p>
          <a:p>
            <a:r>
              <a:rPr lang="en-GB" sz="1600" err="1"/>
              <a:t>Blagden</a:t>
            </a:r>
            <a:r>
              <a:rPr lang="en-GB" sz="1600"/>
              <a:t>, N. (2012) </a:t>
            </a:r>
            <a:r>
              <a:rPr lang="en-GB" sz="1600" i="1"/>
              <a:t>Policing &amp; Psychology.</a:t>
            </a:r>
            <a:r>
              <a:rPr lang="en-GB" sz="1600"/>
              <a:t> Exeter: Learning Matters</a:t>
            </a:r>
          </a:p>
          <a:p>
            <a:r>
              <a:rPr lang="en-GB" sz="1600"/>
              <a:t>Clark, B. Thorne, C. Hendricks, P Sharp, C. Clark, S. &amp; Cropsey, K. (2015) Individuals in the Criminal Justice system show differences in cooperative behaviour: Implications from cooperative games. </a:t>
            </a:r>
            <a:r>
              <a:rPr lang="en-GB" sz="1600" i="1"/>
              <a:t>Criminal Behaviour and Medical Health</a:t>
            </a:r>
            <a:r>
              <a:rPr lang="en-GB" sz="1600"/>
              <a:t>: CBMH, 25(3), 169-180</a:t>
            </a:r>
          </a:p>
        </p:txBody>
      </p:sp>
    </p:spTree>
    <p:extLst>
      <p:ext uri="{BB962C8B-B14F-4D97-AF65-F5344CB8AC3E}">
        <p14:creationId xmlns:p14="http://schemas.microsoft.com/office/powerpoint/2010/main" val="35142066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Theme1.thmx first page pp</Template>
  <TotalTime>0</TotalTime>
  <Words>3292</Words>
  <Application>Microsoft Office PowerPoint</Application>
  <PresentationFormat>On-screen Show (4:3)</PresentationFormat>
  <Paragraphs>313</Paragraphs>
  <Slides>43</Slides>
  <Notes>16</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Theme1.thmx first page pp</vt:lpstr>
      <vt:lpstr>Contemporary Issues in Criminal Justice Criminal Behaviour Theories</vt:lpstr>
      <vt:lpstr>Today</vt:lpstr>
      <vt:lpstr>Defining Crime</vt:lpstr>
      <vt:lpstr>Definition of Crime</vt:lpstr>
      <vt:lpstr>History </vt:lpstr>
      <vt:lpstr>Schur 1969</vt:lpstr>
      <vt:lpstr>Causes of crime</vt:lpstr>
      <vt:lpstr>Classicism Perspective</vt:lpstr>
      <vt:lpstr>Problems of Classicism Perspective</vt:lpstr>
      <vt:lpstr>Positivism Criminology</vt:lpstr>
      <vt:lpstr>Problems</vt:lpstr>
      <vt:lpstr>White and Haines (2004)</vt:lpstr>
      <vt:lpstr>Criminal Behaviour Theories</vt:lpstr>
      <vt:lpstr>Sociological Theories of Crime</vt:lpstr>
      <vt:lpstr> Strain Theory </vt:lpstr>
      <vt:lpstr>Strain Theory</vt:lpstr>
      <vt:lpstr> Strain Theory / The Chicago School </vt:lpstr>
      <vt:lpstr>Chicago School</vt:lpstr>
      <vt:lpstr>Shaw and McKay Research </vt:lpstr>
      <vt:lpstr>Burgess' Concentric Zone Model</vt:lpstr>
      <vt:lpstr>Social Disorganisation Theory</vt:lpstr>
      <vt:lpstr>Social Learning Theory</vt:lpstr>
      <vt:lpstr>Social Learning Theory</vt:lpstr>
      <vt:lpstr>Social Learning Theory</vt:lpstr>
      <vt:lpstr>Social Learning Theory</vt:lpstr>
      <vt:lpstr>Labelling Theory </vt:lpstr>
      <vt:lpstr>Labelling Theory</vt:lpstr>
      <vt:lpstr>Labelling Theory</vt:lpstr>
      <vt:lpstr>Psychological Theories</vt:lpstr>
      <vt:lpstr>Psychological Theories of Crime</vt:lpstr>
      <vt:lpstr>Psychodynamic Theory</vt:lpstr>
      <vt:lpstr>Cognitive Theory</vt:lpstr>
      <vt:lpstr>Biological Theories</vt:lpstr>
      <vt:lpstr>Biological Theories</vt:lpstr>
      <vt:lpstr>Biological Theories</vt:lpstr>
      <vt:lpstr>Early Biological Theories</vt:lpstr>
      <vt:lpstr>Early Biological Theories</vt:lpstr>
      <vt:lpstr>William Sheldon 1898 - 1977</vt:lpstr>
      <vt:lpstr>PowerPoint Presentation</vt:lpstr>
      <vt:lpstr>Today</vt:lpstr>
      <vt:lpstr>Modern Biological Theories</vt:lpstr>
      <vt:lpstr>What cases criminal behaviour?</vt:lpstr>
      <vt:lpstr>References &amp;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Behaviour Theories</dc:title>
  <dc:creator>jane davies thomas</dc:creator>
  <cp:lastModifiedBy>Nerys Musgrove</cp:lastModifiedBy>
  <cp:revision>219</cp:revision>
  <dcterms:created xsi:type="dcterms:W3CDTF">2019-09-18T13:00:45Z</dcterms:created>
  <dcterms:modified xsi:type="dcterms:W3CDTF">2026-02-04T09:16:06Z</dcterms:modified>
</cp:coreProperties>
</file>