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62"/>
  </p:notesMasterIdLst>
  <p:sldIdLst>
    <p:sldId id="257" r:id="rId6"/>
    <p:sldId id="258" r:id="rId7"/>
    <p:sldId id="285" r:id="rId8"/>
    <p:sldId id="315" r:id="rId9"/>
    <p:sldId id="317" r:id="rId10"/>
    <p:sldId id="326" r:id="rId11"/>
    <p:sldId id="327" r:id="rId12"/>
    <p:sldId id="291" r:id="rId13"/>
    <p:sldId id="443" r:id="rId14"/>
    <p:sldId id="318" r:id="rId15"/>
    <p:sldId id="328" r:id="rId16"/>
    <p:sldId id="330" r:id="rId17"/>
    <p:sldId id="319" r:id="rId18"/>
    <p:sldId id="343" r:id="rId19"/>
    <p:sldId id="446" r:id="rId20"/>
    <p:sldId id="344" r:id="rId21"/>
    <p:sldId id="448" r:id="rId22"/>
    <p:sldId id="449" r:id="rId23"/>
    <p:sldId id="307" r:id="rId24"/>
    <p:sldId id="347" r:id="rId25"/>
    <p:sldId id="430" r:id="rId26"/>
    <p:sldId id="435" r:id="rId27"/>
    <p:sldId id="451" r:id="rId28"/>
    <p:sldId id="431" r:id="rId29"/>
    <p:sldId id="432" r:id="rId30"/>
    <p:sldId id="441" r:id="rId31"/>
    <p:sldId id="436" r:id="rId32"/>
    <p:sldId id="450" r:id="rId33"/>
    <p:sldId id="452" r:id="rId34"/>
    <p:sldId id="294" r:id="rId35"/>
    <p:sldId id="453" r:id="rId36"/>
    <p:sldId id="454" r:id="rId37"/>
    <p:sldId id="455" r:id="rId38"/>
    <p:sldId id="456" r:id="rId39"/>
    <p:sldId id="457" r:id="rId40"/>
    <p:sldId id="458" r:id="rId41"/>
    <p:sldId id="459" r:id="rId42"/>
    <p:sldId id="460" r:id="rId43"/>
    <p:sldId id="295" r:id="rId44"/>
    <p:sldId id="462" r:id="rId45"/>
    <p:sldId id="464" r:id="rId46"/>
    <p:sldId id="465" r:id="rId47"/>
    <p:sldId id="461" r:id="rId48"/>
    <p:sldId id="467" r:id="rId49"/>
    <p:sldId id="468" r:id="rId50"/>
    <p:sldId id="469" r:id="rId51"/>
    <p:sldId id="470" r:id="rId52"/>
    <p:sldId id="466" r:id="rId53"/>
    <p:sldId id="471" r:id="rId54"/>
    <p:sldId id="473" r:id="rId55"/>
    <p:sldId id="474" r:id="rId56"/>
    <p:sldId id="475" r:id="rId57"/>
    <p:sldId id="476" r:id="rId58"/>
    <p:sldId id="472" r:id="rId59"/>
    <p:sldId id="296" r:id="rId60"/>
    <p:sldId id="297" r:id="rId6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63789" autoAdjust="0"/>
  </p:normalViewPr>
  <p:slideViewPr>
    <p:cSldViewPr snapToGrid="0" snapToObjects="1">
      <p:cViewPr varScale="1">
        <p:scale>
          <a:sx n="71" d="100"/>
          <a:sy n="71" d="100"/>
        </p:scale>
        <p:origin x="2370" y="6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63" Type="http://schemas.openxmlformats.org/officeDocument/2006/relationships/presProps" Target="presProps.xml"/><Relationship Id="rId7" Type="http://schemas.openxmlformats.org/officeDocument/2006/relationships/slide" Target="slides/slide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slide" Target="slides/slide53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6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slide" Target="slides/slide51.xml"/><Relationship Id="rId64" Type="http://schemas.openxmlformats.org/officeDocument/2006/relationships/viewProps" Target="viewProps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slide" Target="slides/slide54.xml"/><Relationship Id="rId67" Type="http://schemas.microsoft.com/office/2016/11/relationships/changesInfo" Target="changesInfos/changesInfo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slide" Target="slides/slide52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slide" Target="slides/slide55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9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modSld">
      <pc:chgData name="Alison Rees-Edwards" userId="6ddc9a34-5fd4-438d-87b4-9c8b83b97512" providerId="ADAL" clId="{7949757A-AD69-4126-B2D1-7959911563A1}" dt="2026-10-19T10:36:03.409" v="31" actId="20577"/>
      <pc:docMkLst>
        <pc:docMk/>
      </pc:docMkLst>
      <pc:sldChg chg="modNotesTx">
        <pc:chgData name="Alison Rees-Edwards" userId="6ddc9a34-5fd4-438d-87b4-9c8b83b97512" providerId="ADAL" clId="{7949757A-AD69-4126-B2D1-7959911563A1}" dt="2026-10-19T10:34:35.035" v="1" actId="20577"/>
        <pc:sldMkLst>
          <pc:docMk/>
          <pc:sldMk cId="2278344548" sldId="291"/>
        </pc:sldMkLst>
      </pc:sldChg>
      <pc:sldChg chg="modNotesTx">
        <pc:chgData name="Alison Rees-Edwards" userId="6ddc9a34-5fd4-438d-87b4-9c8b83b97512" providerId="ADAL" clId="{7949757A-AD69-4126-B2D1-7959911563A1}" dt="2026-10-19T10:34:30.081" v="0" actId="6549"/>
        <pc:sldMkLst>
          <pc:docMk/>
          <pc:sldMk cId="3376208712" sldId="317"/>
        </pc:sldMkLst>
      </pc:sldChg>
      <pc:sldChg chg="modNotesTx">
        <pc:chgData name="Alison Rees-Edwards" userId="6ddc9a34-5fd4-438d-87b4-9c8b83b97512" providerId="ADAL" clId="{7949757A-AD69-4126-B2D1-7959911563A1}" dt="2026-10-19T10:34:38.241" v="2" actId="20577"/>
        <pc:sldMkLst>
          <pc:docMk/>
          <pc:sldMk cId="403201638" sldId="318"/>
        </pc:sldMkLst>
      </pc:sldChg>
      <pc:sldChg chg="modNotesTx">
        <pc:chgData name="Alison Rees-Edwards" userId="6ddc9a34-5fd4-438d-87b4-9c8b83b97512" providerId="ADAL" clId="{7949757A-AD69-4126-B2D1-7959911563A1}" dt="2026-10-19T10:34:45.551" v="5" actId="20577"/>
        <pc:sldMkLst>
          <pc:docMk/>
          <pc:sldMk cId="3117023597" sldId="319"/>
        </pc:sldMkLst>
      </pc:sldChg>
      <pc:sldChg chg="modNotesTx">
        <pc:chgData name="Alison Rees-Edwards" userId="6ddc9a34-5fd4-438d-87b4-9c8b83b97512" providerId="ADAL" clId="{7949757A-AD69-4126-B2D1-7959911563A1}" dt="2026-10-19T10:34:40.503" v="3" actId="20577"/>
        <pc:sldMkLst>
          <pc:docMk/>
          <pc:sldMk cId="953961953" sldId="328"/>
        </pc:sldMkLst>
      </pc:sldChg>
      <pc:sldChg chg="modNotesTx">
        <pc:chgData name="Alison Rees-Edwards" userId="6ddc9a34-5fd4-438d-87b4-9c8b83b97512" providerId="ADAL" clId="{7949757A-AD69-4126-B2D1-7959911563A1}" dt="2026-10-19T10:34:43.194" v="4" actId="20577"/>
        <pc:sldMkLst>
          <pc:docMk/>
          <pc:sldMk cId="1184760701" sldId="330"/>
        </pc:sldMkLst>
      </pc:sldChg>
      <pc:sldChg chg="modNotesTx">
        <pc:chgData name="Alison Rees-Edwards" userId="6ddc9a34-5fd4-438d-87b4-9c8b83b97512" providerId="ADAL" clId="{7949757A-AD69-4126-B2D1-7959911563A1}" dt="2026-10-19T10:35:04.350" v="8" actId="20577"/>
        <pc:sldMkLst>
          <pc:docMk/>
          <pc:sldMk cId="2543253204" sldId="436"/>
        </pc:sldMkLst>
      </pc:sldChg>
      <pc:sldChg chg="modNotesTx">
        <pc:chgData name="Alison Rees-Edwards" userId="6ddc9a34-5fd4-438d-87b4-9c8b83b97512" providerId="ADAL" clId="{7949757A-AD69-4126-B2D1-7959911563A1}" dt="2026-10-19T10:34:52.015" v="6" actId="20577"/>
        <pc:sldMkLst>
          <pc:docMk/>
          <pc:sldMk cId="586234451" sldId="449"/>
        </pc:sldMkLst>
      </pc:sldChg>
      <pc:sldChg chg="modNotesTx">
        <pc:chgData name="Alison Rees-Edwards" userId="6ddc9a34-5fd4-438d-87b4-9c8b83b97512" providerId="ADAL" clId="{7949757A-AD69-4126-B2D1-7959911563A1}" dt="2026-10-19T10:35:07.250" v="9" actId="20577"/>
        <pc:sldMkLst>
          <pc:docMk/>
          <pc:sldMk cId="2596161714" sldId="450"/>
        </pc:sldMkLst>
      </pc:sldChg>
      <pc:sldChg chg="modNotesTx">
        <pc:chgData name="Alison Rees-Edwards" userId="6ddc9a34-5fd4-438d-87b4-9c8b83b97512" providerId="ADAL" clId="{7949757A-AD69-4126-B2D1-7959911563A1}" dt="2026-10-19T10:34:58.339" v="7" actId="20577"/>
        <pc:sldMkLst>
          <pc:docMk/>
          <pc:sldMk cId="718667697" sldId="451"/>
        </pc:sldMkLst>
      </pc:sldChg>
      <pc:sldChg chg="modNotesTx">
        <pc:chgData name="Alison Rees-Edwards" userId="6ddc9a34-5fd4-438d-87b4-9c8b83b97512" providerId="ADAL" clId="{7949757A-AD69-4126-B2D1-7959911563A1}" dt="2026-10-19T10:35:11.300" v="10" actId="20577"/>
        <pc:sldMkLst>
          <pc:docMk/>
          <pc:sldMk cId="1249098902" sldId="453"/>
        </pc:sldMkLst>
      </pc:sldChg>
      <pc:sldChg chg="modNotesTx">
        <pc:chgData name="Alison Rees-Edwards" userId="6ddc9a34-5fd4-438d-87b4-9c8b83b97512" providerId="ADAL" clId="{7949757A-AD69-4126-B2D1-7959911563A1}" dt="2026-10-19T10:35:13.360" v="11" actId="20577"/>
        <pc:sldMkLst>
          <pc:docMk/>
          <pc:sldMk cId="1836047783" sldId="454"/>
        </pc:sldMkLst>
      </pc:sldChg>
      <pc:sldChg chg="modNotesTx">
        <pc:chgData name="Alison Rees-Edwards" userId="6ddc9a34-5fd4-438d-87b4-9c8b83b97512" providerId="ADAL" clId="{7949757A-AD69-4126-B2D1-7959911563A1}" dt="2026-10-19T10:35:15.571" v="12" actId="20577"/>
        <pc:sldMkLst>
          <pc:docMk/>
          <pc:sldMk cId="2859926547" sldId="455"/>
        </pc:sldMkLst>
      </pc:sldChg>
      <pc:sldChg chg="modNotesTx">
        <pc:chgData name="Alison Rees-Edwards" userId="6ddc9a34-5fd4-438d-87b4-9c8b83b97512" providerId="ADAL" clId="{7949757A-AD69-4126-B2D1-7959911563A1}" dt="2026-10-19T10:35:29.489" v="15" actId="20577"/>
        <pc:sldMkLst>
          <pc:docMk/>
          <pc:sldMk cId="2141702908" sldId="461"/>
        </pc:sldMkLst>
      </pc:sldChg>
      <pc:sldChg chg="modNotesTx">
        <pc:chgData name="Alison Rees-Edwards" userId="6ddc9a34-5fd4-438d-87b4-9c8b83b97512" providerId="ADAL" clId="{7949757A-AD69-4126-B2D1-7959911563A1}" dt="2026-10-19T10:35:24.470" v="13" actId="20577"/>
        <pc:sldMkLst>
          <pc:docMk/>
          <pc:sldMk cId="215446838" sldId="462"/>
        </pc:sldMkLst>
      </pc:sldChg>
      <pc:sldChg chg="modNotesTx">
        <pc:chgData name="Alison Rees-Edwards" userId="6ddc9a34-5fd4-438d-87b4-9c8b83b97512" providerId="ADAL" clId="{7949757A-AD69-4126-B2D1-7959911563A1}" dt="2026-10-19T10:35:33.331" v="16" actId="20577"/>
        <pc:sldMkLst>
          <pc:docMk/>
          <pc:sldMk cId="3066718863" sldId="469"/>
        </pc:sldMkLst>
      </pc:sldChg>
      <pc:sldChg chg="modNotesTx">
        <pc:chgData name="Alison Rees-Edwards" userId="6ddc9a34-5fd4-438d-87b4-9c8b83b97512" providerId="ADAL" clId="{7949757A-AD69-4126-B2D1-7959911563A1}" dt="2026-10-19T10:35:36.047" v="17" actId="20577"/>
        <pc:sldMkLst>
          <pc:docMk/>
          <pc:sldMk cId="448891416" sldId="470"/>
        </pc:sldMkLst>
      </pc:sldChg>
      <pc:sldChg chg="modNotesTx">
        <pc:chgData name="Alison Rees-Edwards" userId="6ddc9a34-5fd4-438d-87b4-9c8b83b97512" providerId="ADAL" clId="{7949757A-AD69-4126-B2D1-7959911563A1}" dt="2026-10-19T10:35:40.964" v="19" actId="20577"/>
        <pc:sldMkLst>
          <pc:docMk/>
          <pc:sldMk cId="2834157048" sldId="471"/>
        </pc:sldMkLst>
      </pc:sldChg>
      <pc:sldChg chg="modNotesTx">
        <pc:chgData name="Alison Rees-Edwards" userId="6ddc9a34-5fd4-438d-87b4-9c8b83b97512" providerId="ADAL" clId="{7949757A-AD69-4126-B2D1-7959911563A1}" dt="2026-10-19T10:36:03.409" v="31" actId="20577"/>
        <pc:sldMkLst>
          <pc:docMk/>
          <pc:sldMk cId="2444763436" sldId="472"/>
        </pc:sldMkLst>
      </pc:sldChg>
      <pc:sldChg chg="modNotesTx">
        <pc:chgData name="Alison Rees-Edwards" userId="6ddc9a34-5fd4-438d-87b4-9c8b83b97512" providerId="ADAL" clId="{7949757A-AD69-4126-B2D1-7959911563A1}" dt="2026-10-19T10:35:46.753" v="22" actId="20577"/>
        <pc:sldMkLst>
          <pc:docMk/>
          <pc:sldMk cId="386320717" sldId="473"/>
        </pc:sldMkLst>
      </pc:sldChg>
      <pc:sldChg chg="modNotesTx">
        <pc:chgData name="Alison Rees-Edwards" userId="6ddc9a34-5fd4-438d-87b4-9c8b83b97512" providerId="ADAL" clId="{7949757A-AD69-4126-B2D1-7959911563A1}" dt="2026-10-19T10:35:52.364" v="25" actId="20577"/>
        <pc:sldMkLst>
          <pc:docMk/>
          <pc:sldMk cId="3619061388" sldId="474"/>
        </pc:sldMkLst>
      </pc:sldChg>
      <pc:sldChg chg="modNotesTx">
        <pc:chgData name="Alison Rees-Edwards" userId="6ddc9a34-5fd4-438d-87b4-9c8b83b97512" providerId="ADAL" clId="{7949757A-AD69-4126-B2D1-7959911563A1}" dt="2026-10-19T10:35:57.364" v="28" actId="20577"/>
        <pc:sldMkLst>
          <pc:docMk/>
          <pc:sldMk cId="3037964529" sldId="475"/>
        </pc:sldMkLst>
      </pc:sldChg>
      <pc:sldChg chg="modNotesTx">
        <pc:chgData name="Alison Rees-Edwards" userId="6ddc9a34-5fd4-438d-87b4-9c8b83b97512" providerId="ADAL" clId="{7949757A-AD69-4126-B2D1-7959911563A1}" dt="2026-10-19T10:36:01.302" v="30" actId="20577"/>
        <pc:sldMkLst>
          <pc:docMk/>
          <pc:sldMk cId="909434758" sldId="4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7341DB5C-EB30-4949-8F73-A094E8B8143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79830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5934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784874D-5CF1-445E-8B3A-3DE06A0936FB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858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EEAB0F1-3A97-4448-AAED-205D114AAEB8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  <a:p>
            <a:pPr eaLnBrk="1" hangingPunct="1"/>
            <a:endParaRPr lang="en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65690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5394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6689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5108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6988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fontAlgn="t">
              <a:buFont typeface="Arial" panose="020B0604020202020204" pitchFamily="34" charset="0"/>
              <a:buNone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8944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 fontAlgn="t">
              <a:buFont typeface="Arial" panose="020B0604020202020204" pitchFamily="34" charset="0"/>
              <a:buNone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1059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0306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3685D2-1D2F-130C-8D8C-54F91468E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125131-6979-6CA7-5DC0-8AE6DFCB27C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DCA99B-DB95-3001-AC65-4A597C8DC5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6C653C-9359-533B-9851-C359170157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1401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812790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C701A0-8884-B8BB-A307-0CB66DC9AC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31038D9D-AFC6-4E14-EDB2-CF3898521B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54A5B207-2EA7-32C5-5694-D85D23667B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5950423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51C468-6BF5-3CC5-32E9-B9FBD7E61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F4ABA8-F76D-3807-BAB5-BBC0343FDB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AAACF6-0280-CCA6-7FE5-5BA4504BBA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FD4889-FC58-200B-D35C-A2F8AD896D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8707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3306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0405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82847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75372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033708-F22F-F143-CD69-32D1AAEFFD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93D5C8A-4E38-919C-A11B-C46F86E586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0FD374-9159-C024-CE9A-0756A5EB53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FA03AC-BF0D-F2BA-3CF5-5A4F85D7F1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9147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A5AA5-EED0-B656-F318-A23A431061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CD34DD-C682-01C6-0FE8-5AFE006CE7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C7A749-9EF1-9F2A-D727-014020D68D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A2537-A8AA-C43C-52A3-CA9E2E5378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1894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64939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7390AD-BC71-FB38-FD14-A5D86DD1C4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A9ABC8-14CA-7B4D-55B0-A02918B3F2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D5912F-4225-0AF9-430F-180563750B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C0024B-28FE-35B7-A5B1-8BBB90888D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33897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265BD-561D-01B4-34CB-61260F4E9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E9A7E7E-2264-EB0D-E834-12817A003D9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1EC693D9-B5B4-0F20-5218-7C0188D8C3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3897877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4E515-E2E9-FF7E-51ED-92DFCD2D84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31E064E8-2787-A3D6-9C62-E4EC3581A1B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34B5ECEE-638E-57E8-C6C4-62C37244042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63798822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1D24C3-9ED9-7175-7CA4-BD421D188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98558FF6-0C7B-1148-2D75-681556D424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B16C98F-070D-09F0-97A1-FD87A1E186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8538457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D4C759-91C4-818A-ED59-D5DE9A3AF1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EF159EDF-4B30-B40D-D15B-A604D86BD74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41C95283-875B-F2A7-950F-245B2BBCFE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60362593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8DA10-E8DF-6914-C041-B0F71B8AC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F547B5FE-B116-6703-BE1F-21C2CD4273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20D445C-6677-1A8A-766C-D38C2C2859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29045715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FCECFF-ACD7-49F7-EE6B-34DC4CB998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FE00605-F626-5968-0C97-FB5238E17C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CC34234-924E-5088-78A4-241237DAFA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3030346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91F94-4FB9-D04D-DC5D-6991CE5E4E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1AB304BA-E24F-3134-AA05-D2049C8073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3D0E9D14-55FC-3616-D064-0426202513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97005002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0800AA-E64F-0562-EB2A-4894098EA7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A375136-FBCD-D75C-D9C1-4850DD1FB6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7B6250CE-419D-8506-45EE-2937F117D2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029299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19237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24F65C-78A3-8798-ABA8-6A3B72424E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4868AF-4E3E-1272-EAFD-578201A4E1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B1664F8-E743-C3BB-5D2B-2548CFDD63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43F957-5CA0-BBC3-E921-B0289FE82C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43704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454344-206E-8C7F-AA3B-C42D8C7D87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819B79-8DCD-8B9E-4E8E-9DA219706C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DB27E4-E5F0-71C3-317C-E3BCA39517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0FE2E9-28B1-FFE8-62C6-7A79078108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0644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FDDF07-F86B-7FED-195F-CABACA80C7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792BF1E-0CAB-6A58-2093-3474472D761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A82371F0-F09E-23EF-5843-978E2AC296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1514166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04A278-5A30-5362-136F-05972F08B0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319707-39A4-1152-C61C-24593F80FA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DF59AB-020F-0310-4DDC-70C6B612B6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BCD611-0754-3FD2-A255-35C1969082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119244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3BC386-4CDF-2429-C51D-761DE65E48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558924C-BFA7-1E1E-45C4-E2BFBCF2A9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E25E69F-DA4E-587A-60C3-3850F7CCB2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8735567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5F6ADF-60FC-1FC4-429B-4554B4588E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159A6290-276E-5970-E49F-F2FADAE8C1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988813D-B11F-C719-ABD9-E5E686BD41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46010043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89C0F1-141B-6BED-0DD9-49FC19DA4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7337BE5-93C7-6A65-4A20-DC91622E89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06D1C17-C641-4385-0D6D-AE2FE5AD39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0853339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D65DD5-466E-884C-D396-56A54B5721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C4C7777E-7E1E-7041-298E-30C22C5223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23F2D8B7-9D3B-0347-1BFD-B53216B4F9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95541662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63BDD6-C796-2D6D-76E4-006D44CB05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C263104C-F4E2-6194-A5F1-AB8D63947F2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4F3457D-42BB-490D-9F3D-8B2406EABF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9032588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122B7-7FFD-4388-2341-87B97FA712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5BC512C4-93A5-8A7F-24CC-00C5142233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73CE5D3D-9F0D-56F8-4AD4-C2BC88AFB5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4526241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E08DDD-C98E-F9AA-B4D2-7D9B16A54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F57ADC7-4A5F-56E4-0B82-B68B746C6E9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33590CD5-5A12-90BE-9C4E-2AC3F205EB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1709416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F67A49-0B56-E660-A904-D3E86FD79F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AF17BF96-E775-E887-3478-F34918DCBD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8883D79-A5C3-CB0A-2CF0-0DA6961048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83460053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59576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A6305-3C6B-3186-08E4-9DED6CA3D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C7C10CE5-E3E7-0F8B-5968-667F75E3C2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7DEDAB10-E61F-67CE-A202-8BA1BCDEFD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  <a:p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87114115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  <p:txBody>
          <a:bodyPr/>
          <a:lstStyle/>
          <a:p>
            <a:endParaRPr lang="en-GB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77611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Cw1DBDf-NL0?feature=oembed" TargetMode="External"/><Relationship Id="rId4" Type="http://schemas.openxmlformats.org/officeDocument/2006/relationships/image" Target="../media/image15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6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erway.com/guides/universal-design-for-learning/guidelines/?gad_source=2&amp;gad_campaignid=24290910138&amp;gclid=CjwKCAjw_9bWBhBGEiwAomyTIriPWcyKBoGpD2ILeYun3Bb1KROMUvmN__AsuwQA2B0aDYjBqD9GORoCxjIQAvD_BwE" TargetMode="Externa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gov.wales/curriculum-wales-statutory-guidance" TargetMode="External"/><Relationship Id="rId5" Type="http://schemas.openxmlformats.org/officeDocument/2006/relationships/hyperlink" Target="https://www.gov.wales/additional-learning-needs-and-education-tribunal-wales-act-2018" TargetMode="External"/><Relationship Id="rId4" Type="http://schemas.openxmlformats.org/officeDocument/2006/relationships/hyperlink" Target="https://www.unicef.org.uk/what-we-do/un-convention-child-righ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ECCE4005C</a:t>
            </a:r>
            <a:br>
              <a:rPr lang="en-GB" sz="3600" dirty="0"/>
            </a:br>
            <a:r>
              <a:rPr lang="en-GB" sz="3600" dirty="0" err="1"/>
              <a:t>Dysgu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Bawb</a:t>
            </a:r>
            <a:r>
              <a:rPr lang="en-GB" sz="3600" dirty="0"/>
              <a:t>: </a:t>
            </a:r>
            <a:r>
              <a:rPr lang="en-GB" sz="3600" dirty="0" err="1"/>
              <a:t>Cyflwyniad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ADY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Sesiwn</a:t>
            </a:r>
            <a:r>
              <a:rPr lang="en-GB" sz="3600" dirty="0"/>
              <a:t> 2</a:t>
            </a:r>
            <a:br>
              <a:rPr lang="en-GB" sz="3600" dirty="0"/>
            </a:br>
            <a:r>
              <a:rPr lang="en-GB" sz="2800" dirty="0" err="1"/>
              <a:t>Modelau</a:t>
            </a:r>
            <a:r>
              <a:rPr lang="en-GB" sz="2800" dirty="0"/>
              <a:t> o </a:t>
            </a:r>
            <a:r>
              <a:rPr lang="en-GB" sz="2800" dirty="0" err="1"/>
              <a:t>Anabledd</a:t>
            </a:r>
            <a:r>
              <a:rPr lang="en-GB" sz="2800" dirty="0"/>
              <a:t> a </a:t>
            </a:r>
            <a:r>
              <a:rPr lang="en-GB" sz="2800" dirty="0" err="1"/>
              <a:t>Safbwyntiau</a:t>
            </a:r>
            <a:r>
              <a:rPr lang="en-GB" sz="2800" dirty="0"/>
              <a:t> </a:t>
            </a:r>
            <a:r>
              <a:rPr lang="en-GB" sz="2800" dirty="0" err="1"/>
              <a:t>Damcaniaethol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ECCE4005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Learning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for All: Introduction to ALN</a:t>
            </a: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Session 2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28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Models of Disability and Theoretical Perspectives</a:t>
            </a:r>
            <a:endParaRPr lang="cy-GB" sz="28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48567"/>
          </a:xfrm>
        </p:spPr>
        <p:txBody>
          <a:bodyPr>
            <a:normAutofit fontScale="90000"/>
          </a:bodyPr>
          <a:lstStyle/>
          <a:p>
            <a:pPr algn="ctr"/>
            <a: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3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594337"/>
            <a:ext cx="3867150" cy="4041150"/>
          </a:xfrm>
        </p:spPr>
        <p:txBody>
          <a:bodyPr>
            <a:normAutofit fontScale="92500" lnSpcReduction="1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Crynodeb o Sesiwn 1;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Amcanion y sesiwn;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Modelau o anabledd;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model meddygol;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model cymdeithasol;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model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bioseicogymdeithasol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Gweithgareddau;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Adfyfyrio.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594337"/>
            <a:ext cx="3867150" cy="4041149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Session 1;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 of session;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disability;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model;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model;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Biopsychosocial model;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Reflection.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4C850-814A-11D5-03D2-659B812D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88818"/>
            <a:ext cx="8991600" cy="110187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</a:rPr>
              <a:t>Sgiliau </a:t>
            </a:r>
            <a:r>
              <a:rPr lang="en-GB" sz="4000" dirty="0" err="1">
                <a:latin typeface="Arial" panose="020B0604020202020204" pitchFamily="34" charset="0"/>
              </a:rPr>
              <a:t>trosglwyddadwy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lefel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uwch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High-level transferable skills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72F7-3E2B-4BE4-BDF9-3E5D91419B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Trefnu;</a:t>
            </a:r>
          </a:p>
          <a:p>
            <a:r>
              <a:rPr lang="en-GB" dirty="0" err="1">
                <a:latin typeface="Arial" panose="020B0604020202020204" pitchFamily="34" charset="0"/>
              </a:rPr>
              <a:t>Cynllunio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99306-88B1-4B4A-81DA-DC01F79E6E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Note taking.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7273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457200" y="260349"/>
            <a:ext cx="8229600" cy="1263651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 err="1">
                <a:latin typeface="Arial" panose="020B0604020202020204" pitchFamily="34" charset="0"/>
              </a:rPr>
              <a:t>Amcanion</a:t>
            </a:r>
            <a:r>
              <a:rPr lang="en-GB" altLang="cy-GB" sz="4000" dirty="0">
                <a:latin typeface="Arial" panose="020B0604020202020204" pitchFamily="34" charset="0"/>
              </a:rPr>
              <a:t> y </a:t>
            </a:r>
            <a:r>
              <a:rPr lang="en-GB" altLang="cy-GB" sz="4000" dirty="0" err="1">
                <a:latin typeface="Arial" panose="020B0604020202020204" pitchFamily="34" charset="0"/>
              </a:rPr>
              <a:t>sesiwn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Session aims</a:t>
            </a:r>
            <a:endParaRPr lang="cy-GB" altLang="cy-GB" sz="4000" dirty="0">
              <a:solidFill>
                <a:srgbClr val="0070C0"/>
              </a:solidFill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sz="half" idx="1"/>
          </p:nvPr>
        </p:nvSpPr>
        <p:spPr>
          <a:xfrm>
            <a:off x="110836" y="1596007"/>
            <a:ext cx="4384964" cy="4359316"/>
          </a:xfrm>
        </p:spPr>
        <p:txBody>
          <a:bodyPr>
            <a:normAutofit fontScale="92500" lnSpcReduction="20000"/>
          </a:bodyPr>
          <a:lstStyle/>
          <a:p>
            <a:pPr marL="514350" lvl="0" indent="-514350" hangingPunct="0">
              <a:buFont typeface="+mj-lt"/>
              <a:buAutoNum type="arabicPeriod"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Esbonio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prif nodweddion modelau meddygol, cymdeithasol a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bioseicogymdeithasol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anabledd.</a:t>
            </a:r>
          </a:p>
          <a:p>
            <a:pPr marL="514350" lvl="0" indent="-514350" hangingPunct="0">
              <a:buFont typeface="+mj-lt"/>
              <a:buAutoNum type="arabicPeriod"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dulliau sy'n seiliedig ar hawliau o ran cynhwysiant.</a:t>
            </a:r>
          </a:p>
          <a:p>
            <a:pPr marL="514350" lvl="0" indent="-514350" hangingPunct="0">
              <a:buFont typeface="+mj-lt"/>
              <a:buAutoNum type="arabicPeriod"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Gwerthuso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safbwyntiau beirniadol ar anabledd.</a:t>
            </a:r>
          </a:p>
          <a:p>
            <a:pPr marL="514350" lvl="0" indent="-514350" hangingPunct="0">
              <a:buFont typeface="+mj-lt"/>
              <a:buAutoNum type="arabicPeriod"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oblygiadau modelau gwahanol ar gyfer ymarfer addysgol.</a:t>
            </a:r>
          </a:p>
        </p:txBody>
      </p:sp>
      <p:sp>
        <p:nvSpPr>
          <p:cNvPr id="12292" name="Content Placeholder 3"/>
          <p:cNvSpPr>
            <a:spLocks noGrp="1"/>
          </p:cNvSpPr>
          <p:nvPr>
            <p:ph sz="half" idx="2"/>
          </p:nvPr>
        </p:nvSpPr>
        <p:spPr>
          <a:xfrm>
            <a:off x="4536298" y="1648690"/>
            <a:ext cx="4384964" cy="4306633"/>
          </a:xfrm>
        </p:spPr>
        <p:txBody>
          <a:bodyPr>
            <a:normAutofit fontScale="92500" lnSpcReduction="20000"/>
          </a:bodyPr>
          <a:lstStyle/>
          <a:p>
            <a:pPr marL="514350" lvl="0" indent="-514350" hangingPunct="0">
              <a:buFont typeface="+mj-lt"/>
              <a:buAutoNum type="arabicPeriod"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key features of the medical, social, and biopsychosocial models of disability.</a:t>
            </a:r>
          </a:p>
          <a:p>
            <a:pPr marL="514350" lvl="0" indent="-514350" hangingPunct="0">
              <a:buFont typeface="+mj-lt"/>
              <a:buAutoNum type="arabicPeriod"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rights-based approaches to inclusion.</a:t>
            </a:r>
          </a:p>
          <a:p>
            <a:pPr marL="514350" lvl="0" indent="-514350" hangingPunct="0">
              <a:buFont typeface="+mj-lt"/>
              <a:buAutoNum type="arabicPeriod"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critical perspectives on disability.</a:t>
            </a:r>
          </a:p>
          <a:p>
            <a:pPr marL="514350" lvl="0" indent="-514350" hangingPunct="0">
              <a:buFont typeface="+mj-lt"/>
              <a:buAutoNum type="arabicPeriod"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 the implications of different models for educational practice.</a:t>
            </a:r>
          </a:p>
          <a:p>
            <a:pPr marL="0" indent="0" eaLnBrk="1" hangingPunct="1">
              <a:buNone/>
            </a:pPr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43455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>
                <a:latin typeface="Arial" panose="020B0604020202020204" pitchFamily="34" charset="0"/>
              </a:rPr>
              <a:t>Beth </a:t>
            </a:r>
            <a:r>
              <a:rPr lang="en-GB" altLang="cy-GB" sz="4000" dirty="0" err="1">
                <a:latin typeface="Arial" panose="020B0604020202020204" pitchFamily="34" charset="0"/>
              </a:rPr>
              <a:t>sy’n</a:t>
            </a:r>
            <a:r>
              <a:rPr lang="en-GB" altLang="cy-GB" sz="4000" dirty="0">
                <a:latin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</a:rPr>
              <a:t>dod</a:t>
            </a:r>
            <a:r>
              <a:rPr lang="en-GB" altLang="cy-GB" sz="4000" dirty="0">
                <a:latin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</a:rPr>
              <a:t>i’r</a:t>
            </a:r>
            <a:r>
              <a:rPr lang="en-GB" altLang="cy-GB" sz="4000" dirty="0">
                <a:latin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</a:rPr>
              <a:t>meddwl</a:t>
            </a:r>
            <a:r>
              <a:rPr lang="en-GB" altLang="cy-GB" sz="4000" dirty="0">
                <a:latin typeface="Arial" panose="020B0604020202020204" pitchFamily="34" charset="0"/>
              </a:rPr>
              <a:t>?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What comes to mind?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05000"/>
            <a:ext cx="4057650" cy="4038600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cy-GB" altLang="cy-GB" dirty="0">
                <a:latin typeface="Arial" panose="020B0604020202020204" pitchFamily="34" charset="0"/>
              </a:rPr>
              <a:t>Ysgrifennwch 3 gair sy’n dod i’r meddwl pan fyddwch yn clywed y gair “Anabledd” –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y-GB" altLang="cy-GB" dirty="0">
                <a:latin typeface="Arial" panose="020B0604020202020204" pitchFamily="34" charset="0"/>
              </a:rPr>
              <a:t>1.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y-GB" altLang="cy-GB" dirty="0">
                <a:latin typeface="Arial" panose="020B0604020202020204" pitchFamily="34" charset="0"/>
              </a:rPr>
              <a:t>2.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y-GB" altLang="cy-GB" dirty="0">
                <a:latin typeface="Arial" panose="020B0604020202020204" pitchFamily="34" charset="0"/>
              </a:rPr>
              <a:t>3.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904999"/>
            <a:ext cx="4362450" cy="4038601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Write 3 words that come to mind when you hear the word “Disability” –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1.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2.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3,</a:t>
            </a:r>
          </a:p>
        </p:txBody>
      </p:sp>
    </p:spTree>
    <p:extLst>
      <p:ext uri="{BB962C8B-B14F-4D97-AF65-F5344CB8AC3E}">
        <p14:creationId xmlns:p14="http://schemas.microsoft.com/office/powerpoint/2010/main" val="33762087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>
                <a:latin typeface="Arial" panose="020B0604020202020204" pitchFamily="34" charset="0"/>
              </a:rPr>
              <a:t>Beth </a:t>
            </a:r>
            <a:r>
              <a:rPr lang="en-GB" altLang="cy-GB" sz="4000" dirty="0" err="1">
                <a:latin typeface="Arial" panose="020B0604020202020204" pitchFamily="34" charset="0"/>
              </a:rPr>
              <a:t>yw</a:t>
            </a:r>
            <a:r>
              <a:rPr lang="en-GB" altLang="cy-GB" sz="4000" dirty="0">
                <a:latin typeface="Arial" panose="020B0604020202020204" pitchFamily="34" charset="0"/>
              </a:rPr>
              <a:t> Model?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What is a Model?</a:t>
            </a:r>
          </a:p>
        </p:txBody>
      </p:sp>
      <p:sp>
        <p:nvSpPr>
          <p:cNvPr id="1433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99846"/>
            <a:ext cx="4057650" cy="4220309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= ffordd o ddeall rhywbeth.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cy-GB" altLang="cy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modelau yn dylanwadu ar:</a:t>
            </a:r>
          </a:p>
          <a:p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agweddau;</a:t>
            </a:r>
          </a:p>
          <a:p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deddfwriaeth;</a:t>
            </a:r>
          </a:p>
          <a:p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polisi;</a:t>
            </a:r>
          </a:p>
          <a:p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addysgu;</a:t>
            </a:r>
          </a:p>
          <a:p>
            <a:r>
              <a:rPr lang="cy-GB" altLang="cy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cymorth.</a:t>
            </a:r>
          </a:p>
        </p:txBody>
      </p:sp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699847"/>
            <a:ext cx="4362450" cy="4220308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Model = a way of understanding something.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cy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Models influence: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attitudes;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legislation;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policy;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teaching;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</a:rPr>
              <a:t>support.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cy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423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381000" y="188640"/>
            <a:ext cx="8229600" cy="114300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4000" dirty="0">
                <a:latin typeface="Arial" panose="020B0604020202020204" pitchFamily="34" charset="0"/>
              </a:rPr>
              <a:t>Pam </a:t>
            </a:r>
            <a:r>
              <a:rPr lang="en-GB" altLang="cy-GB" sz="4000" dirty="0" err="1">
                <a:latin typeface="Arial" panose="020B0604020202020204" pitchFamily="34" charset="0"/>
              </a:rPr>
              <a:t>fod</a:t>
            </a:r>
            <a:r>
              <a:rPr lang="en-GB" altLang="cy-GB" sz="4000" dirty="0">
                <a:latin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</a:rPr>
              <a:t>Modelau’n</a:t>
            </a:r>
            <a:r>
              <a:rPr lang="en-GB" altLang="cy-GB" sz="4000" dirty="0">
                <a:latin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</a:rPr>
              <a:t>Bwysig</a:t>
            </a:r>
            <a:r>
              <a:rPr lang="en-GB" altLang="cy-GB" sz="4000" dirty="0">
                <a:latin typeface="Arial" panose="020B0604020202020204" pitchFamily="34" charset="0"/>
              </a:rPr>
              <a:t>?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Why do Models Matter?</a:t>
            </a:r>
          </a:p>
        </p:txBody>
      </p:sp>
      <p:sp>
        <p:nvSpPr>
          <p:cNvPr id="1024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228600" y="1735015"/>
            <a:ext cx="4267200" cy="3979986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cy-GB" noProof="0" dirty="0">
                <a:latin typeface="Arial" panose="020B0604020202020204" pitchFamily="34" charset="0"/>
              </a:rPr>
              <a:t>Mae'r ffordd rydym yn deall anabledd yn siapio: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noProof="0" dirty="0">
              <a:latin typeface="Arial" panose="020B0604020202020204" pitchFamily="34" charset="0"/>
            </a:endParaRPr>
          </a:p>
          <a:p>
            <a:pPr>
              <a:spcBef>
                <a:spcPts val="0"/>
              </a:spcBef>
              <a:defRPr/>
            </a:pPr>
            <a:r>
              <a:rPr lang="cy-GB" noProof="0" dirty="0">
                <a:latin typeface="Arial" panose="020B0604020202020204" pitchFamily="34" charset="0"/>
              </a:rPr>
              <a:t>sut rydym yn siarad am bobl;</a:t>
            </a:r>
          </a:p>
          <a:p>
            <a:pPr>
              <a:spcBef>
                <a:spcPts val="0"/>
              </a:spcBef>
              <a:defRPr/>
            </a:pPr>
            <a:r>
              <a:rPr lang="cy-GB" noProof="0" dirty="0">
                <a:latin typeface="Arial" panose="020B0604020202020204" pitchFamily="34" charset="0"/>
              </a:rPr>
              <a:t>sut rydym yn cynllunio cymorth;</a:t>
            </a:r>
          </a:p>
          <a:p>
            <a:pPr>
              <a:spcBef>
                <a:spcPts val="0"/>
              </a:spcBef>
              <a:defRPr/>
            </a:pPr>
            <a:r>
              <a:rPr lang="cy-GB" noProof="0" dirty="0">
                <a:latin typeface="Arial" panose="020B0604020202020204" pitchFamily="34" charset="0"/>
              </a:rPr>
              <a:t>pwy sy'n gyfrifol am newid.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b="1" dirty="0">
              <a:latin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altLang="cy-GB" sz="3000" b="1" dirty="0"/>
          </a:p>
        </p:txBody>
      </p:sp>
      <p:sp>
        <p:nvSpPr>
          <p:cNvPr id="10246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495800" y="1735014"/>
            <a:ext cx="4468688" cy="4391149"/>
          </a:xfrm>
        </p:spPr>
        <p:txBody>
          <a:bodyPr>
            <a:normAutofit/>
          </a:bodyPr>
          <a:lstStyle/>
          <a:p>
            <a:pPr marL="457200" lvl="1" indent="0">
              <a:spcBef>
                <a:spcPts val="0"/>
              </a:spcBef>
              <a:buNone/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The way we understand disability shapes:</a:t>
            </a:r>
          </a:p>
          <a:p>
            <a:pPr marL="457200" lvl="1" indent="0">
              <a:spcBef>
                <a:spcPts val="0"/>
              </a:spcBef>
              <a:buNone/>
              <a:defRPr/>
            </a:pPr>
            <a:endParaRPr lang="en-GB" alt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lvl="1">
              <a:spcBef>
                <a:spcPts val="0"/>
              </a:spcBef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how we speak about people;</a:t>
            </a:r>
          </a:p>
          <a:p>
            <a:pPr lvl="1">
              <a:spcBef>
                <a:spcPts val="0"/>
              </a:spcBef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how support is designed;</a:t>
            </a:r>
          </a:p>
          <a:p>
            <a:pPr lvl="1">
              <a:spcBef>
                <a:spcPts val="0"/>
              </a:spcBef>
              <a:defRPr/>
            </a:pPr>
            <a:r>
              <a:rPr lang="en-GB" altLang="cy-GB" sz="2800" dirty="0">
                <a:solidFill>
                  <a:srgbClr val="0070C0"/>
                </a:solidFill>
                <a:latin typeface="Arial" panose="020B0604020202020204" pitchFamily="34" charset="0"/>
              </a:rPr>
              <a:t>who is responsible for change.</a:t>
            </a:r>
          </a:p>
          <a:p>
            <a:pPr marL="457200" lvl="1" indent="0" eaLnBrk="1" hangingPunct="1">
              <a:lnSpc>
                <a:spcPct val="90000"/>
              </a:lnSpc>
              <a:buFontTx/>
              <a:buNone/>
              <a:defRPr/>
            </a:pPr>
            <a:endParaRPr lang="en-GB" altLang="cy-GB" sz="26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49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23B9A-3563-03DE-E7A2-4B4ECD29C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46748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cy-GB" sz="3600" dirty="0">
                <a:latin typeface="Arial" panose="020B0604020202020204" pitchFamily="34" charset="0"/>
              </a:rPr>
              <a:t>Y Model </a:t>
            </a:r>
            <a:r>
              <a:rPr lang="en-GB" altLang="cy-GB" sz="3600" dirty="0" err="1">
                <a:latin typeface="Arial" panose="020B0604020202020204" pitchFamily="34" charset="0"/>
              </a:rPr>
              <a:t>Meddygol</a:t>
            </a:r>
            <a:br>
              <a:rPr lang="en-GB" altLang="cy-GB" sz="3600" dirty="0">
                <a:latin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</a:rPr>
              <a:t>The Medical Model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8640E-0FC1-B902-803E-FBC065D1B9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231" y="1825625"/>
            <a:ext cx="8909537" cy="40359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D41231-9C3E-C2F2-F1FB-EA9D6E84B3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852" y="1368454"/>
            <a:ext cx="5760294" cy="49502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913104-1238-F941-E61D-0BB5732F5097}"/>
              </a:ext>
            </a:extLst>
          </p:cNvPr>
          <p:cNvSpPr txBox="1"/>
          <p:nvPr/>
        </p:nvSpPr>
        <p:spPr>
          <a:xfrm>
            <a:off x="7620000" y="2497015"/>
            <a:ext cx="15279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</a:p>
          <a:p>
            <a:r>
              <a:rPr lang="en-GB" dirty="0"/>
              <a:t>Disability Arts </a:t>
            </a:r>
          </a:p>
          <a:p>
            <a:r>
              <a:rPr lang="en-GB" dirty="0"/>
              <a:t>Online, 2026)</a:t>
            </a:r>
          </a:p>
        </p:txBody>
      </p:sp>
    </p:spTree>
    <p:extLst>
      <p:ext uri="{BB962C8B-B14F-4D97-AF65-F5344CB8AC3E}">
        <p14:creationId xmlns:p14="http://schemas.microsoft.com/office/powerpoint/2010/main" val="2278344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315482-D9EE-8483-7ACA-16240D5843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6B235-2411-A27E-2A95-43F331BC4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cy-GB" sz="4000" dirty="0" err="1">
                <a:latin typeface="Arial" panose="020B0604020202020204" pitchFamily="34" charset="0"/>
              </a:rPr>
              <a:t>Nodweddion</a:t>
            </a:r>
            <a:br>
              <a:rPr lang="en-GB" altLang="cy-GB" sz="4000" dirty="0">
                <a:latin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</a:rPr>
              <a:t>Key features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A7A2F-A222-9FE6-5E10-BF88EC14F9F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Diagnosis;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/ion;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Triniaeth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Gwella’r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0D8B0E-9393-BF56-0FEC-5A3646F803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Deficit;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Intervention;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"Fixing" the individual.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316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Enghraifft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Ymarferol</a:t>
            </a:r>
            <a:r>
              <a:rPr lang="en-GB" sz="4000" dirty="0">
                <a:latin typeface="Arial" panose="020B0604020202020204" pitchFamily="34" charset="0"/>
              </a:rPr>
              <a:t> - </a:t>
            </a:r>
            <a:r>
              <a:rPr lang="en-GB" sz="4000" dirty="0" err="1">
                <a:latin typeface="Arial" panose="020B0604020202020204" pitchFamily="34" charset="0"/>
              </a:rPr>
              <a:t>Awtistiaeth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Practical Example - Autism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E5313C-322A-D7C3-E482-2F2561199E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28091"/>
            <a:ext cx="3867150" cy="3607396"/>
          </a:xfrm>
        </p:spPr>
        <p:txBody>
          <a:bodyPr/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“Mae’r dysgwr yn cael trafferthion oblegid awtistiaeth.”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struggles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cy-GB" noProof="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</a:t>
            </a:r>
            <a:r>
              <a:rPr lang="cy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B67959E-85D3-9A8F-F9B9-F0E71E3147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8200" y="2028091"/>
            <a:ext cx="3867150" cy="33645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45B3C77-CB2E-3816-14A9-619DB77A54E4}"/>
              </a:ext>
            </a:extLst>
          </p:cNvPr>
          <p:cNvSpPr txBox="1"/>
          <p:nvPr/>
        </p:nvSpPr>
        <p:spPr>
          <a:xfrm>
            <a:off x="5498123" y="5635487"/>
            <a:ext cx="3386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Autism Awareness, 2026)</a:t>
            </a:r>
          </a:p>
        </p:txBody>
      </p:sp>
    </p:spTree>
    <p:extLst>
      <p:ext uri="{BB962C8B-B14F-4D97-AF65-F5344CB8AC3E}">
        <p14:creationId xmlns:p14="http://schemas.microsoft.com/office/powerpoint/2010/main" val="403201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23B9A-3563-03DE-E7A2-4B4ECD29C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Dehongliad</a:t>
            </a:r>
            <a:r>
              <a:rPr lang="en-GB" sz="4000" dirty="0">
                <a:latin typeface="Arial" panose="020B0604020202020204" pitchFamily="34" charset="0"/>
              </a:rPr>
              <a:t> y Model </a:t>
            </a:r>
            <a:r>
              <a:rPr lang="en-GB" sz="4000" dirty="0" err="1">
                <a:latin typeface="Arial" panose="020B0604020202020204" pitchFamily="34" charset="0"/>
              </a:rPr>
              <a:t>Meddygol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Medical Model Interpretation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27ADD4-5F9B-D7AB-3312-C9882112598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Cwestiynau y gellid eu gofyn: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yw'r diagnosis?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 anawsterau neu ddiffygion 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canfyddedig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 y dysgwr?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Pa ymyriadau sydd eu hangen?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gall gweithwyr proffesiynol helpu i leihau'r anawsterau?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6F2D977-C0DF-03A5-1DDA-812C05562E7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 asked might include: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diagnosis?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learner's deficits?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interventions are required?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professionals help reduce the difficulties?</a:t>
            </a:r>
          </a:p>
        </p:txBody>
      </p:sp>
    </p:spTree>
    <p:extLst>
      <p:ext uri="{BB962C8B-B14F-4D97-AF65-F5344CB8AC3E}">
        <p14:creationId xmlns:p14="http://schemas.microsoft.com/office/powerpoint/2010/main" val="953961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354" y="365125"/>
            <a:ext cx="8581292" cy="1325563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</a:rPr>
              <a:t>Asesiadau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Assessments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51EF5A-AC86-9C08-F6F2-2FA36827CC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677" y="1825624"/>
            <a:ext cx="4355123" cy="418831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gweithwyr proffesiynol gynnal asesiadau er mwyn deall anghenion y dysgwr yn well.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Enghreifftiau: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Asesiadau diagnostig awtistiaeth;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Asesiadau lleferydd ac iaith;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Proffiliau synhwyraidd;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Asesiadau seicoleg addysgol.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EF7CB5-6CD0-487C-0750-2B2199ED78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355123" cy="41883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Professionals may undertake assessments to understand the learner's needs.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 diagnostic assessments;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language assessments;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profiles;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psychology assessments.</a:t>
            </a:r>
          </a:p>
        </p:txBody>
      </p:sp>
    </p:spTree>
    <p:extLst>
      <p:ext uri="{BB962C8B-B14F-4D97-AF65-F5344CB8AC3E}">
        <p14:creationId xmlns:p14="http://schemas.microsoft.com/office/powerpoint/2010/main" val="11847607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Therapi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Therapy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938EFF-33D9-83EA-77A5-DA7AE64BB58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cymorth yn aml yn canolbwyntio ar ymyriadau therapiwtig.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Enghreifftiau: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Therapi lleferydd ac iaith;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Therapi galwedigaethol;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Rhaglenni sgiliau cymdeithasol;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Cymorth rheoleiddio emosiynol.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7A04AF-9D39-1830-F862-219C6873C87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often centres around therapeutic interventions.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language therapy;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therapy;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skills programmes;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regulation support.</a:t>
            </a:r>
          </a:p>
        </p:txBody>
      </p:sp>
    </p:spTree>
    <p:extLst>
      <p:ext uri="{BB962C8B-B14F-4D97-AF65-F5344CB8AC3E}">
        <p14:creationId xmlns:p14="http://schemas.microsoft.com/office/powerpoint/2010/main" val="3117023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Manteision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Strengths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C16FA5D-D9AD-A2CF-75BB-3163211D64A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825625"/>
            <a:ext cx="3867150" cy="344976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267F25-C2BC-9B78-0FCD-C975FFF554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Mynediad 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wasanaethau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Diagnosis;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Cyllid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Ymyrraeth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gynnar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to services;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Diagnosis;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intervention.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7784B6-8E28-E0A3-2B12-D8A31E0EB4F3}"/>
              </a:ext>
            </a:extLst>
          </p:cNvPr>
          <p:cNvSpPr txBox="1"/>
          <p:nvPr/>
        </p:nvSpPr>
        <p:spPr>
          <a:xfrm>
            <a:off x="973015" y="5509846"/>
            <a:ext cx="2626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NeuroGen</a:t>
            </a:r>
            <a:r>
              <a:rPr lang="en-GB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38364063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28F81-54FD-AA34-6575-C96E50D87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28498-3EC9-3C21-359A-ECB944501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Cyfyngiadau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Limitations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4CF433-4D62-8B89-83BD-BEFD906ADC8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bwysleisio diffygion;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leihau disgwyliadau;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 anwybyddu rhwystrau cymdeithasol.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emphasise deficits;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lower expectations;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overlook social barriers.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74165E3-DE5A-E716-1E09-442035FF653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69631" y="1825625"/>
            <a:ext cx="4226169" cy="3809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7258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Gweithgaredd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281354" y="1430215"/>
            <a:ext cx="8686800" cy="4525108"/>
          </a:xfrm>
        </p:spPr>
        <p:txBody>
          <a:bodyPr>
            <a:normAutofit lnSpcReduction="1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i="1" noProof="0" dirty="0">
                <a:latin typeface="Arial" panose="020B0604020202020204" pitchFamily="34" charset="0"/>
                <a:cs typeface="Arial" panose="020B0604020202020204" pitchFamily="34" charset="0"/>
              </a:rPr>
              <a:t>"Gall diagnosis o awtistiaeth ddarparu mynediad at gymorth a dealltwriaeth, ond ni all unrhyw ddiagnosis adlewyrchu'n llawn gymhlethdod profiadau, cryfderau, perthnasoedd a hunaniaeth unigolyn.”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Penderfynwch:</a:t>
            </a:r>
          </a:p>
          <a:p>
            <a:pPr marL="514350" indent="-514350" eaLnBrk="0" fontAlgn="base" hangingPunct="0">
              <a:spcAft>
                <a:spcPct val="0"/>
              </a:spcAft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 cryfderau’r model meddygol?</a:t>
            </a:r>
          </a:p>
          <a:p>
            <a:pPr marL="514350" indent="-514350" eaLnBrk="0" fontAlgn="base" hangingPunct="0">
              <a:spcAft>
                <a:spcPct val="0"/>
              </a:spcAft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 ei gyfyngiadau?</a:t>
            </a:r>
          </a:p>
          <a:p>
            <a:pPr marL="514350" indent="-514350" eaLnBrk="0" fontAlgn="base" hangingPunct="0">
              <a:spcAft>
                <a:spcPct val="0"/>
              </a:spcAft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y gallai’r model hwn ddylanwadu ar y ffordd rydym yn cefnogi unigolion ag awtistiaeth?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8990199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05569-A0F2-5647-A343-31BC75BAAF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51A99-0834-4577-71C7-4E3C323C9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altLang="cy-GB" sz="4000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Activity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37D58F3B-1C74-EBCF-C09E-05AFDB4E85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81354" y="1430215"/>
            <a:ext cx="8686800" cy="4525108"/>
          </a:xfrm>
        </p:spPr>
        <p:txBody>
          <a:bodyPr>
            <a:normAutofit lnSpcReduction="1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"An autism diagnosis can provide access to support and understanding, but no diagnosis can fully capture the complexity of an individual's experiences, strengths, relationships and identity.“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dirty="0"/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Decide:</a:t>
            </a:r>
          </a:p>
          <a:p>
            <a:pPr marL="514350" indent="-514350" eaLnBrk="0" fontAlgn="base" hangingPunct="0">
              <a:spcAft>
                <a:spcPct val="0"/>
              </a:spcAft>
              <a:buAutoNum type="arabicPeriod"/>
            </a:pPr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strengths of the medical model?</a:t>
            </a:r>
          </a:p>
          <a:p>
            <a:pPr marL="514350" indent="-514350" eaLnBrk="0" fontAlgn="base" hangingPunct="0">
              <a:spcAft>
                <a:spcPct val="0"/>
              </a:spcAft>
              <a:buAutoNum type="arabicPeriod"/>
            </a:pPr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its limitations?</a:t>
            </a:r>
          </a:p>
          <a:p>
            <a:pPr marL="514350" indent="-514350" eaLnBrk="0" fontAlgn="base" hangingPunct="0">
              <a:spcAft>
                <a:spcPct val="0"/>
              </a:spcAft>
              <a:buAutoNum type="arabicPeriod"/>
            </a:pPr>
            <a:r>
              <a:rPr lang="en-GB" noProof="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could this model influence the way we support individuals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autism?</a:t>
            </a:r>
            <a:endParaRPr lang="en-GB" noProof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-"/>
            </a:pPr>
            <a:endParaRPr lang="cy-GB" alt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762927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BEAE93-C612-C088-A2E8-3787C8FC6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2757-2A50-CB8B-6050-065079B7B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46748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cy-GB" sz="3600" dirty="0">
                <a:latin typeface="Arial" panose="020B0604020202020204" pitchFamily="34" charset="0"/>
              </a:rPr>
              <a:t>Y Model </a:t>
            </a:r>
            <a:r>
              <a:rPr lang="en-GB" altLang="cy-GB" sz="3600" dirty="0" err="1">
                <a:latin typeface="Arial" panose="020B0604020202020204" pitchFamily="34" charset="0"/>
              </a:rPr>
              <a:t>Cymdeithasol</a:t>
            </a:r>
            <a:br>
              <a:rPr lang="en-GB" altLang="cy-GB" sz="3600" dirty="0">
                <a:latin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</a:rPr>
              <a:t>The Social Model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2767C-8FAC-D21D-F52E-687D80B62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231" y="1825625"/>
            <a:ext cx="8909537" cy="40359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0014B0-141F-C57A-3BD9-914D8E330669}"/>
              </a:ext>
            </a:extLst>
          </p:cNvPr>
          <p:cNvSpPr txBox="1"/>
          <p:nvPr/>
        </p:nvSpPr>
        <p:spPr>
          <a:xfrm>
            <a:off x="7620000" y="2497015"/>
            <a:ext cx="15279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</a:p>
          <a:p>
            <a:r>
              <a:rPr lang="en-GB" dirty="0"/>
              <a:t>Disability Arts </a:t>
            </a:r>
          </a:p>
          <a:p>
            <a:r>
              <a:rPr lang="en-GB" dirty="0"/>
              <a:t>Online, 2026)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79AD72-EA00-9A51-8BBE-04EADF0F64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0892" y="1368454"/>
            <a:ext cx="5760294" cy="4950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234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Esiampl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Example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2BAA6A6-28AE-AE6B-0F97-8AAD280A899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780320"/>
            <a:ext cx="3297360" cy="329736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7D749-C26C-2D60-07E0-6911E4CBD0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78923" y="1825625"/>
            <a:ext cx="4783015" cy="415314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Model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Meddygol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“Ni all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defnyddiwr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cadair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olwyn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Model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anhygyrch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Model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wheelchair user cannot access the classroom.”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Model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classroom is inaccessible.”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A7B734-6918-F5EC-EC0B-7C772FFAA11D}"/>
              </a:ext>
            </a:extLst>
          </p:cNvPr>
          <p:cNvSpPr txBox="1"/>
          <p:nvPr/>
        </p:nvSpPr>
        <p:spPr>
          <a:xfrm>
            <a:off x="820615" y="5298831"/>
            <a:ext cx="2443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ADRA, no date)</a:t>
            </a:r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65127"/>
            <a:ext cx="7981950" cy="396873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sz="4000" dirty="0" err="1">
                <a:latin typeface="Arial" panose="020B0604020202020204" pitchFamily="34" charset="0"/>
              </a:rPr>
              <a:t>Rhwystrau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Cymdeithasol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Social Barriers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0614" y="1863968"/>
            <a:ext cx="3808535" cy="4103077"/>
          </a:xfrm>
        </p:spPr>
        <p:txBody>
          <a:bodyPr>
            <a:noAutofit/>
          </a:bodyPr>
          <a:lstStyle/>
          <a:p>
            <a:r>
              <a:rPr lang="cy-GB" sz="3200" dirty="0">
                <a:latin typeface="Arial" panose="020B0604020202020204" pitchFamily="34" charset="0"/>
              </a:rPr>
              <a:t>Corfforol;</a:t>
            </a:r>
          </a:p>
          <a:p>
            <a:r>
              <a:rPr lang="cy-GB" sz="3200" dirty="0" err="1">
                <a:latin typeface="Arial" panose="020B0604020202020204" pitchFamily="34" charset="0"/>
              </a:rPr>
              <a:t>Agweddol</a:t>
            </a:r>
            <a:r>
              <a:rPr lang="cy-GB" sz="3200" dirty="0">
                <a:latin typeface="Arial" panose="020B0604020202020204" pitchFamily="34" charset="0"/>
              </a:rPr>
              <a:t>;</a:t>
            </a:r>
          </a:p>
          <a:p>
            <a:r>
              <a:rPr lang="cy-GB" sz="3200" dirty="0">
                <a:latin typeface="Arial" panose="020B0604020202020204" pitchFamily="34" charset="0"/>
              </a:rPr>
              <a:t>Cyfathrebu;</a:t>
            </a:r>
          </a:p>
          <a:p>
            <a:r>
              <a:rPr lang="cy-GB" sz="3200" dirty="0">
                <a:latin typeface="Arial" panose="020B0604020202020204" pitchFamily="34" charset="0"/>
              </a:rPr>
              <a:t>Technolegol.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63968"/>
            <a:ext cx="3886200" cy="410307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Physical;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Attitudinal;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Communication;</a:t>
            </a:r>
          </a:p>
          <a:p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Technological.</a:t>
            </a:r>
          </a:p>
        </p:txBody>
      </p:sp>
    </p:spTree>
    <p:extLst>
      <p:ext uri="{BB962C8B-B14F-4D97-AF65-F5344CB8AC3E}">
        <p14:creationId xmlns:p14="http://schemas.microsoft.com/office/powerpoint/2010/main" val="11643751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Addysgol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Dyslecsia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Example - Dyslexia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3077" y="1825624"/>
            <a:ext cx="4202723" cy="41179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Beth yw’r broblem?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Yr anhawster gyda darllen?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Y cwricwlwm anhygyrch?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0B64A-10B9-0809-1B6C-467EE15ABA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84785" cy="41179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problem?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difficulty with reading?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inaccessible curriculum?</a:t>
            </a:r>
          </a:p>
        </p:txBody>
      </p:sp>
    </p:spTree>
    <p:extLst>
      <p:ext uri="{BB962C8B-B14F-4D97-AF65-F5344CB8AC3E}">
        <p14:creationId xmlns:p14="http://schemas.microsoft.com/office/powerpoint/2010/main" val="5876738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B7A57-6FFA-7604-4404-DC09C7DA8E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141420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Mewn gwirionedd, pwy sydd angen newid?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reality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cy-GB" noProof="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0F8D17C-AF32-DF6D-9213-00322204F7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48200" y="2016369"/>
            <a:ext cx="4225925" cy="34817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A25B56-D128-9937-4907-4D3D533688A0}"/>
              </a:ext>
            </a:extLst>
          </p:cNvPr>
          <p:cNvSpPr txBox="1"/>
          <p:nvPr/>
        </p:nvSpPr>
        <p:spPr>
          <a:xfrm>
            <a:off x="5099538" y="5591908"/>
            <a:ext cx="2806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Dreamstime</a:t>
            </a:r>
            <a:r>
              <a:rPr lang="en-GB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4750241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684EA3-965C-ADB5-A5DA-2FC8D857D6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EF1D4-50C7-8280-13EE-6DEAAB180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46748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cy-GB" sz="3600" dirty="0">
                <a:latin typeface="Arial" panose="020B0604020202020204" pitchFamily="34" charset="0"/>
              </a:rPr>
              <a:t>Y Model </a:t>
            </a:r>
            <a:r>
              <a:rPr lang="en-GB" altLang="cy-GB" sz="3600" dirty="0" err="1">
                <a:latin typeface="Arial" panose="020B0604020202020204" pitchFamily="34" charset="0"/>
              </a:rPr>
              <a:t>Bioseicogymdeithasol</a:t>
            </a:r>
            <a:br>
              <a:rPr lang="en-GB" altLang="cy-GB" sz="3600" dirty="0">
                <a:latin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</a:rPr>
              <a:t>The Biopsychosocial Model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C1205-1BB0-1DF1-D5CF-937999476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231" y="1825625"/>
            <a:ext cx="8909537" cy="40359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B6B3D4-760A-326C-AAB6-60F5FF773E51}"/>
              </a:ext>
            </a:extLst>
          </p:cNvPr>
          <p:cNvSpPr txBox="1"/>
          <p:nvPr/>
        </p:nvSpPr>
        <p:spPr>
          <a:xfrm>
            <a:off x="7620000" y="2497015"/>
            <a:ext cx="14659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</a:p>
          <a:p>
            <a:r>
              <a:rPr lang="en-GB" dirty="0"/>
              <a:t>Fast Talk </a:t>
            </a:r>
          </a:p>
          <a:p>
            <a:r>
              <a:rPr lang="en-GB" dirty="0"/>
              <a:t>Laboratories, </a:t>
            </a:r>
          </a:p>
          <a:p>
            <a:r>
              <a:rPr lang="en-GB" dirty="0"/>
              <a:t>2026)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B04468-0678-C7E7-8A37-0DA0EBE6C7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799" y="1465623"/>
            <a:ext cx="5486400" cy="475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667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Esiampl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- ADHD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- ADHD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D8E047-FD94-85F1-6436-CA6331F8435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Biolegol: rheoleiddio sylw;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Seicolegol: hyder;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Cymdeithasol: amgylchedd yr ystafell ddosbarth;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Mae'r rhain i gyd yn rhyngweithio â'i gilydd.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6463166-1915-A6A5-8BBA-B900159C586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Biological: attention regulation;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Psychological: confidence;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Social: classroom environment;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interact together.</a:t>
            </a: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881" y="365125"/>
            <a:ext cx="8657111" cy="1325563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Cryfderau</a:t>
            </a:r>
            <a:b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C647058-93A1-1E47-6483-2E81F15CF1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1198" y="1690688"/>
            <a:ext cx="3776578" cy="38100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AEF78BA-6FDB-C458-43A8-672E2E60080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Holistaidd;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Realistig;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Person-ganolog.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Holistic;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Realistic;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Person-centred.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6CB38F-C0DD-4F6D-4BF8-AECEC90817AA}"/>
              </a:ext>
            </a:extLst>
          </p:cNvPr>
          <p:cNvSpPr txBox="1"/>
          <p:nvPr/>
        </p:nvSpPr>
        <p:spPr>
          <a:xfrm>
            <a:off x="621323" y="5635487"/>
            <a:ext cx="3362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Social Work Portal, 2026)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C7FB5-77FF-ABFD-6202-DC724C940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D53A7-6904-8765-57F7-8DD19C15D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Cyfyngiadau</a:t>
            </a:r>
            <a:b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7316A2-FA58-961A-EF09-54B9D7BA1E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1257" y="1825624"/>
            <a:ext cx="4234543" cy="4088287"/>
          </a:xfrm>
        </p:spPr>
        <p:txBody>
          <a:bodyPr>
            <a:normAutofit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Cymhleth;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Anodd gweithredu;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Gallu tanseilio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safbwyntiau hawliau.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F87C206-33BA-C400-680E-EB21471D59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5"/>
            <a:ext cx="4234543" cy="408828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Complex;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 to implement;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undermine rights-based perspectives.</a:t>
            </a:r>
          </a:p>
        </p:txBody>
      </p:sp>
    </p:spTree>
    <p:extLst>
      <p:ext uri="{BB962C8B-B14F-4D97-AF65-F5344CB8AC3E}">
        <p14:creationId xmlns:p14="http://schemas.microsoft.com/office/powerpoint/2010/main" val="38919718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170598"/>
          </a:xfrm>
        </p:spPr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Jig-so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Jigsaw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A04FA-DBE5-C5D3-29A1-D54F3686B5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Rhannwch mewn i 3 grŵp;</a:t>
            </a:r>
          </a:p>
          <a:p>
            <a:pPr marL="514350" indent="-514350">
              <a:buAutoNum type="arabicPeriod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Trafodwch: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 prif nodweddion y model?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yw’r cryfderau?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Beth yw’r cyfyngiadau?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mae’n esbonio ADY?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Sut all y model ddylanwadu ar arfer?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CA7AF-893A-48F0-0CEE-BC4042C62C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082806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Divide into 3 groups;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Discuss: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main features of the model?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its strengths?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its limitations?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it explain ALN?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might it influence practice?</a:t>
            </a:r>
          </a:p>
        </p:txBody>
      </p:sp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EE340-31FA-646B-DB0A-F571BCFBEE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EC881-E454-99F8-9B30-8CC17F92B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170598"/>
          </a:xfrm>
        </p:spPr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Jig-so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Jigsaw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A9007-636C-083C-5182-0F539ADB2E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Gwnewch  nodiadau;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4. Crëwch grwpiau newydd;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5. Esboniwch eich model i'ch grwp newydd;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6. Adroddwch nôl i’r dosbarth.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795914-5BCA-4D72-01F6-F47D883F18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08280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Make notes.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Create new groups;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Explain your model to your new group;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Feedback to class.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616171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8279C-E88D-9EAC-E6D1-F5BCDC15D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540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Cymharu’r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Modelau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Comparing the Models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D62950D-B274-AA71-A2D8-B1E981DB99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3539756"/>
              </p:ext>
            </p:extLst>
          </p:nvPr>
        </p:nvGraphicFramePr>
        <p:xfrm>
          <a:off x="234462" y="1453662"/>
          <a:ext cx="8757138" cy="44782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9046">
                  <a:extLst>
                    <a:ext uri="{9D8B030D-6E8A-4147-A177-3AD203B41FA5}">
                      <a16:colId xmlns:a16="http://schemas.microsoft.com/office/drawing/2014/main" val="1686742632"/>
                    </a:ext>
                  </a:extLst>
                </a:gridCol>
                <a:gridCol w="2907323">
                  <a:extLst>
                    <a:ext uri="{9D8B030D-6E8A-4147-A177-3AD203B41FA5}">
                      <a16:colId xmlns:a16="http://schemas.microsoft.com/office/drawing/2014/main" val="3814754383"/>
                    </a:ext>
                  </a:extLst>
                </a:gridCol>
                <a:gridCol w="2930769">
                  <a:extLst>
                    <a:ext uri="{9D8B030D-6E8A-4147-A177-3AD203B41FA5}">
                      <a16:colId xmlns:a16="http://schemas.microsoft.com/office/drawing/2014/main" val="2156849525"/>
                    </a:ext>
                  </a:extLst>
                </a:gridCol>
              </a:tblGrid>
              <a:tr h="83796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Meddygol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Medical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Cymdeithasol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Bioseicocymdeithasol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/ Biopsychosocial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4844733"/>
                  </a:ext>
                </a:extLst>
              </a:tr>
              <a:tr h="131812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Problem yr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unigolyn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individual’s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Problem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cymdeithas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Societal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Rhyngweithiad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wedi-i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rhannu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Shared interaction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641522"/>
                  </a:ext>
                </a:extLst>
              </a:tr>
              <a:tr h="116106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Diagnosis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Rhwystrau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Barriers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Rhyngweithiad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9309716"/>
                  </a:ext>
                </a:extLst>
              </a:tr>
              <a:tr h="1161064"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Triniaeth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Treatment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Addasiad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Adaptation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Cydweithredu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dirty="0">
                          <a:solidFill>
                            <a:schemeClr val="accent1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2629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997438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Gwerthuso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Evaluation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905139"/>
            <a:ext cx="4419600" cy="3809862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yw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AI yn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cynrychioli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llais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pobl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anabl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?</a:t>
            </a:r>
            <a:endParaRPr lang="cy-GB" altLang="cy-GB" sz="3600" kern="0" dirty="0">
              <a:solidFill>
                <a:srgbClr val="FF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905139"/>
            <a:ext cx="4572000" cy="368444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Does AI adequately represent disabled people’s voices?</a:t>
            </a:r>
            <a:endParaRPr lang="en-GB" altLang="cy-GB" sz="3600" kern="0" dirty="0">
              <a:solidFill>
                <a:srgbClr val="FF000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A5BC5C-B86A-4553-DB97-B62B9E7D6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D2FA9-A8AE-562F-A2DB-5A2C0ED04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03287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Hawliau ac Anabledd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1980A0E7-7468-D118-90C2-3813472FE9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42783-FD2A-E1EA-4014-D34AC7BBE4C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276850" y="1825625"/>
            <a:ext cx="386715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D7409ED-A0BB-8188-8297-CC50392030F9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0" y="1905000"/>
            <a:ext cx="4572000" cy="36845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203B009-F86F-FD91-B611-22CE68C1FF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2920260"/>
              </p:ext>
            </p:extLst>
          </p:nvPr>
        </p:nvGraphicFramePr>
        <p:xfrm>
          <a:off x="468923" y="1137138"/>
          <a:ext cx="8264770" cy="4677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2385">
                  <a:extLst>
                    <a:ext uri="{9D8B030D-6E8A-4147-A177-3AD203B41FA5}">
                      <a16:colId xmlns:a16="http://schemas.microsoft.com/office/drawing/2014/main" val="1004806460"/>
                    </a:ext>
                  </a:extLst>
                </a:gridCol>
                <a:gridCol w="4132385">
                  <a:extLst>
                    <a:ext uri="{9D8B030D-6E8A-4147-A177-3AD203B41FA5}">
                      <a16:colId xmlns:a16="http://schemas.microsoft.com/office/drawing/2014/main" val="1911841869"/>
                    </a:ext>
                  </a:extLst>
                </a:gridCol>
              </a:tblGrid>
              <a:tr h="935501">
                <a:tc>
                  <a:txBody>
                    <a:bodyPr/>
                    <a:lstStyle/>
                    <a:p>
                      <a:pPr algn="ctr"/>
                      <a:r>
                        <a:rPr lang="cy-GB" sz="32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Anghenion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32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Hawliau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912303"/>
                  </a:ext>
                </a:extLst>
              </a:tr>
              <a:tr h="935501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“Mae angen help ar yr unigolyn.”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“Mae gan yr unigolyn hawl i gael mynediad a chyfranogi.”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90718"/>
                  </a:ext>
                </a:extLst>
              </a:tr>
              <a:tr h="935501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Ffocws ar ddarparu cymorth.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Ffocws ar ddileu rhwystrau.</a:t>
                      </a:r>
                    </a:p>
                    <a:p>
                      <a:endParaRPr lang="cy-GB" sz="24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8792581"/>
                  </a:ext>
                </a:extLst>
              </a:tr>
              <a:tr h="935501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Gall greu dibyniaeth.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 hyrwyddo grymuso a chynhwysiant.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7181211"/>
                  </a:ext>
                </a:extLst>
              </a:tr>
              <a:tr h="935501"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“Beth sydd o’i le?”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“Pa rwystrau sy’n atal cyfranogiad?”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7622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9098902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0BE35A-9644-EFBB-E117-BE765A00C6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7C21C-FFA9-1207-0037-5BEC9621E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48567"/>
          </a:xfrm>
        </p:spPr>
        <p:txBody>
          <a:bodyPr>
            <a:noAutofit/>
          </a:bodyPr>
          <a:lstStyle/>
          <a:p>
            <a:pPr algn="ctr"/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Rights and Disability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1665D0E7-C8AB-2D23-C69F-DD56D58D28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346A2-5B42-AFB5-CAAF-846FD051AFF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276850" y="1825625"/>
            <a:ext cx="386715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2EDDCC9-910C-9B1D-B8E6-675982BF79E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0" y="1905000"/>
            <a:ext cx="4572000" cy="36845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D57A32-2CC7-3F50-F3EF-401C5D6F2E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9639596"/>
              </p:ext>
            </p:extLst>
          </p:nvPr>
        </p:nvGraphicFramePr>
        <p:xfrm>
          <a:off x="468923" y="1268413"/>
          <a:ext cx="8264770" cy="4569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32385">
                  <a:extLst>
                    <a:ext uri="{9D8B030D-6E8A-4147-A177-3AD203B41FA5}">
                      <a16:colId xmlns:a16="http://schemas.microsoft.com/office/drawing/2014/main" val="1004806460"/>
                    </a:ext>
                  </a:extLst>
                </a:gridCol>
                <a:gridCol w="4132385">
                  <a:extLst>
                    <a:ext uri="{9D8B030D-6E8A-4147-A177-3AD203B41FA5}">
                      <a16:colId xmlns:a16="http://schemas.microsoft.com/office/drawing/2014/main" val="1911841869"/>
                    </a:ext>
                  </a:extLst>
                </a:gridCol>
              </a:tblGrid>
              <a:tr h="913936">
                <a:tc>
                  <a:txBody>
                    <a:bodyPr/>
                    <a:lstStyle/>
                    <a:p>
                      <a:pPr algn="ctr"/>
                      <a:r>
                        <a:rPr lang="en-GB" sz="32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Rights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912303"/>
                  </a:ext>
                </a:extLst>
              </a:tr>
              <a:tr h="913936">
                <a:tc>
                  <a:txBody>
                    <a:bodyPr/>
                    <a:lstStyle/>
                    <a:p>
                      <a:r>
                        <a:rPr lang="en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individual needs help.”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“The </a:t>
                      </a:r>
                      <a:r>
                        <a:rPr lang="en-GB" sz="2400" noProof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indiviudal</a:t>
                      </a:r>
                      <a:r>
                        <a:rPr lang="en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has a right to Access and participate.”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890718"/>
                  </a:ext>
                </a:extLst>
              </a:tr>
              <a:tr h="913936">
                <a:tc>
                  <a:txBody>
                    <a:bodyPr/>
                    <a:lstStyle/>
                    <a:p>
                      <a:r>
                        <a:rPr lang="en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on providing support.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on removing barriers.</a:t>
                      </a:r>
                    </a:p>
                    <a:p>
                      <a:endParaRPr lang="en-GB" sz="2400" noProof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8792581"/>
                  </a:ext>
                </a:extLst>
              </a:tr>
              <a:tr h="913936">
                <a:tc>
                  <a:txBody>
                    <a:bodyPr/>
                    <a:lstStyle/>
                    <a:p>
                      <a:r>
                        <a:rPr lang="en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create dependency.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Promotes empowerment and inclusion.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7181211"/>
                  </a:ext>
                </a:extLst>
              </a:tr>
              <a:tr h="913936">
                <a:tc>
                  <a:txBody>
                    <a:bodyPr/>
                    <a:lstStyle/>
                    <a:p>
                      <a:r>
                        <a:rPr lang="en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“What is wrong?”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“What barriers are preventing participation?”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87622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6047783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1E607-0767-C1C5-0EC8-5530F6BC7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45985-115B-FAD9-A021-75E834D353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569" y="365126"/>
            <a:ext cx="8757139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Safbwynt sy’n seiliedig ar hawliau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Right-based perspective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4232D09A-7D68-CA8C-7E5C-BB414EC3FBD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652955"/>
            <a:ext cx="4419600" cy="4062046"/>
          </a:xfrm>
        </p:spPr>
        <p:txBody>
          <a:bodyPr>
            <a:normAutofit fontScale="85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Mae gan blant a phobl ifanc hawl i: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gyfranogi;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gael eu clywed;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gael mynediad at addysg;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berthyn o fewn eu cymunedau;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gael addasiadau rhesymol eu gwneud.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978A1-4676-92BC-A027-99D77CBD8A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CF5C86-36B4-F3D8-CD56-F6041CD18BA1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652955"/>
            <a:ext cx="4572000" cy="4232030"/>
          </a:xfrm>
        </p:spPr>
        <p:txBody>
          <a:bodyPr>
            <a:normAutofit fontScale="85000"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Children and young people have the right to: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participate;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be heard;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access education;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belong within their communities;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have reasonable adjustments made.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926547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2A953-2B5F-2D1F-74F2-F1FE0070BA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5F868-8C16-FE81-D899-1B14C0FB8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569" y="365126"/>
            <a:ext cx="8757139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Cysylltu gydag arfer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Link to practice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F48F28DB-5ACF-2EAB-2AA4-B25BF0E65AC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10296" y="1661192"/>
            <a:ext cx="4419600" cy="4335953"/>
          </a:xfrm>
        </p:spPr>
        <p:txBody>
          <a:bodyPr>
            <a:normAutofit fontScale="55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Pan rydym yn ysgrifennu bod ‘angen cefnogaeth’ ar blentyn, a ydyn ni’n anghofio (yn ddamweiniol) am eu hawliau?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40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Esiamplau: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Yr hawl i gyfathrebu yn y ffordd sydd orau ganddynt;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Yr hawl i gael mynediad i ddysgu;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Yr hawl i chwarae;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Yr hawl i gael eu llais eu clywed.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C9872-7D32-1400-A1D5-E5EB2CB16BC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D9B506D-7D05-DC42-B8BD-F05F5A02D6FB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652955"/>
            <a:ext cx="4572000" cy="4232030"/>
          </a:xfrm>
        </p:spPr>
        <p:txBody>
          <a:bodyPr>
            <a:normAutofit fontScale="70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When we write that a child 'needs support', are we (accidentally) overlooking their rights?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Examples: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Right to communicate in their preferred way;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Right to access learning;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Right to participate in play;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Right to have their voice heard.</a:t>
            </a: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050022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5F092D-3644-A695-A635-6FAF167C5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C1A57-6182-2134-C0C7-004C8FD66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569" y="365126"/>
            <a:ext cx="8757139" cy="903285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Trafodwch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Discuss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7C620A92-11C9-E556-58C4-E83339313C5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76200" y="1652955"/>
            <a:ext cx="4419600" cy="4062046"/>
          </a:xfrm>
        </p:spPr>
        <p:txBody>
          <a:bodyPr>
            <a:normAutofit fontScale="85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kern="0" noProof="0" dirty="0">
                <a:latin typeface="Arial" panose="020B0604020202020204" pitchFamily="34" charset="0"/>
                <a:ea typeface="ＭＳ Ｐゴシック" pitchFamily="34" charset="-128"/>
              </a:rPr>
              <a:t>Beth yw'r gwahaniaeth rhwng cael rhywbeth oherwydd bod ei angen arnoch a chael rhywbeth oherwydd bod gennych hawl iddo?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kern="0" noProof="0" dirty="0"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kern="0" noProof="0" dirty="0">
                <a:latin typeface="Arial" panose="020B0604020202020204" pitchFamily="34" charset="0"/>
                <a:ea typeface="ＭＳ Ｐゴシック" pitchFamily="34" charset="-128"/>
              </a:rPr>
              <a:t>Sut gallai'r newid hwn ddylanwadu ar y ffordd rydym yn cefnogi dysgwyr ag ADY?</a:t>
            </a:r>
            <a:endParaRPr lang="cy-GB" sz="3600" noProof="0" dirty="0"/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E50256-8CD8-5AF8-7FBB-0A4D11781F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FAA33F3-DB34-D613-933D-06DC236F71C0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652955"/>
            <a:ext cx="4572000" cy="4232030"/>
          </a:xfrm>
        </p:spPr>
        <p:txBody>
          <a:bodyPr>
            <a:normAutofit fontScale="850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What is the difference between receiving something because you need it and receiving something because you have a right to it?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How might this shift influence the way we support learners with ALN?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49180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8AA18-9EE4-2A87-1919-992FB517AC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C66FC-BF69-2828-F9DB-C85D3694D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71697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Fideo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Video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F240A6F0-49A9-AE97-EBD6-9E2D564205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06EC3-49BD-459F-FE49-AC4E54C2058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276850" y="1825625"/>
            <a:ext cx="386715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Online Media 3" title="Let's Talk About Disability">
            <a:hlinkClick r:id="" action="ppaction://media"/>
            <a:extLst>
              <a:ext uri="{FF2B5EF4-FFF2-40B4-BE49-F238E27FC236}">
                <a16:creationId xmlns:a16="http://schemas.microsoft.com/office/drawing/2014/main" id="{F8B95F5F-52D7-8C6D-F545-64A5BE08DC8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74358" y="1690688"/>
            <a:ext cx="7447005" cy="4207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2293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7C23AB-1116-B8DE-F471-E173D27E10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9D164-F847-1E73-C76F-676255C4E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Confensiwn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Cenhedloedd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Unedig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Pobl ag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Anableddau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(CCUHPA)</a:t>
            </a:r>
            <a:br>
              <a:rPr lang="en-GB" dirty="0"/>
            </a:b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BE23CB47-1AB2-0850-7287-30FEBEF3A66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920-D518-0B37-97EF-ECAEBA531C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07707" y="1825625"/>
            <a:ext cx="4864444" cy="4196234"/>
          </a:xfrm>
        </p:spPr>
        <p:txBody>
          <a:bodyPr>
            <a:normAutofit fontScale="70000" lnSpcReduction="20000"/>
          </a:bodyPr>
          <a:lstStyle/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Mabwysiadwyd gan y Cenhedloedd Unedig ar 13 Rhagfyr 2006 a daeth i rym ar 3 Mai 2008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Datblygwyd i sicrhau bod pobl ag anableddau yn gallu mwynhau'r un hawliau dynol a rhyddid sylfaenol â phawb arall;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Newidiodd y ffocws o weld pobl anabl fel derbynwyr gofal neu elusen i'w gweld fel deiliaid hawliau sydd â hawl i gyfranogi'n llawn mewn cymdeithas;</a:t>
            </a: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Mae'n hyrwyddo cynhwysiant, cydraddoldeb, hygyrchedd, annibyniaeth a chyfranogiad llawn ym mhob agwedd ar fywyd.</a:t>
            </a:r>
          </a:p>
          <a:p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 descr="Convention on the Rights of Persons with Disabilities Disability United  Nations Headquarters, convention, person png | PNGEgg">
            <a:extLst>
              <a:ext uri="{FF2B5EF4-FFF2-40B4-BE49-F238E27FC236}">
                <a16:creationId xmlns:a16="http://schemas.microsoft.com/office/drawing/2014/main" id="{74FF3772-A6DA-5763-99D5-087B9C9400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27" y="1828027"/>
            <a:ext cx="3201945" cy="32019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7D8ABB-A34C-99DB-8ABB-22CD89714804}"/>
              </a:ext>
            </a:extLst>
          </p:cNvPr>
          <p:cNvSpPr txBox="1"/>
          <p:nvPr/>
        </p:nvSpPr>
        <p:spPr>
          <a:xfrm>
            <a:off x="823784" y="5544065"/>
            <a:ext cx="2775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PNG EGG, no date)</a:t>
            </a:r>
          </a:p>
        </p:txBody>
      </p:sp>
    </p:spTree>
    <p:extLst>
      <p:ext uri="{BB962C8B-B14F-4D97-AF65-F5344CB8AC3E}">
        <p14:creationId xmlns:p14="http://schemas.microsoft.com/office/powerpoint/2010/main" val="2352518205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6534FC-9A58-8CBD-9141-20171FE80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8495A-E75D-C1EF-7D75-4C2DA3E4E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United Nations Convention on the Rights of Persons with Disabilities (UNCRPD)</a:t>
            </a:r>
            <a:br>
              <a:rPr lang="en-GB" dirty="0"/>
            </a:br>
            <a:br>
              <a:rPr lang="en-GB" dirty="0"/>
            </a:b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73CC8E63-7EF6-70D6-3DB2-CA5F6C47813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F0A14-5AF9-3EBC-504C-3B65B73FA8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07707" y="1474573"/>
            <a:ext cx="4864444" cy="4547286"/>
          </a:xfrm>
        </p:spPr>
        <p:txBody>
          <a:bodyPr>
            <a:normAutofit fontScale="77500" lnSpcReduction="20000"/>
          </a:bodyPr>
          <a:lstStyle/>
          <a:p>
            <a:pPr marL="342900" lvl="0" indent="-342900"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Adopted by the United Nations on 13 December 2006 and came into force on 3 May 2008;</a:t>
            </a:r>
          </a:p>
          <a:p>
            <a:pPr marL="342900" lvl="0" indent="-342900"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 to ensure that people with disabilities can enjoy the same human rights and fundamental freedoms as everyone else;</a:t>
            </a:r>
          </a:p>
          <a:p>
            <a:pPr marL="342900" lvl="0" indent="-342900"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Shifted thinking from viewing disabled people as objects of care or charity to recognising them as rights-holders with the right to full participation in society;</a:t>
            </a:r>
          </a:p>
          <a:p>
            <a:pPr marL="342900" lvl="0" indent="-342900"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Promotes inclusion, equality, accessibility, independence, and full participation in all aspects of life. </a:t>
            </a:r>
          </a:p>
          <a:p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 descr="Convention on the Rights of Persons with Disabilities Disability United  Nations Headquarters, convention, person png | PNGEgg">
            <a:extLst>
              <a:ext uri="{FF2B5EF4-FFF2-40B4-BE49-F238E27FC236}">
                <a16:creationId xmlns:a16="http://schemas.microsoft.com/office/drawing/2014/main" id="{0076178A-692A-F0A2-C51B-E7927F3C10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27" y="1828027"/>
            <a:ext cx="3201945" cy="32019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F3EAF74-3C25-420F-8C62-ECF012B29443}"/>
              </a:ext>
            </a:extLst>
          </p:cNvPr>
          <p:cNvSpPr txBox="1"/>
          <p:nvPr/>
        </p:nvSpPr>
        <p:spPr>
          <a:xfrm>
            <a:off x="823784" y="5544065"/>
            <a:ext cx="27756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PNG EGG, no date)</a:t>
            </a:r>
          </a:p>
        </p:txBody>
      </p:sp>
    </p:spTree>
    <p:extLst>
      <p:ext uri="{BB962C8B-B14F-4D97-AF65-F5344CB8AC3E}">
        <p14:creationId xmlns:p14="http://schemas.microsoft.com/office/powerpoint/2010/main" val="1984636553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Adfyfyriad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Reflection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 fodel sy’n dylanwadu fwyaf ar eich meddwl ar hyn o bryd?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endParaRPr lang="cy-GB" altLang="cy-GB" sz="28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Pam?</a:t>
            </a: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Which model most influences your thinking?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GB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Why?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2C230-2942-AEE0-6581-8AA3D471F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Cyd-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destun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Cymru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9401E-7E3E-8F61-C20D-7E20E03393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1706" y="1825624"/>
            <a:ext cx="4294094" cy="4144869"/>
          </a:xfrm>
        </p:spPr>
        <p:txBody>
          <a:bodyPr>
            <a:normAutofit lnSpcReduction="1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Deddf ADYTA 2018;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Pwysleisio: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cyfranogiad;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awliau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lais dysgwyr.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Symud o wneud penderfyniadau </a:t>
            </a:r>
            <a:r>
              <a:rPr lang="cy-GB" b="1" i="1" dirty="0">
                <a:latin typeface="Arial" panose="020B0604020202020204" pitchFamily="34" charset="0"/>
                <a:cs typeface="Arial" panose="020B0604020202020204" pitchFamily="34" charset="0"/>
              </a:rPr>
              <a:t>am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blant at wneud penderfyniadau </a:t>
            </a:r>
            <a:r>
              <a:rPr lang="cy-GB" b="1" i="1" dirty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phlant.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8E24E2-8F5B-52EA-3ECE-CB68A4C642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294094" cy="4238999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ALNET Act 2018;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Emphasises: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voice.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shift from making decisions </a:t>
            </a:r>
            <a:r>
              <a:rPr lang="en-GB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children to making decisions </a:t>
            </a:r>
            <a:r>
              <a:rPr lang="en-GB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children.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4468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47A511-2731-348A-4728-9AA615E1BB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FC43C-BA66-B456-C4CF-C370933F1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12346"/>
          </a:xfrm>
        </p:spPr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Astudiaeth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5D8BF61-1C0A-699E-8920-F0CBBD0B553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01613" y="1492624"/>
            <a:ext cx="4294187" cy="355002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67FE38-20E3-EA10-2BA2-299451B779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92624"/>
            <a:ext cx="4294094" cy="4571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 plentyn ag anabledd symudedd yr ymennydd yn mynychu ysgol brif ffrwd.</a:t>
            </a:r>
          </a:p>
          <a:p>
            <a:pPr marL="0" indent="0">
              <a:buNone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Dadansoddwch y sefyllfa drwy lens: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Meddygol;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Cymdeithasol;</a:t>
            </a:r>
          </a:p>
          <a:p>
            <a:r>
              <a:rPr lang="cy-GB" noProof="0" dirty="0" err="1">
                <a:latin typeface="Arial" panose="020B0604020202020204" pitchFamily="34" charset="0"/>
                <a:cs typeface="Arial" panose="020B0604020202020204" pitchFamily="34" charset="0"/>
              </a:rPr>
              <a:t>Bioseicogymdeithasol</a:t>
            </a: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Seiliedig ar hawliau.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C02DE6-3A1E-FC43-0A2F-C612B42F2BD5}"/>
              </a:ext>
            </a:extLst>
          </p:cNvPr>
          <p:cNvSpPr txBox="1"/>
          <p:nvPr/>
        </p:nvSpPr>
        <p:spPr>
          <a:xfrm>
            <a:off x="753035" y="5271247"/>
            <a:ext cx="275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The Mighty, 2022) </a:t>
            </a:r>
          </a:p>
        </p:txBody>
      </p:sp>
    </p:spTree>
    <p:extLst>
      <p:ext uri="{BB962C8B-B14F-4D97-AF65-F5344CB8AC3E}">
        <p14:creationId xmlns:p14="http://schemas.microsoft.com/office/powerpoint/2010/main" val="400498702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761A85-4624-078A-94AB-32A4A1E0FA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EC563-0530-9AA0-81AC-598EB2A76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12346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34A397F-D5B3-57E5-05B4-B01D856844A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01613" y="1492624"/>
            <a:ext cx="4294187" cy="355002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F4FC20-230F-2CA4-A632-B94B8B3E04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92624"/>
            <a:ext cx="4294094" cy="4571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child with cerebral palsy attends a mainstream school.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the situation through a lens: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Biopsychosocial;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Rights-based.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C60D73-2C44-EE25-2DE8-7C89DC6582A5}"/>
              </a:ext>
            </a:extLst>
          </p:cNvPr>
          <p:cNvSpPr txBox="1"/>
          <p:nvPr/>
        </p:nvSpPr>
        <p:spPr>
          <a:xfrm>
            <a:off x="753035" y="5271247"/>
            <a:ext cx="2757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The Mighty, 2022) </a:t>
            </a:r>
          </a:p>
        </p:txBody>
      </p:sp>
    </p:spTree>
    <p:extLst>
      <p:ext uri="{BB962C8B-B14F-4D97-AF65-F5344CB8AC3E}">
        <p14:creationId xmlns:p14="http://schemas.microsoft.com/office/powerpoint/2010/main" val="27131259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95DA61-73A7-81CD-1864-194CBA8A3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9B550-28C1-27E5-9FA8-249C98F67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Pwy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sy’n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penderfynu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beth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36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sy’n</a:t>
            </a:r>
            <a: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“normal”?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Who decides what is “normal”?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B78A2048-4D5B-D3B3-B7FF-75C8E223839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0" y="1946681"/>
            <a:ext cx="4419600" cy="4017496"/>
          </a:xfrm>
        </p:spPr>
        <p:txBody>
          <a:bodyPr>
            <a:normAutofit/>
          </a:bodyPr>
          <a:lstStyle/>
          <a:p>
            <a:pPr algn="ctr" fontAlgn="t">
              <a:buNone/>
            </a:pPr>
            <a:r>
              <a:rPr lang="cy-GB" b="1" noProof="0" dirty="0" err="1">
                <a:latin typeface="Arial" panose="020B0604020202020204" pitchFamily="34" charset="0"/>
                <a:cs typeface="Arial" panose="020B0604020202020204" pitchFamily="34" charset="0"/>
              </a:rPr>
              <a:t>Ableiaeth</a:t>
            </a:r>
            <a:endParaRPr lang="cy-GB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System o syniadau sy'n rhoi mwy o werth ar rai cyrff, galluoedd neu ffyrdd o weithredu.</a:t>
            </a:r>
          </a:p>
          <a:p>
            <a:pPr marL="0" lvl="0" indent="0" algn="ctr" fontAlgn="t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</a:p>
          <a:p>
            <a:pPr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mae syniadau am “normalrwydd” yn dylanwadu ar addysg?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F1B2C-B518-3311-28BD-103DB4E462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D55077F-2291-4D14-A8D1-43609C0991BE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922929"/>
            <a:ext cx="4419600" cy="4017496"/>
          </a:xfrm>
        </p:spPr>
        <p:txBody>
          <a:bodyPr>
            <a:normAutofit lnSpcReduction="10000"/>
          </a:bodyPr>
          <a:lstStyle/>
          <a:p>
            <a:pPr marL="0" indent="0" algn="ctr" fontAlgn="t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Ableism</a:t>
            </a:r>
          </a:p>
          <a:p>
            <a:pPr marL="342900" lvl="0" indent="-342900"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system of beliefs that privileges particular bodies, abilities, and ways of functioning.</a:t>
            </a:r>
          </a:p>
          <a:p>
            <a:pPr marL="0" lvl="0" indent="0" algn="ctr" fontAlgn="t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 fontAlgn="t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</a:t>
            </a:r>
          </a:p>
          <a:p>
            <a:pPr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ideas of “normality” influence education?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702908"/>
      </p:ext>
    </p:extLst>
  </p:cSld>
  <p:clrMapOvr>
    <a:masterClrMapping/>
  </p:clrMapOvr>
  <p:transition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70E6D4-4FF1-A2C9-45D9-4970B3D160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BC49A-190E-4B61-B494-EFCB16F6B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1234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b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FB722-C111-5D1C-916A-69B91CB546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92624"/>
            <a:ext cx="4294094" cy="457199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Gwobrwyo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“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eistedd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yn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”.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all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eithrio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 reward for “good sitting”.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might this exclude?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4F4204-E3D3-51F2-EBBA-4086BC6C5A8D}"/>
              </a:ext>
            </a:extLst>
          </p:cNvPr>
          <p:cNvSpPr txBox="1"/>
          <p:nvPr/>
        </p:nvSpPr>
        <p:spPr>
          <a:xfrm>
            <a:off x="753035" y="5271247"/>
            <a:ext cx="25681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Unsplash</a:t>
            </a:r>
            <a:r>
              <a:rPr lang="en-GB" dirty="0"/>
              <a:t>, 2025)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DD76E14-A742-9F8C-BF7A-270A5D7B9D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89965" y="1640541"/>
            <a:ext cx="4105835" cy="3379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48604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306E02-55C5-7B58-A822-014AD1520D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FF36C-DB02-4EDC-667B-6EEA109305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Niwroamrywiaeth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Neurodiversity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3D4A52F4-8370-C0F0-9B2C-BEFD2BAA715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0" y="1543270"/>
            <a:ext cx="4419600" cy="4420907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Gweld gwahaniaethau niwrolegol fel amrywiadau naturiol.</a:t>
            </a:r>
          </a:p>
          <a:p>
            <a:pPr marL="0" lvl="0" indent="0" fontAlgn="t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 fontAlgn="t">
              <a:buNone/>
            </a:pPr>
            <a:r>
              <a:rPr lang="cy-GB" b="1" noProof="0" dirty="0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</a:p>
          <a:p>
            <a:pPr fontAlgn="t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 ddylid “trwsio”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niwroamrywiaeth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C2BF6-4998-D989-0C7D-59BACA3A9A8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93DE8B9-7CDB-1688-9C95-1CD273A17FFD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519518"/>
            <a:ext cx="4419600" cy="4420907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Views neurological differences as natural variations.</a:t>
            </a:r>
          </a:p>
          <a:p>
            <a:pPr marL="0" lvl="0" indent="0" algn="ctr" fontAlgn="t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 fontAlgn="t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 fontAlgn="t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Should neurodiversity be “fixed”?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28752"/>
      </p:ext>
    </p:extLst>
  </p:cSld>
  <p:clrMapOvr>
    <a:masterClrMapping/>
  </p:clrMapOvr>
  <p:transition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034DB9-D0BC-BF64-5F4B-8646C4D34F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C2882-B80D-DDD9-FFD6-099209EAC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Llais</a:t>
            </a:r>
            <a: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pobl</a:t>
            </a:r>
            <a: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ag </a:t>
            </a:r>
            <a:r>
              <a:rPr lang="en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anabledd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Disabled voices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DAF8096B-7BDB-5AE1-F865-E588E2EBC53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fontAlgn="t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11590-BA64-AFE3-E8AF-AF23DCB77BF7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276850" y="1825625"/>
            <a:ext cx="386715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7E3B306-45FC-00AE-132C-572BAE5DBC9A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724400" y="1519238"/>
            <a:ext cx="4419600" cy="4421187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6C5B37-7F7B-1837-D697-F5AC8E4F93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275" y="1825625"/>
            <a:ext cx="7029450" cy="35750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B7ECF3-6D8E-0E87-4FF2-534BD8C70DB3}"/>
              </a:ext>
            </a:extLst>
          </p:cNvPr>
          <p:cNvSpPr txBox="1"/>
          <p:nvPr/>
        </p:nvSpPr>
        <p:spPr>
          <a:xfrm>
            <a:off x="2729753" y="5635625"/>
            <a:ext cx="3066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United Nations, 2019)</a:t>
            </a:r>
          </a:p>
        </p:txBody>
      </p:sp>
    </p:spTree>
    <p:extLst>
      <p:ext uri="{BB962C8B-B14F-4D97-AF65-F5344CB8AC3E}">
        <p14:creationId xmlns:p14="http://schemas.microsoft.com/office/powerpoint/2010/main" val="3066718863"/>
      </p:ext>
    </p:extLst>
  </p:cSld>
  <p:clrMapOvr>
    <a:masterClrMapping/>
  </p:clrMapOvr>
  <p:transition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474C8-DDC2-7DEF-E3B0-9D7FE63786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CAB45-EEF5-F927-FA00-12C408089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859" y="365125"/>
            <a:ext cx="3697941" cy="1325563"/>
          </a:xfrm>
        </p:spPr>
        <p:txBody>
          <a:bodyPr>
            <a:noAutofit/>
          </a:bodyPr>
          <a:lstStyle/>
          <a:p>
            <a:pPr algn="ctr"/>
            <a:r>
              <a:rPr lang="en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Dyfyniadau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Quotations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D9BAB0FC-5E34-C676-6C30-077D7ED184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fontAlgn="t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CA5AB9-C969-574C-A59A-112DFF7C596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276850" y="1825625"/>
            <a:ext cx="3867150" cy="3810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91BE176-B3D4-3F79-7551-3E21C8A615AD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724400" y="1519238"/>
            <a:ext cx="4419600" cy="4421187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A339F41D-CCDB-162D-F12D-39409767E3D0}"/>
              </a:ext>
            </a:extLst>
          </p:cNvPr>
          <p:cNvSpPr/>
          <p:nvPr/>
        </p:nvSpPr>
        <p:spPr>
          <a:xfrm flipH="1">
            <a:off x="4114800" y="578225"/>
            <a:ext cx="2393576" cy="2312894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ears work. My brain understands. Can’t you see I am a REAL PERSON?</a:t>
            </a: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3E93D818-D0FF-83A8-5015-DEEFEAB3EC2E}"/>
              </a:ext>
            </a:extLst>
          </p:cNvPr>
          <p:cNvSpPr/>
          <p:nvPr/>
        </p:nvSpPr>
        <p:spPr>
          <a:xfrm>
            <a:off x="628651" y="2138083"/>
            <a:ext cx="2612090" cy="1290917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want to be part of the world, but I don’t see anyone like me in it.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EB322297-C32A-6F7A-5BAE-1BD7F7228849}"/>
              </a:ext>
            </a:extLst>
          </p:cNvPr>
          <p:cNvSpPr/>
          <p:nvPr/>
        </p:nvSpPr>
        <p:spPr>
          <a:xfrm>
            <a:off x="6710082" y="3119718"/>
            <a:ext cx="1909483" cy="1869141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Children with SEN aren’t sent to special parents. They make parents special.</a:t>
            </a:r>
          </a:p>
        </p:txBody>
      </p:sp>
      <p:sp>
        <p:nvSpPr>
          <p:cNvPr id="10" name="Speech Bubble: Oval 9">
            <a:extLst>
              <a:ext uri="{FF2B5EF4-FFF2-40B4-BE49-F238E27FC236}">
                <a16:creationId xmlns:a16="http://schemas.microsoft.com/office/drawing/2014/main" id="{C9CC665B-A64B-6B72-A143-07FA650806A1}"/>
              </a:ext>
            </a:extLst>
          </p:cNvPr>
          <p:cNvSpPr/>
          <p:nvPr/>
        </p:nvSpPr>
        <p:spPr>
          <a:xfrm>
            <a:off x="628650" y="3872753"/>
            <a:ext cx="2988609" cy="1593769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Sometimes, the things we can’t change end up changing us.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A119B4E9-45D1-103F-1BE9-964E6D1FBDFC}"/>
              </a:ext>
            </a:extLst>
          </p:cNvPr>
          <p:cNvSpPr/>
          <p:nvPr/>
        </p:nvSpPr>
        <p:spPr>
          <a:xfrm>
            <a:off x="4169709" y="3681279"/>
            <a:ext cx="2015938" cy="1785243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There is no greater disability in society than the ability to see a person as more.</a:t>
            </a:r>
          </a:p>
        </p:txBody>
      </p:sp>
    </p:spTree>
    <p:extLst>
      <p:ext uri="{BB962C8B-B14F-4D97-AF65-F5344CB8AC3E}">
        <p14:creationId xmlns:p14="http://schemas.microsoft.com/office/powerpoint/2010/main" val="448891416"/>
      </p:ext>
    </p:extLst>
  </p:cSld>
  <p:clrMapOvr>
    <a:masterClrMapping/>
  </p:clrMapOvr>
  <p:transition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5734B7-BCAB-51AF-CE6C-65201ADFA0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07FB2-D4FB-BBD2-A10F-86623C485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Goblygiadau</a:t>
            </a:r>
            <a: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 </a:t>
            </a:r>
            <a:r>
              <a:rPr lang="en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Addysgol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Educational Implications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B4360D86-7FAF-5305-70D7-D989D044030A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Beth sy’n newid os ydym yn mabwysiadau model cymdeithasol?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What changes if we adopt a social model?</a:t>
            </a:r>
            <a:endParaRPr lang="cy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D3945-C503-7E23-5A4A-41E7BC9E6B0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1C63F1D-B575-8D34-00A7-B24CEE059BF2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05DF66-0382-BCEA-68FD-328DB5351E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1664529"/>
            <a:ext cx="4114800" cy="38098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FC30FB-E10F-D929-5496-2E58D02378FC}"/>
              </a:ext>
            </a:extLst>
          </p:cNvPr>
          <p:cNvSpPr txBox="1"/>
          <p:nvPr/>
        </p:nvSpPr>
        <p:spPr>
          <a:xfrm>
            <a:off x="5015753" y="5635487"/>
            <a:ext cx="3619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(Source: Disability Arts Online, 2026)</a:t>
            </a:r>
          </a:p>
        </p:txBody>
      </p:sp>
    </p:spTree>
    <p:extLst>
      <p:ext uri="{BB962C8B-B14F-4D97-AF65-F5344CB8AC3E}">
        <p14:creationId xmlns:p14="http://schemas.microsoft.com/office/powerpoint/2010/main" val="3265705552"/>
      </p:ext>
    </p:extLst>
  </p:cSld>
  <p:clrMapOvr>
    <a:masterClrMapping/>
  </p:clrMapOvr>
  <p:transition/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1372BB-88F5-1FC9-011E-72FA7D842A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65EAB-6864-D6CB-03D2-22B21DEA2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Cwricwlwm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Curriculum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DB024972-5E71-031D-D2E1-61CE84FE3675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Hyblygrwydd;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Cynrychiolaeth;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Hygyrchedd.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r>
              <a:rPr lang="cy-GB" altLang="cy-GB" b="1" dirty="0">
                <a:latin typeface="Arial" panose="020B0604020202020204" pitchFamily="34" charset="0"/>
              </a:rPr>
              <a:t>Sut gall athro wneud gweithgaredd dysgu yn fwy hyblyg, cynrychioliadol a hygyrch?</a:t>
            </a:r>
            <a:endParaRPr lang="cy-GB" altLang="cy-GB" sz="2800" b="1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088CE-2E57-2D3B-35EC-82210822F7E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78A5E7F-EC82-01A8-D616-FAD1B881F6C1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Flexibility;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Representation;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Accessibility.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GB" sz="2800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How can a teacher make a learning activity more flexible, representative and accessible?</a:t>
            </a:r>
            <a:endParaRPr lang="cy-GB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157048"/>
      </p:ext>
    </p:extLst>
  </p:cSld>
  <p:clrMapOvr>
    <a:masterClrMapping/>
  </p:clrMapOvr>
  <p:transition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8B7F18-D03D-AF92-D98F-23635DF77E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7E150-FDF0-E210-E256-E84A65DDB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Addysgu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Teaching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5B6BCFE2-CF18-3B3F-061C-D041ED4BCAC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 fontScale="92500" lnSpcReduction="20000"/>
          </a:bodyPr>
          <a:lstStyle/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Dylunio Cyffredinol ar gyfer Dysgu (UDL);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Dulliau aml-synhwyraidd;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Sgaffaldio</a:t>
            </a: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Llais y dysgwr.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r>
              <a:rPr lang="cy-GB" altLang="cy-GB" b="1" dirty="0">
                <a:latin typeface="Arial" panose="020B0604020202020204" pitchFamily="34" charset="0"/>
              </a:rPr>
              <a:t>Pa un o’r dulliau hyn sydd, yn eich barn chi, yn cael yr effaith fwyaf ar gynhwysiant, a pham?</a:t>
            </a:r>
            <a:endParaRPr lang="cy-GB" altLang="cy-GB" sz="2800" b="1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2799D-FA68-A4B0-EA21-0974699A49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5B7C609-1B5F-A73D-9ACE-491AC2B26E3F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 fontScale="92500" lnSpcReduction="200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Universal Design for Learning (UDL);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Multi-sensory approaches;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Scaffolding;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Learner voice.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GB" sz="2800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Which of these approaches do you think has the greatest impact on inclusion, and why?</a:t>
            </a:r>
            <a:endParaRPr lang="cy-GB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20717"/>
      </p:ext>
    </p:extLst>
  </p:cSld>
  <p:clrMapOvr>
    <a:masterClrMapping/>
  </p:clrMapOvr>
  <p:transition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5EBF1-4505-3BF9-29C0-A1A449EABB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6C0F3-1467-EEC6-071C-54C67573B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Yr </a:t>
            </a:r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Amgylchedd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Environment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D14297D7-CCC4-EBC5-873F-056285445996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 fontScale="92500" lnSpcReduction="10000"/>
          </a:bodyPr>
          <a:lstStyle/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Hygyrchedd;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Mannau tawel;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Seddi hyblyg;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Cymhorthion gweledol.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r>
              <a:rPr lang="cy-GB" altLang="cy-GB" b="1" dirty="0">
                <a:latin typeface="Arial" panose="020B0604020202020204" pitchFamily="34" charset="0"/>
              </a:rPr>
              <a:t>Pa agwedd ar yr amgylchedd dysgu sydd fwyaf tebygol o leihau rhwystrau i gyfranogiad, a pham?</a:t>
            </a:r>
            <a:endParaRPr lang="cy-GB" altLang="cy-GB" sz="2800" b="1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3F560-6AA5-64DE-C141-C4591E707F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420724-4B76-ED6A-D81A-4C07072BED02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 fontScale="92500" lnSpcReduction="100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Accessibility;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Quiet spaces;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Flexible seating;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Visual supports.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GB" sz="2800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Which aspect of the learning environment is most likely to reduce barriers to participation, and why?</a:t>
            </a:r>
            <a:endParaRPr lang="cy-GB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061388"/>
      </p:ext>
    </p:extLst>
  </p:cSld>
  <p:clrMapOvr>
    <a:masterClrMapping/>
  </p:clrMapOvr>
  <p:transition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B5B1A-5FE5-04F3-2327-0B72F392DB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13F61-5C06-B5C8-E77A-5B3B61AB9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Perthnasoedd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Relationships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2E8DB5EC-78A9-1673-9209-BBFDA495891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 fontScale="92500" lnSpcReduction="10000"/>
          </a:bodyPr>
          <a:lstStyle/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Ymdeimlad o berthyn;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Parch;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Cyfranogiad;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Disgwyliadau uchel.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r>
              <a:rPr lang="cy-GB" altLang="cy-GB" sz="2800" b="1" dirty="0">
                <a:latin typeface="Arial" panose="020B0604020202020204" pitchFamily="34" charset="0"/>
              </a:rPr>
              <a:t>Sut gall disgwyliadau </a:t>
            </a:r>
            <a:r>
              <a:rPr lang="cy-GB" altLang="cy-GB" b="1" dirty="0">
                <a:latin typeface="Arial" panose="020B0604020202020204" pitchFamily="34" charset="0"/>
              </a:rPr>
              <a:t>isel gan oedolion effeithio ar ymdeimlad plentyn o berthyn a chyflawniad?</a:t>
            </a:r>
            <a:endParaRPr lang="cy-GB" altLang="cy-GB" sz="2800" b="1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9C17D-FC29-0035-F4AD-780C0D907C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7F4AE9A-E831-AA95-6496-6E022C026AB8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 fontScale="92500" lnSpcReduction="10000"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Belonging;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Respect;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Participation;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High expectations.</a:t>
            </a:r>
          </a:p>
          <a:p>
            <a:pPr eaLnBrk="0" fontAlgn="base" hangingPunct="0">
              <a:spcAft>
                <a:spcPct val="0"/>
              </a:spcAft>
              <a:defRPr/>
            </a:pPr>
            <a:endParaRPr lang="en-GB" sz="2800" kern="0" dirty="0">
              <a:solidFill>
                <a:srgbClr val="0070C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How might low expectations from adults affect a child’s sense of belonging and achievement?</a:t>
            </a:r>
            <a:endParaRPr lang="cy-GB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964529"/>
      </p:ext>
    </p:extLst>
  </p:cSld>
  <p:clrMapOvr>
    <a:masterClrMapping/>
  </p:clrMapOvr>
  <p:transition/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A9929-003C-1EE1-7192-F1E26FFB0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E60AF-41A6-F9FD-DFBE-0B2537AEBE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Cynhwysiant yn mwy na lleoliad.</a:t>
            </a:r>
          </a:p>
          <a:p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Mae’n ymwneud a dileu rhwystrau a galluogi cyfranogiad.</a:t>
            </a:r>
          </a:p>
          <a:p>
            <a:pPr marL="0" indent="0">
              <a:buNone/>
            </a:pPr>
            <a:endParaRPr lang="cy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Cwricwlwm hygyrch;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Addysgu cynhwysol;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Amgylchedd cefnogol;</a:t>
            </a:r>
          </a:p>
          <a:p>
            <a:pPr>
              <a:buFontTx/>
              <a:buChar char="-"/>
            </a:pPr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Perthnasoedd cadarnhaol.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9E161B-1D77-0701-E20F-F10F920436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is more than placement.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about removing barriers and enabling participation.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Accessible curriculum;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teaching;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Supportive environment;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90943475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9B87F6-0F8C-F786-5C2B-7B95A7212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754D2-A76E-204C-0E1E-A7B1243AD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Autofit/>
          </a:bodyPr>
          <a:lstStyle/>
          <a:p>
            <a:pPr algn="ctr"/>
            <a:r>
              <a:rPr lang="en-GB" altLang="cy-GB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Adfyfyriad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Reflection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>
            <a:extLst>
              <a:ext uri="{FF2B5EF4-FFF2-40B4-BE49-F238E27FC236}">
                <a16:creationId xmlns:a16="http://schemas.microsoft.com/office/drawing/2014/main" id="{1A9DB855-BF79-D500-9F83-69919A70790B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304800" y="1825624"/>
            <a:ext cx="4114800" cy="4138553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3 pheth rwyf wedi’u dysgu heddiw?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2 gwestiwn sydd gennyf o hyd?</a:t>
            </a:r>
          </a:p>
          <a:p>
            <a:pPr lvl="0"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 goblygiad i’m arfer?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26087-E5C2-2B71-C808-1215C27113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92A59D-2C9A-5742-2CB3-415C171FF15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4572001" y="1825624"/>
            <a:ext cx="4267199" cy="4114801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3 things I learned today?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2 questions I still have?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 implication for my practice?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763436"/>
      </p:ext>
    </p:extLst>
  </p:cSld>
  <p:clrMapOvr>
    <a:masterClrMapping/>
  </p:clrMapOvr>
  <p:transition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30274"/>
          </a:xfrm>
        </p:spPr>
        <p:txBody>
          <a:bodyPr>
            <a:noAutofit/>
          </a:bodyPr>
          <a:lstStyle/>
          <a:p>
            <a:pPr algn="ctr"/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Paratoi ar gyfer Sesiwn 3</a:t>
            </a:r>
            <a:br>
              <a:rPr lang="en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Preparation for </a:t>
            </a:r>
            <a:r>
              <a:rPr lang="en-GB" altLang="cy-GB" kern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Session 3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935678"/>
            <a:ext cx="4343401" cy="3626923"/>
          </a:xfrm>
        </p:spPr>
        <p:txBody>
          <a:bodyPr>
            <a:normAutofit/>
          </a:bodyPr>
          <a:lstStyle/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Cod ADY Cymru (10 tudalen);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Erthyglau 2, 3, 12 a 23 o’r CCUHP;</a:t>
            </a:r>
          </a:p>
          <a:p>
            <a:pPr lvl="0"/>
            <a:r>
              <a:rPr lang="cy-GB" noProof="0" dirty="0">
                <a:latin typeface="Arial" panose="020B0604020202020204" pitchFamily="34" charset="0"/>
                <a:cs typeface="Arial" panose="020B0604020202020204" pitchFamily="34" charset="0"/>
              </a:rPr>
              <a:t>Shakespeare (2018) Pennod ar modelau anabledd.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1917"/>
            <a:ext cx="4220307" cy="4057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ALN Code for Wales (10 pages);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UNCRC Articles 2, 3, 12 and 23;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Shakespeare (2018) Chapter on models of disability.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50981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  <a:t>Cyfeirnodi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>
          <a:xfrm>
            <a:off x="1" y="1317812"/>
            <a:ext cx="9144000" cy="4679576"/>
          </a:xfrm>
        </p:spPr>
        <p:txBody>
          <a:bodyPr>
            <a:normAutofit fontScale="62500" lnSpcReduction="20000"/>
          </a:bodyPr>
          <a:lstStyle/>
          <a:p>
            <a:pPr>
              <a:buFontTx/>
              <a:buNone/>
            </a:pPr>
            <a:r>
              <a:rPr lang="en-GB" altLang="cy-GB" dirty="0" err="1">
                <a:latin typeface="Arial" panose="020B0604020202020204" pitchFamily="34" charset="0"/>
                <a:cs typeface="Arial" panose="020B0604020202020204" pitchFamily="34" charset="0"/>
              </a:rPr>
              <a:t>Everway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GB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Universal Design for Learning guidelines.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https://www.everway.com/guides/universal-design-for-learning/guidelines/?gad_source=2&amp;gad_campaignid=24290910138&amp;gclid=CjwKCAjw_9bWBhBGEiwAomyTIriPWcyKBoGpD2ILeYun3Bb1KROMUvmN__AsuwQA2B0aDYjBqD9GORoCxjIQAvD_BwE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[Accessed: October 19 2026].</a:t>
            </a:r>
          </a:p>
          <a:p>
            <a:pPr>
              <a:buFontTx/>
              <a:buNone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Goodley, D. (2017). </a:t>
            </a:r>
            <a:r>
              <a:rPr lang="en-GB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Disability Studies: An Interdisciplinary Introduction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(2nd ed.). Sage.</a:t>
            </a:r>
          </a:p>
          <a:p>
            <a:pPr>
              <a:buFontTx/>
              <a:buNone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Hodkinson, A. and Vickerman, P. (2022). </a:t>
            </a:r>
            <a:r>
              <a:rPr lang="en-GB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Key Issues in Special Educational Needs and Inclusion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. Sage.</a:t>
            </a:r>
          </a:p>
          <a:p>
            <a:pPr>
              <a:buNone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Shakespeare, T. (2018). </a:t>
            </a:r>
            <a:r>
              <a:rPr lang="en-GB" altLang="cy-GB" i="1" dirty="0">
                <a:latin typeface="Arial" panose="020B0604020202020204" pitchFamily="34" charset="0"/>
                <a:cs typeface="Arial" panose="020B0604020202020204" pitchFamily="34" charset="0"/>
              </a:rPr>
              <a:t>Disability: The Basics.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Routledge.</a:t>
            </a:r>
          </a:p>
          <a:p>
            <a:pPr>
              <a:buNone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United Nations (1989). United Nations Convention on the Rights of the Child. Available at: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https://www.unicef.org.uk/what-we-do/un-convention-child-rights/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[Accessed: October 19 2026].</a:t>
            </a:r>
          </a:p>
          <a:p>
            <a:pPr>
              <a:buNone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Welsh Government (2024). Additional Learning Needs and Education Tribunal (Wales) Act 2018. Available at: 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https://www.gov.wales/additional-learning-needs-and-education-tribunal-wales-act-2018</a:t>
            </a: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  [Accessed: October 19 2026].</a:t>
            </a:r>
          </a:p>
          <a:p>
            <a:pPr>
              <a:buFontTx/>
              <a:buNone/>
            </a:pPr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Welsh Government (2022). Curriculum for Wales: statutory guidance. Available at: </a:t>
            </a:r>
            <a:r>
              <a:rPr lang="en-GB" dirty="0">
                <a:hlinkClick r:id="rId6"/>
              </a:rPr>
              <a:t>Curriculum for Wales: statutory guidance | GOV.WALES</a:t>
            </a:r>
            <a:r>
              <a:rPr lang="en-GB" dirty="0"/>
              <a:t> [Accessed: October 19 2026].</a:t>
            </a:r>
            <a:endParaRPr lang="en-GB" altLang="cy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8286671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2984</Words>
  <Application>Microsoft Office PowerPoint</Application>
  <PresentationFormat>On-screen Show (4:3)</PresentationFormat>
  <Paragraphs>610</Paragraphs>
  <Slides>56</Slides>
  <Notes>54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56</vt:i4>
      </vt:variant>
    </vt:vector>
  </HeadingPairs>
  <TitlesOfParts>
    <vt:vector size="65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ECCE4005C Dysgu i Bawb: Cyflwyniad i ADY   Sesiwn 2 Modelau o Anabledd a Safbwyntiau Damcaniaethol   </vt:lpstr>
      <vt:lpstr>Cynnwys Contents</vt:lpstr>
      <vt:lpstr>Sgiliau trosglwyddadwy lefel uwch High-level transferable skills </vt:lpstr>
      <vt:lpstr>Amcanion y sesiwn Session aims</vt:lpstr>
      <vt:lpstr>Beth sy’n dod i’r meddwl? What comes to mind?</vt:lpstr>
      <vt:lpstr>Beth yw Model? What is a Model?</vt:lpstr>
      <vt:lpstr>Pam fod Modelau’n Bwysig? Why do Models Matter?</vt:lpstr>
      <vt:lpstr>Y Model Meddygol The Medical Model</vt:lpstr>
      <vt:lpstr>Nodweddion Key features</vt:lpstr>
      <vt:lpstr>Enghraifft Ymarferol - Awtistiaeth Practical Example - Autism</vt:lpstr>
      <vt:lpstr>Dehongliad y Model Meddygol Medical Model Interpretation</vt:lpstr>
      <vt:lpstr>Asesiadau Assessments</vt:lpstr>
      <vt:lpstr>Therapi Therapy</vt:lpstr>
      <vt:lpstr>Manteision Strengths</vt:lpstr>
      <vt:lpstr>Cyfyngiadau Limitations</vt:lpstr>
      <vt:lpstr>Gweithgaredd </vt:lpstr>
      <vt:lpstr>Activity </vt:lpstr>
      <vt:lpstr>Y Model Cymdeithasol The Social Model</vt:lpstr>
      <vt:lpstr>Esiampl Example</vt:lpstr>
      <vt:lpstr> Rhwystrau Cymdeithasol Social Barriers</vt:lpstr>
      <vt:lpstr>Enghraifft Addysgol - Dyslecsia Learning Example - Dyslexia</vt:lpstr>
      <vt:lpstr>Trafodwch… Discuss…</vt:lpstr>
      <vt:lpstr>Y Model Bioseicogymdeithasol The Biopsychosocial Model</vt:lpstr>
      <vt:lpstr>Esiampl - ADHD Example - ADHD</vt:lpstr>
      <vt:lpstr>Cryfderau Strengths</vt:lpstr>
      <vt:lpstr>Cyfyngiadau Limitations</vt:lpstr>
      <vt:lpstr>Gweithgaredd Jig-so Jigsaw Activity</vt:lpstr>
      <vt:lpstr>Gweithgaredd Jig-so Jigsaw Activity</vt:lpstr>
      <vt:lpstr>Cymharu’r Modelau Comparing the Models</vt:lpstr>
      <vt:lpstr>Gwerthuso Evaluation</vt:lpstr>
      <vt:lpstr>Hawliau ac Anabledd </vt:lpstr>
      <vt:lpstr>Rights and Disability</vt:lpstr>
      <vt:lpstr>Safbwynt sy’n seiliedig ar hawliau Right-based perspective</vt:lpstr>
      <vt:lpstr>Cysylltu gydag arfer Link to practice</vt:lpstr>
      <vt:lpstr>Trafodwch Discuss</vt:lpstr>
      <vt:lpstr>Fideo Video</vt:lpstr>
      <vt:lpstr>  Confensiwn y Cenhedloedd Unedig ar Hawliau Pobl ag Anableddau (CCUHPA)  </vt:lpstr>
      <vt:lpstr>    United Nations Convention on the Rights of Persons with Disabilities (UNCRPD)   </vt:lpstr>
      <vt:lpstr>Adfyfyriad Reflection</vt:lpstr>
      <vt:lpstr>Cyd-destun Cymru Welsh context</vt:lpstr>
      <vt:lpstr>Astudiaeth Achos</vt:lpstr>
      <vt:lpstr>Case Study</vt:lpstr>
      <vt:lpstr> Pwy sy’n penderfynu beth sy’n “normal”? Who decides what is “normal”?</vt:lpstr>
      <vt:lpstr>Enghraifft Example</vt:lpstr>
      <vt:lpstr>Niwroamrywiaeth Neurodiversity</vt:lpstr>
      <vt:lpstr>Llais pobl ag anabledd Disabled voices</vt:lpstr>
      <vt:lpstr>Dyfyniadau Quotations</vt:lpstr>
      <vt:lpstr>Goblygiadau Addysgol Educational Implications</vt:lpstr>
      <vt:lpstr>Cwricwlwm Curriculum</vt:lpstr>
      <vt:lpstr>Addysgu Teaching</vt:lpstr>
      <vt:lpstr>Yr Amgylchedd Environment</vt:lpstr>
      <vt:lpstr>Perthnasoedd Relationships</vt:lpstr>
      <vt:lpstr>Crynodeb Summary</vt:lpstr>
      <vt:lpstr>Adfyfyriad Reflection</vt:lpstr>
      <vt:lpstr>Paratoi ar gyfer Sesiwn 3 Preparation for Session 3</vt:lpstr>
      <vt:lpstr>Cyfeirnodi Referencing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17</cp:revision>
  <dcterms:created xsi:type="dcterms:W3CDTF">2021-03-10T12:10:47Z</dcterms:created>
  <dcterms:modified xsi:type="dcterms:W3CDTF">2026-10-19T10:36:06Z</dcterms:modified>
</cp:coreProperties>
</file>