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92" r:id="rId3"/>
    <p:sldId id="285" r:id="rId4"/>
    <p:sldId id="286" r:id="rId5"/>
    <p:sldId id="287" r:id="rId6"/>
    <p:sldId id="288" r:id="rId7"/>
    <p:sldId id="29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884"/>
  </p:normalViewPr>
  <p:slideViewPr>
    <p:cSldViewPr snapToGrid="0">
      <p:cViewPr varScale="1">
        <p:scale>
          <a:sx n="121" d="100"/>
          <a:sy n="121" d="100"/>
        </p:scale>
        <p:origin x="200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609B5-A96B-714F-7ED2-51F340C0B2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5255AE-1BCC-BF34-BAFB-236221FDDE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5BB580-8420-3B47-C413-A459F0C46A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60825-15DF-1E42-8F14-F1EED8C7A0DD}" type="datetimeFigureOut">
              <a:rPr lang="en-US" smtClean="0"/>
              <a:t>11/12/24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38AF05-E3FB-1A71-77B9-605B063B3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AEED75-1AA1-1542-A822-891181DCF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05FF8-C166-D64D-AC99-B7C502A2E3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474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FF2FD-F5E4-510C-86AB-F57D8658B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45C9B-62EE-D749-84BD-6E8CB43149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A869F-5F3D-6A5A-8751-70D135B03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60825-15DF-1E42-8F14-F1EED8C7A0DD}" type="datetimeFigureOut">
              <a:rPr lang="en-US" smtClean="0"/>
              <a:t>11/12/24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5F75B-8B11-DE8B-9CF8-605A0F788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8A2570-C2AA-31C0-B667-C2EC78F55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05FF8-C166-D64D-AC99-B7C502A2E3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643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9BD97-B370-3546-AF2F-05050E43B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6F4D9C-56A4-F48B-D75C-2C26C62FE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E25961-1DFC-3DE5-D051-6EBFF8D06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60825-15DF-1E42-8F14-F1EED8C7A0DD}" type="datetimeFigureOut">
              <a:rPr lang="en-US" smtClean="0"/>
              <a:t>11/12/24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C459A-60F2-EEC7-1F99-9906881F5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6DE9F-BC54-DB34-4875-7817A4631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05FF8-C166-D64D-AC99-B7C502A2E3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6216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15A9D-DDE4-4895-B6F7-B8CBD42F42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A9FCF1-DECB-DE97-4056-FFE2CEB96B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036CED-61C1-41A4-8AB5-B6B106F2CA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C80D41-D324-2A3B-EEAF-9B0388BF3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60825-15DF-1E42-8F14-F1EED8C7A0DD}" type="datetimeFigureOut">
              <a:rPr lang="en-US" smtClean="0"/>
              <a:t>11/12/24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C39A77-5E7C-0441-9636-7EC02D701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ADE1CE-2B42-CB68-5C3A-7B94E9393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05FF8-C166-D64D-AC99-B7C502A2E3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978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795FD-3B5E-E99B-46BE-38A7B6CE1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E4F74B-1816-9A66-5543-B1DF6D05A3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963D72-69F7-3959-0B6A-243664EDE6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BA93B2-E256-7150-82BA-51CE170699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D158C-DC48-5955-B7CC-C26DCD04DE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D3E97-BBC3-18F3-D01C-E598B3EA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60825-15DF-1E42-8F14-F1EED8C7A0DD}" type="datetimeFigureOut">
              <a:rPr lang="en-US" smtClean="0"/>
              <a:t>11/12/24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D590DC-96E9-AD9C-447E-D6DAB0A14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FBE1FF-968D-7CAB-5E85-CD6F3F414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05FF8-C166-D64D-AC99-B7C502A2E3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059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93749-32F5-6831-9BB0-CF28DD55D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7E0048-4FD7-C84A-9950-80A9B428E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60825-15DF-1E42-8F14-F1EED8C7A0DD}" type="datetimeFigureOut">
              <a:rPr lang="en-US" smtClean="0"/>
              <a:t>11/12/24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4B34C6-4430-95DA-D500-08846DBF3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C2E843-BEA6-E52B-2114-98A34B241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05FF8-C166-D64D-AC99-B7C502A2E3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736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DA13FF-05C2-70E9-53D9-5E398DC27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60825-15DF-1E42-8F14-F1EED8C7A0DD}" type="datetimeFigureOut">
              <a:rPr lang="en-US" smtClean="0"/>
              <a:t>11/12/24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FFF913-8F8B-20B0-4224-8C8507E74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AC9D83-4DA9-1792-7DF2-746E9E20B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05FF8-C166-D64D-AC99-B7C502A2E3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692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41DB2-53F9-8977-E167-2B6BD49DB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FD7E5-770B-5192-6434-98E9116BD0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72C914-5765-F1F5-4606-A5F453E011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61B73F-7F71-3893-570A-7E66D0BA2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60825-15DF-1E42-8F14-F1EED8C7A0DD}" type="datetimeFigureOut">
              <a:rPr lang="en-US" smtClean="0"/>
              <a:t>11/12/24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9171D5-5142-F634-C163-703BE241D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ECFCAF-26AD-B64D-BB7D-938539AAA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05FF8-C166-D64D-AC99-B7C502A2E3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459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AF2CF-5516-F974-B9AB-3AF766D06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90DEF4-A763-418D-60B3-44EB918FD5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AD14D6-D414-21D9-088F-EB7C67552C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BDB576-7917-5B99-FCE9-D0703FF3E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60825-15DF-1E42-8F14-F1EED8C7A0DD}" type="datetimeFigureOut">
              <a:rPr lang="en-US" smtClean="0"/>
              <a:t>11/12/24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6DF726-881A-AB2C-F859-D6E5F8E41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BF5B30-8828-E310-C408-C638273B1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05FF8-C166-D64D-AC99-B7C502A2E3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093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45FAD-BF5A-21F2-90C1-648D05343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446228-3EA5-AE7B-71DE-ED8EFE6A42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65A73-9189-45B3-33DB-D04452095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60825-15DF-1E42-8F14-F1EED8C7A0DD}" type="datetimeFigureOut">
              <a:rPr lang="en-US" smtClean="0"/>
              <a:t>11/12/24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9A463-50A2-676C-4DFB-79553E4D0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32D16-8174-95A2-F3CF-59AA22273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05FF8-C166-D64D-AC99-B7C502A2E3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8861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420E30-6AB6-1D2C-E273-D4C63FD9C7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5C2690-C4B4-4195-36F9-B82025ECCE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8E7572-EC93-5CE4-B57A-CFCE92AA6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60825-15DF-1E42-8F14-F1EED8C7A0DD}" type="datetimeFigureOut">
              <a:rPr lang="en-US" smtClean="0"/>
              <a:t>11/12/24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EDEC58-9E88-9BD5-85DA-0F9A72D2BC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7F0CD8-98CC-5B53-BE30-6C0D2A800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05FF8-C166-D64D-AC99-B7C502A2E3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427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490A6E-16AC-81C0-E288-DB7B9B063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50510C-E441-A6D3-8016-50D6FE7CE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C23E06-1635-DBB4-C6D9-BBBDB3399A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860825-15DF-1E42-8F14-F1EED8C7A0DD}" type="datetimeFigureOut">
              <a:rPr lang="en-US" smtClean="0"/>
              <a:t>11/12/24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DD5733-6DC7-61A7-407D-67D8C2B0AB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141AA6-594A-ABA3-01E8-0E6D589927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C05FF8-C166-D64D-AC99-B7C502A2E3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395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C12CC-2892-1F60-4BCB-4CB6FEEE04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sz="6000" b="1" dirty="0">
                <a:latin typeface="Arial"/>
                <a:cs typeface="Arial"/>
              </a:rPr>
              <a:t>Essay </a:t>
            </a:r>
            <a:br>
              <a:rPr lang="en-GB" sz="6000" b="1" dirty="0">
                <a:latin typeface="Arial"/>
                <a:cs typeface="Arial"/>
              </a:rPr>
            </a:br>
            <a:r>
              <a:rPr lang="en-GB" sz="6000" b="1" dirty="0">
                <a:latin typeface="Arial"/>
                <a:cs typeface="Arial"/>
              </a:rPr>
              <a:t>outline </a:t>
            </a:r>
            <a:br>
              <a:rPr lang="en-GB" sz="6000" b="1" dirty="0">
                <a:latin typeface="Arial"/>
                <a:cs typeface="Arial"/>
              </a:rPr>
            </a:br>
            <a:r>
              <a:rPr lang="en-GB" sz="6000" b="1" dirty="0">
                <a:latin typeface="Arial"/>
                <a:cs typeface="Arial"/>
              </a:rPr>
              <a:t>example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6507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7290" y="174995"/>
            <a:ext cx="6135688" cy="68993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Essay</a:t>
            </a:r>
            <a:r>
              <a:rPr lang="en-GB" dirty="0"/>
              <a:t> Example structure</a:t>
            </a:r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2166301" y="2047098"/>
            <a:ext cx="3240405" cy="623889"/>
          </a:xfrm>
          <a:prstGeom prst="rect">
            <a:avLst/>
          </a:prstGeom>
          <a:solidFill>
            <a:srgbClr val="E3AD92"/>
          </a:solidFill>
        </p:spPr>
        <p:txBody>
          <a:bodyPr vert="horz" wrap="square" lIns="0" tIns="635" rIns="0" bIns="0" rtlCol="0">
            <a:spAutoFit/>
          </a:bodyPr>
          <a:lstStyle/>
          <a:p>
            <a:pPr>
              <a:spcBef>
                <a:spcPts val="5"/>
              </a:spcBef>
            </a:pPr>
            <a:endParaRPr sz="2250">
              <a:latin typeface="Times New Roman"/>
              <a:cs typeface="Times New Roman"/>
            </a:endParaRPr>
          </a:p>
          <a:p>
            <a:pPr marL="1022985"/>
            <a:r>
              <a:rPr spc="-5" dirty="0">
                <a:solidFill>
                  <a:srgbClr val="2D1302"/>
                </a:solidFill>
                <a:latin typeface="Arial"/>
                <a:cs typeface="Arial"/>
              </a:rPr>
              <a:t>Introduction</a:t>
            </a:r>
            <a:endParaRPr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166301" y="2926956"/>
            <a:ext cx="3240405" cy="744435"/>
          </a:xfrm>
          <a:prstGeom prst="rect">
            <a:avLst/>
          </a:prstGeom>
          <a:solidFill>
            <a:srgbClr val="E3AD92"/>
          </a:solidFill>
        </p:spPr>
        <p:txBody>
          <a:bodyPr vert="horz" wrap="square" lIns="0" tIns="203835" rIns="0" bIns="0" rtlCol="0">
            <a:spAutoFit/>
          </a:bodyPr>
          <a:lstStyle/>
          <a:p>
            <a:pPr marL="1092835" marR="1085215" algn="ctr">
              <a:lnSpc>
                <a:spcPts val="2110"/>
              </a:lnSpc>
              <a:spcBef>
                <a:spcPts val="1605"/>
              </a:spcBef>
            </a:pPr>
            <a:r>
              <a:rPr spc="-5" dirty="0">
                <a:solidFill>
                  <a:srgbClr val="2D1302"/>
                </a:solidFill>
                <a:latin typeface="Arial"/>
                <a:cs typeface="Arial"/>
              </a:rPr>
              <a:t>Main</a:t>
            </a:r>
            <a:r>
              <a:rPr spc="-8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pc="-5" dirty="0">
                <a:solidFill>
                  <a:srgbClr val="2D1302"/>
                </a:solidFill>
                <a:latin typeface="Arial"/>
                <a:cs typeface="Arial"/>
              </a:rPr>
              <a:t>body </a:t>
            </a:r>
            <a:r>
              <a:rPr spc="-484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pc="-45" dirty="0">
                <a:solidFill>
                  <a:srgbClr val="2D1302"/>
                </a:solidFill>
                <a:latin typeface="Arial"/>
                <a:cs typeface="Arial"/>
              </a:rPr>
              <a:t>Topic</a:t>
            </a:r>
            <a:r>
              <a:rPr spc="-2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endParaRPr dirty="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166301" y="3853158"/>
            <a:ext cx="3240405" cy="623248"/>
          </a:xfrm>
          <a:prstGeom prst="rect">
            <a:avLst/>
          </a:prstGeom>
          <a:solidFill>
            <a:srgbClr val="E3AD92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250">
              <a:latin typeface="Times New Roman"/>
              <a:cs typeface="Times New Roman"/>
            </a:endParaRPr>
          </a:p>
          <a:p>
            <a:pPr marL="1054735"/>
            <a:r>
              <a:rPr spc="-5" dirty="0">
                <a:solidFill>
                  <a:srgbClr val="2D1302"/>
                </a:solidFill>
                <a:latin typeface="Arial"/>
                <a:cs typeface="Arial"/>
              </a:rPr>
              <a:t>Conclusion</a:t>
            </a:r>
            <a:endParaRPr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051067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5007" y="356398"/>
            <a:ext cx="6190512" cy="68993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dirty="0"/>
              <a:t>Essay Example structure</a:t>
            </a:r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2166301" y="1395897"/>
            <a:ext cx="3240405" cy="623889"/>
          </a:xfrm>
          <a:prstGeom prst="rect">
            <a:avLst/>
          </a:prstGeom>
          <a:solidFill>
            <a:srgbClr val="E3AD92"/>
          </a:solidFill>
        </p:spPr>
        <p:txBody>
          <a:bodyPr vert="horz" wrap="square" lIns="0" tIns="635" rIns="0" bIns="0" rtlCol="0">
            <a:spAutoFit/>
          </a:bodyPr>
          <a:lstStyle/>
          <a:p>
            <a:pPr>
              <a:spcBef>
                <a:spcPts val="5"/>
              </a:spcBef>
            </a:pPr>
            <a:endParaRPr sz="2250">
              <a:latin typeface="Times New Roman"/>
              <a:cs typeface="Times New Roman"/>
            </a:endParaRPr>
          </a:p>
          <a:p>
            <a:pPr marL="1022985"/>
            <a:r>
              <a:rPr spc="-5" dirty="0">
                <a:solidFill>
                  <a:srgbClr val="2D1302"/>
                </a:solidFill>
                <a:latin typeface="Arial"/>
                <a:cs typeface="Arial"/>
              </a:rPr>
              <a:t>Introduction</a:t>
            </a:r>
            <a:endParaRPr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785518" y="1028137"/>
            <a:ext cx="4811476" cy="5343707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rgbClr val="2D1302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500" dirty="0">
              <a:latin typeface="Times New Roman"/>
              <a:cs typeface="Times New Roman"/>
            </a:endParaRPr>
          </a:p>
          <a:p>
            <a:pPr marL="388620" marR="429895" indent="-285750">
              <a:lnSpc>
                <a:spcPts val="2110"/>
              </a:lnSpc>
              <a:buFont typeface="Arial"/>
              <a:buChar char="•"/>
              <a:tabLst>
                <a:tab pos="388620" algn="l"/>
                <a:tab pos="389255" algn="l"/>
              </a:tabLst>
            </a:pPr>
            <a:r>
              <a:rPr lang="en-GB" b="1" spc="-5" dirty="0">
                <a:solidFill>
                  <a:srgbClr val="2D1302"/>
                </a:solidFill>
                <a:latin typeface="Arial-BoldItalicMT"/>
                <a:cs typeface="Arial-BoldItalicMT"/>
              </a:rPr>
              <a:t>Introduce </a:t>
            </a:r>
            <a:r>
              <a:rPr lang="en-GB" spc="-5" dirty="0">
                <a:solidFill>
                  <a:srgbClr val="2D1302"/>
                </a:solidFill>
                <a:latin typeface="Arial"/>
                <a:cs typeface="Arial"/>
              </a:rPr>
              <a:t>what are you </a:t>
            </a:r>
            <a:r>
              <a:rPr lang="en-GB" spc="-49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lang="en-GB" spc="-5" dirty="0">
                <a:solidFill>
                  <a:srgbClr val="2D1302"/>
                </a:solidFill>
                <a:latin typeface="Arial"/>
                <a:cs typeface="Arial"/>
              </a:rPr>
              <a:t>going</a:t>
            </a:r>
            <a:r>
              <a:rPr lang="en-GB" spc="-1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lang="en-GB" spc="-5" dirty="0">
                <a:solidFill>
                  <a:srgbClr val="2D1302"/>
                </a:solidFill>
                <a:latin typeface="Arial"/>
                <a:cs typeface="Arial"/>
              </a:rPr>
              <a:t>to</a:t>
            </a:r>
            <a:r>
              <a:rPr lang="en-GB" spc="-1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lang="en-GB" spc="-35" dirty="0">
                <a:solidFill>
                  <a:srgbClr val="2D1302"/>
                </a:solidFill>
                <a:latin typeface="Arial"/>
                <a:cs typeface="Arial"/>
              </a:rPr>
              <a:t>say.</a:t>
            </a:r>
            <a:endParaRPr lang="en-GB" dirty="0">
              <a:latin typeface="Arial"/>
              <a:cs typeface="Arial"/>
            </a:endParaRPr>
          </a:p>
          <a:p>
            <a:pPr>
              <a:spcBef>
                <a:spcPts val="25"/>
              </a:spcBef>
              <a:buClr>
                <a:srgbClr val="2D1302"/>
              </a:buClr>
              <a:buFont typeface="Arial"/>
              <a:buChar char="•"/>
            </a:pPr>
            <a:endParaRPr lang="en-GB" sz="1750" dirty="0">
              <a:latin typeface="Arial"/>
              <a:cs typeface="Arial"/>
            </a:endParaRPr>
          </a:p>
          <a:p>
            <a:pPr marL="388620" marR="87630" indent="-285750">
              <a:lnSpc>
                <a:spcPct val="101699"/>
              </a:lnSpc>
              <a:spcBef>
                <a:spcPts val="5"/>
              </a:spcBef>
              <a:buChar char="•"/>
              <a:tabLst>
                <a:tab pos="388620" algn="l"/>
                <a:tab pos="389255" algn="l"/>
              </a:tabLst>
            </a:pPr>
            <a:r>
              <a:rPr lang="en-GB" dirty="0">
                <a:solidFill>
                  <a:srgbClr val="2D1302"/>
                </a:solidFill>
                <a:latin typeface="Arial"/>
                <a:cs typeface="Arial"/>
              </a:rPr>
              <a:t>Outline</a:t>
            </a:r>
            <a:r>
              <a:rPr lang="en-GB" spc="-2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lang="en-GB" dirty="0">
                <a:solidFill>
                  <a:srgbClr val="2D1302"/>
                </a:solidFill>
                <a:latin typeface="Arial"/>
                <a:cs typeface="Arial"/>
              </a:rPr>
              <a:t>a</a:t>
            </a:r>
            <a:r>
              <a:rPr lang="en-GB" spc="-25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lang="en-GB" b="1" spc="-5" dirty="0">
                <a:solidFill>
                  <a:srgbClr val="2D1302"/>
                </a:solidFill>
                <a:latin typeface="Arial-BoldItalicMT"/>
                <a:cs typeface="Arial-BoldItalicMT"/>
              </a:rPr>
              <a:t>general</a:t>
            </a:r>
            <a:r>
              <a:rPr lang="en-GB" b="1" spc="-20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lang="en-GB" b="1" spc="-5" dirty="0">
                <a:solidFill>
                  <a:srgbClr val="2D1302"/>
                </a:solidFill>
                <a:latin typeface="Arial-BoldItalicMT"/>
                <a:cs typeface="Arial-BoldItalicMT"/>
              </a:rPr>
              <a:t>idea</a:t>
            </a:r>
            <a:r>
              <a:rPr lang="en-GB" b="1" spc="-20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lang="en-GB" spc="-5" dirty="0">
                <a:solidFill>
                  <a:srgbClr val="2D1302"/>
                </a:solidFill>
                <a:latin typeface="Arial"/>
                <a:cs typeface="Arial"/>
              </a:rPr>
              <a:t>and </a:t>
            </a:r>
            <a:r>
              <a:rPr lang="en-GB" spc="-484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lang="en-GB" spc="-5" dirty="0">
                <a:solidFill>
                  <a:srgbClr val="2D1302"/>
                </a:solidFill>
                <a:latin typeface="Arial"/>
                <a:cs typeface="Arial"/>
              </a:rPr>
              <a:t>show how </a:t>
            </a:r>
            <a:r>
              <a:rPr lang="en-GB" dirty="0">
                <a:solidFill>
                  <a:srgbClr val="2D1302"/>
                </a:solidFill>
                <a:latin typeface="Arial"/>
                <a:cs typeface="Arial"/>
              </a:rPr>
              <a:t>it </a:t>
            </a:r>
            <a:r>
              <a:rPr lang="en-GB" spc="-5" dirty="0">
                <a:solidFill>
                  <a:srgbClr val="2D1302"/>
                </a:solidFill>
                <a:latin typeface="Arial"/>
                <a:cs typeface="Arial"/>
              </a:rPr>
              <a:t>develops to </a:t>
            </a:r>
            <a:r>
              <a:rPr lang="en-GB" dirty="0">
                <a:solidFill>
                  <a:srgbClr val="2D1302"/>
                </a:solidFill>
                <a:latin typeface="Arial"/>
                <a:cs typeface="Arial"/>
              </a:rPr>
              <a:t>a </a:t>
            </a:r>
            <a:r>
              <a:rPr lang="en-GB" spc="5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lang="en-GB" b="1" spc="-5" dirty="0">
                <a:solidFill>
                  <a:srgbClr val="2D1302"/>
                </a:solidFill>
                <a:latin typeface="Arial-BoldItalicMT"/>
                <a:cs typeface="Arial-BoldItalicMT"/>
              </a:rPr>
              <a:t>specific</a:t>
            </a:r>
            <a:r>
              <a:rPr lang="en-GB" b="1" spc="-10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lang="en-GB" b="1" spc="-5" dirty="0">
                <a:solidFill>
                  <a:srgbClr val="2D1302"/>
                </a:solidFill>
                <a:latin typeface="Arial-BoldItalicMT"/>
                <a:cs typeface="Arial-BoldItalicMT"/>
              </a:rPr>
              <a:t>focus.</a:t>
            </a:r>
            <a:endParaRPr lang="en-GB" dirty="0">
              <a:latin typeface="Arial-BoldItalicMT"/>
              <a:cs typeface="Arial-BoldItalicMT"/>
            </a:endParaRPr>
          </a:p>
          <a:p>
            <a:pPr>
              <a:spcBef>
                <a:spcPts val="5"/>
              </a:spcBef>
              <a:buClr>
                <a:srgbClr val="2D1302"/>
              </a:buClr>
              <a:buFont typeface="Arial"/>
              <a:buChar char="•"/>
            </a:pPr>
            <a:endParaRPr lang="en-GB" sz="1950" dirty="0">
              <a:latin typeface="Arial-BoldItalicMT"/>
              <a:cs typeface="Arial-BoldItalicMT"/>
            </a:endParaRPr>
          </a:p>
          <a:p>
            <a:pPr marL="388620" marR="1141095" indent="-285750">
              <a:lnSpc>
                <a:spcPts val="2110"/>
              </a:lnSpc>
              <a:buChar char="•"/>
              <a:tabLst>
                <a:tab pos="388620" algn="l"/>
                <a:tab pos="389255" algn="l"/>
              </a:tabLst>
            </a:pPr>
            <a:r>
              <a:rPr lang="en-GB" spc="-5" dirty="0">
                <a:solidFill>
                  <a:srgbClr val="2D1302"/>
                </a:solidFill>
                <a:latin typeface="Arial"/>
                <a:cs typeface="Arial"/>
              </a:rPr>
              <a:t>Frame</a:t>
            </a:r>
            <a:r>
              <a:rPr lang="en-GB" spc="-45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lang="en-GB" dirty="0">
                <a:solidFill>
                  <a:srgbClr val="2D1302"/>
                </a:solidFill>
                <a:latin typeface="Arial"/>
                <a:cs typeface="Arial"/>
              </a:rPr>
              <a:t>a</a:t>
            </a:r>
            <a:r>
              <a:rPr lang="en-GB" spc="-45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lang="en-GB" b="1" dirty="0">
                <a:solidFill>
                  <a:srgbClr val="2D1302"/>
                </a:solidFill>
                <a:latin typeface="Arial-BoldItalicMT"/>
                <a:cs typeface="Arial-BoldItalicMT"/>
              </a:rPr>
              <a:t>‘Thesis </a:t>
            </a:r>
            <a:r>
              <a:rPr lang="en-GB" b="1" spc="-484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lang="en-GB" b="1" spc="-5" dirty="0">
                <a:solidFill>
                  <a:srgbClr val="2D1302"/>
                </a:solidFill>
                <a:latin typeface="Arial-BoldItalicMT"/>
                <a:cs typeface="Arial-BoldItalicMT"/>
              </a:rPr>
              <a:t>Statement</a:t>
            </a:r>
            <a:r>
              <a:rPr lang="en-GB" spc="-5" dirty="0">
                <a:solidFill>
                  <a:srgbClr val="2D1302"/>
                </a:solidFill>
                <a:latin typeface="Arial"/>
                <a:cs typeface="Arial"/>
              </a:rPr>
              <a:t>’</a:t>
            </a:r>
          </a:p>
          <a:p>
            <a:pPr marL="102870" marR="1141095">
              <a:lnSpc>
                <a:spcPts val="2110"/>
              </a:lnSpc>
              <a:tabLst>
                <a:tab pos="388620" algn="l"/>
                <a:tab pos="389255" algn="l"/>
              </a:tabLst>
            </a:pPr>
            <a:endParaRPr lang="en-GB" sz="1900" dirty="0">
              <a:latin typeface="Arial"/>
              <a:cs typeface="Arial"/>
            </a:endParaRPr>
          </a:p>
          <a:p>
            <a:pPr marL="388620" marR="213995" indent="-285750">
              <a:lnSpc>
                <a:spcPct val="99400"/>
              </a:lnSpc>
              <a:buChar char="•"/>
              <a:tabLst>
                <a:tab pos="388620" algn="l"/>
                <a:tab pos="389255" algn="l"/>
              </a:tabLst>
            </a:pPr>
            <a:r>
              <a:rPr lang="en-GB" spc="-5" dirty="0">
                <a:solidFill>
                  <a:srgbClr val="2D1302"/>
                </a:solidFill>
                <a:latin typeface="Arial"/>
                <a:cs typeface="Arial"/>
              </a:rPr>
              <a:t>Say </a:t>
            </a:r>
            <a:r>
              <a:rPr lang="en-GB" b="1" dirty="0">
                <a:solidFill>
                  <a:srgbClr val="2D1302"/>
                </a:solidFill>
                <a:latin typeface="Arial-BoldItalicMT"/>
                <a:cs typeface="Arial-BoldItalicMT"/>
              </a:rPr>
              <a:t>how </a:t>
            </a:r>
            <a:r>
              <a:rPr lang="en-GB" spc="-5" dirty="0">
                <a:solidFill>
                  <a:srgbClr val="2D1302"/>
                </a:solidFill>
                <a:latin typeface="Arial"/>
                <a:cs typeface="Arial"/>
              </a:rPr>
              <a:t>you </a:t>
            </a:r>
            <a:r>
              <a:rPr lang="en-GB" dirty="0">
                <a:solidFill>
                  <a:srgbClr val="2D1302"/>
                </a:solidFill>
                <a:latin typeface="Arial"/>
                <a:cs typeface="Arial"/>
              </a:rPr>
              <a:t>will </a:t>
            </a:r>
            <a:r>
              <a:rPr lang="en-GB" spc="-5" dirty="0">
                <a:solidFill>
                  <a:srgbClr val="2D1302"/>
                </a:solidFill>
                <a:latin typeface="Arial"/>
                <a:cs typeface="Arial"/>
              </a:rPr>
              <a:t>answer </a:t>
            </a:r>
            <a:r>
              <a:rPr lang="en-GB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lang="en-GB" spc="-5" dirty="0">
                <a:solidFill>
                  <a:srgbClr val="2D1302"/>
                </a:solidFill>
                <a:latin typeface="Arial"/>
                <a:cs typeface="Arial"/>
              </a:rPr>
              <a:t>the question</a:t>
            </a:r>
          </a:p>
          <a:p>
            <a:pPr marL="102870" marR="213995">
              <a:lnSpc>
                <a:spcPct val="99400"/>
              </a:lnSpc>
              <a:tabLst>
                <a:tab pos="388620" algn="l"/>
                <a:tab pos="389255" algn="l"/>
              </a:tabLst>
            </a:pPr>
            <a:endParaRPr lang="en-GB" dirty="0">
              <a:solidFill>
                <a:srgbClr val="2D1302"/>
              </a:solidFill>
              <a:latin typeface="Arial"/>
              <a:cs typeface="Arial"/>
            </a:endParaRPr>
          </a:p>
          <a:p>
            <a:pPr marL="388620" marR="213995" indent="-285750">
              <a:lnSpc>
                <a:spcPct val="99400"/>
              </a:lnSpc>
              <a:buChar char="•"/>
              <a:tabLst>
                <a:tab pos="388620" algn="l"/>
                <a:tab pos="389255" algn="l"/>
              </a:tabLst>
            </a:pPr>
            <a:r>
              <a:rPr lang="en-GB" dirty="0">
                <a:solidFill>
                  <a:srgbClr val="2D1302"/>
                </a:solidFill>
                <a:latin typeface="Arial"/>
                <a:cs typeface="Arial"/>
              </a:rPr>
              <a:t>Introduce</a:t>
            </a:r>
            <a:r>
              <a:rPr lang="en-GB" b="1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lang="en-GB" b="1" dirty="0">
                <a:solidFill>
                  <a:srgbClr val="2D1302"/>
                </a:solidFill>
                <a:latin typeface="Arial-BoldItalicMT"/>
                <a:cs typeface="Arial-BoldItalicMT"/>
              </a:rPr>
              <a:t>who/which</a:t>
            </a:r>
            <a:r>
              <a:rPr lang="en-GB" b="1" spc="-40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lang="en-GB" b="1" spc="-5" dirty="0">
                <a:solidFill>
                  <a:srgbClr val="2D1302"/>
                </a:solidFill>
                <a:latin typeface="Arial-BoldItalicMT"/>
                <a:cs typeface="Arial-BoldItalicMT"/>
              </a:rPr>
              <a:t>theorists</a:t>
            </a:r>
            <a:r>
              <a:rPr lang="en-GB" b="1" spc="-45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lang="en-GB" spc="-5" dirty="0">
                <a:solidFill>
                  <a:srgbClr val="2D1302"/>
                </a:solidFill>
                <a:latin typeface="Arial"/>
                <a:cs typeface="Arial"/>
              </a:rPr>
              <a:t>you </a:t>
            </a:r>
            <a:r>
              <a:rPr lang="en-GB" spc="-484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lang="en-GB" dirty="0">
                <a:solidFill>
                  <a:srgbClr val="2D1302"/>
                </a:solidFill>
                <a:latin typeface="Arial"/>
                <a:cs typeface="Arial"/>
              </a:rPr>
              <a:t>will </a:t>
            </a:r>
            <a:r>
              <a:rPr lang="en-GB" spc="-5" dirty="0">
                <a:solidFill>
                  <a:srgbClr val="2D1302"/>
                </a:solidFill>
                <a:latin typeface="Arial"/>
                <a:cs typeface="Arial"/>
              </a:rPr>
              <a:t>look at.</a:t>
            </a:r>
          </a:p>
          <a:p>
            <a:pPr marL="388620" marR="213995" indent="-285750">
              <a:lnSpc>
                <a:spcPct val="99400"/>
              </a:lnSpc>
              <a:buChar char="•"/>
              <a:tabLst>
                <a:tab pos="388620" algn="l"/>
                <a:tab pos="389255" algn="l"/>
              </a:tabLst>
            </a:pPr>
            <a:endParaRPr lang="en-GB" spc="-5" dirty="0">
              <a:solidFill>
                <a:srgbClr val="2D1302"/>
              </a:solidFill>
              <a:latin typeface="Arial"/>
              <a:cs typeface="Arial"/>
            </a:endParaRPr>
          </a:p>
          <a:p>
            <a:pPr marL="388620" marR="213995" indent="-285750">
              <a:lnSpc>
                <a:spcPct val="99400"/>
              </a:lnSpc>
              <a:buChar char="•"/>
              <a:tabLst>
                <a:tab pos="388620" algn="l"/>
                <a:tab pos="389255" algn="l"/>
              </a:tabLst>
            </a:pPr>
            <a:r>
              <a:rPr lang="en-GB" spc="-5" dirty="0">
                <a:solidFill>
                  <a:srgbClr val="2D1302"/>
                </a:solidFill>
                <a:latin typeface="Arial"/>
                <a:cs typeface="Arial"/>
              </a:rPr>
              <a:t>Introduce any art practitioners that you intend to use</a:t>
            </a:r>
          </a:p>
          <a:p>
            <a:pPr marL="388620" marR="213995" indent="-285750">
              <a:lnSpc>
                <a:spcPct val="99400"/>
              </a:lnSpc>
              <a:buChar char="•"/>
              <a:tabLst>
                <a:tab pos="388620" algn="l"/>
                <a:tab pos="389255" algn="l"/>
              </a:tabLst>
            </a:pPr>
            <a:endParaRPr lang="en-GB" spc="-5" dirty="0">
              <a:solidFill>
                <a:srgbClr val="2D1302"/>
              </a:solidFill>
              <a:latin typeface="Arial"/>
              <a:cs typeface="Arial"/>
            </a:endParaRPr>
          </a:p>
          <a:p>
            <a:pPr marL="388620" marR="213995" indent="-285750">
              <a:lnSpc>
                <a:spcPct val="99400"/>
              </a:lnSpc>
              <a:buChar char="•"/>
              <a:tabLst>
                <a:tab pos="388620" algn="l"/>
                <a:tab pos="389255" algn="l"/>
              </a:tabLst>
            </a:pPr>
            <a:r>
              <a:rPr lang="en-GB" spc="-5" dirty="0">
                <a:solidFill>
                  <a:srgbClr val="2D1302"/>
                </a:solidFill>
                <a:latin typeface="Arial"/>
                <a:cs typeface="Arial"/>
              </a:rPr>
              <a:t>Usually you will write your introduction after you have structured your main body.</a:t>
            </a:r>
          </a:p>
          <a:p>
            <a:pPr marL="102870" marR="213995">
              <a:lnSpc>
                <a:spcPct val="99400"/>
              </a:lnSpc>
              <a:tabLst>
                <a:tab pos="388620" algn="l"/>
                <a:tab pos="389255" algn="l"/>
              </a:tabLst>
            </a:pPr>
            <a:endParaRPr lang="en-GB" spc="-5" dirty="0">
              <a:solidFill>
                <a:srgbClr val="2D1302"/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579826" y="1931690"/>
            <a:ext cx="1020444" cy="114300"/>
          </a:xfrm>
          <a:custGeom>
            <a:avLst/>
            <a:gdLst/>
            <a:ahLst/>
            <a:cxnLst/>
            <a:rect l="l" t="t" r="r" b="b"/>
            <a:pathLst>
              <a:path w="1020445" h="114300">
                <a:moveTo>
                  <a:pt x="905929" y="0"/>
                </a:moveTo>
                <a:lnTo>
                  <a:pt x="905929" y="114300"/>
                </a:lnTo>
                <a:lnTo>
                  <a:pt x="982130" y="76200"/>
                </a:lnTo>
                <a:lnTo>
                  <a:pt x="924979" y="76200"/>
                </a:lnTo>
                <a:lnTo>
                  <a:pt x="924979" y="38100"/>
                </a:lnTo>
                <a:lnTo>
                  <a:pt x="982127" y="38100"/>
                </a:lnTo>
                <a:lnTo>
                  <a:pt x="905929" y="0"/>
                </a:lnTo>
                <a:close/>
              </a:path>
              <a:path w="1020445" h="114300">
                <a:moveTo>
                  <a:pt x="905929" y="38100"/>
                </a:moveTo>
                <a:lnTo>
                  <a:pt x="0" y="38100"/>
                </a:lnTo>
                <a:lnTo>
                  <a:pt x="0" y="76200"/>
                </a:lnTo>
                <a:lnTo>
                  <a:pt x="905929" y="76200"/>
                </a:lnTo>
                <a:lnTo>
                  <a:pt x="905929" y="38100"/>
                </a:lnTo>
                <a:close/>
              </a:path>
              <a:path w="1020445" h="114300">
                <a:moveTo>
                  <a:pt x="982127" y="38100"/>
                </a:moveTo>
                <a:lnTo>
                  <a:pt x="924979" y="38100"/>
                </a:lnTo>
                <a:lnTo>
                  <a:pt x="924979" y="76200"/>
                </a:lnTo>
                <a:lnTo>
                  <a:pt x="982130" y="76200"/>
                </a:lnTo>
                <a:lnTo>
                  <a:pt x="1020229" y="57151"/>
                </a:lnTo>
                <a:lnTo>
                  <a:pt x="982127" y="38100"/>
                </a:lnTo>
                <a:close/>
              </a:path>
            </a:pathLst>
          </a:custGeom>
          <a:solidFill>
            <a:srgbClr val="2D1302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6398" y="650187"/>
            <a:ext cx="6252782" cy="68993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dirty="0"/>
              <a:t>Essay Example structure</a:t>
            </a:r>
            <a:endParaRPr dirty="0"/>
          </a:p>
        </p:txBody>
      </p:sp>
      <p:sp>
        <p:nvSpPr>
          <p:cNvPr id="5" name="object 5"/>
          <p:cNvSpPr txBox="1"/>
          <p:nvPr/>
        </p:nvSpPr>
        <p:spPr>
          <a:xfrm>
            <a:off x="2166301" y="3501007"/>
            <a:ext cx="3240405" cy="745076"/>
          </a:xfrm>
          <a:prstGeom prst="rect">
            <a:avLst/>
          </a:prstGeom>
          <a:solidFill>
            <a:srgbClr val="E3AD92"/>
          </a:solidFill>
        </p:spPr>
        <p:txBody>
          <a:bodyPr vert="horz" wrap="square" lIns="0" tIns="204470" rIns="0" bIns="0" rtlCol="0">
            <a:spAutoFit/>
          </a:bodyPr>
          <a:lstStyle/>
          <a:p>
            <a:pPr marL="1092835" marR="1085215" algn="ctr">
              <a:lnSpc>
                <a:spcPts val="2110"/>
              </a:lnSpc>
              <a:spcBef>
                <a:spcPts val="1610"/>
              </a:spcBef>
            </a:pPr>
            <a:r>
              <a:rPr spc="-5" dirty="0">
                <a:solidFill>
                  <a:srgbClr val="2D1302"/>
                </a:solidFill>
                <a:latin typeface="Arial"/>
                <a:cs typeface="Arial"/>
              </a:rPr>
              <a:t>Main</a:t>
            </a:r>
            <a:r>
              <a:rPr spc="-8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pc="-5" dirty="0">
                <a:solidFill>
                  <a:srgbClr val="2D1302"/>
                </a:solidFill>
                <a:latin typeface="Arial"/>
                <a:cs typeface="Arial"/>
              </a:rPr>
              <a:t>body </a:t>
            </a:r>
            <a:r>
              <a:rPr spc="-484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pc="-45" dirty="0">
                <a:solidFill>
                  <a:srgbClr val="2D1302"/>
                </a:solidFill>
                <a:latin typeface="Arial"/>
                <a:cs typeface="Arial"/>
              </a:rPr>
              <a:t>Topic</a:t>
            </a:r>
            <a:r>
              <a:rPr spc="-2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endParaRPr dirty="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938743" y="2182159"/>
            <a:ext cx="3240405" cy="281917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rgbClr val="2D1302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>
              <a:spcBef>
                <a:spcPts val="15"/>
              </a:spcBef>
              <a:buClr>
                <a:srgbClr val="2D1302"/>
              </a:buClr>
            </a:pPr>
            <a:endParaRPr sz="1750" dirty="0">
              <a:latin typeface="Arial-BoldItalicMT"/>
              <a:cs typeface="Arial-BoldItalicMT"/>
            </a:endParaRPr>
          </a:p>
          <a:p>
            <a:pPr marL="401320" marR="176530" indent="-285750">
              <a:lnSpc>
                <a:spcPct val="102200"/>
              </a:lnSpc>
              <a:buFont typeface="Arial"/>
              <a:buChar char="•"/>
              <a:tabLst>
                <a:tab pos="401320" algn="l"/>
                <a:tab pos="401955" algn="l"/>
              </a:tabLst>
            </a:pPr>
            <a:r>
              <a:rPr spc="-5" dirty="0">
                <a:solidFill>
                  <a:srgbClr val="2D1302"/>
                </a:solidFill>
                <a:latin typeface="Arial-BoldItalicMT"/>
                <a:cs typeface="Arial-BoldItalicMT"/>
              </a:rPr>
              <a:t>Use paragraph structure </a:t>
            </a:r>
            <a:r>
              <a:rPr spc="-490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dirty="0">
                <a:solidFill>
                  <a:srgbClr val="2D1302"/>
                </a:solidFill>
                <a:latin typeface="Arial-BoldItalicMT"/>
                <a:cs typeface="Arial-BoldItalicMT"/>
              </a:rPr>
              <a:t>to</a:t>
            </a:r>
            <a:r>
              <a:rPr spc="-10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spc="-5" dirty="0">
                <a:solidFill>
                  <a:srgbClr val="2D1302"/>
                </a:solidFill>
                <a:latin typeface="Arial-BoldItalicMT"/>
                <a:cs typeface="Arial-BoldItalicMT"/>
              </a:rPr>
              <a:t>develop ideas</a:t>
            </a:r>
            <a:endParaRPr lang="en-GB" spc="-5" dirty="0">
              <a:solidFill>
                <a:srgbClr val="2D1302"/>
              </a:solidFill>
              <a:latin typeface="Arial-BoldItalicMT"/>
              <a:cs typeface="Arial-BoldItalicMT"/>
            </a:endParaRPr>
          </a:p>
          <a:p>
            <a:pPr marL="401320" marR="176530" indent="-285750">
              <a:lnSpc>
                <a:spcPct val="102200"/>
              </a:lnSpc>
              <a:buFont typeface="Arial"/>
              <a:buChar char="•"/>
              <a:tabLst>
                <a:tab pos="401320" algn="l"/>
                <a:tab pos="401955" algn="l"/>
              </a:tabLst>
            </a:pPr>
            <a:endParaRPr lang="en-GB" spc="-5" dirty="0">
              <a:solidFill>
                <a:srgbClr val="2D1302"/>
              </a:solidFill>
              <a:latin typeface="Arial-BoldItalicMT"/>
              <a:cs typeface="Arial-BoldItalicMT"/>
            </a:endParaRPr>
          </a:p>
          <a:p>
            <a:pPr marL="401320" marR="176530" indent="-285750">
              <a:lnSpc>
                <a:spcPct val="102200"/>
              </a:lnSpc>
              <a:buFont typeface="Arial"/>
              <a:buChar char="•"/>
              <a:tabLst>
                <a:tab pos="401320" algn="l"/>
                <a:tab pos="401955" algn="l"/>
              </a:tabLst>
            </a:pPr>
            <a:r>
              <a:rPr lang="en-GB" spc="-5" dirty="0">
                <a:solidFill>
                  <a:srgbClr val="2D1302"/>
                </a:solidFill>
                <a:latin typeface="Arial-BoldItalicMT"/>
                <a:cs typeface="Arial-BoldItalicMT"/>
              </a:rPr>
              <a:t>The main topic will be decided by you but should include Semiotics in one section</a:t>
            </a:r>
          </a:p>
          <a:p>
            <a:pPr marL="115570" marR="176530">
              <a:lnSpc>
                <a:spcPct val="102200"/>
              </a:lnSpc>
              <a:tabLst>
                <a:tab pos="401320" algn="l"/>
                <a:tab pos="401955" algn="l"/>
              </a:tabLst>
            </a:pPr>
            <a:endParaRPr dirty="0">
              <a:latin typeface="Arial-BoldItalicMT"/>
              <a:cs typeface="Arial-BoldItalicM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5500885" y="3501007"/>
            <a:ext cx="1039494" cy="818745"/>
            <a:chOff x="3976885" y="2564903"/>
            <a:chExt cx="1039494" cy="2664460"/>
          </a:xfrm>
        </p:grpSpPr>
        <p:sp>
          <p:nvSpPr>
            <p:cNvPr id="10" name="object 10"/>
            <p:cNvSpPr/>
            <p:nvPr/>
          </p:nvSpPr>
          <p:spPr>
            <a:xfrm>
              <a:off x="3995935" y="3803899"/>
              <a:ext cx="1020444" cy="114300"/>
            </a:xfrm>
            <a:custGeom>
              <a:avLst/>
              <a:gdLst/>
              <a:ahLst/>
              <a:cxnLst/>
              <a:rect l="l" t="t" r="r" b="b"/>
              <a:pathLst>
                <a:path w="1020445" h="114300">
                  <a:moveTo>
                    <a:pt x="905929" y="76199"/>
                  </a:moveTo>
                  <a:lnTo>
                    <a:pt x="905929" y="114300"/>
                  </a:lnTo>
                  <a:lnTo>
                    <a:pt x="982129" y="76200"/>
                  </a:lnTo>
                  <a:lnTo>
                    <a:pt x="905929" y="76199"/>
                  </a:lnTo>
                  <a:close/>
                </a:path>
                <a:path w="1020445" h="114300">
                  <a:moveTo>
                    <a:pt x="905929" y="38099"/>
                  </a:moveTo>
                  <a:lnTo>
                    <a:pt x="905929" y="76199"/>
                  </a:lnTo>
                  <a:lnTo>
                    <a:pt x="924979" y="76200"/>
                  </a:lnTo>
                  <a:lnTo>
                    <a:pt x="924979" y="38100"/>
                  </a:lnTo>
                  <a:lnTo>
                    <a:pt x="905929" y="38099"/>
                  </a:lnTo>
                  <a:close/>
                </a:path>
                <a:path w="1020445" h="114300">
                  <a:moveTo>
                    <a:pt x="905929" y="0"/>
                  </a:moveTo>
                  <a:lnTo>
                    <a:pt x="905929" y="38099"/>
                  </a:lnTo>
                  <a:lnTo>
                    <a:pt x="924979" y="38100"/>
                  </a:lnTo>
                  <a:lnTo>
                    <a:pt x="924979" y="76200"/>
                  </a:lnTo>
                  <a:lnTo>
                    <a:pt x="982131" y="76198"/>
                  </a:lnTo>
                  <a:lnTo>
                    <a:pt x="1020229" y="57150"/>
                  </a:lnTo>
                  <a:lnTo>
                    <a:pt x="905929" y="0"/>
                  </a:lnTo>
                  <a:close/>
                </a:path>
                <a:path w="1020445" h="114300">
                  <a:moveTo>
                    <a:pt x="0" y="38098"/>
                  </a:moveTo>
                  <a:lnTo>
                    <a:pt x="0" y="76198"/>
                  </a:lnTo>
                  <a:lnTo>
                    <a:pt x="905929" y="76199"/>
                  </a:lnTo>
                  <a:lnTo>
                    <a:pt x="905929" y="38099"/>
                  </a:lnTo>
                  <a:lnTo>
                    <a:pt x="0" y="38098"/>
                  </a:lnTo>
                  <a:close/>
                </a:path>
              </a:pathLst>
            </a:custGeom>
            <a:solidFill>
              <a:srgbClr val="2D130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995935" y="2564903"/>
              <a:ext cx="0" cy="2664460"/>
            </a:xfrm>
            <a:custGeom>
              <a:avLst/>
              <a:gdLst/>
              <a:ahLst/>
              <a:cxnLst/>
              <a:rect l="l" t="t" r="r" b="b"/>
              <a:pathLst>
                <a:path h="2664460">
                  <a:moveTo>
                    <a:pt x="0" y="0"/>
                  </a:moveTo>
                  <a:lnTo>
                    <a:pt x="1" y="2664296"/>
                  </a:lnTo>
                </a:path>
              </a:pathLst>
            </a:custGeom>
            <a:ln w="38100">
              <a:solidFill>
                <a:srgbClr val="2D13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88935" y="431729"/>
            <a:ext cx="7198183" cy="68993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dirty="0"/>
              <a:t>Essay Example structure</a:t>
            </a:r>
            <a:endParaRPr dirty="0"/>
          </a:p>
        </p:txBody>
      </p:sp>
      <p:sp>
        <p:nvSpPr>
          <p:cNvPr id="7" name="object 7"/>
          <p:cNvSpPr txBox="1"/>
          <p:nvPr/>
        </p:nvSpPr>
        <p:spPr>
          <a:xfrm>
            <a:off x="2166301" y="5587365"/>
            <a:ext cx="3240405" cy="623248"/>
          </a:xfrm>
          <a:prstGeom prst="rect">
            <a:avLst/>
          </a:prstGeom>
          <a:solidFill>
            <a:srgbClr val="E3AD92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250">
              <a:latin typeface="Times New Roman"/>
              <a:cs typeface="Times New Roman"/>
            </a:endParaRPr>
          </a:p>
          <a:p>
            <a:pPr marL="1054735"/>
            <a:r>
              <a:rPr spc="-5" dirty="0">
                <a:solidFill>
                  <a:srgbClr val="2D1302"/>
                </a:solidFill>
                <a:latin typeface="Arial"/>
                <a:cs typeface="Arial"/>
              </a:rPr>
              <a:t>Conclusion</a:t>
            </a:r>
            <a:endParaRPr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816080" y="4426390"/>
            <a:ext cx="3240405" cy="2339615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rgbClr val="2D1302"/>
            </a:solidFill>
          </a:ln>
        </p:spPr>
        <p:txBody>
          <a:bodyPr vert="horz" wrap="square" lIns="0" tIns="201930" rIns="0" bIns="0" rtlCol="0">
            <a:spAutoFit/>
          </a:bodyPr>
          <a:lstStyle/>
          <a:p>
            <a:pPr marL="401320" marR="316230" indent="-285750">
              <a:lnSpc>
                <a:spcPct val="99400"/>
              </a:lnSpc>
              <a:spcBef>
                <a:spcPts val="1590"/>
              </a:spcBef>
              <a:buFont typeface="Arial"/>
              <a:buChar char="•"/>
              <a:tabLst>
                <a:tab pos="401320" algn="l"/>
                <a:tab pos="401955" algn="l"/>
              </a:tabLst>
            </a:pPr>
            <a:r>
              <a:rPr spc="-5" dirty="0">
                <a:solidFill>
                  <a:srgbClr val="2D1302"/>
                </a:solidFill>
                <a:latin typeface="Arial-BoldItalicMT"/>
                <a:cs typeface="Arial-BoldItalicMT"/>
              </a:rPr>
              <a:t>Say</a:t>
            </a:r>
            <a:r>
              <a:rPr spc="-30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spc="-5" dirty="0">
                <a:solidFill>
                  <a:srgbClr val="2D1302"/>
                </a:solidFill>
                <a:latin typeface="Arial-BoldItalicMT"/>
                <a:cs typeface="Arial-BoldItalicMT"/>
              </a:rPr>
              <a:t>what</a:t>
            </a:r>
            <a:r>
              <a:rPr spc="-20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spc="-5" dirty="0">
                <a:solidFill>
                  <a:srgbClr val="2D1302"/>
                </a:solidFill>
                <a:latin typeface="Arial-BoldItalicMT"/>
                <a:cs typeface="Arial-BoldItalicMT"/>
              </a:rPr>
              <a:t>you</a:t>
            </a:r>
            <a:r>
              <a:rPr spc="-25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dirty="0">
                <a:solidFill>
                  <a:srgbClr val="2D1302"/>
                </a:solidFill>
                <a:latin typeface="Arial-BoldItalicMT"/>
                <a:cs typeface="Arial-BoldItalicMT"/>
              </a:rPr>
              <a:t>have</a:t>
            </a:r>
            <a:r>
              <a:rPr spc="-25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spc="-5" dirty="0">
                <a:solidFill>
                  <a:srgbClr val="2D1302"/>
                </a:solidFill>
                <a:latin typeface="Arial-BoldItalicMT"/>
                <a:cs typeface="Arial-BoldItalicMT"/>
              </a:rPr>
              <a:t>said</a:t>
            </a:r>
            <a:r>
              <a:rPr lang="en-GB" spc="-5" dirty="0">
                <a:solidFill>
                  <a:srgbClr val="2D1302"/>
                </a:solidFill>
                <a:latin typeface="Arial-BoldItalicMT"/>
                <a:cs typeface="Arial-BoldItalicMT"/>
              </a:rPr>
              <a:t> in your essay</a:t>
            </a:r>
            <a:r>
              <a:rPr spc="-5" dirty="0">
                <a:solidFill>
                  <a:srgbClr val="2D1302"/>
                </a:solidFill>
                <a:latin typeface="Arial-BoldItalicMT"/>
                <a:cs typeface="Arial-BoldItalicMT"/>
              </a:rPr>
              <a:t> succinctly and </a:t>
            </a:r>
            <a:r>
              <a:rPr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spc="-5" dirty="0">
                <a:solidFill>
                  <a:srgbClr val="2D1302"/>
                </a:solidFill>
                <a:latin typeface="Arial-BoldItalicMT"/>
                <a:cs typeface="Arial-BoldItalicMT"/>
              </a:rPr>
              <a:t>clearly</a:t>
            </a:r>
            <a:r>
              <a:rPr dirty="0">
                <a:solidFill>
                  <a:srgbClr val="2D1302"/>
                </a:solidFill>
                <a:latin typeface="Arial-BoldItalicMT"/>
                <a:cs typeface="Arial-BoldItalicMT"/>
              </a:rPr>
              <a:t>.</a:t>
            </a:r>
            <a:endParaRPr lang="en-GB" dirty="0">
              <a:solidFill>
                <a:srgbClr val="2D1302"/>
              </a:solidFill>
              <a:latin typeface="Arial-BoldItalicMT"/>
              <a:cs typeface="Arial-BoldItalicMT"/>
            </a:endParaRPr>
          </a:p>
          <a:p>
            <a:pPr marL="115570" marR="316230">
              <a:lnSpc>
                <a:spcPct val="99400"/>
              </a:lnSpc>
              <a:spcBef>
                <a:spcPts val="1590"/>
              </a:spcBef>
              <a:tabLst>
                <a:tab pos="401320" algn="l"/>
                <a:tab pos="401955" algn="l"/>
              </a:tabLst>
            </a:pPr>
            <a:endParaRPr dirty="0">
              <a:latin typeface="Arial-BoldItalicMT"/>
              <a:cs typeface="Arial-BoldItalicMT"/>
            </a:endParaRPr>
          </a:p>
          <a:p>
            <a:pPr marL="401320" marR="126364" indent="-285750">
              <a:lnSpc>
                <a:spcPts val="2180"/>
              </a:lnSpc>
              <a:spcBef>
                <a:spcPts val="10"/>
              </a:spcBef>
              <a:buFont typeface="Arial"/>
              <a:buChar char="•"/>
              <a:tabLst>
                <a:tab pos="401320" algn="l"/>
                <a:tab pos="401955" algn="l"/>
              </a:tabLst>
            </a:pPr>
            <a:r>
              <a:rPr spc="-5" dirty="0">
                <a:solidFill>
                  <a:srgbClr val="2D1302"/>
                </a:solidFill>
                <a:latin typeface="Arial-BoldItalicMT"/>
                <a:cs typeface="Arial-BoldItalicMT"/>
              </a:rPr>
              <a:t>Say</a:t>
            </a:r>
            <a:r>
              <a:rPr spc="-35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dirty="0">
                <a:solidFill>
                  <a:srgbClr val="2D1302"/>
                </a:solidFill>
                <a:latin typeface="Arial-BoldItalicMT"/>
                <a:cs typeface="Arial-BoldItalicMT"/>
              </a:rPr>
              <a:t>where</a:t>
            </a:r>
            <a:r>
              <a:rPr spc="-35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spc="-5" dirty="0">
                <a:solidFill>
                  <a:srgbClr val="2D1302"/>
                </a:solidFill>
                <a:latin typeface="Arial-BoldItalicMT"/>
                <a:cs typeface="Arial-BoldItalicMT"/>
              </a:rPr>
              <a:t>your</a:t>
            </a:r>
            <a:r>
              <a:rPr spc="-35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spc="-5" dirty="0">
                <a:solidFill>
                  <a:srgbClr val="2D1302"/>
                </a:solidFill>
                <a:latin typeface="Arial-BoldItalicMT"/>
                <a:cs typeface="Arial-BoldItalicMT"/>
              </a:rPr>
              <a:t>research </a:t>
            </a:r>
            <a:r>
              <a:rPr spc="-484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spc="-5" dirty="0">
                <a:solidFill>
                  <a:srgbClr val="2D1302"/>
                </a:solidFill>
                <a:latin typeface="Arial-BoldItalicMT"/>
                <a:cs typeface="Arial-BoldItalicMT"/>
              </a:rPr>
              <a:t>might</a:t>
            </a:r>
            <a:r>
              <a:rPr spc="-15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dirty="0">
                <a:solidFill>
                  <a:srgbClr val="2D1302"/>
                </a:solidFill>
                <a:latin typeface="Arial-BoldItalicMT"/>
                <a:cs typeface="Arial-BoldItalicMT"/>
              </a:rPr>
              <a:t>lead</a:t>
            </a:r>
            <a:r>
              <a:rPr spc="-10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spc="-5" dirty="0">
                <a:solidFill>
                  <a:srgbClr val="2D1302"/>
                </a:solidFill>
                <a:latin typeface="Arial-BoldItalicMT"/>
                <a:cs typeface="Arial-BoldItalicMT"/>
              </a:rPr>
              <a:t>you</a:t>
            </a:r>
            <a:r>
              <a:rPr spc="-10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dirty="0">
                <a:solidFill>
                  <a:srgbClr val="2D1302"/>
                </a:solidFill>
                <a:latin typeface="Arial-BoldItalicMT"/>
                <a:cs typeface="Arial-BoldItalicMT"/>
              </a:rPr>
              <a:t>in</a:t>
            </a:r>
            <a:r>
              <a:rPr spc="-10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spc="-5" dirty="0">
                <a:solidFill>
                  <a:srgbClr val="2D1302"/>
                </a:solidFill>
                <a:latin typeface="Arial-BoldItalicMT"/>
                <a:cs typeface="Arial-BoldItalicMT"/>
              </a:rPr>
              <a:t>the</a:t>
            </a:r>
            <a:endParaRPr dirty="0">
              <a:latin typeface="Arial-BoldItalicMT"/>
              <a:cs typeface="Arial-BoldItalicMT"/>
            </a:endParaRPr>
          </a:p>
          <a:p>
            <a:pPr marL="401320">
              <a:lnSpc>
                <a:spcPts val="2135"/>
              </a:lnSpc>
            </a:pPr>
            <a:r>
              <a:rPr spc="-5" dirty="0">
                <a:solidFill>
                  <a:srgbClr val="2D1302"/>
                </a:solidFill>
                <a:latin typeface="Arial-BoldItalicMT"/>
                <a:cs typeface="Arial-BoldItalicMT"/>
              </a:rPr>
              <a:t>future.</a:t>
            </a:r>
            <a:endParaRPr dirty="0">
              <a:latin typeface="Arial-BoldItalicMT"/>
              <a:cs typeface="Arial-BoldItalicMT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519935" y="5964138"/>
            <a:ext cx="1020444" cy="114300"/>
          </a:xfrm>
          <a:custGeom>
            <a:avLst/>
            <a:gdLst/>
            <a:ahLst/>
            <a:cxnLst/>
            <a:rect l="l" t="t" r="r" b="b"/>
            <a:pathLst>
              <a:path w="1020445" h="114300">
                <a:moveTo>
                  <a:pt x="905929" y="76199"/>
                </a:moveTo>
                <a:lnTo>
                  <a:pt x="905929" y="114300"/>
                </a:lnTo>
                <a:lnTo>
                  <a:pt x="982129" y="76200"/>
                </a:lnTo>
                <a:lnTo>
                  <a:pt x="905929" y="76199"/>
                </a:lnTo>
                <a:close/>
              </a:path>
              <a:path w="1020445" h="114300">
                <a:moveTo>
                  <a:pt x="905929" y="38099"/>
                </a:moveTo>
                <a:lnTo>
                  <a:pt x="905929" y="76199"/>
                </a:lnTo>
                <a:lnTo>
                  <a:pt x="924979" y="76200"/>
                </a:lnTo>
                <a:lnTo>
                  <a:pt x="924979" y="38100"/>
                </a:lnTo>
                <a:lnTo>
                  <a:pt x="905929" y="38099"/>
                </a:lnTo>
                <a:close/>
              </a:path>
              <a:path w="1020445" h="114300">
                <a:moveTo>
                  <a:pt x="905929" y="0"/>
                </a:moveTo>
                <a:lnTo>
                  <a:pt x="905929" y="38099"/>
                </a:lnTo>
                <a:lnTo>
                  <a:pt x="924979" y="38100"/>
                </a:lnTo>
                <a:lnTo>
                  <a:pt x="924979" y="76200"/>
                </a:lnTo>
                <a:lnTo>
                  <a:pt x="982131" y="76199"/>
                </a:lnTo>
                <a:lnTo>
                  <a:pt x="1020229" y="57150"/>
                </a:lnTo>
                <a:lnTo>
                  <a:pt x="905929" y="0"/>
                </a:lnTo>
                <a:close/>
              </a:path>
              <a:path w="1020445" h="114300">
                <a:moveTo>
                  <a:pt x="0" y="38099"/>
                </a:moveTo>
                <a:lnTo>
                  <a:pt x="0" y="76199"/>
                </a:lnTo>
                <a:lnTo>
                  <a:pt x="905929" y="76199"/>
                </a:lnTo>
                <a:lnTo>
                  <a:pt x="905929" y="38099"/>
                </a:lnTo>
                <a:lnTo>
                  <a:pt x="0" y="38099"/>
                </a:lnTo>
                <a:close/>
              </a:path>
            </a:pathLst>
          </a:custGeom>
          <a:solidFill>
            <a:srgbClr val="2D1302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2200" y="682940"/>
            <a:ext cx="10515600" cy="68993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Paragraph</a:t>
            </a:r>
            <a:r>
              <a:rPr spc="-25" dirty="0"/>
              <a:t> </a:t>
            </a:r>
            <a:r>
              <a:rPr spc="-5" dirty="0"/>
              <a:t>Structure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166299" y="2056707"/>
            <a:ext cx="3240405" cy="623889"/>
          </a:xfrm>
          <a:prstGeom prst="rect">
            <a:avLst/>
          </a:prstGeom>
          <a:solidFill>
            <a:srgbClr val="E3AD92"/>
          </a:solidFill>
        </p:spPr>
        <p:txBody>
          <a:bodyPr vert="horz" wrap="square" lIns="0" tIns="635" rIns="0" bIns="0" rtlCol="0">
            <a:spAutoFit/>
          </a:bodyPr>
          <a:lstStyle/>
          <a:p>
            <a:pPr>
              <a:spcBef>
                <a:spcPts val="5"/>
              </a:spcBef>
            </a:pPr>
            <a:endParaRPr sz="2250">
              <a:latin typeface="Times New Roman"/>
              <a:cs typeface="Times New Roman"/>
            </a:endParaRPr>
          </a:p>
          <a:p>
            <a:pPr marL="1022985"/>
            <a:r>
              <a:rPr spc="-5" dirty="0">
                <a:solidFill>
                  <a:srgbClr val="2D1302"/>
                </a:solidFill>
                <a:latin typeface="Arial"/>
                <a:cs typeface="Arial"/>
              </a:rPr>
              <a:t>Introduction</a:t>
            </a:r>
            <a:endParaRPr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167358" y="3104290"/>
            <a:ext cx="3240405" cy="744435"/>
          </a:xfrm>
          <a:prstGeom prst="rect">
            <a:avLst/>
          </a:prstGeom>
          <a:solidFill>
            <a:srgbClr val="E3AD92"/>
          </a:solidFill>
        </p:spPr>
        <p:txBody>
          <a:bodyPr vert="horz" wrap="square" lIns="0" tIns="203835" rIns="0" bIns="0" rtlCol="0">
            <a:spAutoFit/>
          </a:bodyPr>
          <a:lstStyle/>
          <a:p>
            <a:pPr marL="1092835" marR="1085215" algn="ctr">
              <a:lnSpc>
                <a:spcPts val="2110"/>
              </a:lnSpc>
              <a:spcBef>
                <a:spcPts val="1605"/>
              </a:spcBef>
            </a:pPr>
            <a:r>
              <a:rPr spc="-5" dirty="0">
                <a:solidFill>
                  <a:srgbClr val="2D1302"/>
                </a:solidFill>
                <a:latin typeface="Arial"/>
                <a:cs typeface="Arial"/>
              </a:rPr>
              <a:t>Main</a:t>
            </a:r>
            <a:r>
              <a:rPr spc="-8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pc="-5" dirty="0">
                <a:solidFill>
                  <a:srgbClr val="2D1302"/>
                </a:solidFill>
                <a:latin typeface="Arial"/>
                <a:cs typeface="Arial"/>
              </a:rPr>
              <a:t>body </a:t>
            </a:r>
            <a:r>
              <a:rPr spc="-484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pc="-45" dirty="0">
                <a:solidFill>
                  <a:srgbClr val="2D1302"/>
                </a:solidFill>
                <a:latin typeface="Arial"/>
                <a:cs typeface="Arial"/>
              </a:rPr>
              <a:t>Topic</a:t>
            </a:r>
            <a:r>
              <a:rPr spc="-2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endParaRPr dirty="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166300" y="4258523"/>
            <a:ext cx="3240405" cy="623248"/>
          </a:xfrm>
          <a:prstGeom prst="rect">
            <a:avLst/>
          </a:prstGeom>
          <a:solidFill>
            <a:srgbClr val="E3AD92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250">
              <a:latin typeface="Times New Roman"/>
              <a:cs typeface="Times New Roman"/>
            </a:endParaRPr>
          </a:p>
          <a:p>
            <a:pPr marL="1054735"/>
            <a:r>
              <a:rPr spc="-5" dirty="0">
                <a:solidFill>
                  <a:srgbClr val="2D1302"/>
                </a:solidFill>
                <a:latin typeface="Arial"/>
                <a:cs typeface="Arial"/>
              </a:rPr>
              <a:t>Conclusion</a:t>
            </a:r>
            <a:endParaRPr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5841848" y="1372872"/>
            <a:ext cx="4790440" cy="5139690"/>
            <a:chOff x="3976885" y="1391981"/>
            <a:chExt cx="4790440" cy="5139690"/>
          </a:xfrm>
          <a:solidFill>
            <a:schemeClr val="bg1">
              <a:lumMod val="95000"/>
            </a:schemeClr>
          </a:solidFill>
        </p:grpSpPr>
        <p:sp>
          <p:nvSpPr>
            <p:cNvPr id="9" name="object 9"/>
            <p:cNvSpPr/>
            <p:nvPr/>
          </p:nvSpPr>
          <p:spPr>
            <a:xfrm>
              <a:off x="3995935" y="3947914"/>
              <a:ext cx="1020444" cy="114300"/>
            </a:xfrm>
            <a:custGeom>
              <a:avLst/>
              <a:gdLst/>
              <a:ahLst/>
              <a:cxnLst/>
              <a:rect l="l" t="t" r="r" b="b"/>
              <a:pathLst>
                <a:path w="1020445" h="114300">
                  <a:moveTo>
                    <a:pt x="905929" y="76199"/>
                  </a:moveTo>
                  <a:lnTo>
                    <a:pt x="905929" y="114300"/>
                  </a:lnTo>
                  <a:lnTo>
                    <a:pt x="982129" y="76200"/>
                  </a:lnTo>
                  <a:lnTo>
                    <a:pt x="905929" y="76199"/>
                  </a:lnTo>
                  <a:close/>
                </a:path>
                <a:path w="1020445" h="114300">
                  <a:moveTo>
                    <a:pt x="905929" y="38099"/>
                  </a:moveTo>
                  <a:lnTo>
                    <a:pt x="905929" y="76199"/>
                  </a:lnTo>
                  <a:lnTo>
                    <a:pt x="924979" y="76200"/>
                  </a:lnTo>
                  <a:lnTo>
                    <a:pt x="924979" y="38100"/>
                  </a:lnTo>
                  <a:lnTo>
                    <a:pt x="905929" y="38099"/>
                  </a:lnTo>
                  <a:close/>
                </a:path>
                <a:path w="1020445" h="114300">
                  <a:moveTo>
                    <a:pt x="905929" y="0"/>
                  </a:moveTo>
                  <a:lnTo>
                    <a:pt x="905929" y="38099"/>
                  </a:lnTo>
                  <a:lnTo>
                    <a:pt x="924979" y="38100"/>
                  </a:lnTo>
                  <a:lnTo>
                    <a:pt x="924979" y="76200"/>
                  </a:lnTo>
                  <a:lnTo>
                    <a:pt x="982131" y="76198"/>
                  </a:lnTo>
                  <a:lnTo>
                    <a:pt x="1020229" y="57150"/>
                  </a:lnTo>
                  <a:lnTo>
                    <a:pt x="905929" y="0"/>
                  </a:lnTo>
                  <a:close/>
                </a:path>
                <a:path w="1020445" h="114300">
                  <a:moveTo>
                    <a:pt x="0" y="38098"/>
                  </a:moveTo>
                  <a:lnTo>
                    <a:pt x="0" y="76198"/>
                  </a:lnTo>
                  <a:lnTo>
                    <a:pt x="905929" y="76199"/>
                  </a:lnTo>
                  <a:lnTo>
                    <a:pt x="905929" y="38099"/>
                  </a:lnTo>
                  <a:lnTo>
                    <a:pt x="0" y="38098"/>
                  </a:lnTo>
                  <a:close/>
                </a:path>
              </a:pathLst>
            </a:custGeom>
            <a:solidFill>
              <a:schemeClr val="tx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995935" y="1700808"/>
              <a:ext cx="0" cy="4392930"/>
            </a:xfrm>
            <a:custGeom>
              <a:avLst/>
              <a:gdLst/>
              <a:ahLst/>
              <a:cxnLst/>
              <a:rect l="l" t="t" r="r" b="b"/>
              <a:pathLst>
                <a:path h="4392930">
                  <a:moveTo>
                    <a:pt x="0" y="0"/>
                  </a:moveTo>
                  <a:lnTo>
                    <a:pt x="1" y="4392488"/>
                  </a:lnTo>
                </a:path>
              </a:pathLst>
            </a:custGeom>
            <a:grpFill/>
            <a:ln w="38100">
              <a:solidFill>
                <a:srgbClr val="2D13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860032" y="1404681"/>
              <a:ext cx="3894454" cy="5114290"/>
            </a:xfrm>
            <a:custGeom>
              <a:avLst/>
              <a:gdLst/>
              <a:ahLst/>
              <a:cxnLst/>
              <a:rect l="l" t="t" r="r" b="b"/>
              <a:pathLst>
                <a:path w="3894454" h="5114290">
                  <a:moveTo>
                    <a:pt x="3894399" y="0"/>
                  </a:moveTo>
                  <a:lnTo>
                    <a:pt x="1986493" y="5113923"/>
                  </a:lnTo>
                  <a:lnTo>
                    <a:pt x="0" y="0"/>
                  </a:lnTo>
                  <a:lnTo>
                    <a:pt x="3894399" y="0"/>
                  </a:lnTo>
                  <a:close/>
                </a:path>
              </a:pathLst>
            </a:custGeom>
            <a:grpFill/>
            <a:ln w="25400">
              <a:solidFill>
                <a:srgbClr val="2D130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6952090" y="1413582"/>
            <a:ext cx="3440261" cy="1267014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2700" marR="5080" algn="ctr">
              <a:lnSpc>
                <a:spcPts val="1900"/>
              </a:lnSpc>
              <a:spcBef>
                <a:spcPts val="180"/>
              </a:spcBef>
            </a:pPr>
            <a:r>
              <a:rPr lang="en-GB" sz="1600" b="1" spc="-5" dirty="0">
                <a:solidFill>
                  <a:srgbClr val="2D1302"/>
                </a:solidFill>
                <a:latin typeface="Arial-BoldItalicMT"/>
                <a:cs typeface="Arial-BoldItalicMT"/>
              </a:rPr>
              <a:t>I</a:t>
            </a:r>
            <a:r>
              <a:rPr sz="1600" b="1" spc="-5" dirty="0" err="1">
                <a:solidFill>
                  <a:srgbClr val="2D1302"/>
                </a:solidFill>
                <a:latin typeface="Arial-BoldItalicMT"/>
                <a:cs typeface="Arial-BoldItalicMT"/>
              </a:rPr>
              <a:t>ntroduce</a:t>
            </a:r>
            <a:r>
              <a:rPr sz="1600" b="1" spc="-10" dirty="0">
                <a:solidFill>
                  <a:srgbClr val="2D1302"/>
                </a:solidFill>
                <a:latin typeface="Arial-BoldItalicMT"/>
                <a:cs typeface="Arial-BoldItalicMT"/>
              </a:rPr>
              <a:t> </a:t>
            </a: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your</a:t>
            </a:r>
            <a:r>
              <a:rPr sz="1600" spc="5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topic </a:t>
            </a:r>
            <a:r>
              <a:rPr sz="160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endParaRPr lang="en-GB" sz="1600" dirty="0">
              <a:solidFill>
                <a:srgbClr val="2D1302"/>
              </a:solidFill>
              <a:latin typeface="Arial"/>
              <a:cs typeface="Arial"/>
            </a:endParaRPr>
          </a:p>
          <a:p>
            <a:pPr marL="12700" marR="5080" algn="ctr">
              <a:lnSpc>
                <a:spcPts val="1900"/>
              </a:lnSpc>
              <a:spcBef>
                <a:spcPts val="180"/>
              </a:spcBef>
            </a:pP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Show</a:t>
            </a:r>
            <a:r>
              <a:rPr sz="1600" spc="-15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how</a:t>
            </a:r>
            <a:r>
              <a:rPr sz="1600" spc="-15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this</a:t>
            </a:r>
            <a:r>
              <a:rPr sz="1600" spc="-1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D1302"/>
                </a:solidFill>
                <a:latin typeface="Arial-BoldItalicMT"/>
                <a:cs typeface="Arial-BoldItalicMT"/>
              </a:rPr>
              <a:t>general idea</a:t>
            </a:r>
            <a:r>
              <a:rPr lang="en-GB" sz="1600" b="1" dirty="0">
                <a:latin typeface="Arial-BoldItalicMT"/>
                <a:cs typeface="Arial-BoldItalicMT"/>
              </a:rPr>
              <a:t> </a:t>
            </a: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develops</a:t>
            </a:r>
            <a:r>
              <a:rPr sz="1600" spc="-1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2D1302"/>
                </a:solidFill>
                <a:latin typeface="Arial"/>
                <a:cs typeface="Arial"/>
              </a:rPr>
              <a:t>to</a:t>
            </a:r>
            <a:r>
              <a:rPr sz="1600" spc="-15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2D1302"/>
                </a:solidFill>
                <a:latin typeface="Arial"/>
                <a:cs typeface="Arial"/>
              </a:rPr>
              <a:t>a</a:t>
            </a:r>
            <a:r>
              <a:rPr sz="1600" spc="-15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D1302"/>
                </a:solidFill>
                <a:latin typeface="Arial-BoldItalicMT"/>
                <a:cs typeface="Arial-BoldItalicMT"/>
              </a:rPr>
              <a:t>specific</a:t>
            </a:r>
            <a:r>
              <a:rPr lang="en-GB" sz="1600" dirty="0">
                <a:latin typeface="Arial-BoldItalicMT"/>
                <a:cs typeface="Arial-BoldItalicMT"/>
              </a:rPr>
              <a:t> </a:t>
            </a:r>
            <a:r>
              <a:rPr sz="1600" b="1" spc="-5" dirty="0">
                <a:solidFill>
                  <a:srgbClr val="2D1302"/>
                </a:solidFill>
                <a:latin typeface="Arial-BoldItalicMT"/>
                <a:cs typeface="Arial-BoldItalicMT"/>
              </a:rPr>
              <a:t>focus.</a:t>
            </a:r>
            <a:endParaRPr sz="1600" dirty="0">
              <a:latin typeface="Arial-BoldItalicMT"/>
              <a:cs typeface="Arial-BoldItalicMT"/>
            </a:endParaRPr>
          </a:p>
          <a:p>
            <a:pPr algn="ctr">
              <a:lnSpc>
                <a:spcPts val="1910"/>
              </a:lnSpc>
            </a:pPr>
            <a:r>
              <a:rPr sz="1600" b="1" dirty="0">
                <a:solidFill>
                  <a:srgbClr val="2D1302"/>
                </a:solidFill>
                <a:latin typeface="Arial"/>
                <a:cs typeface="Arial"/>
              </a:rPr>
              <a:t>Quote</a:t>
            </a:r>
            <a:r>
              <a:rPr sz="1600" b="1" spc="-2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2D1302"/>
                </a:solidFill>
                <a:latin typeface="Arial"/>
                <a:cs typeface="Arial"/>
              </a:rPr>
              <a:t>to</a:t>
            </a:r>
            <a:r>
              <a:rPr sz="1600" spc="-15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back-up</a:t>
            </a:r>
            <a:r>
              <a:rPr sz="1600" spc="-15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your</a:t>
            </a:r>
            <a:r>
              <a:rPr lang="en-GB" sz="1600" dirty="0"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ideas.</a:t>
            </a:r>
            <a:endParaRPr lang="en-GB" sz="1600" spc="-5" dirty="0">
              <a:solidFill>
                <a:srgbClr val="2D1302"/>
              </a:solidFill>
              <a:latin typeface="Arial"/>
              <a:cs typeface="Arial"/>
            </a:endParaRPr>
          </a:p>
          <a:p>
            <a:pPr algn="ctr">
              <a:lnSpc>
                <a:spcPts val="1910"/>
              </a:lnSpc>
            </a:pPr>
            <a:r>
              <a:rPr lang="en-GB" sz="1600" b="1" spc="-5" dirty="0">
                <a:solidFill>
                  <a:srgbClr val="2D1302"/>
                </a:solidFill>
                <a:latin typeface="Arial"/>
                <a:cs typeface="Arial"/>
              </a:rPr>
              <a:t>Images</a:t>
            </a:r>
            <a:r>
              <a:rPr lang="en-GB" sz="1600" spc="-5" dirty="0">
                <a:solidFill>
                  <a:srgbClr val="2D1302"/>
                </a:solidFill>
                <a:latin typeface="Arial"/>
                <a:cs typeface="Arial"/>
              </a:rPr>
              <a:t> to support your ideas</a:t>
            </a:r>
            <a:endParaRPr sz="1600" dirty="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345939" y="2974851"/>
            <a:ext cx="2652557" cy="2590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spcBef>
                <a:spcPts val="100"/>
              </a:spcBef>
            </a:pPr>
            <a:r>
              <a:rPr sz="1600" b="1" spc="-5" dirty="0">
                <a:solidFill>
                  <a:srgbClr val="2D1302"/>
                </a:solidFill>
                <a:latin typeface="Arial"/>
                <a:cs typeface="Arial"/>
              </a:rPr>
              <a:t>Discuss</a:t>
            </a:r>
            <a:r>
              <a:rPr sz="1600" b="1" spc="-2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2D1302"/>
                </a:solidFill>
                <a:latin typeface="Arial"/>
                <a:cs typeface="Arial"/>
              </a:rPr>
              <a:t>in</a:t>
            </a:r>
            <a:r>
              <a:rPr sz="1600" spc="-15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your</a:t>
            </a:r>
            <a:r>
              <a:rPr sz="1600" spc="-25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own</a:t>
            </a:r>
            <a:r>
              <a:rPr sz="1600" spc="-15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voice.</a:t>
            </a:r>
            <a:endParaRPr sz="1600" dirty="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891047" y="3873545"/>
            <a:ext cx="1562343" cy="12439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5880" algn="ctr">
              <a:spcBef>
                <a:spcPts val="100"/>
              </a:spcBef>
            </a:pPr>
            <a:r>
              <a:rPr sz="1600" b="1" spc="-5" dirty="0">
                <a:solidFill>
                  <a:srgbClr val="2D1302"/>
                </a:solidFill>
                <a:latin typeface="Arial"/>
                <a:cs typeface="Arial"/>
              </a:rPr>
              <a:t>Result</a:t>
            </a:r>
            <a:r>
              <a:rPr sz="1600" b="1" spc="-5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2D1302"/>
                </a:solidFill>
                <a:latin typeface="Arial"/>
                <a:cs typeface="Arial"/>
              </a:rPr>
              <a:t>claim</a:t>
            </a:r>
            <a:r>
              <a:rPr lang="en-GB" sz="1600" b="1" dirty="0"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-say what </a:t>
            </a:r>
            <a:r>
              <a:rPr sz="160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this</a:t>
            </a:r>
            <a:r>
              <a:rPr sz="1600" spc="-85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paragraph</a:t>
            </a:r>
            <a:r>
              <a:rPr lang="en-GB" sz="1600" dirty="0"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has</a:t>
            </a:r>
            <a:r>
              <a:rPr sz="1600" spc="-8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D1302"/>
                </a:solidFill>
                <a:latin typeface="Arial"/>
                <a:cs typeface="Arial"/>
              </a:rPr>
              <a:t>shown</a:t>
            </a:r>
            <a:r>
              <a:rPr lang="en-GB" sz="1600" spc="-5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z="1600" spc="-15" dirty="0">
                <a:solidFill>
                  <a:srgbClr val="2D1302"/>
                </a:solidFill>
                <a:latin typeface="Arial"/>
                <a:cs typeface="Arial"/>
              </a:rPr>
              <a:t>succinctly.</a:t>
            </a:r>
            <a:endParaRPr sz="16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7290" y="174995"/>
            <a:ext cx="6135688" cy="68993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Essay</a:t>
            </a:r>
            <a:r>
              <a:rPr lang="en-GB" dirty="0"/>
              <a:t> Example structure</a:t>
            </a:r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2165242" y="2090951"/>
            <a:ext cx="3240405" cy="623889"/>
          </a:xfrm>
          <a:prstGeom prst="rect">
            <a:avLst/>
          </a:prstGeom>
          <a:solidFill>
            <a:srgbClr val="E3AD92"/>
          </a:solidFill>
        </p:spPr>
        <p:txBody>
          <a:bodyPr vert="horz" wrap="square" lIns="0" tIns="635" rIns="0" bIns="0" rtlCol="0">
            <a:spAutoFit/>
          </a:bodyPr>
          <a:lstStyle/>
          <a:p>
            <a:pPr>
              <a:spcBef>
                <a:spcPts val="5"/>
              </a:spcBef>
            </a:pPr>
            <a:endParaRPr sz="2250">
              <a:latin typeface="Times New Roman"/>
              <a:cs typeface="Times New Roman"/>
            </a:endParaRPr>
          </a:p>
          <a:p>
            <a:pPr marL="1022985"/>
            <a:r>
              <a:rPr spc="-5" dirty="0">
                <a:solidFill>
                  <a:srgbClr val="2D1302"/>
                </a:solidFill>
                <a:latin typeface="Arial"/>
                <a:cs typeface="Arial"/>
              </a:rPr>
              <a:t>Introduction</a:t>
            </a:r>
            <a:endParaRPr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166301" y="3235922"/>
            <a:ext cx="3240405" cy="744435"/>
          </a:xfrm>
          <a:prstGeom prst="rect">
            <a:avLst/>
          </a:prstGeom>
          <a:solidFill>
            <a:srgbClr val="E3AD92"/>
          </a:solidFill>
        </p:spPr>
        <p:txBody>
          <a:bodyPr vert="horz" wrap="square" lIns="0" tIns="203835" rIns="0" bIns="0" rtlCol="0">
            <a:spAutoFit/>
          </a:bodyPr>
          <a:lstStyle/>
          <a:p>
            <a:pPr marL="1092835" marR="1085215" algn="ctr">
              <a:lnSpc>
                <a:spcPts val="2110"/>
              </a:lnSpc>
              <a:spcBef>
                <a:spcPts val="1605"/>
              </a:spcBef>
            </a:pPr>
            <a:r>
              <a:rPr spc="-5" dirty="0">
                <a:solidFill>
                  <a:srgbClr val="2D1302"/>
                </a:solidFill>
                <a:latin typeface="Arial"/>
                <a:cs typeface="Arial"/>
              </a:rPr>
              <a:t>Main</a:t>
            </a:r>
            <a:r>
              <a:rPr spc="-8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pc="-5" dirty="0">
                <a:solidFill>
                  <a:srgbClr val="2D1302"/>
                </a:solidFill>
                <a:latin typeface="Arial"/>
                <a:cs typeface="Arial"/>
              </a:rPr>
              <a:t>body </a:t>
            </a:r>
            <a:r>
              <a:rPr spc="-484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r>
              <a:rPr spc="-45" dirty="0">
                <a:solidFill>
                  <a:srgbClr val="2D1302"/>
                </a:solidFill>
                <a:latin typeface="Arial"/>
                <a:cs typeface="Arial"/>
              </a:rPr>
              <a:t>Topic</a:t>
            </a:r>
            <a:r>
              <a:rPr spc="-20" dirty="0">
                <a:solidFill>
                  <a:srgbClr val="2D1302"/>
                </a:solidFill>
                <a:latin typeface="Arial"/>
                <a:cs typeface="Arial"/>
              </a:rPr>
              <a:t> </a:t>
            </a:r>
            <a:endParaRPr dirty="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166301" y="4587955"/>
            <a:ext cx="3240405" cy="623248"/>
          </a:xfrm>
          <a:prstGeom prst="rect">
            <a:avLst/>
          </a:prstGeom>
          <a:solidFill>
            <a:srgbClr val="E3AD92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250" dirty="0">
              <a:latin typeface="Times New Roman"/>
              <a:cs typeface="Times New Roman"/>
            </a:endParaRPr>
          </a:p>
          <a:p>
            <a:pPr marL="1054735"/>
            <a:r>
              <a:rPr spc="-5" dirty="0">
                <a:solidFill>
                  <a:srgbClr val="2D1302"/>
                </a:solidFill>
                <a:latin typeface="Arial"/>
                <a:cs typeface="Arial"/>
              </a:rPr>
              <a:t>Conclusion</a:t>
            </a:r>
            <a:endParaRPr dirty="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1490A0-4C96-AC21-6D33-2AE703433ED6}"/>
              </a:ext>
            </a:extLst>
          </p:cNvPr>
          <p:cNvSpPr txBox="1"/>
          <p:nvPr/>
        </p:nvSpPr>
        <p:spPr>
          <a:xfrm>
            <a:off x="6841418" y="2166276"/>
            <a:ext cx="1162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150 words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E0FF299-D467-32B0-3A4D-626637CBCF85}"/>
              </a:ext>
            </a:extLst>
          </p:cNvPr>
          <p:cNvSpPr txBox="1"/>
          <p:nvPr/>
        </p:nvSpPr>
        <p:spPr>
          <a:xfrm>
            <a:off x="6785296" y="3457333"/>
            <a:ext cx="1279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1200 words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936FEF9-BD91-E532-D243-E98B6AC13FE2}"/>
              </a:ext>
            </a:extLst>
          </p:cNvPr>
          <p:cNvSpPr txBox="1"/>
          <p:nvPr/>
        </p:nvSpPr>
        <p:spPr>
          <a:xfrm>
            <a:off x="6785296" y="4748390"/>
            <a:ext cx="1162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150 words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9DBDA4-5A1A-BE66-7D01-D45E9F1F278B}"/>
              </a:ext>
            </a:extLst>
          </p:cNvPr>
          <p:cNvSpPr txBox="1"/>
          <p:nvPr/>
        </p:nvSpPr>
        <p:spPr>
          <a:xfrm>
            <a:off x="1670756" y="6255086"/>
            <a:ext cx="84360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Referencing list not included in your word count </a:t>
            </a:r>
          </a:p>
        </p:txBody>
      </p:sp>
    </p:spTree>
    <p:extLst>
      <p:ext uri="{BB962C8B-B14F-4D97-AF65-F5344CB8AC3E}">
        <p14:creationId xmlns:p14="http://schemas.microsoft.com/office/powerpoint/2010/main" val="29880283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211</Words>
  <Application>Microsoft Macintosh PowerPoint</Application>
  <PresentationFormat>Widescreen</PresentationFormat>
  <Paragraphs>60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Arial-BoldItalicMT</vt:lpstr>
      <vt:lpstr>Calibri</vt:lpstr>
      <vt:lpstr>Calibri Light</vt:lpstr>
      <vt:lpstr>Times New Roman</vt:lpstr>
      <vt:lpstr>Office Theme</vt:lpstr>
      <vt:lpstr>Essay  outline  example</vt:lpstr>
      <vt:lpstr>Essay Example structure</vt:lpstr>
      <vt:lpstr>Essay Example structure</vt:lpstr>
      <vt:lpstr>Essay Example structure</vt:lpstr>
      <vt:lpstr>Essay Example structure</vt:lpstr>
      <vt:lpstr>Paragraph Structure</vt:lpstr>
      <vt:lpstr>Essay Example structure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 outline  example</dc:title>
  <dc:creator>Gwenllian Beynon</dc:creator>
  <cp:lastModifiedBy>Chris Harrendence</cp:lastModifiedBy>
  <cp:revision>5</cp:revision>
  <dcterms:created xsi:type="dcterms:W3CDTF">2022-10-31T23:49:22Z</dcterms:created>
  <dcterms:modified xsi:type="dcterms:W3CDTF">2024-11-12T10:44:31Z</dcterms:modified>
</cp:coreProperties>
</file>