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660"/>
  </p:normalViewPr>
  <p:slideViewPr>
    <p:cSldViewPr snapToGrid="0">
      <p:cViewPr varScale="1">
        <p:scale>
          <a:sx n="73" d="100"/>
          <a:sy n="73" d="100"/>
        </p:scale>
        <p:origin x="6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viewProps" Target="viewProp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presProps" Target="presProps.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tableStyles" Target="tableStyles.xml" /><Relationship Id="rId10" Type="http://schemas.openxmlformats.org/officeDocument/2006/relationships/slide" Target="slides/slide6.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B7912C-0196-4A34-AEEA-E930D0E03B3D}" type="doc">
      <dgm:prSet loTypeId="urn:microsoft.com/office/officeart/2005/8/layout/default" loCatId="list" qsTypeId="urn:microsoft.com/office/officeart/2005/8/quickstyle/simple5" qsCatId="simple" csTypeId="urn:microsoft.com/office/officeart/2005/8/colors/accent6_2" csCatId="accent6" phldr="1"/>
      <dgm:spPr/>
      <dgm:t>
        <a:bodyPr/>
        <a:lstStyle/>
        <a:p>
          <a:endParaRPr lang="en-US"/>
        </a:p>
      </dgm:t>
    </dgm:pt>
    <dgm:pt modelId="{28D62BB0-05F8-4DF8-90BD-410A9B1CABF4}">
      <dgm:prSet/>
      <dgm:spPr>
        <a:solidFill>
          <a:schemeClr val="accent5">
            <a:lumMod val="60000"/>
            <a:lumOff val="40000"/>
          </a:schemeClr>
        </a:solidFill>
      </dgm:spPr>
      <dgm:t>
        <a:bodyPr/>
        <a:lstStyle/>
        <a:p>
          <a:r>
            <a:rPr lang="en-GB" dirty="0"/>
            <a:t>🟡 </a:t>
          </a:r>
          <a:r>
            <a:rPr lang="en-GB" dirty="0">
              <a:solidFill>
                <a:schemeClr val="bg1"/>
              </a:solidFill>
            </a:rPr>
            <a:t>Fever</a:t>
          </a:r>
          <a:endParaRPr lang="en-US" dirty="0">
            <a:solidFill>
              <a:schemeClr val="bg1"/>
            </a:solidFill>
          </a:endParaRPr>
        </a:p>
      </dgm:t>
    </dgm:pt>
    <dgm:pt modelId="{FDE15A8B-E9B4-4507-911B-DE979FAED238}" type="parTrans" cxnId="{5B637C77-7543-4CA8-843A-F2D50F4B30D1}">
      <dgm:prSet/>
      <dgm:spPr/>
      <dgm:t>
        <a:bodyPr/>
        <a:lstStyle/>
        <a:p>
          <a:endParaRPr lang="en-US"/>
        </a:p>
      </dgm:t>
    </dgm:pt>
    <dgm:pt modelId="{8C2C0E69-2A19-4274-ABEE-145194A46BBC}" type="sibTrans" cxnId="{5B637C77-7543-4CA8-843A-F2D50F4B30D1}">
      <dgm:prSet/>
      <dgm:spPr/>
      <dgm:t>
        <a:bodyPr/>
        <a:lstStyle/>
        <a:p>
          <a:endParaRPr lang="en-US"/>
        </a:p>
      </dgm:t>
    </dgm:pt>
    <dgm:pt modelId="{F35837DD-8453-43A7-BB0E-5B5900DB3B81}">
      <dgm:prSet/>
      <dgm:spPr>
        <a:solidFill>
          <a:schemeClr val="accent5">
            <a:lumMod val="40000"/>
            <a:lumOff val="60000"/>
          </a:schemeClr>
        </a:solidFill>
      </dgm:spPr>
      <dgm:t>
        <a:bodyPr/>
        <a:lstStyle/>
        <a:p>
          <a:r>
            <a:rPr lang="en-GB" dirty="0"/>
            <a:t>😴 </a:t>
          </a:r>
          <a:r>
            <a:rPr lang="en-GB" dirty="0">
              <a:solidFill>
                <a:schemeClr val="bg1"/>
              </a:solidFill>
            </a:rPr>
            <a:t>Fatigue</a:t>
          </a:r>
          <a:endParaRPr lang="en-US" dirty="0">
            <a:solidFill>
              <a:schemeClr val="bg1"/>
            </a:solidFill>
          </a:endParaRPr>
        </a:p>
      </dgm:t>
    </dgm:pt>
    <dgm:pt modelId="{DC6FC6AD-82E1-4335-AC68-C680441C96B4}" type="parTrans" cxnId="{FC631053-444D-439A-9299-AAF472324882}">
      <dgm:prSet/>
      <dgm:spPr/>
      <dgm:t>
        <a:bodyPr/>
        <a:lstStyle/>
        <a:p>
          <a:endParaRPr lang="en-US"/>
        </a:p>
      </dgm:t>
    </dgm:pt>
    <dgm:pt modelId="{816CF4EC-3458-49A9-842A-C4BB283C89DD}" type="sibTrans" cxnId="{FC631053-444D-439A-9299-AAF472324882}">
      <dgm:prSet/>
      <dgm:spPr/>
      <dgm:t>
        <a:bodyPr/>
        <a:lstStyle/>
        <a:p>
          <a:endParaRPr lang="en-US"/>
        </a:p>
      </dgm:t>
    </dgm:pt>
    <dgm:pt modelId="{ED6FB88D-7275-4B0B-973A-E2A7B60B94AA}">
      <dgm:prSet/>
      <dgm:spPr>
        <a:solidFill>
          <a:schemeClr val="accent5">
            <a:lumMod val="60000"/>
            <a:lumOff val="40000"/>
          </a:schemeClr>
        </a:solidFill>
      </dgm:spPr>
      <dgm:t>
        <a:bodyPr/>
        <a:lstStyle/>
        <a:p>
          <a:r>
            <a:rPr lang="en-GB" dirty="0"/>
            <a:t>🤢 </a:t>
          </a:r>
          <a:r>
            <a:rPr lang="en-GB" dirty="0">
              <a:solidFill>
                <a:schemeClr val="bg1"/>
              </a:solidFill>
            </a:rPr>
            <a:t>Nausea and vomiting</a:t>
          </a:r>
          <a:endParaRPr lang="en-US" dirty="0">
            <a:solidFill>
              <a:schemeClr val="bg1"/>
            </a:solidFill>
          </a:endParaRPr>
        </a:p>
      </dgm:t>
    </dgm:pt>
    <dgm:pt modelId="{2290BFC8-A5DD-4D01-8A12-ED4B73D20502}" type="parTrans" cxnId="{0616F1C7-CB96-43E8-A532-1DCC63505735}">
      <dgm:prSet/>
      <dgm:spPr/>
      <dgm:t>
        <a:bodyPr/>
        <a:lstStyle/>
        <a:p>
          <a:endParaRPr lang="en-US"/>
        </a:p>
      </dgm:t>
    </dgm:pt>
    <dgm:pt modelId="{CA34DD32-10A8-4F5A-A378-303264BF435F}" type="sibTrans" cxnId="{0616F1C7-CB96-43E8-A532-1DCC63505735}">
      <dgm:prSet/>
      <dgm:spPr/>
      <dgm:t>
        <a:bodyPr/>
        <a:lstStyle/>
        <a:p>
          <a:endParaRPr lang="en-US"/>
        </a:p>
      </dgm:t>
    </dgm:pt>
    <dgm:pt modelId="{9723863D-2D80-4D32-824C-A9D2E933EE08}">
      <dgm:prSet/>
      <dgm:spPr>
        <a:solidFill>
          <a:schemeClr val="accent5">
            <a:lumMod val="40000"/>
            <a:lumOff val="60000"/>
          </a:schemeClr>
        </a:solidFill>
      </dgm:spPr>
      <dgm:t>
        <a:bodyPr/>
        <a:lstStyle/>
        <a:p>
          <a:r>
            <a:rPr lang="en-GB" dirty="0"/>
            <a:t>⚡ </a:t>
          </a:r>
          <a:r>
            <a:rPr lang="en-GB" dirty="0">
              <a:solidFill>
                <a:schemeClr val="bg1"/>
              </a:solidFill>
            </a:rPr>
            <a:t>Abdominal pain</a:t>
          </a:r>
          <a:endParaRPr lang="en-US" dirty="0">
            <a:solidFill>
              <a:schemeClr val="bg1"/>
            </a:solidFill>
          </a:endParaRPr>
        </a:p>
      </dgm:t>
    </dgm:pt>
    <dgm:pt modelId="{61301A69-1453-4773-B29C-6CD32C7ECC5A}" type="parTrans" cxnId="{3F588F71-3BE2-4064-BDC0-BDF3BB1EA694}">
      <dgm:prSet/>
      <dgm:spPr/>
      <dgm:t>
        <a:bodyPr/>
        <a:lstStyle/>
        <a:p>
          <a:endParaRPr lang="en-US"/>
        </a:p>
      </dgm:t>
    </dgm:pt>
    <dgm:pt modelId="{3D097DC5-BB23-4193-A528-B05C219BA3F8}" type="sibTrans" cxnId="{3F588F71-3BE2-4064-BDC0-BDF3BB1EA694}">
      <dgm:prSet/>
      <dgm:spPr/>
      <dgm:t>
        <a:bodyPr/>
        <a:lstStyle/>
        <a:p>
          <a:endParaRPr lang="en-US"/>
        </a:p>
      </dgm:t>
    </dgm:pt>
    <dgm:pt modelId="{EA13A82B-15AC-4D91-AB62-5B7B943BAA53}">
      <dgm:prSet/>
      <dgm:spPr>
        <a:solidFill>
          <a:schemeClr val="accent5">
            <a:lumMod val="60000"/>
            <a:lumOff val="40000"/>
          </a:schemeClr>
        </a:solidFill>
      </dgm:spPr>
      <dgm:t>
        <a:bodyPr/>
        <a:lstStyle/>
        <a:p>
          <a:r>
            <a:rPr lang="en-GB" dirty="0"/>
            <a:t>🟡 </a:t>
          </a:r>
          <a:r>
            <a:rPr lang="en-GB" dirty="0">
              <a:solidFill>
                <a:schemeClr val="bg1"/>
              </a:solidFill>
            </a:rPr>
            <a:t>Jaundice (yellow skin and eyes)</a:t>
          </a:r>
          <a:endParaRPr lang="en-US" dirty="0">
            <a:solidFill>
              <a:schemeClr val="bg1"/>
            </a:solidFill>
          </a:endParaRPr>
        </a:p>
      </dgm:t>
    </dgm:pt>
    <dgm:pt modelId="{89358E83-E8A1-4513-8E4F-BFCABA9B6F00}" type="parTrans" cxnId="{BBBBCDE7-23EB-4D90-A54D-34ADB8D21A81}">
      <dgm:prSet/>
      <dgm:spPr/>
      <dgm:t>
        <a:bodyPr/>
        <a:lstStyle/>
        <a:p>
          <a:endParaRPr lang="en-US"/>
        </a:p>
      </dgm:t>
    </dgm:pt>
    <dgm:pt modelId="{2EC0F9E7-6782-4BDE-BE56-78D5983BDB5E}" type="sibTrans" cxnId="{BBBBCDE7-23EB-4D90-A54D-34ADB8D21A81}">
      <dgm:prSet/>
      <dgm:spPr/>
      <dgm:t>
        <a:bodyPr/>
        <a:lstStyle/>
        <a:p>
          <a:endParaRPr lang="en-US"/>
        </a:p>
      </dgm:t>
    </dgm:pt>
    <dgm:pt modelId="{22B4EAE7-5E09-4C20-9A2C-9FDF09DD1DF2}">
      <dgm:prSet/>
      <dgm:spPr>
        <a:solidFill>
          <a:schemeClr val="accent5">
            <a:lumMod val="40000"/>
            <a:lumOff val="60000"/>
          </a:schemeClr>
        </a:solidFill>
      </dgm:spPr>
      <dgm:t>
        <a:bodyPr/>
        <a:lstStyle/>
        <a:p>
          <a:r>
            <a:rPr lang="en-GB" dirty="0"/>
            <a:t>💧 </a:t>
          </a:r>
          <a:r>
            <a:rPr lang="en-GB" dirty="0">
              <a:solidFill>
                <a:schemeClr val="bg1"/>
              </a:solidFill>
            </a:rPr>
            <a:t>Dark urine</a:t>
          </a:r>
          <a:endParaRPr lang="en-US" dirty="0">
            <a:solidFill>
              <a:schemeClr val="bg1"/>
            </a:solidFill>
          </a:endParaRPr>
        </a:p>
      </dgm:t>
    </dgm:pt>
    <dgm:pt modelId="{C33C1B93-C0D9-4528-BA96-604D9F7D1540}" type="parTrans" cxnId="{CA7AAE30-CDCE-499F-9344-896824223694}">
      <dgm:prSet/>
      <dgm:spPr/>
      <dgm:t>
        <a:bodyPr/>
        <a:lstStyle/>
        <a:p>
          <a:endParaRPr lang="en-US"/>
        </a:p>
      </dgm:t>
    </dgm:pt>
    <dgm:pt modelId="{74834EC4-74EC-4D64-AA59-2BFE5474E12B}" type="sibTrans" cxnId="{CA7AAE30-CDCE-499F-9344-896824223694}">
      <dgm:prSet/>
      <dgm:spPr/>
      <dgm:t>
        <a:bodyPr/>
        <a:lstStyle/>
        <a:p>
          <a:endParaRPr lang="en-US"/>
        </a:p>
      </dgm:t>
    </dgm:pt>
    <dgm:pt modelId="{B6F9D259-568D-47D0-B946-E5F60116629E}">
      <dgm:prSet/>
      <dgm:spPr>
        <a:solidFill>
          <a:schemeClr val="accent5">
            <a:lumMod val="40000"/>
            <a:lumOff val="60000"/>
          </a:schemeClr>
        </a:solidFill>
      </dgm:spPr>
      <dgm:t>
        <a:bodyPr/>
        <a:lstStyle/>
        <a:p>
          <a:r>
            <a:rPr lang="en-GB" dirty="0"/>
            <a:t>⚪ </a:t>
          </a:r>
          <a:r>
            <a:rPr lang="en-GB" dirty="0">
              <a:solidFill>
                <a:schemeClr val="bg1"/>
              </a:solidFill>
            </a:rPr>
            <a:t>Pale stools</a:t>
          </a:r>
          <a:endParaRPr lang="en-US" dirty="0">
            <a:solidFill>
              <a:schemeClr val="bg1"/>
            </a:solidFill>
          </a:endParaRPr>
        </a:p>
      </dgm:t>
    </dgm:pt>
    <dgm:pt modelId="{1425E0E8-09ED-4D7A-A311-E262565F4379}" type="parTrans" cxnId="{BA35FD66-C938-414E-9B64-8029E34EDA61}">
      <dgm:prSet/>
      <dgm:spPr/>
      <dgm:t>
        <a:bodyPr/>
        <a:lstStyle/>
        <a:p>
          <a:endParaRPr lang="en-US"/>
        </a:p>
      </dgm:t>
    </dgm:pt>
    <dgm:pt modelId="{23D6454C-5B9B-406A-B5B8-CCDE809C0B6A}" type="sibTrans" cxnId="{BA35FD66-C938-414E-9B64-8029E34EDA61}">
      <dgm:prSet/>
      <dgm:spPr/>
      <dgm:t>
        <a:bodyPr/>
        <a:lstStyle/>
        <a:p>
          <a:endParaRPr lang="en-US"/>
        </a:p>
      </dgm:t>
    </dgm:pt>
    <dgm:pt modelId="{67135A46-7804-4718-B77F-1CD57F3B1C41}" type="pres">
      <dgm:prSet presAssocID="{B3B7912C-0196-4A34-AEEA-E930D0E03B3D}" presName="diagram" presStyleCnt="0">
        <dgm:presLayoutVars>
          <dgm:dir/>
          <dgm:resizeHandles val="exact"/>
        </dgm:presLayoutVars>
      </dgm:prSet>
      <dgm:spPr/>
    </dgm:pt>
    <dgm:pt modelId="{39B4B4B0-3055-4BFD-AAA0-EE2F6C41CEF7}" type="pres">
      <dgm:prSet presAssocID="{28D62BB0-05F8-4DF8-90BD-410A9B1CABF4}" presName="node" presStyleLbl="node1" presStyleIdx="0" presStyleCnt="7">
        <dgm:presLayoutVars>
          <dgm:bulletEnabled val="1"/>
        </dgm:presLayoutVars>
      </dgm:prSet>
      <dgm:spPr/>
    </dgm:pt>
    <dgm:pt modelId="{2082CE30-F021-4E16-A933-807C16F70AE9}" type="pres">
      <dgm:prSet presAssocID="{8C2C0E69-2A19-4274-ABEE-145194A46BBC}" presName="sibTrans" presStyleCnt="0"/>
      <dgm:spPr/>
    </dgm:pt>
    <dgm:pt modelId="{56AF320F-0A5A-43DD-B05A-BE298FE300B7}" type="pres">
      <dgm:prSet presAssocID="{F35837DD-8453-43A7-BB0E-5B5900DB3B81}" presName="node" presStyleLbl="node1" presStyleIdx="1" presStyleCnt="7" custLinFactNeighborX="2854" custLinFactNeighborY="376">
        <dgm:presLayoutVars>
          <dgm:bulletEnabled val="1"/>
        </dgm:presLayoutVars>
      </dgm:prSet>
      <dgm:spPr/>
    </dgm:pt>
    <dgm:pt modelId="{F2FF53D7-5EA2-4F77-8332-733C44B9A4C7}" type="pres">
      <dgm:prSet presAssocID="{816CF4EC-3458-49A9-842A-C4BB283C89DD}" presName="sibTrans" presStyleCnt="0"/>
      <dgm:spPr/>
    </dgm:pt>
    <dgm:pt modelId="{7B51C69A-1DD1-4C0C-A835-9C91020BA045}" type="pres">
      <dgm:prSet presAssocID="{ED6FB88D-7275-4B0B-973A-E2A7B60B94AA}" presName="node" presStyleLbl="node1" presStyleIdx="2" presStyleCnt="7">
        <dgm:presLayoutVars>
          <dgm:bulletEnabled val="1"/>
        </dgm:presLayoutVars>
      </dgm:prSet>
      <dgm:spPr/>
    </dgm:pt>
    <dgm:pt modelId="{C41D7A49-0F8F-4E8E-B3F8-129824025C5F}" type="pres">
      <dgm:prSet presAssocID="{CA34DD32-10A8-4F5A-A378-303264BF435F}" presName="sibTrans" presStyleCnt="0"/>
      <dgm:spPr/>
    </dgm:pt>
    <dgm:pt modelId="{E3048A4B-DF59-4AD3-AB13-21B6316C80D2}" type="pres">
      <dgm:prSet presAssocID="{9723863D-2D80-4D32-824C-A9D2E933EE08}" presName="node" presStyleLbl="node1" presStyleIdx="3" presStyleCnt="7">
        <dgm:presLayoutVars>
          <dgm:bulletEnabled val="1"/>
        </dgm:presLayoutVars>
      </dgm:prSet>
      <dgm:spPr/>
    </dgm:pt>
    <dgm:pt modelId="{75E20FA0-5B1D-4E85-BA05-FC3FD56DA5B1}" type="pres">
      <dgm:prSet presAssocID="{3D097DC5-BB23-4193-A528-B05C219BA3F8}" presName="sibTrans" presStyleCnt="0"/>
      <dgm:spPr/>
    </dgm:pt>
    <dgm:pt modelId="{5DE64AA0-806E-44A8-8AC2-191D35B701DD}" type="pres">
      <dgm:prSet presAssocID="{EA13A82B-15AC-4D91-AB62-5B7B943BAA53}" presName="node" presStyleLbl="node1" presStyleIdx="4" presStyleCnt="7">
        <dgm:presLayoutVars>
          <dgm:bulletEnabled val="1"/>
        </dgm:presLayoutVars>
      </dgm:prSet>
      <dgm:spPr/>
    </dgm:pt>
    <dgm:pt modelId="{9CC1BAE9-D7E9-4E54-A25F-3E1DD43F24AA}" type="pres">
      <dgm:prSet presAssocID="{2EC0F9E7-6782-4BDE-BE56-78D5983BDB5E}" presName="sibTrans" presStyleCnt="0"/>
      <dgm:spPr/>
    </dgm:pt>
    <dgm:pt modelId="{86592606-FD33-4EE4-9B04-901DD714D280}" type="pres">
      <dgm:prSet presAssocID="{22B4EAE7-5E09-4C20-9A2C-9FDF09DD1DF2}" presName="node" presStyleLbl="node1" presStyleIdx="5" presStyleCnt="7">
        <dgm:presLayoutVars>
          <dgm:bulletEnabled val="1"/>
        </dgm:presLayoutVars>
      </dgm:prSet>
      <dgm:spPr/>
    </dgm:pt>
    <dgm:pt modelId="{C19E34BA-1602-462B-8F24-8B7969033613}" type="pres">
      <dgm:prSet presAssocID="{74834EC4-74EC-4D64-AA59-2BFE5474E12B}" presName="sibTrans" presStyleCnt="0"/>
      <dgm:spPr/>
    </dgm:pt>
    <dgm:pt modelId="{6D3F7619-AB72-4A30-AC10-A44667DC5710}" type="pres">
      <dgm:prSet presAssocID="{B6F9D259-568D-47D0-B946-E5F60116629E}" presName="node" presStyleLbl="node1" presStyleIdx="6" presStyleCnt="7">
        <dgm:presLayoutVars>
          <dgm:bulletEnabled val="1"/>
        </dgm:presLayoutVars>
      </dgm:prSet>
      <dgm:spPr/>
    </dgm:pt>
  </dgm:ptLst>
  <dgm:cxnLst>
    <dgm:cxn modelId="{CA7AAE30-CDCE-499F-9344-896824223694}" srcId="{B3B7912C-0196-4A34-AEEA-E930D0E03B3D}" destId="{22B4EAE7-5E09-4C20-9A2C-9FDF09DD1DF2}" srcOrd="5" destOrd="0" parTransId="{C33C1B93-C0D9-4528-BA96-604D9F7D1540}" sibTransId="{74834EC4-74EC-4D64-AA59-2BFE5474E12B}"/>
    <dgm:cxn modelId="{7A2F4237-0185-4D95-88B8-6F609521E080}" type="presOf" srcId="{EA13A82B-15AC-4D91-AB62-5B7B943BAA53}" destId="{5DE64AA0-806E-44A8-8AC2-191D35B701DD}" srcOrd="0" destOrd="0" presId="urn:microsoft.com/office/officeart/2005/8/layout/default"/>
    <dgm:cxn modelId="{BA35FD66-C938-414E-9B64-8029E34EDA61}" srcId="{B3B7912C-0196-4A34-AEEA-E930D0E03B3D}" destId="{B6F9D259-568D-47D0-B946-E5F60116629E}" srcOrd="6" destOrd="0" parTransId="{1425E0E8-09ED-4D7A-A311-E262565F4379}" sibTransId="{23D6454C-5B9B-406A-B5B8-CCDE809C0B6A}"/>
    <dgm:cxn modelId="{DE94AE6C-D3E1-4A71-A21E-062031993A51}" type="presOf" srcId="{F35837DD-8453-43A7-BB0E-5B5900DB3B81}" destId="{56AF320F-0A5A-43DD-B05A-BE298FE300B7}" srcOrd="0" destOrd="0" presId="urn:microsoft.com/office/officeart/2005/8/layout/default"/>
    <dgm:cxn modelId="{3F588F71-3BE2-4064-BDC0-BDF3BB1EA694}" srcId="{B3B7912C-0196-4A34-AEEA-E930D0E03B3D}" destId="{9723863D-2D80-4D32-824C-A9D2E933EE08}" srcOrd="3" destOrd="0" parTransId="{61301A69-1453-4773-B29C-6CD32C7ECC5A}" sibTransId="{3D097DC5-BB23-4193-A528-B05C219BA3F8}"/>
    <dgm:cxn modelId="{FC631053-444D-439A-9299-AAF472324882}" srcId="{B3B7912C-0196-4A34-AEEA-E930D0E03B3D}" destId="{F35837DD-8453-43A7-BB0E-5B5900DB3B81}" srcOrd="1" destOrd="0" parTransId="{DC6FC6AD-82E1-4335-AC68-C680441C96B4}" sibTransId="{816CF4EC-3458-49A9-842A-C4BB283C89DD}"/>
    <dgm:cxn modelId="{5B637C77-7543-4CA8-843A-F2D50F4B30D1}" srcId="{B3B7912C-0196-4A34-AEEA-E930D0E03B3D}" destId="{28D62BB0-05F8-4DF8-90BD-410A9B1CABF4}" srcOrd="0" destOrd="0" parTransId="{FDE15A8B-E9B4-4507-911B-DE979FAED238}" sibTransId="{8C2C0E69-2A19-4274-ABEE-145194A46BBC}"/>
    <dgm:cxn modelId="{97B2227C-36C0-4CA0-8892-2DF8873C6419}" type="presOf" srcId="{9723863D-2D80-4D32-824C-A9D2E933EE08}" destId="{E3048A4B-DF59-4AD3-AB13-21B6316C80D2}" srcOrd="0" destOrd="0" presId="urn:microsoft.com/office/officeart/2005/8/layout/default"/>
    <dgm:cxn modelId="{1CA97A7C-3D7D-4267-9412-047F8DEBC1F2}" type="presOf" srcId="{ED6FB88D-7275-4B0B-973A-E2A7B60B94AA}" destId="{7B51C69A-1DD1-4C0C-A835-9C91020BA045}" srcOrd="0" destOrd="0" presId="urn:microsoft.com/office/officeart/2005/8/layout/default"/>
    <dgm:cxn modelId="{B69262B5-8C21-4A8A-AAE2-2A8EA8AD221E}" type="presOf" srcId="{28D62BB0-05F8-4DF8-90BD-410A9B1CABF4}" destId="{39B4B4B0-3055-4BFD-AAA0-EE2F6C41CEF7}" srcOrd="0" destOrd="0" presId="urn:microsoft.com/office/officeart/2005/8/layout/default"/>
    <dgm:cxn modelId="{3E8D01BF-5799-49E4-AF9E-C7C7BBA88E2F}" type="presOf" srcId="{22B4EAE7-5E09-4C20-9A2C-9FDF09DD1DF2}" destId="{86592606-FD33-4EE4-9B04-901DD714D280}" srcOrd="0" destOrd="0" presId="urn:microsoft.com/office/officeart/2005/8/layout/default"/>
    <dgm:cxn modelId="{0616F1C7-CB96-43E8-A532-1DCC63505735}" srcId="{B3B7912C-0196-4A34-AEEA-E930D0E03B3D}" destId="{ED6FB88D-7275-4B0B-973A-E2A7B60B94AA}" srcOrd="2" destOrd="0" parTransId="{2290BFC8-A5DD-4D01-8A12-ED4B73D20502}" sibTransId="{CA34DD32-10A8-4F5A-A378-303264BF435F}"/>
    <dgm:cxn modelId="{BBBBCDE7-23EB-4D90-A54D-34ADB8D21A81}" srcId="{B3B7912C-0196-4A34-AEEA-E930D0E03B3D}" destId="{EA13A82B-15AC-4D91-AB62-5B7B943BAA53}" srcOrd="4" destOrd="0" parTransId="{89358E83-E8A1-4513-8E4F-BFCABA9B6F00}" sibTransId="{2EC0F9E7-6782-4BDE-BE56-78D5983BDB5E}"/>
    <dgm:cxn modelId="{9BF377EB-8A24-451D-84F3-65779DE8356D}" type="presOf" srcId="{B6F9D259-568D-47D0-B946-E5F60116629E}" destId="{6D3F7619-AB72-4A30-AC10-A44667DC5710}" srcOrd="0" destOrd="0" presId="urn:microsoft.com/office/officeart/2005/8/layout/default"/>
    <dgm:cxn modelId="{F292DAF2-8825-4F31-89EF-5C93B22D8EC8}" type="presOf" srcId="{B3B7912C-0196-4A34-AEEA-E930D0E03B3D}" destId="{67135A46-7804-4718-B77F-1CD57F3B1C41}" srcOrd="0" destOrd="0" presId="urn:microsoft.com/office/officeart/2005/8/layout/default"/>
    <dgm:cxn modelId="{09C7C9E7-A6CC-4852-A9F5-D025C0024527}" type="presParOf" srcId="{67135A46-7804-4718-B77F-1CD57F3B1C41}" destId="{39B4B4B0-3055-4BFD-AAA0-EE2F6C41CEF7}" srcOrd="0" destOrd="0" presId="urn:microsoft.com/office/officeart/2005/8/layout/default"/>
    <dgm:cxn modelId="{8FEE5E4E-4CC9-4736-B857-7AB5A7724A60}" type="presParOf" srcId="{67135A46-7804-4718-B77F-1CD57F3B1C41}" destId="{2082CE30-F021-4E16-A933-807C16F70AE9}" srcOrd="1" destOrd="0" presId="urn:microsoft.com/office/officeart/2005/8/layout/default"/>
    <dgm:cxn modelId="{26C45838-B33F-45C1-A6CC-AF15DEC60F97}" type="presParOf" srcId="{67135A46-7804-4718-B77F-1CD57F3B1C41}" destId="{56AF320F-0A5A-43DD-B05A-BE298FE300B7}" srcOrd="2" destOrd="0" presId="urn:microsoft.com/office/officeart/2005/8/layout/default"/>
    <dgm:cxn modelId="{D178ABC7-2975-4E39-B417-E0DEC9201817}" type="presParOf" srcId="{67135A46-7804-4718-B77F-1CD57F3B1C41}" destId="{F2FF53D7-5EA2-4F77-8332-733C44B9A4C7}" srcOrd="3" destOrd="0" presId="urn:microsoft.com/office/officeart/2005/8/layout/default"/>
    <dgm:cxn modelId="{1B94963B-6352-4160-AAF5-B96F61DEEDEE}" type="presParOf" srcId="{67135A46-7804-4718-B77F-1CD57F3B1C41}" destId="{7B51C69A-1DD1-4C0C-A835-9C91020BA045}" srcOrd="4" destOrd="0" presId="urn:microsoft.com/office/officeart/2005/8/layout/default"/>
    <dgm:cxn modelId="{D3A54CB4-1A6C-40A8-8766-9DC0C86C807F}" type="presParOf" srcId="{67135A46-7804-4718-B77F-1CD57F3B1C41}" destId="{C41D7A49-0F8F-4E8E-B3F8-129824025C5F}" srcOrd="5" destOrd="0" presId="urn:microsoft.com/office/officeart/2005/8/layout/default"/>
    <dgm:cxn modelId="{05623D3C-DB66-4707-8A38-E92B92E50FCE}" type="presParOf" srcId="{67135A46-7804-4718-B77F-1CD57F3B1C41}" destId="{E3048A4B-DF59-4AD3-AB13-21B6316C80D2}" srcOrd="6" destOrd="0" presId="urn:microsoft.com/office/officeart/2005/8/layout/default"/>
    <dgm:cxn modelId="{9D473034-0606-4171-BC68-180E017C02B3}" type="presParOf" srcId="{67135A46-7804-4718-B77F-1CD57F3B1C41}" destId="{75E20FA0-5B1D-4E85-BA05-FC3FD56DA5B1}" srcOrd="7" destOrd="0" presId="urn:microsoft.com/office/officeart/2005/8/layout/default"/>
    <dgm:cxn modelId="{94852981-F7A7-4322-AB5D-737624BE1554}" type="presParOf" srcId="{67135A46-7804-4718-B77F-1CD57F3B1C41}" destId="{5DE64AA0-806E-44A8-8AC2-191D35B701DD}" srcOrd="8" destOrd="0" presId="urn:microsoft.com/office/officeart/2005/8/layout/default"/>
    <dgm:cxn modelId="{77D64B25-278B-478B-8AC1-8B0D63649BF5}" type="presParOf" srcId="{67135A46-7804-4718-B77F-1CD57F3B1C41}" destId="{9CC1BAE9-D7E9-4E54-A25F-3E1DD43F24AA}" srcOrd="9" destOrd="0" presId="urn:microsoft.com/office/officeart/2005/8/layout/default"/>
    <dgm:cxn modelId="{E177398A-BE86-424D-BF9F-AF53ED8821F7}" type="presParOf" srcId="{67135A46-7804-4718-B77F-1CD57F3B1C41}" destId="{86592606-FD33-4EE4-9B04-901DD714D280}" srcOrd="10" destOrd="0" presId="urn:microsoft.com/office/officeart/2005/8/layout/default"/>
    <dgm:cxn modelId="{675D119E-0243-46B8-8511-C0E050ABCFCD}" type="presParOf" srcId="{67135A46-7804-4718-B77F-1CD57F3B1C41}" destId="{C19E34BA-1602-462B-8F24-8B7969033613}" srcOrd="11" destOrd="0" presId="urn:microsoft.com/office/officeart/2005/8/layout/default"/>
    <dgm:cxn modelId="{D3132995-F1D6-45AC-899E-4A028A83462E}" type="presParOf" srcId="{67135A46-7804-4718-B77F-1CD57F3B1C41}" destId="{6D3F7619-AB72-4A30-AC10-A44667DC5710}"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4B4B0-3055-4BFD-AAA0-EE2F6C41CEF7}">
      <dsp:nvSpPr>
        <dsp:cNvPr id="0" name=""/>
        <dsp:cNvSpPr/>
      </dsp:nvSpPr>
      <dsp:spPr>
        <a:xfrm>
          <a:off x="0" y="284614"/>
          <a:ext cx="1813477" cy="1088086"/>
        </a:xfrm>
        <a:prstGeom prst="rect">
          <a:avLst/>
        </a:prstGeom>
        <a:solidFill>
          <a:schemeClr val="accent5">
            <a:lumMod val="60000"/>
            <a:lumOff val="4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2000" kern="1200" dirty="0">
              <a:solidFill>
                <a:schemeClr val="bg1"/>
              </a:solidFill>
            </a:rPr>
            <a:t>Fever</a:t>
          </a:r>
          <a:endParaRPr lang="en-US" sz="2000" kern="1200" dirty="0">
            <a:solidFill>
              <a:schemeClr val="bg1"/>
            </a:solidFill>
          </a:endParaRPr>
        </a:p>
      </dsp:txBody>
      <dsp:txXfrm>
        <a:off x="0" y="284614"/>
        <a:ext cx="1813477" cy="1088086"/>
      </dsp:txXfrm>
    </dsp:sp>
    <dsp:sp modelId="{56AF320F-0A5A-43DD-B05A-BE298FE300B7}">
      <dsp:nvSpPr>
        <dsp:cNvPr id="0" name=""/>
        <dsp:cNvSpPr/>
      </dsp:nvSpPr>
      <dsp:spPr>
        <a:xfrm>
          <a:off x="2046582" y="288705"/>
          <a:ext cx="1813477" cy="1088086"/>
        </a:xfrm>
        <a:prstGeom prst="rect">
          <a:avLst/>
        </a:prstGeom>
        <a:solidFill>
          <a:schemeClr val="accent5">
            <a:lumMod val="40000"/>
            <a:lumOff val="6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2000" kern="1200" dirty="0">
              <a:solidFill>
                <a:schemeClr val="bg1"/>
              </a:solidFill>
            </a:rPr>
            <a:t>Fatigue</a:t>
          </a:r>
          <a:endParaRPr lang="en-US" sz="2000" kern="1200" dirty="0">
            <a:solidFill>
              <a:schemeClr val="bg1"/>
            </a:solidFill>
          </a:endParaRPr>
        </a:p>
      </dsp:txBody>
      <dsp:txXfrm>
        <a:off x="2046582" y="288705"/>
        <a:ext cx="1813477" cy="1088086"/>
      </dsp:txXfrm>
    </dsp:sp>
    <dsp:sp modelId="{7B51C69A-1DD1-4C0C-A835-9C91020BA045}">
      <dsp:nvSpPr>
        <dsp:cNvPr id="0" name=""/>
        <dsp:cNvSpPr/>
      </dsp:nvSpPr>
      <dsp:spPr>
        <a:xfrm>
          <a:off x="3989651" y="284614"/>
          <a:ext cx="1813477" cy="1088086"/>
        </a:xfrm>
        <a:prstGeom prst="rect">
          <a:avLst/>
        </a:prstGeom>
        <a:solidFill>
          <a:schemeClr val="accent5">
            <a:lumMod val="60000"/>
            <a:lumOff val="4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2000" kern="1200" dirty="0">
              <a:solidFill>
                <a:schemeClr val="bg1"/>
              </a:solidFill>
            </a:rPr>
            <a:t>Nausea and vomiting</a:t>
          </a:r>
          <a:endParaRPr lang="en-US" sz="2000" kern="1200" dirty="0">
            <a:solidFill>
              <a:schemeClr val="bg1"/>
            </a:solidFill>
          </a:endParaRPr>
        </a:p>
      </dsp:txBody>
      <dsp:txXfrm>
        <a:off x="3989651" y="284614"/>
        <a:ext cx="1813477" cy="1088086"/>
      </dsp:txXfrm>
    </dsp:sp>
    <dsp:sp modelId="{E3048A4B-DF59-4AD3-AB13-21B6316C80D2}">
      <dsp:nvSpPr>
        <dsp:cNvPr id="0" name=""/>
        <dsp:cNvSpPr/>
      </dsp:nvSpPr>
      <dsp:spPr>
        <a:xfrm>
          <a:off x="0" y="1554049"/>
          <a:ext cx="1813477" cy="1088086"/>
        </a:xfrm>
        <a:prstGeom prst="rect">
          <a:avLst/>
        </a:prstGeom>
        <a:solidFill>
          <a:schemeClr val="accent5">
            <a:lumMod val="40000"/>
            <a:lumOff val="6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2000" kern="1200" dirty="0">
              <a:solidFill>
                <a:schemeClr val="bg1"/>
              </a:solidFill>
            </a:rPr>
            <a:t>Abdominal pain</a:t>
          </a:r>
          <a:endParaRPr lang="en-US" sz="2000" kern="1200" dirty="0">
            <a:solidFill>
              <a:schemeClr val="bg1"/>
            </a:solidFill>
          </a:endParaRPr>
        </a:p>
      </dsp:txBody>
      <dsp:txXfrm>
        <a:off x="0" y="1554049"/>
        <a:ext cx="1813477" cy="1088086"/>
      </dsp:txXfrm>
    </dsp:sp>
    <dsp:sp modelId="{5DE64AA0-806E-44A8-8AC2-191D35B701DD}">
      <dsp:nvSpPr>
        <dsp:cNvPr id="0" name=""/>
        <dsp:cNvSpPr/>
      </dsp:nvSpPr>
      <dsp:spPr>
        <a:xfrm>
          <a:off x="1994825" y="1554049"/>
          <a:ext cx="1813477" cy="1088086"/>
        </a:xfrm>
        <a:prstGeom prst="rect">
          <a:avLst/>
        </a:prstGeom>
        <a:solidFill>
          <a:schemeClr val="accent5">
            <a:lumMod val="60000"/>
            <a:lumOff val="4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2000" kern="1200" dirty="0">
              <a:solidFill>
                <a:schemeClr val="bg1"/>
              </a:solidFill>
            </a:rPr>
            <a:t>Jaundice (yellow skin and eyes)</a:t>
          </a:r>
          <a:endParaRPr lang="en-US" sz="2000" kern="1200" dirty="0">
            <a:solidFill>
              <a:schemeClr val="bg1"/>
            </a:solidFill>
          </a:endParaRPr>
        </a:p>
      </dsp:txBody>
      <dsp:txXfrm>
        <a:off x="1994825" y="1554049"/>
        <a:ext cx="1813477" cy="1088086"/>
      </dsp:txXfrm>
    </dsp:sp>
    <dsp:sp modelId="{86592606-FD33-4EE4-9B04-901DD714D280}">
      <dsp:nvSpPr>
        <dsp:cNvPr id="0" name=""/>
        <dsp:cNvSpPr/>
      </dsp:nvSpPr>
      <dsp:spPr>
        <a:xfrm>
          <a:off x="3989651" y="1554049"/>
          <a:ext cx="1813477" cy="1088086"/>
        </a:xfrm>
        <a:prstGeom prst="rect">
          <a:avLst/>
        </a:prstGeom>
        <a:solidFill>
          <a:schemeClr val="accent5">
            <a:lumMod val="40000"/>
            <a:lumOff val="6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2000" kern="1200" dirty="0">
              <a:solidFill>
                <a:schemeClr val="bg1"/>
              </a:solidFill>
            </a:rPr>
            <a:t>Dark urine</a:t>
          </a:r>
          <a:endParaRPr lang="en-US" sz="2000" kern="1200" dirty="0">
            <a:solidFill>
              <a:schemeClr val="bg1"/>
            </a:solidFill>
          </a:endParaRPr>
        </a:p>
      </dsp:txBody>
      <dsp:txXfrm>
        <a:off x="3989651" y="1554049"/>
        <a:ext cx="1813477" cy="1088086"/>
      </dsp:txXfrm>
    </dsp:sp>
    <dsp:sp modelId="{6D3F7619-AB72-4A30-AC10-A44667DC5710}">
      <dsp:nvSpPr>
        <dsp:cNvPr id="0" name=""/>
        <dsp:cNvSpPr/>
      </dsp:nvSpPr>
      <dsp:spPr>
        <a:xfrm>
          <a:off x="1994825" y="2823483"/>
          <a:ext cx="1813477" cy="1088086"/>
        </a:xfrm>
        <a:prstGeom prst="rect">
          <a:avLst/>
        </a:prstGeom>
        <a:solidFill>
          <a:schemeClr val="accent5">
            <a:lumMod val="40000"/>
            <a:lumOff val="6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2000" kern="1200" dirty="0">
              <a:solidFill>
                <a:schemeClr val="bg1"/>
              </a:solidFill>
            </a:rPr>
            <a:t>Pale stools</a:t>
          </a:r>
          <a:endParaRPr lang="en-US" sz="2000" kern="1200" dirty="0">
            <a:solidFill>
              <a:schemeClr val="bg1"/>
            </a:solidFill>
          </a:endParaRPr>
        </a:p>
      </dsp:txBody>
      <dsp:txXfrm>
        <a:off x="1994825" y="2823483"/>
        <a:ext cx="1813477" cy="10880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9421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51C1210E-201E-4473-82AC-2466F5386C38}"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00617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15147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3/15/2026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3674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3/15/2026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53604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2D6B226B-77A6-410C-9796-083F278E0125}" type="datetime1">
              <a:rPr lang="en-US" smtClean="0"/>
              <a:t>3/15/2026</a:t>
            </a:fld>
            <a:endParaRPr lang="en-US"/>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227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23A578B-D289-4C40-8593-3D356C49DA58}" type="datetime1">
              <a:rPr lang="en-US" smtClean="0"/>
              <a:t>3/15/2026</a:t>
            </a:fld>
            <a:endParaRPr lang="en-US"/>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43625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713DFAE3-14DB-48A7-A80F-80DDB072CE3D}" type="datetime1">
              <a:rPr lang="en-US" smtClean="0"/>
              <a:t>3/15/2026</a:t>
            </a:fld>
            <a:endParaRPr lang="en-US"/>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02043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3/15/2026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1737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3/15/2026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95808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102875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1738040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2867446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7F45AC6-C491-4585-A584-9CE2AF7D5500}" type="datetime1">
              <a:rPr lang="en-US" smtClean="0"/>
              <a:t>3/15/2026</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8520729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7F45AC6-C491-4585-A584-9CE2AF7D5500}" type="datetime1">
              <a:rPr lang="en-US" smtClean="0"/>
              <a:t>3/15/2026</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455534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65687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5136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7F45AC6-C491-4585-A584-9CE2AF7D5500}" type="datetime1">
              <a:rPr lang="en-US" smtClean="0"/>
              <a:t>3/15/2026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10254015"/>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video" Target="../media/media1.mp4" /><Relationship Id="rId1" Type="http://schemas.microsoft.com/office/2007/relationships/media" Target="../media/media1.mp4" /><Relationship Id="rId4" Type="http://schemas.openxmlformats.org/officeDocument/2006/relationships/image" Target="../media/image6.png" /></Relationships>
</file>

<file path=ppt/slides/_rels/slide2.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hyperlink" Target="https://www.google.com/search?hl=pl-PL&amp;ram_mb=11114&amp;aos=18&amp;ampcct=7680&amp;qsubts=1773528590082&amp;cs=0&amp;q=hepatitis+B+virus+%28HBV%29&amp;agsai=d1F9GWtewwk&amp;padt=117&amp;gs_lp=Eg1nc2EtZ29vZ2xlYXBwGgIYACIAKhQIABAjGCcY6gIYgAQYigUoAZgBADIUCAAQIxgnGOoCGIAEGIoFKAGYAQAyFAgBECMYJxjqAhiABBiKBSgBmAEBMhQIAhAjGCcY6gIYgAQYigUoAZgBAjIUCAMQIxgnGOoCGIAEGIoFKAGYAQMyDggEECMYJxjqAigBmAEEMhYIBRAjGBMYJxjqAhiABBiKBSgBmAEFMhoIBhAjGCcYyQIY6gIYgAQYigUY8AUoAZgBBjIUCAcQIxgnGOoCGIAEGIoFKAGYAQcyFAgIECMYJxjJAhjqAhjwBSgBmAEIMhQICRAjGCcY6gIYgAQYigUoAZgBCTIOCAoQIxgnGOoCKAGYAQoyDggLECMYJxjqAigBmAELMhYIDBAjGBMYJxjqAhiABBiKBSgBmAEMMiMIDRAuGCcY6gIYgAQYigUoAWoNL2cvMTFjams0Nm1sN5gBDTIOCA4QIxgnGOoCKAGYAQ4yFggPECMYExgnGOoCGIAEGIoFKAGYAQ8yFAgQECMYJxjqAhiABBiKBSgBmAEQMhYIERAjGBMYJxjqAhiABBiKBSgBmAERMg4IEhAjGCcY6gIoAZgBEjIXCBMQIxgnGOoCGIAEGIoFGPAFKAGYARMyJQgUEC4YJxjHARjqAhjRAxiABBiKBSgBagkvbS8wMW1femSYARQyFggVECMYExgnGOoCGIAEGIoFKAGYARUyFAgWECMYJxjqAhiABBiKBSgBmAEWMhQIFxAjGCcY6gIYgAQYigUoAZgBFzIOCBgQIxgnGOoCKAGYARgyIAgZEC4YJxjqAhiABBiKBSgBagovbS8wNncyc241mAEZMg4IGhAjGCcY6gIoAZgBGjIUCBsQIxgnGOoCGIAEGIoFKAGYARsyFAgcECMYJxjqAhiABBiKBSgBmAEcMhQIHRAjGCcY6gIYgAQYigUoAZgBHTIHCB4QiwEoBUABSNgIUABYAGABiAEAmAEAoAEAqgEAsAEAuAEBmAIBoAIaqAIfsAIB0gILb2oyMVI3YlNuNEWYAxqgA50BsAQAuAQAwgQA0AQAggUGCAAQACgA8QXPAVuNEsy3qIAGAZIHATGYBwGgBwA&amp;rdid=21b3cb0f-c1f1-4530-9801-b2f4e140412f&amp;client=tablet-android-vf-gb-rvc3&amp;source=and.gsa.widget.text&amp;pf=i&amp;ved=2ahUKEwik5PLsvKCTAxW6VUEAHexJF9EQgK4QegYIAQgAEAQ" TargetMode="Externa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8.jpeg" /><Relationship Id="rId7" Type="http://schemas.openxmlformats.org/officeDocument/2006/relationships/diagramColors" Target="../diagrams/colors1.xm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4.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11.jp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descr="Chemical Compounds">
            <a:extLst>
              <a:ext uri="{FF2B5EF4-FFF2-40B4-BE49-F238E27FC236}">
                <a16:creationId xmlns:a16="http://schemas.microsoft.com/office/drawing/2014/main" id="{A4C57CE8-56FD-4AD3-C451-BC493CFE6D4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62325" y="62355"/>
            <a:ext cx="12191980" cy="6857990"/>
          </a:xfrm>
          <a:prstGeom prst="rect">
            <a:avLst/>
          </a:prstGeom>
        </p:spPr>
      </p:pic>
      <p:sp>
        <p:nvSpPr>
          <p:cNvPr id="2" name="Title 1">
            <a:extLst>
              <a:ext uri="{FF2B5EF4-FFF2-40B4-BE49-F238E27FC236}">
                <a16:creationId xmlns:a16="http://schemas.microsoft.com/office/drawing/2014/main" id="{E4F90A53-8082-0820-655F-8F749B0F72C8}"/>
              </a:ext>
            </a:extLst>
          </p:cNvPr>
          <p:cNvSpPr>
            <a:spLocks noGrp="1"/>
          </p:cNvSpPr>
          <p:nvPr>
            <p:ph type="ctrTitle"/>
          </p:nvPr>
        </p:nvSpPr>
        <p:spPr>
          <a:xfrm>
            <a:off x="6920980" y="1893965"/>
            <a:ext cx="4738347" cy="1119399"/>
          </a:xfrm>
        </p:spPr>
        <p:txBody>
          <a:bodyPr>
            <a:normAutofit fontScale="90000"/>
          </a:bodyPr>
          <a:lstStyle/>
          <a:p>
            <a:pPr algn="r"/>
            <a:r>
              <a:rPr lang="pl-PL" dirty="0">
                <a:solidFill>
                  <a:schemeClr val="bg1"/>
                </a:solidFill>
              </a:rPr>
              <a:t>Hepatitis B</a:t>
            </a:r>
            <a:endParaRPr lang="en-GB" dirty="0">
              <a:solidFill>
                <a:schemeClr val="bg1"/>
              </a:solidFill>
            </a:endParaRPr>
          </a:p>
        </p:txBody>
      </p:sp>
      <p:sp>
        <p:nvSpPr>
          <p:cNvPr id="3" name="Subtitle 2">
            <a:extLst>
              <a:ext uri="{FF2B5EF4-FFF2-40B4-BE49-F238E27FC236}">
                <a16:creationId xmlns:a16="http://schemas.microsoft.com/office/drawing/2014/main" id="{3866C962-8567-999C-87E7-F3B4F385D3A9}"/>
              </a:ext>
            </a:extLst>
          </p:cNvPr>
          <p:cNvSpPr>
            <a:spLocks noGrp="1"/>
          </p:cNvSpPr>
          <p:nvPr>
            <p:ph type="subTitle" idx="1"/>
          </p:nvPr>
        </p:nvSpPr>
        <p:spPr>
          <a:xfrm>
            <a:off x="6901102" y="3973128"/>
            <a:ext cx="4738347" cy="1835325"/>
          </a:xfrm>
        </p:spPr>
        <p:txBody>
          <a:bodyPr>
            <a:normAutofit/>
          </a:bodyPr>
          <a:lstStyle/>
          <a:p>
            <a:pPr algn="l"/>
            <a:r>
              <a:rPr lang="pl-PL" b="1" dirty="0">
                <a:solidFill>
                  <a:schemeClr val="bg1"/>
                </a:solidFill>
              </a:rPr>
              <a:t>Course</a:t>
            </a:r>
            <a:r>
              <a:rPr lang="pl-PL" b="1">
                <a:solidFill>
                  <a:schemeClr val="bg1"/>
                </a:solidFill>
              </a:rPr>
              <a:t>: LCHS4008                      </a:t>
            </a:r>
            <a:r>
              <a:rPr lang="pl-PL" b="1" dirty="0">
                <a:solidFill>
                  <a:schemeClr val="bg1"/>
                </a:solidFill>
              </a:rPr>
              <a:t>Discussion Assessment</a:t>
            </a:r>
          </a:p>
          <a:p>
            <a:pPr algn="l"/>
            <a:r>
              <a:rPr lang="pl-PL" b="1" dirty="0">
                <a:solidFill>
                  <a:schemeClr val="bg1"/>
                </a:solidFill>
              </a:rPr>
              <a:t>Iga Zawada                2508841</a:t>
            </a:r>
          </a:p>
          <a:p>
            <a:pPr algn="l"/>
            <a:r>
              <a:rPr lang="pl-PL" b="1" dirty="0">
                <a:solidFill>
                  <a:schemeClr val="bg1"/>
                </a:solidFill>
              </a:rPr>
              <a:t>Monika Dabkowska 2508842</a:t>
            </a:r>
          </a:p>
          <a:p>
            <a:pPr algn="l"/>
            <a:endParaRPr lang="en-GB" dirty="0">
              <a:solidFill>
                <a:srgbClr val="FFFFFF"/>
              </a:solidFill>
            </a:endParaRPr>
          </a:p>
        </p:txBody>
      </p:sp>
    </p:spTree>
    <p:extLst>
      <p:ext uri="{BB962C8B-B14F-4D97-AF65-F5344CB8AC3E}">
        <p14:creationId xmlns:p14="http://schemas.microsoft.com/office/powerpoint/2010/main" val="8313513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A5E40-134B-00C6-2BF1-8ED503DCCBB1}"/>
              </a:ext>
            </a:extLst>
          </p:cNvPr>
          <p:cNvSpPr>
            <a:spLocks noGrp="1"/>
          </p:cNvSpPr>
          <p:nvPr>
            <p:ph type="title"/>
          </p:nvPr>
        </p:nvSpPr>
        <p:spPr/>
        <p:txBody>
          <a:bodyPr/>
          <a:lstStyle/>
          <a:p>
            <a:r>
              <a:rPr lang="pl-PL" dirty="0"/>
              <a:t>Hepatitis B</a:t>
            </a:r>
            <a:endParaRPr lang="en-GB" dirty="0"/>
          </a:p>
        </p:txBody>
      </p:sp>
      <p:sp>
        <p:nvSpPr>
          <p:cNvPr id="3" name="Content Placeholder 2">
            <a:extLst>
              <a:ext uri="{FF2B5EF4-FFF2-40B4-BE49-F238E27FC236}">
                <a16:creationId xmlns:a16="http://schemas.microsoft.com/office/drawing/2014/main" id="{9ECB87EF-1F9A-4147-627A-59BFAE41C455}"/>
              </a:ext>
            </a:extLst>
          </p:cNvPr>
          <p:cNvSpPr>
            <a:spLocks noGrp="1"/>
          </p:cNvSpPr>
          <p:nvPr>
            <p:ph idx="1"/>
          </p:nvPr>
        </p:nvSpPr>
        <p:spPr>
          <a:xfrm>
            <a:off x="612648" y="1715532"/>
            <a:ext cx="5029028" cy="4593828"/>
          </a:xfrm>
        </p:spPr>
        <p:txBody>
          <a:bodyPr/>
          <a:lstStyle/>
          <a:p>
            <a:r>
              <a:rPr lang="en-GB" dirty="0"/>
              <a:t>Hepatitis B is a serious liver infection caused by the </a:t>
            </a:r>
            <a:r>
              <a:rPr lang="en-GB" dirty="0">
                <a:hlinkClick r:id="rId2"/>
              </a:rPr>
              <a:t>hepatitis B virus (HBV)</a:t>
            </a:r>
            <a:r>
              <a:rPr lang="en-GB" dirty="0"/>
              <a:t>, transmitted through blood, semen, or vaginal fluids, often during sex, sharing needles, or from mother to child at birth. Symptoms include jaundice, fatigue, and abdominal pain. It can be acute (lasting months) or chronic, causing long-term damage like cirrhosis or liver cancer</a:t>
            </a:r>
            <a:r>
              <a:rPr lang="pl-PL" dirty="0"/>
              <a:t>.</a:t>
            </a:r>
            <a:endParaRPr lang="en-GB" dirty="0"/>
          </a:p>
        </p:txBody>
      </p:sp>
      <p:pic>
        <p:nvPicPr>
          <p:cNvPr id="8" name="Picture 7" descr="Hepatitis B | Hepatitis B | CDC">
            <a:extLst>
              <a:ext uri="{FF2B5EF4-FFF2-40B4-BE49-F238E27FC236}">
                <a16:creationId xmlns:a16="http://schemas.microsoft.com/office/drawing/2014/main" id="{ADBCC584-8A5D-BE29-E471-10F843C5A180}"/>
              </a:ext>
            </a:extLst>
          </p:cNvPr>
          <p:cNvPicPr>
            <a:picLocks noChangeAspect="1"/>
          </p:cNvPicPr>
          <p:nvPr/>
        </p:nvPicPr>
        <p:blipFill>
          <a:blip r:embed="rId3"/>
          <a:stretch>
            <a:fillRect/>
          </a:stretch>
        </p:blipFill>
        <p:spPr>
          <a:xfrm>
            <a:off x="6389298" y="1892060"/>
            <a:ext cx="5190054" cy="3605842"/>
          </a:xfrm>
          <a:prstGeom prst="rect">
            <a:avLst/>
          </a:prstGeom>
        </p:spPr>
      </p:pic>
    </p:spTree>
    <p:extLst>
      <p:ext uri="{BB962C8B-B14F-4D97-AF65-F5344CB8AC3E}">
        <p14:creationId xmlns:p14="http://schemas.microsoft.com/office/powerpoint/2010/main" val="3893100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ACF15-C56C-E391-3182-68995D9CBA22}"/>
              </a:ext>
            </a:extLst>
          </p:cNvPr>
          <p:cNvSpPr>
            <a:spLocks noGrp="1"/>
          </p:cNvSpPr>
          <p:nvPr>
            <p:ph type="title"/>
          </p:nvPr>
        </p:nvSpPr>
        <p:spPr>
          <a:xfrm>
            <a:off x="648930" y="629266"/>
            <a:ext cx="9252154" cy="1223983"/>
          </a:xfrm>
        </p:spPr>
        <p:txBody>
          <a:bodyPr>
            <a:normAutofit/>
          </a:bodyPr>
          <a:lstStyle/>
          <a:p>
            <a:pPr>
              <a:lnSpc>
                <a:spcPct val="90000"/>
              </a:lnSpc>
            </a:pPr>
            <a:br>
              <a:rPr lang="en-GB" sz="3900"/>
            </a:br>
            <a:r>
              <a:rPr lang="pl-PL" sz="3900"/>
              <a:t>Symptoms of Hepatitis B</a:t>
            </a:r>
            <a:endParaRPr lang="en-GB" sz="3900"/>
          </a:p>
        </p:txBody>
      </p:sp>
      <p:pic>
        <p:nvPicPr>
          <p:cNvPr id="2050" name="Picture 2" descr="Hepatitis B virus: symptoms | transferability | treatment | L&amp;R Prevent and  Protect">
            <a:extLst>
              <a:ext uri="{FF2B5EF4-FFF2-40B4-BE49-F238E27FC236}">
                <a16:creationId xmlns:a16="http://schemas.microsoft.com/office/drawing/2014/main" id="{6773B761-B5A3-E3A0-83B8-859C264D00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297" r="21397"/>
          <a:stretch>
            <a:fillRect/>
          </a:stretch>
        </p:blipFill>
        <p:spPr bwMode="auto">
          <a:xfrm>
            <a:off x="648930" y="2052213"/>
            <a:ext cx="3991900"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graphicFrame>
        <p:nvGraphicFramePr>
          <p:cNvPr id="24" name="Content Placeholder 2">
            <a:extLst>
              <a:ext uri="{FF2B5EF4-FFF2-40B4-BE49-F238E27FC236}">
                <a16:creationId xmlns:a16="http://schemas.microsoft.com/office/drawing/2014/main" id="{86B4380F-701F-738B-1F11-CD529F8E5B7D}"/>
              </a:ext>
            </a:extLst>
          </p:cNvPr>
          <p:cNvGraphicFramePr>
            <a:graphicFrameLocks noGrp="1"/>
          </p:cNvGraphicFramePr>
          <p:nvPr>
            <p:ph idx="1"/>
            <p:extLst>
              <p:ext uri="{D42A27DB-BD31-4B8C-83A1-F6EECF244321}">
                <p14:modId xmlns:p14="http://schemas.microsoft.com/office/powerpoint/2010/main" val="3825280639"/>
              </p:ext>
            </p:extLst>
          </p:nvPr>
        </p:nvGraphicFramePr>
        <p:xfrm>
          <a:off x="5290457" y="2052214"/>
          <a:ext cx="5803129" cy="41961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53325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3" name="Rectangle 1042">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A29B5C4-22F9-FFD3-0AAB-2A8E4096215E}"/>
              </a:ext>
            </a:extLst>
          </p:cNvPr>
          <p:cNvSpPr>
            <a:spLocks noGrp="1"/>
          </p:cNvSpPr>
          <p:nvPr>
            <p:ph type="title"/>
          </p:nvPr>
        </p:nvSpPr>
        <p:spPr>
          <a:xfrm>
            <a:off x="648930" y="629267"/>
            <a:ext cx="9252154" cy="1016654"/>
          </a:xfrm>
        </p:spPr>
        <p:txBody>
          <a:bodyPr>
            <a:normAutofit/>
          </a:bodyPr>
          <a:lstStyle/>
          <a:p>
            <a:pPr>
              <a:lnSpc>
                <a:spcPct val="90000"/>
              </a:lnSpc>
            </a:pPr>
            <a:r>
              <a:rPr kumimoji="0" lang="en-GB" sz="3300" b="1" i="0" u="none" strike="noStrike" kern="1200" cap="none" spc="0" normalizeH="0" baseline="0" noProof="0">
                <a:ln>
                  <a:noFill/>
                </a:ln>
                <a:solidFill>
                  <a:srgbClr val="EBEBEB"/>
                </a:solidFill>
                <a:effectLst/>
                <a:uLnTx/>
                <a:uFillTx/>
                <a:latin typeface="Century Gothic" panose="020B0502020202020204"/>
                <a:ea typeface="+mj-ea"/>
                <a:cs typeface="+mj-cs"/>
              </a:rPr>
              <a:t>Monitoring an Infectious Diseas</a:t>
            </a:r>
            <a:r>
              <a:rPr kumimoji="0" lang="pl-PL" sz="3300" b="1" i="0" u="none" strike="noStrike" kern="1200" cap="none" spc="0" normalizeH="0" baseline="0" noProof="0">
                <a:ln>
                  <a:noFill/>
                </a:ln>
                <a:solidFill>
                  <a:srgbClr val="EBEBEB"/>
                </a:solidFill>
                <a:effectLst/>
                <a:uLnTx/>
                <a:uFillTx/>
                <a:latin typeface="Century Gothic" panose="020B0502020202020204"/>
                <a:ea typeface="+mj-ea"/>
                <a:cs typeface="+mj-cs"/>
              </a:rPr>
              <a:t>e</a:t>
            </a:r>
            <a:r>
              <a:rPr kumimoji="0" lang="en-GB" sz="3300" b="1" i="0" u="none" strike="noStrike" kern="1200" cap="none" spc="0" normalizeH="0" baseline="0" noProof="0">
                <a:ln>
                  <a:noFill/>
                </a:ln>
                <a:solidFill>
                  <a:srgbClr val="EBEBEB"/>
                </a:solidFill>
                <a:effectLst/>
                <a:uLnTx/>
                <a:uFillTx/>
                <a:latin typeface="Century Gothic" panose="020B0502020202020204"/>
                <a:ea typeface="+mj-ea"/>
                <a:cs typeface="+mj-cs"/>
              </a:rPr>
              <a:t> Outbreak</a:t>
            </a:r>
            <a:r>
              <a:rPr kumimoji="0" lang="pl-PL" sz="3300" b="1" i="0" u="none" strike="noStrike" kern="1200" cap="none" spc="0" normalizeH="0" baseline="0" noProof="0">
                <a:ln>
                  <a:noFill/>
                </a:ln>
                <a:solidFill>
                  <a:srgbClr val="EBEBEB"/>
                </a:solidFill>
                <a:effectLst/>
                <a:uLnTx/>
                <a:uFillTx/>
                <a:latin typeface="Century Gothic" panose="020B0502020202020204"/>
                <a:ea typeface="+mj-ea"/>
                <a:cs typeface="+mj-cs"/>
              </a:rPr>
              <a:t> </a:t>
            </a:r>
            <a:br>
              <a:rPr kumimoji="0" lang="pl-PL" sz="3300" b="1" i="0" u="none" strike="noStrike" kern="1200" cap="none" spc="0" normalizeH="0" baseline="0" noProof="0">
                <a:ln>
                  <a:noFill/>
                </a:ln>
                <a:solidFill>
                  <a:srgbClr val="EBEBEB"/>
                </a:solidFill>
                <a:effectLst/>
                <a:uLnTx/>
                <a:uFillTx/>
                <a:latin typeface="Century Gothic" panose="020B0502020202020204"/>
                <a:ea typeface="+mj-ea"/>
                <a:cs typeface="+mj-cs"/>
              </a:rPr>
            </a:br>
            <a:r>
              <a:rPr kumimoji="0" lang="en-GB" sz="3300" b="1" i="0" u="none" strike="noStrike" kern="1200" cap="none" spc="0" normalizeH="0" baseline="0" noProof="0">
                <a:ln>
                  <a:noFill/>
                </a:ln>
                <a:solidFill>
                  <a:srgbClr val="EBEBEB"/>
                </a:solidFill>
                <a:effectLst/>
                <a:uLnTx/>
                <a:uFillTx/>
                <a:latin typeface="Century Gothic" panose="020B0502020202020204"/>
                <a:ea typeface="+mj-ea"/>
                <a:cs typeface="+mj-cs"/>
              </a:rPr>
              <a:t>Key Components of Monitoring</a:t>
            </a:r>
            <a:endParaRPr lang="en-GB" sz="3300" b="1">
              <a:solidFill>
                <a:srgbClr val="EBEBEB"/>
              </a:solidFill>
            </a:endParaRPr>
          </a:p>
        </p:txBody>
      </p:sp>
      <p:sp useBgFill="1">
        <p:nvSpPr>
          <p:cNvPr id="1046" name="Freeform: Shape 1038">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AD2156B8-23D6-EB6F-24BB-289A5E971715}"/>
              </a:ext>
            </a:extLst>
          </p:cNvPr>
          <p:cNvSpPr>
            <a:spLocks noGrp="1"/>
          </p:cNvSpPr>
          <p:nvPr>
            <p:ph idx="1"/>
          </p:nvPr>
        </p:nvSpPr>
        <p:spPr>
          <a:xfrm>
            <a:off x="648931" y="2548281"/>
            <a:ext cx="7153602" cy="3658689"/>
          </a:xfrm>
        </p:spPr>
        <p:txBody>
          <a:bodyPr>
            <a:normAutofit/>
          </a:bodyPr>
          <a:lstStyle/>
          <a:p>
            <a:pPr>
              <a:lnSpc>
                <a:spcPct val="90000"/>
              </a:lnSpc>
            </a:pPr>
            <a:r>
              <a:rPr lang="en-GB" sz="1700"/>
              <a:t> Ongoing collection of health information from hospitals, clinics and laboratories</a:t>
            </a:r>
            <a:endParaRPr lang="pl-PL" sz="1700"/>
          </a:p>
          <a:p>
            <a:pPr>
              <a:lnSpc>
                <a:spcPct val="90000"/>
              </a:lnSpc>
            </a:pPr>
            <a:r>
              <a:rPr lang="en-GB" sz="1700"/>
              <a:t> Public health surveillance systems used to observe changes in infection patterns</a:t>
            </a:r>
            <a:endParaRPr lang="pl-PL" sz="1700"/>
          </a:p>
          <a:p>
            <a:pPr>
              <a:lnSpc>
                <a:spcPct val="90000"/>
              </a:lnSpc>
            </a:pPr>
            <a:r>
              <a:rPr lang="en-GB" sz="1700"/>
              <a:t> Diagnostic laboratory testing to verify and confirm reported cases</a:t>
            </a:r>
            <a:endParaRPr lang="pl-PL" sz="1700"/>
          </a:p>
          <a:p>
            <a:pPr>
              <a:lnSpc>
                <a:spcPct val="90000"/>
              </a:lnSpc>
            </a:pPr>
            <a:r>
              <a:rPr lang="en-GB" sz="1700"/>
              <a:t> Contact tracing to identify individuals who may have been exposed</a:t>
            </a:r>
            <a:endParaRPr lang="pl-PL" sz="1700"/>
          </a:p>
          <a:p>
            <a:pPr>
              <a:lnSpc>
                <a:spcPct val="90000"/>
              </a:lnSpc>
            </a:pPr>
            <a:r>
              <a:rPr lang="en-GB" sz="1700"/>
              <a:t> Evaluation of collected data to identify trends and vulnerable groups</a:t>
            </a:r>
            <a:endParaRPr lang="pl-PL" sz="1700"/>
          </a:p>
          <a:p>
            <a:pPr>
              <a:lnSpc>
                <a:spcPct val="90000"/>
              </a:lnSpc>
            </a:pPr>
            <a:r>
              <a:rPr lang="en-GB" sz="1700"/>
              <a:t> Coordination of monitoring activities by public health organisations such as UKHSA</a:t>
            </a:r>
            <a:endParaRPr lang="pl-PL" sz="1700"/>
          </a:p>
        </p:txBody>
      </p:sp>
      <p:pic>
        <p:nvPicPr>
          <p:cNvPr id="1028" name="Picture 4" descr="Hepatitis B Test | Blood Testing London">
            <a:extLst>
              <a:ext uri="{FF2B5EF4-FFF2-40B4-BE49-F238E27FC236}">
                <a16:creationId xmlns:a16="http://schemas.microsoft.com/office/drawing/2014/main" id="{44FBC89C-B9F1-6481-D9B6-095506951E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9872" y="3100811"/>
            <a:ext cx="3413671" cy="255695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279359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6FD53-78E5-A988-064F-4C34D4536C66}"/>
              </a:ext>
            </a:extLst>
          </p:cNvPr>
          <p:cNvSpPr>
            <a:spLocks noGrp="1"/>
          </p:cNvSpPr>
          <p:nvPr>
            <p:ph type="title"/>
          </p:nvPr>
        </p:nvSpPr>
        <p:spPr>
          <a:xfrm>
            <a:off x="648930" y="629266"/>
            <a:ext cx="9252154" cy="1223983"/>
          </a:xfrm>
        </p:spPr>
        <p:txBody>
          <a:bodyPr>
            <a:normAutofit/>
          </a:bodyPr>
          <a:lstStyle/>
          <a:p>
            <a:pPr>
              <a:lnSpc>
                <a:spcPct val="90000"/>
              </a:lnSpc>
            </a:pPr>
            <a:r>
              <a:rPr lang="en-GB" sz="3900" b="1" dirty="0">
                <a:solidFill>
                  <a:schemeClr val="accent1">
                    <a:lumMod val="60000"/>
                    <a:lumOff val="40000"/>
                  </a:schemeClr>
                </a:solidFill>
              </a:rPr>
              <a:t>Control of an Infectious Disease Outbreak (Hepatitis B)</a:t>
            </a:r>
          </a:p>
        </p:txBody>
      </p:sp>
      <p:pic>
        <p:nvPicPr>
          <p:cNvPr id="2052" name="Picture 4" descr="National Viral Hepatitis Control Program (NVHCP) | Health Department  Haryana | India">
            <a:extLst>
              <a:ext uri="{FF2B5EF4-FFF2-40B4-BE49-F238E27FC236}">
                <a16:creationId xmlns:a16="http://schemas.microsoft.com/office/drawing/2014/main" id="{D623F6A6-246E-225B-2A6A-8BA290B9EF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915" y="2262427"/>
            <a:ext cx="5451627" cy="3775756"/>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A97A348-FBBA-32F3-F8A2-A7408403C9B0}"/>
              </a:ext>
            </a:extLst>
          </p:cNvPr>
          <p:cNvSpPr>
            <a:spLocks noGrp="1"/>
          </p:cNvSpPr>
          <p:nvPr>
            <p:ph idx="1"/>
          </p:nvPr>
        </p:nvSpPr>
        <p:spPr>
          <a:xfrm>
            <a:off x="6575729" y="2052214"/>
            <a:ext cx="4415293" cy="4196185"/>
          </a:xfrm>
        </p:spPr>
        <p:txBody>
          <a:bodyPr>
            <a:normAutofit/>
          </a:bodyPr>
          <a:lstStyle/>
          <a:p>
            <a:pPr marL="0" indent="0">
              <a:lnSpc>
                <a:spcPct val="90000"/>
              </a:lnSpc>
              <a:buNone/>
            </a:pPr>
            <a:r>
              <a:rPr lang="en-GB" sz="1700" dirty="0"/>
              <a:t>Key points:</a:t>
            </a:r>
            <a:endParaRPr lang="pl-PL" sz="1700" dirty="0"/>
          </a:p>
          <a:p>
            <a:pPr marL="0" indent="0">
              <a:lnSpc>
                <a:spcPct val="90000"/>
              </a:lnSpc>
              <a:buNone/>
            </a:pPr>
            <a:endParaRPr lang="pl-PL" sz="1700" dirty="0"/>
          </a:p>
          <a:p>
            <a:pPr>
              <a:lnSpc>
                <a:spcPct val="90000"/>
              </a:lnSpc>
            </a:pPr>
            <a:r>
              <a:rPr lang="en-GB" sz="1700" dirty="0"/>
              <a:t>Vaccination programmes to prevent infection</a:t>
            </a:r>
            <a:endParaRPr lang="pl-PL" sz="1700" dirty="0"/>
          </a:p>
          <a:p>
            <a:pPr>
              <a:lnSpc>
                <a:spcPct val="90000"/>
              </a:lnSpc>
            </a:pPr>
            <a:r>
              <a:rPr lang="en-GB" sz="1700" dirty="0"/>
              <a:t>Early diagnosis and laboratory testing</a:t>
            </a:r>
            <a:endParaRPr lang="pl-PL" sz="1700" dirty="0"/>
          </a:p>
          <a:p>
            <a:pPr>
              <a:lnSpc>
                <a:spcPct val="90000"/>
              </a:lnSpc>
            </a:pPr>
            <a:r>
              <a:rPr lang="en-GB" sz="1700" dirty="0"/>
              <a:t>Contact tracing and screening</a:t>
            </a:r>
            <a:endParaRPr lang="pl-PL" sz="1700" dirty="0"/>
          </a:p>
          <a:p>
            <a:pPr>
              <a:lnSpc>
                <a:spcPct val="90000"/>
              </a:lnSpc>
            </a:pPr>
            <a:r>
              <a:rPr lang="en-GB" sz="1700" dirty="0"/>
              <a:t>Public health education (safe sex, avoiding contaminated needles)</a:t>
            </a:r>
            <a:endParaRPr lang="pl-PL" sz="1700" dirty="0"/>
          </a:p>
          <a:p>
            <a:pPr>
              <a:lnSpc>
                <a:spcPct val="90000"/>
              </a:lnSpc>
            </a:pPr>
            <a:r>
              <a:rPr lang="en-GB" sz="1700" dirty="0"/>
              <a:t>Infection control in healthcare settings</a:t>
            </a:r>
            <a:endParaRPr lang="pl-PL" sz="1700" dirty="0"/>
          </a:p>
          <a:p>
            <a:pPr>
              <a:lnSpc>
                <a:spcPct val="90000"/>
              </a:lnSpc>
            </a:pPr>
            <a:r>
              <a:rPr lang="en-GB" sz="1700" dirty="0"/>
              <a:t>Monitoring and follow-up of patients</a:t>
            </a:r>
          </a:p>
        </p:txBody>
      </p:sp>
    </p:spTree>
    <p:extLst>
      <p:ext uri="{BB962C8B-B14F-4D97-AF65-F5344CB8AC3E}">
        <p14:creationId xmlns:p14="http://schemas.microsoft.com/office/powerpoint/2010/main" val="3656870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7E2A5-A5C2-009C-7B38-D70CA80B0D7F}"/>
              </a:ext>
            </a:extLst>
          </p:cNvPr>
          <p:cNvSpPr>
            <a:spLocks noGrp="1"/>
          </p:cNvSpPr>
          <p:nvPr>
            <p:ph type="title"/>
          </p:nvPr>
        </p:nvSpPr>
        <p:spPr>
          <a:xfrm>
            <a:off x="5858191" y="380872"/>
            <a:ext cx="9404723" cy="1400530"/>
          </a:xfrm>
        </p:spPr>
        <p:txBody>
          <a:bodyPr/>
          <a:lstStyle/>
          <a:p>
            <a:r>
              <a:rPr lang="pl-PL" b="1" dirty="0">
                <a:solidFill>
                  <a:schemeClr val="accent1">
                    <a:lumMod val="75000"/>
                  </a:schemeClr>
                </a:solidFill>
              </a:rPr>
              <a:t>Conclusion</a:t>
            </a:r>
            <a:endParaRPr lang="en-GB" b="1" dirty="0">
              <a:solidFill>
                <a:schemeClr val="accent1">
                  <a:lumMod val="75000"/>
                </a:schemeClr>
              </a:solidFill>
            </a:endParaRPr>
          </a:p>
        </p:txBody>
      </p:sp>
      <p:sp>
        <p:nvSpPr>
          <p:cNvPr id="3" name="Content Placeholder 2">
            <a:extLst>
              <a:ext uri="{FF2B5EF4-FFF2-40B4-BE49-F238E27FC236}">
                <a16:creationId xmlns:a16="http://schemas.microsoft.com/office/drawing/2014/main" id="{354E8A0E-1B97-56AF-62D1-17DCDAC69579}"/>
              </a:ext>
            </a:extLst>
          </p:cNvPr>
          <p:cNvSpPr>
            <a:spLocks noGrp="1"/>
          </p:cNvSpPr>
          <p:nvPr>
            <p:ph idx="1"/>
          </p:nvPr>
        </p:nvSpPr>
        <p:spPr>
          <a:xfrm>
            <a:off x="5512026" y="2000666"/>
            <a:ext cx="6303903" cy="4195481"/>
          </a:xfrm>
        </p:spPr>
        <p:txBody>
          <a:bodyPr/>
          <a:lstStyle/>
          <a:p>
            <a:pPr marL="0" indent="0">
              <a:buNone/>
            </a:pPr>
            <a:r>
              <a:rPr lang="en-GB" b="1" dirty="0">
                <a:solidFill>
                  <a:schemeClr val="bg1">
                    <a:lumMod val="85000"/>
                    <a:lumOff val="15000"/>
                  </a:schemeClr>
                </a:solidFill>
              </a:rPr>
              <a:t>Hepatitis B remains a global public health concern</a:t>
            </a:r>
            <a:endParaRPr lang="pl-PL" b="1" dirty="0">
              <a:solidFill>
                <a:schemeClr val="bg1">
                  <a:lumMod val="85000"/>
                  <a:lumOff val="15000"/>
                </a:schemeClr>
              </a:solidFill>
            </a:endParaRPr>
          </a:p>
          <a:p>
            <a:pPr marL="0" indent="0">
              <a:buNone/>
            </a:pPr>
            <a:r>
              <a:rPr lang="en-GB" b="1" dirty="0">
                <a:solidFill>
                  <a:schemeClr val="bg1">
                    <a:lumMod val="85000"/>
                    <a:lumOff val="15000"/>
                  </a:schemeClr>
                </a:solidFill>
              </a:rPr>
              <a:t>Measuring outbreaks requires surveillance, testing and epidemiological analysis</a:t>
            </a:r>
            <a:endParaRPr lang="pl-PL" b="1" dirty="0">
              <a:solidFill>
                <a:schemeClr val="bg1">
                  <a:lumMod val="85000"/>
                  <a:lumOff val="15000"/>
                </a:schemeClr>
              </a:solidFill>
            </a:endParaRPr>
          </a:p>
          <a:p>
            <a:pPr marL="0" indent="0">
              <a:buNone/>
            </a:pPr>
            <a:r>
              <a:rPr lang="en-GB" b="1" dirty="0">
                <a:solidFill>
                  <a:schemeClr val="bg1">
                    <a:lumMod val="85000"/>
                    <a:lumOff val="15000"/>
                  </a:schemeClr>
                </a:solidFill>
              </a:rPr>
              <a:t>Effective control depends on vaccination, education and infection prevention</a:t>
            </a:r>
            <a:endParaRPr lang="pl-PL" b="1" dirty="0">
              <a:solidFill>
                <a:schemeClr val="bg1">
                  <a:lumMod val="85000"/>
                  <a:lumOff val="15000"/>
                </a:schemeClr>
              </a:solidFill>
            </a:endParaRPr>
          </a:p>
          <a:p>
            <a:pPr marL="0" indent="0">
              <a:buNone/>
            </a:pPr>
            <a:r>
              <a:rPr lang="en-GB" b="1" dirty="0">
                <a:solidFill>
                  <a:schemeClr val="bg1">
                    <a:lumMod val="85000"/>
                    <a:lumOff val="15000"/>
                  </a:schemeClr>
                </a:solidFill>
              </a:rPr>
              <a:t>Early detection and public health interventions reduce transmission</a:t>
            </a:r>
          </a:p>
        </p:txBody>
      </p:sp>
    </p:spTree>
    <p:extLst>
      <p:ext uri="{BB962C8B-B14F-4D97-AF65-F5344CB8AC3E}">
        <p14:creationId xmlns:p14="http://schemas.microsoft.com/office/powerpoint/2010/main" val="2584175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43E4C-867D-F1F4-FB97-97982E3DC457}"/>
              </a:ext>
            </a:extLst>
          </p:cNvPr>
          <p:cNvSpPr>
            <a:spLocks noGrp="1"/>
          </p:cNvSpPr>
          <p:nvPr>
            <p:ph type="title"/>
          </p:nvPr>
        </p:nvSpPr>
        <p:spPr/>
        <p:txBody>
          <a:bodyPr/>
          <a:lstStyle/>
          <a:p>
            <a:r>
              <a:rPr lang="pl-PL" dirty="0"/>
              <a:t>Referencing</a:t>
            </a:r>
            <a:endParaRPr lang="en-GB" dirty="0"/>
          </a:p>
        </p:txBody>
      </p:sp>
      <p:sp>
        <p:nvSpPr>
          <p:cNvPr id="3" name="Content Placeholder 2">
            <a:extLst>
              <a:ext uri="{FF2B5EF4-FFF2-40B4-BE49-F238E27FC236}">
                <a16:creationId xmlns:a16="http://schemas.microsoft.com/office/drawing/2014/main" id="{F8DA9999-FBC9-BAC6-C67E-1799D136ECF6}"/>
              </a:ext>
            </a:extLst>
          </p:cNvPr>
          <p:cNvSpPr>
            <a:spLocks noGrp="1"/>
          </p:cNvSpPr>
          <p:nvPr>
            <p:ph idx="1"/>
          </p:nvPr>
        </p:nvSpPr>
        <p:spPr/>
        <p:txBody>
          <a:bodyPr>
            <a:normAutofit lnSpcReduction="10000"/>
          </a:bodyPr>
          <a:lstStyle/>
          <a:p>
            <a:r>
              <a:rPr lang="en-GB" dirty="0"/>
              <a:t>Great Ormond Street Hospital </a:t>
            </a:r>
            <a:r>
              <a:rPr lang="pl-PL" dirty="0"/>
              <a:t>;</a:t>
            </a:r>
            <a:r>
              <a:rPr lang="en-GB" dirty="0"/>
              <a:t> Hepatitis B. Available at: https://www.gosh.nhs.uk/conditions-and-treatments/conditions-we-treat/hepatitis-b/⁠ (Accessed: 15 March 2026)</a:t>
            </a:r>
            <a:endParaRPr lang="pl-PL" dirty="0"/>
          </a:p>
          <a:p>
            <a:r>
              <a:rPr lang="en-GB" dirty="0"/>
              <a:t>National Health Service (2023) Hepatitis B. Available at: https://www.nhs.uk/conditions/hepatitis-b/⁠� (Accessed: 15 March 2026).</a:t>
            </a:r>
            <a:endParaRPr lang="pl-PL" dirty="0"/>
          </a:p>
          <a:p>
            <a:r>
              <a:rPr lang="en-GB" dirty="0"/>
              <a:t>World Health Organization (2024) Hepatitis B. Available at: https://www.who.int/news-room/fact-sheets/detail/hepatitis-b⁠� (Accessed: 15 March 2026).</a:t>
            </a:r>
            <a:endParaRPr lang="pl-PL" dirty="0"/>
          </a:p>
          <a:p>
            <a:r>
              <a:rPr lang="en-GB" dirty="0"/>
              <a:t>UK Health Security Agency (2023) Hepatitis B: epidemiology in England. London: UKHSA. Available at: https://www.gov.uk/government/collections/hepatitis-b-guidance-data-and-analysis⁠� (Accessed: 15 March 2026)</a:t>
            </a:r>
          </a:p>
        </p:txBody>
      </p:sp>
    </p:spTree>
    <p:extLst>
      <p:ext uri="{BB962C8B-B14F-4D97-AF65-F5344CB8AC3E}">
        <p14:creationId xmlns:p14="http://schemas.microsoft.com/office/powerpoint/2010/main" val="3856995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8e8a263c1d1580ee52049f84454c1dde">
  <xsd:schema xmlns:xsd="http://www.w3.org/2001/XMLSchema" xmlns:xs="http://www.w3.org/2001/XMLSchema" xmlns:p="http://schemas.microsoft.com/office/2006/metadata/properties" xmlns:ns3="b4f9f7ee-5770-4a14-8925-17f3d16e50b7" targetNamespace="http://schemas.microsoft.com/office/2006/metadata/properties" ma:root="true" ma:fieldsID="0b7ce547fe48b93c3ba1652b121326a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E3B70C50-5129-42C3-A70C-DAA2C3C6ECF1}">
  <ds:schemaRefs>
    <ds:schemaRef ds:uri="http://schemas.microsoft.com/sharepoint/v3/contenttype/forms"/>
  </ds:schemaRefs>
</ds:datastoreItem>
</file>

<file path=customXml/itemProps2.xml><?xml version="1.0" encoding="utf-8"?>
<ds:datastoreItem xmlns:ds="http://schemas.openxmlformats.org/officeDocument/2006/customXml" ds:itemID="{79B97545-583F-4880-9F56-DFA52A440DD0}">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s>
</ds:datastoreItem>
</file>

<file path=customXml/itemProps3.xml><?xml version="1.0" encoding="utf-8"?>
<ds:datastoreItem xmlns:ds="http://schemas.openxmlformats.org/officeDocument/2006/customXml" ds:itemID="{BD9170CC-7A75-4DB5-871F-A55D383F5CED}">
  <ds:schemaRefs>
    <ds:schemaRef ds:uri="http://schemas.microsoft.com/office/2006/metadata/properties"/>
    <ds:schemaRef ds:uri="http://www.w3.org/2000/xmlns/"/>
    <ds:schemaRef ds:uri="b4f9f7ee-5770-4a14-8925-17f3d16e50b7"/>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Ion</Template>
  <TotalTime>122</TotalTime>
  <Words>424</Words>
  <Application>Microsoft Office PowerPoint</Application>
  <PresentationFormat>Panoramiczny</PresentationFormat>
  <Paragraphs>40</Paragraphs>
  <Slides>7</Slides>
  <Notes>0</Notes>
  <HiddenSlides>0</HiddenSlides>
  <MMClips>1</MMClips>
  <ScaleCrop>false</ScaleCrop>
  <HeadingPairs>
    <vt:vector size="4" baseType="variant">
      <vt:variant>
        <vt:lpstr>Motyw</vt:lpstr>
      </vt:variant>
      <vt:variant>
        <vt:i4>1</vt:i4>
      </vt:variant>
      <vt:variant>
        <vt:lpstr>Tytuły slajdów</vt:lpstr>
      </vt:variant>
      <vt:variant>
        <vt:i4>7</vt:i4>
      </vt:variant>
    </vt:vector>
  </HeadingPairs>
  <TitlesOfParts>
    <vt:vector size="8" baseType="lpstr">
      <vt:lpstr>Ion</vt:lpstr>
      <vt:lpstr>Hepatitis B</vt:lpstr>
      <vt:lpstr>Hepatitis B</vt:lpstr>
      <vt:lpstr> Symptoms of Hepatitis B</vt:lpstr>
      <vt:lpstr>Monitoring an Infectious Disease Outbreak  Key Components of Monitoring</vt:lpstr>
      <vt:lpstr>Control of an Infectious Disease Outbreak (Hepatitis B)</vt:lpstr>
      <vt:lpstr>Conclusion</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Hepatitis B</dc:title>
  <dc:creator>Monika Dabkowska (2508842)</dc:creator>
  <cp:lastModifiedBy>Ma Nias</cp:lastModifiedBy>
  <cp:revision>3</cp:revision>
  <dcterms:created xsi:type="dcterms:W3CDTF">2026-03-14T22:38:36Z</dcterms:created>
  <dcterms:modified xsi:type="dcterms:W3CDTF">2026-03-15T01:18:32Z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