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7"/>
  </p:notesMasterIdLst>
  <p:handoutMasterIdLst>
    <p:handoutMasterId r:id="rId48"/>
  </p:handoutMasterIdLst>
  <p:sldIdLst>
    <p:sldId id="532" r:id="rId5"/>
    <p:sldId id="292" r:id="rId6"/>
    <p:sldId id="494" r:id="rId7"/>
    <p:sldId id="509" r:id="rId8"/>
    <p:sldId id="527" r:id="rId9"/>
    <p:sldId id="511" r:id="rId10"/>
    <p:sldId id="526" r:id="rId11"/>
    <p:sldId id="513" r:id="rId12"/>
    <p:sldId id="515" r:id="rId13"/>
    <p:sldId id="517" r:id="rId14"/>
    <p:sldId id="519" r:id="rId15"/>
    <p:sldId id="508" r:id="rId16"/>
    <p:sldId id="528" r:id="rId17"/>
    <p:sldId id="529" r:id="rId18"/>
    <p:sldId id="475" r:id="rId19"/>
    <p:sldId id="496" r:id="rId20"/>
    <p:sldId id="476" r:id="rId21"/>
    <p:sldId id="478" r:id="rId22"/>
    <p:sldId id="497" r:id="rId23"/>
    <p:sldId id="502" r:id="rId24"/>
    <p:sldId id="479" r:id="rId25"/>
    <p:sldId id="480" r:id="rId26"/>
    <p:sldId id="481" r:id="rId27"/>
    <p:sldId id="500" r:id="rId28"/>
    <p:sldId id="482" r:id="rId29"/>
    <p:sldId id="483" r:id="rId30"/>
    <p:sldId id="492" r:id="rId31"/>
    <p:sldId id="484" r:id="rId32"/>
    <p:sldId id="485" r:id="rId33"/>
    <p:sldId id="486" r:id="rId34"/>
    <p:sldId id="487" r:id="rId35"/>
    <p:sldId id="488" r:id="rId36"/>
    <p:sldId id="489" r:id="rId37"/>
    <p:sldId id="490" r:id="rId38"/>
    <p:sldId id="530" r:id="rId39"/>
    <p:sldId id="520" r:id="rId40"/>
    <p:sldId id="521" r:id="rId41"/>
    <p:sldId id="522" r:id="rId42"/>
    <p:sldId id="523" r:id="rId43"/>
    <p:sldId id="524" r:id="rId44"/>
    <p:sldId id="531" r:id="rId45"/>
    <p:sldId id="493" r:id="rId4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611015-22CA-484A-BF84-F86EAECBDFD0}" v="553" dt="2023-10-18T20:17:20.8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26" autoAdjust="0"/>
    <p:restoredTop sz="95976" autoAdjust="0"/>
  </p:normalViewPr>
  <p:slideViewPr>
    <p:cSldViewPr>
      <p:cViewPr varScale="1">
        <p:scale>
          <a:sx n="78" d="100"/>
          <a:sy n="78" d="100"/>
        </p:scale>
        <p:origin x="1397"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19/12/2025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pPr/>
              <a:t>12/19/2025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pPr/>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nSpc>
                <a:spcPct val="150000"/>
              </a:lnSpc>
              <a:buFont typeface="Wingdings" panose="05000000000000000000" pitchFamily="2" charset="2"/>
              <a:buChar char="q"/>
            </a:pP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18</a:t>
            </a:fld>
            <a:endParaRPr lang="en-US"/>
          </a:p>
        </p:txBody>
      </p:sp>
    </p:spTree>
    <p:extLst>
      <p:ext uri="{BB962C8B-B14F-4D97-AF65-F5344CB8AC3E}">
        <p14:creationId xmlns:p14="http://schemas.microsoft.com/office/powerpoint/2010/main" val="9302931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pPr/>
              <a:t>41</a:t>
            </a:fld>
            <a:endParaRPr lang="en-US"/>
          </a:p>
        </p:txBody>
      </p:sp>
    </p:spTree>
    <p:extLst>
      <p:ext uri="{BB962C8B-B14F-4D97-AF65-F5344CB8AC3E}">
        <p14:creationId xmlns:p14="http://schemas.microsoft.com/office/powerpoint/2010/main" val="149462620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19/12/2025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19/12/2025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19/12/2025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19/12/2025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19/12/2025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19/12/2025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19/12/2025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19/12/2025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19/12/2025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19/12/2025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19/12/2025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19/12/2025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moodle.uwtsd.ac.uk/pluginfile.php/714959/mod_resource/content/1/Students%E2%80%99%20perceptions%20on%20distance%20education%20A%20multinational%20study%20Journal.pdf"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moodle.uwtsd.ac.uk/pluginfile.php/714959/mod_resource/content/1/Students%E2%80%99%20perceptions%20on%20distance%20education%20A%20multinational%20study%20Journal.pdf"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moodle.uwtsd.ac.uk/pluginfile.php/714959/mod_resource/content/1/Students%E2%80%99%20perceptions%20on%20distance%20education%20A%20multinational%20study%20Journal.pdf"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moodle.uwtsd.ac.uk/pluginfile.php/714959/mod_resource/content/1/Students%E2%80%99%20perceptions%20on%20distance%20education%20A%20multinational%20study%20Journal.pdf"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moodle.uwtsd.ac.uk/pluginfile.php/714959/mod_resource/content/1/Students%E2%80%99%20perceptions%20on%20distance%20education%20A%20multinational%20study%20Journal.pdf"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moodle.uwtsd.ac.uk/pluginfile.php/714959/mod_resource/content/1/Students%E2%80%99%20perceptions%20on%20distance%20education%20A%20multinational%20study%20Journal.pdf"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moodle.uwtsd.ac.uk/pluginfile.php/714959/mod_resource/content/1/Students%E2%80%99%20perceptions%20on%20distance%20education%20A%20multinational%20study%20Journal.pdf"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7827244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lstStyle/>
          <a:p>
            <a:r>
              <a:rPr lang="en-GB" dirty="0">
                <a:solidFill>
                  <a:srgbClr val="0070C0"/>
                </a:solidFill>
              </a:rPr>
              <a:t>Overview</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a:xfrm>
            <a:off x="457200" y="1417638"/>
            <a:ext cx="8229600" cy="4248473"/>
          </a:xfrm>
        </p:spPr>
        <p:txBody>
          <a:bodyPr>
            <a:normAutofit/>
          </a:bodyPr>
          <a:lstStyle/>
          <a:p>
            <a:pPr marL="0" indent="0">
              <a:lnSpc>
                <a:spcPct val="150000"/>
              </a:lnSpc>
              <a:spcBef>
                <a:spcPts val="0"/>
              </a:spcBef>
              <a:buNone/>
            </a:pPr>
            <a:r>
              <a:rPr lang="en-GB" sz="2800" dirty="0">
                <a:latin typeface="Arial" panose="020B0604020202020204" pitchFamily="34" charset="0"/>
                <a:cs typeface="Arial" panose="020B0604020202020204" pitchFamily="34" charset="0"/>
              </a:rPr>
              <a:t>This presentation will cover: </a:t>
            </a:r>
          </a:p>
          <a:p>
            <a:pPr>
              <a:lnSpc>
                <a:spcPct val="150000"/>
              </a:lnSpc>
              <a:spcBef>
                <a:spcPts val="0"/>
              </a:spcBef>
              <a:buFont typeface="Wingdings" panose="05000000000000000000" pitchFamily="2" charset="2"/>
              <a:buChar char="Ø"/>
            </a:pPr>
            <a:r>
              <a:rPr lang="en-GB" sz="2800" dirty="0">
                <a:latin typeface="Arial" panose="020B0604020202020204" pitchFamily="34" charset="0"/>
                <a:cs typeface="Arial" panose="020B0604020202020204" pitchFamily="34" charset="0"/>
              </a:rPr>
              <a:t>Report format and organization </a:t>
            </a:r>
          </a:p>
          <a:p>
            <a:pPr>
              <a:lnSpc>
                <a:spcPct val="150000"/>
              </a:lnSpc>
              <a:spcBef>
                <a:spcPts val="0"/>
              </a:spcBef>
              <a:buFont typeface="Wingdings" panose="05000000000000000000" pitchFamily="2" charset="2"/>
              <a:buChar char="Ø"/>
            </a:pPr>
            <a:r>
              <a:rPr lang="en-GB" sz="2800" dirty="0">
                <a:latin typeface="Arial" panose="020B0604020202020204" pitchFamily="34" charset="0"/>
                <a:cs typeface="Arial" panose="020B0604020202020204" pitchFamily="34" charset="0"/>
              </a:rPr>
              <a:t>Visual design </a:t>
            </a:r>
          </a:p>
          <a:p>
            <a:pPr>
              <a:lnSpc>
                <a:spcPct val="150000"/>
              </a:lnSpc>
              <a:spcBef>
                <a:spcPts val="0"/>
              </a:spcBef>
              <a:buFont typeface="Wingdings" panose="05000000000000000000" pitchFamily="2" charset="2"/>
              <a:buChar char="Ø"/>
            </a:pPr>
            <a:r>
              <a:rPr lang="en-GB" sz="2800" dirty="0">
                <a:latin typeface="Arial" panose="020B0604020202020204" pitchFamily="34" charset="0"/>
                <a:cs typeface="Arial" panose="020B0604020202020204" pitchFamily="34" charset="0"/>
              </a:rPr>
              <a:t>Language </a:t>
            </a:r>
          </a:p>
          <a:p>
            <a:pPr>
              <a:lnSpc>
                <a:spcPct val="150000"/>
              </a:lnSpc>
              <a:spcBef>
                <a:spcPts val="0"/>
              </a:spcBef>
              <a:buFont typeface="Wingdings" panose="05000000000000000000" pitchFamily="2" charset="2"/>
              <a:buChar char="Ø"/>
            </a:pPr>
            <a:r>
              <a:rPr lang="en-GB" sz="2800" dirty="0">
                <a:latin typeface="Arial" panose="020B0604020202020204" pitchFamily="34" charset="0"/>
                <a:cs typeface="Arial" panose="020B0604020202020204" pitchFamily="34" charset="0"/>
              </a:rPr>
              <a:t>Source documentation</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859940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2599" y="-243408"/>
            <a:ext cx="8795320" cy="1143000"/>
          </a:xfrm>
        </p:spPr>
        <p:txBody>
          <a:bodyPr>
            <a:normAutofit/>
          </a:bodyPr>
          <a:lstStyle/>
          <a:p>
            <a:r>
              <a:rPr lang="en-GB" dirty="0"/>
              <a:t>What Is A Report?</a:t>
            </a:r>
          </a:p>
        </p:txBody>
      </p:sp>
      <p:sp>
        <p:nvSpPr>
          <p:cNvPr id="5" name="TextBox 4">
            <a:extLst>
              <a:ext uri="{FF2B5EF4-FFF2-40B4-BE49-F238E27FC236}">
                <a16:creationId xmlns:a16="http://schemas.microsoft.com/office/drawing/2014/main" id="{FF21B1AA-EF6B-C4AD-84F7-97EADC4E9596}"/>
              </a:ext>
            </a:extLst>
          </p:cNvPr>
          <p:cNvSpPr txBox="1"/>
          <p:nvPr/>
        </p:nvSpPr>
        <p:spPr>
          <a:xfrm>
            <a:off x="228600" y="654573"/>
            <a:ext cx="9023920" cy="2597827"/>
          </a:xfrm>
          <a:prstGeom prst="rect">
            <a:avLst/>
          </a:prstGeom>
          <a:noFill/>
        </p:spPr>
        <p:txBody>
          <a:bodyPr wrap="square" rtlCol="0">
            <a:spAutoFit/>
          </a:bodyPr>
          <a:lstStyle/>
          <a:p>
            <a:pPr marL="342900" indent="-342900">
              <a:lnSpc>
                <a:spcPct val="150000"/>
              </a:lnSpc>
              <a:buFont typeface="Wingdings" panose="05000000000000000000" pitchFamily="2" charset="2"/>
              <a:buChar char="q"/>
            </a:pPr>
            <a:r>
              <a:rPr lang="en-GB" sz="2800" dirty="0">
                <a:latin typeface="Arial" panose="020B0604020202020204" pitchFamily="34" charset="0"/>
                <a:cs typeface="Arial" panose="020B0604020202020204" pitchFamily="34" charset="0"/>
              </a:rPr>
              <a:t>A report is a well-organised fact file.</a:t>
            </a:r>
          </a:p>
          <a:p>
            <a:pPr marL="342900" indent="-342900">
              <a:lnSpc>
                <a:spcPct val="150000"/>
              </a:lnSpc>
              <a:buFont typeface="Wingdings" panose="05000000000000000000" pitchFamily="2" charset="2"/>
              <a:buChar char="q"/>
            </a:pPr>
            <a:r>
              <a:rPr lang="en-GB" sz="2800" dirty="0">
                <a:latin typeface="Arial" panose="020B0604020202020204" pitchFamily="34" charset="0"/>
                <a:cs typeface="Arial" panose="020B0604020202020204" pitchFamily="34" charset="0"/>
              </a:rPr>
              <a:t>A report should contain facts not your opinions. </a:t>
            </a:r>
          </a:p>
          <a:p>
            <a:pPr marL="342900" indent="-342900">
              <a:lnSpc>
                <a:spcPct val="150000"/>
              </a:lnSpc>
              <a:buFont typeface="Wingdings" panose="05000000000000000000" pitchFamily="2" charset="2"/>
              <a:buChar char="q"/>
            </a:pPr>
            <a:r>
              <a:rPr lang="en-GB" sz="2800" dirty="0">
                <a:latin typeface="Arial" panose="020B0604020202020204" pitchFamily="34" charset="0"/>
                <a:cs typeface="Arial" panose="020B0604020202020204" pitchFamily="34" charset="0"/>
              </a:rPr>
              <a:t>Reports present the facts on a subject in a clear, informative and interesting way for the reader.</a:t>
            </a:r>
          </a:p>
        </p:txBody>
      </p:sp>
    </p:spTree>
    <p:extLst>
      <p:ext uri="{BB962C8B-B14F-4D97-AF65-F5344CB8AC3E}">
        <p14:creationId xmlns:p14="http://schemas.microsoft.com/office/powerpoint/2010/main" val="768485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2599" y="-243408"/>
            <a:ext cx="8795320" cy="1143000"/>
          </a:xfrm>
        </p:spPr>
        <p:txBody>
          <a:bodyPr>
            <a:normAutofit/>
          </a:bodyPr>
          <a:lstStyle/>
          <a:p>
            <a:r>
              <a:rPr lang="en-GB" b="1" dirty="0"/>
              <a:t>Fundamentals of Report Writing</a:t>
            </a:r>
          </a:p>
        </p:txBody>
      </p:sp>
      <p:pic>
        <p:nvPicPr>
          <p:cNvPr id="4" name="Picture 3">
            <a:extLst>
              <a:ext uri="{FF2B5EF4-FFF2-40B4-BE49-F238E27FC236}">
                <a16:creationId xmlns:a16="http://schemas.microsoft.com/office/drawing/2014/main" id="{5B53983C-99E9-CAA0-B8AD-E38DE58335F6}"/>
              </a:ext>
            </a:extLst>
          </p:cNvPr>
          <p:cNvPicPr>
            <a:picLocks noChangeAspect="1"/>
          </p:cNvPicPr>
          <p:nvPr/>
        </p:nvPicPr>
        <p:blipFill>
          <a:blip r:embed="rId2"/>
          <a:stretch>
            <a:fillRect/>
          </a:stretch>
        </p:blipFill>
        <p:spPr>
          <a:xfrm>
            <a:off x="666000" y="764704"/>
            <a:ext cx="7812000" cy="4734027"/>
          </a:xfrm>
          <a:prstGeom prst="rect">
            <a:avLst/>
          </a:prstGeom>
          <a:ln>
            <a:solidFill>
              <a:srgbClr val="00B050"/>
            </a:solidFill>
          </a:ln>
        </p:spPr>
      </p:pic>
    </p:spTree>
    <p:extLst>
      <p:ext uri="{BB962C8B-B14F-4D97-AF65-F5344CB8AC3E}">
        <p14:creationId xmlns:p14="http://schemas.microsoft.com/office/powerpoint/2010/main" val="29995078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45B4E8-6B7A-1351-532B-19692A5F77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25FF82A-5BDD-DAE1-B848-F20B9E62F09F}"/>
              </a:ext>
            </a:extLst>
          </p:cNvPr>
          <p:cNvSpPr>
            <a:spLocks noGrp="1"/>
          </p:cNvSpPr>
          <p:nvPr>
            <p:ph type="title"/>
          </p:nvPr>
        </p:nvSpPr>
        <p:spPr>
          <a:xfrm>
            <a:off x="-2599" y="-243408"/>
            <a:ext cx="8795320" cy="1143000"/>
          </a:xfrm>
        </p:spPr>
        <p:txBody>
          <a:bodyPr>
            <a:normAutofit/>
          </a:bodyPr>
          <a:lstStyle/>
          <a:p>
            <a:r>
              <a:rPr lang="en-GB" b="1" dirty="0"/>
              <a:t>Fundamentals of Report Writing</a:t>
            </a:r>
          </a:p>
        </p:txBody>
      </p:sp>
      <p:sp>
        <p:nvSpPr>
          <p:cNvPr id="5" name="TextBox 4">
            <a:extLst>
              <a:ext uri="{FF2B5EF4-FFF2-40B4-BE49-F238E27FC236}">
                <a16:creationId xmlns:a16="http://schemas.microsoft.com/office/drawing/2014/main" id="{72365A46-745A-5049-E254-B04F3DE2A881}"/>
              </a:ext>
            </a:extLst>
          </p:cNvPr>
          <p:cNvSpPr txBox="1"/>
          <p:nvPr/>
        </p:nvSpPr>
        <p:spPr>
          <a:xfrm>
            <a:off x="228600" y="654573"/>
            <a:ext cx="8686800" cy="5286832"/>
          </a:xfrm>
          <a:prstGeom prst="rect">
            <a:avLst/>
          </a:prstGeom>
          <a:noFill/>
        </p:spPr>
        <p:txBody>
          <a:bodyPr wrap="square" rtlCol="0">
            <a:spAutoFit/>
          </a:bodyPr>
          <a:lstStyle/>
          <a:p>
            <a:pPr>
              <a:lnSpc>
                <a:spcPct val="150000"/>
              </a:lnSpc>
            </a:pPr>
            <a:r>
              <a:rPr lang="en-GB" b="1" dirty="0">
                <a:latin typeface="Arial" panose="020B0604020202020204" pitchFamily="34" charset="0"/>
                <a:cs typeface="Arial" panose="020B0604020202020204" pitchFamily="34" charset="0"/>
              </a:rPr>
              <a:t>1) Understanding the Purpose:</a:t>
            </a:r>
          </a:p>
          <a:p>
            <a:pPr marL="342900" indent="-342900">
              <a:lnSpc>
                <a:spcPct val="150000"/>
              </a:lnSpc>
              <a:buFont typeface="Wingdings" panose="05000000000000000000" pitchFamily="2" charset="2"/>
              <a:buChar char="Ø"/>
            </a:pPr>
            <a:r>
              <a:rPr lang="en-GB" dirty="0">
                <a:latin typeface="Arial" panose="020B0604020202020204" pitchFamily="34" charset="0"/>
                <a:cs typeface="Arial" panose="020B0604020202020204" pitchFamily="34" charset="0"/>
              </a:rPr>
              <a:t>Students should know that reports serve to communicate information, findings, and analysis of a specific topic or project. </a:t>
            </a:r>
          </a:p>
          <a:p>
            <a:pPr marL="342900" indent="-342900">
              <a:lnSpc>
                <a:spcPct val="150000"/>
              </a:lnSpc>
              <a:buFont typeface="Wingdings" panose="05000000000000000000" pitchFamily="2" charset="2"/>
              <a:buChar char="Ø"/>
            </a:pPr>
            <a:r>
              <a:rPr lang="en-GB" dirty="0">
                <a:latin typeface="Arial" panose="020B0604020202020204" pitchFamily="34" charset="0"/>
                <a:cs typeface="Arial" panose="020B0604020202020204" pitchFamily="34" charset="0"/>
              </a:rPr>
              <a:t>Understanding the purpose of a report is crucial for crafting content that meets the objectives.</a:t>
            </a:r>
          </a:p>
          <a:p>
            <a:pPr>
              <a:lnSpc>
                <a:spcPct val="150000"/>
              </a:lnSpc>
            </a:pPr>
            <a:r>
              <a:rPr lang="en-GB" b="1" dirty="0">
                <a:latin typeface="Arial" panose="020B0604020202020204" pitchFamily="34" charset="0"/>
                <a:cs typeface="Arial" panose="020B0604020202020204" pitchFamily="34" charset="0"/>
              </a:rPr>
              <a:t>2) Structured Approach:</a:t>
            </a:r>
          </a:p>
          <a:p>
            <a:pPr marL="342900" indent="-342900">
              <a:lnSpc>
                <a:spcPct val="150000"/>
              </a:lnSpc>
              <a:buFont typeface="Wingdings" panose="05000000000000000000" pitchFamily="2" charset="2"/>
              <a:buChar char="Ø"/>
            </a:pPr>
            <a:r>
              <a:rPr lang="en-GB" dirty="0">
                <a:latin typeface="Arial" panose="020B0604020202020204" pitchFamily="34" charset="0"/>
                <a:cs typeface="Arial" panose="020B0604020202020204" pitchFamily="34" charset="0"/>
              </a:rPr>
              <a:t> They should learn about the basic structure of a report, including the typical sections like the introduction, literature review, methodology, findings, analysis, and conclusion. </a:t>
            </a:r>
          </a:p>
          <a:p>
            <a:pPr marL="342900" indent="-342900">
              <a:lnSpc>
                <a:spcPct val="150000"/>
              </a:lnSpc>
              <a:buFont typeface="Wingdings" panose="05000000000000000000" pitchFamily="2" charset="2"/>
              <a:buChar char="Ø"/>
            </a:pPr>
            <a:r>
              <a:rPr lang="en-GB" dirty="0">
                <a:latin typeface="Arial" panose="020B0604020202020204" pitchFamily="34" charset="0"/>
                <a:cs typeface="Arial" panose="020B0604020202020204" pitchFamily="34" charset="0"/>
              </a:rPr>
              <a:t>A well-structured report is easier to follow and conveys information more effectively.</a:t>
            </a:r>
          </a:p>
          <a:p>
            <a:pPr marL="342900" indent="-342900">
              <a:lnSpc>
                <a:spcPct val="150000"/>
              </a:lnSpc>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451128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2599" y="-243408"/>
            <a:ext cx="8795320" cy="1143000"/>
          </a:xfrm>
        </p:spPr>
        <p:txBody>
          <a:bodyPr>
            <a:normAutofit/>
          </a:bodyPr>
          <a:lstStyle/>
          <a:p>
            <a:r>
              <a:rPr lang="en-GB" b="1" dirty="0"/>
              <a:t>Fundamentals of Report Writing</a:t>
            </a:r>
          </a:p>
        </p:txBody>
      </p:sp>
      <p:sp>
        <p:nvSpPr>
          <p:cNvPr id="5" name="TextBox 4">
            <a:extLst>
              <a:ext uri="{FF2B5EF4-FFF2-40B4-BE49-F238E27FC236}">
                <a16:creationId xmlns:a16="http://schemas.microsoft.com/office/drawing/2014/main" id="{FF21B1AA-EF6B-C4AD-84F7-97EADC4E9596}"/>
              </a:ext>
            </a:extLst>
          </p:cNvPr>
          <p:cNvSpPr txBox="1"/>
          <p:nvPr/>
        </p:nvSpPr>
        <p:spPr>
          <a:xfrm>
            <a:off x="228600" y="654573"/>
            <a:ext cx="8686800" cy="5009833"/>
          </a:xfrm>
          <a:prstGeom prst="rect">
            <a:avLst/>
          </a:prstGeom>
          <a:noFill/>
        </p:spPr>
        <p:txBody>
          <a:bodyPr wrap="square" rtlCol="0">
            <a:spAutoFit/>
          </a:bodyPr>
          <a:lstStyle/>
          <a:p>
            <a:pPr>
              <a:lnSpc>
                <a:spcPct val="150000"/>
              </a:lnSpc>
            </a:pPr>
            <a:r>
              <a:rPr lang="en-GB" sz="2400" b="1" dirty="0">
                <a:latin typeface="Arial" panose="020B0604020202020204" pitchFamily="34" charset="0"/>
                <a:cs typeface="Arial" panose="020B0604020202020204" pitchFamily="34" charset="0"/>
              </a:rPr>
              <a:t>3) Clarity and Conciseness: </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It's important to emphasize the importance of clear, concise, and organized writing.</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 Students should know how to express their ideas and findings in a straightforward manner, avoiding jargon or unnecessary complexity.</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Use transitional phrases to link sentences and paragraphs together. They help maintain the flow and coherence of your text,</a:t>
            </a:r>
          </a:p>
        </p:txBody>
      </p:sp>
    </p:spTree>
    <p:extLst>
      <p:ext uri="{BB962C8B-B14F-4D97-AF65-F5344CB8AC3E}">
        <p14:creationId xmlns:p14="http://schemas.microsoft.com/office/powerpoint/2010/main" val="635225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F6B062-286D-8BF3-DC17-156DAC4DE4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06E181-E4A5-0138-6D0D-1CA122AE6D20}"/>
              </a:ext>
            </a:extLst>
          </p:cNvPr>
          <p:cNvSpPr>
            <a:spLocks noGrp="1"/>
          </p:cNvSpPr>
          <p:nvPr>
            <p:ph type="title"/>
          </p:nvPr>
        </p:nvSpPr>
        <p:spPr>
          <a:xfrm>
            <a:off x="-2599" y="-243408"/>
            <a:ext cx="8795320" cy="1143000"/>
          </a:xfrm>
        </p:spPr>
        <p:txBody>
          <a:bodyPr>
            <a:normAutofit/>
          </a:bodyPr>
          <a:lstStyle/>
          <a:p>
            <a:r>
              <a:rPr lang="en-GB" b="1" dirty="0"/>
              <a:t>Fundamentals of Report Writing</a:t>
            </a:r>
          </a:p>
        </p:txBody>
      </p:sp>
      <p:sp>
        <p:nvSpPr>
          <p:cNvPr id="5" name="TextBox 4">
            <a:extLst>
              <a:ext uri="{FF2B5EF4-FFF2-40B4-BE49-F238E27FC236}">
                <a16:creationId xmlns:a16="http://schemas.microsoft.com/office/drawing/2014/main" id="{6FF69D67-CABB-D8D6-95A1-04F3D6853425}"/>
              </a:ext>
            </a:extLst>
          </p:cNvPr>
          <p:cNvSpPr txBox="1"/>
          <p:nvPr/>
        </p:nvSpPr>
        <p:spPr>
          <a:xfrm>
            <a:off x="228600" y="654573"/>
            <a:ext cx="8686800" cy="1131848"/>
          </a:xfrm>
          <a:prstGeom prst="rect">
            <a:avLst/>
          </a:prstGeom>
          <a:noFill/>
        </p:spPr>
        <p:txBody>
          <a:bodyPr wrap="square" rtlCol="0">
            <a:spAutoFit/>
          </a:bodyPr>
          <a:lstStyle/>
          <a:p>
            <a:pPr>
              <a:lnSpc>
                <a:spcPct val="150000"/>
              </a:lnSpc>
            </a:pPr>
            <a:r>
              <a:rPr lang="en-GB" sz="2400" b="1" dirty="0">
                <a:latin typeface="Arial" panose="020B0604020202020204" pitchFamily="34" charset="0"/>
                <a:cs typeface="Arial" panose="020B0604020202020204" pitchFamily="34" charset="0"/>
              </a:rPr>
              <a:t>3) Clarity and Conciseness: </a:t>
            </a:r>
          </a:p>
          <a:p>
            <a:pPr>
              <a:lnSpc>
                <a:spcPct val="150000"/>
              </a:lnSpc>
            </a:pPr>
            <a:r>
              <a:rPr lang="en-GB" sz="2400" dirty="0">
                <a:latin typeface="Arial" panose="020B0604020202020204" pitchFamily="34" charset="0"/>
                <a:cs typeface="Arial" panose="020B0604020202020204" pitchFamily="34" charset="0"/>
              </a:rPr>
              <a:t>Examples of transitional phrases</a:t>
            </a:r>
          </a:p>
        </p:txBody>
      </p:sp>
      <p:pic>
        <p:nvPicPr>
          <p:cNvPr id="4" name="Picture 3">
            <a:extLst>
              <a:ext uri="{FF2B5EF4-FFF2-40B4-BE49-F238E27FC236}">
                <a16:creationId xmlns:a16="http://schemas.microsoft.com/office/drawing/2014/main" id="{8410C05B-D1C2-C1E0-5A64-DBD29281EE3E}"/>
              </a:ext>
            </a:extLst>
          </p:cNvPr>
          <p:cNvPicPr>
            <a:picLocks noChangeAspect="1"/>
          </p:cNvPicPr>
          <p:nvPr/>
        </p:nvPicPr>
        <p:blipFill>
          <a:blip r:embed="rId2"/>
          <a:stretch>
            <a:fillRect/>
          </a:stretch>
        </p:blipFill>
        <p:spPr>
          <a:xfrm>
            <a:off x="147061" y="1764436"/>
            <a:ext cx="8496000" cy="3249561"/>
          </a:xfrm>
          <a:prstGeom prst="rect">
            <a:avLst/>
          </a:prstGeom>
        </p:spPr>
      </p:pic>
    </p:spTree>
    <p:extLst>
      <p:ext uri="{BB962C8B-B14F-4D97-AF65-F5344CB8AC3E}">
        <p14:creationId xmlns:p14="http://schemas.microsoft.com/office/powerpoint/2010/main" val="41688864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2599" y="-243408"/>
            <a:ext cx="8795320" cy="1143000"/>
          </a:xfrm>
        </p:spPr>
        <p:txBody>
          <a:bodyPr>
            <a:normAutofit/>
          </a:bodyPr>
          <a:lstStyle/>
          <a:p>
            <a:r>
              <a:rPr lang="en-GB" b="1" dirty="0"/>
              <a:t>Fundamentals of Report Writing</a:t>
            </a:r>
          </a:p>
        </p:txBody>
      </p:sp>
      <p:sp>
        <p:nvSpPr>
          <p:cNvPr id="5" name="TextBox 4">
            <a:extLst>
              <a:ext uri="{FF2B5EF4-FFF2-40B4-BE49-F238E27FC236}">
                <a16:creationId xmlns:a16="http://schemas.microsoft.com/office/drawing/2014/main" id="{FF21B1AA-EF6B-C4AD-84F7-97EADC4E9596}"/>
              </a:ext>
            </a:extLst>
          </p:cNvPr>
          <p:cNvSpPr txBox="1"/>
          <p:nvPr/>
        </p:nvSpPr>
        <p:spPr>
          <a:xfrm>
            <a:off x="228600" y="654573"/>
            <a:ext cx="8686800" cy="4732834"/>
          </a:xfrm>
          <a:prstGeom prst="rect">
            <a:avLst/>
          </a:prstGeom>
          <a:noFill/>
        </p:spPr>
        <p:txBody>
          <a:bodyPr wrap="square" rtlCol="0">
            <a:spAutoFit/>
          </a:bodyPr>
          <a:lstStyle/>
          <a:p>
            <a:pPr>
              <a:lnSpc>
                <a:spcPct val="150000"/>
              </a:lnSpc>
            </a:pPr>
            <a:r>
              <a:rPr lang="en-GB" sz="2000" b="1" dirty="0">
                <a:latin typeface="Arial" panose="020B0604020202020204" pitchFamily="34" charset="0"/>
                <a:cs typeface="Arial" panose="020B0604020202020204" pitchFamily="34" charset="0"/>
              </a:rPr>
              <a:t>4) Audience Consideration: </a:t>
            </a:r>
          </a:p>
          <a:p>
            <a:pPr marL="342900" indent="-342900">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Students should be aware of the target audience for their reports. </a:t>
            </a:r>
          </a:p>
          <a:p>
            <a:pPr marL="342900" indent="-342900">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Different audiences may require different levels of technical detail or explanations, and tailoring the report accordingly is essential.</a:t>
            </a:r>
          </a:p>
          <a:p>
            <a:pPr>
              <a:lnSpc>
                <a:spcPct val="150000"/>
              </a:lnSpc>
            </a:pPr>
            <a:r>
              <a:rPr lang="en-GB" sz="2000" b="1" dirty="0">
                <a:latin typeface="Arial" panose="020B0604020202020204" pitchFamily="34" charset="0"/>
                <a:cs typeface="Arial" panose="020B0604020202020204" pitchFamily="34" charset="0"/>
              </a:rPr>
              <a:t>5) Citation and Referencing: </a:t>
            </a:r>
          </a:p>
          <a:p>
            <a:pPr marL="342900" indent="-342900">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Understanding the principles of academic integrity, including proper citation and referencing, is vital. </a:t>
            </a:r>
          </a:p>
          <a:p>
            <a:pPr marL="342900" indent="-342900">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Plagiarism should be avoided, and students should know how to cite sources correctly.</a:t>
            </a:r>
          </a:p>
          <a:p>
            <a:pPr marL="342900" indent="-342900">
              <a:lnSpc>
                <a:spcPct val="150000"/>
              </a:lnSpc>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815739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2599" y="-243408"/>
            <a:ext cx="8795320" cy="1143000"/>
          </a:xfrm>
        </p:spPr>
        <p:txBody>
          <a:bodyPr>
            <a:normAutofit/>
          </a:bodyPr>
          <a:lstStyle/>
          <a:p>
            <a:r>
              <a:rPr lang="en-GB" b="1" dirty="0"/>
              <a:t>Fundamentals of Report Writing</a:t>
            </a:r>
          </a:p>
        </p:txBody>
      </p:sp>
      <p:sp>
        <p:nvSpPr>
          <p:cNvPr id="5" name="TextBox 4">
            <a:extLst>
              <a:ext uri="{FF2B5EF4-FFF2-40B4-BE49-F238E27FC236}">
                <a16:creationId xmlns:a16="http://schemas.microsoft.com/office/drawing/2014/main" id="{FF21B1AA-EF6B-C4AD-84F7-97EADC4E9596}"/>
              </a:ext>
            </a:extLst>
          </p:cNvPr>
          <p:cNvSpPr txBox="1"/>
          <p:nvPr/>
        </p:nvSpPr>
        <p:spPr>
          <a:xfrm>
            <a:off x="228600" y="654573"/>
            <a:ext cx="8686800" cy="5563831"/>
          </a:xfrm>
          <a:prstGeom prst="rect">
            <a:avLst/>
          </a:prstGeom>
          <a:noFill/>
        </p:spPr>
        <p:txBody>
          <a:bodyPr wrap="square" rtlCol="0">
            <a:spAutoFit/>
          </a:bodyPr>
          <a:lstStyle/>
          <a:p>
            <a:pPr>
              <a:lnSpc>
                <a:spcPct val="150000"/>
              </a:lnSpc>
            </a:pPr>
            <a:r>
              <a:rPr lang="en-GB" sz="2400" b="1" dirty="0">
                <a:latin typeface="Arial" panose="020B0604020202020204" pitchFamily="34" charset="0"/>
                <a:cs typeface="Arial" panose="020B0604020202020204" pitchFamily="34" charset="0"/>
              </a:rPr>
              <a:t>6) Research Skills:</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 Developing research skills is critical. </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Students should learn how to gather information, evaluate sources, and synthesize data to support their arguments or findings.</a:t>
            </a:r>
          </a:p>
          <a:p>
            <a:pPr>
              <a:lnSpc>
                <a:spcPct val="150000"/>
              </a:lnSpc>
            </a:pPr>
            <a:r>
              <a:rPr lang="en-GB" sz="2400" b="1" dirty="0">
                <a:latin typeface="Arial" panose="020B0604020202020204" pitchFamily="34" charset="0"/>
                <a:cs typeface="Arial" panose="020B0604020202020204" pitchFamily="34" charset="0"/>
              </a:rPr>
              <a:t>7) Data Presentation: </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Learning how to present data effectively, using tables, graphs, and visuals, can enhance the report's impact and readability.</a:t>
            </a:r>
          </a:p>
          <a:p>
            <a:pPr marL="342900" indent="-342900">
              <a:lnSpc>
                <a:spcPct val="150000"/>
              </a:lnSpc>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208380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2599" y="-243408"/>
            <a:ext cx="8795320" cy="1143000"/>
          </a:xfrm>
        </p:spPr>
        <p:txBody>
          <a:bodyPr>
            <a:normAutofit/>
          </a:bodyPr>
          <a:lstStyle/>
          <a:p>
            <a:r>
              <a:rPr lang="en-GB" b="1" dirty="0"/>
              <a:t>Fundamentals of Report Writing</a:t>
            </a:r>
          </a:p>
        </p:txBody>
      </p:sp>
      <p:sp>
        <p:nvSpPr>
          <p:cNvPr id="5" name="TextBox 4">
            <a:extLst>
              <a:ext uri="{FF2B5EF4-FFF2-40B4-BE49-F238E27FC236}">
                <a16:creationId xmlns:a16="http://schemas.microsoft.com/office/drawing/2014/main" id="{FF21B1AA-EF6B-C4AD-84F7-97EADC4E9596}"/>
              </a:ext>
            </a:extLst>
          </p:cNvPr>
          <p:cNvSpPr txBox="1"/>
          <p:nvPr/>
        </p:nvSpPr>
        <p:spPr>
          <a:xfrm>
            <a:off x="228600" y="654573"/>
            <a:ext cx="8686800" cy="5656164"/>
          </a:xfrm>
          <a:prstGeom prst="rect">
            <a:avLst/>
          </a:prstGeom>
          <a:noFill/>
        </p:spPr>
        <p:txBody>
          <a:bodyPr wrap="square" rtlCol="0">
            <a:spAutoFit/>
          </a:bodyPr>
          <a:lstStyle/>
          <a:p>
            <a:pPr>
              <a:lnSpc>
                <a:spcPct val="150000"/>
              </a:lnSpc>
            </a:pPr>
            <a:r>
              <a:rPr lang="en-GB" sz="2000" b="1" dirty="0">
                <a:latin typeface="Arial" panose="020B0604020202020204" pitchFamily="34" charset="0"/>
                <a:cs typeface="Arial" panose="020B0604020202020204" pitchFamily="34" charset="0"/>
              </a:rPr>
              <a:t>8) Revision and Proofreading:</a:t>
            </a:r>
          </a:p>
          <a:p>
            <a:pPr marL="342900" indent="-342900">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 The importance of reviewing, revising, and proofreading cannot be overstated. </a:t>
            </a:r>
          </a:p>
          <a:p>
            <a:pPr marL="342900" indent="-342900">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Encouraging a habit of multiple drafts and careful editing helps ensure the report is error-free and polished.</a:t>
            </a:r>
          </a:p>
          <a:p>
            <a:pPr>
              <a:lnSpc>
                <a:spcPct val="150000"/>
              </a:lnSpc>
            </a:pPr>
            <a:r>
              <a:rPr lang="en-GB" sz="2000" b="1" dirty="0">
                <a:latin typeface="Arial" panose="020B0604020202020204" pitchFamily="34" charset="0"/>
                <a:cs typeface="Arial" panose="020B0604020202020204" pitchFamily="34" charset="0"/>
              </a:rPr>
              <a:t>9) Time Management: </a:t>
            </a:r>
          </a:p>
          <a:p>
            <a:pPr marL="342900" indent="-342900">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Stressing the significance of time management is essential, as reports often have deadlines. </a:t>
            </a:r>
          </a:p>
          <a:p>
            <a:pPr marL="342900" indent="-342900">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Students should understand the importance of starting early, planning their work, and managing their time effectively to avoid last-minute rushes.</a:t>
            </a:r>
          </a:p>
          <a:p>
            <a:pPr marL="342900" indent="-342900">
              <a:lnSpc>
                <a:spcPct val="150000"/>
              </a:lnSpc>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451621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2599" y="-243408"/>
            <a:ext cx="8795320" cy="1143000"/>
          </a:xfrm>
        </p:spPr>
        <p:txBody>
          <a:bodyPr>
            <a:normAutofit/>
          </a:bodyPr>
          <a:lstStyle/>
          <a:p>
            <a:r>
              <a:rPr lang="en-GB" b="1" dirty="0"/>
              <a:t>Fundamentals of Report Writing</a:t>
            </a:r>
          </a:p>
        </p:txBody>
      </p:sp>
      <p:sp>
        <p:nvSpPr>
          <p:cNvPr id="5" name="TextBox 4">
            <a:extLst>
              <a:ext uri="{FF2B5EF4-FFF2-40B4-BE49-F238E27FC236}">
                <a16:creationId xmlns:a16="http://schemas.microsoft.com/office/drawing/2014/main" id="{FF21B1AA-EF6B-C4AD-84F7-97EADC4E9596}"/>
              </a:ext>
            </a:extLst>
          </p:cNvPr>
          <p:cNvSpPr txBox="1"/>
          <p:nvPr/>
        </p:nvSpPr>
        <p:spPr>
          <a:xfrm>
            <a:off x="228600" y="654573"/>
            <a:ext cx="8686800" cy="2793842"/>
          </a:xfrm>
          <a:prstGeom prst="rect">
            <a:avLst/>
          </a:prstGeom>
          <a:noFill/>
        </p:spPr>
        <p:txBody>
          <a:bodyPr wrap="square" rtlCol="0">
            <a:spAutoFit/>
          </a:bodyPr>
          <a:lstStyle/>
          <a:p>
            <a:pPr>
              <a:lnSpc>
                <a:spcPct val="150000"/>
              </a:lnSpc>
            </a:pPr>
            <a:r>
              <a:rPr lang="en-GB" sz="2400" b="1" dirty="0">
                <a:latin typeface="Arial" panose="020B0604020202020204" pitchFamily="34" charset="0"/>
                <a:cs typeface="Arial" panose="020B0604020202020204" pitchFamily="34" charset="0"/>
              </a:rPr>
              <a:t>10) Feedback Incorporation: </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Encouraging a willingness to accept feedback and use it for improvement is a valuable skill. </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Students should be open to critique and learn how to incorporate suggestions to enhance their writing.</a:t>
            </a:r>
          </a:p>
        </p:txBody>
      </p:sp>
    </p:spTree>
    <p:extLst>
      <p:ext uri="{BB962C8B-B14F-4D97-AF65-F5344CB8AC3E}">
        <p14:creationId xmlns:p14="http://schemas.microsoft.com/office/powerpoint/2010/main" val="5427636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2599" y="-243408"/>
            <a:ext cx="8795320" cy="1143000"/>
          </a:xfrm>
        </p:spPr>
        <p:txBody>
          <a:bodyPr>
            <a:normAutofit/>
          </a:bodyPr>
          <a:lstStyle/>
          <a:p>
            <a:r>
              <a:rPr lang="en-GB" dirty="0"/>
              <a:t>Report Format and Organization</a:t>
            </a:r>
          </a:p>
        </p:txBody>
      </p:sp>
      <p:sp>
        <p:nvSpPr>
          <p:cNvPr id="5" name="TextBox 4">
            <a:extLst>
              <a:ext uri="{FF2B5EF4-FFF2-40B4-BE49-F238E27FC236}">
                <a16:creationId xmlns:a16="http://schemas.microsoft.com/office/drawing/2014/main" id="{FF21B1AA-EF6B-C4AD-84F7-97EADC4E9596}"/>
              </a:ext>
            </a:extLst>
          </p:cNvPr>
          <p:cNvSpPr txBox="1"/>
          <p:nvPr/>
        </p:nvSpPr>
        <p:spPr>
          <a:xfrm>
            <a:off x="228600" y="654573"/>
            <a:ext cx="8686800" cy="5009769"/>
          </a:xfrm>
          <a:prstGeom prst="rect">
            <a:avLst/>
          </a:prstGeom>
          <a:noFill/>
        </p:spPr>
        <p:txBody>
          <a:bodyPr wrap="square" rtlCol="0">
            <a:spAutoFit/>
          </a:bodyPr>
          <a:lstStyle/>
          <a:p>
            <a:pPr>
              <a:lnSpc>
                <a:spcPct val="150000"/>
              </a:lnSpc>
            </a:pPr>
            <a:r>
              <a:rPr lang="en-GB" sz="2400" dirty="0">
                <a:latin typeface="Arial" panose="020B0604020202020204" pitchFamily="34" charset="0"/>
                <a:cs typeface="Arial" panose="020B0604020202020204" pitchFamily="34" charset="0"/>
              </a:rPr>
              <a:t>Report generally include these sections in this order: </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Abstract </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Introduction/Objective</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Background </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Methodology/Procedure </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Results</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 Discussion </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Conclusion</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Recommendations </a:t>
            </a:r>
          </a:p>
        </p:txBody>
      </p:sp>
    </p:spTree>
    <p:extLst>
      <p:ext uri="{BB962C8B-B14F-4D97-AF65-F5344CB8AC3E}">
        <p14:creationId xmlns:p14="http://schemas.microsoft.com/office/powerpoint/2010/main" val="28877167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C40B70-9658-0177-9A7D-03D6BE30346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F27311-3F78-295C-648A-BB6CDA50132E}"/>
              </a:ext>
            </a:extLst>
          </p:cNvPr>
          <p:cNvSpPr>
            <a:spLocks noGrp="1"/>
          </p:cNvSpPr>
          <p:nvPr>
            <p:ph type="title"/>
          </p:nvPr>
        </p:nvSpPr>
        <p:spPr>
          <a:xfrm>
            <a:off x="-2599" y="-243408"/>
            <a:ext cx="8795320" cy="1143000"/>
          </a:xfrm>
        </p:spPr>
        <p:txBody>
          <a:bodyPr>
            <a:normAutofit/>
          </a:bodyPr>
          <a:lstStyle/>
          <a:p>
            <a:r>
              <a:rPr lang="en-GB" dirty="0"/>
              <a:t>Report Format and Organization</a:t>
            </a:r>
          </a:p>
        </p:txBody>
      </p:sp>
      <p:pic>
        <p:nvPicPr>
          <p:cNvPr id="4" name="Picture 3">
            <a:extLst>
              <a:ext uri="{FF2B5EF4-FFF2-40B4-BE49-F238E27FC236}">
                <a16:creationId xmlns:a16="http://schemas.microsoft.com/office/drawing/2014/main" id="{F0630FF6-1BE9-CF41-BACF-5A1B362F365D}"/>
              </a:ext>
            </a:extLst>
          </p:cNvPr>
          <p:cNvPicPr>
            <a:picLocks noChangeAspect="1"/>
          </p:cNvPicPr>
          <p:nvPr/>
        </p:nvPicPr>
        <p:blipFill>
          <a:blip r:embed="rId2"/>
          <a:srcRect t="3862"/>
          <a:stretch/>
        </p:blipFill>
        <p:spPr>
          <a:xfrm>
            <a:off x="332721" y="899592"/>
            <a:ext cx="8460000" cy="4616650"/>
          </a:xfrm>
          <a:prstGeom prst="rect">
            <a:avLst/>
          </a:prstGeom>
        </p:spPr>
      </p:pic>
    </p:spTree>
    <p:extLst>
      <p:ext uri="{BB962C8B-B14F-4D97-AF65-F5344CB8AC3E}">
        <p14:creationId xmlns:p14="http://schemas.microsoft.com/office/powerpoint/2010/main" val="33035011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B65CCF3-056C-B3CB-2565-438D89212BC4}"/>
              </a:ext>
            </a:extLst>
          </p:cNvPr>
          <p:cNvSpPr/>
          <p:nvPr/>
        </p:nvSpPr>
        <p:spPr>
          <a:xfrm>
            <a:off x="539552" y="476672"/>
            <a:ext cx="8172000" cy="4860000"/>
          </a:xfrm>
          <a:prstGeom prst="rect">
            <a:avLst/>
          </a:prstGeom>
          <a:solidFill>
            <a:srgbClr val="00B0F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600" dirty="0">
                <a:latin typeface="Arial" panose="020B0604020202020204" pitchFamily="34" charset="0"/>
                <a:cs typeface="Arial" panose="020B0604020202020204" pitchFamily="34" charset="0"/>
              </a:rPr>
              <a:t>15 MINUTES BREAK</a:t>
            </a:r>
          </a:p>
        </p:txBody>
      </p:sp>
    </p:spTree>
    <p:extLst>
      <p:ext uri="{BB962C8B-B14F-4D97-AF65-F5344CB8AC3E}">
        <p14:creationId xmlns:p14="http://schemas.microsoft.com/office/powerpoint/2010/main" val="7881051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108520" y="-243408"/>
            <a:ext cx="8795320" cy="1143000"/>
          </a:xfrm>
        </p:spPr>
        <p:txBody>
          <a:bodyPr>
            <a:normAutofit/>
          </a:bodyPr>
          <a:lstStyle/>
          <a:p>
            <a:r>
              <a:rPr lang="en-GB" dirty="0"/>
              <a:t>Abstract/ Executive Summary</a:t>
            </a:r>
          </a:p>
        </p:txBody>
      </p:sp>
      <p:sp>
        <p:nvSpPr>
          <p:cNvPr id="5" name="TextBox 4">
            <a:extLst>
              <a:ext uri="{FF2B5EF4-FFF2-40B4-BE49-F238E27FC236}">
                <a16:creationId xmlns:a16="http://schemas.microsoft.com/office/drawing/2014/main" id="{FF21B1AA-EF6B-C4AD-84F7-97EADC4E9596}"/>
              </a:ext>
            </a:extLst>
          </p:cNvPr>
          <p:cNvSpPr txBox="1"/>
          <p:nvPr/>
        </p:nvSpPr>
        <p:spPr>
          <a:xfrm>
            <a:off x="185094" y="548680"/>
            <a:ext cx="8795320" cy="4455515"/>
          </a:xfrm>
          <a:prstGeom prst="rect">
            <a:avLst/>
          </a:prstGeom>
          <a:noFill/>
        </p:spPr>
        <p:txBody>
          <a:bodyPr wrap="square" rtlCol="0">
            <a:spAutoFit/>
          </a:bodyPr>
          <a:lstStyle/>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Always comes first</a:t>
            </a:r>
          </a:p>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Is brief (one paragraph-one page)</a:t>
            </a:r>
          </a:p>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Use past tense</a:t>
            </a:r>
          </a:p>
          <a:p>
            <a:pPr>
              <a:lnSpc>
                <a:spcPct val="150000"/>
              </a:lnSpc>
            </a:pPr>
            <a:r>
              <a:rPr lang="en-GB" sz="2400" dirty="0">
                <a:latin typeface="Arial" panose="020B0604020202020204" pitchFamily="34" charset="0"/>
                <a:cs typeface="Arial" panose="020B0604020202020204" pitchFamily="34" charset="0"/>
              </a:rPr>
              <a:t>Content: </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States research problem or main objective</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Indicate the methodology used </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Presents the main findings and conclusions</a:t>
            </a:r>
          </a:p>
          <a:p>
            <a:pPr marL="342900" indent="-342900">
              <a:lnSpc>
                <a:spcPct val="150000"/>
              </a:lnSpc>
              <a:buFont typeface="Wingdings" panose="05000000000000000000" pitchFamily="2" charset="2"/>
              <a:buChar char="q"/>
            </a:pPr>
            <a:endParaRPr lang="en-GB" sz="2400" b="1" dirty="0">
              <a:solidFill>
                <a:schemeClr val="accent6">
                  <a:lumMod val="75000"/>
                </a:schemeClr>
              </a:solidFill>
            </a:endParaRPr>
          </a:p>
        </p:txBody>
      </p:sp>
    </p:spTree>
    <p:extLst>
      <p:ext uri="{BB962C8B-B14F-4D97-AF65-F5344CB8AC3E}">
        <p14:creationId xmlns:p14="http://schemas.microsoft.com/office/powerpoint/2010/main" val="26926428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108520" y="111880"/>
            <a:ext cx="8795320" cy="1143000"/>
          </a:xfrm>
        </p:spPr>
        <p:txBody>
          <a:bodyPr>
            <a:normAutofit/>
          </a:bodyPr>
          <a:lstStyle/>
          <a:p>
            <a:r>
              <a:rPr lang="en-GB" dirty="0"/>
              <a:t>Abstract/ Executive Summary</a:t>
            </a:r>
          </a:p>
        </p:txBody>
      </p:sp>
      <p:sp>
        <p:nvSpPr>
          <p:cNvPr id="5" name="TextBox 4">
            <a:extLst>
              <a:ext uri="{FF2B5EF4-FFF2-40B4-BE49-F238E27FC236}">
                <a16:creationId xmlns:a16="http://schemas.microsoft.com/office/drawing/2014/main" id="{FF21B1AA-EF6B-C4AD-84F7-97EADC4E9596}"/>
              </a:ext>
            </a:extLst>
          </p:cNvPr>
          <p:cNvSpPr txBox="1"/>
          <p:nvPr/>
        </p:nvSpPr>
        <p:spPr>
          <a:xfrm>
            <a:off x="174340" y="980728"/>
            <a:ext cx="8358100" cy="2955746"/>
          </a:xfrm>
          <a:prstGeom prst="rect">
            <a:avLst/>
          </a:prstGeom>
          <a:noFill/>
        </p:spPr>
        <p:txBody>
          <a:bodyPr wrap="square" rtlCol="0">
            <a:spAutoFit/>
          </a:bodyPr>
          <a:lstStyle/>
          <a:p>
            <a:pPr>
              <a:lnSpc>
                <a:spcPct val="150000"/>
              </a:lnSpc>
            </a:pPr>
            <a:r>
              <a:rPr lang="en-GB" sz="3200" b="1" dirty="0">
                <a:latin typeface="Arial" panose="020B0604020202020204" pitchFamily="34" charset="0"/>
                <a:cs typeface="Arial" panose="020B0604020202020204" pitchFamily="34" charset="0"/>
              </a:rPr>
              <a:t>Content: </a:t>
            </a:r>
          </a:p>
          <a:p>
            <a:pPr marL="342900" indent="-342900">
              <a:lnSpc>
                <a:spcPct val="150000"/>
              </a:lnSpc>
              <a:buFont typeface="Wingdings" panose="05000000000000000000" pitchFamily="2" charset="2"/>
              <a:buChar char="Ø"/>
            </a:pPr>
            <a:r>
              <a:rPr lang="en-GB" sz="3200" dirty="0">
                <a:latin typeface="Arial" panose="020B0604020202020204" pitchFamily="34" charset="0"/>
                <a:cs typeface="Arial" panose="020B0604020202020204" pitchFamily="34" charset="0"/>
              </a:rPr>
              <a:t>States research problem or main objective</a:t>
            </a:r>
          </a:p>
          <a:p>
            <a:pPr marL="342900" indent="-342900">
              <a:lnSpc>
                <a:spcPct val="150000"/>
              </a:lnSpc>
              <a:buFont typeface="Wingdings" panose="05000000000000000000" pitchFamily="2" charset="2"/>
              <a:buChar char="Ø"/>
            </a:pPr>
            <a:r>
              <a:rPr lang="en-GB" sz="3200" dirty="0">
                <a:latin typeface="Arial" panose="020B0604020202020204" pitchFamily="34" charset="0"/>
                <a:cs typeface="Arial" panose="020B0604020202020204" pitchFamily="34" charset="0"/>
              </a:rPr>
              <a:t>Indicate the methodology used </a:t>
            </a:r>
          </a:p>
          <a:p>
            <a:pPr marL="342900" indent="-342900">
              <a:lnSpc>
                <a:spcPct val="150000"/>
              </a:lnSpc>
              <a:buFont typeface="Wingdings" panose="05000000000000000000" pitchFamily="2" charset="2"/>
              <a:buChar char="Ø"/>
            </a:pPr>
            <a:r>
              <a:rPr lang="en-GB" sz="3200" dirty="0">
                <a:latin typeface="Arial" panose="020B0604020202020204" pitchFamily="34" charset="0"/>
                <a:cs typeface="Arial" panose="020B0604020202020204" pitchFamily="34" charset="0"/>
              </a:rPr>
              <a:t>Presents the main findings and conclusions </a:t>
            </a:r>
          </a:p>
        </p:txBody>
      </p:sp>
    </p:spTree>
    <p:extLst>
      <p:ext uri="{BB962C8B-B14F-4D97-AF65-F5344CB8AC3E}">
        <p14:creationId xmlns:p14="http://schemas.microsoft.com/office/powerpoint/2010/main" val="21434133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174340" y="-243408"/>
            <a:ext cx="8795320" cy="1143000"/>
          </a:xfrm>
        </p:spPr>
        <p:txBody>
          <a:bodyPr>
            <a:normAutofit/>
          </a:bodyPr>
          <a:lstStyle/>
          <a:p>
            <a:r>
              <a:rPr lang="en-GB" dirty="0"/>
              <a:t>Report Format and Organization</a:t>
            </a:r>
          </a:p>
        </p:txBody>
      </p:sp>
      <p:sp>
        <p:nvSpPr>
          <p:cNvPr id="5" name="TextBox 4">
            <a:extLst>
              <a:ext uri="{FF2B5EF4-FFF2-40B4-BE49-F238E27FC236}">
                <a16:creationId xmlns:a16="http://schemas.microsoft.com/office/drawing/2014/main" id="{FF21B1AA-EF6B-C4AD-84F7-97EADC4E9596}"/>
              </a:ext>
            </a:extLst>
          </p:cNvPr>
          <p:cNvSpPr txBox="1"/>
          <p:nvPr/>
        </p:nvSpPr>
        <p:spPr>
          <a:xfrm>
            <a:off x="209371" y="899592"/>
            <a:ext cx="8795320" cy="4576702"/>
          </a:xfrm>
          <a:prstGeom prst="rect">
            <a:avLst/>
          </a:prstGeom>
          <a:noFill/>
        </p:spPr>
        <p:txBody>
          <a:bodyPr wrap="square" rtlCol="0">
            <a:spAutoFit/>
          </a:bodyPr>
          <a:lstStyle/>
          <a:p>
            <a:pPr>
              <a:lnSpc>
                <a:spcPct val="150000"/>
              </a:lnSpc>
            </a:pPr>
            <a:r>
              <a:rPr lang="en-GB" sz="1400" b="1" dirty="0">
                <a:latin typeface="Arial" panose="020B0604020202020204" pitchFamily="34" charset="0"/>
                <a:cs typeface="Arial" panose="020B0604020202020204" pitchFamily="34" charset="0"/>
              </a:rPr>
              <a:t>Abstract Example:</a:t>
            </a:r>
          </a:p>
          <a:p>
            <a:pPr>
              <a:lnSpc>
                <a:spcPct val="150000"/>
              </a:lnSpc>
            </a:pPr>
            <a:r>
              <a:rPr lang="en-GB" sz="1400" dirty="0">
                <a:latin typeface="Arial" panose="020B0604020202020204" pitchFamily="34" charset="0"/>
                <a:cs typeface="Arial" panose="020B0604020202020204" pitchFamily="34" charset="0"/>
              </a:rPr>
              <a:t>Many universities offer Distance Education (DE) courses and programs to address the diverse educational needs of students and to stay current with advancing technology. Some Institutions of Higher Education (IHE) that do not offer DE find it difficult to navigate through the steps that are needed to provide such courses and programs. Investigating learners’ perceptions, attitudes and willingness to try DE can provide guidance and recommendations for IHEs that are considering expanding use of DE formats. A survey was distributed to undergraduate students in Portugal, UAE and Ukraine. The results of this pilot study showed that in all three countries, students’ major concerns about such programs were time management, motivation, and English language skills. Although students were somewhat apprehensive many indicated they were interested in taking DE courses. Six recommendations informed by interpretation of students’ responses and the literature, are offered to assist institutions who want to offer DE as part of their educational strategy</a:t>
            </a: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Source: “</a:t>
            </a:r>
            <a:r>
              <a:rPr lang="en-GB" sz="1400" dirty="0">
                <a:latin typeface="Arial" panose="020B0604020202020204" pitchFamily="34" charset="0"/>
                <a:cs typeface="Arial" panose="020B0604020202020204" pitchFamily="34" charset="0"/>
                <a:hlinkClick r:id="rId2"/>
              </a:rPr>
              <a:t>Students’ perceptions on distance education: A multinational study</a:t>
            </a:r>
            <a:r>
              <a:rPr lang="en-GB" sz="1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652144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5753" y="-315416"/>
            <a:ext cx="8795320" cy="1143000"/>
          </a:xfrm>
        </p:spPr>
        <p:txBody>
          <a:bodyPr>
            <a:normAutofit/>
          </a:bodyPr>
          <a:lstStyle/>
          <a:p>
            <a:r>
              <a:rPr lang="en-GB" dirty="0"/>
              <a:t>Introduction/Objective</a:t>
            </a:r>
          </a:p>
        </p:txBody>
      </p:sp>
      <p:sp>
        <p:nvSpPr>
          <p:cNvPr id="5" name="TextBox 4">
            <a:extLst>
              <a:ext uri="{FF2B5EF4-FFF2-40B4-BE49-F238E27FC236}">
                <a16:creationId xmlns:a16="http://schemas.microsoft.com/office/drawing/2014/main" id="{FF21B1AA-EF6B-C4AD-84F7-97EADC4E9596}"/>
              </a:ext>
            </a:extLst>
          </p:cNvPr>
          <p:cNvSpPr txBox="1"/>
          <p:nvPr/>
        </p:nvSpPr>
        <p:spPr>
          <a:xfrm>
            <a:off x="179512" y="404664"/>
            <a:ext cx="8795320" cy="4455835"/>
          </a:xfrm>
          <a:prstGeom prst="rect">
            <a:avLst/>
          </a:prstGeom>
          <a:noFill/>
        </p:spPr>
        <p:txBody>
          <a:bodyPr wrap="square" rtlCol="0">
            <a:spAutoFit/>
          </a:bodyPr>
          <a:lstStyle/>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The introduction gives an overview of your report.</a:t>
            </a:r>
          </a:p>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That is , what the readers are expected to learn from reading the report. </a:t>
            </a:r>
          </a:p>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Explains the research problem and its context </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Explains importance of the problem (why does it matter?) </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Applications of the experiment or theory </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Explains reason and goals for study </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Motivation</a:t>
            </a:r>
          </a:p>
        </p:txBody>
      </p:sp>
    </p:spTree>
    <p:extLst>
      <p:ext uri="{BB962C8B-B14F-4D97-AF65-F5344CB8AC3E}">
        <p14:creationId xmlns:p14="http://schemas.microsoft.com/office/powerpoint/2010/main" val="3503257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80356" y="-171400"/>
            <a:ext cx="8795320" cy="1143000"/>
          </a:xfrm>
        </p:spPr>
        <p:txBody>
          <a:bodyPr>
            <a:normAutofit/>
          </a:bodyPr>
          <a:lstStyle/>
          <a:p>
            <a:r>
              <a:rPr lang="en-GB" dirty="0"/>
              <a:t>Introduction/Objective</a:t>
            </a:r>
          </a:p>
        </p:txBody>
      </p:sp>
      <p:sp>
        <p:nvSpPr>
          <p:cNvPr id="5" name="TextBox 4">
            <a:extLst>
              <a:ext uri="{FF2B5EF4-FFF2-40B4-BE49-F238E27FC236}">
                <a16:creationId xmlns:a16="http://schemas.microsoft.com/office/drawing/2014/main" id="{FF21B1AA-EF6B-C4AD-84F7-97EADC4E9596}"/>
              </a:ext>
            </a:extLst>
          </p:cNvPr>
          <p:cNvSpPr txBox="1"/>
          <p:nvPr/>
        </p:nvSpPr>
        <p:spPr>
          <a:xfrm>
            <a:off x="344272" y="620688"/>
            <a:ext cx="8370692" cy="2793842"/>
          </a:xfrm>
          <a:prstGeom prst="rect">
            <a:avLst/>
          </a:prstGeom>
          <a:noFill/>
        </p:spPr>
        <p:txBody>
          <a:bodyPr wrap="square" rtlCol="0">
            <a:spAutoFit/>
          </a:bodyPr>
          <a:lstStyle/>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Also gives a brief outline of the subtopics within the report.</a:t>
            </a:r>
          </a:p>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An introduction should include a hook. That is something to catch the reader’s attention such as fact, statistic or even a question.</a:t>
            </a:r>
          </a:p>
        </p:txBody>
      </p:sp>
    </p:spTree>
    <p:extLst>
      <p:ext uri="{BB962C8B-B14F-4D97-AF65-F5344CB8AC3E}">
        <p14:creationId xmlns:p14="http://schemas.microsoft.com/office/powerpoint/2010/main" val="7274696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80356" y="-171400"/>
            <a:ext cx="8795320" cy="1143000"/>
          </a:xfrm>
        </p:spPr>
        <p:txBody>
          <a:bodyPr>
            <a:normAutofit/>
          </a:bodyPr>
          <a:lstStyle/>
          <a:p>
            <a:r>
              <a:rPr lang="en-GB" dirty="0"/>
              <a:t>Introduction/Objective</a:t>
            </a:r>
          </a:p>
        </p:txBody>
      </p:sp>
      <p:sp>
        <p:nvSpPr>
          <p:cNvPr id="5" name="TextBox 4">
            <a:extLst>
              <a:ext uri="{FF2B5EF4-FFF2-40B4-BE49-F238E27FC236}">
                <a16:creationId xmlns:a16="http://schemas.microsoft.com/office/drawing/2014/main" id="{FF21B1AA-EF6B-C4AD-84F7-97EADC4E9596}"/>
              </a:ext>
            </a:extLst>
          </p:cNvPr>
          <p:cNvSpPr txBox="1"/>
          <p:nvPr/>
        </p:nvSpPr>
        <p:spPr>
          <a:xfrm>
            <a:off x="344272" y="620688"/>
            <a:ext cx="8620216" cy="5656164"/>
          </a:xfrm>
          <a:prstGeom prst="rect">
            <a:avLst/>
          </a:prstGeom>
          <a:noFill/>
        </p:spPr>
        <p:txBody>
          <a:bodyPr wrap="square" rtlCol="0">
            <a:spAutoFit/>
          </a:bodyPr>
          <a:lstStyle/>
          <a:p>
            <a:pPr>
              <a:lnSpc>
                <a:spcPct val="150000"/>
              </a:lnSpc>
            </a:pPr>
            <a:r>
              <a:rPr lang="en-GB" sz="2400" b="1" dirty="0"/>
              <a:t>Introduction Example</a:t>
            </a:r>
          </a:p>
          <a:p>
            <a:pPr>
              <a:lnSpc>
                <a:spcPct val="150000"/>
              </a:lnSpc>
            </a:pPr>
            <a:r>
              <a:rPr lang="en-GB" sz="1400" dirty="0">
                <a:latin typeface="Arial" panose="020B0604020202020204" pitchFamily="34" charset="0"/>
                <a:cs typeface="Arial" panose="020B0604020202020204" pitchFamily="34" charset="0"/>
              </a:rPr>
              <a:t>The World Wide Web has made information access and distribution of educational content available to a large fraction of the world’s population and helped to move </a:t>
            </a:r>
            <a:r>
              <a:rPr lang="en-GB" sz="1400" dirty="0" err="1">
                <a:latin typeface="Arial" panose="020B0604020202020204" pitchFamily="34" charset="0"/>
                <a:cs typeface="Arial" panose="020B0604020202020204" pitchFamily="34" charset="0"/>
              </a:rPr>
              <a:t>Distance</a:t>
            </a:r>
            <a:r>
              <a:rPr lang="en-GB" sz="1400" dirty="0">
                <a:latin typeface="Arial" panose="020B0604020202020204" pitchFamily="34" charset="0"/>
                <a:cs typeface="Arial" panose="020B0604020202020204" pitchFamily="34" charset="0"/>
              </a:rPr>
              <a:t> Education (DE) to the digital era. DE has become increasingly common in many universities worldwide (Allen &amp; Seaman, 2017). Nonetheless, there are still many </a:t>
            </a:r>
            <a:r>
              <a:rPr lang="en-GB" sz="1400" dirty="0" err="1">
                <a:latin typeface="Arial" panose="020B0604020202020204" pitchFamily="34" charset="0"/>
                <a:cs typeface="Arial" panose="020B0604020202020204" pitchFamily="34" charset="0"/>
              </a:rPr>
              <a:t>universities</a:t>
            </a:r>
            <a:r>
              <a:rPr lang="en-GB" sz="1400" dirty="0">
                <a:latin typeface="Arial" panose="020B0604020202020204" pitchFamily="34" charset="0"/>
                <a:cs typeface="Arial" panose="020B0604020202020204" pitchFamily="34" charset="0"/>
              </a:rPr>
              <a:t> that do not provide this opportunity because it is not part of their institutional culture. As DE becomes more prevalent, countries and Institutions of Higher </a:t>
            </a:r>
            <a:r>
              <a:rPr lang="en-GB" sz="1400" dirty="0" err="1">
                <a:latin typeface="Arial" panose="020B0604020202020204" pitchFamily="34" charset="0"/>
                <a:cs typeface="Arial" panose="020B0604020202020204" pitchFamily="34" charset="0"/>
              </a:rPr>
              <a:t>Education</a:t>
            </a:r>
            <a:r>
              <a:rPr lang="en-GB" sz="1400" dirty="0">
                <a:latin typeface="Arial" panose="020B0604020202020204" pitchFamily="34" charset="0"/>
                <a:cs typeface="Arial" panose="020B0604020202020204" pitchFamily="34" charset="0"/>
              </a:rPr>
              <a:t> (IHE) that do not provide DE courses will need to look at this option to retain and expand their student population. (Keegan, 1994; Nakamura, 2017). In order to develop such programs, it is useful to determine if students are receptive to taking such online courses and are prepared to do so. This study addresses students’ perceptions and their interest in DE. In addition, it provides a comparative analysis across three countries whose IHEs do not have extensive offerings in DE. The results of this research provide some strategies to encourage and support students to take DE courses.</a:t>
            </a:r>
          </a:p>
          <a:p>
            <a:pPr>
              <a:lnSpc>
                <a:spcPct val="150000"/>
              </a:lnSpc>
            </a:pPr>
            <a:endParaRPr lang="en-GB"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Source: “</a:t>
            </a:r>
            <a:r>
              <a:rPr lang="en-GB" sz="1400" dirty="0">
                <a:latin typeface="Arial" panose="020B0604020202020204" pitchFamily="34" charset="0"/>
                <a:cs typeface="Arial" panose="020B0604020202020204" pitchFamily="34" charset="0"/>
                <a:hlinkClick r:id="rId2"/>
              </a:rPr>
              <a:t>Students’ perceptions on distance education: A multinational study</a:t>
            </a:r>
            <a:r>
              <a:rPr lang="en-GB" sz="1400" dirty="0">
                <a:latin typeface="Arial" panose="020B0604020202020204" pitchFamily="34" charset="0"/>
                <a:cs typeface="Arial" panose="020B0604020202020204" pitchFamily="34" charset="0"/>
              </a:rPr>
              <a:t>”  </a:t>
            </a:r>
          </a:p>
          <a:p>
            <a:pPr>
              <a:lnSpc>
                <a:spcPct val="150000"/>
              </a:lnSpc>
            </a:pPr>
            <a:endParaRPr lang="en-GB" sz="1400" dirty="0">
              <a:latin typeface="Arial" panose="020B0604020202020204" pitchFamily="34" charset="0"/>
              <a:cs typeface="Arial" panose="020B0604020202020204" pitchFamily="34" charset="0"/>
            </a:endParaRPr>
          </a:p>
          <a:p>
            <a:pPr marL="342900" indent="-342900">
              <a:lnSpc>
                <a:spcPct val="150000"/>
              </a:lnSpc>
              <a:buFont typeface="Wingdings" panose="05000000000000000000" pitchFamily="2" charset="2"/>
              <a:buChar char="q"/>
            </a:pPr>
            <a:endParaRPr lang="en-GB" sz="2400" b="1" dirty="0">
              <a:solidFill>
                <a:schemeClr val="accent6">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008507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108520" y="111880"/>
            <a:ext cx="8795320" cy="1143000"/>
          </a:xfrm>
        </p:spPr>
        <p:txBody>
          <a:bodyPr>
            <a:normAutofit/>
          </a:bodyPr>
          <a:lstStyle/>
          <a:p>
            <a:r>
              <a:rPr lang="en-GB" dirty="0"/>
              <a:t>Background/ Literature Review</a:t>
            </a:r>
          </a:p>
        </p:txBody>
      </p:sp>
      <p:sp>
        <p:nvSpPr>
          <p:cNvPr id="5" name="TextBox 4">
            <a:extLst>
              <a:ext uri="{FF2B5EF4-FFF2-40B4-BE49-F238E27FC236}">
                <a16:creationId xmlns:a16="http://schemas.microsoft.com/office/drawing/2014/main" id="{FF21B1AA-EF6B-C4AD-84F7-97EADC4E9596}"/>
              </a:ext>
            </a:extLst>
          </p:cNvPr>
          <p:cNvSpPr txBox="1"/>
          <p:nvPr/>
        </p:nvSpPr>
        <p:spPr>
          <a:xfrm>
            <a:off x="174340" y="980728"/>
            <a:ext cx="8795320" cy="5009833"/>
          </a:xfrm>
          <a:prstGeom prst="rect">
            <a:avLst/>
          </a:prstGeom>
          <a:noFill/>
        </p:spPr>
        <p:txBody>
          <a:bodyPr wrap="square" rtlCol="0">
            <a:spAutoFit/>
          </a:bodyPr>
          <a:lstStyle/>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Includes the theory for the experiments </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Any equations required for the calculations (each equation should be numbers) </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Includes in-text citation</a:t>
            </a:r>
          </a:p>
          <a:p>
            <a:pPr marL="342900" indent="-342900">
              <a:lnSpc>
                <a:spcPct val="150000"/>
              </a:lnSpc>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a:lnSpc>
                <a:spcPct val="150000"/>
              </a:lnSpc>
            </a:pPr>
            <a:r>
              <a:rPr lang="en-GB" sz="2400" b="1" dirty="0">
                <a:latin typeface="Arial" panose="020B0604020202020204" pitchFamily="34" charset="0"/>
                <a:cs typeface="Arial" panose="020B0604020202020204" pitchFamily="34" charset="0"/>
              </a:rPr>
              <a:t>Example</a:t>
            </a:r>
          </a:p>
          <a:p>
            <a:pPr>
              <a:lnSpc>
                <a:spcPct val="150000"/>
              </a:lnSpc>
            </a:pPr>
            <a:r>
              <a:rPr lang="en-GB" sz="2400" dirty="0">
                <a:latin typeface="Arial" panose="020B0604020202020204" pitchFamily="34" charset="0"/>
                <a:cs typeface="Arial" panose="020B0604020202020204" pitchFamily="34" charset="0"/>
              </a:rPr>
              <a:t>Source: “</a:t>
            </a:r>
            <a:r>
              <a:rPr lang="en-GB" sz="2400" dirty="0">
                <a:latin typeface="Arial" panose="020B0604020202020204" pitchFamily="34" charset="0"/>
                <a:cs typeface="Arial" panose="020B0604020202020204" pitchFamily="34" charset="0"/>
                <a:hlinkClick r:id="rId2"/>
              </a:rPr>
              <a:t>Students’ perceptions on distance education: A multinational study</a:t>
            </a:r>
            <a:r>
              <a:rPr lang="en-GB" sz="2400" dirty="0">
                <a:latin typeface="Arial" panose="020B0604020202020204" pitchFamily="34" charset="0"/>
                <a:cs typeface="Arial" panose="020B0604020202020204" pitchFamily="34" charset="0"/>
              </a:rPr>
              <a:t>”  </a:t>
            </a:r>
            <a:endParaRPr lang="en-GB" sz="2400" b="1" dirty="0">
              <a:solidFill>
                <a:srgbClr val="FF0000"/>
              </a:solidFill>
              <a:latin typeface="Arial" panose="020B0604020202020204" pitchFamily="34" charset="0"/>
              <a:cs typeface="Arial" panose="020B0604020202020204" pitchFamily="34" charset="0"/>
            </a:endParaRPr>
          </a:p>
          <a:p>
            <a:pPr marL="342900" indent="-342900">
              <a:lnSpc>
                <a:spcPct val="150000"/>
              </a:lnSpc>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581062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108520" y="-302634"/>
            <a:ext cx="8795320" cy="1143000"/>
          </a:xfrm>
        </p:spPr>
        <p:txBody>
          <a:bodyPr>
            <a:normAutofit/>
          </a:bodyPr>
          <a:lstStyle/>
          <a:p>
            <a:r>
              <a:rPr lang="en-GB" dirty="0"/>
              <a:t>Methodology/Procedure</a:t>
            </a:r>
          </a:p>
        </p:txBody>
      </p:sp>
      <p:sp>
        <p:nvSpPr>
          <p:cNvPr id="5" name="TextBox 4">
            <a:extLst>
              <a:ext uri="{FF2B5EF4-FFF2-40B4-BE49-F238E27FC236}">
                <a16:creationId xmlns:a16="http://schemas.microsoft.com/office/drawing/2014/main" id="{FF21B1AA-EF6B-C4AD-84F7-97EADC4E9596}"/>
              </a:ext>
            </a:extLst>
          </p:cNvPr>
          <p:cNvSpPr txBox="1"/>
          <p:nvPr/>
        </p:nvSpPr>
        <p:spPr>
          <a:xfrm>
            <a:off x="174340" y="548680"/>
            <a:ext cx="8795320" cy="5194499"/>
          </a:xfrm>
          <a:prstGeom prst="rect">
            <a:avLst/>
          </a:prstGeom>
          <a:noFill/>
        </p:spPr>
        <p:txBody>
          <a:bodyPr wrap="square" rtlCol="0">
            <a:spAutoFit/>
          </a:bodyPr>
          <a:lstStyle/>
          <a:p>
            <a:pPr marL="342900" indent="-342900">
              <a:lnSpc>
                <a:spcPct val="150000"/>
              </a:lnSpc>
              <a:buFont typeface="Wingdings" panose="05000000000000000000" pitchFamily="2" charset="2"/>
              <a:buChar char="q"/>
            </a:pPr>
            <a:r>
              <a:rPr lang="en-GB" sz="2000" dirty="0">
                <a:latin typeface="Arial" panose="020B0604020202020204" pitchFamily="34" charset="0"/>
                <a:cs typeface="Arial" panose="020B0604020202020204" pitchFamily="34" charset="0"/>
              </a:rPr>
              <a:t>Is in past tense and passive voice (3rd person) </a:t>
            </a:r>
          </a:p>
          <a:p>
            <a:pPr marL="342900" indent="-342900">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Do not use “We”, “I”, or “You” </a:t>
            </a:r>
          </a:p>
          <a:p>
            <a:pPr marL="342900" indent="-342900">
              <a:lnSpc>
                <a:spcPct val="150000"/>
              </a:lnSpc>
              <a:buFont typeface="Wingdings" panose="05000000000000000000" pitchFamily="2" charset="2"/>
              <a:buChar char="q"/>
            </a:pPr>
            <a:r>
              <a:rPr lang="en-GB" sz="2000" dirty="0">
                <a:latin typeface="Arial" panose="020B0604020202020204" pitchFamily="34" charset="0"/>
                <a:cs typeface="Arial" panose="020B0604020202020204" pitchFamily="34" charset="0"/>
              </a:rPr>
              <a:t>Describes the experimental procedure and data collection </a:t>
            </a:r>
          </a:p>
          <a:p>
            <a:pPr marL="342900" indent="-342900">
              <a:lnSpc>
                <a:spcPct val="150000"/>
              </a:lnSpc>
              <a:buFont typeface="Wingdings" panose="05000000000000000000" pitchFamily="2" charset="2"/>
              <a:buChar char="q"/>
            </a:pPr>
            <a:r>
              <a:rPr lang="en-GB" sz="2000" dirty="0">
                <a:latin typeface="Arial" panose="020B0604020202020204" pitchFamily="34" charset="0"/>
                <a:cs typeface="Arial" panose="020B0604020202020204" pitchFamily="34" charset="0"/>
              </a:rPr>
              <a:t>Included a schematic/diagram of the apparatus </a:t>
            </a:r>
          </a:p>
          <a:p>
            <a:pPr marL="342900" indent="-342900">
              <a:lnSpc>
                <a:spcPct val="150000"/>
              </a:lnSpc>
              <a:buFont typeface="Wingdings" panose="05000000000000000000" pitchFamily="2" charset="2"/>
              <a:buChar char="q"/>
            </a:pPr>
            <a:r>
              <a:rPr lang="en-GB" sz="2000" dirty="0">
                <a:latin typeface="Arial" panose="020B0604020202020204" pitchFamily="34" charset="0"/>
                <a:cs typeface="Arial" panose="020B0604020202020204" pitchFamily="34" charset="0"/>
              </a:rPr>
              <a:t>Write in complete sentence </a:t>
            </a:r>
          </a:p>
          <a:p>
            <a:pPr marL="342900" indent="-342900">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“The tank was filled with 5 L of water”</a:t>
            </a:r>
          </a:p>
          <a:p>
            <a:pPr marL="342900" indent="-342900">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 NOT “Fill tank with 5L of water” </a:t>
            </a:r>
          </a:p>
          <a:p>
            <a:pPr>
              <a:lnSpc>
                <a:spcPct val="150000"/>
              </a:lnSpc>
            </a:pPr>
            <a:r>
              <a:rPr lang="en-GB" sz="2000" dirty="0">
                <a:latin typeface="Arial" panose="020B0604020202020204" pitchFamily="34" charset="0"/>
                <a:cs typeface="Arial" panose="020B0604020202020204" pitchFamily="34" charset="0"/>
              </a:rPr>
              <a:t>• Incomplete sentence and present tense</a:t>
            </a:r>
          </a:p>
          <a:p>
            <a:pPr>
              <a:lnSpc>
                <a:spcPct val="150000"/>
              </a:lnSpc>
            </a:pPr>
            <a:r>
              <a:rPr lang="en-GB" sz="2000" dirty="0">
                <a:latin typeface="Arial" panose="020B0604020202020204" pitchFamily="34" charset="0"/>
                <a:cs typeface="Arial" panose="020B0604020202020204" pitchFamily="34" charset="0"/>
              </a:rPr>
              <a:t>Example</a:t>
            </a:r>
          </a:p>
          <a:p>
            <a:pPr>
              <a:lnSpc>
                <a:spcPct val="150000"/>
              </a:lnSpc>
            </a:pPr>
            <a:r>
              <a:rPr lang="en-GB" sz="2000" dirty="0">
                <a:latin typeface="Arial" panose="020B0604020202020204" pitchFamily="34" charset="0"/>
                <a:cs typeface="Arial" panose="020B0604020202020204" pitchFamily="34" charset="0"/>
              </a:rPr>
              <a:t>Source: “</a:t>
            </a:r>
            <a:r>
              <a:rPr lang="en-GB" sz="2000" dirty="0">
                <a:latin typeface="Arial" panose="020B0604020202020204" pitchFamily="34" charset="0"/>
                <a:cs typeface="Arial" panose="020B0604020202020204" pitchFamily="34" charset="0"/>
                <a:hlinkClick r:id="rId2"/>
              </a:rPr>
              <a:t>Students’ perceptions on distance education: A multinational study</a:t>
            </a:r>
            <a:r>
              <a:rPr lang="en-GB" sz="2000" dirty="0">
                <a:latin typeface="Arial" panose="020B0604020202020204" pitchFamily="34" charset="0"/>
                <a:cs typeface="Arial" panose="020B0604020202020204" pitchFamily="34" charset="0"/>
              </a:rPr>
              <a:t>”  </a:t>
            </a:r>
          </a:p>
          <a:p>
            <a:pPr>
              <a:lnSpc>
                <a:spcPct val="150000"/>
              </a:lnSpc>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956092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141661" y="-315416"/>
            <a:ext cx="8795320" cy="1143000"/>
          </a:xfrm>
        </p:spPr>
        <p:txBody>
          <a:bodyPr>
            <a:normAutofit/>
          </a:bodyPr>
          <a:lstStyle/>
          <a:p>
            <a:r>
              <a:rPr lang="en-GB" dirty="0"/>
              <a:t>Results</a:t>
            </a:r>
          </a:p>
        </p:txBody>
      </p:sp>
      <p:sp>
        <p:nvSpPr>
          <p:cNvPr id="5" name="TextBox 4">
            <a:extLst>
              <a:ext uri="{FF2B5EF4-FFF2-40B4-BE49-F238E27FC236}">
                <a16:creationId xmlns:a16="http://schemas.microsoft.com/office/drawing/2014/main" id="{FF21B1AA-EF6B-C4AD-84F7-97EADC4E9596}"/>
              </a:ext>
            </a:extLst>
          </p:cNvPr>
          <p:cNvSpPr txBox="1"/>
          <p:nvPr/>
        </p:nvSpPr>
        <p:spPr>
          <a:xfrm>
            <a:off x="348680" y="476672"/>
            <a:ext cx="8795320" cy="5523372"/>
          </a:xfrm>
          <a:prstGeom prst="rect">
            <a:avLst/>
          </a:prstGeom>
          <a:noFill/>
        </p:spPr>
        <p:txBody>
          <a:bodyPr wrap="square" rtlCol="0">
            <a:spAutoFit/>
          </a:bodyPr>
          <a:lstStyle/>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State the results in the text before presenting any graphs, figures or tables. </a:t>
            </a:r>
          </a:p>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Text points out the most significant portions of research findings</a:t>
            </a:r>
          </a:p>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Indicates key trends or relationships </a:t>
            </a:r>
          </a:p>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Highlights expected and/or unexpected findings </a:t>
            </a:r>
          </a:p>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Should be in past tense (these are results you measured, calculated or observed) </a:t>
            </a:r>
          </a:p>
          <a:p>
            <a:pPr marL="342900" indent="-342900">
              <a:lnSpc>
                <a:spcPct val="150000"/>
              </a:lnSpc>
              <a:buFont typeface="Wingdings" panose="05000000000000000000" pitchFamily="2" charset="2"/>
              <a:buChar char="q"/>
            </a:pPr>
            <a:endParaRPr lang="en-GB" sz="2400" dirty="0">
              <a:latin typeface="Arial" panose="020B0604020202020204" pitchFamily="34" charset="0"/>
              <a:cs typeface="Arial" panose="020B0604020202020204" pitchFamily="34" charset="0"/>
            </a:endParaRPr>
          </a:p>
          <a:p>
            <a:pPr>
              <a:lnSpc>
                <a:spcPct val="150000"/>
              </a:lnSpc>
            </a:pPr>
            <a:endParaRPr lang="en-GB"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54396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141661" y="-315416"/>
            <a:ext cx="8795320" cy="1143000"/>
          </a:xfrm>
        </p:spPr>
        <p:txBody>
          <a:bodyPr>
            <a:normAutofit/>
          </a:bodyPr>
          <a:lstStyle/>
          <a:p>
            <a:r>
              <a:rPr lang="en-GB" dirty="0"/>
              <a:t>Results</a:t>
            </a:r>
          </a:p>
        </p:txBody>
      </p:sp>
      <p:sp>
        <p:nvSpPr>
          <p:cNvPr id="5" name="TextBox 4">
            <a:extLst>
              <a:ext uri="{FF2B5EF4-FFF2-40B4-BE49-F238E27FC236}">
                <a16:creationId xmlns:a16="http://schemas.microsoft.com/office/drawing/2014/main" id="{FF21B1AA-EF6B-C4AD-84F7-97EADC4E9596}"/>
              </a:ext>
            </a:extLst>
          </p:cNvPr>
          <p:cNvSpPr txBox="1"/>
          <p:nvPr/>
        </p:nvSpPr>
        <p:spPr>
          <a:xfrm>
            <a:off x="223221" y="692696"/>
            <a:ext cx="8795320" cy="4455835"/>
          </a:xfrm>
          <a:prstGeom prst="rect">
            <a:avLst/>
          </a:prstGeom>
          <a:noFill/>
        </p:spPr>
        <p:txBody>
          <a:bodyPr wrap="square" rtlCol="0">
            <a:spAutoFit/>
          </a:bodyPr>
          <a:lstStyle/>
          <a:p>
            <a:pPr>
              <a:lnSpc>
                <a:spcPct val="150000"/>
              </a:lnSpc>
            </a:pPr>
            <a:r>
              <a:rPr lang="en-GB" sz="2400" dirty="0">
                <a:latin typeface="Arial" panose="020B0604020202020204" pitchFamily="34" charset="0"/>
                <a:cs typeface="Arial" panose="020B0604020202020204" pitchFamily="34" charset="0"/>
              </a:rPr>
              <a:t>Visual representation of results:</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Graphs, tables or figures </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Included error analysis </a:t>
            </a:r>
          </a:p>
          <a:p>
            <a:pPr marL="342900" indent="-342900">
              <a:lnSpc>
                <a:spcPct val="150000"/>
              </a:lnSpc>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pPr>
              <a:lnSpc>
                <a:spcPct val="150000"/>
              </a:lnSpc>
            </a:pPr>
            <a:r>
              <a:rPr lang="en-GB" sz="2400" dirty="0">
                <a:latin typeface="Arial" panose="020B0604020202020204" pitchFamily="34" charset="0"/>
                <a:cs typeface="Arial" panose="020B0604020202020204" pitchFamily="34" charset="0"/>
              </a:rPr>
              <a:t>Example</a:t>
            </a:r>
          </a:p>
          <a:p>
            <a:pPr>
              <a:lnSpc>
                <a:spcPct val="150000"/>
              </a:lnSpc>
            </a:pPr>
            <a:r>
              <a:rPr lang="en-GB" sz="2400" dirty="0">
                <a:latin typeface="Arial" panose="020B0604020202020204" pitchFamily="34" charset="0"/>
                <a:cs typeface="Arial" panose="020B0604020202020204" pitchFamily="34" charset="0"/>
              </a:rPr>
              <a:t>Source: “</a:t>
            </a:r>
            <a:r>
              <a:rPr lang="en-GB" sz="2400" dirty="0">
                <a:latin typeface="Arial" panose="020B0604020202020204" pitchFamily="34" charset="0"/>
                <a:cs typeface="Arial" panose="020B0604020202020204" pitchFamily="34" charset="0"/>
                <a:hlinkClick r:id="rId2"/>
              </a:rPr>
              <a:t>Students’ perceptions on distance education: A multinational study</a:t>
            </a:r>
            <a:r>
              <a:rPr lang="en-GB" sz="2400" dirty="0">
                <a:latin typeface="Arial" panose="020B0604020202020204" pitchFamily="34" charset="0"/>
                <a:cs typeface="Arial" panose="020B0604020202020204" pitchFamily="34" charset="0"/>
              </a:rPr>
              <a:t>”  </a:t>
            </a:r>
          </a:p>
          <a:p>
            <a:pPr marL="342900" indent="-342900">
              <a:lnSpc>
                <a:spcPct val="150000"/>
              </a:lnSpc>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078775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108520" y="-243408"/>
            <a:ext cx="8795320" cy="1143000"/>
          </a:xfrm>
        </p:spPr>
        <p:txBody>
          <a:bodyPr>
            <a:normAutofit/>
          </a:bodyPr>
          <a:lstStyle/>
          <a:p>
            <a:r>
              <a:rPr lang="en-GB" dirty="0"/>
              <a:t>Discussion</a:t>
            </a:r>
          </a:p>
        </p:txBody>
      </p:sp>
      <p:sp>
        <p:nvSpPr>
          <p:cNvPr id="5" name="TextBox 4">
            <a:extLst>
              <a:ext uri="{FF2B5EF4-FFF2-40B4-BE49-F238E27FC236}">
                <a16:creationId xmlns:a16="http://schemas.microsoft.com/office/drawing/2014/main" id="{FF21B1AA-EF6B-C4AD-84F7-97EADC4E9596}"/>
              </a:ext>
            </a:extLst>
          </p:cNvPr>
          <p:cNvSpPr txBox="1"/>
          <p:nvPr/>
        </p:nvSpPr>
        <p:spPr>
          <a:xfrm>
            <a:off x="174340" y="404664"/>
            <a:ext cx="8795320" cy="5356082"/>
          </a:xfrm>
          <a:prstGeom prst="rect">
            <a:avLst/>
          </a:prstGeom>
          <a:noFill/>
        </p:spPr>
        <p:txBody>
          <a:bodyPr wrap="square" rtlCol="0">
            <a:spAutoFit/>
          </a:bodyPr>
          <a:lstStyle/>
          <a:p>
            <a:pPr marL="342900" indent="-342900">
              <a:lnSpc>
                <a:spcPct val="150000"/>
              </a:lnSpc>
              <a:buFont typeface="Wingdings" panose="05000000000000000000" pitchFamily="2" charset="2"/>
              <a:buChar char="q"/>
            </a:pPr>
            <a:r>
              <a:rPr lang="en-GB" sz="2300" dirty="0">
                <a:latin typeface="Arial" panose="020B0604020202020204" pitchFamily="34" charset="0"/>
                <a:cs typeface="Arial" panose="020B0604020202020204" pitchFamily="34" charset="0"/>
              </a:rPr>
              <a:t>Why did you observe ? </a:t>
            </a:r>
          </a:p>
          <a:p>
            <a:pPr marL="342900" indent="-342900">
              <a:lnSpc>
                <a:spcPct val="150000"/>
              </a:lnSpc>
              <a:buFont typeface="Wingdings" panose="05000000000000000000" pitchFamily="2" charset="2"/>
              <a:buChar char="q"/>
            </a:pPr>
            <a:r>
              <a:rPr lang="en-GB" sz="2300" dirty="0">
                <a:latin typeface="Arial" panose="020B0604020202020204" pitchFamily="34" charset="0"/>
                <a:cs typeface="Arial" panose="020B0604020202020204" pitchFamily="34" charset="0"/>
              </a:rPr>
              <a:t>Explanation for Results: </a:t>
            </a:r>
          </a:p>
          <a:p>
            <a:pPr marL="342900" indent="-342900">
              <a:lnSpc>
                <a:spcPct val="150000"/>
              </a:lnSpc>
              <a:buFont typeface="Wingdings" panose="05000000000000000000" pitchFamily="2" charset="2"/>
              <a:buChar char="Ø"/>
            </a:pPr>
            <a:r>
              <a:rPr lang="en-GB" sz="2300" dirty="0">
                <a:latin typeface="Arial" panose="020B0604020202020204" pitchFamily="34" charset="0"/>
                <a:cs typeface="Arial" panose="020B0604020202020204" pitchFamily="34" charset="0"/>
              </a:rPr>
              <a:t>Comments on unexpected results, offering hypothesis for them </a:t>
            </a:r>
          </a:p>
          <a:p>
            <a:pPr marL="342900" indent="-342900">
              <a:lnSpc>
                <a:spcPct val="150000"/>
              </a:lnSpc>
              <a:buFont typeface="Wingdings" panose="05000000000000000000" pitchFamily="2" charset="2"/>
              <a:buChar char="q"/>
            </a:pPr>
            <a:r>
              <a:rPr lang="en-GB" sz="2300" dirty="0">
                <a:latin typeface="Arial" panose="020B0604020202020204" pitchFamily="34" charset="0"/>
                <a:cs typeface="Arial" panose="020B0604020202020204" pitchFamily="34" charset="0"/>
              </a:rPr>
              <a:t>Comparison to literature </a:t>
            </a:r>
          </a:p>
          <a:p>
            <a:pPr marL="342900" indent="-342900">
              <a:lnSpc>
                <a:spcPct val="150000"/>
              </a:lnSpc>
              <a:buFont typeface="Wingdings" panose="05000000000000000000" pitchFamily="2" charset="2"/>
              <a:buChar char="Ø"/>
            </a:pPr>
            <a:r>
              <a:rPr lang="en-GB" sz="2300" dirty="0">
                <a:latin typeface="Arial" panose="020B0604020202020204" pitchFamily="34" charset="0"/>
                <a:cs typeface="Arial" panose="020B0604020202020204" pitchFamily="34" charset="0"/>
              </a:rPr>
              <a:t>Does your research confirm previous studies? Deviate from them?</a:t>
            </a:r>
          </a:p>
          <a:p>
            <a:pPr>
              <a:lnSpc>
                <a:spcPct val="150000"/>
              </a:lnSpc>
            </a:pPr>
            <a:r>
              <a:rPr lang="en-GB" sz="2300" b="1" dirty="0">
                <a:latin typeface="Arial" panose="020B0604020202020204" pitchFamily="34" charset="0"/>
                <a:cs typeface="Arial" panose="020B0604020202020204" pitchFamily="34" charset="0"/>
              </a:rPr>
              <a:t>Example</a:t>
            </a:r>
            <a:r>
              <a:rPr lang="en-GB" sz="2300" dirty="0">
                <a:latin typeface="Arial" panose="020B0604020202020204" pitchFamily="34" charset="0"/>
                <a:cs typeface="Arial" panose="020B0604020202020204" pitchFamily="34" charset="0"/>
              </a:rPr>
              <a:t> </a:t>
            </a:r>
          </a:p>
          <a:p>
            <a:pPr>
              <a:lnSpc>
                <a:spcPct val="150000"/>
              </a:lnSpc>
            </a:pPr>
            <a:r>
              <a:rPr lang="en-GB" sz="2300" dirty="0">
                <a:latin typeface="Arial" panose="020B0604020202020204" pitchFamily="34" charset="0"/>
                <a:cs typeface="Arial" panose="020B0604020202020204" pitchFamily="34" charset="0"/>
              </a:rPr>
              <a:t>Source: “</a:t>
            </a:r>
            <a:r>
              <a:rPr lang="en-GB" sz="2300" dirty="0">
                <a:latin typeface="Arial" panose="020B0604020202020204" pitchFamily="34" charset="0"/>
                <a:cs typeface="Arial" panose="020B0604020202020204" pitchFamily="34" charset="0"/>
                <a:hlinkClick r:id="rId2"/>
              </a:rPr>
              <a:t>Students’ perceptions on distance education: A multinational study</a:t>
            </a:r>
            <a:r>
              <a:rPr lang="en-GB" sz="2300" dirty="0">
                <a:latin typeface="Arial" panose="020B0604020202020204" pitchFamily="34" charset="0"/>
                <a:cs typeface="Arial" panose="020B0604020202020204" pitchFamily="34" charset="0"/>
              </a:rPr>
              <a:t>”  </a:t>
            </a:r>
          </a:p>
          <a:p>
            <a:pPr marL="342900" indent="-342900">
              <a:lnSpc>
                <a:spcPct val="150000"/>
              </a:lnSpc>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593633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108520" y="111880"/>
            <a:ext cx="8795320" cy="1143000"/>
          </a:xfrm>
        </p:spPr>
        <p:txBody>
          <a:bodyPr>
            <a:normAutofit/>
          </a:bodyPr>
          <a:lstStyle/>
          <a:p>
            <a:r>
              <a:rPr lang="en-GB" dirty="0"/>
              <a:t>Conclusion</a:t>
            </a:r>
          </a:p>
        </p:txBody>
      </p:sp>
      <p:sp>
        <p:nvSpPr>
          <p:cNvPr id="5" name="TextBox 4">
            <a:extLst>
              <a:ext uri="{FF2B5EF4-FFF2-40B4-BE49-F238E27FC236}">
                <a16:creationId xmlns:a16="http://schemas.microsoft.com/office/drawing/2014/main" id="{FF21B1AA-EF6B-C4AD-84F7-97EADC4E9596}"/>
              </a:ext>
            </a:extLst>
          </p:cNvPr>
          <p:cNvSpPr txBox="1"/>
          <p:nvPr/>
        </p:nvSpPr>
        <p:spPr>
          <a:xfrm>
            <a:off x="174340" y="1052736"/>
            <a:ext cx="8795320" cy="2239844"/>
          </a:xfrm>
          <a:prstGeom prst="rect">
            <a:avLst/>
          </a:prstGeom>
          <a:noFill/>
        </p:spPr>
        <p:txBody>
          <a:bodyPr wrap="square" rtlCol="0">
            <a:spAutoFit/>
          </a:bodyPr>
          <a:lstStyle/>
          <a:p>
            <a:pPr>
              <a:lnSpc>
                <a:spcPct val="150000"/>
              </a:lnSpc>
            </a:pPr>
            <a:r>
              <a:rPr lang="en-GB" sz="2400" dirty="0">
                <a:latin typeface="Arial" panose="020B0604020202020204" pitchFamily="34" charset="0"/>
                <a:cs typeface="Arial" panose="020B0604020202020204" pitchFamily="34" charset="0"/>
              </a:rPr>
              <a:t>Discusses: </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What was learned through research </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Strengths and weaknesses of the study </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Possible applications of study (how it can be used) </a:t>
            </a:r>
          </a:p>
        </p:txBody>
      </p:sp>
    </p:spTree>
    <p:extLst>
      <p:ext uri="{BB962C8B-B14F-4D97-AF65-F5344CB8AC3E}">
        <p14:creationId xmlns:p14="http://schemas.microsoft.com/office/powerpoint/2010/main" val="524266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108520" y="111880"/>
            <a:ext cx="8795320" cy="1143000"/>
          </a:xfrm>
        </p:spPr>
        <p:txBody>
          <a:bodyPr>
            <a:normAutofit/>
          </a:bodyPr>
          <a:lstStyle/>
          <a:p>
            <a:r>
              <a:rPr lang="en-GB" dirty="0"/>
              <a:t>Recommendation</a:t>
            </a:r>
          </a:p>
        </p:txBody>
      </p:sp>
      <p:sp>
        <p:nvSpPr>
          <p:cNvPr id="5" name="TextBox 4">
            <a:extLst>
              <a:ext uri="{FF2B5EF4-FFF2-40B4-BE49-F238E27FC236}">
                <a16:creationId xmlns:a16="http://schemas.microsoft.com/office/drawing/2014/main" id="{FF21B1AA-EF6B-C4AD-84F7-97EADC4E9596}"/>
              </a:ext>
            </a:extLst>
          </p:cNvPr>
          <p:cNvSpPr txBox="1"/>
          <p:nvPr/>
        </p:nvSpPr>
        <p:spPr>
          <a:xfrm>
            <a:off x="174340" y="1052736"/>
            <a:ext cx="8795320" cy="3901837"/>
          </a:xfrm>
          <a:prstGeom prst="rect">
            <a:avLst/>
          </a:prstGeom>
          <a:noFill/>
        </p:spPr>
        <p:txBody>
          <a:bodyPr wrap="square" rtlCol="0">
            <a:spAutoFit/>
          </a:bodyPr>
          <a:lstStyle/>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What would you do differently?</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Any changes would you recommend for the experiment </a:t>
            </a:r>
          </a:p>
          <a:p>
            <a:pPr>
              <a:lnSpc>
                <a:spcPct val="150000"/>
              </a:lnSpc>
            </a:pPr>
            <a:endParaRPr lang="en-GB" sz="2400" dirty="0">
              <a:latin typeface="Arial" panose="020B0604020202020204" pitchFamily="34" charset="0"/>
              <a:cs typeface="Arial" panose="020B0604020202020204" pitchFamily="34" charset="0"/>
            </a:endParaRPr>
          </a:p>
          <a:p>
            <a:pPr>
              <a:lnSpc>
                <a:spcPct val="150000"/>
              </a:lnSpc>
            </a:pPr>
            <a:r>
              <a:rPr lang="en-GB" sz="2400" b="1" dirty="0">
                <a:latin typeface="Arial" panose="020B0604020202020204" pitchFamily="34" charset="0"/>
                <a:cs typeface="Arial" panose="020B0604020202020204" pitchFamily="34" charset="0"/>
              </a:rPr>
              <a:t>Example</a:t>
            </a:r>
          </a:p>
          <a:p>
            <a:pPr>
              <a:lnSpc>
                <a:spcPct val="150000"/>
              </a:lnSpc>
            </a:pPr>
            <a:r>
              <a:rPr lang="en-GB" sz="2400" dirty="0">
                <a:latin typeface="Arial" panose="020B0604020202020204" pitchFamily="34" charset="0"/>
                <a:cs typeface="Arial" panose="020B0604020202020204" pitchFamily="34" charset="0"/>
              </a:rPr>
              <a:t>Source: “</a:t>
            </a:r>
            <a:r>
              <a:rPr lang="en-GB" sz="2400" dirty="0">
                <a:latin typeface="Arial" panose="020B0604020202020204" pitchFamily="34" charset="0"/>
                <a:cs typeface="Arial" panose="020B0604020202020204" pitchFamily="34" charset="0"/>
                <a:hlinkClick r:id="rId2"/>
              </a:rPr>
              <a:t>Students’ perceptions on distance education: A multinational study</a:t>
            </a:r>
            <a:r>
              <a:rPr lang="en-GB" sz="2400" dirty="0">
                <a:latin typeface="Arial" panose="020B0604020202020204" pitchFamily="34" charset="0"/>
                <a:cs typeface="Arial" panose="020B0604020202020204" pitchFamily="34" charset="0"/>
              </a:rPr>
              <a:t>”  </a:t>
            </a:r>
          </a:p>
          <a:p>
            <a:pPr marL="342900" indent="-342900">
              <a:lnSpc>
                <a:spcPct val="150000"/>
              </a:lnSpc>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368904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108520" y="111880"/>
            <a:ext cx="8795320" cy="1143000"/>
          </a:xfrm>
        </p:spPr>
        <p:txBody>
          <a:bodyPr>
            <a:normAutofit/>
          </a:bodyPr>
          <a:lstStyle/>
          <a:p>
            <a:r>
              <a:rPr lang="en-GB" dirty="0"/>
              <a:t>Visual Design</a:t>
            </a:r>
          </a:p>
        </p:txBody>
      </p:sp>
      <p:sp>
        <p:nvSpPr>
          <p:cNvPr id="5" name="TextBox 4">
            <a:extLst>
              <a:ext uri="{FF2B5EF4-FFF2-40B4-BE49-F238E27FC236}">
                <a16:creationId xmlns:a16="http://schemas.microsoft.com/office/drawing/2014/main" id="{FF21B1AA-EF6B-C4AD-84F7-97EADC4E9596}"/>
              </a:ext>
            </a:extLst>
          </p:cNvPr>
          <p:cNvSpPr txBox="1"/>
          <p:nvPr/>
        </p:nvSpPr>
        <p:spPr>
          <a:xfrm>
            <a:off x="174340" y="908720"/>
            <a:ext cx="8795320" cy="4455772"/>
          </a:xfrm>
          <a:prstGeom prst="rect">
            <a:avLst/>
          </a:prstGeom>
          <a:noFill/>
        </p:spPr>
        <p:txBody>
          <a:bodyPr wrap="square" rtlCol="0">
            <a:spAutoFit/>
          </a:bodyPr>
          <a:lstStyle/>
          <a:p>
            <a:pPr>
              <a:lnSpc>
                <a:spcPct val="150000"/>
              </a:lnSpc>
            </a:pPr>
            <a:r>
              <a:rPr lang="en-GB" sz="2400" b="1" dirty="0">
                <a:latin typeface="Arial" panose="020B0604020202020204" pitchFamily="34" charset="0"/>
                <a:cs typeface="Arial" panose="020B0604020202020204" pitchFamily="34" charset="0"/>
              </a:rPr>
              <a:t>Graphics</a:t>
            </a:r>
          </a:p>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Should be used to illustrate specific points </a:t>
            </a:r>
          </a:p>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Should be incorporated in a way that is natural to report’s content/context</a:t>
            </a:r>
          </a:p>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 Should be explained fully in text using references such as “Fig. 1 shows….” </a:t>
            </a:r>
          </a:p>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Should be cited if taken from a source</a:t>
            </a:r>
          </a:p>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 Textual information should come before graphics</a:t>
            </a:r>
          </a:p>
        </p:txBody>
      </p:sp>
    </p:spTree>
    <p:extLst>
      <p:ext uri="{BB962C8B-B14F-4D97-AF65-F5344CB8AC3E}">
        <p14:creationId xmlns:p14="http://schemas.microsoft.com/office/powerpoint/2010/main" val="27024991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108520" y="111880"/>
            <a:ext cx="8795320" cy="1143000"/>
          </a:xfrm>
        </p:spPr>
        <p:txBody>
          <a:bodyPr>
            <a:normAutofit/>
          </a:bodyPr>
          <a:lstStyle/>
          <a:p>
            <a:r>
              <a:rPr lang="en-GB" dirty="0"/>
              <a:t>Visual Design</a:t>
            </a:r>
          </a:p>
        </p:txBody>
      </p:sp>
      <p:sp>
        <p:nvSpPr>
          <p:cNvPr id="5" name="TextBox 4">
            <a:extLst>
              <a:ext uri="{FF2B5EF4-FFF2-40B4-BE49-F238E27FC236}">
                <a16:creationId xmlns:a16="http://schemas.microsoft.com/office/drawing/2014/main" id="{FF21B1AA-EF6B-C4AD-84F7-97EADC4E9596}"/>
              </a:ext>
            </a:extLst>
          </p:cNvPr>
          <p:cNvSpPr txBox="1"/>
          <p:nvPr/>
        </p:nvSpPr>
        <p:spPr>
          <a:xfrm>
            <a:off x="0" y="1124744"/>
            <a:ext cx="8795320" cy="577787"/>
          </a:xfrm>
          <a:prstGeom prst="rect">
            <a:avLst/>
          </a:prstGeom>
          <a:noFill/>
        </p:spPr>
        <p:txBody>
          <a:bodyPr wrap="square" rtlCol="0">
            <a:spAutoFit/>
          </a:bodyPr>
          <a:lstStyle/>
          <a:p>
            <a:pPr>
              <a:lnSpc>
                <a:spcPct val="150000"/>
              </a:lnSpc>
            </a:pPr>
            <a:r>
              <a:rPr lang="en-GB" sz="2400" dirty="0"/>
              <a:t>Table 1: Properties of the Raw Materials </a:t>
            </a:r>
            <a:endParaRPr lang="en-GB"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CF879951-027B-24B9-F69A-674561785D8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5536" y="1988840"/>
            <a:ext cx="7192379" cy="3467584"/>
          </a:xfrm>
          <a:prstGeom prst="rect">
            <a:avLst/>
          </a:prstGeom>
        </p:spPr>
      </p:pic>
    </p:spTree>
    <p:extLst>
      <p:ext uri="{BB962C8B-B14F-4D97-AF65-F5344CB8AC3E}">
        <p14:creationId xmlns:p14="http://schemas.microsoft.com/office/powerpoint/2010/main" val="3382127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0" y="-171400"/>
            <a:ext cx="8795320" cy="1143000"/>
          </a:xfrm>
        </p:spPr>
        <p:txBody>
          <a:bodyPr>
            <a:normAutofit/>
          </a:bodyPr>
          <a:lstStyle/>
          <a:p>
            <a:r>
              <a:rPr lang="en-GB" dirty="0"/>
              <a:t>Visual Design</a:t>
            </a:r>
          </a:p>
        </p:txBody>
      </p:sp>
      <p:pic>
        <p:nvPicPr>
          <p:cNvPr id="6" name="Picture 5">
            <a:extLst>
              <a:ext uri="{FF2B5EF4-FFF2-40B4-BE49-F238E27FC236}">
                <a16:creationId xmlns:a16="http://schemas.microsoft.com/office/drawing/2014/main" id="{F5852EC6-F84A-D8CD-6092-F7FAB7C0295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47231" y="764704"/>
            <a:ext cx="7249537" cy="3839111"/>
          </a:xfrm>
          <a:prstGeom prst="rect">
            <a:avLst/>
          </a:prstGeom>
        </p:spPr>
      </p:pic>
      <p:sp>
        <p:nvSpPr>
          <p:cNvPr id="7" name="TextBox 6">
            <a:extLst>
              <a:ext uri="{FF2B5EF4-FFF2-40B4-BE49-F238E27FC236}">
                <a16:creationId xmlns:a16="http://schemas.microsoft.com/office/drawing/2014/main" id="{04CC1AAA-94D4-9EE1-A02C-48BB8156EB23}"/>
              </a:ext>
            </a:extLst>
          </p:cNvPr>
          <p:cNvSpPr txBox="1"/>
          <p:nvPr/>
        </p:nvSpPr>
        <p:spPr>
          <a:xfrm rot="16200000">
            <a:off x="-1073639" y="1912186"/>
            <a:ext cx="3672408" cy="369332"/>
          </a:xfrm>
          <a:prstGeom prst="rect">
            <a:avLst/>
          </a:prstGeom>
          <a:noFill/>
        </p:spPr>
        <p:txBody>
          <a:bodyPr wrap="square" rtlCol="0">
            <a:spAutoFit/>
          </a:bodyPr>
          <a:lstStyle/>
          <a:p>
            <a:r>
              <a:rPr lang="pt-BR" dirty="0"/>
              <a:t>Mean Particle Size (μm)</a:t>
            </a:r>
            <a:endParaRPr lang="en-GB" dirty="0"/>
          </a:p>
        </p:txBody>
      </p:sp>
      <p:sp>
        <p:nvSpPr>
          <p:cNvPr id="8" name="TextBox 7">
            <a:extLst>
              <a:ext uri="{FF2B5EF4-FFF2-40B4-BE49-F238E27FC236}">
                <a16:creationId xmlns:a16="http://schemas.microsoft.com/office/drawing/2014/main" id="{88CD18FF-EF37-DF59-64B0-B49A385FEEAF}"/>
              </a:ext>
            </a:extLst>
          </p:cNvPr>
          <p:cNvSpPr txBox="1"/>
          <p:nvPr/>
        </p:nvSpPr>
        <p:spPr>
          <a:xfrm>
            <a:off x="3203848" y="4436896"/>
            <a:ext cx="4104456" cy="369332"/>
          </a:xfrm>
          <a:prstGeom prst="rect">
            <a:avLst/>
          </a:prstGeom>
          <a:noFill/>
        </p:spPr>
        <p:txBody>
          <a:bodyPr wrap="square" rtlCol="0">
            <a:spAutoFit/>
          </a:bodyPr>
          <a:lstStyle/>
          <a:p>
            <a:r>
              <a:rPr lang="en-GB" dirty="0"/>
              <a:t>Dispersion Pressure (bar) </a:t>
            </a:r>
          </a:p>
        </p:txBody>
      </p:sp>
      <p:sp>
        <p:nvSpPr>
          <p:cNvPr id="9" name="TextBox 8">
            <a:extLst>
              <a:ext uri="{FF2B5EF4-FFF2-40B4-BE49-F238E27FC236}">
                <a16:creationId xmlns:a16="http://schemas.microsoft.com/office/drawing/2014/main" id="{36CD9567-3CD1-523F-5442-2DFBC6148FDA}"/>
              </a:ext>
            </a:extLst>
          </p:cNvPr>
          <p:cNvSpPr txBox="1"/>
          <p:nvPr/>
        </p:nvSpPr>
        <p:spPr>
          <a:xfrm>
            <a:off x="179512" y="4806228"/>
            <a:ext cx="8795320" cy="923330"/>
          </a:xfrm>
          <a:prstGeom prst="rect">
            <a:avLst/>
          </a:prstGeom>
          <a:noFill/>
        </p:spPr>
        <p:txBody>
          <a:bodyPr wrap="square" rtlCol="0">
            <a:spAutoFit/>
          </a:bodyPr>
          <a:lstStyle/>
          <a:p>
            <a:r>
              <a:rPr lang="en-GB" dirty="0"/>
              <a:t>Figure 1: show the </a:t>
            </a:r>
            <a:r>
              <a:rPr lang="en-GB" b="1" dirty="0"/>
              <a:t>mean particle size of uncoated and surface </a:t>
            </a:r>
            <a:r>
              <a:rPr lang="en-GB" dirty="0"/>
              <a:t>modified Micronized APAP as a function of dispersion pressure. The plot shows the effects of magnet ratio on attrition. </a:t>
            </a:r>
          </a:p>
        </p:txBody>
      </p:sp>
    </p:spTree>
    <p:extLst>
      <p:ext uri="{BB962C8B-B14F-4D97-AF65-F5344CB8AC3E}">
        <p14:creationId xmlns:p14="http://schemas.microsoft.com/office/powerpoint/2010/main" val="37912134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0" y="-315416"/>
            <a:ext cx="8795320" cy="1143000"/>
          </a:xfrm>
        </p:spPr>
        <p:txBody>
          <a:bodyPr>
            <a:normAutofit/>
          </a:bodyPr>
          <a:lstStyle/>
          <a:p>
            <a:r>
              <a:rPr lang="en-GB" dirty="0"/>
              <a:t>Visual Design</a:t>
            </a:r>
          </a:p>
        </p:txBody>
      </p:sp>
      <p:sp>
        <p:nvSpPr>
          <p:cNvPr id="9" name="TextBox 8">
            <a:extLst>
              <a:ext uri="{FF2B5EF4-FFF2-40B4-BE49-F238E27FC236}">
                <a16:creationId xmlns:a16="http://schemas.microsoft.com/office/drawing/2014/main" id="{36CD9567-3CD1-523F-5442-2DFBC6148FDA}"/>
              </a:ext>
            </a:extLst>
          </p:cNvPr>
          <p:cNvSpPr txBox="1"/>
          <p:nvPr/>
        </p:nvSpPr>
        <p:spPr>
          <a:xfrm>
            <a:off x="5226" y="4522221"/>
            <a:ext cx="9138774" cy="1477328"/>
          </a:xfrm>
          <a:prstGeom prst="rect">
            <a:avLst/>
          </a:prstGeom>
          <a:noFill/>
        </p:spPr>
        <p:txBody>
          <a:bodyPr wrap="square" rtlCol="0">
            <a:spAutoFit/>
          </a:bodyPr>
          <a:lstStyle/>
          <a:p>
            <a:r>
              <a:rPr lang="en-GB" dirty="0"/>
              <a:t>Figure 6.6: The </a:t>
            </a:r>
            <a:r>
              <a:rPr lang="en-GB" b="1" dirty="0"/>
              <a:t>relationship between the AOR and basicity/acidity ratio of the surface of the particles.</a:t>
            </a:r>
            <a:r>
              <a:rPr lang="en-GB" dirty="0"/>
              <a:t> The plot indicates that the more basic the surface of the </a:t>
            </a:r>
            <a:r>
              <a:rPr lang="en-GB" dirty="0" err="1"/>
              <a:t>aluminum</a:t>
            </a:r>
            <a:r>
              <a:rPr lang="en-GB" dirty="0"/>
              <a:t> powders, the lower the angle of repose which may correlate to better flowability. Note that the abscissa is plotted in a descending order so as to show the similarity with Figure 6.4.</a:t>
            </a:r>
          </a:p>
        </p:txBody>
      </p:sp>
      <p:pic>
        <p:nvPicPr>
          <p:cNvPr id="4" name="Picture 3">
            <a:extLst>
              <a:ext uri="{FF2B5EF4-FFF2-40B4-BE49-F238E27FC236}">
                <a16:creationId xmlns:a16="http://schemas.microsoft.com/office/drawing/2014/main" id="{E0308087-A3C5-C97F-6897-864B215CB1D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1600" y="568053"/>
            <a:ext cx="6552000" cy="3982234"/>
          </a:xfrm>
          <a:prstGeom prst="rect">
            <a:avLst/>
          </a:prstGeom>
        </p:spPr>
      </p:pic>
    </p:spTree>
    <p:extLst>
      <p:ext uri="{BB962C8B-B14F-4D97-AF65-F5344CB8AC3E}">
        <p14:creationId xmlns:p14="http://schemas.microsoft.com/office/powerpoint/2010/main" val="38982612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108520" y="111880"/>
            <a:ext cx="8795320" cy="1143000"/>
          </a:xfrm>
        </p:spPr>
        <p:txBody>
          <a:bodyPr>
            <a:normAutofit/>
          </a:bodyPr>
          <a:lstStyle/>
          <a:p>
            <a:r>
              <a:rPr lang="en-GB" dirty="0"/>
              <a:t>Language and Vocabulary</a:t>
            </a:r>
          </a:p>
        </p:txBody>
      </p:sp>
      <p:sp>
        <p:nvSpPr>
          <p:cNvPr id="5" name="TextBox 4">
            <a:extLst>
              <a:ext uri="{FF2B5EF4-FFF2-40B4-BE49-F238E27FC236}">
                <a16:creationId xmlns:a16="http://schemas.microsoft.com/office/drawing/2014/main" id="{FF21B1AA-EF6B-C4AD-84F7-97EADC4E9596}"/>
              </a:ext>
            </a:extLst>
          </p:cNvPr>
          <p:cNvSpPr txBox="1"/>
          <p:nvPr/>
        </p:nvSpPr>
        <p:spPr>
          <a:xfrm>
            <a:off x="174340" y="1124744"/>
            <a:ext cx="8795320" cy="4455772"/>
          </a:xfrm>
          <a:prstGeom prst="rect">
            <a:avLst/>
          </a:prstGeom>
          <a:noFill/>
        </p:spPr>
        <p:txBody>
          <a:bodyPr wrap="square" rtlCol="0">
            <a:spAutoFit/>
          </a:bodyPr>
          <a:lstStyle/>
          <a:p>
            <a:pPr>
              <a:lnSpc>
                <a:spcPct val="150000"/>
              </a:lnSpc>
            </a:pPr>
            <a:r>
              <a:rPr lang="en-GB" sz="2400" dirty="0">
                <a:latin typeface="Arial" panose="020B0604020202020204" pitchFamily="34" charset="0"/>
                <a:cs typeface="Arial" panose="020B0604020202020204" pitchFamily="34" charset="0"/>
              </a:rPr>
              <a:t>Reports should be easily accessible</a:t>
            </a:r>
          </a:p>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 Be straightforward and concise</a:t>
            </a:r>
          </a:p>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 Use simple terms, not jargon</a:t>
            </a:r>
          </a:p>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 Keep sentences short and simple (20 words max) </a:t>
            </a:r>
          </a:p>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No common phases (be technical)</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 “in the ballpark” </a:t>
            </a:r>
          </a:p>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Be specific and not general </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Not “close” or “like” or “pretty” or “roughly” </a:t>
            </a:r>
          </a:p>
        </p:txBody>
      </p:sp>
    </p:spTree>
    <p:extLst>
      <p:ext uri="{BB962C8B-B14F-4D97-AF65-F5344CB8AC3E}">
        <p14:creationId xmlns:p14="http://schemas.microsoft.com/office/powerpoint/2010/main" val="13701464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35278" y="-171400"/>
            <a:ext cx="8795320" cy="1143000"/>
          </a:xfrm>
        </p:spPr>
        <p:txBody>
          <a:bodyPr>
            <a:normAutofit/>
          </a:bodyPr>
          <a:lstStyle/>
          <a:p>
            <a:r>
              <a:rPr lang="en-GB" dirty="0"/>
              <a:t>Source Documentation</a:t>
            </a:r>
          </a:p>
        </p:txBody>
      </p:sp>
      <p:sp>
        <p:nvSpPr>
          <p:cNvPr id="5" name="TextBox 4">
            <a:extLst>
              <a:ext uri="{FF2B5EF4-FFF2-40B4-BE49-F238E27FC236}">
                <a16:creationId xmlns:a16="http://schemas.microsoft.com/office/drawing/2014/main" id="{FF21B1AA-EF6B-C4AD-84F7-97EADC4E9596}"/>
              </a:ext>
            </a:extLst>
          </p:cNvPr>
          <p:cNvSpPr txBox="1"/>
          <p:nvPr/>
        </p:nvSpPr>
        <p:spPr>
          <a:xfrm>
            <a:off x="179512" y="620688"/>
            <a:ext cx="9144000" cy="5656164"/>
          </a:xfrm>
          <a:prstGeom prst="rect">
            <a:avLst/>
          </a:prstGeom>
          <a:noFill/>
        </p:spPr>
        <p:txBody>
          <a:bodyPr wrap="square" rtlCol="0">
            <a:spAutoFit/>
          </a:bodyPr>
          <a:lstStyle/>
          <a:p>
            <a:pPr>
              <a:lnSpc>
                <a:spcPct val="150000"/>
              </a:lnSpc>
            </a:pPr>
            <a:r>
              <a:rPr lang="en-GB" sz="2200" dirty="0">
                <a:latin typeface="Arial" panose="020B0604020202020204" pitchFamily="34" charset="0"/>
                <a:cs typeface="Arial" panose="020B0604020202020204" pitchFamily="34" charset="0"/>
              </a:rPr>
              <a:t>Cite sources whenever you are quoting, paraphrasing, or summarizing work that is not your own</a:t>
            </a:r>
          </a:p>
          <a:p>
            <a:pPr marL="342900" indent="-342900">
              <a:lnSpc>
                <a:spcPct val="150000"/>
              </a:lnSpc>
              <a:buFont typeface="Wingdings" panose="05000000000000000000" pitchFamily="2" charset="2"/>
              <a:buChar char="Ø"/>
            </a:pPr>
            <a:r>
              <a:rPr lang="en-GB" sz="2200" dirty="0">
                <a:latin typeface="Arial" panose="020B0604020202020204" pitchFamily="34" charset="0"/>
                <a:cs typeface="Arial" panose="020B0604020202020204" pitchFamily="34" charset="0"/>
              </a:rPr>
              <a:t> Quote directly is discouraged</a:t>
            </a:r>
          </a:p>
          <a:p>
            <a:pPr marL="342900" indent="-342900">
              <a:lnSpc>
                <a:spcPct val="150000"/>
              </a:lnSpc>
              <a:buFont typeface="Wingdings" panose="05000000000000000000" pitchFamily="2" charset="2"/>
              <a:buChar char="Ø"/>
            </a:pPr>
            <a:r>
              <a:rPr lang="en-GB" sz="2200" dirty="0">
                <a:latin typeface="Arial" panose="020B0604020202020204" pitchFamily="34" charset="0"/>
                <a:cs typeface="Arial" panose="020B0604020202020204" pitchFamily="34" charset="0"/>
              </a:rPr>
              <a:t> DO NOT COPY </a:t>
            </a:r>
          </a:p>
          <a:p>
            <a:pPr>
              <a:lnSpc>
                <a:spcPct val="150000"/>
              </a:lnSpc>
            </a:pPr>
            <a:r>
              <a:rPr lang="en-GB" sz="2200" b="1" dirty="0">
                <a:latin typeface="Arial" panose="020B0604020202020204" pitchFamily="34" charset="0"/>
                <a:cs typeface="Arial" panose="020B0604020202020204" pitchFamily="34" charset="0"/>
              </a:rPr>
              <a:t>Sources include:</a:t>
            </a:r>
          </a:p>
          <a:p>
            <a:pPr marL="342900" indent="-342900">
              <a:lnSpc>
                <a:spcPct val="150000"/>
              </a:lnSpc>
              <a:buFont typeface="Wingdings" panose="05000000000000000000" pitchFamily="2" charset="2"/>
              <a:buChar char="Ø"/>
            </a:pPr>
            <a:r>
              <a:rPr lang="en-GB" sz="2200" dirty="0">
                <a:latin typeface="Arial" panose="020B0604020202020204" pitchFamily="34" charset="0"/>
                <a:cs typeface="Arial" panose="020B0604020202020204" pitchFamily="34" charset="0"/>
              </a:rPr>
              <a:t>Books</a:t>
            </a:r>
          </a:p>
          <a:p>
            <a:pPr marL="342900" indent="-342900">
              <a:lnSpc>
                <a:spcPct val="150000"/>
              </a:lnSpc>
              <a:buFont typeface="Wingdings" panose="05000000000000000000" pitchFamily="2" charset="2"/>
              <a:buChar char="Ø"/>
            </a:pPr>
            <a:r>
              <a:rPr lang="en-GB" sz="2200" dirty="0">
                <a:latin typeface="Arial" panose="020B0604020202020204" pitchFamily="34" charset="0"/>
                <a:cs typeface="Arial" panose="020B0604020202020204" pitchFamily="34" charset="0"/>
              </a:rPr>
              <a:t>Journal, magazine, or newspaper articles </a:t>
            </a:r>
          </a:p>
          <a:p>
            <a:pPr marL="342900" indent="-342900">
              <a:lnSpc>
                <a:spcPct val="150000"/>
              </a:lnSpc>
              <a:buFont typeface="Wingdings" panose="05000000000000000000" pitchFamily="2" charset="2"/>
              <a:buChar char="Ø"/>
            </a:pPr>
            <a:r>
              <a:rPr lang="en-GB" sz="2200" dirty="0">
                <a:latin typeface="Arial" panose="020B0604020202020204" pitchFamily="34" charset="0"/>
                <a:cs typeface="Arial" panose="020B0604020202020204" pitchFamily="34" charset="0"/>
              </a:rPr>
              <a:t>Interviews </a:t>
            </a:r>
          </a:p>
          <a:p>
            <a:pPr marL="342900" indent="-342900">
              <a:lnSpc>
                <a:spcPct val="150000"/>
              </a:lnSpc>
              <a:buFont typeface="Wingdings" panose="05000000000000000000" pitchFamily="2" charset="2"/>
              <a:buChar char="Ø"/>
            </a:pPr>
            <a:r>
              <a:rPr lang="en-GB" sz="2200" dirty="0">
                <a:latin typeface="Arial" panose="020B0604020202020204" pitchFamily="34" charset="0"/>
                <a:cs typeface="Arial" panose="020B0604020202020204" pitchFamily="34" charset="0"/>
              </a:rPr>
              <a:t>Conference Proceedings </a:t>
            </a:r>
          </a:p>
          <a:p>
            <a:pPr marL="342900" indent="-342900">
              <a:lnSpc>
                <a:spcPct val="150000"/>
              </a:lnSpc>
              <a:buFont typeface="Wingdings" panose="05000000000000000000" pitchFamily="2" charset="2"/>
              <a:buChar char="Ø"/>
            </a:pPr>
            <a:r>
              <a:rPr lang="en-GB" sz="2200" dirty="0">
                <a:latin typeface="Arial" panose="020B0604020202020204" pitchFamily="34" charset="0"/>
                <a:cs typeface="Arial" panose="020B0604020202020204" pitchFamily="34" charset="0"/>
              </a:rPr>
              <a:t>Lectures</a:t>
            </a:r>
          </a:p>
          <a:p>
            <a:pPr marL="342900" indent="-342900">
              <a:lnSpc>
                <a:spcPct val="150000"/>
              </a:lnSpc>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696797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108520" y="111880"/>
            <a:ext cx="8795320" cy="1143000"/>
          </a:xfrm>
        </p:spPr>
        <p:txBody>
          <a:bodyPr>
            <a:normAutofit/>
          </a:bodyPr>
          <a:lstStyle/>
          <a:p>
            <a:r>
              <a:rPr lang="en-GB" dirty="0"/>
              <a:t>Source Documentation</a:t>
            </a:r>
          </a:p>
        </p:txBody>
      </p:sp>
      <p:sp>
        <p:nvSpPr>
          <p:cNvPr id="5" name="TextBox 4">
            <a:extLst>
              <a:ext uri="{FF2B5EF4-FFF2-40B4-BE49-F238E27FC236}">
                <a16:creationId xmlns:a16="http://schemas.microsoft.com/office/drawing/2014/main" id="{FF21B1AA-EF6B-C4AD-84F7-97EADC4E9596}"/>
              </a:ext>
            </a:extLst>
          </p:cNvPr>
          <p:cNvSpPr txBox="1"/>
          <p:nvPr/>
        </p:nvSpPr>
        <p:spPr>
          <a:xfrm>
            <a:off x="174340" y="980728"/>
            <a:ext cx="8795320" cy="2239780"/>
          </a:xfrm>
          <a:prstGeom prst="rect">
            <a:avLst/>
          </a:prstGeom>
          <a:noFill/>
        </p:spPr>
        <p:txBody>
          <a:bodyPr wrap="square" rtlCol="0">
            <a:spAutoFit/>
          </a:bodyPr>
          <a:lstStyle/>
          <a:p>
            <a:pPr>
              <a:lnSpc>
                <a:spcPct val="150000"/>
              </a:lnSpc>
            </a:pPr>
            <a:r>
              <a:rPr lang="en-GB" sz="2400" b="1" dirty="0">
                <a:latin typeface="Arial" panose="020B0604020202020204" pitchFamily="34" charset="0"/>
                <a:cs typeface="Arial" panose="020B0604020202020204" pitchFamily="34" charset="0"/>
              </a:rPr>
              <a:t>Citing</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 Shows your credibility as a researcher </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Gives proper credit to authors and researchers</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Protects you from accusations of plagiarism </a:t>
            </a:r>
          </a:p>
        </p:txBody>
      </p:sp>
    </p:spTree>
    <p:extLst>
      <p:ext uri="{BB962C8B-B14F-4D97-AF65-F5344CB8AC3E}">
        <p14:creationId xmlns:p14="http://schemas.microsoft.com/office/powerpoint/2010/main" val="24142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121D054-37F3-09B9-F9FD-A5A504747AEA}"/>
              </a:ext>
            </a:extLst>
          </p:cNvPr>
          <p:cNvSpPr/>
          <p:nvPr/>
        </p:nvSpPr>
        <p:spPr>
          <a:xfrm>
            <a:off x="539552" y="476672"/>
            <a:ext cx="8172000" cy="4860000"/>
          </a:xfrm>
          <a:prstGeom prst="rect">
            <a:avLst/>
          </a:prstGeom>
          <a:solidFill>
            <a:srgbClr val="00B0F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600" dirty="0">
                <a:latin typeface="Arial" panose="020B0604020202020204" pitchFamily="34" charset="0"/>
                <a:cs typeface="Arial" panose="020B0604020202020204" pitchFamily="34" charset="0"/>
              </a:rPr>
              <a:t>15 MINUTES BREAK</a:t>
            </a:r>
          </a:p>
        </p:txBody>
      </p:sp>
    </p:spTree>
    <p:extLst>
      <p:ext uri="{BB962C8B-B14F-4D97-AF65-F5344CB8AC3E}">
        <p14:creationId xmlns:p14="http://schemas.microsoft.com/office/powerpoint/2010/main" val="305629178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60A3A-7D05-F180-C98B-616683B027DC}"/>
              </a:ext>
            </a:extLst>
          </p:cNvPr>
          <p:cNvSpPr>
            <a:spLocks noGrp="1"/>
          </p:cNvSpPr>
          <p:nvPr>
            <p:ph type="title"/>
          </p:nvPr>
        </p:nvSpPr>
        <p:spPr>
          <a:xfrm>
            <a:off x="425664" y="-171400"/>
            <a:ext cx="8229600" cy="1143000"/>
          </a:xfrm>
        </p:spPr>
        <p:txBody>
          <a:bodyPr/>
          <a:lstStyle/>
          <a:p>
            <a:r>
              <a:rPr lang="en-GB" dirty="0"/>
              <a:t>Class Activity 1  </a:t>
            </a:r>
          </a:p>
        </p:txBody>
      </p:sp>
      <p:sp>
        <p:nvSpPr>
          <p:cNvPr id="3" name="Content Placeholder 2">
            <a:extLst>
              <a:ext uri="{FF2B5EF4-FFF2-40B4-BE49-F238E27FC236}">
                <a16:creationId xmlns:a16="http://schemas.microsoft.com/office/drawing/2014/main" id="{E49DB437-864D-95DF-DFFB-DA2A71AC8A74}"/>
              </a:ext>
            </a:extLst>
          </p:cNvPr>
          <p:cNvSpPr>
            <a:spLocks noGrp="1"/>
          </p:cNvSpPr>
          <p:nvPr>
            <p:ph idx="1"/>
          </p:nvPr>
        </p:nvSpPr>
        <p:spPr>
          <a:xfrm>
            <a:off x="235048" y="620688"/>
            <a:ext cx="8610832" cy="5510834"/>
          </a:xfrm>
        </p:spPr>
        <p:txBody>
          <a:bodyPr>
            <a:normAutofit fontScale="70000" lnSpcReduction="20000"/>
          </a:bodyPr>
          <a:lstStyle/>
          <a:p>
            <a:pPr marL="0" indent="0">
              <a:lnSpc>
                <a:spcPct val="170000"/>
              </a:lnSpc>
              <a:spcBef>
                <a:spcPts val="0"/>
              </a:spcBef>
              <a:buNone/>
            </a:pPr>
            <a:r>
              <a:rPr lang="en-GB" dirty="0">
                <a:latin typeface="Arial" panose="020B0604020202020204" pitchFamily="34" charset="0"/>
                <a:cs typeface="Arial" panose="020B0604020202020204" pitchFamily="34" charset="0"/>
              </a:rPr>
              <a:t>Conduct research on the topic: “</a:t>
            </a:r>
            <a:r>
              <a:rPr lang="en-GB" b="0" i="0" dirty="0">
                <a:solidFill>
                  <a:srgbClr val="374151"/>
                </a:solidFill>
                <a:effectLst/>
                <a:latin typeface="Arial" panose="020B0604020202020204" pitchFamily="34" charset="0"/>
                <a:cs typeface="Arial" panose="020B0604020202020204" pitchFamily="34" charset="0"/>
              </a:rPr>
              <a:t>The impact of social media on society”.</a:t>
            </a:r>
          </a:p>
          <a:p>
            <a:pPr marL="0" indent="0">
              <a:lnSpc>
                <a:spcPct val="170000"/>
              </a:lnSpc>
              <a:spcBef>
                <a:spcPts val="0"/>
              </a:spcBef>
              <a:buNone/>
            </a:pPr>
            <a:endParaRPr lang="en-GB" b="0" i="0" dirty="0">
              <a:solidFill>
                <a:srgbClr val="374151"/>
              </a:solidFill>
              <a:effectLst/>
              <a:latin typeface="Arial" panose="020B0604020202020204" pitchFamily="34" charset="0"/>
              <a:cs typeface="Arial" panose="020B0604020202020204" pitchFamily="34" charset="0"/>
            </a:endParaRPr>
          </a:p>
          <a:p>
            <a:pPr marL="0" indent="0" algn="l">
              <a:lnSpc>
                <a:spcPct val="170000"/>
              </a:lnSpc>
              <a:spcBef>
                <a:spcPts val="0"/>
              </a:spcBef>
              <a:buNone/>
            </a:pPr>
            <a:r>
              <a:rPr lang="en-GB" b="1" i="0" dirty="0">
                <a:solidFill>
                  <a:srgbClr val="374151"/>
                </a:solidFill>
                <a:effectLst/>
                <a:latin typeface="Arial" panose="020B0604020202020204" pitchFamily="34" charset="0"/>
                <a:cs typeface="Arial" panose="020B0604020202020204" pitchFamily="34" charset="0"/>
              </a:rPr>
              <a:t>Key questions to guide research:</a:t>
            </a:r>
          </a:p>
          <a:p>
            <a:pPr algn="l">
              <a:lnSpc>
                <a:spcPct val="170000"/>
              </a:lnSpc>
              <a:spcBef>
                <a:spcPts val="0"/>
              </a:spcBef>
              <a:buFont typeface="Wingdings" panose="05000000000000000000" pitchFamily="2" charset="2"/>
              <a:buChar char="Ø"/>
            </a:pPr>
            <a:r>
              <a:rPr lang="en-GB" b="0" i="0" dirty="0">
                <a:solidFill>
                  <a:srgbClr val="374151"/>
                </a:solidFill>
                <a:effectLst/>
                <a:latin typeface="Arial" panose="020B0604020202020204" pitchFamily="34" charset="0"/>
                <a:cs typeface="Arial" panose="020B0604020202020204" pitchFamily="34" charset="0"/>
              </a:rPr>
              <a:t>How has social media influenced communication and relationships?</a:t>
            </a:r>
          </a:p>
          <a:p>
            <a:pPr algn="l">
              <a:lnSpc>
                <a:spcPct val="170000"/>
              </a:lnSpc>
              <a:spcBef>
                <a:spcPts val="0"/>
              </a:spcBef>
              <a:buFont typeface="Wingdings" panose="05000000000000000000" pitchFamily="2" charset="2"/>
              <a:buChar char="Ø"/>
            </a:pPr>
            <a:r>
              <a:rPr lang="en-GB" b="0" i="0" dirty="0">
                <a:solidFill>
                  <a:srgbClr val="374151"/>
                </a:solidFill>
                <a:effectLst/>
                <a:latin typeface="Arial" panose="020B0604020202020204" pitchFamily="34" charset="0"/>
                <a:cs typeface="Arial" panose="020B0604020202020204" pitchFamily="34" charset="0"/>
              </a:rPr>
              <a:t>What are the psychological and mental health effects of social media use?</a:t>
            </a:r>
          </a:p>
          <a:p>
            <a:pPr algn="l">
              <a:lnSpc>
                <a:spcPct val="170000"/>
              </a:lnSpc>
              <a:spcBef>
                <a:spcPts val="0"/>
              </a:spcBef>
              <a:buFont typeface="Wingdings" panose="05000000000000000000" pitchFamily="2" charset="2"/>
              <a:buChar char="Ø"/>
            </a:pPr>
            <a:r>
              <a:rPr lang="en-GB" b="0" i="0" dirty="0">
                <a:solidFill>
                  <a:srgbClr val="374151"/>
                </a:solidFill>
                <a:effectLst/>
                <a:latin typeface="Arial" panose="020B0604020202020204" pitchFamily="34" charset="0"/>
                <a:cs typeface="Arial" panose="020B0604020202020204" pitchFamily="34" charset="0"/>
              </a:rPr>
              <a:t>How has social media impacted politics and society's perception of news and information?</a:t>
            </a:r>
          </a:p>
          <a:p>
            <a:endParaRPr lang="en-GB" dirty="0"/>
          </a:p>
        </p:txBody>
      </p:sp>
    </p:spTree>
    <p:extLst>
      <p:ext uri="{BB962C8B-B14F-4D97-AF65-F5344CB8AC3E}">
        <p14:creationId xmlns:p14="http://schemas.microsoft.com/office/powerpoint/2010/main" val="164893930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60A3A-7D05-F180-C98B-616683B027DC}"/>
              </a:ext>
            </a:extLst>
          </p:cNvPr>
          <p:cNvSpPr>
            <a:spLocks noGrp="1"/>
          </p:cNvSpPr>
          <p:nvPr>
            <p:ph type="title"/>
          </p:nvPr>
        </p:nvSpPr>
        <p:spPr>
          <a:xfrm>
            <a:off x="425664" y="-171400"/>
            <a:ext cx="8229600" cy="1143000"/>
          </a:xfrm>
        </p:spPr>
        <p:txBody>
          <a:bodyPr/>
          <a:lstStyle/>
          <a:p>
            <a:r>
              <a:rPr lang="en-GB" dirty="0"/>
              <a:t>Class Activity 1 </a:t>
            </a:r>
          </a:p>
        </p:txBody>
      </p:sp>
      <p:sp>
        <p:nvSpPr>
          <p:cNvPr id="3" name="Content Placeholder 2">
            <a:extLst>
              <a:ext uri="{FF2B5EF4-FFF2-40B4-BE49-F238E27FC236}">
                <a16:creationId xmlns:a16="http://schemas.microsoft.com/office/drawing/2014/main" id="{E49DB437-864D-95DF-DFFB-DA2A71AC8A74}"/>
              </a:ext>
            </a:extLst>
          </p:cNvPr>
          <p:cNvSpPr>
            <a:spLocks noGrp="1"/>
          </p:cNvSpPr>
          <p:nvPr>
            <p:ph idx="1"/>
          </p:nvPr>
        </p:nvSpPr>
        <p:spPr>
          <a:xfrm>
            <a:off x="323528" y="836712"/>
            <a:ext cx="8718336" cy="4646738"/>
          </a:xfrm>
        </p:spPr>
        <p:txBody>
          <a:bodyPr>
            <a:normAutofit fontScale="77500" lnSpcReduction="20000"/>
          </a:bodyPr>
          <a:lstStyle/>
          <a:p>
            <a:pPr marL="0" indent="0" algn="l">
              <a:lnSpc>
                <a:spcPct val="160000"/>
              </a:lnSpc>
              <a:spcBef>
                <a:spcPts val="0"/>
              </a:spcBef>
              <a:buNone/>
            </a:pPr>
            <a:r>
              <a:rPr lang="en-GB" b="0" i="0" dirty="0">
                <a:effectLst/>
                <a:latin typeface="Arial" panose="020B0604020202020204" pitchFamily="34" charset="0"/>
                <a:cs typeface="Arial" panose="020B0604020202020204" pitchFamily="34" charset="0"/>
              </a:rPr>
              <a:t>Guidelines for report structure and formatting, including:</a:t>
            </a:r>
          </a:p>
          <a:p>
            <a:pPr algn="l">
              <a:lnSpc>
                <a:spcPct val="160000"/>
              </a:lnSpc>
              <a:spcBef>
                <a:spcPts val="0"/>
              </a:spcBef>
              <a:buFont typeface="Wingdings" panose="05000000000000000000" pitchFamily="2" charset="2"/>
              <a:buChar char="Ø"/>
            </a:pPr>
            <a:r>
              <a:rPr lang="en-GB" b="0" i="0" dirty="0">
                <a:effectLst/>
                <a:latin typeface="Arial" panose="020B0604020202020204" pitchFamily="34" charset="0"/>
                <a:cs typeface="Arial" panose="020B0604020202020204" pitchFamily="34" charset="0"/>
              </a:rPr>
              <a:t>Title page with the report title and student's name.</a:t>
            </a:r>
          </a:p>
          <a:p>
            <a:pPr algn="l">
              <a:lnSpc>
                <a:spcPct val="160000"/>
              </a:lnSpc>
              <a:spcBef>
                <a:spcPts val="0"/>
              </a:spcBef>
              <a:buFont typeface="Wingdings" panose="05000000000000000000" pitchFamily="2" charset="2"/>
              <a:buChar char="Ø"/>
            </a:pPr>
            <a:r>
              <a:rPr lang="en-GB" b="0" i="0" dirty="0">
                <a:effectLst/>
                <a:latin typeface="Arial" panose="020B0604020202020204" pitchFamily="34" charset="0"/>
                <a:cs typeface="Arial" panose="020B0604020202020204" pitchFamily="34" charset="0"/>
              </a:rPr>
              <a:t>Table of contents (optional for a shorter report).</a:t>
            </a:r>
          </a:p>
          <a:p>
            <a:pPr algn="l">
              <a:lnSpc>
                <a:spcPct val="160000"/>
              </a:lnSpc>
              <a:spcBef>
                <a:spcPts val="0"/>
              </a:spcBef>
              <a:buFont typeface="Wingdings" panose="05000000000000000000" pitchFamily="2" charset="2"/>
              <a:buChar char="Ø"/>
            </a:pPr>
            <a:r>
              <a:rPr lang="en-GB" b="0" i="0" dirty="0">
                <a:effectLst/>
                <a:latin typeface="Arial" panose="020B0604020202020204" pitchFamily="34" charset="0"/>
                <a:cs typeface="Arial" panose="020B0604020202020204" pitchFamily="34" charset="0"/>
              </a:rPr>
              <a:t>Introduction (including a clear thesis statement).</a:t>
            </a:r>
          </a:p>
          <a:p>
            <a:pPr algn="l">
              <a:lnSpc>
                <a:spcPct val="160000"/>
              </a:lnSpc>
              <a:spcBef>
                <a:spcPts val="0"/>
              </a:spcBef>
              <a:buFont typeface="Wingdings" panose="05000000000000000000" pitchFamily="2" charset="2"/>
              <a:buChar char="Ø"/>
            </a:pPr>
            <a:r>
              <a:rPr lang="en-GB" b="0" i="0" dirty="0">
                <a:effectLst/>
                <a:latin typeface="Arial" panose="020B0604020202020204" pitchFamily="34" charset="0"/>
                <a:cs typeface="Arial" panose="020B0604020202020204" pitchFamily="34" charset="0"/>
              </a:rPr>
              <a:t>Body with well-organized sections based on the research questions.</a:t>
            </a:r>
          </a:p>
          <a:p>
            <a:pPr algn="l">
              <a:lnSpc>
                <a:spcPct val="160000"/>
              </a:lnSpc>
              <a:spcBef>
                <a:spcPts val="0"/>
              </a:spcBef>
              <a:buFont typeface="Wingdings" panose="05000000000000000000" pitchFamily="2" charset="2"/>
              <a:buChar char="Ø"/>
            </a:pPr>
            <a:r>
              <a:rPr lang="en-GB" b="0" i="0" dirty="0">
                <a:effectLst/>
                <a:latin typeface="Arial" panose="020B0604020202020204" pitchFamily="34" charset="0"/>
                <a:cs typeface="Arial" panose="020B0604020202020204" pitchFamily="34" charset="0"/>
              </a:rPr>
              <a:t>Conclusion summarizing key findings.</a:t>
            </a:r>
          </a:p>
          <a:p>
            <a:pPr algn="l">
              <a:lnSpc>
                <a:spcPct val="160000"/>
              </a:lnSpc>
              <a:spcBef>
                <a:spcPts val="0"/>
              </a:spcBef>
              <a:buFont typeface="Wingdings" panose="05000000000000000000" pitchFamily="2" charset="2"/>
              <a:buChar char="Ø"/>
            </a:pPr>
            <a:r>
              <a:rPr lang="en-GB" b="0" i="0" dirty="0">
                <a:effectLst/>
                <a:latin typeface="Arial" panose="020B0604020202020204" pitchFamily="34" charset="0"/>
                <a:cs typeface="Arial" panose="020B0604020202020204" pitchFamily="34" charset="0"/>
              </a:rPr>
              <a:t>References page with proper citations.</a:t>
            </a:r>
          </a:p>
          <a:p>
            <a:endParaRPr lang="en-GB" dirty="0"/>
          </a:p>
        </p:txBody>
      </p:sp>
    </p:spTree>
    <p:extLst>
      <p:ext uri="{BB962C8B-B14F-4D97-AF65-F5344CB8AC3E}">
        <p14:creationId xmlns:p14="http://schemas.microsoft.com/office/powerpoint/2010/main" val="15786725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60A3A-7D05-F180-C98B-616683B027DC}"/>
              </a:ext>
            </a:extLst>
          </p:cNvPr>
          <p:cNvSpPr>
            <a:spLocks noGrp="1"/>
          </p:cNvSpPr>
          <p:nvPr>
            <p:ph type="title"/>
          </p:nvPr>
        </p:nvSpPr>
        <p:spPr>
          <a:xfrm>
            <a:off x="425664" y="-171400"/>
            <a:ext cx="8229600" cy="1143000"/>
          </a:xfrm>
        </p:spPr>
        <p:txBody>
          <a:bodyPr/>
          <a:lstStyle/>
          <a:p>
            <a:r>
              <a:rPr lang="en-GB" dirty="0"/>
              <a:t>Class Activity 1 </a:t>
            </a:r>
          </a:p>
        </p:txBody>
      </p:sp>
      <p:sp>
        <p:nvSpPr>
          <p:cNvPr id="3" name="Content Placeholder 2">
            <a:extLst>
              <a:ext uri="{FF2B5EF4-FFF2-40B4-BE49-F238E27FC236}">
                <a16:creationId xmlns:a16="http://schemas.microsoft.com/office/drawing/2014/main" id="{E49DB437-864D-95DF-DFFB-DA2A71AC8A74}"/>
              </a:ext>
            </a:extLst>
          </p:cNvPr>
          <p:cNvSpPr>
            <a:spLocks noGrp="1"/>
          </p:cNvSpPr>
          <p:nvPr>
            <p:ph idx="1"/>
          </p:nvPr>
        </p:nvSpPr>
        <p:spPr>
          <a:xfrm>
            <a:off x="425664" y="942502"/>
            <a:ext cx="8229600" cy="3917032"/>
          </a:xfrm>
        </p:spPr>
        <p:txBody>
          <a:bodyPr>
            <a:normAutofit fontScale="92500" lnSpcReduction="20000"/>
          </a:bodyPr>
          <a:lstStyle/>
          <a:p>
            <a:pPr marL="0" indent="0" algn="l">
              <a:lnSpc>
                <a:spcPct val="150000"/>
              </a:lnSpc>
              <a:spcBef>
                <a:spcPts val="0"/>
              </a:spcBef>
              <a:buNone/>
            </a:pPr>
            <a:r>
              <a:rPr lang="en-GB" b="1" i="0" dirty="0">
                <a:effectLst/>
                <a:latin typeface="Arial" panose="020B0604020202020204" pitchFamily="34" charset="0"/>
                <a:cs typeface="Arial" panose="020B0604020202020204" pitchFamily="34" charset="0"/>
              </a:rPr>
              <a:t>Peer Review (1 class session):</a:t>
            </a:r>
            <a:endParaRPr lang="en-GB" b="0" i="0" dirty="0">
              <a:effectLst/>
              <a:latin typeface="Arial" panose="020B0604020202020204" pitchFamily="34" charset="0"/>
              <a:cs typeface="Arial" panose="020B0604020202020204" pitchFamily="34" charset="0"/>
            </a:endParaRPr>
          </a:p>
          <a:p>
            <a:pPr algn="l">
              <a:lnSpc>
                <a:spcPct val="150000"/>
              </a:lnSpc>
              <a:spcBef>
                <a:spcPts val="0"/>
              </a:spcBef>
              <a:buFont typeface="Wingdings" panose="05000000000000000000" pitchFamily="2" charset="2"/>
              <a:buChar char="Ø"/>
            </a:pPr>
            <a:r>
              <a:rPr lang="en-GB" b="0" i="0" dirty="0">
                <a:effectLst/>
                <a:latin typeface="Arial" panose="020B0604020202020204" pitchFamily="34" charset="0"/>
                <a:cs typeface="Arial" panose="020B0604020202020204" pitchFamily="34" charset="0"/>
              </a:rPr>
              <a:t>Have students exchange their reports with a classmate for peer review and feedback.</a:t>
            </a:r>
          </a:p>
          <a:p>
            <a:pPr algn="l">
              <a:lnSpc>
                <a:spcPct val="150000"/>
              </a:lnSpc>
              <a:spcBef>
                <a:spcPts val="0"/>
              </a:spcBef>
              <a:buFont typeface="Wingdings" panose="05000000000000000000" pitchFamily="2" charset="2"/>
              <a:buChar char="Ø"/>
            </a:pPr>
            <a:r>
              <a:rPr lang="en-GB" b="0" i="0" dirty="0">
                <a:effectLst/>
                <a:latin typeface="Arial" panose="020B0604020202020204" pitchFamily="34" charset="0"/>
                <a:cs typeface="Arial" panose="020B0604020202020204" pitchFamily="34" charset="0"/>
              </a:rPr>
              <a:t>Provide a checklist or rubric to guide peer review, focusing on structure, clarity, citation, and argument strength.</a:t>
            </a:r>
          </a:p>
          <a:p>
            <a:endParaRPr lang="en-GB" dirty="0"/>
          </a:p>
        </p:txBody>
      </p:sp>
    </p:spTree>
    <p:extLst>
      <p:ext uri="{BB962C8B-B14F-4D97-AF65-F5344CB8AC3E}">
        <p14:creationId xmlns:p14="http://schemas.microsoft.com/office/powerpoint/2010/main" val="424737864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60A3A-7D05-F180-C98B-616683B027DC}"/>
              </a:ext>
            </a:extLst>
          </p:cNvPr>
          <p:cNvSpPr>
            <a:spLocks noGrp="1"/>
          </p:cNvSpPr>
          <p:nvPr>
            <p:ph type="title"/>
          </p:nvPr>
        </p:nvSpPr>
        <p:spPr>
          <a:xfrm>
            <a:off x="425664" y="-171400"/>
            <a:ext cx="8229600" cy="1143000"/>
          </a:xfrm>
        </p:spPr>
        <p:txBody>
          <a:bodyPr/>
          <a:lstStyle/>
          <a:p>
            <a:r>
              <a:rPr lang="en-GB" dirty="0"/>
              <a:t>Class Activity 1 </a:t>
            </a:r>
          </a:p>
        </p:txBody>
      </p:sp>
      <p:sp>
        <p:nvSpPr>
          <p:cNvPr id="3" name="Content Placeholder 2">
            <a:extLst>
              <a:ext uri="{FF2B5EF4-FFF2-40B4-BE49-F238E27FC236}">
                <a16:creationId xmlns:a16="http://schemas.microsoft.com/office/drawing/2014/main" id="{E49DB437-864D-95DF-DFFB-DA2A71AC8A74}"/>
              </a:ext>
            </a:extLst>
          </p:cNvPr>
          <p:cNvSpPr>
            <a:spLocks noGrp="1"/>
          </p:cNvSpPr>
          <p:nvPr>
            <p:ph idx="1"/>
          </p:nvPr>
        </p:nvSpPr>
        <p:spPr>
          <a:xfrm>
            <a:off x="425664" y="942502"/>
            <a:ext cx="8229600" cy="3917032"/>
          </a:xfrm>
        </p:spPr>
        <p:txBody>
          <a:bodyPr>
            <a:normAutofit fontScale="92500" lnSpcReduction="20000"/>
          </a:bodyPr>
          <a:lstStyle/>
          <a:p>
            <a:pPr marL="0" indent="0" algn="l">
              <a:lnSpc>
                <a:spcPct val="150000"/>
              </a:lnSpc>
              <a:spcBef>
                <a:spcPts val="0"/>
              </a:spcBef>
              <a:buNone/>
            </a:pPr>
            <a:r>
              <a:rPr lang="en-GB" b="1" i="0" dirty="0">
                <a:effectLst/>
                <a:latin typeface="Arial" panose="020B0604020202020204" pitchFamily="34" charset="0"/>
                <a:cs typeface="Arial" panose="020B0604020202020204" pitchFamily="34" charset="0"/>
              </a:rPr>
              <a:t>Revision and Finalization (1-2 class sessions):</a:t>
            </a:r>
            <a:endParaRPr lang="en-GB" b="0" i="0" dirty="0">
              <a:effectLst/>
              <a:latin typeface="Arial" panose="020B0604020202020204" pitchFamily="34" charset="0"/>
              <a:cs typeface="Arial" panose="020B0604020202020204" pitchFamily="34" charset="0"/>
            </a:endParaRPr>
          </a:p>
          <a:p>
            <a:pPr algn="l">
              <a:lnSpc>
                <a:spcPct val="150000"/>
              </a:lnSpc>
              <a:spcBef>
                <a:spcPts val="0"/>
              </a:spcBef>
              <a:buFont typeface="Wingdings" panose="05000000000000000000" pitchFamily="2" charset="2"/>
              <a:buChar char="Ø"/>
            </a:pPr>
            <a:r>
              <a:rPr lang="en-GB" b="0" i="0" dirty="0">
                <a:effectLst/>
                <a:latin typeface="Arial" panose="020B0604020202020204" pitchFamily="34" charset="0"/>
                <a:cs typeface="Arial" panose="020B0604020202020204" pitchFamily="34" charset="0"/>
              </a:rPr>
              <a:t>Allow students to make revisions based on peer feedback and self-review.</a:t>
            </a:r>
          </a:p>
          <a:p>
            <a:pPr algn="l">
              <a:lnSpc>
                <a:spcPct val="150000"/>
              </a:lnSpc>
              <a:spcBef>
                <a:spcPts val="0"/>
              </a:spcBef>
              <a:buFont typeface="Wingdings" panose="05000000000000000000" pitchFamily="2" charset="2"/>
              <a:buChar char="Ø"/>
            </a:pPr>
            <a:r>
              <a:rPr lang="en-GB" b="0" i="0" dirty="0">
                <a:effectLst/>
                <a:latin typeface="Arial" panose="020B0604020202020204" pitchFamily="34" charset="0"/>
                <a:cs typeface="Arial" panose="020B0604020202020204" pitchFamily="34" charset="0"/>
              </a:rPr>
              <a:t>Discuss the importance of proofreading for grammar, spelling, and formatting.</a:t>
            </a:r>
          </a:p>
          <a:p>
            <a:endParaRPr lang="en-GB" dirty="0"/>
          </a:p>
        </p:txBody>
      </p:sp>
    </p:spTree>
    <p:extLst>
      <p:ext uri="{BB962C8B-B14F-4D97-AF65-F5344CB8AC3E}">
        <p14:creationId xmlns:p14="http://schemas.microsoft.com/office/powerpoint/2010/main" val="364753294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60A3A-7D05-F180-C98B-616683B027DC}"/>
              </a:ext>
            </a:extLst>
          </p:cNvPr>
          <p:cNvSpPr>
            <a:spLocks noGrp="1"/>
          </p:cNvSpPr>
          <p:nvPr>
            <p:ph type="title"/>
          </p:nvPr>
        </p:nvSpPr>
        <p:spPr>
          <a:xfrm>
            <a:off x="425664" y="-171400"/>
            <a:ext cx="8229600" cy="1143000"/>
          </a:xfrm>
        </p:spPr>
        <p:txBody>
          <a:bodyPr/>
          <a:lstStyle/>
          <a:p>
            <a:r>
              <a:rPr lang="en-GB" dirty="0"/>
              <a:t>Class Activity 1 </a:t>
            </a:r>
          </a:p>
        </p:txBody>
      </p:sp>
      <p:sp>
        <p:nvSpPr>
          <p:cNvPr id="3" name="Content Placeholder 2">
            <a:extLst>
              <a:ext uri="{FF2B5EF4-FFF2-40B4-BE49-F238E27FC236}">
                <a16:creationId xmlns:a16="http://schemas.microsoft.com/office/drawing/2014/main" id="{E49DB437-864D-95DF-DFFB-DA2A71AC8A74}"/>
              </a:ext>
            </a:extLst>
          </p:cNvPr>
          <p:cNvSpPr>
            <a:spLocks noGrp="1"/>
          </p:cNvSpPr>
          <p:nvPr>
            <p:ph idx="1"/>
          </p:nvPr>
        </p:nvSpPr>
        <p:spPr>
          <a:xfrm>
            <a:off x="425664" y="942502"/>
            <a:ext cx="8229600" cy="3917032"/>
          </a:xfrm>
        </p:spPr>
        <p:txBody>
          <a:bodyPr>
            <a:normAutofit/>
          </a:bodyPr>
          <a:lstStyle/>
          <a:p>
            <a:pPr marL="0" indent="0" algn="l">
              <a:lnSpc>
                <a:spcPct val="150000"/>
              </a:lnSpc>
              <a:spcBef>
                <a:spcPts val="0"/>
              </a:spcBef>
              <a:buNone/>
            </a:pPr>
            <a:r>
              <a:rPr lang="en-GB" b="1" i="0" dirty="0">
                <a:effectLst/>
                <a:latin typeface="Arial" panose="020B0604020202020204" pitchFamily="34" charset="0"/>
                <a:cs typeface="Arial" panose="020B0604020202020204" pitchFamily="34" charset="0"/>
              </a:rPr>
              <a:t>Presentation (Optional - 1 class session):</a:t>
            </a:r>
            <a:endParaRPr lang="en-GB" b="0" i="0" dirty="0">
              <a:effectLst/>
              <a:latin typeface="Arial" panose="020B0604020202020204" pitchFamily="34" charset="0"/>
              <a:cs typeface="Arial" panose="020B0604020202020204" pitchFamily="34" charset="0"/>
            </a:endParaRPr>
          </a:p>
          <a:p>
            <a:pPr marL="0" indent="0" algn="l">
              <a:lnSpc>
                <a:spcPct val="150000"/>
              </a:lnSpc>
              <a:spcBef>
                <a:spcPts val="0"/>
              </a:spcBef>
              <a:buNone/>
            </a:pPr>
            <a:r>
              <a:rPr lang="en-GB" b="0" i="0" dirty="0">
                <a:effectLst/>
                <a:latin typeface="Arial" panose="020B0604020202020204" pitchFamily="34" charset="0"/>
                <a:cs typeface="Arial" panose="020B0604020202020204" pitchFamily="34" charset="0"/>
              </a:rPr>
              <a:t>If time allows, have students present their findings to the class. This reinforces their presentation skills and allows for discussion..</a:t>
            </a:r>
          </a:p>
          <a:p>
            <a:endParaRPr lang="en-GB" dirty="0"/>
          </a:p>
        </p:txBody>
      </p:sp>
    </p:spTree>
    <p:extLst>
      <p:ext uri="{BB962C8B-B14F-4D97-AF65-F5344CB8AC3E}">
        <p14:creationId xmlns:p14="http://schemas.microsoft.com/office/powerpoint/2010/main" val="389542283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E763849-7C27-9BFC-6237-A60254013920}"/>
              </a:ext>
            </a:extLst>
          </p:cNvPr>
          <p:cNvSpPr/>
          <p:nvPr/>
        </p:nvSpPr>
        <p:spPr>
          <a:xfrm>
            <a:off x="451666" y="372116"/>
            <a:ext cx="8100000" cy="4860000"/>
          </a:xfrm>
          <a:prstGeom prst="rect">
            <a:avLst/>
          </a:prstGeom>
          <a:solidFill>
            <a:srgbClr val="00B0F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600" dirty="0">
                <a:latin typeface="Arial" panose="020B0604020202020204" pitchFamily="34" charset="0"/>
                <a:cs typeface="Arial" panose="020B0604020202020204" pitchFamily="34" charset="0"/>
              </a:rPr>
              <a:t>COMPONENT 2</a:t>
            </a:r>
          </a:p>
          <a:p>
            <a:pPr algn="ctr"/>
            <a:r>
              <a:rPr lang="en-GB" sz="9600" dirty="0">
                <a:latin typeface="Arial" panose="020B0604020202020204" pitchFamily="34" charset="0"/>
                <a:cs typeface="Arial" panose="020B0604020202020204" pitchFamily="34" charset="0"/>
              </a:rPr>
              <a:t>FEEDBACK</a:t>
            </a:r>
          </a:p>
        </p:txBody>
      </p:sp>
    </p:spTree>
    <p:extLst>
      <p:ext uri="{BB962C8B-B14F-4D97-AF65-F5344CB8AC3E}">
        <p14:creationId xmlns:p14="http://schemas.microsoft.com/office/powerpoint/2010/main" val="58991517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5F39B-BAE9-F7E9-21A4-2318FA21A84C}"/>
              </a:ext>
            </a:extLst>
          </p:cNvPr>
          <p:cNvSpPr>
            <a:spLocks noGrp="1"/>
          </p:cNvSpPr>
          <p:nvPr>
            <p:ph type="title"/>
          </p:nvPr>
        </p:nvSpPr>
        <p:spPr>
          <a:xfrm>
            <a:off x="179512" y="1844824"/>
            <a:ext cx="8229600" cy="1143000"/>
          </a:xfrm>
        </p:spPr>
        <p:txBody>
          <a:bodyPr/>
          <a:lstStyle/>
          <a:p>
            <a:r>
              <a:rPr lang="en-GB" b="1" dirty="0"/>
              <a:t>Questions and Answers</a:t>
            </a:r>
          </a:p>
        </p:txBody>
      </p:sp>
    </p:spTree>
    <p:extLst>
      <p:ext uri="{BB962C8B-B14F-4D97-AF65-F5344CB8AC3E}">
        <p14:creationId xmlns:p14="http://schemas.microsoft.com/office/powerpoint/2010/main" val="365687556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303dbf9b-b85b-46a0-94f1-894078c07ecd"/>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1985</Words>
  <Application>Microsoft Office PowerPoint</Application>
  <PresentationFormat>On-screen Show (4:3)</PresentationFormat>
  <Paragraphs>218</Paragraphs>
  <Slides>42</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42</vt:i4>
      </vt:variant>
    </vt:vector>
  </HeadingPairs>
  <TitlesOfParts>
    <vt:vector size="47" baseType="lpstr">
      <vt:lpstr>Arial</vt:lpstr>
      <vt:lpstr>Calibri</vt:lpstr>
      <vt:lpstr>Myriad Pro</vt:lpstr>
      <vt:lpstr>Wingdings</vt:lpstr>
      <vt:lpstr>20140311PresentationUWTSDTemplate</vt:lpstr>
      <vt:lpstr>PowerPoint Presentation</vt:lpstr>
      <vt:lpstr>Overview</vt:lpstr>
      <vt:lpstr>What Is A Report?</vt:lpstr>
      <vt:lpstr>Fundamentals of Report Writing</vt:lpstr>
      <vt:lpstr>Fundamentals of Report Writing</vt:lpstr>
      <vt:lpstr>Fundamentals of Report Writing</vt:lpstr>
      <vt:lpstr>Fundamentals of Report Writing</vt:lpstr>
      <vt:lpstr>Fundamentals of Report Writing</vt:lpstr>
      <vt:lpstr>Fundamentals of Report Writing</vt:lpstr>
      <vt:lpstr>Fundamentals of Report Writing</vt:lpstr>
      <vt:lpstr>Fundamentals of Report Writing</vt:lpstr>
      <vt:lpstr>Report Format and Organization</vt:lpstr>
      <vt:lpstr>Report Format and Organization</vt:lpstr>
      <vt:lpstr>PowerPoint Presentation</vt:lpstr>
      <vt:lpstr>Abstract/ Executive Summary</vt:lpstr>
      <vt:lpstr>Abstract/ Executive Summary</vt:lpstr>
      <vt:lpstr>Report Format and Organization</vt:lpstr>
      <vt:lpstr>Introduction/Objective</vt:lpstr>
      <vt:lpstr>Introduction/Objective</vt:lpstr>
      <vt:lpstr>Introduction/Objective</vt:lpstr>
      <vt:lpstr>Background/ Literature Review</vt:lpstr>
      <vt:lpstr>Methodology/Procedure</vt:lpstr>
      <vt:lpstr>Results</vt:lpstr>
      <vt:lpstr>Results</vt:lpstr>
      <vt:lpstr>Discussion</vt:lpstr>
      <vt:lpstr>Conclusion</vt:lpstr>
      <vt:lpstr>Recommendation</vt:lpstr>
      <vt:lpstr>Visual Design</vt:lpstr>
      <vt:lpstr>Visual Design</vt:lpstr>
      <vt:lpstr>Visual Design</vt:lpstr>
      <vt:lpstr>Visual Design</vt:lpstr>
      <vt:lpstr>Language and Vocabulary</vt:lpstr>
      <vt:lpstr>Source Documentation</vt:lpstr>
      <vt:lpstr>Source Documentation</vt:lpstr>
      <vt:lpstr>PowerPoint Presentation</vt:lpstr>
      <vt:lpstr>Class Activity 1  </vt:lpstr>
      <vt:lpstr>Class Activity 1 </vt:lpstr>
      <vt:lpstr>Class Activity 1 </vt:lpstr>
      <vt:lpstr>Class Activity 1 </vt:lpstr>
      <vt:lpstr>Class Activity 1 </vt:lpstr>
      <vt:lpstr>PowerPoint Presentation</vt:lpstr>
      <vt:lpstr>Questions and Answers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Academic Skills (LCLM4001) Critical Thinking, Critical Reading, and Critical Writing</dc:title>
  <dc:creator>Matthew Brian</dc:creator>
  <cp:lastModifiedBy>Mobolanle Bello</cp:lastModifiedBy>
  <cp:revision>32</cp:revision>
  <dcterms:created xsi:type="dcterms:W3CDTF">2022-10-16T12:57:38Z</dcterms:created>
  <dcterms:modified xsi:type="dcterms:W3CDTF">2025-12-19T17:50:38Z</dcterms:modified>
</cp:coreProperties>
</file>