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 id="2147483854" r:id="rId2"/>
  </p:sldMasterIdLst>
  <p:sldIdLst>
    <p:sldId id="272" r:id="rId3"/>
    <p:sldId id="273" r:id="rId4"/>
    <p:sldId id="270" r:id="rId5"/>
    <p:sldId id="274" r:id="rId6"/>
    <p:sldId id="275"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 Tearle" initials="BT" lastIdx="1" clrIdx="0">
    <p:extLst>
      <p:ext uri="{19B8F6BF-5375-455C-9EA6-DF929625EA0E}">
        <p15:presenceInfo xmlns:p15="http://schemas.microsoft.com/office/powerpoint/2012/main" userId="Beth Tear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18" autoAdjust="0"/>
    <p:restoredTop sz="94660"/>
  </p:normalViewPr>
  <p:slideViewPr>
    <p:cSldViewPr snapToGrid="0">
      <p:cViewPr>
        <p:scale>
          <a:sx n="80" d="100"/>
          <a:sy n="80" d="100"/>
        </p:scale>
        <p:origin x="414"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05432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374853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25086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518C2D-5102-48F2-A859-5366198EAF86}"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06204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18C2D-5102-48F2-A859-5366198EAF86}" type="datetimeFigureOut">
              <a:rPr lang="en-GB" smtClean="0"/>
              <a:t>26/03/2020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90533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518C2D-5102-48F2-A859-5366198EAF86}" type="datetimeFigureOut">
              <a:rPr lang="en-GB" smtClean="0"/>
              <a:t>26/03/2020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4077343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518C2D-5102-48F2-A859-5366198EAF86}" type="datetimeFigureOut">
              <a:rPr lang="en-GB" smtClean="0"/>
              <a:t>26/03/2020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825178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518C2D-5102-48F2-A859-5366198EAF86}"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94987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518C2D-5102-48F2-A859-5366198EAF86}"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126539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589002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15423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264271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8910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40241093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63112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9956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609600" y="3699804"/>
            <a:ext cx="110744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609600" y="1433732"/>
            <a:ext cx="110744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951501"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278099"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6053797" y="3526302"/>
            <a:ext cx="6096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sz="1800"/>
          </a:p>
        </p:txBody>
      </p:sp>
      <p:sp>
        <p:nvSpPr>
          <p:cNvPr id="15" name="Date Placeholder 14"/>
          <p:cNvSpPr>
            <a:spLocks noGrp="1"/>
          </p:cNvSpPr>
          <p:nvPr>
            <p:ph type="dt" sz="half" idx="10"/>
          </p:nvPr>
        </p:nvSpPr>
        <p:spPr/>
        <p:txBody>
          <a:bodyPr/>
          <a:lstStyle/>
          <a:p>
            <a:fld id="{3DFDAC6C-0303-4693-864E-61C6583C0F7A}" type="datetimeFigureOut">
              <a:rPr lang="en-GB" smtClean="0"/>
              <a:pPr/>
              <a:t>26/03/2020</a:t>
            </a:fld>
            <a:endParaRPr lang="en-GB"/>
          </a:p>
        </p:txBody>
      </p:sp>
      <p:sp>
        <p:nvSpPr>
          <p:cNvPr id="16" name="Slide Number Placeholder 15"/>
          <p:cNvSpPr>
            <a:spLocks noGrp="1"/>
          </p:cNvSpPr>
          <p:nvPr>
            <p:ph type="sldNum" sz="quarter" idx="11"/>
          </p:nvPr>
        </p:nvSpPr>
        <p:spPr/>
        <p:txBody>
          <a:bodyPr/>
          <a:lstStyle/>
          <a:p>
            <a:fld id="{1439907F-EA58-4FF4-889C-6B552DE65E18}"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17699052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609600" y="1524000"/>
            <a:ext cx="10972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3DFDAC6C-0303-4693-864E-61C6583C0F7A}" type="datetimeFigureOut">
              <a:rPr lang="en-GB" smtClean="0"/>
              <a:pPr/>
              <a:t>26/03/2020</a:t>
            </a:fld>
            <a:endParaRPr lang="en-GB"/>
          </a:p>
        </p:txBody>
      </p:sp>
      <p:sp>
        <p:nvSpPr>
          <p:cNvPr id="15" name="Slide Number Placeholder 14"/>
          <p:cNvSpPr>
            <a:spLocks noGrp="1"/>
          </p:cNvSpPr>
          <p:nvPr>
            <p:ph type="sldNum" sz="quarter" idx="15"/>
          </p:nvPr>
        </p:nvSpPr>
        <p:spPr/>
        <p:txBody>
          <a:bodyPr/>
          <a:lstStyle>
            <a:lvl1pPr algn="ctr">
              <a:defRPr/>
            </a:lvl1pPr>
          </a:lstStyle>
          <a:p>
            <a:fld id="{1439907F-EA58-4FF4-889C-6B552DE65E18}" type="slidenum">
              <a:rPr lang="en-GB" smtClean="0"/>
              <a:pPr/>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359598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DFDAC6C-0303-4693-864E-61C6583C0F7A}" type="datetimeFigureOut">
              <a:rPr lang="en-GB" smtClean="0"/>
              <a:pPr/>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a:xfrm>
            <a:off x="914400" y="3505200"/>
            <a:ext cx="105664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914400" y="4958864"/>
            <a:ext cx="105664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914400" y="4916993"/>
            <a:ext cx="105664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42043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DFDAC6C-0303-4693-864E-61C6583C0F7A}" type="datetimeFigureOut">
              <a:rPr lang="en-GB" smtClean="0"/>
              <a:pPr/>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609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6197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0263679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1439907F-EA58-4FF4-889C-6B552DE65E18}" type="slidenum">
              <a:rPr lang="en-GB" smtClean="0"/>
              <a:pPr/>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3DFDAC6C-0303-4693-864E-61C6583C0F7A}" type="datetimeFigureOut">
              <a:rPr lang="en-GB" smtClean="0"/>
              <a:pPr/>
              <a:t>26/03/2020</a:t>
            </a:fld>
            <a:endParaRPr lang="en-GB"/>
          </a:p>
        </p:txBody>
      </p:sp>
      <p:sp>
        <p:nvSpPr>
          <p:cNvPr id="3" name="Text Placeholder 2"/>
          <p:cNvSpPr>
            <a:spLocks noGrp="1"/>
          </p:cNvSpPr>
          <p:nvPr>
            <p:ph type="body" idx="1"/>
          </p:nvPr>
        </p:nvSpPr>
        <p:spPr>
          <a:xfrm>
            <a:off x="609600" y="1399593"/>
            <a:ext cx="5386917"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609600"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6199717"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609600" y="155448"/>
            <a:ext cx="109728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6197600" y="1399593"/>
            <a:ext cx="5386917"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750593"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339840"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06399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DFDAC6C-0303-4693-864E-61C6583C0F7A}" type="datetimeFigureOut">
              <a:rPr lang="en-GB" smtClean="0"/>
              <a:pPr/>
              <a:t>26/03/2020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14587885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FDAC6C-0303-4693-864E-61C6583C0F7A}" type="datetimeFigureOut">
              <a:rPr lang="en-GB" smtClean="0"/>
              <a:pPr/>
              <a:t>26/03/2020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9594975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609600" y="457200"/>
            <a:ext cx="83312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042400" y="1600200"/>
            <a:ext cx="2645664"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9042400" y="457200"/>
            <a:ext cx="26416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3DFDAC6C-0303-4693-864E-61C6583C0F7A}" type="datetimeFigureOut">
              <a:rPr lang="en-GB" smtClean="0"/>
              <a:pPr/>
              <a:t>26/03/2020</a:t>
            </a:fld>
            <a:endParaRPr lang="en-GB"/>
          </a:p>
        </p:txBody>
      </p:sp>
      <p:sp>
        <p:nvSpPr>
          <p:cNvPr id="9" name="Slide Number Placeholder 8"/>
          <p:cNvSpPr>
            <a:spLocks noGrp="1"/>
          </p:cNvSpPr>
          <p:nvPr>
            <p:ph type="sldNum" sz="quarter" idx="15"/>
          </p:nvPr>
        </p:nvSpPr>
        <p:spPr/>
        <p:txBody>
          <a:bodyPr/>
          <a:lstStyle/>
          <a:p>
            <a:fld id="{1439907F-EA58-4FF4-889C-6B552DE65E18}" type="slidenum">
              <a:rPr lang="en-GB" smtClean="0"/>
              <a:pPr/>
              <a:t>‹#›</a:t>
            </a:fld>
            <a:endParaRPr lang="en-GB"/>
          </a:p>
        </p:txBody>
      </p:sp>
      <p:sp>
        <p:nvSpPr>
          <p:cNvPr id="10" name="Footer Placeholder 9"/>
          <p:cNvSpPr>
            <a:spLocks noGrp="1"/>
          </p:cNvSpPr>
          <p:nvPr>
            <p:ph type="ftr" sz="quarter" idx="16"/>
          </p:nvPr>
        </p:nvSpPr>
        <p:spPr/>
        <p:txBody>
          <a:bodyPr/>
          <a:lstStyle/>
          <a:p>
            <a:endParaRPr lang="en-GB"/>
          </a:p>
        </p:txBody>
      </p:sp>
    </p:spTree>
    <p:extLst>
      <p:ext uri="{BB962C8B-B14F-4D97-AF65-F5344CB8AC3E}">
        <p14:creationId xmlns:p14="http://schemas.microsoft.com/office/powerpoint/2010/main" val="35733800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9200" y="457200"/>
            <a:ext cx="2743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609600" y="457200"/>
            <a:ext cx="80264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8839200" y="1600200"/>
            <a:ext cx="27432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3DFDAC6C-0303-4693-864E-61C6583C0F7A}" type="datetimeFigureOut">
              <a:rPr lang="en-GB" smtClean="0"/>
              <a:pPr/>
              <a:t>26/03/2020</a:t>
            </a:fld>
            <a:endParaRPr lang="en-GB"/>
          </a:p>
        </p:txBody>
      </p:sp>
      <p:sp>
        <p:nvSpPr>
          <p:cNvPr id="9" name="Slide Number Placeholder 8"/>
          <p:cNvSpPr>
            <a:spLocks noGrp="1"/>
          </p:cNvSpPr>
          <p:nvPr>
            <p:ph type="sldNum" sz="quarter" idx="11"/>
          </p:nvPr>
        </p:nvSpPr>
        <p:spPr/>
        <p:txBody>
          <a:bodyPr/>
          <a:lstStyle/>
          <a:p>
            <a:fld id="{1439907F-EA58-4FF4-889C-6B552DE65E18}"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22193466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DFDAC6C-0303-4693-864E-61C6583C0F7A}" type="datetimeFigureOut">
              <a:rPr lang="en-GB" smtClean="0"/>
              <a:pPr/>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4836883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DFDAC6C-0303-4693-864E-61C6583C0F7A}" type="datetimeFigureOut">
              <a:rPr lang="en-GB" smtClean="0"/>
              <a:pPr/>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830686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518C2D-5102-48F2-A859-5366198EAF86}" type="datetimeFigureOut">
              <a:rPr lang="en-GB" smtClean="0"/>
              <a:t>26/03/2020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631522216"/>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09600" y="1447800"/>
            <a:ext cx="109728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7721600" y="6203667"/>
            <a:ext cx="3454400" cy="384048"/>
          </a:xfrm>
          <a:prstGeom prst="rect">
            <a:avLst/>
          </a:prstGeom>
        </p:spPr>
        <p:txBody>
          <a:bodyPr vert="horz" anchor="ctr" anchorCtr="0"/>
          <a:lstStyle>
            <a:lvl1pPr algn="l" eaLnBrk="1" latinLnBrk="0" hangingPunct="1">
              <a:defRPr kumimoji="0" sz="1200">
                <a:solidFill>
                  <a:schemeClr val="tx2"/>
                </a:solidFill>
              </a:defRPr>
            </a:lvl1pPr>
          </a:lstStyle>
          <a:p>
            <a:fld id="{3DFDAC6C-0303-4693-864E-61C6583C0F7A}" type="datetimeFigureOut">
              <a:rPr lang="en-GB" smtClean="0"/>
              <a:pPr/>
              <a:t>26/03/2020</a:t>
            </a:fld>
            <a:endParaRPr lang="en-GB"/>
          </a:p>
        </p:txBody>
      </p:sp>
      <p:sp>
        <p:nvSpPr>
          <p:cNvPr id="10" name="Footer Placeholder 9"/>
          <p:cNvSpPr>
            <a:spLocks noGrp="1"/>
          </p:cNvSpPr>
          <p:nvPr>
            <p:ph type="ftr" sz="quarter" idx="3"/>
          </p:nvPr>
        </p:nvSpPr>
        <p:spPr>
          <a:xfrm>
            <a:off x="2844800" y="6203667"/>
            <a:ext cx="47752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11214100" y="6181531"/>
            <a:ext cx="8128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1439907F-EA58-4FF4-889C-6B552DE65E18}" type="slidenum">
              <a:rPr lang="en-GB" smtClean="0"/>
              <a:pPr/>
              <a:t>‹#›</a:t>
            </a:fld>
            <a:endParaRPr lang="en-GB"/>
          </a:p>
        </p:txBody>
      </p:sp>
      <p:sp>
        <p:nvSpPr>
          <p:cNvPr id="5" name="Title Placeholder 4"/>
          <p:cNvSpPr>
            <a:spLocks noGrp="1"/>
          </p:cNvSpPr>
          <p:nvPr>
            <p:ph type="title"/>
          </p:nvPr>
        </p:nvSpPr>
        <p:spPr>
          <a:xfrm>
            <a:off x="609600" y="152400"/>
            <a:ext cx="10972800" cy="1219200"/>
          </a:xfrm>
          <a:prstGeom prst="rect">
            <a:avLst/>
          </a:prstGeom>
          <a:ln w="6350" cap="rnd">
            <a:noFill/>
          </a:ln>
        </p:spPr>
        <p:txBody>
          <a:bodyPr vert="horz" anchor="b" anchorCtr="0">
            <a:normAutofit/>
          </a:bodyPr>
          <a:lstStyle/>
          <a:p>
            <a:r>
              <a:rPr kumimoji="0" lang="en-US"/>
              <a:t>Click to edit Master title style</a:t>
            </a:r>
          </a:p>
        </p:txBody>
      </p:sp>
    </p:spTree>
    <p:extLst>
      <p:ext uri="{BB962C8B-B14F-4D97-AF65-F5344CB8AC3E}">
        <p14:creationId xmlns:p14="http://schemas.microsoft.com/office/powerpoint/2010/main" val="2251895707"/>
      </p:ext>
    </p:extLst>
  </p:cSld>
  <p:clrMap bg1="dk1" tx1="lt1" bg2="dk2" tx2="lt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18.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jpeg"/><Relationship Id="rId1" Type="http://schemas.openxmlformats.org/officeDocument/2006/relationships/slideLayout" Target="../slideLayouts/slideLayout18.xm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schemeClr val="bg2">
                <a:shade val="12000"/>
                <a:satMod val="240000"/>
              </a:schemeClr>
              <a:schemeClr val="bg2">
                <a:tint val="65000"/>
              </a:schemeClr>
            </a:duotone>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53A5B67-712C-4893-AC37-42A73B4AD522}"/>
              </a:ext>
            </a:extLst>
          </p:cNvPr>
          <p:cNvSpPr/>
          <p:nvPr/>
        </p:nvSpPr>
        <p:spPr>
          <a:xfrm>
            <a:off x="398826" y="136479"/>
            <a:ext cx="11263087" cy="8279190"/>
          </a:xfrm>
          <a:prstGeom prst="rect">
            <a:avLst/>
          </a:prstGeom>
        </p:spPr>
        <p:txBody>
          <a:bodyPr wrap="square">
            <a:spAutoFit/>
          </a:bodyPr>
          <a:lstStyle/>
          <a:p>
            <a:pPr lvl="0" algn="ctr"/>
            <a:r>
              <a:rPr lang="en-GB" b="1" u="sng" dirty="0">
                <a:solidFill>
                  <a:prstClr val="black"/>
                </a:solidFill>
                <a:latin typeface="Calibri" panose="020F0502020204030204" pitchFamily="34" charset="0"/>
                <a:cs typeface="Calibri" panose="020F0502020204030204" pitchFamily="34" charset="0"/>
              </a:rPr>
              <a:t>SESSION – The Influences of Expressionism in Cinema: Metropolis (Part 2)</a:t>
            </a:r>
          </a:p>
          <a:p>
            <a:pPr lvl="0" algn="ctr"/>
            <a:r>
              <a:rPr lang="en-GB" sz="3600" b="1" u="sng" dirty="0">
                <a:solidFill>
                  <a:prstClr val="black"/>
                </a:solidFill>
                <a:latin typeface="Calibri" panose="020F0502020204030204" pitchFamily="34" charset="0"/>
                <a:cs typeface="Calibri" panose="020F0502020204030204" pitchFamily="34" charset="0"/>
              </a:rPr>
              <a:t>METROPOLIS</a:t>
            </a:r>
          </a:p>
          <a:p>
            <a:pPr lvl="0" algn="ctr"/>
            <a:r>
              <a:rPr lang="en-GB" sz="2000" b="1" dirty="0">
                <a:solidFill>
                  <a:prstClr val="black"/>
                </a:solidFill>
                <a:latin typeface="Calibri" panose="020F0502020204030204" pitchFamily="34" charset="0"/>
                <a:cs typeface="Calibri" panose="020F0502020204030204" pitchFamily="34" charset="0"/>
              </a:rPr>
              <a:t>Okay so now you’ve watched the film I’m going to highlight some of the </a:t>
            </a:r>
            <a:r>
              <a:rPr lang="en-GB" sz="2200" b="1" u="sng" dirty="0">
                <a:solidFill>
                  <a:prstClr val="black"/>
                </a:solidFill>
                <a:latin typeface="Calibri" panose="020F0502020204030204" pitchFamily="34" charset="0"/>
                <a:cs typeface="Calibri" panose="020F0502020204030204" pitchFamily="34" charset="0"/>
              </a:rPr>
              <a:t>Expressionist aspects of the film to think about!</a:t>
            </a:r>
          </a:p>
          <a:p>
            <a:pPr lvl="0" algn="ctr"/>
            <a:endParaRPr lang="en-GB" sz="800" b="1" u="sng" dirty="0">
              <a:solidFill>
                <a:prstClr val="black"/>
              </a:solidFill>
              <a:latin typeface="Calibri" panose="020F0502020204030204" pitchFamily="34" charset="0"/>
              <a:cs typeface="Calibri" panose="020F0502020204030204" pitchFamily="34" charset="0"/>
            </a:endParaRPr>
          </a:p>
          <a:p>
            <a:pPr lvl="0" algn="ctr"/>
            <a:r>
              <a:rPr lang="en-GB" sz="2000" b="1" dirty="0">
                <a:solidFill>
                  <a:prstClr val="black"/>
                </a:solidFill>
                <a:latin typeface="Calibri" panose="020F0502020204030204" pitchFamily="34" charset="0"/>
                <a:cs typeface="Calibri" panose="020F0502020204030204" pitchFamily="34" charset="0"/>
              </a:rPr>
              <a:t>*The sheer scale of the sets! Lang based the central image of </a:t>
            </a:r>
            <a:r>
              <a:rPr lang="en-GB" sz="2000" b="1" i="1" dirty="0">
                <a:solidFill>
                  <a:prstClr val="black"/>
                </a:solidFill>
                <a:latin typeface="Calibri" panose="020F0502020204030204" pitchFamily="34" charset="0"/>
                <a:cs typeface="Calibri" panose="020F0502020204030204" pitchFamily="34" charset="0"/>
              </a:rPr>
              <a:t>Metropolis</a:t>
            </a:r>
            <a:r>
              <a:rPr lang="en-GB" sz="2000" b="1" dirty="0">
                <a:solidFill>
                  <a:prstClr val="black"/>
                </a:solidFill>
                <a:latin typeface="Calibri" panose="020F0502020204030204" pitchFamily="34" charset="0"/>
                <a:cs typeface="Calibri" panose="020F0502020204030204" pitchFamily="34" charset="0"/>
              </a:rPr>
              <a:t>, apparently, on the Manhattan skyline as viewed across the water from the Statue of Liberty.</a:t>
            </a: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r>
              <a:rPr lang="en-GB" sz="2000" b="1" dirty="0">
                <a:solidFill>
                  <a:prstClr val="black"/>
                </a:solidFill>
                <a:latin typeface="Calibri" panose="020F0502020204030204" pitchFamily="34" charset="0"/>
                <a:cs typeface="Calibri" panose="020F0502020204030204" pitchFamily="34" charset="0"/>
              </a:rPr>
              <a:t>  </a:t>
            </a: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r>
              <a:rPr lang="en-GB" sz="2000" b="1" dirty="0">
                <a:solidFill>
                  <a:prstClr val="black"/>
                </a:solidFill>
                <a:latin typeface="Calibri" panose="020F0502020204030204" pitchFamily="34" charset="0"/>
                <a:cs typeface="Calibri" panose="020F0502020204030204" pitchFamily="34" charset="0"/>
              </a:rPr>
              <a:t>*The ‘glory’ of technology in the opening credits. The Expressionists enormously admired technology as much as they were horrified by it!</a:t>
            </a:r>
            <a:endParaRPr lang="en-GB" sz="800" b="1" dirty="0">
              <a:solidFill>
                <a:prstClr val="black"/>
              </a:solidFill>
              <a:latin typeface="Calibri" panose="020F0502020204030204" pitchFamily="34" charset="0"/>
              <a:cs typeface="Calibri" panose="020F0502020204030204" pitchFamily="34" charset="0"/>
            </a:endParaRPr>
          </a:p>
          <a:p>
            <a:pPr lvl="0" algn="ctr"/>
            <a:r>
              <a:rPr lang="en-GB" sz="2000" b="1" dirty="0">
                <a:solidFill>
                  <a:prstClr val="black"/>
                </a:solidFill>
                <a:latin typeface="Calibri" panose="020F0502020204030204" pitchFamily="34" charset="0"/>
                <a:cs typeface="Calibri" panose="020F0502020204030204" pitchFamily="34" charset="0"/>
              </a:rPr>
              <a:t> *The ‘disaster movie’ feel of the crowds. The crowds are anonymous. There is a sense of the masses on the streets, of class violence, of a mob which hates what it endures in </a:t>
            </a:r>
            <a:r>
              <a:rPr lang="en-GB" sz="2000" b="1" i="1" dirty="0">
                <a:solidFill>
                  <a:prstClr val="black"/>
                </a:solidFill>
                <a:latin typeface="Calibri" panose="020F0502020204030204" pitchFamily="34" charset="0"/>
                <a:cs typeface="Calibri" panose="020F0502020204030204" pitchFamily="34" charset="0"/>
              </a:rPr>
              <a:t>Metropolis</a:t>
            </a:r>
            <a:r>
              <a:rPr lang="en-GB" sz="2000" b="1" dirty="0">
                <a:solidFill>
                  <a:prstClr val="black"/>
                </a:solidFill>
                <a:latin typeface="Calibri" panose="020F0502020204030204" pitchFamily="34" charset="0"/>
                <a:cs typeface="Calibri" panose="020F0502020204030204" pitchFamily="34" charset="0"/>
              </a:rPr>
              <a:t>.</a:t>
            </a:r>
          </a:p>
          <a:p>
            <a:pPr lvl="0"/>
            <a:endParaRPr lang="en-GB" sz="20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  </a:t>
            </a:r>
          </a:p>
          <a:p>
            <a:pPr lvl="0"/>
            <a:endParaRPr lang="en-GB" sz="2000" b="1" dirty="0">
              <a:solidFill>
                <a:prstClr val="black"/>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1ED6E7E0-81D8-4963-85F5-32838092E4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2514" y="2771203"/>
            <a:ext cx="3392557" cy="2276783"/>
          </a:xfrm>
          <a:prstGeom prst="rect">
            <a:avLst/>
          </a:prstGeom>
          <a:effectLst>
            <a:softEdge rad="31750"/>
          </a:effectLst>
        </p:spPr>
      </p:pic>
      <p:pic>
        <p:nvPicPr>
          <p:cNvPr id="12" name="Picture 11">
            <a:extLst>
              <a:ext uri="{FF2B5EF4-FFF2-40B4-BE49-F238E27FC236}">
                <a16:creationId xmlns:a16="http://schemas.microsoft.com/office/drawing/2014/main" id="{A42EDBCC-54E5-4675-9C29-A9E9B9E119FD}"/>
              </a:ext>
            </a:extLst>
          </p:cNvPr>
          <p:cNvPicPr>
            <a:picLocks noChangeAspect="1"/>
          </p:cNvPicPr>
          <p:nvPr/>
        </p:nvPicPr>
        <p:blipFill rotWithShape="1">
          <a:blip r:embed="rId4">
            <a:extLst>
              <a:ext uri="{28A0092B-C50C-407E-A947-70E740481C1C}">
                <a14:useLocalDpi xmlns:a14="http://schemas.microsoft.com/office/drawing/2010/main" val="0"/>
              </a:ext>
            </a:extLst>
          </a:blip>
          <a:srcRect r="4271"/>
          <a:stretch/>
        </p:blipFill>
        <p:spPr>
          <a:xfrm>
            <a:off x="333918" y="2771203"/>
            <a:ext cx="4165166" cy="2320549"/>
          </a:xfrm>
          <a:prstGeom prst="rect">
            <a:avLst/>
          </a:prstGeom>
          <a:effectLst>
            <a:softEdge rad="31750"/>
          </a:effectLst>
        </p:spPr>
      </p:pic>
      <p:pic>
        <p:nvPicPr>
          <p:cNvPr id="14" name="Picture 13">
            <a:extLst>
              <a:ext uri="{FF2B5EF4-FFF2-40B4-BE49-F238E27FC236}">
                <a16:creationId xmlns:a16="http://schemas.microsoft.com/office/drawing/2014/main" id="{3B3E8089-1603-4A3D-8E48-C322A80EF052}"/>
              </a:ext>
            </a:extLst>
          </p:cNvPr>
          <p:cNvPicPr>
            <a:picLocks noChangeAspect="1"/>
          </p:cNvPicPr>
          <p:nvPr/>
        </p:nvPicPr>
        <p:blipFill rotWithShape="1">
          <a:blip r:embed="rId5">
            <a:extLst>
              <a:ext uri="{28A0092B-C50C-407E-A947-70E740481C1C}">
                <a14:useLocalDpi xmlns:a14="http://schemas.microsoft.com/office/drawing/2010/main" val="0"/>
              </a:ext>
            </a:extLst>
          </a:blip>
          <a:srcRect t="1938"/>
          <a:stretch/>
        </p:blipFill>
        <p:spPr>
          <a:xfrm rot="10800000" flipV="1">
            <a:off x="4559393" y="2402006"/>
            <a:ext cx="3709161" cy="2762494"/>
          </a:xfrm>
          <a:prstGeom prst="rect">
            <a:avLst/>
          </a:prstGeom>
          <a:effectLst>
            <a:softEdge rad="12700"/>
          </a:effectLst>
        </p:spPr>
      </p:pic>
    </p:spTree>
    <p:extLst>
      <p:ext uri="{BB962C8B-B14F-4D97-AF65-F5344CB8AC3E}">
        <p14:creationId xmlns:p14="http://schemas.microsoft.com/office/powerpoint/2010/main" val="4155007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schemeClr val="bg2">
                <a:shade val="12000"/>
                <a:satMod val="240000"/>
              </a:schemeClr>
              <a:schemeClr val="bg2">
                <a:tint val="65000"/>
              </a:schemeClr>
            </a:duotone>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53A5B67-712C-4893-AC37-42A73B4AD522}"/>
              </a:ext>
            </a:extLst>
          </p:cNvPr>
          <p:cNvSpPr/>
          <p:nvPr/>
        </p:nvSpPr>
        <p:spPr>
          <a:xfrm>
            <a:off x="398827" y="232497"/>
            <a:ext cx="11263086" cy="7817525"/>
          </a:xfrm>
          <a:prstGeom prst="rect">
            <a:avLst/>
          </a:prstGeom>
        </p:spPr>
        <p:txBody>
          <a:bodyPr wrap="square">
            <a:spAutoFit/>
          </a:bodyPr>
          <a:lstStyle/>
          <a:p>
            <a:pPr lvl="0"/>
            <a:endParaRPr lang="en-GB" sz="2000" b="1" dirty="0">
              <a:solidFill>
                <a:prstClr val="black"/>
              </a:solidFill>
              <a:latin typeface="Calibri" panose="020F0502020204030204" pitchFamily="34" charset="0"/>
              <a:cs typeface="Calibri" panose="020F0502020204030204" pitchFamily="34" charset="0"/>
            </a:endParaRPr>
          </a:p>
          <a:p>
            <a:pPr lvl="0" algn="ctr"/>
            <a:r>
              <a:rPr lang="en-GB" sz="2000" b="1" dirty="0">
                <a:solidFill>
                  <a:prstClr val="black"/>
                </a:solidFill>
                <a:latin typeface="Calibri" panose="020F0502020204030204" pitchFamily="34" charset="0"/>
                <a:cs typeface="Calibri" panose="020F0502020204030204" pitchFamily="34" charset="0"/>
              </a:rPr>
              <a:t>•   Very Expressionist is the destruction of the city by fire and flood. It suggests the ways in which Expressionist drama drew upon the Bible for imagery and ideas. Another example in the film is: </a:t>
            </a:r>
            <a:r>
              <a:rPr lang="en-GB" sz="2000" b="1" i="1" dirty="0">
                <a:solidFill>
                  <a:prstClr val="black"/>
                </a:solidFill>
                <a:latin typeface="Calibri" panose="020F0502020204030204" pitchFamily="34" charset="0"/>
                <a:cs typeface="Calibri" panose="020F0502020204030204" pitchFamily="34" charset="0"/>
              </a:rPr>
              <a:t>Maria’s</a:t>
            </a:r>
            <a:r>
              <a:rPr lang="en-GB" sz="2000" b="1" dirty="0">
                <a:solidFill>
                  <a:prstClr val="black"/>
                </a:solidFill>
                <a:latin typeface="Calibri" panose="020F0502020204030204" pitchFamily="34" charset="0"/>
                <a:cs typeface="Calibri" panose="020F0502020204030204" pitchFamily="34" charset="0"/>
              </a:rPr>
              <a:t> recounting of the fable ‘The Tower of Babel’ (which highlights the discord between the Intellectuals &amp; the Workers.)</a:t>
            </a: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r>
              <a:rPr lang="en-GB" sz="2000" b="1" dirty="0">
                <a:solidFill>
                  <a:prstClr val="black"/>
                </a:solidFill>
                <a:latin typeface="Calibri" panose="020F0502020204030204" pitchFamily="34" charset="0"/>
                <a:cs typeface="Calibri" panose="020F0502020204030204" pitchFamily="34" charset="0"/>
              </a:rPr>
              <a:t>•   In Metropolis Man is dwarfed by the technology and diminished by the social oppression which this technology demands. Hence, </a:t>
            </a:r>
            <a:r>
              <a:rPr lang="en-GB" sz="2000" b="1" u="sng" dirty="0" err="1">
                <a:solidFill>
                  <a:prstClr val="black"/>
                </a:solidFill>
                <a:latin typeface="Calibri" panose="020F0502020204030204" pitchFamily="34" charset="0"/>
                <a:cs typeface="Calibri" panose="020F0502020204030204" pitchFamily="34" charset="0"/>
              </a:rPr>
              <a:t>Freder’s</a:t>
            </a:r>
            <a:r>
              <a:rPr lang="en-GB" sz="2000" b="1" dirty="0">
                <a:solidFill>
                  <a:prstClr val="black"/>
                </a:solidFill>
                <a:latin typeface="Calibri" panose="020F0502020204030204" pitchFamily="34" charset="0"/>
                <a:cs typeface="Calibri" panose="020F0502020204030204" pitchFamily="34" charset="0"/>
              </a:rPr>
              <a:t> visionary realisation (in typical Expressionist performance style) that the technology which runs </a:t>
            </a:r>
            <a:r>
              <a:rPr lang="en-GB" sz="2000" b="1" i="1" dirty="0">
                <a:solidFill>
                  <a:prstClr val="black"/>
                </a:solidFill>
                <a:latin typeface="Calibri" panose="020F0502020204030204" pitchFamily="34" charset="0"/>
                <a:cs typeface="Calibri" panose="020F0502020204030204" pitchFamily="34" charset="0"/>
              </a:rPr>
              <a:t>Metropolis</a:t>
            </a:r>
            <a:r>
              <a:rPr lang="en-GB" sz="2000" b="1" dirty="0">
                <a:solidFill>
                  <a:prstClr val="black"/>
                </a:solidFill>
                <a:latin typeface="Calibri" panose="020F0502020204030204" pitchFamily="34" charset="0"/>
                <a:cs typeface="Calibri" panose="020F0502020204030204" pitchFamily="34" charset="0"/>
              </a:rPr>
              <a:t> is a monster which devours the population. </a:t>
            </a:r>
          </a:p>
          <a:p>
            <a:pPr lvl="0" algn="ctr"/>
            <a:r>
              <a:rPr lang="en-GB" sz="2000" b="1" dirty="0">
                <a:solidFill>
                  <a:prstClr val="black"/>
                </a:solidFill>
                <a:latin typeface="Calibri" panose="020F0502020204030204" pitchFamily="34" charset="0"/>
                <a:cs typeface="Calibri" panose="020F0502020204030204" pitchFamily="34" charset="0"/>
              </a:rPr>
              <a:t>This can be viewed as the essential point of the film. </a:t>
            </a:r>
            <a:r>
              <a:rPr lang="en-GB" sz="2200" b="1" dirty="0">
                <a:solidFill>
                  <a:prstClr val="black"/>
                </a:solidFill>
                <a:latin typeface="Calibri" panose="020F0502020204030204" pitchFamily="34" charset="0"/>
                <a:cs typeface="Calibri" panose="020F0502020204030204" pitchFamily="34" charset="0"/>
              </a:rPr>
              <a:t>A cry not to let the future be like this!</a:t>
            </a:r>
          </a:p>
          <a:p>
            <a:pPr lvl="0"/>
            <a:endParaRPr lang="en-GB" sz="20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  </a:t>
            </a:r>
          </a:p>
          <a:p>
            <a:pPr lvl="0"/>
            <a:endParaRPr lang="en-GB" sz="2000" b="1" dirty="0">
              <a:solidFill>
                <a:prstClr val="black"/>
              </a:solidFill>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A18F6033-98D6-48FF-9A27-B3E095A171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1357" y="1827083"/>
            <a:ext cx="5346187" cy="3203834"/>
          </a:xfrm>
          <a:prstGeom prst="rect">
            <a:avLst/>
          </a:prstGeom>
          <a:effectLst>
            <a:softEdge rad="12700"/>
          </a:effectLst>
        </p:spPr>
      </p:pic>
      <p:pic>
        <p:nvPicPr>
          <p:cNvPr id="4" name="Picture 3">
            <a:extLst>
              <a:ext uri="{FF2B5EF4-FFF2-40B4-BE49-F238E27FC236}">
                <a16:creationId xmlns:a16="http://schemas.microsoft.com/office/drawing/2014/main" id="{2745AAB3-6385-4FD3-A33B-8C54552099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62937" y="1827083"/>
            <a:ext cx="4271778" cy="3203834"/>
          </a:xfrm>
          <a:prstGeom prst="rect">
            <a:avLst/>
          </a:prstGeom>
          <a:effectLst>
            <a:softEdge rad="31750"/>
          </a:effectLst>
        </p:spPr>
      </p:pic>
    </p:spTree>
    <p:extLst>
      <p:ext uri="{BB962C8B-B14F-4D97-AF65-F5344CB8AC3E}">
        <p14:creationId xmlns:p14="http://schemas.microsoft.com/office/powerpoint/2010/main" val="269088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46331"/>
          </a:xfrm>
          <a:prstGeom prst="rect">
            <a:avLst/>
          </a:prstGeom>
          <a:noFill/>
        </p:spPr>
        <p:txBody>
          <a:bodyPr wrap="square" rtlCol="0">
            <a:spAutoFit/>
          </a:bodyPr>
          <a:lstStyle/>
          <a:p>
            <a:pPr lvl="1"/>
            <a:endParaRPr lang="en-GB" dirty="0">
              <a:cs typeface="Arial" panose="020B0604020202020204" pitchFamily="34" charset="0"/>
            </a:endParaRPr>
          </a:p>
          <a:p>
            <a:pPr fontAlgn="base"/>
            <a:endParaRPr lang="en-GB" dirty="0"/>
          </a:p>
        </p:txBody>
      </p:sp>
      <p:sp>
        <p:nvSpPr>
          <p:cNvPr id="2" name="Rectangle 1">
            <a:extLst>
              <a:ext uri="{FF2B5EF4-FFF2-40B4-BE49-F238E27FC236}">
                <a16:creationId xmlns:a16="http://schemas.microsoft.com/office/drawing/2014/main" id="{2CDAE9C6-DF99-46F0-AB3F-98F9B8E5F226}"/>
              </a:ext>
            </a:extLst>
          </p:cNvPr>
          <p:cNvSpPr/>
          <p:nvPr/>
        </p:nvSpPr>
        <p:spPr>
          <a:xfrm>
            <a:off x="250209" y="191069"/>
            <a:ext cx="11682484" cy="6771084"/>
          </a:xfrm>
          <a:prstGeom prst="rect">
            <a:avLst/>
          </a:prstGeom>
        </p:spPr>
        <p:txBody>
          <a:bodyPr wrap="square">
            <a:spAutoFit/>
          </a:bodyPr>
          <a:lstStyle/>
          <a:p>
            <a:pPr lvl="1"/>
            <a:r>
              <a:rPr lang="en-GB" sz="2200" b="1" dirty="0">
                <a:solidFill>
                  <a:prstClr val="black"/>
                </a:solidFill>
                <a:latin typeface="Calibri" panose="020F0502020204030204" pitchFamily="34" charset="0"/>
                <a:cs typeface="Calibri" panose="020F0502020204030204" pitchFamily="34" charset="0"/>
              </a:rPr>
              <a:t>Some questions and answers for reflection:</a:t>
            </a:r>
            <a:endParaRPr lang="en-GB" sz="2200" dirty="0">
              <a:solidFill>
                <a:prstClr val="black"/>
              </a:solidFill>
              <a:latin typeface="Calibri" panose="020F0502020204030204" pitchFamily="34" charset="0"/>
              <a:cs typeface="Calibri" panose="020F0502020204030204" pitchFamily="34" charset="0"/>
            </a:endParaRPr>
          </a:p>
          <a:p>
            <a:pPr hangingPunct="0">
              <a:spcAft>
                <a:spcPts val="0"/>
              </a:spcAft>
            </a:pPr>
            <a:endParaRPr lang="en-US" b="1" u="sng" kern="1400" dirty="0">
              <a:latin typeface="Times New Roman" panose="02020603050405020304" pitchFamily="18" charset="0"/>
              <a:ea typeface="Times New Roman" panose="02020603050405020304" pitchFamily="18" charset="0"/>
            </a:endParaRPr>
          </a:p>
          <a:p>
            <a:pPr hangingPunct="0">
              <a:spcAft>
                <a:spcPts val="0"/>
              </a:spcAft>
            </a:pPr>
            <a:r>
              <a:rPr lang="en-US" b="1" u="sng" kern="1400" dirty="0">
                <a:latin typeface="Calibri" panose="020F0502020204030204" pitchFamily="34" charset="0"/>
                <a:ea typeface="Times New Roman" panose="02020603050405020304" pitchFamily="18" charset="0"/>
                <a:cs typeface="Calibri" panose="020F0502020204030204" pitchFamily="34" charset="0"/>
              </a:rPr>
              <a:t>What fuels the machines of Metropolis?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The Workers: They are enslaved by their class and enslaved by their spiritual condition.</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GB" kern="1400" dirty="0">
                <a:latin typeface="Calibri" panose="020F0502020204030204" pitchFamily="34" charset="0"/>
                <a:ea typeface="Times New Roman" panose="02020603050405020304" pitchFamily="18" charset="0"/>
                <a:cs typeface="Calibri" panose="020F0502020204030204" pitchFamily="34" charset="0"/>
              </a:rPr>
              <a:t> </a:t>
            </a:r>
          </a:p>
          <a:p>
            <a:pPr hangingPunct="0">
              <a:spcAft>
                <a:spcPts val="0"/>
              </a:spcAft>
            </a:pPr>
            <a:r>
              <a:rPr lang="en-US" b="1" u="sng" kern="1400" dirty="0">
                <a:latin typeface="Calibri" panose="020F0502020204030204" pitchFamily="34" charset="0"/>
                <a:ea typeface="Times New Roman" panose="02020603050405020304" pitchFamily="18" charset="0"/>
                <a:cs typeface="Calibri" panose="020F0502020204030204" pitchFamily="34" charset="0"/>
              </a:rPr>
              <a:t>What brings about </a:t>
            </a:r>
            <a:r>
              <a:rPr lang="en-US" b="1" i="1" u="sng" kern="1400" dirty="0" err="1">
                <a:latin typeface="Calibri" panose="020F0502020204030204" pitchFamily="34" charset="0"/>
                <a:ea typeface="Times New Roman" panose="02020603050405020304" pitchFamily="18" charset="0"/>
                <a:cs typeface="Calibri" panose="020F0502020204030204" pitchFamily="34" charset="0"/>
              </a:rPr>
              <a:t>Freder’s</a:t>
            </a:r>
            <a:r>
              <a:rPr lang="en-US" b="1" u="sng" kern="1400" dirty="0">
                <a:latin typeface="Calibri" panose="020F0502020204030204" pitchFamily="34" charset="0"/>
                <a:ea typeface="Times New Roman" panose="02020603050405020304" pitchFamily="18" charset="0"/>
                <a:cs typeface="Calibri" panose="020F0502020204030204" pitchFamily="34" charset="0"/>
              </a:rPr>
              <a:t> rejection of the system which his father controls?</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His journey into the ‘Lower City’ of the workers, he witnesses a machine explosion which claims the lives of several workers.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a:t>
            </a:r>
            <a:r>
              <a:rPr lang="en-US" kern="1400" dirty="0">
                <a:latin typeface="Calibri" panose="020F0502020204030204" pitchFamily="34" charset="0"/>
                <a:ea typeface="Times New Roman" panose="02020603050405020304" pitchFamily="18" charset="0"/>
                <a:cs typeface="Calibri" panose="020F0502020204030204" pitchFamily="34" charset="0"/>
              </a:rPr>
              <a:t> has a vision: the machine is a fire-breathing Moloch.</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u="sng" kern="1400" dirty="0">
                <a:latin typeface="Calibri" panose="020F0502020204030204" pitchFamily="34" charset="0"/>
                <a:ea typeface="Times New Roman" panose="02020603050405020304" pitchFamily="18" charset="0"/>
                <a:cs typeface="Calibri" panose="020F0502020204030204" pitchFamily="34" charset="0"/>
              </a:rPr>
              <a:t>What are </a:t>
            </a:r>
            <a:r>
              <a:rPr lang="en-US" b="1" i="1" u="sng" kern="1400" dirty="0" err="1">
                <a:latin typeface="Calibri" panose="020F0502020204030204" pitchFamily="34" charset="0"/>
                <a:ea typeface="Times New Roman" panose="02020603050405020304" pitchFamily="18" charset="0"/>
                <a:cs typeface="Calibri" panose="020F0502020204030204" pitchFamily="34" charset="0"/>
              </a:rPr>
              <a:t>Freder’s</a:t>
            </a:r>
            <a:r>
              <a:rPr lang="en-US" b="1" u="sng" kern="1400" dirty="0">
                <a:latin typeface="Calibri" panose="020F0502020204030204" pitchFamily="34" charset="0"/>
                <a:ea typeface="Times New Roman" panose="02020603050405020304" pitchFamily="18" charset="0"/>
                <a:cs typeface="Calibri" panose="020F0502020204030204" pitchFamily="34" charset="0"/>
              </a:rPr>
              <a:t> initial actions and how are they Expressionistic?</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First, he asks his father the question: Why? He does this because </a:t>
            </a:r>
            <a:r>
              <a:rPr lang="en-US" kern="1400" dirty="0" err="1">
                <a:latin typeface="Calibri" panose="020F0502020204030204" pitchFamily="34" charset="0"/>
                <a:ea typeface="Times New Roman" panose="02020603050405020304" pitchFamily="18" charset="0"/>
                <a:cs typeface="Calibri" panose="020F0502020204030204" pitchFamily="34" charset="0"/>
              </a:rPr>
              <a:t>Freder</a:t>
            </a:r>
            <a:r>
              <a:rPr lang="en-US" kern="1400" dirty="0">
                <a:latin typeface="Calibri" panose="020F0502020204030204" pitchFamily="34" charset="0"/>
                <a:ea typeface="Times New Roman" panose="02020603050405020304" pitchFamily="18" charset="0"/>
                <a:cs typeface="Calibri" panose="020F0502020204030204" pitchFamily="34" charset="0"/>
              </a:rPr>
              <a:t> is to be the inheritor of Metropolis. </a:t>
            </a:r>
            <a:r>
              <a:rPr lang="en-US" u="sng" kern="1400" dirty="0">
                <a:latin typeface="Calibri" panose="020F0502020204030204" pitchFamily="34" charset="0"/>
                <a:ea typeface="Times New Roman" panose="02020603050405020304" pitchFamily="18" charset="0"/>
                <a:cs typeface="Calibri" panose="020F0502020204030204" pitchFamily="34" charset="0"/>
              </a:rPr>
              <a:t>Father/Son relations</a:t>
            </a:r>
            <a:r>
              <a:rPr lang="en-US" kern="1400" dirty="0">
                <a:latin typeface="Calibri" panose="020F0502020204030204" pitchFamily="34" charset="0"/>
                <a:ea typeface="Times New Roman" panose="02020603050405020304" pitchFamily="18" charset="0"/>
                <a:cs typeface="Calibri" panose="020F0502020204030204" pitchFamily="34" charset="0"/>
              </a:rPr>
              <a:t> are often found in Expressionism and indicate, symbolically, the </a:t>
            </a:r>
            <a:r>
              <a:rPr lang="en-US" u="sng" kern="1400" dirty="0">
                <a:latin typeface="Calibri" panose="020F0502020204030204" pitchFamily="34" charset="0"/>
                <a:ea typeface="Times New Roman" panose="02020603050405020304" pitchFamily="18" charset="0"/>
                <a:cs typeface="Calibri" panose="020F0502020204030204" pitchFamily="34" charset="0"/>
              </a:rPr>
              <a:t>clash of generations</a:t>
            </a:r>
            <a:r>
              <a:rPr lang="en-US" kern="1400" dirty="0">
                <a:latin typeface="Calibri" panose="020F0502020204030204" pitchFamily="34" charset="0"/>
                <a:ea typeface="Times New Roman" panose="02020603050405020304" pitchFamily="18" charset="0"/>
                <a:cs typeface="Calibri" panose="020F0502020204030204" pitchFamily="34" charset="0"/>
              </a:rPr>
              <a:t> and the struggle of the New Man to re-make the world.</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He then attempts to alter the system from within by relieving one of the workers from his post. Of course, this only results in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Freder’s</a:t>
            </a:r>
            <a:r>
              <a:rPr lang="en-US" kern="1400" dirty="0">
                <a:latin typeface="Calibri" panose="020F0502020204030204" pitchFamily="34" charset="0"/>
                <a:ea typeface="Times New Roman" panose="02020603050405020304" pitchFamily="18" charset="0"/>
                <a:cs typeface="Calibri" panose="020F0502020204030204" pitchFamily="34" charset="0"/>
              </a:rPr>
              <a:t> near ‘crucifixion’ at the machine and the worker No.11811, known as </a:t>
            </a:r>
            <a:r>
              <a:rPr lang="en-US" i="1" kern="1400" dirty="0">
                <a:latin typeface="Calibri" panose="020F0502020204030204" pitchFamily="34" charset="0"/>
                <a:ea typeface="Times New Roman" panose="02020603050405020304" pitchFamily="18" charset="0"/>
                <a:cs typeface="Calibri" panose="020F0502020204030204" pitchFamily="34" charset="0"/>
              </a:rPr>
              <a:t>Gregory</a:t>
            </a:r>
            <a:r>
              <a:rPr lang="en-US" kern="1400" dirty="0">
                <a:latin typeface="Calibri" panose="020F0502020204030204" pitchFamily="34" charset="0"/>
                <a:ea typeface="Times New Roman" panose="02020603050405020304" pitchFamily="18" charset="0"/>
                <a:cs typeface="Calibri" panose="020F0502020204030204" pitchFamily="34" charset="0"/>
              </a:rPr>
              <a:t> who was freed goes directly to the Upper City to </a:t>
            </a:r>
            <a:r>
              <a:rPr lang="en-US" kern="1400" dirty="0" err="1">
                <a:latin typeface="Calibri" panose="020F0502020204030204" pitchFamily="34" charset="0"/>
                <a:ea typeface="Times New Roman" panose="02020603050405020304" pitchFamily="18" charset="0"/>
                <a:cs typeface="Calibri" panose="020F0502020204030204" pitchFamily="34" charset="0"/>
              </a:rPr>
              <a:t>Yoshiwara’s</a:t>
            </a:r>
            <a:r>
              <a:rPr lang="en-US" kern="1400" dirty="0">
                <a:latin typeface="Calibri" panose="020F0502020204030204" pitchFamily="34" charset="0"/>
                <a:ea typeface="Times New Roman" panose="02020603050405020304" pitchFamily="18" charset="0"/>
                <a:cs typeface="Calibri" panose="020F0502020204030204" pitchFamily="34" charset="0"/>
              </a:rPr>
              <a:t> House of ill repute. The system cannot be changed from within! This depiction of ‘the masses’ as being a mindless mob is very Expressionistic (and echoed again at the film’s ending). To the Expressionists, regeneration had to come from </a:t>
            </a:r>
            <a:r>
              <a:rPr lang="en-US" i="1" kern="1400" dirty="0">
                <a:latin typeface="Calibri" panose="020F0502020204030204" pitchFamily="34" charset="0"/>
                <a:ea typeface="Times New Roman" panose="02020603050405020304" pitchFamily="18" charset="0"/>
                <a:cs typeface="Calibri" panose="020F0502020204030204" pitchFamily="34" charset="0"/>
              </a:rPr>
              <a:t>The Individual’s Rebirth.</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Times New Roman" panose="02020603050405020304" pitchFamily="18" charset="0"/>
                <a:ea typeface="Times New Roman" panose="02020603050405020304" pitchFamily="18" charset="0"/>
              </a:rPr>
              <a:t> </a:t>
            </a:r>
            <a:endParaRPr lang="en-GB" sz="1200" kern="1400" dirty="0">
              <a:latin typeface="Times New Roman" panose="02020603050405020304" pitchFamily="18" charset="0"/>
              <a:ea typeface="Times New Roman" panose="02020603050405020304" pitchFamily="18" charset="0"/>
            </a:endParaRPr>
          </a:p>
          <a:p>
            <a:pPr hangingPunct="0">
              <a:spcAft>
                <a:spcPts val="0"/>
              </a:spcAft>
            </a:pPr>
            <a:r>
              <a:rPr lang="en-GB" dirty="0">
                <a:solidFill>
                  <a:prstClr val="black"/>
                </a:solidFill>
                <a:latin typeface="Calibri" panose="020F0502020204030204" pitchFamily="34" charset="0"/>
                <a:cs typeface="Calibri" panose="020F0502020204030204" pitchFamily="34" charset="0"/>
              </a:rPr>
              <a:t> </a:t>
            </a:r>
          </a:p>
        </p:txBody>
      </p:sp>
      <p:pic>
        <p:nvPicPr>
          <p:cNvPr id="5" name="Picture 4">
            <a:extLst>
              <a:ext uri="{FF2B5EF4-FFF2-40B4-BE49-F238E27FC236}">
                <a16:creationId xmlns:a16="http://schemas.microsoft.com/office/drawing/2014/main" id="{6225BB3E-154D-4BAB-B22B-3145E97CC7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7222" y="96743"/>
            <a:ext cx="2996496" cy="2421169"/>
          </a:xfrm>
          <a:prstGeom prst="rect">
            <a:avLst/>
          </a:prstGeom>
          <a:effectLst>
            <a:softEdge rad="31750"/>
          </a:effectLst>
        </p:spPr>
      </p:pic>
    </p:spTree>
    <p:extLst>
      <p:ext uri="{BB962C8B-B14F-4D97-AF65-F5344CB8AC3E}">
        <p14:creationId xmlns:p14="http://schemas.microsoft.com/office/powerpoint/2010/main" val="796808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46331"/>
          </a:xfrm>
          <a:prstGeom prst="rect">
            <a:avLst/>
          </a:prstGeom>
          <a:noFill/>
        </p:spPr>
        <p:txBody>
          <a:bodyPr wrap="square" rtlCol="0">
            <a:spAutoFit/>
          </a:bodyPr>
          <a:lstStyle/>
          <a:p>
            <a:pPr lvl="1"/>
            <a:endParaRPr lang="en-GB" dirty="0">
              <a:cs typeface="Arial" panose="020B0604020202020204" pitchFamily="34" charset="0"/>
            </a:endParaRPr>
          </a:p>
          <a:p>
            <a:pPr fontAlgn="base"/>
            <a:endParaRPr lang="en-GB" dirty="0"/>
          </a:p>
        </p:txBody>
      </p:sp>
      <p:sp>
        <p:nvSpPr>
          <p:cNvPr id="2" name="Rectangle 1">
            <a:extLst>
              <a:ext uri="{FF2B5EF4-FFF2-40B4-BE49-F238E27FC236}">
                <a16:creationId xmlns:a16="http://schemas.microsoft.com/office/drawing/2014/main" id="{2CDAE9C6-DF99-46F0-AB3F-98F9B8E5F226}"/>
              </a:ext>
            </a:extLst>
          </p:cNvPr>
          <p:cNvSpPr/>
          <p:nvPr/>
        </p:nvSpPr>
        <p:spPr>
          <a:xfrm>
            <a:off x="106017" y="0"/>
            <a:ext cx="11835774" cy="6186309"/>
          </a:xfrm>
          <a:prstGeom prst="rect">
            <a:avLst/>
          </a:prstGeom>
        </p:spPr>
        <p:txBody>
          <a:bodyPr wrap="square">
            <a:spAutoFit/>
          </a:bodyPr>
          <a:lstStyle/>
          <a:p>
            <a:pPr lvl="1"/>
            <a:endParaRPr lang="en-US"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After his failure to alter the system from within,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a:t>
            </a:r>
            <a:r>
              <a:rPr lang="en-US" kern="1400" dirty="0">
                <a:latin typeface="Calibri" panose="020F0502020204030204" pitchFamily="34" charset="0"/>
                <a:ea typeface="Times New Roman" panose="02020603050405020304" pitchFamily="18" charset="0"/>
                <a:cs typeface="Calibri" panose="020F0502020204030204" pitchFamily="34" charset="0"/>
              </a:rPr>
              <a:t> breaks with his father and becomes a rebel of sorts. He joins the cause of the Workers, who are led by </a:t>
            </a:r>
            <a:r>
              <a:rPr lang="en-US" i="1" kern="1400" dirty="0">
                <a:latin typeface="Calibri" panose="020F0502020204030204" pitchFamily="34" charset="0"/>
                <a:ea typeface="Times New Roman" panose="02020603050405020304" pitchFamily="18" charset="0"/>
                <a:cs typeface="Calibri" panose="020F0502020204030204" pitchFamily="34" charset="0"/>
              </a:rPr>
              <a:t>Maria</a:t>
            </a:r>
            <a:r>
              <a:rPr lang="en-US" kern="1400" dirty="0">
                <a:latin typeface="Calibri" panose="020F0502020204030204" pitchFamily="34" charset="0"/>
                <a:ea typeface="Times New Roman" panose="02020603050405020304" pitchFamily="18" charset="0"/>
                <a:cs typeface="Calibri" panose="020F0502020204030204" pitchFamily="34" charset="0"/>
              </a:rPr>
              <a:t>. A new reality must be created, and we find in </a:t>
            </a:r>
            <a:r>
              <a:rPr lang="en-US" i="1" kern="1400" dirty="0">
                <a:latin typeface="Calibri" panose="020F0502020204030204" pitchFamily="34" charset="0"/>
                <a:ea typeface="Times New Roman" panose="02020603050405020304" pitchFamily="18" charset="0"/>
                <a:cs typeface="Calibri" panose="020F0502020204030204" pitchFamily="34" charset="0"/>
              </a:rPr>
              <a:t>Maria</a:t>
            </a:r>
            <a:r>
              <a:rPr lang="en-US" kern="1400" dirty="0">
                <a:latin typeface="Calibri" panose="020F0502020204030204" pitchFamily="34" charset="0"/>
                <a:ea typeface="Times New Roman" panose="02020603050405020304" pitchFamily="18" charset="0"/>
                <a:cs typeface="Calibri" panose="020F0502020204030204" pitchFamily="34" charset="0"/>
              </a:rPr>
              <a:t> an Apostle of Peace, who urges the Workers to wait for the arrival of he who will mediate between the heart and the mind. The violence lying beneath the surface of the workers is evident. An uprising is inevitable because Man’s soul, having been rendered false, will inevitably rebel against the social oppression that has diminished it.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u="sng" kern="1400" dirty="0">
                <a:latin typeface="Calibri" panose="020F0502020204030204" pitchFamily="34" charset="0"/>
                <a:ea typeface="Times New Roman" panose="02020603050405020304" pitchFamily="18" charset="0"/>
                <a:cs typeface="Calibri" panose="020F0502020204030204" pitchFamily="34" charset="0"/>
              </a:rPr>
              <a:t>What is the link between Science (</a:t>
            </a:r>
            <a:r>
              <a:rPr lang="en-US" b="1" u="sng"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b="1" u="sng" kern="1400" dirty="0">
                <a:latin typeface="Calibri" panose="020F0502020204030204" pitchFamily="34" charset="0"/>
                <a:ea typeface="Times New Roman" panose="02020603050405020304" pitchFamily="18" charset="0"/>
                <a:cs typeface="Calibri" panose="020F0502020204030204" pitchFamily="34" charset="0"/>
              </a:rPr>
              <a:t>) and Authority (Joh </a:t>
            </a:r>
            <a:r>
              <a:rPr lang="en-US" b="1" u="sng"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b="1" u="sng" kern="1400" dirty="0">
                <a:latin typeface="Calibri" panose="020F0502020204030204" pitchFamily="34" charset="0"/>
                <a:ea typeface="Times New Roman" panose="02020603050405020304" pitchFamily="18" charset="0"/>
                <a:cs typeface="Calibri" panose="020F0502020204030204" pitchFamily="34" charset="0"/>
              </a:rPr>
              <a:t>)?</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It is important to note how the film portrays Science as being deceived and manipulated by </a:t>
            </a:r>
            <a:r>
              <a:rPr lang="en-US" u="sng" kern="1400" dirty="0">
                <a:latin typeface="Calibri" panose="020F0502020204030204" pitchFamily="34" charset="0"/>
                <a:ea typeface="Times New Roman" panose="02020603050405020304" pitchFamily="18" charset="0"/>
                <a:cs typeface="Calibri" panose="020F0502020204030204" pitchFamily="34" charset="0"/>
              </a:rPr>
              <a:t>Authority</a:t>
            </a:r>
            <a:r>
              <a:rPr lang="en-US" kern="1400" dirty="0">
                <a:latin typeface="Calibri" panose="020F0502020204030204" pitchFamily="34" charset="0"/>
                <a:ea typeface="Times New Roman" panose="02020603050405020304" pitchFamily="18" charset="0"/>
                <a:cs typeface="Calibri" panose="020F0502020204030204" pitchFamily="34" charset="0"/>
              </a:rPr>
              <a:t>.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kern="1400" dirty="0">
                <a:latin typeface="Calibri" panose="020F0502020204030204" pitchFamily="34" charset="0"/>
                <a:ea typeface="Times New Roman" panose="02020603050405020304" pitchFamily="18" charset="0"/>
                <a:cs typeface="Calibri" panose="020F0502020204030204" pitchFamily="34" charset="0"/>
              </a:rPr>
              <a:t> believes he is working to re-create his lost love, </a:t>
            </a:r>
            <a:r>
              <a:rPr lang="en-US" i="1" kern="1400" dirty="0">
                <a:latin typeface="Calibri" panose="020F0502020204030204" pitchFamily="34" charset="0"/>
                <a:ea typeface="Times New Roman" panose="02020603050405020304" pitchFamily="18" charset="0"/>
                <a:cs typeface="Calibri" panose="020F0502020204030204" pitchFamily="34" charset="0"/>
              </a:rPr>
              <a:t>Hel</a:t>
            </a:r>
            <a:r>
              <a:rPr lang="en-US" kern="1400" dirty="0">
                <a:latin typeface="Calibri" panose="020F0502020204030204" pitchFamily="34" charset="0"/>
                <a:ea typeface="Times New Roman" panose="02020603050405020304" pitchFamily="18" charset="0"/>
                <a:cs typeface="Calibri" panose="020F0502020204030204" pitchFamily="34" charset="0"/>
              </a:rPr>
              <a:t>. Interestingly, she is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Freder’s</a:t>
            </a:r>
            <a:r>
              <a:rPr lang="en-US" kern="1400" dirty="0">
                <a:latin typeface="Calibri" panose="020F0502020204030204" pitchFamily="34" charset="0"/>
                <a:ea typeface="Times New Roman" panose="02020603050405020304" pitchFamily="18" charset="0"/>
                <a:cs typeface="Calibri" panose="020F0502020204030204" pitchFamily="34" charset="0"/>
              </a:rPr>
              <a:t> mother who died giving birth to him.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kern="1400" dirty="0">
                <a:latin typeface="Calibri" panose="020F0502020204030204" pitchFamily="34" charset="0"/>
                <a:ea typeface="Times New Roman" panose="02020603050405020304" pitchFamily="18" charset="0"/>
                <a:cs typeface="Calibri" panose="020F0502020204030204" pitchFamily="34" charset="0"/>
              </a:rPr>
              <a:t> and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kern="1400" dirty="0">
                <a:latin typeface="Calibri" panose="020F0502020204030204" pitchFamily="34" charset="0"/>
                <a:ea typeface="Times New Roman" panose="02020603050405020304" pitchFamily="18" charset="0"/>
                <a:cs typeface="Calibri" panose="020F0502020204030204" pitchFamily="34" charset="0"/>
              </a:rPr>
              <a:t> are rivals because they were in love with the same women.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kern="1400" dirty="0">
                <a:latin typeface="Calibri" panose="020F0502020204030204" pitchFamily="34" charset="0"/>
                <a:ea typeface="Times New Roman" panose="02020603050405020304" pitchFamily="18" charset="0"/>
                <a:cs typeface="Calibri" panose="020F0502020204030204" pitchFamily="34" charset="0"/>
              </a:rPr>
              <a:t> subverts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Rotwang’s</a:t>
            </a:r>
            <a:r>
              <a:rPr lang="en-US" kern="1400" dirty="0">
                <a:latin typeface="Calibri" panose="020F0502020204030204" pitchFamily="34" charset="0"/>
                <a:ea typeface="Times New Roman" panose="02020603050405020304" pitchFamily="18" charset="0"/>
                <a:cs typeface="Calibri" panose="020F0502020204030204" pitchFamily="34" charset="0"/>
              </a:rPr>
              <a:t> intention for the robot and uses the machine to attempt suppression on the Worker’s movement. </a:t>
            </a:r>
            <a:r>
              <a:rPr lang="en-US" u="sng" kern="1400" dirty="0">
                <a:latin typeface="Calibri" panose="020F0502020204030204" pitchFamily="34" charset="0"/>
                <a:ea typeface="Times New Roman" panose="02020603050405020304" pitchFamily="18" charset="0"/>
                <a:cs typeface="Calibri" panose="020F0502020204030204" pitchFamily="34" charset="0"/>
              </a:rPr>
              <a:t>Authority</a:t>
            </a:r>
            <a:r>
              <a:rPr lang="en-US" kern="1400" dirty="0">
                <a:latin typeface="Calibri" panose="020F0502020204030204" pitchFamily="34" charset="0"/>
                <a:ea typeface="Times New Roman" panose="02020603050405020304" pitchFamily="18" charset="0"/>
                <a:cs typeface="Calibri" panose="020F0502020204030204" pitchFamily="34" charset="0"/>
              </a:rPr>
              <a:t> uses it for power, profit, control and injustice.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kern="1400" dirty="0">
                <a:latin typeface="Calibri" panose="020F0502020204030204" pitchFamily="34" charset="0"/>
                <a:ea typeface="Times New Roman" panose="02020603050405020304" pitchFamily="18" charset="0"/>
                <a:cs typeface="Calibri" panose="020F0502020204030204" pitchFamily="34" charset="0"/>
              </a:rPr>
              <a:t> admits, like Dr Frankenstein, that he has lost control of his work and it wreaks havoc in the world!</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u="sng" kern="1400" dirty="0">
                <a:latin typeface="Calibri" panose="020F0502020204030204" pitchFamily="34" charset="0"/>
                <a:ea typeface="Times New Roman" panose="02020603050405020304" pitchFamily="18" charset="0"/>
                <a:cs typeface="Calibri" panose="020F0502020204030204" pitchFamily="34" charset="0"/>
              </a:rPr>
              <a:t>Why does the Master (Joh </a:t>
            </a:r>
            <a:r>
              <a:rPr lang="en-US" b="1" u="sng"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b="1" u="sng" kern="1400" dirty="0">
                <a:latin typeface="Calibri" panose="020F0502020204030204" pitchFamily="34" charset="0"/>
                <a:ea typeface="Times New Roman" panose="02020603050405020304" pitchFamily="18" charset="0"/>
                <a:cs typeface="Calibri" panose="020F0502020204030204" pitchFamily="34" charset="0"/>
              </a:rPr>
              <a:t>) decide to use Maria’s likeness?</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To mislead the workers and suppress their justice-driven rebellion. Remove </a:t>
            </a:r>
            <a:r>
              <a:rPr lang="en-US" i="1" kern="1400" dirty="0">
                <a:latin typeface="Calibri" panose="020F0502020204030204" pitchFamily="34" charset="0"/>
                <a:ea typeface="Times New Roman" panose="02020603050405020304" pitchFamily="18" charset="0"/>
                <a:cs typeface="Calibri" panose="020F0502020204030204" pitchFamily="34" charset="0"/>
              </a:rPr>
              <a:t>Maria</a:t>
            </a:r>
            <a:r>
              <a:rPr lang="en-US" kern="1400" dirty="0">
                <a:latin typeface="Calibri" panose="020F0502020204030204" pitchFamily="34" charset="0"/>
                <a:ea typeface="Times New Roman" panose="02020603050405020304" pitchFamily="18" charset="0"/>
                <a:cs typeface="Calibri" panose="020F0502020204030204" pitchFamily="34" charset="0"/>
              </a:rPr>
              <a:t> as </a:t>
            </a:r>
          </a:p>
          <a:p>
            <a:pPr lvl="0" hangingPunct="0">
              <a:spcAft>
                <a:spcPts val="0"/>
              </a:spcAft>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the voice of liberty and brotherhood and all will be convinced that they are happy with </a:t>
            </a:r>
          </a:p>
          <a:p>
            <a:pPr lvl="0" hangingPunct="0">
              <a:spcAft>
                <a:spcPts val="0"/>
              </a:spcAft>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the life of </a:t>
            </a:r>
            <a:r>
              <a:rPr lang="en-US" i="1" kern="1400" dirty="0">
                <a:latin typeface="Calibri" panose="020F0502020204030204" pitchFamily="34" charset="0"/>
                <a:ea typeface="Times New Roman" panose="02020603050405020304" pitchFamily="18" charset="0"/>
                <a:cs typeface="Calibri" panose="020F0502020204030204" pitchFamily="34" charset="0"/>
              </a:rPr>
              <a:t>Metropolis</a:t>
            </a:r>
            <a:r>
              <a:rPr lang="en-US" kern="1400" dirty="0">
                <a:latin typeface="Calibri" panose="020F0502020204030204" pitchFamily="34" charset="0"/>
                <a:ea typeface="Times New Roman" panose="02020603050405020304" pitchFamily="18" charset="0"/>
                <a:cs typeface="Calibri" panose="020F0502020204030204" pitchFamily="34" charset="0"/>
              </a:rPr>
              <a:t>.</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sz="1200" kern="1400" dirty="0">
              <a:latin typeface="Calibri" panose="020F0502020204030204" pitchFamily="34" charset="0"/>
              <a:ea typeface="Times New Roman" panose="02020603050405020304" pitchFamily="18" charset="0"/>
              <a:cs typeface="Calibri" panose="020F0502020204030204" pitchFamily="34" charset="0"/>
            </a:endParaRPr>
          </a:p>
        </p:txBody>
      </p:sp>
      <p:pic>
        <p:nvPicPr>
          <p:cNvPr id="7" name="Picture 6">
            <a:extLst>
              <a:ext uri="{FF2B5EF4-FFF2-40B4-BE49-F238E27FC236}">
                <a16:creationId xmlns:a16="http://schemas.microsoft.com/office/drawing/2014/main" id="{ADB1209E-FA63-45A7-9550-6E470A3F37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3446" y="3976914"/>
            <a:ext cx="3702538" cy="2750457"/>
          </a:xfrm>
          <a:prstGeom prst="rect">
            <a:avLst/>
          </a:prstGeom>
          <a:effectLst>
            <a:softEdge rad="31750"/>
          </a:effectLst>
        </p:spPr>
      </p:pic>
    </p:spTree>
    <p:extLst>
      <p:ext uri="{BB962C8B-B14F-4D97-AF65-F5344CB8AC3E}">
        <p14:creationId xmlns:p14="http://schemas.microsoft.com/office/powerpoint/2010/main" val="2993550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46331"/>
          </a:xfrm>
          <a:prstGeom prst="rect">
            <a:avLst/>
          </a:prstGeom>
          <a:noFill/>
        </p:spPr>
        <p:txBody>
          <a:bodyPr wrap="square" rtlCol="0">
            <a:spAutoFit/>
          </a:bodyPr>
          <a:lstStyle/>
          <a:p>
            <a:pPr lvl="1"/>
            <a:endParaRPr lang="en-GB" dirty="0">
              <a:cs typeface="Arial" panose="020B0604020202020204" pitchFamily="34" charset="0"/>
            </a:endParaRPr>
          </a:p>
          <a:p>
            <a:pPr fontAlgn="base"/>
            <a:endParaRPr lang="en-GB" dirty="0"/>
          </a:p>
        </p:txBody>
      </p:sp>
      <p:sp>
        <p:nvSpPr>
          <p:cNvPr id="2" name="Rectangle 1">
            <a:extLst>
              <a:ext uri="{FF2B5EF4-FFF2-40B4-BE49-F238E27FC236}">
                <a16:creationId xmlns:a16="http://schemas.microsoft.com/office/drawing/2014/main" id="{2CDAE9C6-DF99-46F0-AB3F-98F9B8E5F226}"/>
              </a:ext>
            </a:extLst>
          </p:cNvPr>
          <p:cNvSpPr/>
          <p:nvPr/>
        </p:nvSpPr>
        <p:spPr>
          <a:xfrm>
            <a:off x="84221" y="84221"/>
            <a:ext cx="11994048" cy="8002191"/>
          </a:xfrm>
          <a:prstGeom prst="rect">
            <a:avLst/>
          </a:prstGeom>
        </p:spPr>
        <p:txBody>
          <a:bodyPr wrap="square">
            <a:spAutoFit/>
          </a:bodyPr>
          <a:lstStyle/>
          <a:p>
            <a:pPr lvl="1"/>
            <a:r>
              <a:rPr lang="en-US" b="1" u="sng" kern="1400" dirty="0">
                <a:latin typeface="Calibri" panose="020F0502020204030204" pitchFamily="34" charset="0"/>
                <a:ea typeface="Times New Roman" panose="02020603050405020304" pitchFamily="18" charset="0"/>
                <a:cs typeface="Calibri" panose="020F0502020204030204" pitchFamily="34" charset="0"/>
              </a:rPr>
              <a:t>Is the end convincing in terms of the film’s own analysis? Or is it merely sentimental and of great appeal to Joseph Goebbels, Hitler’s Minister of Propaganda</a:t>
            </a:r>
            <a:endParaRPr lang="en-GB" sz="800" b="1" u="sng" kern="1400" dirty="0">
              <a:latin typeface="Calibri" panose="020F0502020204030204" pitchFamily="34" charset="0"/>
              <a:ea typeface="Times New Roman" panose="02020603050405020304" pitchFamily="18" charset="0"/>
              <a:cs typeface="Calibri" panose="020F0502020204030204" pitchFamily="34" charset="0"/>
            </a:endParaRPr>
          </a:p>
          <a:p>
            <a:pPr lvl="1"/>
            <a:endParaRPr lang="en-GB" sz="800"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Joseph Goebbels, Hitler’s Minister of Propaganda, loved </a:t>
            </a:r>
            <a:r>
              <a:rPr lang="en-US" sz="1600" i="1" kern="1400" dirty="0">
                <a:latin typeface="Calibri" panose="020F0502020204030204" pitchFamily="34" charset="0"/>
                <a:ea typeface="Times New Roman" panose="02020603050405020304" pitchFamily="18" charset="0"/>
                <a:cs typeface="Calibri" panose="020F0502020204030204" pitchFamily="34" charset="0"/>
              </a:rPr>
              <a:t>Metropolis</a:t>
            </a:r>
            <a:r>
              <a:rPr lang="en-US" sz="1600" kern="1400" dirty="0">
                <a:latin typeface="Calibri" panose="020F0502020204030204" pitchFamily="34" charset="0"/>
                <a:ea typeface="Times New Roman" panose="02020603050405020304" pitchFamily="18" charset="0"/>
                <a:cs typeface="Calibri" panose="020F0502020204030204" pitchFamily="34" charset="0"/>
              </a:rPr>
              <a:t>, primarily because it shows how a totalitarian system can be </a:t>
            </a:r>
            <a:r>
              <a:rPr lang="en-US" sz="1600" i="1" kern="1400" dirty="0">
                <a:latin typeface="Calibri" panose="020F0502020204030204" pitchFamily="34" charset="0"/>
                <a:ea typeface="Times New Roman" panose="02020603050405020304" pitchFamily="18" charset="0"/>
                <a:cs typeface="Calibri" panose="020F0502020204030204" pitchFamily="34" charset="0"/>
              </a:rPr>
              <a:t>strengthened</a:t>
            </a:r>
            <a:r>
              <a:rPr lang="en-US" sz="1600" kern="1400" dirty="0">
                <a:latin typeface="Calibri" panose="020F0502020204030204" pitchFamily="34" charset="0"/>
                <a:ea typeface="Times New Roman" panose="02020603050405020304" pitchFamily="18" charset="0"/>
                <a:cs typeface="Calibri" panose="020F0502020204030204" pitchFamily="34" charset="0"/>
              </a:rPr>
              <a:t> by a serious challenge from its citizens. The film would like us to believe that ‘The Mediator’ has arrived and life for the workers will improve.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In reality, </a:t>
            </a:r>
            <a:r>
              <a:rPr lang="en-US" sz="1600" i="1" kern="1400" dirty="0">
                <a:latin typeface="Calibri" panose="020F0502020204030204" pitchFamily="34" charset="0"/>
                <a:ea typeface="Times New Roman" panose="02020603050405020304" pitchFamily="18" charset="0"/>
                <a:cs typeface="Calibri" panose="020F0502020204030204" pitchFamily="34" charset="0"/>
              </a:rPr>
              <a:t>Joh </a:t>
            </a:r>
            <a:r>
              <a:rPr lang="en-US" sz="1600"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sz="1600" i="1" kern="1400" dirty="0">
                <a:latin typeface="Calibri" panose="020F0502020204030204" pitchFamily="34" charset="0"/>
                <a:ea typeface="Times New Roman" panose="02020603050405020304" pitchFamily="18" charset="0"/>
                <a:cs typeface="Calibri" panose="020F0502020204030204" pitchFamily="34" charset="0"/>
              </a:rPr>
              <a:t> </a:t>
            </a:r>
            <a:r>
              <a:rPr lang="en-US" sz="1600" kern="1400" dirty="0">
                <a:latin typeface="Calibri" panose="020F0502020204030204" pitchFamily="34" charset="0"/>
                <a:ea typeface="Times New Roman" panose="02020603050405020304" pitchFamily="18" charset="0"/>
                <a:cs typeface="Calibri" panose="020F0502020204030204" pitchFamily="34" charset="0"/>
              </a:rPr>
              <a:t>has regained control of his workforce and been given no impetus to change the social structure of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his city. The problem for Lang – who hated the film’s ending – was that his wife had written the screenplay for </a:t>
            </a:r>
            <a:r>
              <a:rPr lang="en-US" sz="1600" i="1" kern="1400" dirty="0">
                <a:latin typeface="Calibri" panose="020F0502020204030204" pitchFamily="34" charset="0"/>
                <a:ea typeface="Times New Roman" panose="02020603050405020304" pitchFamily="18" charset="0"/>
                <a:cs typeface="Calibri" panose="020F0502020204030204" pitchFamily="34" charset="0"/>
              </a:rPr>
              <a:t>Metropolis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and she was, in effect, a Nazi. </a:t>
            </a:r>
            <a:r>
              <a:rPr lang="en-US" sz="1600" u="sng" kern="1400" dirty="0">
                <a:latin typeface="Calibri" panose="020F0502020204030204" pitchFamily="34" charset="0"/>
                <a:ea typeface="Times New Roman" panose="02020603050405020304" pitchFamily="18" charset="0"/>
                <a:cs typeface="Calibri" panose="020F0502020204030204" pitchFamily="34" charset="0"/>
              </a:rPr>
              <a:t>The ending reflected her views</a:t>
            </a:r>
            <a:r>
              <a:rPr lang="en-US" sz="1600" kern="1400" dirty="0">
                <a:latin typeface="Calibri" panose="020F0502020204030204" pitchFamily="34" charset="0"/>
                <a:ea typeface="Times New Roman" panose="02020603050405020304" pitchFamily="18" charset="0"/>
                <a:cs typeface="Calibri" panose="020F0502020204030204" pitchFamily="34" charset="0"/>
              </a:rPr>
              <a:t>. Therefore we get a feeling of unity, the masses and the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Master (</a:t>
            </a:r>
            <a:r>
              <a:rPr lang="en-US" sz="1600" i="1" kern="1400" dirty="0">
                <a:latin typeface="Calibri" panose="020F0502020204030204" pitchFamily="34" charset="0"/>
                <a:ea typeface="Times New Roman" panose="02020603050405020304" pitchFamily="18" charset="0"/>
                <a:cs typeface="Calibri" panose="020F0502020204030204" pitchFamily="34" charset="0"/>
              </a:rPr>
              <a:t>Joh </a:t>
            </a:r>
            <a:r>
              <a:rPr lang="en-US" sz="1600"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sz="1600" kern="1400" dirty="0">
                <a:latin typeface="Calibri" panose="020F0502020204030204" pitchFamily="34" charset="0"/>
                <a:ea typeface="Times New Roman" panose="02020603050405020304" pitchFamily="18" charset="0"/>
                <a:cs typeface="Calibri" panose="020F0502020204030204" pitchFamily="34" charset="0"/>
              </a:rPr>
              <a:t>) shaking hands aided by the Mediator. This is </a:t>
            </a:r>
            <a:r>
              <a:rPr lang="en-US" sz="1600" i="1" kern="1400" dirty="0" err="1">
                <a:latin typeface="Calibri" panose="020F0502020204030204" pitchFamily="34" charset="0"/>
                <a:ea typeface="Times New Roman" panose="02020603050405020304" pitchFamily="18" charset="0"/>
                <a:cs typeface="Calibri" panose="020F0502020204030204" pitchFamily="34" charset="0"/>
              </a:rPr>
              <a:t>Freder</a:t>
            </a:r>
            <a:r>
              <a:rPr lang="en-US" sz="1600" kern="1400" dirty="0">
                <a:latin typeface="Calibri" panose="020F0502020204030204" pitchFamily="34" charset="0"/>
                <a:ea typeface="Times New Roman" panose="02020603050405020304" pitchFamily="18" charset="0"/>
                <a:cs typeface="Calibri" panose="020F0502020204030204" pitchFamily="34" charset="0"/>
              </a:rPr>
              <a:t> in the film, but the implication is that the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mediator is the Leader who mediates the class struggle and emphasizes the idea of ‘the people’, all united in pursuit of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some common good. The ending is grossly sentimental and dangerous because it suggests that irreconcilable social and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political differences can be solved with a handshake. So the film cops out and ignores all the issues it has so brilliantly,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logically and truthfully explored.</a:t>
            </a:r>
          </a:p>
          <a:p>
            <a:pPr lvl="0" hangingPunct="0">
              <a:spcAft>
                <a:spcPts val="0"/>
              </a:spcAft>
              <a:tabLst>
                <a:tab pos="457200" algn="l"/>
              </a:tabLst>
            </a:pPr>
            <a:r>
              <a:rPr lang="en-US" sz="800" kern="1400" dirty="0">
                <a:latin typeface="Calibri" panose="020F0502020204030204" pitchFamily="34" charset="0"/>
                <a:ea typeface="Times New Roman" panose="02020603050405020304" pitchFamily="18" charset="0"/>
                <a:cs typeface="Calibri" panose="020F0502020204030204" pitchFamily="34" charset="0"/>
              </a:rPr>
              <a:t>________________________________________________________________________________________________________________________________________________________________________________________________________________________________________</a:t>
            </a:r>
            <a:endParaRPr lang="en-US" sz="800" kern="1400"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r>
              <a:rPr lang="en-GB" sz="800" dirty="0">
                <a:solidFill>
                  <a:prstClr val="black"/>
                </a:solidFill>
                <a:latin typeface="Calibri" panose="020F0502020204030204" pitchFamily="34" charset="0"/>
                <a:cs typeface="Calibri" panose="020F0502020204030204" pitchFamily="34" charset="0"/>
              </a:rPr>
              <a:t> </a:t>
            </a:r>
          </a:p>
          <a:p>
            <a:pPr lvl="0" hangingPunct="0">
              <a:spcAft>
                <a:spcPts val="0"/>
              </a:spcAft>
              <a:tabLst>
                <a:tab pos="457200" algn="l"/>
              </a:tabLst>
            </a:pPr>
            <a:r>
              <a:rPr lang="en-GB" dirty="0">
                <a:latin typeface="Calibri" panose="020F0502020204030204" pitchFamily="34" charset="0"/>
                <a:cs typeface="Calibri" panose="020F0502020204030204" pitchFamily="34" charset="0"/>
              </a:rPr>
              <a:t>Having now watched both </a:t>
            </a:r>
            <a:r>
              <a:rPr lang="en-GB" i="1" dirty="0">
                <a:latin typeface="Calibri" panose="020F0502020204030204" pitchFamily="34" charset="0"/>
                <a:cs typeface="Calibri" panose="020F0502020204030204" pitchFamily="34" charset="0"/>
              </a:rPr>
              <a:t>Metropolis</a:t>
            </a:r>
            <a:r>
              <a:rPr lang="en-GB" dirty="0">
                <a:latin typeface="Calibri" panose="020F0502020204030204" pitchFamily="34" charset="0"/>
                <a:cs typeface="Calibri" panose="020F0502020204030204" pitchFamily="34" charset="0"/>
              </a:rPr>
              <a:t> &amp; </a:t>
            </a:r>
            <a:r>
              <a:rPr lang="en-GB" i="1" dirty="0">
                <a:latin typeface="Calibri" panose="020F0502020204030204" pitchFamily="34" charset="0"/>
                <a:cs typeface="Calibri" panose="020F0502020204030204" pitchFamily="34" charset="0"/>
              </a:rPr>
              <a:t>The Cabinet of </a:t>
            </a:r>
            <a:r>
              <a:rPr lang="en-GB" i="1" dirty="0" err="1">
                <a:latin typeface="Calibri" panose="020F0502020204030204" pitchFamily="34" charset="0"/>
                <a:cs typeface="Calibri" panose="020F0502020204030204" pitchFamily="34" charset="0"/>
              </a:rPr>
              <a:t>Dr.</a:t>
            </a:r>
            <a:r>
              <a:rPr lang="en-GB" i="1" dirty="0">
                <a:latin typeface="Calibri" panose="020F0502020204030204" pitchFamily="34" charset="0"/>
                <a:cs typeface="Calibri" panose="020F0502020204030204" pitchFamily="34" charset="0"/>
              </a:rPr>
              <a:t> Caligari </a:t>
            </a:r>
            <a:r>
              <a:rPr lang="en-GB" dirty="0">
                <a:latin typeface="Calibri" panose="020F0502020204030204" pitchFamily="34" charset="0"/>
                <a:cs typeface="Calibri" panose="020F0502020204030204" pitchFamily="34" charset="0"/>
              </a:rPr>
              <a:t>I’m sure you will agree that they both have</a:t>
            </a:r>
            <a:r>
              <a:rPr lang="en-GB" i="1"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stunning examples of film architecture. Can you see a direct tie between cinema &amp; architecture of the time? This is a good point at which to make a start on the next </a:t>
            </a:r>
            <a:r>
              <a:rPr lang="en-GB" sz="2000" b="1" u="sng" dirty="0">
                <a:latin typeface="Calibri" panose="020F0502020204030204" pitchFamily="34" charset="0"/>
                <a:cs typeface="Calibri" panose="020F0502020204030204" pitchFamily="34" charset="0"/>
              </a:rPr>
              <a:t>Research Task</a:t>
            </a:r>
            <a:r>
              <a:rPr lang="en-GB" sz="2000" b="1" dirty="0">
                <a:latin typeface="Calibri" panose="020F0502020204030204" pitchFamily="34" charset="0"/>
                <a:cs typeface="Calibri" panose="020F0502020204030204" pitchFamily="34" charset="0"/>
              </a:rPr>
              <a:t>: </a:t>
            </a:r>
            <a:r>
              <a:rPr lang="en-US" sz="2000" b="1" dirty="0">
                <a:latin typeface="Calibri" panose="020F0502020204030204" pitchFamily="34" charset="0"/>
                <a:ea typeface="Times New Roman" panose="02020603050405020304" pitchFamily="18" charset="0"/>
                <a:cs typeface="Calibri" panose="020F0502020204030204" pitchFamily="34" charset="0"/>
              </a:rPr>
              <a:t>Look at the influences of Expressionism in architecture. Buildings designed by the following Architects; Bruno Taut, Hans </a:t>
            </a:r>
            <a:r>
              <a:rPr lang="en-US" sz="2000" b="1" dirty="0" err="1">
                <a:latin typeface="Calibri" panose="020F0502020204030204" pitchFamily="34" charset="0"/>
                <a:ea typeface="Times New Roman" panose="02020603050405020304" pitchFamily="18" charset="0"/>
                <a:cs typeface="Calibri" panose="020F0502020204030204" pitchFamily="34" charset="0"/>
              </a:rPr>
              <a:t>Poelzig</a:t>
            </a:r>
            <a:r>
              <a:rPr lang="en-US" sz="2000" b="1" dirty="0">
                <a:latin typeface="Calibri" panose="020F0502020204030204" pitchFamily="34" charset="0"/>
                <a:ea typeface="Times New Roman" panose="02020603050405020304" pitchFamily="18" charset="0"/>
                <a:cs typeface="Calibri" panose="020F0502020204030204" pitchFamily="34" charset="0"/>
              </a:rPr>
              <a:t> and Erich Mendelsohn are a good place to start.</a:t>
            </a:r>
          </a:p>
          <a:p>
            <a:pPr algn="just">
              <a:spcAft>
                <a:spcPts val="0"/>
              </a:spcAft>
            </a:pPr>
            <a:endParaRPr lang="en-US" sz="800" b="1" u="sng" dirty="0">
              <a:latin typeface="Calibri" panose="020F0502020204030204" pitchFamily="34" charset="0"/>
              <a:cs typeface="Calibri" panose="020F0502020204030204" pitchFamily="34" charset="0"/>
            </a:endParaRPr>
          </a:p>
          <a:p>
            <a:pPr algn="just">
              <a:spcAft>
                <a:spcPts val="0"/>
              </a:spcAft>
            </a:pPr>
            <a:r>
              <a:rPr lang="en-US" b="1" dirty="0">
                <a:latin typeface="Calibri" panose="020F0502020204030204" pitchFamily="34" charset="0"/>
                <a:cs typeface="Calibri" panose="020F0502020204030204" pitchFamily="34" charset="0"/>
              </a:rPr>
              <a:t>Are there any other films you would recommended watching/expanding our research into:</a:t>
            </a:r>
          </a:p>
          <a:p>
            <a:pPr algn="just">
              <a:spcAft>
                <a:spcPts val="0"/>
              </a:spcAft>
            </a:pPr>
            <a:r>
              <a:rPr lang="en-US" dirty="0">
                <a:latin typeface="Calibri" panose="020F0502020204030204" pitchFamily="34" charset="0"/>
                <a:cs typeface="Calibri" panose="020F0502020204030204" pitchFamily="34" charset="0"/>
              </a:rPr>
              <a:t>Yes, Other examples of films connected to Expressionism include: </a:t>
            </a:r>
            <a:r>
              <a:rPr lang="en-US" i="1" dirty="0">
                <a:latin typeface="Calibri" panose="020F0502020204030204" pitchFamily="34" charset="0"/>
                <a:cs typeface="Calibri" panose="020F0502020204030204" pitchFamily="34" charset="0"/>
              </a:rPr>
              <a:t>Nosferatu</a:t>
            </a:r>
            <a:r>
              <a:rPr lang="en-US" dirty="0">
                <a:latin typeface="Calibri" panose="020F0502020204030204" pitchFamily="34" charset="0"/>
                <a:cs typeface="Calibri" panose="020F0502020204030204" pitchFamily="34" charset="0"/>
              </a:rPr>
              <a:t> (1922), </a:t>
            </a:r>
            <a:r>
              <a:rPr lang="en-US" i="1" dirty="0">
                <a:latin typeface="Calibri" panose="020F0502020204030204" pitchFamily="34" charset="0"/>
                <a:cs typeface="Calibri" panose="020F0502020204030204" pitchFamily="34" charset="0"/>
              </a:rPr>
              <a:t>From Morn to Midnight </a:t>
            </a:r>
            <a:r>
              <a:rPr lang="en-US" dirty="0">
                <a:latin typeface="Calibri" panose="020F0502020204030204" pitchFamily="34" charset="0"/>
                <a:cs typeface="Calibri" panose="020F0502020204030204" pitchFamily="34" charset="0"/>
              </a:rPr>
              <a:t>(1920), </a:t>
            </a:r>
            <a:r>
              <a:rPr lang="en-US" i="1" dirty="0">
                <a:latin typeface="Calibri" panose="020F0502020204030204" pitchFamily="34" charset="0"/>
                <a:cs typeface="Calibri" panose="020F0502020204030204" pitchFamily="34" charset="0"/>
              </a:rPr>
              <a:t>The Student of Prague</a:t>
            </a:r>
            <a:r>
              <a:rPr lang="en-US" dirty="0">
                <a:latin typeface="Calibri" panose="020F0502020204030204" pitchFamily="34" charset="0"/>
                <a:cs typeface="Calibri" panose="020F0502020204030204" pitchFamily="34" charset="0"/>
              </a:rPr>
              <a:t> and </a:t>
            </a:r>
            <a:r>
              <a:rPr lang="en-US" i="1" dirty="0">
                <a:latin typeface="Calibri" panose="020F0502020204030204" pitchFamily="34" charset="0"/>
                <a:cs typeface="Calibri" panose="020F0502020204030204" pitchFamily="34" charset="0"/>
              </a:rPr>
              <a:t>Fritz Lang’s M</a:t>
            </a:r>
            <a:r>
              <a:rPr lang="en-US" dirty="0">
                <a:latin typeface="Calibri" panose="020F0502020204030204" pitchFamily="34" charset="0"/>
                <a:cs typeface="Calibri" panose="020F0502020204030204" pitchFamily="34" charset="0"/>
              </a:rPr>
              <a:t>.</a:t>
            </a:r>
          </a:p>
          <a:p>
            <a:pPr lvl="0" defTabSz="914400"/>
            <a:endParaRPr lang="en-GB" sz="800" b="1" dirty="0">
              <a:solidFill>
                <a:prstClr val="black"/>
              </a:solidFill>
              <a:latin typeface="Calibri" panose="020F0502020204030204"/>
            </a:endParaRPr>
          </a:p>
          <a:p>
            <a:pPr lvl="0" defTabSz="914400"/>
            <a:r>
              <a:rPr lang="en-GB" sz="2000" b="1" dirty="0">
                <a:solidFill>
                  <a:prstClr val="black"/>
                </a:solidFill>
                <a:latin typeface="Calibri" panose="020F0502020204030204"/>
              </a:rPr>
              <a:t>What's happening in our next class session:</a:t>
            </a:r>
          </a:p>
          <a:p>
            <a:pPr lvl="0" defTabSz="914400"/>
            <a:r>
              <a:rPr lang="en-GB" dirty="0">
                <a:solidFill>
                  <a:prstClr val="black"/>
                </a:solidFill>
                <a:latin typeface="Calibri" panose="020F0502020204030204"/>
              </a:rPr>
              <a:t>The next class session to go up on Moodle will be ‘The Adding Machine by Elmer Rice – Expressionist Techniques &amp; Play Analysis’.</a:t>
            </a:r>
            <a:endParaRPr lang="en-GB"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70529657"/>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2435</TotalTime>
  <Words>1251</Words>
  <Application>Microsoft Office PowerPoint</Application>
  <PresentationFormat>Widescreen</PresentationFormat>
  <Paragraphs>92</Paragraphs>
  <Slides>5</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vt:i4>
      </vt:variant>
    </vt:vector>
  </HeadingPairs>
  <TitlesOfParts>
    <vt:vector size="15" baseType="lpstr">
      <vt:lpstr>Arial</vt:lpstr>
      <vt:lpstr>Calibri</vt:lpstr>
      <vt:lpstr>Constantia</vt:lpstr>
      <vt:lpstr>Symbol</vt:lpstr>
      <vt:lpstr>Times New Roman</vt:lpstr>
      <vt:lpstr>Trebuchet MS</vt:lpstr>
      <vt:lpstr>Wingdings 2</vt:lpstr>
      <vt:lpstr>Wingdings 3</vt:lpstr>
      <vt:lpstr>Facet</vt:lpstr>
      <vt:lpstr>Paper</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Beth Tearle</cp:lastModifiedBy>
  <cp:revision>229</cp:revision>
  <dcterms:created xsi:type="dcterms:W3CDTF">2020-03-19T21:03:25Z</dcterms:created>
  <dcterms:modified xsi:type="dcterms:W3CDTF">2020-03-26T09:37:43Z</dcterms:modified>
</cp:coreProperties>
</file>