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webextensions/webextension1.xml" ContentType="application/vnd.ms-office.webextension+xml"/>
  <Override PartName="/ppt/webextensions/webextension2.xml" ContentType="application/vnd.ms-office.webextension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6"/>
  </p:notesMasterIdLst>
  <p:sldIdLst>
    <p:sldId id="256" r:id="rId5"/>
    <p:sldId id="257" r:id="rId6"/>
    <p:sldId id="258" r:id="rId7"/>
    <p:sldId id="259" r:id="rId8"/>
    <p:sldId id="260" r:id="rId9"/>
    <p:sldId id="265" r:id="rId10"/>
    <p:sldId id="266" r:id="rId11"/>
    <p:sldId id="261" r:id="rId12"/>
    <p:sldId id="262" r:id="rId13"/>
    <p:sldId id="263" r:id="rId14"/>
    <p:sldId id="26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3101B5-8970-486A-9B8E-5A4A75AE677F}" v="2" dt="2022-02-25T15:00:07.028"/>
    <p1510:client id="{4B0993C7-F1D7-081F-2D46-EF6F24BFAAA2}" v="5" dt="2022-02-26T23:31:48.520"/>
    <p1510:client id="{4D15C592-B5A3-49A8-A5BB-E24374295093}" v="542" dt="2022-02-25T12:52:26.487"/>
    <p1510:client id="{A0A2C597-1B4C-081D-B1F4-755FC72B1217}" v="3" dt="2022-02-25T14:33:39.080"/>
    <p1510:client id="{B445ECA2-C0FC-4678-BA60-B49BD55BFB4F}" v="7" dt="2022-02-26T01:57:03.620"/>
    <p1510:client id="{EA2E7440-32BC-4083-89A4-CFF0154A9B67}" v="2185" dt="2022-02-25T14:47:42.038"/>
    <p1510:client id="{FF803B58-1639-5190-27AE-1C620C448D13}" v="41" dt="2022-02-25T13:44:39.5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70322E-4FEF-4037-B985-610233D48B43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9B6C78D-A4A5-43A2-8B31-D63FB47DA302}">
      <dgm:prSet/>
      <dgm:spPr/>
      <dgm:t>
        <a:bodyPr/>
        <a:lstStyle/>
        <a:p>
          <a:r>
            <a:rPr lang="en-GB" b="0" i="0"/>
            <a:t>Ethical consideration in research are a set of principles that guide the research designs and practices. We will adhere to a certain code of conduct when we will collect data from people.</a:t>
          </a:r>
          <a:endParaRPr lang="en-US"/>
        </a:p>
      </dgm:t>
    </dgm:pt>
    <dgm:pt modelId="{764DB8F2-9F70-46DC-8DAC-FA332F36BFD1}" type="parTrans" cxnId="{40E34DFE-5732-4D5D-A71D-4CB0D13D65B8}">
      <dgm:prSet/>
      <dgm:spPr/>
      <dgm:t>
        <a:bodyPr/>
        <a:lstStyle/>
        <a:p>
          <a:endParaRPr lang="en-US"/>
        </a:p>
      </dgm:t>
    </dgm:pt>
    <dgm:pt modelId="{94C988B5-9B31-4105-A2D3-B39C077A8D44}" type="sibTrans" cxnId="{40E34DFE-5732-4D5D-A71D-4CB0D13D65B8}">
      <dgm:prSet/>
      <dgm:spPr/>
      <dgm:t>
        <a:bodyPr/>
        <a:lstStyle/>
        <a:p>
          <a:endParaRPr lang="en-US"/>
        </a:p>
      </dgm:t>
    </dgm:pt>
    <dgm:pt modelId="{DF6AC92D-3EC0-4F21-96F9-76EB39F7C4DE}">
      <dgm:prSet/>
      <dgm:spPr/>
      <dgm:t>
        <a:bodyPr/>
        <a:lstStyle/>
        <a:p>
          <a:r>
            <a:rPr lang="en-GB" b="0" i="0"/>
            <a:t>We will make sure that the following principles will apply: voluntary participation, informed consent, anonymity, confidentiality, potential for harm, and results communication.</a:t>
          </a:r>
          <a:endParaRPr lang="en-US"/>
        </a:p>
      </dgm:t>
    </dgm:pt>
    <dgm:pt modelId="{3C869143-1E80-4450-8FE1-B844AF5C70D1}" type="parTrans" cxnId="{9C3BBBBB-F566-43A6-9CB8-97B333D1B9DB}">
      <dgm:prSet/>
      <dgm:spPr/>
      <dgm:t>
        <a:bodyPr/>
        <a:lstStyle/>
        <a:p>
          <a:endParaRPr lang="en-US"/>
        </a:p>
      </dgm:t>
    </dgm:pt>
    <dgm:pt modelId="{E3B43A06-9C2C-4191-A7C9-C8D4B5BC08D5}" type="sibTrans" cxnId="{9C3BBBBB-F566-43A6-9CB8-97B333D1B9DB}">
      <dgm:prSet/>
      <dgm:spPr/>
      <dgm:t>
        <a:bodyPr/>
        <a:lstStyle/>
        <a:p>
          <a:endParaRPr lang="en-US"/>
        </a:p>
      </dgm:t>
    </dgm:pt>
    <dgm:pt modelId="{27B6DBEC-613B-4A39-814B-A289E15EA17C}" type="pres">
      <dgm:prSet presAssocID="{AE70322E-4FEF-4037-B985-610233D48B43}" presName="linear" presStyleCnt="0">
        <dgm:presLayoutVars>
          <dgm:animLvl val="lvl"/>
          <dgm:resizeHandles val="exact"/>
        </dgm:presLayoutVars>
      </dgm:prSet>
      <dgm:spPr/>
    </dgm:pt>
    <dgm:pt modelId="{623B0B3F-C04A-4389-90FE-B62462668A53}" type="pres">
      <dgm:prSet presAssocID="{39B6C78D-A4A5-43A2-8B31-D63FB47DA302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7F97719E-E747-4141-B35C-1EB447278E48}" type="pres">
      <dgm:prSet presAssocID="{94C988B5-9B31-4105-A2D3-B39C077A8D44}" presName="spacer" presStyleCnt="0"/>
      <dgm:spPr/>
    </dgm:pt>
    <dgm:pt modelId="{669D2C48-C12E-4903-87C7-0F2C9387B9D2}" type="pres">
      <dgm:prSet presAssocID="{DF6AC92D-3EC0-4F21-96F9-76EB39F7C4DE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45BE4D5E-04C8-4E91-A531-D8750DA81A26}" type="presOf" srcId="{AE70322E-4FEF-4037-B985-610233D48B43}" destId="{27B6DBEC-613B-4A39-814B-A289E15EA17C}" srcOrd="0" destOrd="0" presId="urn:microsoft.com/office/officeart/2005/8/layout/vList2"/>
    <dgm:cxn modelId="{783CE16E-0AB0-4102-9208-0EE9C5E1E778}" type="presOf" srcId="{39B6C78D-A4A5-43A2-8B31-D63FB47DA302}" destId="{623B0B3F-C04A-4389-90FE-B62462668A53}" srcOrd="0" destOrd="0" presId="urn:microsoft.com/office/officeart/2005/8/layout/vList2"/>
    <dgm:cxn modelId="{9C3BBBBB-F566-43A6-9CB8-97B333D1B9DB}" srcId="{AE70322E-4FEF-4037-B985-610233D48B43}" destId="{DF6AC92D-3EC0-4F21-96F9-76EB39F7C4DE}" srcOrd="1" destOrd="0" parTransId="{3C869143-1E80-4450-8FE1-B844AF5C70D1}" sibTransId="{E3B43A06-9C2C-4191-A7C9-C8D4B5BC08D5}"/>
    <dgm:cxn modelId="{B61F39DE-CBB4-42EC-B4EE-722AE93DECB3}" type="presOf" srcId="{DF6AC92D-3EC0-4F21-96F9-76EB39F7C4DE}" destId="{669D2C48-C12E-4903-87C7-0F2C9387B9D2}" srcOrd="0" destOrd="0" presId="urn:microsoft.com/office/officeart/2005/8/layout/vList2"/>
    <dgm:cxn modelId="{40E34DFE-5732-4D5D-A71D-4CB0D13D65B8}" srcId="{AE70322E-4FEF-4037-B985-610233D48B43}" destId="{39B6C78D-A4A5-43A2-8B31-D63FB47DA302}" srcOrd="0" destOrd="0" parTransId="{764DB8F2-9F70-46DC-8DAC-FA332F36BFD1}" sibTransId="{94C988B5-9B31-4105-A2D3-B39C077A8D44}"/>
    <dgm:cxn modelId="{C4565DC3-0B4D-428C-9AD8-9D7E6ED3FF7A}" type="presParOf" srcId="{27B6DBEC-613B-4A39-814B-A289E15EA17C}" destId="{623B0B3F-C04A-4389-90FE-B62462668A53}" srcOrd="0" destOrd="0" presId="urn:microsoft.com/office/officeart/2005/8/layout/vList2"/>
    <dgm:cxn modelId="{1AFB367D-7171-4773-B4CA-2DF9C603C089}" type="presParOf" srcId="{27B6DBEC-613B-4A39-814B-A289E15EA17C}" destId="{7F97719E-E747-4141-B35C-1EB447278E48}" srcOrd="1" destOrd="0" presId="urn:microsoft.com/office/officeart/2005/8/layout/vList2"/>
    <dgm:cxn modelId="{09485A40-6DB9-4F56-BD36-F8042FCC8C02}" type="presParOf" srcId="{27B6DBEC-613B-4A39-814B-A289E15EA17C}" destId="{669D2C48-C12E-4903-87C7-0F2C9387B9D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3B0B3F-C04A-4389-90FE-B62462668A53}">
      <dsp:nvSpPr>
        <dsp:cNvPr id="0" name=""/>
        <dsp:cNvSpPr/>
      </dsp:nvSpPr>
      <dsp:spPr>
        <a:xfrm>
          <a:off x="0" y="144000"/>
          <a:ext cx="6496050" cy="21060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i="0" kern="1200"/>
            <a:t>Ethical consideration in research are a set of principles that guide the research designs and practices. We will adhere to a certain code of conduct when we will collect data from people.</a:t>
          </a:r>
          <a:endParaRPr lang="en-US" sz="2500" kern="1200"/>
        </a:p>
      </dsp:txBody>
      <dsp:txXfrm>
        <a:off x="102806" y="246806"/>
        <a:ext cx="6290438" cy="1900388"/>
      </dsp:txXfrm>
    </dsp:sp>
    <dsp:sp modelId="{669D2C48-C12E-4903-87C7-0F2C9387B9D2}">
      <dsp:nvSpPr>
        <dsp:cNvPr id="0" name=""/>
        <dsp:cNvSpPr/>
      </dsp:nvSpPr>
      <dsp:spPr>
        <a:xfrm>
          <a:off x="0" y="2322000"/>
          <a:ext cx="6496050" cy="2106000"/>
        </a:xfrm>
        <a:prstGeom prst="roundRect">
          <a:avLst/>
        </a:prstGeom>
        <a:gradFill rotWithShape="0">
          <a:gsLst>
            <a:gs pos="0">
              <a:schemeClr val="accent2">
                <a:hueOff val="1354814"/>
                <a:satOff val="-6632"/>
                <a:lumOff val="3725"/>
                <a:alphaOff val="0"/>
                <a:tint val="98000"/>
                <a:lumMod val="114000"/>
              </a:schemeClr>
            </a:gs>
            <a:gs pos="100000">
              <a:schemeClr val="accent2">
                <a:hueOff val="1354814"/>
                <a:satOff val="-6632"/>
                <a:lumOff val="3725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i="0" kern="1200"/>
            <a:t>We will make sure that the following principles will apply: voluntary participation, informed consent, anonymity, confidentiality, potential for harm, and results communication.</a:t>
          </a:r>
          <a:endParaRPr lang="en-US" sz="2500" kern="1200"/>
        </a:p>
      </dsp:txBody>
      <dsp:txXfrm>
        <a:off x="102806" y="2424806"/>
        <a:ext cx="6290438" cy="19003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F3C5EE-DECA-4E81-BE3A-9602DDA7081A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3025F3-B83A-4621-9CA7-BF5F559098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553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506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600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77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818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431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2/27/2022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926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2/27/2022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905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2/27/2022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082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62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876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164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86658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4717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2/27/2022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029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2/27/2022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27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1236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907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498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peoplematters.in/article/appraisal-season/fundamentals-of-a-constructive-feedback-17519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microsoft.com/office/2011/relationships/webextension" Target="../webextensions/webextension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microsoft.com/office/2011/relationships/webextension" Target="../webextensions/webextension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cribbr.com/methodology/research-ethic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88000"/>
                <a:satMod val="130000"/>
                <a:lumMod val="124000"/>
              </a:schemeClr>
            </a:gs>
            <a:gs pos="100000">
              <a:schemeClr val="bg2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E27238C-8EAF-4098-86E6-7723B7DAE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36">
            <a:extLst>
              <a:ext uri="{FF2B5EF4-FFF2-40B4-BE49-F238E27FC236}">
                <a16:creationId xmlns:a16="http://schemas.microsoft.com/office/drawing/2014/main" id="{992F97B1-1891-4FCC-9E5F-BA97EDB48F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351010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60000"/>
              <a:lumOff val="40000"/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78C6C821-FEE1-4EB6-9590-C021440C7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5" y="0"/>
            <a:ext cx="9700459" cy="6858001"/>
          </a:xfrm>
          <a:custGeom>
            <a:avLst/>
            <a:gdLst>
              <a:gd name="connsiteX0" fmla="*/ 0 w 9700459"/>
              <a:gd name="connsiteY0" fmla="*/ 0 h 6858001"/>
              <a:gd name="connsiteX1" fmla="*/ 1323975 w 9700459"/>
              <a:gd name="connsiteY1" fmla="*/ 0 h 6858001"/>
              <a:gd name="connsiteX2" fmla="*/ 1517015 w 9700459"/>
              <a:gd name="connsiteY2" fmla="*/ 0 h 6858001"/>
              <a:gd name="connsiteX3" fmla="*/ 3241265 w 9700459"/>
              <a:gd name="connsiteY3" fmla="*/ 0 h 6858001"/>
              <a:gd name="connsiteX4" fmla="*/ 3241265 w 9700459"/>
              <a:gd name="connsiteY4" fmla="*/ 1 h 6858001"/>
              <a:gd name="connsiteX5" fmla="*/ 8355744 w 9700459"/>
              <a:gd name="connsiteY5" fmla="*/ 1 h 6858001"/>
              <a:gd name="connsiteX6" fmla="*/ 8355744 w 9700459"/>
              <a:gd name="connsiteY6" fmla="*/ 0 h 6858001"/>
              <a:gd name="connsiteX7" fmla="*/ 9699282 w 9700459"/>
              <a:gd name="connsiteY7" fmla="*/ 0 h 6858001"/>
              <a:gd name="connsiteX8" fmla="*/ 9674237 w 9700459"/>
              <a:gd name="connsiteY8" fmla="*/ 155677 h 6858001"/>
              <a:gd name="connsiteX9" fmla="*/ 9650368 w 9700459"/>
              <a:gd name="connsiteY9" fmla="*/ 310668 h 6858001"/>
              <a:gd name="connsiteX10" fmla="*/ 9627004 w 9700459"/>
              <a:gd name="connsiteY10" fmla="*/ 466344 h 6858001"/>
              <a:gd name="connsiteX11" fmla="*/ 9607001 w 9700459"/>
              <a:gd name="connsiteY11" fmla="*/ 622707 h 6858001"/>
              <a:gd name="connsiteX12" fmla="*/ 9586830 w 9700459"/>
              <a:gd name="connsiteY12" fmla="*/ 778383 h 6858001"/>
              <a:gd name="connsiteX13" fmla="*/ 9568004 w 9700459"/>
              <a:gd name="connsiteY13" fmla="*/ 934746 h 6858001"/>
              <a:gd name="connsiteX14" fmla="*/ 9551868 w 9700459"/>
              <a:gd name="connsiteY14" fmla="*/ 1089051 h 6858001"/>
              <a:gd name="connsiteX15" fmla="*/ 9536572 w 9700459"/>
              <a:gd name="connsiteY15" fmla="*/ 1245413 h 6858001"/>
              <a:gd name="connsiteX16" fmla="*/ 9522620 w 9700459"/>
              <a:gd name="connsiteY16" fmla="*/ 1401090 h 6858001"/>
              <a:gd name="connsiteX17" fmla="*/ 9510518 w 9700459"/>
              <a:gd name="connsiteY17" fmla="*/ 1554023 h 6858001"/>
              <a:gd name="connsiteX18" fmla="*/ 9498415 w 9700459"/>
              <a:gd name="connsiteY18" fmla="*/ 1709014 h 6858001"/>
              <a:gd name="connsiteX19" fmla="*/ 9488330 w 9700459"/>
              <a:gd name="connsiteY19" fmla="*/ 1861947 h 6858001"/>
              <a:gd name="connsiteX20" fmla="*/ 9480430 w 9700459"/>
              <a:gd name="connsiteY20" fmla="*/ 2014881 h 6858001"/>
              <a:gd name="connsiteX21" fmla="*/ 9472193 w 9700459"/>
              <a:gd name="connsiteY21" fmla="*/ 2167128 h 6858001"/>
              <a:gd name="connsiteX22" fmla="*/ 9465302 w 9700459"/>
              <a:gd name="connsiteY22" fmla="*/ 2318004 h 6858001"/>
              <a:gd name="connsiteX23" fmla="*/ 9460427 w 9700459"/>
              <a:gd name="connsiteY23" fmla="*/ 2467509 h 6858001"/>
              <a:gd name="connsiteX24" fmla="*/ 9456225 w 9700459"/>
              <a:gd name="connsiteY24" fmla="*/ 2617013 h 6858001"/>
              <a:gd name="connsiteX25" fmla="*/ 9452191 w 9700459"/>
              <a:gd name="connsiteY25" fmla="*/ 2765146 h 6858001"/>
              <a:gd name="connsiteX26" fmla="*/ 9450342 w 9700459"/>
              <a:gd name="connsiteY26" fmla="*/ 2911221 h 6858001"/>
              <a:gd name="connsiteX27" fmla="*/ 9448325 w 9700459"/>
              <a:gd name="connsiteY27" fmla="*/ 3057297 h 6858001"/>
              <a:gd name="connsiteX28" fmla="*/ 9447316 w 9700459"/>
              <a:gd name="connsiteY28" fmla="*/ 3201315 h 6858001"/>
              <a:gd name="connsiteX29" fmla="*/ 9448325 w 9700459"/>
              <a:gd name="connsiteY29" fmla="*/ 3343961 h 6858001"/>
              <a:gd name="connsiteX30" fmla="*/ 9448325 w 9700459"/>
              <a:gd name="connsiteY30" fmla="*/ 3485236 h 6858001"/>
              <a:gd name="connsiteX31" fmla="*/ 9450342 w 9700459"/>
              <a:gd name="connsiteY31" fmla="*/ 3625139 h 6858001"/>
              <a:gd name="connsiteX32" fmla="*/ 9453367 w 9700459"/>
              <a:gd name="connsiteY32" fmla="*/ 3762299 h 6858001"/>
              <a:gd name="connsiteX33" fmla="*/ 9456225 w 9700459"/>
              <a:gd name="connsiteY33" fmla="*/ 3898087 h 6858001"/>
              <a:gd name="connsiteX34" fmla="*/ 9459419 w 9700459"/>
              <a:gd name="connsiteY34" fmla="*/ 4031133 h 6858001"/>
              <a:gd name="connsiteX35" fmla="*/ 9464293 w 9700459"/>
              <a:gd name="connsiteY35" fmla="*/ 4163492 h 6858001"/>
              <a:gd name="connsiteX36" fmla="*/ 9469504 w 9700459"/>
              <a:gd name="connsiteY36" fmla="*/ 4293793 h 6858001"/>
              <a:gd name="connsiteX37" fmla="*/ 9474210 w 9700459"/>
              <a:gd name="connsiteY37" fmla="*/ 4421352 h 6858001"/>
              <a:gd name="connsiteX38" fmla="*/ 9487490 w 9700459"/>
              <a:gd name="connsiteY38" fmla="*/ 4670298 h 6858001"/>
              <a:gd name="connsiteX39" fmla="*/ 9501609 w 9700459"/>
              <a:gd name="connsiteY39" fmla="*/ 4908956 h 6858001"/>
              <a:gd name="connsiteX40" fmla="*/ 9516401 w 9700459"/>
              <a:gd name="connsiteY40" fmla="*/ 5138013 h 6858001"/>
              <a:gd name="connsiteX41" fmla="*/ 9532706 w 9700459"/>
              <a:gd name="connsiteY41" fmla="*/ 5354726 h 6858001"/>
              <a:gd name="connsiteX42" fmla="*/ 9549683 w 9700459"/>
              <a:gd name="connsiteY42" fmla="*/ 5561838 h 6858001"/>
              <a:gd name="connsiteX43" fmla="*/ 9568004 w 9700459"/>
              <a:gd name="connsiteY43" fmla="*/ 5753862 h 6858001"/>
              <a:gd name="connsiteX44" fmla="*/ 9585990 w 9700459"/>
              <a:gd name="connsiteY44" fmla="*/ 5934227 h 6858001"/>
              <a:gd name="connsiteX45" fmla="*/ 9603975 w 9700459"/>
              <a:gd name="connsiteY45" fmla="*/ 6100191 h 6858001"/>
              <a:gd name="connsiteX46" fmla="*/ 9620952 w 9700459"/>
              <a:gd name="connsiteY46" fmla="*/ 6252438 h 6858001"/>
              <a:gd name="connsiteX47" fmla="*/ 9637089 w 9700459"/>
              <a:gd name="connsiteY47" fmla="*/ 6387541 h 6858001"/>
              <a:gd name="connsiteX48" fmla="*/ 9652385 w 9700459"/>
              <a:gd name="connsiteY48" fmla="*/ 6509613 h 6858001"/>
              <a:gd name="connsiteX49" fmla="*/ 9665160 w 9700459"/>
              <a:gd name="connsiteY49" fmla="*/ 6612483 h 6858001"/>
              <a:gd name="connsiteX50" fmla="*/ 9677262 w 9700459"/>
              <a:gd name="connsiteY50" fmla="*/ 6698894 h 6858001"/>
              <a:gd name="connsiteX51" fmla="*/ 9694576 w 9700459"/>
              <a:gd name="connsiteY51" fmla="*/ 6817538 h 6858001"/>
              <a:gd name="connsiteX52" fmla="*/ 9700459 w 9700459"/>
              <a:gd name="connsiteY52" fmla="*/ 6858000 h 6858001"/>
              <a:gd name="connsiteX53" fmla="*/ 8795105 w 9700459"/>
              <a:gd name="connsiteY53" fmla="*/ 6858000 h 6858001"/>
              <a:gd name="connsiteX54" fmla="*/ 8795105 w 9700459"/>
              <a:gd name="connsiteY54" fmla="*/ 6858001 h 6858001"/>
              <a:gd name="connsiteX55" fmla="*/ 2704541 w 9700459"/>
              <a:gd name="connsiteY55" fmla="*/ 6858001 h 6858001"/>
              <a:gd name="connsiteX56" fmla="*/ 2704541 w 9700459"/>
              <a:gd name="connsiteY56" fmla="*/ 6858000 h 6858001"/>
              <a:gd name="connsiteX57" fmla="*/ 1517015 w 9700459"/>
              <a:gd name="connsiteY57" fmla="*/ 6858000 h 6858001"/>
              <a:gd name="connsiteX58" fmla="*/ 1323975 w 9700459"/>
              <a:gd name="connsiteY58" fmla="*/ 6858000 h 6858001"/>
              <a:gd name="connsiteX59" fmla="*/ 0 w 9700459"/>
              <a:gd name="connsiteY5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9700459" h="6858001">
                <a:moveTo>
                  <a:pt x="0" y="0"/>
                </a:moveTo>
                <a:lnTo>
                  <a:pt x="1323975" y="0"/>
                </a:lnTo>
                <a:lnTo>
                  <a:pt x="1517015" y="0"/>
                </a:lnTo>
                <a:lnTo>
                  <a:pt x="3241265" y="0"/>
                </a:lnTo>
                <a:lnTo>
                  <a:pt x="3241265" y="1"/>
                </a:lnTo>
                <a:lnTo>
                  <a:pt x="8355744" y="1"/>
                </a:lnTo>
                <a:lnTo>
                  <a:pt x="8355744" y="0"/>
                </a:lnTo>
                <a:lnTo>
                  <a:pt x="9699282" y="0"/>
                </a:lnTo>
                <a:lnTo>
                  <a:pt x="9674237" y="155677"/>
                </a:lnTo>
                <a:lnTo>
                  <a:pt x="9650368" y="310668"/>
                </a:lnTo>
                <a:lnTo>
                  <a:pt x="9627004" y="466344"/>
                </a:lnTo>
                <a:lnTo>
                  <a:pt x="9607001" y="622707"/>
                </a:lnTo>
                <a:lnTo>
                  <a:pt x="9586830" y="778383"/>
                </a:lnTo>
                <a:lnTo>
                  <a:pt x="9568004" y="934746"/>
                </a:lnTo>
                <a:lnTo>
                  <a:pt x="9551868" y="1089051"/>
                </a:lnTo>
                <a:lnTo>
                  <a:pt x="9536572" y="1245413"/>
                </a:lnTo>
                <a:lnTo>
                  <a:pt x="9522620" y="1401090"/>
                </a:lnTo>
                <a:lnTo>
                  <a:pt x="9510518" y="1554023"/>
                </a:lnTo>
                <a:lnTo>
                  <a:pt x="9498415" y="1709014"/>
                </a:lnTo>
                <a:lnTo>
                  <a:pt x="9488330" y="1861947"/>
                </a:lnTo>
                <a:lnTo>
                  <a:pt x="9480430" y="2014881"/>
                </a:lnTo>
                <a:lnTo>
                  <a:pt x="9472193" y="2167128"/>
                </a:lnTo>
                <a:lnTo>
                  <a:pt x="9465302" y="2318004"/>
                </a:lnTo>
                <a:lnTo>
                  <a:pt x="9460427" y="2467509"/>
                </a:lnTo>
                <a:lnTo>
                  <a:pt x="9456225" y="2617013"/>
                </a:lnTo>
                <a:lnTo>
                  <a:pt x="9452191" y="2765146"/>
                </a:lnTo>
                <a:lnTo>
                  <a:pt x="9450342" y="2911221"/>
                </a:lnTo>
                <a:lnTo>
                  <a:pt x="9448325" y="3057297"/>
                </a:lnTo>
                <a:lnTo>
                  <a:pt x="9447316" y="3201315"/>
                </a:lnTo>
                <a:lnTo>
                  <a:pt x="9448325" y="3343961"/>
                </a:lnTo>
                <a:lnTo>
                  <a:pt x="9448325" y="3485236"/>
                </a:lnTo>
                <a:lnTo>
                  <a:pt x="9450342" y="3625139"/>
                </a:lnTo>
                <a:lnTo>
                  <a:pt x="9453367" y="3762299"/>
                </a:lnTo>
                <a:lnTo>
                  <a:pt x="9456225" y="3898087"/>
                </a:lnTo>
                <a:lnTo>
                  <a:pt x="9459419" y="4031133"/>
                </a:lnTo>
                <a:lnTo>
                  <a:pt x="9464293" y="4163492"/>
                </a:lnTo>
                <a:lnTo>
                  <a:pt x="9469504" y="4293793"/>
                </a:lnTo>
                <a:lnTo>
                  <a:pt x="9474210" y="4421352"/>
                </a:lnTo>
                <a:lnTo>
                  <a:pt x="9487490" y="4670298"/>
                </a:lnTo>
                <a:lnTo>
                  <a:pt x="9501609" y="4908956"/>
                </a:lnTo>
                <a:lnTo>
                  <a:pt x="9516401" y="5138013"/>
                </a:lnTo>
                <a:lnTo>
                  <a:pt x="9532706" y="5354726"/>
                </a:lnTo>
                <a:lnTo>
                  <a:pt x="9549683" y="5561838"/>
                </a:lnTo>
                <a:lnTo>
                  <a:pt x="9568004" y="5753862"/>
                </a:lnTo>
                <a:lnTo>
                  <a:pt x="9585990" y="5934227"/>
                </a:lnTo>
                <a:lnTo>
                  <a:pt x="9603975" y="6100191"/>
                </a:lnTo>
                <a:lnTo>
                  <a:pt x="9620952" y="6252438"/>
                </a:lnTo>
                <a:lnTo>
                  <a:pt x="9637089" y="6387541"/>
                </a:lnTo>
                <a:lnTo>
                  <a:pt x="9652385" y="6509613"/>
                </a:lnTo>
                <a:lnTo>
                  <a:pt x="9665160" y="6612483"/>
                </a:lnTo>
                <a:lnTo>
                  <a:pt x="9677262" y="6698894"/>
                </a:lnTo>
                <a:lnTo>
                  <a:pt x="9694576" y="6817538"/>
                </a:lnTo>
                <a:lnTo>
                  <a:pt x="9700459" y="6858000"/>
                </a:lnTo>
                <a:lnTo>
                  <a:pt x="8795105" y="6858000"/>
                </a:lnTo>
                <a:lnTo>
                  <a:pt x="8795105" y="6858001"/>
                </a:lnTo>
                <a:lnTo>
                  <a:pt x="2704541" y="6858001"/>
                </a:lnTo>
                <a:lnTo>
                  <a:pt x="2704541" y="6858000"/>
                </a:lnTo>
                <a:lnTo>
                  <a:pt x="1517015" y="6858000"/>
                </a:lnTo>
                <a:lnTo>
                  <a:pt x="132397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E85526-B7C1-4823-92F2-A12DB5A24C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06857" y="3457820"/>
            <a:ext cx="2746740" cy="2850053"/>
          </a:xfrm>
        </p:spPr>
        <p:txBody>
          <a:bodyPr>
            <a:normAutofit/>
          </a:bodyPr>
          <a:lstStyle/>
          <a:p>
            <a:r>
              <a:rPr lang="en-GB" sz="1200" b="1">
                <a:solidFill>
                  <a:schemeClr val="accent3">
                    <a:lumMod val="60000"/>
                    <a:lumOff val="40000"/>
                  </a:schemeClr>
                </a:solidFill>
                <a:ea typeface="+mj-lt"/>
                <a:cs typeface="+mj-lt"/>
              </a:rPr>
              <a:t>IONUT MARIUS PANAIT(21232939) </a:t>
            </a:r>
            <a:endParaRPr lang="en-US" sz="1200" b="1">
              <a:solidFill>
                <a:schemeClr val="accent3">
                  <a:lumMod val="60000"/>
                  <a:lumOff val="40000"/>
                </a:schemeClr>
              </a:solidFill>
              <a:ea typeface="+mj-lt"/>
              <a:cs typeface="+mj-lt"/>
            </a:endParaRPr>
          </a:p>
          <a:p>
            <a:r>
              <a:rPr lang="en-GB" sz="1200" b="1">
                <a:solidFill>
                  <a:schemeClr val="accent3">
                    <a:lumMod val="60000"/>
                    <a:lumOff val="40000"/>
                  </a:schemeClr>
                </a:solidFill>
                <a:ea typeface="+mj-lt"/>
                <a:cs typeface="+mj-lt"/>
              </a:rPr>
              <a:t>JAWAD MUHIEMIN(2112069) </a:t>
            </a:r>
          </a:p>
          <a:p>
            <a:r>
              <a:rPr lang="en-GB" sz="1200" b="1">
                <a:solidFill>
                  <a:schemeClr val="accent3">
                    <a:lumMod val="60000"/>
                    <a:lumOff val="40000"/>
                  </a:schemeClr>
                </a:solidFill>
                <a:ea typeface="+mj-lt"/>
                <a:cs typeface="+mj-lt"/>
              </a:rPr>
              <a:t>LAMIN MANNEH(2026260)</a:t>
            </a:r>
            <a:endParaRPr lang="en-GB" sz="1200" b="1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06250F-0019-40D4-9493-E782420194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0187" y="1226682"/>
            <a:ext cx="8518451" cy="1676913"/>
          </a:xfrm>
        </p:spPr>
        <p:txBody>
          <a:bodyPr>
            <a:noAutofit/>
          </a:bodyPr>
          <a:lstStyle/>
          <a:p>
            <a:pPr algn="ctr">
              <a:lnSpc>
                <a:spcPct val="90000"/>
              </a:lnSpc>
            </a:pPr>
            <a:r>
              <a:rPr lang="en-GB" sz="4800">
                <a:latin typeface="Arial Black" panose="020B0A04020102020204" pitchFamily="34" charset="0"/>
                <a:cs typeface="Arial"/>
              </a:rPr>
              <a:t>Using technology to collaborate at university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61A74B3-E247-44D4-8C48-FAE8E2056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4" descr="A picture containing text, electronics, computer, vector graphics&#10;&#10;Description automatically generated">
            <a:extLst>
              <a:ext uri="{FF2B5EF4-FFF2-40B4-BE49-F238E27FC236}">
                <a16:creationId xmlns:a16="http://schemas.microsoft.com/office/drawing/2014/main" id="{3FC507ED-C85B-49D9-8C30-2DB36217A9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5266" y="4764333"/>
            <a:ext cx="2743200" cy="15430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5" descr="Icon&#10;&#10;Description automatically generated">
            <a:extLst>
              <a:ext uri="{FF2B5EF4-FFF2-40B4-BE49-F238E27FC236}">
                <a16:creationId xmlns:a16="http://schemas.microsoft.com/office/drawing/2014/main" id="{CA6AB099-2B1D-4B66-9A22-3F7DF7373E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553" y="3552092"/>
            <a:ext cx="926124" cy="9261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6" descr="Icon&#10;&#10;Description automatically generated">
            <a:extLst>
              <a:ext uri="{FF2B5EF4-FFF2-40B4-BE49-F238E27FC236}">
                <a16:creationId xmlns:a16="http://schemas.microsoft.com/office/drawing/2014/main" id="{07CD49E9-BA2C-485B-B0D6-5921764F66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8899" y="4164745"/>
            <a:ext cx="599588" cy="5995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10">
            <a:extLst>
              <a:ext uri="{FF2B5EF4-FFF2-40B4-BE49-F238E27FC236}">
                <a16:creationId xmlns:a16="http://schemas.microsoft.com/office/drawing/2014/main" id="{F39B859C-186D-4229-8B85-D2C6B34A51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939" y="4883443"/>
            <a:ext cx="945662" cy="5298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2" descr="Icon&#10;&#10;Description automatically generated">
            <a:extLst>
              <a:ext uri="{FF2B5EF4-FFF2-40B4-BE49-F238E27FC236}">
                <a16:creationId xmlns:a16="http://schemas.microsoft.com/office/drawing/2014/main" id="{2F8B6F3D-63F5-426D-8EA7-DD490DDC94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477" y="5363552"/>
            <a:ext cx="1053123" cy="5856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4" descr="Icon&#10;&#10;Description automatically generated">
            <a:extLst>
              <a:ext uri="{FF2B5EF4-FFF2-40B4-BE49-F238E27FC236}">
                <a16:creationId xmlns:a16="http://schemas.microsoft.com/office/drawing/2014/main" id="{74497D97-81E1-461C-86FF-986F7300C9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3577" y="5768731"/>
            <a:ext cx="752231" cy="7522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000967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35BB6-59C2-45F7-8761-796B3B840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We will cover the following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C0805-0904-4C8F-B64A-E6E95AC0A2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43149"/>
            <a:ext cx="8946541" cy="420525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Introduction</a:t>
            </a:r>
          </a:p>
          <a:p>
            <a:r>
              <a:rPr lang="en-GB" dirty="0"/>
              <a:t>Rationale</a:t>
            </a:r>
          </a:p>
          <a:p>
            <a:r>
              <a:rPr lang="en-GB" dirty="0"/>
              <a:t>Method</a:t>
            </a:r>
          </a:p>
          <a:p>
            <a:r>
              <a:rPr lang="en-GB" dirty="0"/>
              <a:t>Ethical Consideration</a:t>
            </a:r>
          </a:p>
          <a:p>
            <a:r>
              <a:rPr lang="en-GB" dirty="0"/>
              <a:t>Research timeline </a:t>
            </a:r>
          </a:p>
          <a:p>
            <a:r>
              <a:rPr lang="en-GB" dirty="0"/>
              <a:t>Hypothesis</a:t>
            </a:r>
          </a:p>
          <a:p>
            <a:r>
              <a:rPr lang="en-GB" dirty="0"/>
              <a:t>Reference </a:t>
            </a:r>
          </a:p>
          <a:p>
            <a:endParaRPr lang="en-GB"/>
          </a:p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742331-E0B7-4A9A-AD51-466AD90E6E76}"/>
              </a:ext>
            </a:extLst>
          </p:cNvPr>
          <p:cNvSpPr txBox="1"/>
          <p:nvPr/>
        </p:nvSpPr>
        <p:spPr>
          <a:xfrm>
            <a:off x="9560169" y="6385169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0150610-FF10-4558-9208-64614B8DC0B8}"/>
              </a:ext>
            </a:extLst>
          </p:cNvPr>
          <p:cNvSpPr txBox="1"/>
          <p:nvPr/>
        </p:nvSpPr>
        <p:spPr>
          <a:xfrm>
            <a:off x="9908198" y="6371737"/>
            <a:ext cx="274319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/>
              <a:t>Jawad </a:t>
            </a:r>
            <a:r>
              <a:rPr lang="en-US" sz="1600" b="1" err="1"/>
              <a:t>Muhiemin</a:t>
            </a:r>
            <a:endParaRPr lang="en-US" sz="1600" b="1"/>
          </a:p>
        </p:txBody>
      </p:sp>
    </p:spTree>
    <p:extLst>
      <p:ext uri="{BB962C8B-B14F-4D97-AF65-F5344CB8AC3E}">
        <p14:creationId xmlns:p14="http://schemas.microsoft.com/office/powerpoint/2010/main" val="16122705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A1D96-EA5B-4459-B7AC-D8B75B6C7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Introduction</a:t>
            </a:r>
            <a:br>
              <a:rPr lang="en-GB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BC410E-A763-4435-8BE8-67DB8B82F5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52918"/>
            <a:ext cx="8839080" cy="112794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When used correctly, learning technology can assist in adding communication, collaboration and co-creation to students learning.</a:t>
            </a:r>
          </a:p>
          <a:p>
            <a:pPr marL="0" indent="0">
              <a:buNone/>
            </a:pPr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0FC528-63B8-4724-A978-5BBF4FD35CBF}"/>
              </a:ext>
            </a:extLst>
          </p:cNvPr>
          <p:cNvSpPr txBox="1"/>
          <p:nvPr/>
        </p:nvSpPr>
        <p:spPr>
          <a:xfrm>
            <a:off x="846017" y="3190631"/>
            <a:ext cx="6621582" cy="22467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2800"/>
          </a:p>
          <a:p>
            <a:endParaRPr lang="en-US" sz="2800"/>
          </a:p>
          <a:p>
            <a:r>
              <a:rPr lang="en-US" sz="2800"/>
              <a:t>Is there a need to provide training on how to use technology to collaborate at UWTSD?</a:t>
            </a: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182DA7-FC02-40FC-886C-CB8E2298AA2B}"/>
              </a:ext>
            </a:extLst>
          </p:cNvPr>
          <p:cNvSpPr txBox="1"/>
          <p:nvPr/>
        </p:nvSpPr>
        <p:spPr>
          <a:xfrm>
            <a:off x="9458960" y="6329680"/>
            <a:ext cx="2123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/>
              <a:t>Jawad </a:t>
            </a:r>
            <a:r>
              <a:rPr lang="en-US" sz="1600" b="1" err="1"/>
              <a:t>Muhiemin</a:t>
            </a:r>
            <a:endParaRPr lang="en-US" sz="1600" b="1"/>
          </a:p>
        </p:txBody>
      </p:sp>
    </p:spTree>
    <p:extLst>
      <p:ext uri="{BB962C8B-B14F-4D97-AF65-F5344CB8AC3E}">
        <p14:creationId xmlns:p14="http://schemas.microsoft.com/office/powerpoint/2010/main" val="2125349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59013-706A-449B-A97B-385F09FC8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Rationale</a:t>
            </a:r>
            <a:br>
              <a:rPr lang="en-GB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3E472B-ADF8-480A-BB6B-FF9ED90294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853248"/>
            <a:ext cx="8946541" cy="4395151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/>
          </a:p>
          <a:p>
            <a:pPr marL="0" indent="0">
              <a:buNone/>
            </a:pPr>
            <a:r>
              <a:rPr lang="en-GB"/>
              <a:t>We examined some current literature regarding using technology to collaborate and these are some conclusions: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/>
              <a:t>  Students can take control of their education and direct their own learning when they have increased access to resources, information and tools and therefore, they achieve more and build a better rapport with university staff.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/>
              <a:t>With technology, student collaboration and collaborative learning is much easier to facilitate, helping students to work together outside classroom.</a:t>
            </a:r>
          </a:p>
          <a:p>
            <a:pPr marL="0" indent="0">
              <a:buNone/>
            </a:pPr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FFB9F7-A4A5-48A8-99A1-3C23334023CF}"/>
              </a:ext>
            </a:extLst>
          </p:cNvPr>
          <p:cNvSpPr txBox="1"/>
          <p:nvPr/>
        </p:nvSpPr>
        <p:spPr>
          <a:xfrm>
            <a:off x="9519920" y="6248399"/>
            <a:ext cx="2336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/>
              <a:t>Jawad </a:t>
            </a:r>
            <a:r>
              <a:rPr lang="en-US" sz="1600" b="1" err="1"/>
              <a:t>Muhiemin</a:t>
            </a:r>
            <a:endParaRPr lang="en-US" sz="1600" b="1"/>
          </a:p>
        </p:txBody>
      </p:sp>
    </p:spTree>
    <p:extLst>
      <p:ext uri="{BB962C8B-B14F-4D97-AF65-F5344CB8AC3E}">
        <p14:creationId xmlns:p14="http://schemas.microsoft.com/office/powerpoint/2010/main" val="28692512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1">
            <a:extLst>
              <a:ext uri="{FF2B5EF4-FFF2-40B4-BE49-F238E27FC236}">
                <a16:creationId xmlns:a16="http://schemas.microsoft.com/office/drawing/2014/main" id="{C39CE6CD-8F49-4535-8B44-6FA74E6A525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/>
        </p:blipFill>
        <p:spPr>
          <a:xfrm>
            <a:off x="20" y="-140276"/>
            <a:ext cx="12191980" cy="6857990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8D489E29-742E-4D34-AB08-CE3217805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6053153" y="1320127"/>
            <a:ext cx="4812846" cy="419548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226915-6D5A-4B80-B544-28D19EC8F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4887" y="1641860"/>
            <a:ext cx="4204298" cy="1034728"/>
          </a:xfrm>
        </p:spPr>
        <p:txBody>
          <a:bodyPr>
            <a:normAutofit/>
          </a:bodyPr>
          <a:lstStyle/>
          <a:p>
            <a:r>
              <a:rPr lang="en-GB" sz="2800"/>
              <a:t>Method</a:t>
            </a:r>
            <a:br>
              <a:rPr lang="en-GB" sz="2800"/>
            </a:br>
            <a:endParaRPr lang="en-GB" sz="2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7330B2-E801-4A04-9AED-8FD4E8F6AD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4886" y="2809812"/>
            <a:ext cx="4169380" cy="238406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sz="1800"/>
              <a:t>We will be using Microsoft Forms to create surveys to collect feedback from students and university staff.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6AF593-0D56-41E0-B720-B48605331C1B}"/>
              </a:ext>
            </a:extLst>
          </p:cNvPr>
          <p:cNvSpPr txBox="1"/>
          <p:nvPr/>
        </p:nvSpPr>
        <p:spPr>
          <a:xfrm>
            <a:off x="982785" y="3200400"/>
            <a:ext cx="648481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0564006-B079-4A9A-BA70-8488A9004D77}"/>
              </a:ext>
            </a:extLst>
          </p:cNvPr>
          <p:cNvSpPr txBox="1"/>
          <p:nvPr/>
        </p:nvSpPr>
        <p:spPr>
          <a:xfrm>
            <a:off x="4724400" y="4200525"/>
            <a:ext cx="2743200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3C351D-C30F-428C-9A2B-22D983E50CF7}"/>
              </a:ext>
            </a:extLst>
          </p:cNvPr>
          <p:cNvSpPr txBox="1"/>
          <p:nvPr/>
        </p:nvSpPr>
        <p:spPr>
          <a:xfrm>
            <a:off x="10685744" y="6348382"/>
            <a:ext cx="1717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rgbClr val="0070C0"/>
                </a:solidFill>
              </a:rPr>
              <a:t>Ionut Panait</a:t>
            </a:r>
          </a:p>
        </p:txBody>
      </p:sp>
    </p:spTree>
    <p:extLst>
      <p:ext uri="{BB962C8B-B14F-4D97-AF65-F5344CB8AC3E}">
        <p14:creationId xmlns:p14="http://schemas.microsoft.com/office/powerpoint/2010/main" val="230003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1DA333-FCE9-454D-ADFB-8D72AE919FB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75246F-B955-469C-BE97-2161654A9E5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we="http://schemas.microsoft.com/office/webextensions/webextension/2010/11" xmlns:pca="http://schemas.microsoft.com/office/powerpoint/2013/contentapp">
        <mc:Choice Requires="we pca">
          <p:graphicFrame>
            <p:nvGraphicFramePr>
              <p:cNvPr id="4" name="Add-in 3" title="Forms">
                <a:extLst>
                  <a:ext uri="{FF2B5EF4-FFF2-40B4-BE49-F238E27FC236}">
                    <a16:creationId xmlns:a16="http://schemas.microsoft.com/office/drawing/2014/main" id="{4A542951-207F-44D4-A49A-86C1BE63172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39110211"/>
                  </p:ext>
                </p:extLst>
              </p:nvPr>
            </p:nvGraphicFramePr>
            <p:xfrm>
              <a:off x="0" y="43132"/>
              <a:ext cx="12192000" cy="6858000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4" name="Add-in 3" title="Forms">
                <a:extLst>
                  <a:ext uri="{FF2B5EF4-FFF2-40B4-BE49-F238E27FC236}">
                    <a16:creationId xmlns:a16="http://schemas.microsoft.com/office/drawing/2014/main" id="{4A542951-207F-44D4-A49A-86C1BE63172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>
                <a:clrChange>
                  <a:clrFrom>
                    <a:prstClr val="black"/>
                  </a:clrFrom>
                  <a:clrTo>
                    <a:prstClr val="black">
                      <a:alpha val="0"/>
                    </a:prstClr>
                  </a:clrTo>
                </a:clrChange>
              </a:blip>
              <a:stretch>
                <a:fillRect/>
              </a:stretch>
            </p:blipFill>
            <p:spPr>
              <a:xfrm>
                <a:off x="0" y="43132"/>
                <a:ext cx="12192000" cy="685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87475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0A6FE9-F56D-4FFE-9DFB-7E2D973C14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9E258B-9440-471B-9BBF-5E7F162725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mc:AlternateContent xmlns:mc="http://schemas.openxmlformats.org/markup-compatibility/2006" xmlns:we="http://schemas.microsoft.com/office/webextensions/webextension/2010/11" xmlns:pca="http://schemas.microsoft.com/office/powerpoint/2013/contentapp">
        <mc:Choice Requires="we pca">
          <p:graphicFrame>
            <p:nvGraphicFramePr>
              <p:cNvPr id="4" name="Add-in 3" title="Forms">
                <a:extLst>
                  <a:ext uri="{FF2B5EF4-FFF2-40B4-BE49-F238E27FC236}">
                    <a16:creationId xmlns:a16="http://schemas.microsoft.com/office/drawing/2014/main" id="{51403500-564A-4AD0-A1AA-DB691082756E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0" y="0"/>
              <a:ext cx="12192000" cy="6858000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4" name="Add-in 3" title="Forms">
                <a:extLst>
                  <a:ext uri="{FF2B5EF4-FFF2-40B4-BE49-F238E27FC236}">
                    <a16:creationId xmlns:a16="http://schemas.microsoft.com/office/drawing/2014/main" id="{51403500-564A-4AD0-A1AA-DB691082756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0"/>
                <a:ext cx="12192000" cy="685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55151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E78424C-6FD0-41F8-9CAA-5DC19C423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A73E1A-5B20-4333-8FEE-4F8AD547B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855" y="1447800"/>
            <a:ext cx="3108626" cy="4572000"/>
          </a:xfrm>
        </p:spPr>
        <p:txBody>
          <a:bodyPr anchor="ctr">
            <a:normAutofit/>
          </a:bodyPr>
          <a:lstStyle/>
          <a:p>
            <a:r>
              <a:rPr lang="en-GB" sz="3200">
                <a:solidFill>
                  <a:srgbClr val="F2F2F2"/>
                </a:solidFill>
              </a:rPr>
              <a:t>Ethical Consideration</a:t>
            </a:r>
            <a:br>
              <a:rPr lang="en-GB" sz="3200">
                <a:solidFill>
                  <a:srgbClr val="F2F2F2"/>
                </a:solidFill>
              </a:rPr>
            </a:br>
            <a:endParaRPr lang="en-GB" sz="3200">
              <a:solidFill>
                <a:srgbClr val="F2F2F2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D136760-57DC-4301-8BEA-B71AD2D13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61310" y="0"/>
            <a:ext cx="8030690" cy="6858000"/>
          </a:xfrm>
          <a:custGeom>
            <a:avLst/>
            <a:gdLst>
              <a:gd name="connsiteX0" fmla="*/ 1176 w 8030690"/>
              <a:gd name="connsiteY0" fmla="*/ 0 h 6858000"/>
              <a:gd name="connsiteX1" fmla="*/ 1344715 w 8030690"/>
              <a:gd name="connsiteY1" fmla="*/ 0 h 6858000"/>
              <a:gd name="connsiteX2" fmla="*/ 1344715 w 8030690"/>
              <a:gd name="connsiteY2" fmla="*/ 0 h 6858000"/>
              <a:gd name="connsiteX3" fmla="*/ 8030690 w 8030690"/>
              <a:gd name="connsiteY3" fmla="*/ 0 h 6858000"/>
              <a:gd name="connsiteX4" fmla="*/ 8030690 w 8030690"/>
              <a:gd name="connsiteY4" fmla="*/ 6858000 h 6858000"/>
              <a:gd name="connsiteX5" fmla="*/ 477746 w 8030690"/>
              <a:gd name="connsiteY5" fmla="*/ 6858000 h 6858000"/>
              <a:gd name="connsiteX6" fmla="*/ 477746 w 8030690"/>
              <a:gd name="connsiteY6" fmla="*/ 6858000 h 6858000"/>
              <a:gd name="connsiteX7" fmla="*/ 0 w 8030690"/>
              <a:gd name="connsiteY7" fmla="*/ 6858000 h 6858000"/>
              <a:gd name="connsiteX8" fmla="*/ 5883 w 8030690"/>
              <a:gd name="connsiteY8" fmla="*/ 6817538 h 6858000"/>
              <a:gd name="connsiteX9" fmla="*/ 23196 w 8030690"/>
              <a:gd name="connsiteY9" fmla="*/ 6698894 h 6858000"/>
              <a:gd name="connsiteX10" fmla="*/ 35298 w 8030690"/>
              <a:gd name="connsiteY10" fmla="*/ 6612483 h 6858000"/>
              <a:gd name="connsiteX11" fmla="*/ 48073 w 8030690"/>
              <a:gd name="connsiteY11" fmla="*/ 6509613 h 6858000"/>
              <a:gd name="connsiteX12" fmla="*/ 63369 w 8030690"/>
              <a:gd name="connsiteY12" fmla="*/ 6387541 h 6858000"/>
              <a:gd name="connsiteX13" fmla="*/ 79506 w 8030690"/>
              <a:gd name="connsiteY13" fmla="*/ 6252438 h 6858000"/>
              <a:gd name="connsiteX14" fmla="*/ 96483 w 8030690"/>
              <a:gd name="connsiteY14" fmla="*/ 6100191 h 6858000"/>
              <a:gd name="connsiteX15" fmla="*/ 114468 w 8030690"/>
              <a:gd name="connsiteY15" fmla="*/ 5934227 h 6858000"/>
              <a:gd name="connsiteX16" fmla="*/ 132454 w 8030690"/>
              <a:gd name="connsiteY16" fmla="*/ 5753862 h 6858000"/>
              <a:gd name="connsiteX17" fmla="*/ 150775 w 8030690"/>
              <a:gd name="connsiteY17" fmla="*/ 5561838 h 6858000"/>
              <a:gd name="connsiteX18" fmla="*/ 167752 w 8030690"/>
              <a:gd name="connsiteY18" fmla="*/ 5354726 h 6858000"/>
              <a:gd name="connsiteX19" fmla="*/ 184057 w 8030690"/>
              <a:gd name="connsiteY19" fmla="*/ 5138013 h 6858000"/>
              <a:gd name="connsiteX20" fmla="*/ 198849 w 8030690"/>
              <a:gd name="connsiteY20" fmla="*/ 4908956 h 6858000"/>
              <a:gd name="connsiteX21" fmla="*/ 212968 w 8030690"/>
              <a:gd name="connsiteY21" fmla="*/ 4670298 h 6858000"/>
              <a:gd name="connsiteX22" fmla="*/ 226248 w 8030690"/>
              <a:gd name="connsiteY22" fmla="*/ 4421352 h 6858000"/>
              <a:gd name="connsiteX23" fmla="*/ 230954 w 8030690"/>
              <a:gd name="connsiteY23" fmla="*/ 4293793 h 6858000"/>
              <a:gd name="connsiteX24" fmla="*/ 236165 w 8030690"/>
              <a:gd name="connsiteY24" fmla="*/ 4163491 h 6858000"/>
              <a:gd name="connsiteX25" fmla="*/ 241039 w 8030690"/>
              <a:gd name="connsiteY25" fmla="*/ 4031132 h 6858000"/>
              <a:gd name="connsiteX26" fmla="*/ 244233 w 8030690"/>
              <a:gd name="connsiteY26" fmla="*/ 3898087 h 6858000"/>
              <a:gd name="connsiteX27" fmla="*/ 247091 w 8030690"/>
              <a:gd name="connsiteY27" fmla="*/ 3762298 h 6858000"/>
              <a:gd name="connsiteX28" fmla="*/ 250116 w 8030690"/>
              <a:gd name="connsiteY28" fmla="*/ 3625138 h 6858000"/>
              <a:gd name="connsiteX29" fmla="*/ 252133 w 8030690"/>
              <a:gd name="connsiteY29" fmla="*/ 3485235 h 6858000"/>
              <a:gd name="connsiteX30" fmla="*/ 252133 w 8030690"/>
              <a:gd name="connsiteY30" fmla="*/ 3343960 h 6858000"/>
              <a:gd name="connsiteX31" fmla="*/ 253142 w 8030690"/>
              <a:gd name="connsiteY31" fmla="*/ 3201314 h 6858000"/>
              <a:gd name="connsiteX32" fmla="*/ 252133 w 8030690"/>
              <a:gd name="connsiteY32" fmla="*/ 3057296 h 6858000"/>
              <a:gd name="connsiteX33" fmla="*/ 250116 w 8030690"/>
              <a:gd name="connsiteY33" fmla="*/ 2911221 h 6858000"/>
              <a:gd name="connsiteX34" fmla="*/ 248267 w 8030690"/>
              <a:gd name="connsiteY34" fmla="*/ 2765145 h 6858000"/>
              <a:gd name="connsiteX35" fmla="*/ 244233 w 8030690"/>
              <a:gd name="connsiteY35" fmla="*/ 2617013 h 6858000"/>
              <a:gd name="connsiteX36" fmla="*/ 240031 w 8030690"/>
              <a:gd name="connsiteY36" fmla="*/ 2467508 h 6858000"/>
              <a:gd name="connsiteX37" fmla="*/ 235156 w 8030690"/>
              <a:gd name="connsiteY37" fmla="*/ 2318004 h 6858000"/>
              <a:gd name="connsiteX38" fmla="*/ 228265 w 8030690"/>
              <a:gd name="connsiteY38" fmla="*/ 2167128 h 6858000"/>
              <a:gd name="connsiteX39" fmla="*/ 220028 w 8030690"/>
              <a:gd name="connsiteY39" fmla="*/ 2014880 h 6858000"/>
              <a:gd name="connsiteX40" fmla="*/ 212128 w 8030690"/>
              <a:gd name="connsiteY40" fmla="*/ 1861947 h 6858000"/>
              <a:gd name="connsiteX41" fmla="*/ 202043 w 8030690"/>
              <a:gd name="connsiteY41" fmla="*/ 1709013 h 6858000"/>
              <a:gd name="connsiteX42" fmla="*/ 189940 w 8030690"/>
              <a:gd name="connsiteY42" fmla="*/ 1554023 h 6858000"/>
              <a:gd name="connsiteX43" fmla="*/ 177838 w 8030690"/>
              <a:gd name="connsiteY43" fmla="*/ 1401089 h 6858000"/>
              <a:gd name="connsiteX44" fmla="*/ 163886 w 8030690"/>
              <a:gd name="connsiteY44" fmla="*/ 1245413 h 6858000"/>
              <a:gd name="connsiteX45" fmla="*/ 148590 w 8030690"/>
              <a:gd name="connsiteY45" fmla="*/ 1089050 h 6858000"/>
              <a:gd name="connsiteX46" fmla="*/ 132454 w 8030690"/>
              <a:gd name="connsiteY46" fmla="*/ 934745 h 6858000"/>
              <a:gd name="connsiteX47" fmla="*/ 113628 w 8030690"/>
              <a:gd name="connsiteY47" fmla="*/ 778383 h 6858000"/>
              <a:gd name="connsiteX48" fmla="*/ 93457 w 8030690"/>
              <a:gd name="connsiteY48" fmla="*/ 622706 h 6858000"/>
              <a:gd name="connsiteX49" fmla="*/ 73454 w 8030690"/>
              <a:gd name="connsiteY49" fmla="*/ 466344 h 6858000"/>
              <a:gd name="connsiteX50" fmla="*/ 50090 w 8030690"/>
              <a:gd name="connsiteY50" fmla="*/ 310667 h 6858000"/>
              <a:gd name="connsiteX51" fmla="*/ 26222 w 8030690"/>
              <a:gd name="connsiteY51" fmla="*/ 15567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8030690" h="6858000">
                <a:moveTo>
                  <a:pt x="1176" y="0"/>
                </a:moveTo>
                <a:lnTo>
                  <a:pt x="1344715" y="0"/>
                </a:lnTo>
                <a:lnTo>
                  <a:pt x="1344715" y="0"/>
                </a:lnTo>
                <a:lnTo>
                  <a:pt x="8030690" y="0"/>
                </a:lnTo>
                <a:lnTo>
                  <a:pt x="8030690" y="6858000"/>
                </a:lnTo>
                <a:lnTo>
                  <a:pt x="477746" y="6858000"/>
                </a:lnTo>
                <a:lnTo>
                  <a:pt x="477746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8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8" y="5934227"/>
                </a:lnTo>
                <a:lnTo>
                  <a:pt x="132454" y="5753862"/>
                </a:lnTo>
                <a:lnTo>
                  <a:pt x="150775" y="5561838"/>
                </a:lnTo>
                <a:lnTo>
                  <a:pt x="167752" y="5354726"/>
                </a:lnTo>
                <a:lnTo>
                  <a:pt x="184057" y="5138013"/>
                </a:lnTo>
                <a:lnTo>
                  <a:pt x="198849" y="4908956"/>
                </a:lnTo>
                <a:lnTo>
                  <a:pt x="212968" y="4670298"/>
                </a:lnTo>
                <a:lnTo>
                  <a:pt x="226248" y="4421352"/>
                </a:lnTo>
                <a:lnTo>
                  <a:pt x="230954" y="4293793"/>
                </a:lnTo>
                <a:lnTo>
                  <a:pt x="236165" y="4163491"/>
                </a:lnTo>
                <a:lnTo>
                  <a:pt x="241039" y="4031132"/>
                </a:lnTo>
                <a:lnTo>
                  <a:pt x="244233" y="3898087"/>
                </a:lnTo>
                <a:lnTo>
                  <a:pt x="247091" y="3762298"/>
                </a:lnTo>
                <a:lnTo>
                  <a:pt x="250116" y="3625138"/>
                </a:lnTo>
                <a:lnTo>
                  <a:pt x="252133" y="3485235"/>
                </a:lnTo>
                <a:lnTo>
                  <a:pt x="252133" y="3343960"/>
                </a:lnTo>
                <a:lnTo>
                  <a:pt x="253142" y="3201314"/>
                </a:lnTo>
                <a:lnTo>
                  <a:pt x="252133" y="3057296"/>
                </a:lnTo>
                <a:lnTo>
                  <a:pt x="250116" y="2911221"/>
                </a:lnTo>
                <a:lnTo>
                  <a:pt x="248267" y="2765145"/>
                </a:lnTo>
                <a:lnTo>
                  <a:pt x="244233" y="2617013"/>
                </a:lnTo>
                <a:lnTo>
                  <a:pt x="240031" y="2467508"/>
                </a:lnTo>
                <a:lnTo>
                  <a:pt x="235156" y="2318004"/>
                </a:lnTo>
                <a:lnTo>
                  <a:pt x="228265" y="2167128"/>
                </a:lnTo>
                <a:lnTo>
                  <a:pt x="220028" y="2014880"/>
                </a:lnTo>
                <a:lnTo>
                  <a:pt x="212128" y="1861947"/>
                </a:lnTo>
                <a:lnTo>
                  <a:pt x="202043" y="1709013"/>
                </a:lnTo>
                <a:lnTo>
                  <a:pt x="189940" y="1554023"/>
                </a:lnTo>
                <a:lnTo>
                  <a:pt x="177838" y="1401089"/>
                </a:lnTo>
                <a:lnTo>
                  <a:pt x="163886" y="1245413"/>
                </a:lnTo>
                <a:lnTo>
                  <a:pt x="148590" y="1089050"/>
                </a:lnTo>
                <a:lnTo>
                  <a:pt x="132454" y="934745"/>
                </a:lnTo>
                <a:lnTo>
                  <a:pt x="113628" y="778383"/>
                </a:lnTo>
                <a:lnTo>
                  <a:pt x="93457" y="622706"/>
                </a:lnTo>
                <a:lnTo>
                  <a:pt x="73454" y="466344"/>
                </a:lnTo>
                <a:lnTo>
                  <a:pt x="50090" y="310667"/>
                </a:lnTo>
                <a:lnTo>
                  <a:pt x="26222" y="1556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id="{BDC58DEA-1307-4F44-AD47-E613D8B76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4811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99B912D-1E4B-42AF-A2BE-CFEFEC916E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506FC4B-D312-47C0-B3A1-F7A83E7E88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4895858"/>
              </p:ext>
            </p:extLst>
          </p:nvPr>
        </p:nvGraphicFramePr>
        <p:xfrm>
          <a:off x="5048250" y="1447800"/>
          <a:ext cx="649605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2E26D8A1-B13D-4CC5-ADEC-5318C008AD4C}"/>
              </a:ext>
            </a:extLst>
          </p:cNvPr>
          <p:cNvSpPr txBox="1"/>
          <p:nvPr/>
        </p:nvSpPr>
        <p:spPr>
          <a:xfrm>
            <a:off x="10048240" y="6380480"/>
            <a:ext cx="1696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rgbClr val="0070C0"/>
                </a:solidFill>
              </a:rPr>
              <a:t>Ionut Panait</a:t>
            </a:r>
          </a:p>
        </p:txBody>
      </p:sp>
    </p:spTree>
    <p:extLst>
      <p:ext uri="{BB962C8B-B14F-4D97-AF65-F5344CB8AC3E}">
        <p14:creationId xmlns:p14="http://schemas.microsoft.com/office/powerpoint/2010/main" val="5288485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F4DB05-5020-431C-B590-266BC87C7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3300">
                <a:solidFill>
                  <a:srgbClr val="EBEBEB"/>
                </a:solidFill>
              </a:rPr>
              <a:t>Research timeline </a:t>
            </a:r>
            <a:br>
              <a:rPr lang="en-GB" sz="3300">
                <a:solidFill>
                  <a:srgbClr val="EBEBEB"/>
                </a:solidFill>
              </a:rPr>
            </a:br>
            <a:endParaRPr lang="en-GB" sz="3300">
              <a:solidFill>
                <a:srgbClr val="EBEBEB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C6C44277-E0CC-4BAB-8B34-30FDCD20209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0824012"/>
              </p:ext>
            </p:extLst>
          </p:nvPr>
        </p:nvGraphicFramePr>
        <p:xfrm>
          <a:off x="648930" y="2913325"/>
          <a:ext cx="10895372" cy="3198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9182">
                  <a:extLst>
                    <a:ext uri="{9D8B030D-6E8A-4147-A177-3AD203B41FA5}">
                      <a16:colId xmlns:a16="http://schemas.microsoft.com/office/drawing/2014/main" val="424051125"/>
                    </a:ext>
                  </a:extLst>
                </a:gridCol>
                <a:gridCol w="2729182">
                  <a:extLst>
                    <a:ext uri="{9D8B030D-6E8A-4147-A177-3AD203B41FA5}">
                      <a16:colId xmlns:a16="http://schemas.microsoft.com/office/drawing/2014/main" val="584174021"/>
                    </a:ext>
                  </a:extLst>
                </a:gridCol>
                <a:gridCol w="2835957">
                  <a:extLst>
                    <a:ext uri="{9D8B030D-6E8A-4147-A177-3AD203B41FA5}">
                      <a16:colId xmlns:a16="http://schemas.microsoft.com/office/drawing/2014/main" val="4140000244"/>
                    </a:ext>
                  </a:extLst>
                </a:gridCol>
                <a:gridCol w="2601051">
                  <a:extLst>
                    <a:ext uri="{9D8B030D-6E8A-4147-A177-3AD203B41FA5}">
                      <a16:colId xmlns:a16="http://schemas.microsoft.com/office/drawing/2014/main" val="3001954612"/>
                    </a:ext>
                  </a:extLst>
                </a:gridCol>
              </a:tblGrid>
              <a:tr h="676530">
                <a:tc>
                  <a:txBody>
                    <a:bodyPr/>
                    <a:lstStyle/>
                    <a:p>
                      <a:pPr algn="ctr"/>
                      <a:r>
                        <a:rPr lang="en-GB" sz="3000"/>
                        <a:t>Week 6</a:t>
                      </a:r>
                    </a:p>
                  </a:txBody>
                  <a:tcPr marL="153757" marR="153757" marT="76878" marB="7687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/>
                        <a:t>Week 7</a:t>
                      </a:r>
                    </a:p>
                  </a:txBody>
                  <a:tcPr marL="153757" marR="153757" marT="76878" marB="7687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/>
                        <a:t>Week 8</a:t>
                      </a:r>
                    </a:p>
                  </a:txBody>
                  <a:tcPr marL="153757" marR="153757" marT="76878" marB="7687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/>
                        <a:t>Week 9</a:t>
                      </a:r>
                    </a:p>
                  </a:txBody>
                  <a:tcPr marL="153757" marR="153757" marT="76878" marB="76878"/>
                </a:tc>
                <a:extLst>
                  <a:ext uri="{0D108BD9-81ED-4DB2-BD59-A6C34878D82A}">
                    <a16:rowId xmlns:a16="http://schemas.microsoft.com/office/drawing/2014/main" val="1481378188"/>
                  </a:ext>
                </a:extLst>
              </a:tr>
              <a:tr h="2521610">
                <a:tc>
                  <a:txBody>
                    <a:bodyPr/>
                    <a:lstStyle/>
                    <a:p>
                      <a:pPr algn="ctr"/>
                      <a:r>
                        <a:rPr lang="en-GB" sz="3000"/>
                        <a:t>Designing and planning the research</a:t>
                      </a:r>
                    </a:p>
                  </a:txBody>
                  <a:tcPr marL="153757" marR="153757" marT="76878" marB="7687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/>
                        <a:t>Collecting data from students and university staff</a:t>
                      </a:r>
                    </a:p>
                  </a:txBody>
                  <a:tcPr marL="153757" marR="153757" marT="76878" marB="7687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/>
                        <a:t>Analysing data received from the participants</a:t>
                      </a:r>
                    </a:p>
                  </a:txBody>
                  <a:tcPr marL="153757" marR="153757" marT="76878" marB="7687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/>
                        <a:t>Write up the research findings and results</a:t>
                      </a:r>
                    </a:p>
                  </a:txBody>
                  <a:tcPr marL="153757" marR="153757" marT="76878" marB="76878"/>
                </a:tc>
                <a:extLst>
                  <a:ext uri="{0D108BD9-81ED-4DB2-BD59-A6C34878D82A}">
                    <a16:rowId xmlns:a16="http://schemas.microsoft.com/office/drawing/2014/main" val="141221373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9614404-D159-4763-A297-D43AEC540005}"/>
              </a:ext>
            </a:extLst>
          </p:cNvPr>
          <p:cNvSpPr txBox="1"/>
          <p:nvPr/>
        </p:nvSpPr>
        <p:spPr>
          <a:xfrm>
            <a:off x="10139680" y="6462617"/>
            <a:ext cx="258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1">
                <a:ea typeface="+mj-lt"/>
                <a:cs typeface="+mj-lt"/>
              </a:rPr>
              <a:t>LAMIN MANNEH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9312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23E8915-D2AA-4327-A45A-972C3CA9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302FC3C-9804-4950-B721-5FD704BA6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88952" cy="6858000"/>
          </a:xfrm>
          <a:prstGeom prst="rect">
            <a:avLst/>
          </a:prstGeom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B9695BD-ECF6-49CA-8877-8C493193C6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5" y="1828800"/>
            <a:ext cx="0" cy="3200400"/>
          </a:xfrm>
          <a:prstGeom prst="line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3BC6EBB2-9BDC-4075-BA6B-43A9FBF9C8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228080"/>
            <a:ext cx="993734" cy="762000"/>
          </a:xfrm>
          <a:prstGeom prst="rect">
            <a:avLst/>
          </a:prstGeom>
        </p:spPr>
      </p:pic>
      <p:sp>
        <p:nvSpPr>
          <p:cNvPr id="16" name="Freeform 5">
            <a:extLst>
              <a:ext uri="{FF2B5EF4-FFF2-40B4-BE49-F238E27FC236}">
                <a16:creationId xmlns:a16="http://schemas.microsoft.com/office/drawing/2014/main" id="{F3798573-F27B-47EB-8EA4-7EE34954C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588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89F0FF-EA47-42D2-A465-F813E1C52F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5" y="804672"/>
            <a:ext cx="3521359" cy="5248656"/>
          </a:xfrm>
        </p:spPr>
        <p:txBody>
          <a:bodyPr anchor="ctr">
            <a:normAutofit/>
          </a:bodyPr>
          <a:lstStyle/>
          <a:p>
            <a:pPr algn="ctr"/>
            <a:r>
              <a:rPr lang="en-GB" b="1">
                <a:solidFill>
                  <a:schemeClr val="tx1"/>
                </a:solidFill>
              </a:rPr>
              <a:t>Hypothesis</a:t>
            </a:r>
            <a:br>
              <a:rPr lang="en-GB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881522-1838-4C9C-8A6E-1F83CA1F21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5861" y="804671"/>
            <a:ext cx="6399930" cy="524865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800"/>
              <a:t>Our hypothesis is that there is a high need to provide training to use technology to collaborate. By doing this students achievements will improve. Knowing how to use technology will make learning more engaging and collaborative.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660666-3F11-49D9-84ED-CD033E546479}"/>
              </a:ext>
            </a:extLst>
          </p:cNvPr>
          <p:cNvSpPr txBox="1"/>
          <p:nvPr/>
        </p:nvSpPr>
        <p:spPr>
          <a:xfrm>
            <a:off x="9448800" y="6471920"/>
            <a:ext cx="233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1">
                <a:solidFill>
                  <a:schemeClr val="accent3">
                    <a:lumMod val="60000"/>
                    <a:lumOff val="40000"/>
                  </a:schemeClr>
                </a:solidFill>
                <a:highlight>
                  <a:srgbClr val="000000"/>
                </a:highlight>
                <a:ea typeface="+mj-lt"/>
                <a:cs typeface="+mj-lt"/>
              </a:rPr>
              <a:t>LAMIN MANNEH</a:t>
            </a:r>
            <a:endParaRPr lang="en-GB">
              <a:highlight>
                <a:srgbClr val="0000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352717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2EAE2-85C6-4F44-9C23-0E0F65A44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48F113-94F7-467A-A72E-021D61A51B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/>
          </a:p>
          <a:p>
            <a:r>
              <a:rPr lang="en-GB">
                <a:latin typeface="+mn-lt"/>
              </a:rPr>
              <a:t>Bhandari, P. (2021), </a:t>
            </a:r>
            <a:r>
              <a:rPr lang="en-GB" i="0">
                <a:effectLst/>
                <a:latin typeface="+mn-lt"/>
              </a:rPr>
              <a:t>Ethical Considerations in Research | Types &amp; Examples, </a:t>
            </a:r>
            <a:r>
              <a:rPr lang="en-GB" i="0">
                <a:effectLst/>
                <a:latin typeface="+mn-lt"/>
                <a:hlinkClick r:id="rId2"/>
              </a:rPr>
              <a:t>https://www.scribbr.com/methodology/research-ethics/</a:t>
            </a:r>
            <a:endParaRPr lang="en-GB" i="0">
              <a:effectLst/>
              <a:latin typeface="+mn-lt"/>
            </a:endParaRPr>
          </a:p>
          <a:p>
            <a:r>
              <a:rPr lang="en-GB" i="0">
                <a:effectLst/>
                <a:latin typeface="+mn-lt"/>
              </a:rPr>
              <a:t>San</a:t>
            </a:r>
            <a:r>
              <a:rPr lang="en-GB">
                <a:latin typeface="+mn-lt"/>
              </a:rPr>
              <a:t>ders, J,(2016), Why Student Collaboration is more effective with Tech</a:t>
            </a:r>
          </a:p>
          <a:p>
            <a:r>
              <a:rPr lang="en-GB" i="0">
                <a:effectLst/>
                <a:latin typeface="+mn-lt"/>
              </a:rPr>
              <a:t>Ellucian, (2016), </a:t>
            </a:r>
            <a:r>
              <a:rPr lang="en-GB">
                <a:latin typeface="+mn-lt"/>
              </a:rPr>
              <a:t>Why the modern campus will rely on collaboration technology</a:t>
            </a:r>
          </a:p>
          <a:p>
            <a:endParaRPr lang="en-GB" i="0">
              <a:effectLst/>
              <a:latin typeface="+mn-lt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1312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webextension1.xml><?xml version="1.0" encoding="utf-8"?>
<we:webextension xmlns:we="http://schemas.microsoft.com/office/webextensions/webextension/2010/11" id="{04391B84-2EDA-4651-A251-8C8E5956549D}">
  <we:reference id="wa104381526" version="1.0.0.2" store="en-US" storeType="OMEX"/>
  <we:alternateReferences>
    <we:reference id="WA104381526" version="1.0.0.2" store="WA104381526" storeType="OMEX"/>
  </we:alternateReferences>
  <we:properties>
    <we:property name="FormID" value="&quot;-REPTm4EBUWcuNshUjEeIbnbUfMAR_1BtiSLHbSxCcNURUVMQVZaMFdHMkg2QktaOEpXM1hGMkw5MS4u&quot;"/>
  </we:properties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FC862440-6CC9-4293-AEED-F2B6F0AAE516}">
  <we:reference id="wa104381526" version="1.0.0.2" store="en-US" storeType="OMEX"/>
  <we:alternateReferences>
    <we:reference id="WA104381526" version="1.0.0.2" store="WA104381526" storeType="OMEX"/>
  </we:alternateReferences>
  <we:properties>
    <we:property name="FormID" value="&quot;-REPTm4EBUWcuNshUjEeIbnbUfMAR_1BtiSLHbSxCcNURU9PQTVOUzJWOVlUR1EzMVhOR0VQOEk5Qi4u&quot;"/>
  </we:properties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410AC8C6F95F4D9E71F942A85CABE2" ma:contentTypeVersion="0" ma:contentTypeDescription="Create a new document." ma:contentTypeScope="" ma:versionID="bf0ebf7c5eabaabd71b7b7a99829edf9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6154d1c28ff6baa1249d319d9d477b3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91A94F2-8D70-4B40-ACB7-A92D0F8E44CC}">
  <ds:schemaRefs>
    <ds:schemaRef ds:uri="http://purl.org/dc/elements/1.1/"/>
    <ds:schemaRef ds:uri="http://purl.org/dc/terms/"/>
    <ds:schemaRef ds:uri="http://schemas.microsoft.com/internal/obd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227F7119-284A-487E-ABCB-360FC143BD1D}">
  <ds:schemaRefs>
    <ds:schemaRef ds:uri="http://purl.org/dc/dcmitype/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8F2E294F-0433-4C19-9639-61ED154D876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0</TotalTime>
  <Words>387</Words>
  <Application>Microsoft Office PowerPoint</Application>
  <PresentationFormat>Widescreen</PresentationFormat>
  <Paragraphs>52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Ion</vt:lpstr>
      <vt:lpstr>Using technology to collaborate at university</vt:lpstr>
      <vt:lpstr>We will cover the following</vt:lpstr>
      <vt:lpstr>Introduction </vt:lpstr>
      <vt:lpstr>Rationale </vt:lpstr>
      <vt:lpstr>Method </vt:lpstr>
      <vt:lpstr>PowerPoint Presentation</vt:lpstr>
      <vt:lpstr>PowerPoint Presentation</vt:lpstr>
      <vt:lpstr>Ethical Consideration </vt:lpstr>
      <vt:lpstr>Research timeline  </vt:lpstr>
      <vt:lpstr>Hypothesis 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 there a need to provide training on how to use technology to collaborate at uwtsd  </dc:title>
  <dc:creator>Jawad Al Muhiemin (2112069)</dc:creator>
  <cp:lastModifiedBy>Jawad Al Muhiemin (2112069)</cp:lastModifiedBy>
  <cp:revision>6</cp:revision>
  <dcterms:created xsi:type="dcterms:W3CDTF">2022-02-23T16:20:52Z</dcterms:created>
  <dcterms:modified xsi:type="dcterms:W3CDTF">2022-02-27T12:10:11Z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0x01010007410AC8C6F95F4D9E71F942A85CABE2</vt:lpwstr>
  </property>
</Properties>
</file>