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23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54"/>
  </p:notesMasterIdLst>
  <p:handoutMasterIdLst>
    <p:handoutMasterId r:id="rId55"/>
  </p:handoutMasterIdLst>
  <p:sldIdLst>
    <p:sldId id="394" r:id="rId2"/>
    <p:sldId id="392" r:id="rId3"/>
    <p:sldId id="395" r:id="rId4"/>
    <p:sldId id="409" r:id="rId5"/>
    <p:sldId id="396" r:id="rId6"/>
    <p:sldId id="397" r:id="rId7"/>
    <p:sldId id="483" r:id="rId8"/>
    <p:sldId id="484" r:id="rId9"/>
    <p:sldId id="485" r:id="rId10"/>
    <p:sldId id="486" r:id="rId11"/>
    <p:sldId id="487" r:id="rId12"/>
    <p:sldId id="488" r:id="rId13"/>
    <p:sldId id="489" r:id="rId14"/>
    <p:sldId id="490" r:id="rId15"/>
    <p:sldId id="491" r:id="rId16"/>
    <p:sldId id="406" r:id="rId17"/>
    <p:sldId id="398" r:id="rId18"/>
    <p:sldId id="476" r:id="rId19"/>
    <p:sldId id="477" r:id="rId20"/>
    <p:sldId id="478" r:id="rId21"/>
    <p:sldId id="479" r:id="rId22"/>
    <p:sldId id="480" r:id="rId23"/>
    <p:sldId id="481" r:id="rId24"/>
    <p:sldId id="482" r:id="rId25"/>
    <p:sldId id="399" r:id="rId26"/>
    <p:sldId id="426" r:id="rId27"/>
    <p:sldId id="427" r:id="rId28"/>
    <p:sldId id="428" r:id="rId29"/>
    <p:sldId id="429" r:id="rId30"/>
    <p:sldId id="430" r:id="rId31"/>
    <p:sldId id="431" r:id="rId32"/>
    <p:sldId id="432" r:id="rId33"/>
    <p:sldId id="433" r:id="rId34"/>
    <p:sldId id="474" r:id="rId35"/>
    <p:sldId id="475" r:id="rId36"/>
    <p:sldId id="407" r:id="rId37"/>
    <p:sldId id="400" r:id="rId38"/>
    <p:sldId id="437" r:id="rId39"/>
    <p:sldId id="438" r:id="rId40"/>
    <p:sldId id="439" r:id="rId41"/>
    <p:sldId id="440" r:id="rId42"/>
    <p:sldId id="436" r:id="rId43"/>
    <p:sldId id="401" r:id="rId44"/>
    <p:sldId id="402" r:id="rId45"/>
    <p:sldId id="403" r:id="rId46"/>
    <p:sldId id="408" r:id="rId47"/>
    <p:sldId id="404" r:id="rId48"/>
    <p:sldId id="469" r:id="rId49"/>
    <p:sldId id="470" r:id="rId50"/>
    <p:sldId id="471" r:id="rId51"/>
    <p:sldId id="472" r:id="rId52"/>
    <p:sldId id="473" r:id="rId53"/>
  </p:sldIdLst>
  <p:sldSz cx="9144000" cy="6858000" type="screen4x3"/>
  <p:notesSz cx="6669088" cy="9753600"/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E8246"/>
    <a:srgbClr val="336600"/>
    <a:srgbClr val="82664A"/>
    <a:srgbClr val="996633"/>
    <a:srgbClr val="006600"/>
    <a:srgbClr val="800000"/>
    <a:srgbClr val="660066"/>
    <a:srgbClr val="66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1250" autoAdjust="0"/>
    <p:restoredTop sz="90844" autoAdjust="0"/>
  </p:normalViewPr>
  <p:slideViewPr>
    <p:cSldViewPr snapToGrid="0">
      <p:cViewPr varScale="1">
        <p:scale>
          <a:sx n="104" d="100"/>
          <a:sy n="104" d="100"/>
        </p:scale>
        <p:origin x="1446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  <p:sld r:id="rId2" collapse="1"/>
      <p:sld r:id="rId3" collapse="1"/>
      <p:sld r:id="rId4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2038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_rels/viewProps.xml.rels><?xml version="1.0" encoding="UTF-8" standalone="yes"?>
<Relationships xmlns="http://schemas.openxmlformats.org/package/2006/relationships"><Relationship Id="rId3" Type="http://schemas.openxmlformats.org/officeDocument/2006/relationships/slide" Target="slides/slide33.xml"/><Relationship Id="rId2" Type="http://schemas.openxmlformats.org/officeDocument/2006/relationships/slide" Target="slides/slide5.xml"/><Relationship Id="rId1" Type="http://schemas.openxmlformats.org/officeDocument/2006/relationships/slide" Target="slides/slide4.xml"/><Relationship Id="rId4" Type="http://schemas.openxmlformats.org/officeDocument/2006/relationships/slide" Target="slides/slide42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image" Target="../media/image6.e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image" Target="../media/image8.emf"/></Relationships>
</file>

<file path=ppt/drawings/_rels/vmlDrawing6.v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image" Target="../media/image10.emf"/></Relationships>
</file>

<file path=ppt/drawings/_rels/vmlDrawing7.vml.rels><?xml version="1.0" encoding="UTF-8" standalone="yes"?>
<Relationships xmlns="http://schemas.openxmlformats.org/package/2006/relationships"><Relationship Id="rId2" Type="http://schemas.openxmlformats.org/officeDocument/2006/relationships/image" Target="../media/image13.emf"/><Relationship Id="rId1" Type="http://schemas.openxmlformats.org/officeDocument/2006/relationships/image" Target="../media/image12.emf"/></Relationships>
</file>

<file path=ppt/drawings/_rels/vmlDrawing8.v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image" Target="../media/image14.emf"/></Relationships>
</file>

<file path=ppt/drawings/_rels/vmlDrawing9.vml.rels><?xml version="1.0" encoding="UTF-8" standalone="yes"?>
<Relationships xmlns="http://schemas.openxmlformats.org/package/2006/relationships"><Relationship Id="rId2" Type="http://schemas.openxmlformats.org/officeDocument/2006/relationships/image" Target="../media/image17.emf"/><Relationship Id="rId1" Type="http://schemas.openxmlformats.org/officeDocument/2006/relationships/image" Target="../media/image16.e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e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e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e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e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emf"/></Relationships>
</file>

<file path=ppt/drawings/_rels/vmlDrawing1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3.emf"/></Relationships>
</file>

<file path=ppt/drawings/_rels/vmlDrawing1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4.emf"/></Relationships>
</file>

<file path=ppt/drawings/_rels/vmlDrawing1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5.wmf"/></Relationships>
</file>

<file path=ppt/drawings/_rels/vmlDrawing18.vml.rels><?xml version="1.0" encoding="UTF-8" standalone="yes"?>
<Relationships xmlns="http://schemas.openxmlformats.org/package/2006/relationships"><Relationship Id="rId1" Type="http://schemas.openxmlformats.org/officeDocument/2006/relationships/image" Target="../media/image25.wmf"/></Relationships>
</file>

<file path=ppt/drawings/_rels/vmlDrawing19.vml.rels><?xml version="1.0" encoding="UTF-8" standalone="yes"?>
<Relationships xmlns="http://schemas.openxmlformats.org/package/2006/relationships"><Relationship Id="rId1" Type="http://schemas.openxmlformats.org/officeDocument/2006/relationships/image" Target="../media/image25.wmf"/></Relationships>
</file>

<file path=ppt/drawings/_rels/vmlDrawing20.vml.rels><?xml version="1.0" encoding="UTF-8" standalone="yes"?>
<Relationships xmlns="http://schemas.openxmlformats.org/package/2006/relationships"><Relationship Id="rId1" Type="http://schemas.openxmlformats.org/officeDocument/2006/relationships/image" Target="../media/image25.wmf"/></Relationships>
</file>

<file path=ppt/drawings/_rels/vmlDrawing2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5.wmf"/></Relationships>
</file>

<file path=ppt/drawings/_rels/vmlDrawing2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5.wmf"/></Relationships>
</file>

<file path=ppt/drawings/_rels/vmlDrawing2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5.wmf"/></Relationships>
</file>

<file path=ppt/drawings/_rels/vmlDrawing2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wmf"/></Relationships>
</file>

<file path=ppt/drawings/_rels/vmlDrawing2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wmf"/></Relationships>
</file>

<file path=ppt/drawings/_rels/vmlDrawing2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wmf"/></Relationships>
</file>

<file path=ppt/drawings/_rels/vmlDrawing2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8937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777607" y="0"/>
            <a:ext cx="2889938" cy="48937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21F318-F73E-4A83-AAE4-678153879099}" type="datetimeFigureOut">
              <a:rPr lang="en-GB" smtClean="0"/>
              <a:t>04/12/2017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264228"/>
            <a:ext cx="2889938" cy="48937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777607" y="9264228"/>
            <a:ext cx="2889938" cy="48937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53C88A6-770D-41C2-9CE3-4101D4024F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97414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89938" cy="4876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779150" y="0"/>
            <a:ext cx="2889938" cy="4876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30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96938" y="731838"/>
            <a:ext cx="4875212" cy="36576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51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89212" y="4632960"/>
            <a:ext cx="4890665" cy="4389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noProof="0" smtClean="0"/>
              <a:t>Click to edit Master text styles</a:t>
            </a:r>
          </a:p>
          <a:p>
            <a:pPr lvl="1"/>
            <a:r>
              <a:rPr lang="en-GB" altLang="en-US" noProof="0" smtClean="0"/>
              <a:t>Second level</a:t>
            </a:r>
          </a:p>
          <a:p>
            <a:pPr lvl="2"/>
            <a:r>
              <a:rPr lang="en-GB" altLang="en-US" noProof="0" smtClean="0"/>
              <a:t>Third level</a:t>
            </a:r>
          </a:p>
          <a:p>
            <a:pPr lvl="3"/>
            <a:r>
              <a:rPr lang="en-GB" altLang="en-US" noProof="0" smtClean="0"/>
              <a:t>Fourth level</a:t>
            </a:r>
          </a:p>
          <a:p>
            <a:pPr lvl="4"/>
            <a:r>
              <a:rPr lang="en-GB" altLang="en-US" noProof="0" smtClean="0"/>
              <a:t>Fifth level</a:t>
            </a: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265920"/>
            <a:ext cx="2889938" cy="4876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779150" y="9265920"/>
            <a:ext cx="2889938" cy="4876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80458816-494C-4388-9154-66A15FE5583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42253462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69E1EFE9-11C6-4760-A753-8BE4CF4E6242}" type="slidenum">
              <a:rPr lang="en-GB" altLang="en-US" sz="1200"/>
              <a:pPr/>
              <a:t>1</a:t>
            </a:fld>
            <a:endParaRPr lang="en-GB" altLang="en-US" sz="1200"/>
          </a:p>
        </p:txBody>
      </p:sp>
      <p:sp>
        <p:nvSpPr>
          <p:cNvPr id="51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04875" y="738188"/>
            <a:ext cx="4859338" cy="3644900"/>
          </a:xfrm>
          <a:ln/>
        </p:spPr>
      </p:sp>
      <p:sp>
        <p:nvSpPr>
          <p:cNvPr id="512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algn="ctr">
              <a:spcBef>
                <a:spcPct val="0"/>
              </a:spcBef>
            </a:pPr>
            <a:endParaRPr lang="en-GB" altLang="en-US" sz="2000" noProof="1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77290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0DD997C9-89F3-462E-A447-F0B3467418DE}" type="slidenum">
              <a:rPr lang="en-GB" altLang="en-US" sz="1200"/>
              <a:pPr/>
              <a:t>2</a:t>
            </a:fld>
            <a:endParaRPr lang="en-GB" altLang="en-US" sz="1200"/>
          </a:p>
        </p:txBody>
      </p:sp>
      <p:sp>
        <p:nvSpPr>
          <p:cNvPr id="71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03288" y="760413"/>
            <a:ext cx="4864100" cy="3649662"/>
          </a:xfrm>
          <a:ln/>
        </p:spPr>
      </p:sp>
      <p:sp>
        <p:nvSpPr>
          <p:cNvPr id="717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89212" y="4638041"/>
            <a:ext cx="4890665" cy="4411133"/>
          </a:xfrm>
          <a:noFill/>
        </p:spPr>
        <p:txBody>
          <a:bodyPr/>
          <a:lstStyle/>
          <a:p>
            <a:endParaRPr lang="en-GB" altLang="en-US" noProof="1" smtClean="0"/>
          </a:p>
        </p:txBody>
      </p:sp>
    </p:spTree>
    <p:extLst>
      <p:ext uri="{BB962C8B-B14F-4D97-AF65-F5344CB8AC3E}">
        <p14:creationId xmlns:p14="http://schemas.microsoft.com/office/powerpoint/2010/main" val="111257088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57F3B4CE-E67E-4E63-85BE-C1890E66919B}" type="slidenum">
              <a:rPr lang="en-GB" altLang="en-US" sz="1200"/>
              <a:pPr/>
              <a:t>3</a:t>
            </a:fld>
            <a:endParaRPr lang="en-GB" altLang="en-US" sz="1200"/>
          </a:p>
        </p:txBody>
      </p:sp>
      <p:sp>
        <p:nvSpPr>
          <p:cNvPr id="92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22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GB" altLang="en-US" noProof="1" smtClean="0"/>
          </a:p>
        </p:txBody>
      </p:sp>
    </p:spTree>
    <p:extLst>
      <p:ext uri="{BB962C8B-B14F-4D97-AF65-F5344CB8AC3E}">
        <p14:creationId xmlns:p14="http://schemas.microsoft.com/office/powerpoint/2010/main" val="396182182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7486EFEB-C166-450A-943E-C26DAD58648E}" type="slidenum">
              <a:rPr lang="en-GB" altLang="en-US" sz="1200"/>
              <a:pPr/>
              <a:t>4</a:t>
            </a:fld>
            <a:endParaRPr lang="en-GB" altLang="en-US" sz="1200"/>
          </a:p>
        </p:txBody>
      </p:sp>
      <p:sp>
        <p:nvSpPr>
          <p:cNvPr id="112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03288" y="760413"/>
            <a:ext cx="4864100" cy="3649662"/>
          </a:xfrm>
          <a:ln/>
        </p:spPr>
      </p:sp>
      <p:sp>
        <p:nvSpPr>
          <p:cNvPr id="1126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89212" y="4638041"/>
            <a:ext cx="4890665" cy="4411133"/>
          </a:xfrm>
          <a:noFill/>
        </p:spPr>
        <p:txBody>
          <a:bodyPr/>
          <a:lstStyle/>
          <a:p>
            <a:endParaRPr lang="en-GB" altLang="en-US" noProof="1" smtClean="0"/>
          </a:p>
        </p:txBody>
      </p:sp>
    </p:spTree>
    <p:extLst>
      <p:ext uri="{BB962C8B-B14F-4D97-AF65-F5344CB8AC3E}">
        <p14:creationId xmlns:p14="http://schemas.microsoft.com/office/powerpoint/2010/main" val="380046887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1B220BA7-94E0-408A-BC17-A6D93C650144}" type="slidenum">
              <a:rPr lang="en-GB" altLang="en-US" sz="1200"/>
              <a:pPr/>
              <a:t>5</a:t>
            </a:fld>
            <a:endParaRPr lang="en-GB" altLang="en-US" sz="1200"/>
          </a:p>
        </p:txBody>
      </p:sp>
      <p:sp>
        <p:nvSpPr>
          <p:cNvPr id="13315" name="Rectangle 2"/>
          <p:cNvSpPr>
            <a:spLocks noChangeArrowheads="1"/>
          </p:cNvSpPr>
          <p:nvPr/>
        </p:nvSpPr>
        <p:spPr bwMode="auto">
          <a:xfrm>
            <a:off x="3779150" y="0"/>
            <a:ext cx="2889938" cy="4876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13316" name="Rectangle 3"/>
          <p:cNvSpPr>
            <a:spLocks noChangeArrowheads="1"/>
          </p:cNvSpPr>
          <p:nvPr/>
        </p:nvSpPr>
        <p:spPr bwMode="auto">
          <a:xfrm>
            <a:off x="3779150" y="9265920"/>
            <a:ext cx="2889938" cy="4876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>
            <a:lvl1pPr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/>
            <a:r>
              <a:rPr lang="en-GB" altLang="en-US" sz="1000" i="1"/>
              <a:t>2</a:t>
            </a:r>
          </a:p>
        </p:txBody>
      </p:sp>
      <p:sp>
        <p:nvSpPr>
          <p:cNvPr id="13317" name="Rectangle 4"/>
          <p:cNvSpPr>
            <a:spLocks noChangeArrowheads="1"/>
          </p:cNvSpPr>
          <p:nvPr/>
        </p:nvSpPr>
        <p:spPr bwMode="auto">
          <a:xfrm>
            <a:off x="0" y="9265920"/>
            <a:ext cx="2889938" cy="4876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13318" name="Rectangle 5"/>
          <p:cNvSpPr>
            <a:spLocks noChangeArrowheads="1"/>
          </p:cNvSpPr>
          <p:nvPr/>
        </p:nvSpPr>
        <p:spPr bwMode="auto">
          <a:xfrm>
            <a:off x="0" y="0"/>
            <a:ext cx="2889938" cy="4876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13319" name="Rectangle 6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lIns="92075" tIns="46038" rIns="92075" bIns="46038"/>
          <a:lstStyle/>
          <a:p>
            <a:endParaRPr lang="en-GB" altLang="en-US" noProof="1" smtClean="0"/>
          </a:p>
        </p:txBody>
      </p:sp>
      <p:sp>
        <p:nvSpPr>
          <p:cNvPr id="13320" name="Rectangle 7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</p:spPr>
      </p:sp>
    </p:spTree>
    <p:extLst>
      <p:ext uri="{BB962C8B-B14F-4D97-AF65-F5344CB8AC3E}">
        <p14:creationId xmlns:p14="http://schemas.microsoft.com/office/powerpoint/2010/main" val="109156600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2806C7AA-4F09-430D-ADDF-C077E46256FA}" type="slidenum">
              <a:rPr lang="en-GB" altLang="en-US" sz="1200"/>
              <a:pPr/>
              <a:t>6</a:t>
            </a:fld>
            <a:endParaRPr lang="en-GB" altLang="en-US" sz="1200"/>
          </a:p>
        </p:txBody>
      </p:sp>
      <p:sp>
        <p:nvSpPr>
          <p:cNvPr id="15363" name="Rectangle 2"/>
          <p:cNvSpPr>
            <a:spLocks noChangeArrowheads="1"/>
          </p:cNvSpPr>
          <p:nvPr/>
        </p:nvSpPr>
        <p:spPr bwMode="auto">
          <a:xfrm>
            <a:off x="3779150" y="0"/>
            <a:ext cx="2889938" cy="4876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15364" name="Rectangle 3"/>
          <p:cNvSpPr>
            <a:spLocks noChangeArrowheads="1"/>
          </p:cNvSpPr>
          <p:nvPr/>
        </p:nvSpPr>
        <p:spPr bwMode="auto">
          <a:xfrm>
            <a:off x="3779150" y="9265920"/>
            <a:ext cx="2889938" cy="4876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>
            <a:lvl1pPr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/>
            <a:r>
              <a:rPr lang="en-GB" altLang="en-US" sz="1000" i="1"/>
              <a:t>2</a:t>
            </a:r>
          </a:p>
        </p:txBody>
      </p:sp>
      <p:sp>
        <p:nvSpPr>
          <p:cNvPr id="15365" name="Rectangle 4"/>
          <p:cNvSpPr>
            <a:spLocks noChangeArrowheads="1"/>
          </p:cNvSpPr>
          <p:nvPr/>
        </p:nvSpPr>
        <p:spPr bwMode="auto">
          <a:xfrm>
            <a:off x="0" y="9265920"/>
            <a:ext cx="2889938" cy="4876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15366" name="Rectangle 5"/>
          <p:cNvSpPr>
            <a:spLocks noChangeArrowheads="1"/>
          </p:cNvSpPr>
          <p:nvPr/>
        </p:nvSpPr>
        <p:spPr bwMode="auto">
          <a:xfrm>
            <a:off x="0" y="0"/>
            <a:ext cx="2889938" cy="4876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15367" name="Rectangle 6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lIns="92075" tIns="46038" rIns="92075" bIns="46038"/>
          <a:lstStyle/>
          <a:p>
            <a:pPr defTabSz="762000"/>
            <a:endParaRPr lang="en-GB" altLang="en-US" noProof="1" smtClean="0"/>
          </a:p>
        </p:txBody>
      </p:sp>
      <p:sp>
        <p:nvSpPr>
          <p:cNvPr id="15368" name="Rectangle 7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</p:spPr>
      </p:sp>
    </p:spTree>
    <p:extLst>
      <p:ext uri="{BB962C8B-B14F-4D97-AF65-F5344CB8AC3E}">
        <p14:creationId xmlns:p14="http://schemas.microsoft.com/office/powerpoint/2010/main" val="81783706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439E7280-0A1A-4D8E-A30A-86FFBC01FBA1}" type="slidenum">
              <a:rPr lang="en-GB" altLang="en-US" sz="1200"/>
              <a:pPr/>
              <a:t>7</a:t>
            </a:fld>
            <a:endParaRPr lang="en-GB" altLang="en-US" sz="1200"/>
          </a:p>
        </p:txBody>
      </p:sp>
      <p:sp>
        <p:nvSpPr>
          <p:cNvPr id="17411" name="Rectangle 2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lIns="92075" tIns="46038" rIns="92075" bIns="46038"/>
          <a:lstStyle/>
          <a:p>
            <a:endParaRPr lang="en-GB" altLang="en-US" noProof="1" smtClean="0"/>
          </a:p>
        </p:txBody>
      </p:sp>
      <p:sp>
        <p:nvSpPr>
          <p:cNvPr id="17412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</p:spPr>
      </p:sp>
    </p:spTree>
    <p:extLst>
      <p:ext uri="{BB962C8B-B14F-4D97-AF65-F5344CB8AC3E}">
        <p14:creationId xmlns:p14="http://schemas.microsoft.com/office/powerpoint/2010/main" val="142373323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958016CD-1703-4956-B970-F6807332F4C2}" type="slidenum">
              <a:rPr lang="en-GB" altLang="en-US" sz="1200"/>
              <a:pPr/>
              <a:t>8</a:t>
            </a:fld>
            <a:endParaRPr lang="en-GB" altLang="en-US" sz="1200"/>
          </a:p>
        </p:txBody>
      </p:sp>
      <p:sp>
        <p:nvSpPr>
          <p:cNvPr id="19459" name="Rectangle 2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lIns="92075" tIns="46038" rIns="92075" bIns="46038"/>
          <a:lstStyle/>
          <a:p>
            <a:endParaRPr lang="en-GB" altLang="en-US" noProof="1" smtClean="0"/>
          </a:p>
        </p:txBody>
      </p:sp>
      <p:sp>
        <p:nvSpPr>
          <p:cNvPr id="19460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</p:spPr>
      </p:sp>
    </p:spTree>
    <p:extLst>
      <p:ext uri="{BB962C8B-B14F-4D97-AF65-F5344CB8AC3E}">
        <p14:creationId xmlns:p14="http://schemas.microsoft.com/office/powerpoint/2010/main" val="385410427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9E37C113-8F3F-4356-ADA3-F7CA78BD7CD0}" type="slidenum">
              <a:rPr lang="en-GB" altLang="en-US" sz="1200"/>
              <a:pPr/>
              <a:t>9</a:t>
            </a:fld>
            <a:endParaRPr lang="en-GB" altLang="en-US" sz="1200"/>
          </a:p>
        </p:txBody>
      </p:sp>
      <p:sp>
        <p:nvSpPr>
          <p:cNvPr id="21507" name="Rectangle 2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lIns="92075" tIns="46038" rIns="92075" bIns="46038"/>
          <a:lstStyle/>
          <a:p>
            <a:endParaRPr lang="en-GB" altLang="en-US" noProof="1" smtClean="0"/>
          </a:p>
        </p:txBody>
      </p:sp>
      <p:sp>
        <p:nvSpPr>
          <p:cNvPr id="21508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</p:spPr>
      </p:sp>
    </p:spTree>
    <p:extLst>
      <p:ext uri="{BB962C8B-B14F-4D97-AF65-F5344CB8AC3E}">
        <p14:creationId xmlns:p14="http://schemas.microsoft.com/office/powerpoint/2010/main" val="337118046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760106E2-2F27-4D0A-97F6-4682594B460E}" type="slidenum">
              <a:rPr lang="en-GB" altLang="en-US" sz="1200"/>
              <a:pPr/>
              <a:t>10</a:t>
            </a:fld>
            <a:endParaRPr lang="en-GB" altLang="en-US" sz="1200"/>
          </a:p>
        </p:txBody>
      </p:sp>
      <p:sp>
        <p:nvSpPr>
          <p:cNvPr id="23555" name="Rectangle 2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lIns="92075" tIns="46038" rIns="92075" bIns="46038"/>
          <a:lstStyle/>
          <a:p>
            <a:endParaRPr lang="en-GB" altLang="en-US" noProof="1" smtClean="0"/>
          </a:p>
        </p:txBody>
      </p:sp>
      <p:sp>
        <p:nvSpPr>
          <p:cNvPr id="23556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</p:spPr>
      </p:sp>
    </p:spTree>
    <p:extLst>
      <p:ext uri="{BB962C8B-B14F-4D97-AF65-F5344CB8AC3E}">
        <p14:creationId xmlns:p14="http://schemas.microsoft.com/office/powerpoint/2010/main" val="265589384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DACBFC51-A850-4AAA-BFDC-11457CD8F236}" type="slidenum">
              <a:rPr lang="en-GB" altLang="en-US" sz="1200"/>
              <a:pPr/>
              <a:t>11</a:t>
            </a:fld>
            <a:endParaRPr lang="en-GB" altLang="en-US" sz="1200"/>
          </a:p>
        </p:txBody>
      </p:sp>
      <p:sp>
        <p:nvSpPr>
          <p:cNvPr id="25603" name="Rectangle 2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lIns="92075" tIns="46038" rIns="92075" bIns="46038"/>
          <a:lstStyle/>
          <a:p>
            <a:endParaRPr lang="en-GB" altLang="en-US" noProof="1" smtClean="0"/>
          </a:p>
        </p:txBody>
      </p:sp>
      <p:sp>
        <p:nvSpPr>
          <p:cNvPr id="25604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</p:spPr>
      </p:sp>
    </p:spTree>
    <p:extLst>
      <p:ext uri="{BB962C8B-B14F-4D97-AF65-F5344CB8AC3E}">
        <p14:creationId xmlns:p14="http://schemas.microsoft.com/office/powerpoint/2010/main" val="70048106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F793B9E0-95FB-45C4-A4E1-A5805C59E079}" type="slidenum">
              <a:rPr lang="en-GB" altLang="en-US" sz="1200"/>
              <a:pPr/>
              <a:t>12</a:t>
            </a:fld>
            <a:endParaRPr lang="en-GB" altLang="en-US" sz="1200"/>
          </a:p>
        </p:txBody>
      </p:sp>
      <p:sp>
        <p:nvSpPr>
          <p:cNvPr id="27651" name="Rectangle 2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lIns="92075" tIns="46038" rIns="92075" bIns="46038"/>
          <a:lstStyle/>
          <a:p>
            <a:endParaRPr lang="en-GB" altLang="en-US" noProof="1" smtClean="0"/>
          </a:p>
        </p:txBody>
      </p:sp>
      <p:sp>
        <p:nvSpPr>
          <p:cNvPr id="27652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</p:spPr>
      </p:sp>
    </p:spTree>
    <p:extLst>
      <p:ext uri="{BB962C8B-B14F-4D97-AF65-F5344CB8AC3E}">
        <p14:creationId xmlns:p14="http://schemas.microsoft.com/office/powerpoint/2010/main" val="75183472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F81CA553-84C8-4415-92C7-48D048A7180B}" type="slidenum">
              <a:rPr lang="en-GB" altLang="en-US" sz="1200"/>
              <a:pPr/>
              <a:t>13</a:t>
            </a:fld>
            <a:endParaRPr lang="en-GB" altLang="en-US" sz="1200"/>
          </a:p>
        </p:txBody>
      </p:sp>
      <p:sp>
        <p:nvSpPr>
          <p:cNvPr id="29699" name="Rectangle 2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lIns="92075" tIns="46038" rIns="92075" bIns="46038"/>
          <a:lstStyle/>
          <a:p>
            <a:endParaRPr lang="en-GB" altLang="en-US" noProof="1" smtClean="0"/>
          </a:p>
        </p:txBody>
      </p:sp>
      <p:sp>
        <p:nvSpPr>
          <p:cNvPr id="29700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</p:spPr>
      </p:sp>
    </p:spTree>
    <p:extLst>
      <p:ext uri="{BB962C8B-B14F-4D97-AF65-F5344CB8AC3E}">
        <p14:creationId xmlns:p14="http://schemas.microsoft.com/office/powerpoint/2010/main" val="337494115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181A09CB-2ECC-4FB8-A628-AB7E15A8C110}" type="slidenum">
              <a:rPr lang="en-GB" altLang="en-US" sz="1200"/>
              <a:pPr/>
              <a:t>14</a:t>
            </a:fld>
            <a:endParaRPr lang="en-GB" altLang="en-US" sz="1200"/>
          </a:p>
        </p:txBody>
      </p:sp>
      <p:sp>
        <p:nvSpPr>
          <p:cNvPr id="31747" name="Rectangle 2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lIns="92075" tIns="46038" rIns="92075" bIns="46038"/>
          <a:lstStyle/>
          <a:p>
            <a:endParaRPr lang="en-GB" altLang="en-US" noProof="1" smtClean="0"/>
          </a:p>
        </p:txBody>
      </p:sp>
      <p:sp>
        <p:nvSpPr>
          <p:cNvPr id="31748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</p:spPr>
      </p:sp>
    </p:spTree>
    <p:extLst>
      <p:ext uri="{BB962C8B-B14F-4D97-AF65-F5344CB8AC3E}">
        <p14:creationId xmlns:p14="http://schemas.microsoft.com/office/powerpoint/2010/main" val="379897018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F09FA900-AD71-426C-8F24-1DC297157308}" type="slidenum">
              <a:rPr lang="en-GB" altLang="en-US" sz="1200"/>
              <a:pPr/>
              <a:t>15</a:t>
            </a:fld>
            <a:endParaRPr lang="en-GB" altLang="en-US" sz="1200"/>
          </a:p>
        </p:txBody>
      </p:sp>
      <p:sp>
        <p:nvSpPr>
          <p:cNvPr id="33795" name="Rectangle 2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lIns="92075" tIns="46038" rIns="92075" bIns="46038"/>
          <a:lstStyle/>
          <a:p>
            <a:endParaRPr lang="en-GB" altLang="en-US" noProof="1" smtClean="0"/>
          </a:p>
        </p:txBody>
      </p:sp>
      <p:sp>
        <p:nvSpPr>
          <p:cNvPr id="33796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</p:spPr>
      </p:sp>
    </p:spTree>
    <p:extLst>
      <p:ext uri="{BB962C8B-B14F-4D97-AF65-F5344CB8AC3E}">
        <p14:creationId xmlns:p14="http://schemas.microsoft.com/office/powerpoint/2010/main" val="61745924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4EAAC725-0655-46C4-81A9-A8DF3257F3F0}" type="slidenum">
              <a:rPr lang="en-GB" altLang="en-US" sz="1200"/>
              <a:pPr/>
              <a:t>16</a:t>
            </a:fld>
            <a:endParaRPr lang="en-GB" alt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03288" y="760413"/>
            <a:ext cx="4864100" cy="3649662"/>
          </a:xfrm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89212" y="4638041"/>
            <a:ext cx="4890665" cy="4411133"/>
          </a:xfrm>
          <a:noFill/>
        </p:spPr>
        <p:txBody>
          <a:bodyPr/>
          <a:lstStyle/>
          <a:p>
            <a:endParaRPr lang="en-GB" altLang="en-US" noProof="1" smtClean="0"/>
          </a:p>
        </p:txBody>
      </p:sp>
    </p:spTree>
    <p:extLst>
      <p:ext uri="{BB962C8B-B14F-4D97-AF65-F5344CB8AC3E}">
        <p14:creationId xmlns:p14="http://schemas.microsoft.com/office/powerpoint/2010/main" val="270506099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9F380715-8642-471C-8526-897947686FAE}" type="slidenum">
              <a:rPr lang="en-GB" altLang="en-US" sz="1200"/>
              <a:pPr/>
              <a:t>17</a:t>
            </a:fld>
            <a:endParaRPr lang="en-GB" altLang="en-US" sz="1200"/>
          </a:p>
        </p:txBody>
      </p:sp>
      <p:sp>
        <p:nvSpPr>
          <p:cNvPr id="37891" name="Rectangle 2"/>
          <p:cNvSpPr>
            <a:spLocks noChangeArrowheads="1"/>
          </p:cNvSpPr>
          <p:nvPr/>
        </p:nvSpPr>
        <p:spPr bwMode="auto">
          <a:xfrm>
            <a:off x="3779150" y="0"/>
            <a:ext cx="2889938" cy="4876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37892" name="Rectangle 3"/>
          <p:cNvSpPr>
            <a:spLocks noChangeArrowheads="1"/>
          </p:cNvSpPr>
          <p:nvPr/>
        </p:nvSpPr>
        <p:spPr bwMode="auto">
          <a:xfrm>
            <a:off x="3779150" y="9265920"/>
            <a:ext cx="2889938" cy="4876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>
            <a:lvl1pPr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/>
            <a:r>
              <a:rPr lang="en-GB" altLang="en-US" sz="1000" i="1"/>
              <a:t>9</a:t>
            </a:r>
          </a:p>
        </p:txBody>
      </p:sp>
      <p:sp>
        <p:nvSpPr>
          <p:cNvPr id="37893" name="Rectangle 4"/>
          <p:cNvSpPr>
            <a:spLocks noChangeArrowheads="1"/>
          </p:cNvSpPr>
          <p:nvPr/>
        </p:nvSpPr>
        <p:spPr bwMode="auto">
          <a:xfrm>
            <a:off x="0" y="9265920"/>
            <a:ext cx="2889938" cy="4876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37894" name="Rectangle 5"/>
          <p:cNvSpPr>
            <a:spLocks noChangeArrowheads="1"/>
          </p:cNvSpPr>
          <p:nvPr/>
        </p:nvSpPr>
        <p:spPr bwMode="auto">
          <a:xfrm>
            <a:off x="0" y="0"/>
            <a:ext cx="2889938" cy="4876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37895" name="Rectangle 6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lIns="92075" tIns="46038" rIns="92075" bIns="46038"/>
          <a:lstStyle/>
          <a:p>
            <a:endParaRPr lang="en-GB" altLang="en-US" noProof="1" smtClean="0"/>
          </a:p>
        </p:txBody>
      </p:sp>
      <p:sp>
        <p:nvSpPr>
          <p:cNvPr id="37896" name="Rectangle 7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</p:spPr>
      </p:sp>
    </p:spTree>
    <p:extLst>
      <p:ext uri="{BB962C8B-B14F-4D97-AF65-F5344CB8AC3E}">
        <p14:creationId xmlns:p14="http://schemas.microsoft.com/office/powerpoint/2010/main" val="51970710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F631C5CF-53D6-4625-8195-ACDE63F1409A}" type="slidenum">
              <a:rPr lang="en-GB" altLang="en-US" sz="1200"/>
              <a:pPr/>
              <a:t>18</a:t>
            </a:fld>
            <a:endParaRPr lang="en-GB" altLang="en-US" sz="1200"/>
          </a:p>
        </p:txBody>
      </p:sp>
      <p:sp>
        <p:nvSpPr>
          <p:cNvPr id="39939" name="Rectangle 2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lIns="92075" tIns="46038" rIns="92075" bIns="46038"/>
          <a:lstStyle/>
          <a:p>
            <a:endParaRPr lang="en-GB" altLang="en-US" noProof="1" smtClean="0"/>
          </a:p>
        </p:txBody>
      </p:sp>
      <p:sp>
        <p:nvSpPr>
          <p:cNvPr id="39940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</p:spPr>
      </p:sp>
    </p:spTree>
    <p:extLst>
      <p:ext uri="{BB962C8B-B14F-4D97-AF65-F5344CB8AC3E}">
        <p14:creationId xmlns:p14="http://schemas.microsoft.com/office/powerpoint/2010/main" val="60673053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2ED52693-7100-449A-B4F0-2211B884AA75}" type="slidenum">
              <a:rPr lang="en-GB" altLang="en-US" sz="1200"/>
              <a:pPr/>
              <a:t>19</a:t>
            </a:fld>
            <a:endParaRPr lang="en-GB" altLang="en-US" sz="1200"/>
          </a:p>
        </p:txBody>
      </p:sp>
      <p:sp>
        <p:nvSpPr>
          <p:cNvPr id="41987" name="Rectangle 2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lIns="92075" tIns="46038" rIns="92075" bIns="46038"/>
          <a:lstStyle/>
          <a:p>
            <a:endParaRPr lang="en-GB" altLang="en-US" noProof="1" smtClean="0"/>
          </a:p>
        </p:txBody>
      </p:sp>
      <p:sp>
        <p:nvSpPr>
          <p:cNvPr id="41988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</p:spPr>
      </p:sp>
    </p:spTree>
    <p:extLst>
      <p:ext uri="{BB962C8B-B14F-4D97-AF65-F5344CB8AC3E}">
        <p14:creationId xmlns:p14="http://schemas.microsoft.com/office/powerpoint/2010/main" val="144236462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AECB8563-70E0-44FC-A4D8-C0A416AE5452}" type="slidenum">
              <a:rPr lang="en-GB" altLang="en-US" sz="1200"/>
              <a:pPr/>
              <a:t>20</a:t>
            </a:fld>
            <a:endParaRPr lang="en-GB" altLang="en-US" sz="1200"/>
          </a:p>
        </p:txBody>
      </p:sp>
      <p:sp>
        <p:nvSpPr>
          <p:cNvPr id="44035" name="Rectangle 2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lIns="92075" tIns="46038" rIns="92075" bIns="46038"/>
          <a:lstStyle/>
          <a:p>
            <a:endParaRPr lang="en-GB" altLang="en-US" noProof="1" smtClean="0"/>
          </a:p>
        </p:txBody>
      </p:sp>
      <p:sp>
        <p:nvSpPr>
          <p:cNvPr id="44036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</p:spPr>
      </p:sp>
    </p:spTree>
    <p:extLst>
      <p:ext uri="{BB962C8B-B14F-4D97-AF65-F5344CB8AC3E}">
        <p14:creationId xmlns:p14="http://schemas.microsoft.com/office/powerpoint/2010/main" val="128175168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76E2DE66-0BCA-4988-AB16-8B62103CB070}" type="slidenum">
              <a:rPr lang="en-GB" altLang="en-US" sz="1200"/>
              <a:pPr/>
              <a:t>21</a:t>
            </a:fld>
            <a:endParaRPr lang="en-GB" altLang="en-US" sz="1200"/>
          </a:p>
        </p:txBody>
      </p:sp>
      <p:sp>
        <p:nvSpPr>
          <p:cNvPr id="46083" name="Rectangle 2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lIns="92075" tIns="46038" rIns="92075" bIns="46038"/>
          <a:lstStyle/>
          <a:p>
            <a:endParaRPr lang="en-GB" altLang="en-US" noProof="1" smtClean="0"/>
          </a:p>
        </p:txBody>
      </p:sp>
      <p:sp>
        <p:nvSpPr>
          <p:cNvPr id="46084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</p:spPr>
      </p:sp>
    </p:spTree>
    <p:extLst>
      <p:ext uri="{BB962C8B-B14F-4D97-AF65-F5344CB8AC3E}">
        <p14:creationId xmlns:p14="http://schemas.microsoft.com/office/powerpoint/2010/main" val="64936609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066BABB6-253B-40D1-8E48-640369391BC9}" type="slidenum">
              <a:rPr lang="en-GB" altLang="en-US" sz="1200"/>
              <a:pPr/>
              <a:t>22</a:t>
            </a:fld>
            <a:endParaRPr lang="en-GB" altLang="en-US" sz="1200"/>
          </a:p>
        </p:txBody>
      </p:sp>
      <p:sp>
        <p:nvSpPr>
          <p:cNvPr id="48131" name="Rectangle 2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lIns="92075" tIns="46038" rIns="92075" bIns="46038"/>
          <a:lstStyle/>
          <a:p>
            <a:endParaRPr lang="en-GB" altLang="en-US" noProof="1" smtClean="0"/>
          </a:p>
        </p:txBody>
      </p:sp>
      <p:sp>
        <p:nvSpPr>
          <p:cNvPr id="48132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</p:spPr>
      </p:sp>
    </p:spTree>
    <p:extLst>
      <p:ext uri="{BB962C8B-B14F-4D97-AF65-F5344CB8AC3E}">
        <p14:creationId xmlns:p14="http://schemas.microsoft.com/office/powerpoint/2010/main" val="378129242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863DC4CB-30FF-4184-86C1-1DEECE9AD7DA}" type="slidenum">
              <a:rPr lang="en-GB" altLang="en-US" sz="1200"/>
              <a:pPr/>
              <a:t>23</a:t>
            </a:fld>
            <a:endParaRPr lang="en-GB" altLang="en-US" sz="1200"/>
          </a:p>
        </p:txBody>
      </p:sp>
      <p:sp>
        <p:nvSpPr>
          <p:cNvPr id="50179" name="Rectangle 2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lIns="92075" tIns="46038" rIns="92075" bIns="46038"/>
          <a:lstStyle/>
          <a:p>
            <a:endParaRPr lang="en-GB" altLang="en-US" noProof="1" smtClean="0"/>
          </a:p>
        </p:txBody>
      </p:sp>
      <p:sp>
        <p:nvSpPr>
          <p:cNvPr id="50180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</p:spPr>
      </p:sp>
    </p:spTree>
    <p:extLst>
      <p:ext uri="{BB962C8B-B14F-4D97-AF65-F5344CB8AC3E}">
        <p14:creationId xmlns:p14="http://schemas.microsoft.com/office/powerpoint/2010/main" val="22953465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40F4AB4D-107C-4690-82AB-B405B8355DEE}" type="slidenum">
              <a:rPr lang="en-GB" altLang="en-US" sz="1200"/>
              <a:pPr/>
              <a:t>24</a:t>
            </a:fld>
            <a:endParaRPr lang="en-GB" altLang="en-US" sz="1200"/>
          </a:p>
        </p:txBody>
      </p:sp>
      <p:sp>
        <p:nvSpPr>
          <p:cNvPr id="52227" name="Rectangle 2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lIns="92075" tIns="46038" rIns="92075" bIns="46038"/>
          <a:lstStyle/>
          <a:p>
            <a:endParaRPr lang="en-GB" altLang="en-US" noProof="1" smtClean="0"/>
          </a:p>
        </p:txBody>
      </p:sp>
      <p:sp>
        <p:nvSpPr>
          <p:cNvPr id="52228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</p:spPr>
      </p:sp>
    </p:spTree>
    <p:extLst>
      <p:ext uri="{BB962C8B-B14F-4D97-AF65-F5344CB8AC3E}">
        <p14:creationId xmlns:p14="http://schemas.microsoft.com/office/powerpoint/2010/main" val="404588108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535863BE-9769-4E3C-9EB9-EE33F5FA1299}" type="slidenum">
              <a:rPr lang="en-GB" altLang="en-US" sz="1200"/>
              <a:pPr/>
              <a:t>25</a:t>
            </a:fld>
            <a:endParaRPr lang="en-GB" altLang="en-US" sz="1200"/>
          </a:p>
        </p:txBody>
      </p:sp>
      <p:sp>
        <p:nvSpPr>
          <p:cNvPr id="54275" name="Rectangle 2"/>
          <p:cNvSpPr>
            <a:spLocks noChangeArrowheads="1"/>
          </p:cNvSpPr>
          <p:nvPr/>
        </p:nvSpPr>
        <p:spPr bwMode="auto">
          <a:xfrm>
            <a:off x="3779150" y="0"/>
            <a:ext cx="2889938" cy="4876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54276" name="Rectangle 3"/>
          <p:cNvSpPr>
            <a:spLocks noChangeArrowheads="1"/>
          </p:cNvSpPr>
          <p:nvPr/>
        </p:nvSpPr>
        <p:spPr bwMode="auto">
          <a:xfrm>
            <a:off x="3779150" y="9265920"/>
            <a:ext cx="2889938" cy="4876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>
            <a:lvl1pPr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/>
            <a:r>
              <a:rPr lang="en-GB" altLang="en-US" sz="1000" i="1"/>
              <a:t>10</a:t>
            </a:r>
          </a:p>
        </p:txBody>
      </p:sp>
      <p:sp>
        <p:nvSpPr>
          <p:cNvPr id="54277" name="Rectangle 4"/>
          <p:cNvSpPr>
            <a:spLocks noChangeArrowheads="1"/>
          </p:cNvSpPr>
          <p:nvPr/>
        </p:nvSpPr>
        <p:spPr bwMode="auto">
          <a:xfrm>
            <a:off x="0" y="9265920"/>
            <a:ext cx="2889938" cy="4876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54278" name="Rectangle 5"/>
          <p:cNvSpPr>
            <a:spLocks noChangeArrowheads="1"/>
          </p:cNvSpPr>
          <p:nvPr/>
        </p:nvSpPr>
        <p:spPr bwMode="auto">
          <a:xfrm>
            <a:off x="0" y="0"/>
            <a:ext cx="2889938" cy="4876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54279" name="Rectangle 6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lIns="92075" tIns="46038" rIns="92075" bIns="46038"/>
          <a:lstStyle/>
          <a:p>
            <a:endParaRPr lang="en-GB" altLang="en-US" noProof="1" smtClean="0"/>
          </a:p>
        </p:txBody>
      </p:sp>
      <p:sp>
        <p:nvSpPr>
          <p:cNvPr id="54280" name="Rectangle 7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</p:spPr>
      </p:sp>
    </p:spTree>
    <p:extLst>
      <p:ext uri="{BB962C8B-B14F-4D97-AF65-F5344CB8AC3E}">
        <p14:creationId xmlns:p14="http://schemas.microsoft.com/office/powerpoint/2010/main" val="264218132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762755D2-11B0-48DD-90F1-1F993FD33BBC}" type="slidenum">
              <a:rPr lang="en-GB" altLang="en-US" sz="1200"/>
              <a:pPr/>
              <a:t>26</a:t>
            </a:fld>
            <a:endParaRPr lang="en-GB" altLang="en-US" sz="1200"/>
          </a:p>
        </p:txBody>
      </p:sp>
      <p:sp>
        <p:nvSpPr>
          <p:cNvPr id="563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632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GB" altLang="en-US" noProof="1" smtClean="0"/>
          </a:p>
        </p:txBody>
      </p:sp>
    </p:spTree>
    <p:extLst>
      <p:ext uri="{BB962C8B-B14F-4D97-AF65-F5344CB8AC3E}">
        <p14:creationId xmlns:p14="http://schemas.microsoft.com/office/powerpoint/2010/main" val="335134746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D089A527-F137-4AD5-8AF6-347BCBFC15CA}" type="slidenum">
              <a:rPr lang="en-GB" altLang="en-US" sz="1200"/>
              <a:pPr/>
              <a:t>27</a:t>
            </a:fld>
            <a:endParaRPr lang="en-GB" altLang="en-US" sz="1200"/>
          </a:p>
        </p:txBody>
      </p:sp>
      <p:sp>
        <p:nvSpPr>
          <p:cNvPr id="583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837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GB" altLang="en-US" noProof="1" smtClean="0"/>
          </a:p>
        </p:txBody>
      </p:sp>
    </p:spTree>
    <p:extLst>
      <p:ext uri="{BB962C8B-B14F-4D97-AF65-F5344CB8AC3E}">
        <p14:creationId xmlns:p14="http://schemas.microsoft.com/office/powerpoint/2010/main" val="1772728872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B66F9145-518D-49E9-B53E-169B56CCC9A5}" type="slidenum">
              <a:rPr lang="en-GB" altLang="en-US" sz="1200"/>
              <a:pPr/>
              <a:t>28</a:t>
            </a:fld>
            <a:endParaRPr lang="en-GB" altLang="en-US" sz="1200"/>
          </a:p>
        </p:txBody>
      </p:sp>
      <p:sp>
        <p:nvSpPr>
          <p:cNvPr id="604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42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GB" altLang="en-US" noProof="1" smtClean="0"/>
          </a:p>
        </p:txBody>
      </p:sp>
    </p:spTree>
    <p:extLst>
      <p:ext uri="{BB962C8B-B14F-4D97-AF65-F5344CB8AC3E}">
        <p14:creationId xmlns:p14="http://schemas.microsoft.com/office/powerpoint/2010/main" val="3691144035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297D36CE-AA2E-45F5-A041-E0C43C317C8C}" type="slidenum">
              <a:rPr lang="en-GB" altLang="en-US" sz="1200"/>
              <a:pPr/>
              <a:t>29</a:t>
            </a:fld>
            <a:endParaRPr lang="en-GB" altLang="en-US" sz="1200"/>
          </a:p>
        </p:txBody>
      </p:sp>
      <p:sp>
        <p:nvSpPr>
          <p:cNvPr id="624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246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GB" altLang="en-US" noProof="1" smtClean="0"/>
          </a:p>
        </p:txBody>
      </p:sp>
    </p:spTree>
    <p:extLst>
      <p:ext uri="{BB962C8B-B14F-4D97-AF65-F5344CB8AC3E}">
        <p14:creationId xmlns:p14="http://schemas.microsoft.com/office/powerpoint/2010/main" val="2328145880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A6D5DC36-603C-427E-8F96-9F0FBBCB4D77}" type="slidenum">
              <a:rPr lang="en-GB" altLang="en-US" sz="1200"/>
              <a:pPr/>
              <a:t>30</a:t>
            </a:fld>
            <a:endParaRPr lang="en-GB" altLang="en-US" sz="1200"/>
          </a:p>
        </p:txBody>
      </p:sp>
      <p:sp>
        <p:nvSpPr>
          <p:cNvPr id="645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451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GB" altLang="en-US" noProof="1" smtClean="0"/>
          </a:p>
        </p:txBody>
      </p:sp>
    </p:spTree>
    <p:extLst>
      <p:ext uri="{BB962C8B-B14F-4D97-AF65-F5344CB8AC3E}">
        <p14:creationId xmlns:p14="http://schemas.microsoft.com/office/powerpoint/2010/main" val="3126864386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BCAE7F50-6DBE-4B81-B2CA-0A1060B8B55C}" type="slidenum">
              <a:rPr lang="en-GB" altLang="en-US" sz="1200"/>
              <a:pPr/>
              <a:t>31</a:t>
            </a:fld>
            <a:endParaRPr lang="en-GB" altLang="en-US" sz="1200"/>
          </a:p>
        </p:txBody>
      </p:sp>
      <p:sp>
        <p:nvSpPr>
          <p:cNvPr id="665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656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GB" altLang="en-US" noProof="1" smtClean="0"/>
          </a:p>
        </p:txBody>
      </p:sp>
    </p:spTree>
    <p:extLst>
      <p:ext uri="{BB962C8B-B14F-4D97-AF65-F5344CB8AC3E}">
        <p14:creationId xmlns:p14="http://schemas.microsoft.com/office/powerpoint/2010/main" val="3847808445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2D6EF766-88FF-4CC3-B9ED-97243AD08D25}" type="slidenum">
              <a:rPr lang="en-GB" altLang="en-US" sz="1200"/>
              <a:pPr/>
              <a:t>32</a:t>
            </a:fld>
            <a:endParaRPr lang="en-GB" altLang="en-US" sz="1200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GB" altLang="en-US" noProof="1" smtClean="0"/>
          </a:p>
        </p:txBody>
      </p:sp>
    </p:spTree>
    <p:extLst>
      <p:ext uri="{BB962C8B-B14F-4D97-AF65-F5344CB8AC3E}">
        <p14:creationId xmlns:p14="http://schemas.microsoft.com/office/powerpoint/2010/main" val="302616663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836E5D0E-16C9-4B63-BC14-DED8B515FD6A}" type="slidenum">
              <a:rPr lang="en-GB" altLang="en-US" sz="1200"/>
              <a:pPr/>
              <a:t>33</a:t>
            </a:fld>
            <a:endParaRPr lang="en-GB" altLang="en-US" sz="1200"/>
          </a:p>
        </p:txBody>
      </p:sp>
      <p:sp>
        <p:nvSpPr>
          <p:cNvPr id="70659" name="Rectangle 2"/>
          <p:cNvSpPr>
            <a:spLocks noChangeArrowheads="1"/>
          </p:cNvSpPr>
          <p:nvPr/>
        </p:nvSpPr>
        <p:spPr bwMode="auto">
          <a:xfrm>
            <a:off x="3779150" y="0"/>
            <a:ext cx="2889938" cy="4876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70660" name="Rectangle 3"/>
          <p:cNvSpPr>
            <a:spLocks noChangeArrowheads="1"/>
          </p:cNvSpPr>
          <p:nvPr/>
        </p:nvSpPr>
        <p:spPr bwMode="auto">
          <a:xfrm>
            <a:off x="3779150" y="9265920"/>
            <a:ext cx="2889938" cy="4876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>
            <a:lvl1pPr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/>
            <a:r>
              <a:rPr lang="en-GB" altLang="en-US" sz="1000" i="1"/>
              <a:t>10</a:t>
            </a:r>
          </a:p>
        </p:txBody>
      </p:sp>
      <p:sp>
        <p:nvSpPr>
          <p:cNvPr id="70661" name="Rectangle 4"/>
          <p:cNvSpPr>
            <a:spLocks noChangeArrowheads="1"/>
          </p:cNvSpPr>
          <p:nvPr/>
        </p:nvSpPr>
        <p:spPr bwMode="auto">
          <a:xfrm>
            <a:off x="0" y="9265920"/>
            <a:ext cx="2889938" cy="4876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70662" name="Rectangle 5"/>
          <p:cNvSpPr>
            <a:spLocks noChangeArrowheads="1"/>
          </p:cNvSpPr>
          <p:nvPr/>
        </p:nvSpPr>
        <p:spPr bwMode="auto">
          <a:xfrm>
            <a:off x="0" y="0"/>
            <a:ext cx="2889938" cy="4876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70663" name="Rectangle 6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lIns="92075" tIns="46038" rIns="92075" bIns="46038"/>
          <a:lstStyle/>
          <a:p>
            <a:endParaRPr lang="en-GB" altLang="en-US" noProof="1" smtClean="0"/>
          </a:p>
        </p:txBody>
      </p:sp>
      <p:sp>
        <p:nvSpPr>
          <p:cNvPr id="70664" name="Rectangle 7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</p:spPr>
      </p:sp>
    </p:spTree>
    <p:extLst>
      <p:ext uri="{BB962C8B-B14F-4D97-AF65-F5344CB8AC3E}">
        <p14:creationId xmlns:p14="http://schemas.microsoft.com/office/powerpoint/2010/main" val="4021605077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1D33B9B5-CDBE-439D-9DE7-5105B4FBC719}" type="slidenum">
              <a:rPr lang="en-GB" altLang="en-US" sz="1200"/>
              <a:pPr/>
              <a:t>34</a:t>
            </a:fld>
            <a:endParaRPr lang="en-GB" altLang="en-US" sz="1200"/>
          </a:p>
        </p:txBody>
      </p:sp>
      <p:sp>
        <p:nvSpPr>
          <p:cNvPr id="72707" name="Rectangle 2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lIns="92075" tIns="46038" rIns="92075" bIns="46038"/>
          <a:lstStyle/>
          <a:p>
            <a:endParaRPr lang="en-GB" altLang="en-US" noProof="1" smtClean="0"/>
          </a:p>
        </p:txBody>
      </p:sp>
      <p:sp>
        <p:nvSpPr>
          <p:cNvPr id="72708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</p:spPr>
      </p:sp>
    </p:spTree>
    <p:extLst>
      <p:ext uri="{BB962C8B-B14F-4D97-AF65-F5344CB8AC3E}">
        <p14:creationId xmlns:p14="http://schemas.microsoft.com/office/powerpoint/2010/main" val="1041782476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7B3BE967-982E-4D93-A0F9-CFCF08C8579B}" type="slidenum">
              <a:rPr lang="en-GB" altLang="en-US" sz="1200"/>
              <a:pPr/>
              <a:t>35</a:t>
            </a:fld>
            <a:endParaRPr lang="en-GB" altLang="en-US" sz="1200"/>
          </a:p>
        </p:txBody>
      </p:sp>
      <p:sp>
        <p:nvSpPr>
          <p:cNvPr id="74755" name="Rectangle 2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lIns="92075" tIns="46038" rIns="92075" bIns="46038"/>
          <a:lstStyle/>
          <a:p>
            <a:endParaRPr lang="en-GB" altLang="en-US" noProof="1" smtClean="0"/>
          </a:p>
        </p:txBody>
      </p:sp>
      <p:sp>
        <p:nvSpPr>
          <p:cNvPr id="74756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</p:spPr>
      </p:sp>
    </p:spTree>
    <p:extLst>
      <p:ext uri="{BB962C8B-B14F-4D97-AF65-F5344CB8AC3E}">
        <p14:creationId xmlns:p14="http://schemas.microsoft.com/office/powerpoint/2010/main" val="3200043326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4FCC0421-0DE4-4C52-97BC-909117F4E5C1}" type="slidenum">
              <a:rPr lang="en-GB" altLang="en-US" sz="1200"/>
              <a:pPr/>
              <a:t>36</a:t>
            </a:fld>
            <a:endParaRPr lang="en-GB" altLang="en-US" sz="1200"/>
          </a:p>
        </p:txBody>
      </p:sp>
      <p:sp>
        <p:nvSpPr>
          <p:cNvPr id="808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03288" y="760413"/>
            <a:ext cx="4864100" cy="3649662"/>
          </a:xfrm>
          <a:ln/>
        </p:spPr>
      </p:sp>
      <p:sp>
        <p:nvSpPr>
          <p:cNvPr id="8090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89212" y="4638041"/>
            <a:ext cx="4890665" cy="4411133"/>
          </a:xfrm>
          <a:noFill/>
        </p:spPr>
        <p:txBody>
          <a:bodyPr/>
          <a:lstStyle/>
          <a:p>
            <a:endParaRPr lang="en-GB" altLang="en-US" noProof="1" smtClean="0"/>
          </a:p>
        </p:txBody>
      </p:sp>
    </p:spTree>
    <p:extLst>
      <p:ext uri="{BB962C8B-B14F-4D97-AF65-F5344CB8AC3E}">
        <p14:creationId xmlns:p14="http://schemas.microsoft.com/office/powerpoint/2010/main" val="3296214140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9B16D41F-BF94-45AD-B419-4323A9674685}" type="slidenum">
              <a:rPr lang="en-GB" altLang="en-US" sz="1200"/>
              <a:pPr/>
              <a:t>37</a:t>
            </a:fld>
            <a:endParaRPr lang="en-GB" altLang="en-US" sz="1200"/>
          </a:p>
        </p:txBody>
      </p:sp>
      <p:sp>
        <p:nvSpPr>
          <p:cNvPr id="82947" name="Rectangle 2"/>
          <p:cNvSpPr>
            <a:spLocks noChangeArrowheads="1"/>
          </p:cNvSpPr>
          <p:nvPr/>
        </p:nvSpPr>
        <p:spPr bwMode="auto">
          <a:xfrm>
            <a:off x="3779150" y="0"/>
            <a:ext cx="2889938" cy="4876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82948" name="Rectangle 3"/>
          <p:cNvSpPr>
            <a:spLocks noChangeArrowheads="1"/>
          </p:cNvSpPr>
          <p:nvPr/>
        </p:nvSpPr>
        <p:spPr bwMode="auto">
          <a:xfrm>
            <a:off x="3779150" y="9265920"/>
            <a:ext cx="2889938" cy="4876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>
            <a:lvl1pPr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/>
            <a:r>
              <a:rPr lang="en-GB" altLang="en-US" sz="1000" i="1"/>
              <a:t>4</a:t>
            </a:r>
          </a:p>
        </p:txBody>
      </p:sp>
      <p:sp>
        <p:nvSpPr>
          <p:cNvPr id="82949" name="Rectangle 4"/>
          <p:cNvSpPr>
            <a:spLocks noChangeArrowheads="1"/>
          </p:cNvSpPr>
          <p:nvPr/>
        </p:nvSpPr>
        <p:spPr bwMode="auto">
          <a:xfrm>
            <a:off x="0" y="9265920"/>
            <a:ext cx="2889938" cy="4876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82950" name="Rectangle 5"/>
          <p:cNvSpPr>
            <a:spLocks noChangeArrowheads="1"/>
          </p:cNvSpPr>
          <p:nvPr/>
        </p:nvSpPr>
        <p:spPr bwMode="auto">
          <a:xfrm>
            <a:off x="0" y="0"/>
            <a:ext cx="2889938" cy="4876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82951" name="Rectangle 6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lIns="92075" tIns="46038" rIns="92075" bIns="46038"/>
          <a:lstStyle/>
          <a:p>
            <a:endParaRPr lang="en-GB" altLang="en-US" noProof="1" smtClean="0"/>
          </a:p>
        </p:txBody>
      </p:sp>
      <p:sp>
        <p:nvSpPr>
          <p:cNvPr id="82952" name="Rectangle 7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</p:spPr>
      </p:sp>
    </p:spTree>
    <p:extLst>
      <p:ext uri="{BB962C8B-B14F-4D97-AF65-F5344CB8AC3E}">
        <p14:creationId xmlns:p14="http://schemas.microsoft.com/office/powerpoint/2010/main" val="3722681325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E884A2C0-ECB6-4787-82EA-B83AB5777497}" type="slidenum">
              <a:rPr lang="en-GB" altLang="en-US" sz="1200"/>
              <a:pPr/>
              <a:t>38</a:t>
            </a:fld>
            <a:endParaRPr lang="en-GB" altLang="en-US" sz="1200"/>
          </a:p>
        </p:txBody>
      </p:sp>
      <p:sp>
        <p:nvSpPr>
          <p:cNvPr id="849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499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GB" altLang="en-US" noProof="1" smtClean="0"/>
          </a:p>
        </p:txBody>
      </p:sp>
    </p:spTree>
    <p:extLst>
      <p:ext uri="{BB962C8B-B14F-4D97-AF65-F5344CB8AC3E}">
        <p14:creationId xmlns:p14="http://schemas.microsoft.com/office/powerpoint/2010/main" val="1518853706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39248F40-9F8D-4C7E-B08D-925C0210C9DD}" type="slidenum">
              <a:rPr lang="en-GB" altLang="en-US" sz="1200"/>
              <a:pPr/>
              <a:t>39</a:t>
            </a:fld>
            <a:endParaRPr lang="en-GB" altLang="en-US" sz="1200"/>
          </a:p>
        </p:txBody>
      </p:sp>
      <p:sp>
        <p:nvSpPr>
          <p:cNvPr id="870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704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GB" altLang="en-US" noProof="1" smtClean="0"/>
          </a:p>
        </p:txBody>
      </p:sp>
    </p:spTree>
    <p:extLst>
      <p:ext uri="{BB962C8B-B14F-4D97-AF65-F5344CB8AC3E}">
        <p14:creationId xmlns:p14="http://schemas.microsoft.com/office/powerpoint/2010/main" val="2656582326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418E549A-F070-4C3C-A337-97F8617803D0}" type="slidenum">
              <a:rPr lang="en-GB" altLang="en-US" sz="1200"/>
              <a:pPr/>
              <a:t>40</a:t>
            </a:fld>
            <a:endParaRPr lang="en-GB" altLang="en-US" sz="1200"/>
          </a:p>
        </p:txBody>
      </p:sp>
      <p:sp>
        <p:nvSpPr>
          <p:cNvPr id="890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909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GB" altLang="en-US" noProof="1" smtClean="0"/>
          </a:p>
        </p:txBody>
      </p:sp>
    </p:spTree>
    <p:extLst>
      <p:ext uri="{BB962C8B-B14F-4D97-AF65-F5344CB8AC3E}">
        <p14:creationId xmlns:p14="http://schemas.microsoft.com/office/powerpoint/2010/main" val="466097314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49B10C45-701B-4DDF-AC98-F1F779F466E4}" type="slidenum">
              <a:rPr lang="en-GB" altLang="en-US" sz="1200"/>
              <a:pPr/>
              <a:t>41</a:t>
            </a:fld>
            <a:endParaRPr lang="en-GB" altLang="en-US" sz="1200"/>
          </a:p>
        </p:txBody>
      </p:sp>
      <p:sp>
        <p:nvSpPr>
          <p:cNvPr id="911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114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GB" altLang="en-US" noProof="1" smtClean="0"/>
          </a:p>
        </p:txBody>
      </p:sp>
    </p:spTree>
    <p:extLst>
      <p:ext uri="{BB962C8B-B14F-4D97-AF65-F5344CB8AC3E}">
        <p14:creationId xmlns:p14="http://schemas.microsoft.com/office/powerpoint/2010/main" val="2434009783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EF0997E1-82E8-4077-8411-A339B86106A3}" type="slidenum">
              <a:rPr lang="en-GB" altLang="en-US" sz="1200"/>
              <a:pPr/>
              <a:t>42</a:t>
            </a:fld>
            <a:endParaRPr lang="en-GB" altLang="en-US" sz="1200"/>
          </a:p>
        </p:txBody>
      </p:sp>
      <p:sp>
        <p:nvSpPr>
          <p:cNvPr id="93187" name="Rectangle 2"/>
          <p:cNvSpPr>
            <a:spLocks noChangeArrowheads="1"/>
          </p:cNvSpPr>
          <p:nvPr/>
        </p:nvSpPr>
        <p:spPr bwMode="auto">
          <a:xfrm>
            <a:off x="3779150" y="0"/>
            <a:ext cx="2889938" cy="4876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93188" name="Rectangle 3"/>
          <p:cNvSpPr>
            <a:spLocks noChangeArrowheads="1"/>
          </p:cNvSpPr>
          <p:nvPr/>
        </p:nvSpPr>
        <p:spPr bwMode="auto">
          <a:xfrm>
            <a:off x="3779150" y="9265920"/>
            <a:ext cx="2889938" cy="4876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>
            <a:lvl1pPr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/>
            <a:r>
              <a:rPr lang="en-GB" altLang="en-US" sz="1000" i="1"/>
              <a:t>4</a:t>
            </a:r>
          </a:p>
        </p:txBody>
      </p:sp>
      <p:sp>
        <p:nvSpPr>
          <p:cNvPr id="93189" name="Rectangle 4"/>
          <p:cNvSpPr>
            <a:spLocks noChangeArrowheads="1"/>
          </p:cNvSpPr>
          <p:nvPr/>
        </p:nvSpPr>
        <p:spPr bwMode="auto">
          <a:xfrm>
            <a:off x="0" y="9265920"/>
            <a:ext cx="2889938" cy="4876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93190" name="Rectangle 5"/>
          <p:cNvSpPr>
            <a:spLocks noChangeArrowheads="1"/>
          </p:cNvSpPr>
          <p:nvPr/>
        </p:nvSpPr>
        <p:spPr bwMode="auto">
          <a:xfrm>
            <a:off x="0" y="0"/>
            <a:ext cx="2889938" cy="4876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93191" name="Rectangle 6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lIns="92075" tIns="46038" rIns="92075" bIns="46038"/>
          <a:lstStyle/>
          <a:p>
            <a:endParaRPr lang="en-GB" altLang="en-US" noProof="1" smtClean="0"/>
          </a:p>
        </p:txBody>
      </p:sp>
      <p:sp>
        <p:nvSpPr>
          <p:cNvPr id="93192" name="Rectangle 7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</p:spPr>
      </p:sp>
    </p:spTree>
    <p:extLst>
      <p:ext uri="{BB962C8B-B14F-4D97-AF65-F5344CB8AC3E}">
        <p14:creationId xmlns:p14="http://schemas.microsoft.com/office/powerpoint/2010/main" val="862755009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F598FC36-7BCF-45AA-8A7C-80833DD0BFED}" type="slidenum">
              <a:rPr lang="en-GB" altLang="en-US" sz="1200"/>
              <a:pPr/>
              <a:t>43</a:t>
            </a:fld>
            <a:endParaRPr lang="en-GB" altLang="en-US" sz="1200"/>
          </a:p>
        </p:txBody>
      </p:sp>
      <p:sp>
        <p:nvSpPr>
          <p:cNvPr id="95235" name="Rectangle 2"/>
          <p:cNvSpPr>
            <a:spLocks noChangeArrowheads="1"/>
          </p:cNvSpPr>
          <p:nvPr/>
        </p:nvSpPr>
        <p:spPr bwMode="auto">
          <a:xfrm>
            <a:off x="3779150" y="0"/>
            <a:ext cx="2889938" cy="4876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95236" name="Rectangle 3"/>
          <p:cNvSpPr>
            <a:spLocks noChangeArrowheads="1"/>
          </p:cNvSpPr>
          <p:nvPr/>
        </p:nvSpPr>
        <p:spPr bwMode="auto">
          <a:xfrm>
            <a:off x="3779150" y="9265920"/>
            <a:ext cx="2889938" cy="4876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>
            <a:lvl1pPr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/>
            <a:r>
              <a:rPr lang="en-GB" altLang="en-US" sz="1000" i="1"/>
              <a:t>5</a:t>
            </a:r>
          </a:p>
        </p:txBody>
      </p:sp>
      <p:sp>
        <p:nvSpPr>
          <p:cNvPr id="95237" name="Rectangle 4"/>
          <p:cNvSpPr>
            <a:spLocks noChangeArrowheads="1"/>
          </p:cNvSpPr>
          <p:nvPr/>
        </p:nvSpPr>
        <p:spPr bwMode="auto">
          <a:xfrm>
            <a:off x="0" y="9265920"/>
            <a:ext cx="2889938" cy="4876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95238" name="Rectangle 5"/>
          <p:cNvSpPr>
            <a:spLocks noChangeArrowheads="1"/>
          </p:cNvSpPr>
          <p:nvPr/>
        </p:nvSpPr>
        <p:spPr bwMode="auto">
          <a:xfrm>
            <a:off x="0" y="0"/>
            <a:ext cx="2889938" cy="4876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95239" name="Rectangle 6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lIns="92075" tIns="46038" rIns="92075" bIns="46038"/>
          <a:lstStyle/>
          <a:p>
            <a:endParaRPr lang="en-GB" altLang="en-US" noProof="1" smtClean="0"/>
          </a:p>
        </p:txBody>
      </p:sp>
      <p:sp>
        <p:nvSpPr>
          <p:cNvPr id="95240" name="Rectangle 7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</p:spPr>
      </p:sp>
    </p:spTree>
    <p:extLst>
      <p:ext uri="{BB962C8B-B14F-4D97-AF65-F5344CB8AC3E}">
        <p14:creationId xmlns:p14="http://schemas.microsoft.com/office/powerpoint/2010/main" val="4170609596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03353CC8-CE67-4FE1-A7D8-7E6BA5D0BD20}" type="slidenum">
              <a:rPr lang="en-GB" altLang="en-US" sz="1200"/>
              <a:pPr/>
              <a:t>44</a:t>
            </a:fld>
            <a:endParaRPr lang="en-GB" altLang="en-US" sz="1200"/>
          </a:p>
        </p:txBody>
      </p:sp>
      <p:sp>
        <p:nvSpPr>
          <p:cNvPr id="97283" name="Rectangle 2"/>
          <p:cNvSpPr>
            <a:spLocks noChangeArrowheads="1"/>
          </p:cNvSpPr>
          <p:nvPr/>
        </p:nvSpPr>
        <p:spPr bwMode="auto">
          <a:xfrm>
            <a:off x="3779150" y="0"/>
            <a:ext cx="2889938" cy="4876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97284" name="Rectangle 3"/>
          <p:cNvSpPr>
            <a:spLocks noChangeArrowheads="1"/>
          </p:cNvSpPr>
          <p:nvPr/>
        </p:nvSpPr>
        <p:spPr bwMode="auto">
          <a:xfrm>
            <a:off x="3779150" y="9265920"/>
            <a:ext cx="2889938" cy="4876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>
            <a:lvl1pPr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/>
            <a:r>
              <a:rPr lang="en-GB" altLang="en-US" sz="1000" i="1"/>
              <a:t>6</a:t>
            </a:r>
          </a:p>
        </p:txBody>
      </p:sp>
      <p:sp>
        <p:nvSpPr>
          <p:cNvPr id="97285" name="Rectangle 4"/>
          <p:cNvSpPr>
            <a:spLocks noChangeArrowheads="1"/>
          </p:cNvSpPr>
          <p:nvPr/>
        </p:nvSpPr>
        <p:spPr bwMode="auto">
          <a:xfrm>
            <a:off x="0" y="9265920"/>
            <a:ext cx="2889938" cy="4876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97286" name="Rectangle 5"/>
          <p:cNvSpPr>
            <a:spLocks noChangeArrowheads="1"/>
          </p:cNvSpPr>
          <p:nvPr/>
        </p:nvSpPr>
        <p:spPr bwMode="auto">
          <a:xfrm>
            <a:off x="0" y="0"/>
            <a:ext cx="2889938" cy="4876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97287" name="Rectangle 6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lIns="92075" tIns="46038" rIns="92075" bIns="46038"/>
          <a:lstStyle/>
          <a:p>
            <a:endParaRPr lang="en-GB" altLang="en-US" noProof="1" smtClean="0"/>
          </a:p>
        </p:txBody>
      </p:sp>
      <p:sp>
        <p:nvSpPr>
          <p:cNvPr id="97288" name="Rectangle 7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</p:spPr>
      </p:sp>
    </p:spTree>
    <p:extLst>
      <p:ext uri="{BB962C8B-B14F-4D97-AF65-F5344CB8AC3E}">
        <p14:creationId xmlns:p14="http://schemas.microsoft.com/office/powerpoint/2010/main" val="2380488323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0A352AAC-8DF8-417E-9932-C403BBDF991F}" type="slidenum">
              <a:rPr lang="en-GB" altLang="en-US" sz="1200"/>
              <a:pPr/>
              <a:t>45</a:t>
            </a:fld>
            <a:endParaRPr lang="en-GB" altLang="en-US" sz="1200"/>
          </a:p>
        </p:txBody>
      </p:sp>
      <p:sp>
        <p:nvSpPr>
          <p:cNvPr id="99331" name="Rectangle 2"/>
          <p:cNvSpPr>
            <a:spLocks noChangeArrowheads="1"/>
          </p:cNvSpPr>
          <p:nvPr/>
        </p:nvSpPr>
        <p:spPr bwMode="auto">
          <a:xfrm>
            <a:off x="3779150" y="0"/>
            <a:ext cx="2889938" cy="4876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99332" name="Rectangle 3"/>
          <p:cNvSpPr>
            <a:spLocks noChangeArrowheads="1"/>
          </p:cNvSpPr>
          <p:nvPr/>
        </p:nvSpPr>
        <p:spPr bwMode="auto">
          <a:xfrm>
            <a:off x="3779150" y="9265920"/>
            <a:ext cx="2889938" cy="4876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>
            <a:lvl1pPr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/>
            <a:r>
              <a:rPr lang="en-GB" altLang="en-US" sz="1000" i="1"/>
              <a:t>6</a:t>
            </a:r>
          </a:p>
        </p:txBody>
      </p:sp>
      <p:sp>
        <p:nvSpPr>
          <p:cNvPr id="99333" name="Rectangle 4"/>
          <p:cNvSpPr>
            <a:spLocks noChangeArrowheads="1"/>
          </p:cNvSpPr>
          <p:nvPr/>
        </p:nvSpPr>
        <p:spPr bwMode="auto">
          <a:xfrm>
            <a:off x="0" y="9265920"/>
            <a:ext cx="2889938" cy="4876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99334" name="Rectangle 5"/>
          <p:cNvSpPr>
            <a:spLocks noChangeArrowheads="1"/>
          </p:cNvSpPr>
          <p:nvPr/>
        </p:nvSpPr>
        <p:spPr bwMode="auto">
          <a:xfrm>
            <a:off x="0" y="0"/>
            <a:ext cx="2889938" cy="4876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99335" name="Rectangle 6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lIns="92075" tIns="46038" rIns="92075" bIns="46038"/>
          <a:lstStyle/>
          <a:p>
            <a:pPr defTabSz="762000"/>
            <a:endParaRPr lang="en-GB" altLang="en-US" noProof="1" smtClean="0"/>
          </a:p>
        </p:txBody>
      </p:sp>
      <p:sp>
        <p:nvSpPr>
          <p:cNvPr id="99336" name="Rectangle 7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</p:spPr>
      </p:sp>
    </p:spTree>
    <p:extLst>
      <p:ext uri="{BB962C8B-B14F-4D97-AF65-F5344CB8AC3E}">
        <p14:creationId xmlns:p14="http://schemas.microsoft.com/office/powerpoint/2010/main" val="877655539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8FD9471B-DB92-448B-A9B6-A65F7B27296B}" type="slidenum">
              <a:rPr lang="en-GB" altLang="en-US" sz="1200"/>
              <a:pPr/>
              <a:t>46</a:t>
            </a:fld>
            <a:endParaRPr lang="en-GB" altLang="en-US" sz="1200"/>
          </a:p>
        </p:txBody>
      </p:sp>
      <p:sp>
        <p:nvSpPr>
          <p:cNvPr id="1013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03288" y="760413"/>
            <a:ext cx="4864100" cy="3649662"/>
          </a:xfrm>
          <a:ln/>
        </p:spPr>
      </p:sp>
      <p:sp>
        <p:nvSpPr>
          <p:cNvPr id="10138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89212" y="4638041"/>
            <a:ext cx="4890665" cy="4411133"/>
          </a:xfrm>
          <a:noFill/>
        </p:spPr>
        <p:txBody>
          <a:bodyPr/>
          <a:lstStyle/>
          <a:p>
            <a:endParaRPr lang="en-GB" altLang="en-US" noProof="1" smtClean="0"/>
          </a:p>
        </p:txBody>
      </p:sp>
    </p:spTree>
    <p:extLst>
      <p:ext uri="{BB962C8B-B14F-4D97-AF65-F5344CB8AC3E}">
        <p14:creationId xmlns:p14="http://schemas.microsoft.com/office/powerpoint/2010/main" val="4091048515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39D9719D-A912-402F-B015-A48E5E26C998}" type="slidenum">
              <a:rPr lang="en-GB" altLang="en-US" sz="1200"/>
              <a:pPr/>
              <a:t>47</a:t>
            </a:fld>
            <a:endParaRPr lang="en-GB" altLang="en-US" sz="1200"/>
          </a:p>
        </p:txBody>
      </p:sp>
      <p:sp>
        <p:nvSpPr>
          <p:cNvPr id="103427" name="Rectangle 2"/>
          <p:cNvSpPr>
            <a:spLocks noChangeArrowheads="1"/>
          </p:cNvSpPr>
          <p:nvPr/>
        </p:nvSpPr>
        <p:spPr bwMode="auto">
          <a:xfrm>
            <a:off x="3779150" y="0"/>
            <a:ext cx="2889938" cy="4876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103428" name="Rectangle 3"/>
          <p:cNvSpPr>
            <a:spLocks noChangeArrowheads="1"/>
          </p:cNvSpPr>
          <p:nvPr/>
        </p:nvSpPr>
        <p:spPr bwMode="auto">
          <a:xfrm>
            <a:off x="3779150" y="9265920"/>
            <a:ext cx="2889938" cy="4876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>
            <a:lvl1pPr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/>
            <a:r>
              <a:rPr lang="en-GB" altLang="en-US" sz="1000" i="1"/>
              <a:t>11</a:t>
            </a:r>
          </a:p>
        </p:txBody>
      </p:sp>
      <p:sp>
        <p:nvSpPr>
          <p:cNvPr id="103429" name="Rectangle 4"/>
          <p:cNvSpPr>
            <a:spLocks noChangeArrowheads="1"/>
          </p:cNvSpPr>
          <p:nvPr/>
        </p:nvSpPr>
        <p:spPr bwMode="auto">
          <a:xfrm>
            <a:off x="0" y="9265920"/>
            <a:ext cx="2889938" cy="4876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103430" name="Rectangle 5"/>
          <p:cNvSpPr>
            <a:spLocks noChangeArrowheads="1"/>
          </p:cNvSpPr>
          <p:nvPr/>
        </p:nvSpPr>
        <p:spPr bwMode="auto">
          <a:xfrm>
            <a:off x="0" y="0"/>
            <a:ext cx="2889938" cy="4876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103431" name="Rectangle 6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lIns="92075" tIns="46038" rIns="92075" bIns="46038"/>
          <a:lstStyle/>
          <a:p>
            <a:endParaRPr lang="en-GB" altLang="en-US" noProof="1" smtClean="0"/>
          </a:p>
        </p:txBody>
      </p:sp>
      <p:sp>
        <p:nvSpPr>
          <p:cNvPr id="103432" name="Rectangle 7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</p:spPr>
      </p:sp>
    </p:spTree>
    <p:extLst>
      <p:ext uri="{BB962C8B-B14F-4D97-AF65-F5344CB8AC3E}">
        <p14:creationId xmlns:p14="http://schemas.microsoft.com/office/powerpoint/2010/main" val="4031607142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E49C32FC-B024-41A7-B01A-5069E9504CBA}" type="slidenum">
              <a:rPr lang="en-GB" altLang="en-US" sz="1200"/>
              <a:pPr/>
              <a:t>48</a:t>
            </a:fld>
            <a:endParaRPr lang="en-GB" altLang="en-US" sz="1200"/>
          </a:p>
        </p:txBody>
      </p:sp>
      <p:sp>
        <p:nvSpPr>
          <p:cNvPr id="105475" name="Rectangle 2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lIns="92075" tIns="46038" rIns="92075" bIns="46038"/>
          <a:lstStyle/>
          <a:p>
            <a:endParaRPr lang="en-GB" altLang="en-US" noProof="1" smtClean="0"/>
          </a:p>
        </p:txBody>
      </p:sp>
      <p:sp>
        <p:nvSpPr>
          <p:cNvPr id="105476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</p:spPr>
      </p:sp>
    </p:spTree>
    <p:extLst>
      <p:ext uri="{BB962C8B-B14F-4D97-AF65-F5344CB8AC3E}">
        <p14:creationId xmlns:p14="http://schemas.microsoft.com/office/powerpoint/2010/main" val="2085170069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86E0917F-5C60-49CA-8D58-ECF4228A69E5}" type="slidenum">
              <a:rPr lang="en-GB" altLang="en-US" sz="1200"/>
              <a:pPr/>
              <a:t>49</a:t>
            </a:fld>
            <a:endParaRPr lang="en-GB" altLang="en-US" sz="1200"/>
          </a:p>
        </p:txBody>
      </p:sp>
      <p:sp>
        <p:nvSpPr>
          <p:cNvPr id="107523" name="Rectangle 2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lIns="92075" tIns="46038" rIns="92075" bIns="46038"/>
          <a:lstStyle/>
          <a:p>
            <a:endParaRPr lang="en-GB" altLang="en-US" noProof="1" smtClean="0"/>
          </a:p>
        </p:txBody>
      </p:sp>
      <p:sp>
        <p:nvSpPr>
          <p:cNvPr id="107524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</p:spPr>
      </p:sp>
    </p:spTree>
    <p:extLst>
      <p:ext uri="{BB962C8B-B14F-4D97-AF65-F5344CB8AC3E}">
        <p14:creationId xmlns:p14="http://schemas.microsoft.com/office/powerpoint/2010/main" val="184088888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3DDF3FCF-E991-4198-B275-910708ECAC5E}" type="slidenum">
              <a:rPr lang="en-GB" altLang="en-US" sz="1200"/>
              <a:pPr/>
              <a:t>50</a:t>
            </a:fld>
            <a:endParaRPr lang="en-GB" altLang="en-US" sz="1200"/>
          </a:p>
        </p:txBody>
      </p:sp>
      <p:sp>
        <p:nvSpPr>
          <p:cNvPr id="109571" name="Rectangle 2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lIns="92075" tIns="46038" rIns="92075" bIns="46038"/>
          <a:lstStyle/>
          <a:p>
            <a:endParaRPr lang="en-GB" altLang="en-US" noProof="1" smtClean="0"/>
          </a:p>
        </p:txBody>
      </p:sp>
      <p:sp>
        <p:nvSpPr>
          <p:cNvPr id="109572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</p:spPr>
      </p:sp>
    </p:spTree>
    <p:extLst>
      <p:ext uri="{BB962C8B-B14F-4D97-AF65-F5344CB8AC3E}">
        <p14:creationId xmlns:p14="http://schemas.microsoft.com/office/powerpoint/2010/main" val="2789166299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635AE781-5803-4526-A08F-E37D593A9306}" type="slidenum">
              <a:rPr lang="en-GB" altLang="en-US" sz="1200"/>
              <a:pPr/>
              <a:t>51</a:t>
            </a:fld>
            <a:endParaRPr lang="en-GB" altLang="en-US" sz="1200"/>
          </a:p>
        </p:txBody>
      </p:sp>
      <p:sp>
        <p:nvSpPr>
          <p:cNvPr id="111619" name="Rectangle 2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lIns="92075" tIns="46038" rIns="92075" bIns="46038"/>
          <a:lstStyle/>
          <a:p>
            <a:endParaRPr lang="en-GB" altLang="en-US" noProof="1" smtClean="0"/>
          </a:p>
        </p:txBody>
      </p:sp>
      <p:sp>
        <p:nvSpPr>
          <p:cNvPr id="111620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</p:spPr>
      </p:sp>
    </p:spTree>
    <p:extLst>
      <p:ext uri="{BB962C8B-B14F-4D97-AF65-F5344CB8AC3E}">
        <p14:creationId xmlns:p14="http://schemas.microsoft.com/office/powerpoint/2010/main" val="2697819141"/>
      </p:ext>
    </p:extLst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5A2F0D57-44C4-4402-9935-AB04E1EA326E}" type="slidenum">
              <a:rPr lang="en-GB" altLang="en-US" sz="1200"/>
              <a:pPr/>
              <a:t>52</a:t>
            </a:fld>
            <a:endParaRPr lang="en-GB" altLang="en-US" sz="1200"/>
          </a:p>
        </p:txBody>
      </p:sp>
      <p:sp>
        <p:nvSpPr>
          <p:cNvPr id="113667" name="Rectangle 2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lIns="92075" tIns="46038" rIns="92075" bIns="46038"/>
          <a:lstStyle/>
          <a:p>
            <a:endParaRPr lang="en-GB" altLang="en-US" noProof="1" smtClean="0"/>
          </a:p>
        </p:txBody>
      </p:sp>
      <p:sp>
        <p:nvSpPr>
          <p:cNvPr id="113668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</p:spPr>
      </p:sp>
    </p:spTree>
    <p:extLst>
      <p:ext uri="{BB962C8B-B14F-4D97-AF65-F5344CB8AC3E}">
        <p14:creationId xmlns:p14="http://schemas.microsoft.com/office/powerpoint/2010/main" val="33428618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rgbClr val="D3CAB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9"/>
          <p:cNvSpPr>
            <a:spLocks noChangeArrowheads="1"/>
          </p:cNvSpPr>
          <p:nvPr userDrawn="1"/>
        </p:nvSpPr>
        <p:spPr bwMode="auto">
          <a:xfrm>
            <a:off x="0" y="0"/>
            <a:ext cx="9144000" cy="250031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5" name="Rectangle 20"/>
          <p:cNvSpPr>
            <a:spLocks noChangeArrowheads="1"/>
          </p:cNvSpPr>
          <p:nvPr userDrawn="1"/>
        </p:nvSpPr>
        <p:spPr bwMode="auto">
          <a:xfrm>
            <a:off x="0" y="0"/>
            <a:ext cx="9144000" cy="2241550"/>
          </a:xfrm>
          <a:prstGeom prst="rect">
            <a:avLst/>
          </a:prstGeom>
          <a:solidFill>
            <a:srgbClr val="EAE5D8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6" name="Rectangle 21"/>
          <p:cNvSpPr>
            <a:spLocks noChangeArrowheads="1"/>
          </p:cNvSpPr>
          <p:nvPr userDrawn="1"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 sz="2400"/>
          </a:p>
        </p:txBody>
      </p:sp>
      <p:sp>
        <p:nvSpPr>
          <p:cNvPr id="7" name="Rectangle 22"/>
          <p:cNvSpPr>
            <a:spLocks noChangeArrowheads="1"/>
          </p:cNvSpPr>
          <p:nvPr userDrawn="1"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 sz="2400"/>
          </a:p>
        </p:txBody>
      </p:sp>
      <p:sp>
        <p:nvSpPr>
          <p:cNvPr id="8" name="Rectangle 23"/>
          <p:cNvSpPr>
            <a:spLocks noChangeArrowheads="1"/>
          </p:cNvSpPr>
          <p:nvPr userDrawn="1"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 sz="2400"/>
          </a:p>
        </p:txBody>
      </p:sp>
      <p:sp>
        <p:nvSpPr>
          <p:cNvPr id="9" name="Rectangle 24"/>
          <p:cNvSpPr>
            <a:spLocks noChangeArrowheads="1"/>
          </p:cNvSpPr>
          <p:nvPr userDrawn="1"/>
        </p:nvSpPr>
        <p:spPr bwMode="auto">
          <a:xfrm>
            <a:off x="149225" y="6388100"/>
            <a:ext cx="8832850" cy="309563"/>
          </a:xfrm>
          <a:prstGeom prst="rect">
            <a:avLst/>
          </a:prstGeom>
          <a:solidFill>
            <a:srgbClr val="A07F58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 sz="2400"/>
          </a:p>
        </p:txBody>
      </p:sp>
      <p:sp>
        <p:nvSpPr>
          <p:cNvPr id="10" name="Rectangle 25"/>
          <p:cNvSpPr>
            <a:spLocks noChangeArrowheads="1"/>
          </p:cNvSpPr>
          <p:nvPr userDrawn="1"/>
        </p:nvSpPr>
        <p:spPr bwMode="auto">
          <a:xfrm>
            <a:off x="152400" y="155575"/>
            <a:ext cx="8832850" cy="6546850"/>
          </a:xfrm>
          <a:prstGeom prst="rect">
            <a:avLst/>
          </a:prstGeom>
          <a:noFill/>
          <a:ln w="12700" algn="ctr">
            <a:solidFill>
              <a:srgbClr val="6633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 sz="2400"/>
          </a:p>
        </p:txBody>
      </p:sp>
      <p:sp>
        <p:nvSpPr>
          <p:cNvPr id="11" name="Straight Connector 26"/>
          <p:cNvSpPr>
            <a:spLocks noChangeShapeType="1"/>
          </p:cNvSpPr>
          <p:nvPr userDrawn="1"/>
        </p:nvSpPr>
        <p:spPr bwMode="auto">
          <a:xfrm>
            <a:off x="152400" y="2379663"/>
            <a:ext cx="8832850" cy="0"/>
          </a:xfrm>
          <a:prstGeom prst="line">
            <a:avLst/>
          </a:prstGeom>
          <a:noFill/>
          <a:ln w="9525" algn="ctr">
            <a:solidFill>
              <a:srgbClr val="663300"/>
            </a:solidFill>
            <a:prstDash val="sys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2" name="Oval 11"/>
          <p:cNvSpPr/>
          <p:nvPr userDrawn="1"/>
        </p:nvSpPr>
        <p:spPr>
          <a:xfrm>
            <a:off x="4267200" y="2058988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2400"/>
          </a:p>
        </p:txBody>
      </p:sp>
      <p:sp>
        <p:nvSpPr>
          <p:cNvPr id="13" name="Oval 28"/>
          <p:cNvSpPr>
            <a:spLocks noChangeArrowheads="1"/>
          </p:cNvSpPr>
          <p:nvPr userDrawn="1"/>
        </p:nvSpPr>
        <p:spPr bwMode="auto">
          <a:xfrm>
            <a:off x="4362450" y="2154238"/>
            <a:ext cx="419100" cy="420687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rgbClr val="6E8246"/>
            </a:solidFill>
            <a:round/>
            <a:headEnd/>
            <a:tailEnd/>
          </a:ln>
        </p:spPr>
        <p:txBody>
          <a:bodyPr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/>
            <a:endParaRPr lang="en-US" altLang="en-US" sz="240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4" name="Rectangle 21"/>
          <p:cNvSpPr>
            <a:spLocks noChangeArrowheads="1"/>
          </p:cNvSpPr>
          <p:nvPr userDrawn="1"/>
        </p:nvSpPr>
        <p:spPr bwMode="auto">
          <a:xfrm>
            <a:off x="0" y="0"/>
            <a:ext cx="9144000" cy="1476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55299" name="Rectangle 3"/>
          <p:cNvSpPr>
            <a:spLocks noGrp="1" noChangeArrowheads="1"/>
          </p:cNvSpPr>
          <p:nvPr>
            <p:ph type="ctrTitle"/>
          </p:nvPr>
        </p:nvSpPr>
        <p:spPr>
          <a:xfrm>
            <a:off x="0" y="606425"/>
            <a:ext cx="9144000" cy="1263650"/>
          </a:xfrm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tx1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4400">
                <a:solidFill>
                  <a:srgbClr val="DB4F23"/>
                </a:solidFill>
              </a:defRPr>
            </a:lvl1pPr>
          </a:lstStyle>
          <a:p>
            <a:pPr lvl="0"/>
            <a:r>
              <a:rPr lang="en-GB" altLang="en-US" noProof="0" smtClean="0"/>
              <a:t>Click to edit Master title style</a:t>
            </a:r>
          </a:p>
        </p:txBody>
      </p:sp>
      <p:sp>
        <p:nvSpPr>
          <p:cNvPr id="55301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404813" y="2951163"/>
            <a:ext cx="8312150" cy="1631950"/>
          </a:xfr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tx1"/>
                  </a:outerShdw>
                </a:effectLst>
              </a14:hiddenEffects>
            </a:ext>
          </a:extLst>
        </p:spPr>
        <p:txBody>
          <a:bodyPr/>
          <a:lstStyle>
            <a:lvl1pPr marL="0" indent="0" algn="ctr">
              <a:buFont typeface="Wingdings 2" panose="05020102010507070707" pitchFamily="18" charset="2"/>
              <a:buNone/>
              <a:defRPr sz="3900">
                <a:solidFill>
                  <a:srgbClr val="462300"/>
                </a:solidFill>
              </a:defRPr>
            </a:lvl1pPr>
          </a:lstStyle>
          <a:p>
            <a:pPr lvl="0"/>
            <a:r>
              <a:rPr lang="en-GB" altLang="en-US" noProof="0" smtClean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89184652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wipe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5800177"/>
      </p:ext>
    </p:extLst>
  </p:cSld>
  <p:clrMapOvr>
    <a:masterClrMapping/>
  </p:clrMapOvr>
  <p:transition spd="slow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108783795"/>
      </p:ext>
    </p:extLst>
  </p:cSld>
  <p:clrMapOvr>
    <a:masterClrMapping/>
  </p:clrMapOvr>
  <p:transition spd="slow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1625" y="1524000"/>
            <a:ext cx="4191000" cy="48895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5025" y="1524000"/>
            <a:ext cx="4191000" cy="48895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1276266"/>
      </p:ext>
    </p:extLst>
  </p:cSld>
  <p:clrMapOvr>
    <a:masterClrMapping/>
  </p:clrMapOvr>
  <p:transition spd="slow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2311363"/>
      </p:ext>
    </p:extLst>
  </p:cSld>
  <p:clrMapOvr>
    <a:masterClrMapping/>
  </p:clrMapOvr>
  <p:transition spd="slow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6252889"/>
      </p:ext>
    </p:extLst>
  </p:cSld>
  <p:clrMapOvr>
    <a:masterClrMapping/>
  </p:clrMapOvr>
  <p:transition spd="slow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2906689"/>
      </p:ext>
    </p:extLst>
  </p:cSld>
  <p:clrMapOvr>
    <a:masterClrMapping/>
  </p:clrMapOvr>
  <p:transition spd="slow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388453350"/>
      </p:ext>
    </p:extLst>
  </p:cSld>
  <p:clrMapOvr>
    <a:masterClrMapping/>
  </p:clrMapOvr>
  <p:transition spd="slow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35063900"/>
      </p:ext>
    </p:extLst>
  </p:cSld>
  <p:clrMapOvr>
    <a:masterClrMapping/>
  </p:clrMapOvr>
  <p:transition spd="slow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1751623"/>
      </p:ext>
    </p:extLst>
  </p:cSld>
  <p:clrMapOvr>
    <a:masterClrMapping/>
  </p:clrMapOvr>
  <p:transition spd="slow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02425" y="180975"/>
            <a:ext cx="2133600" cy="6232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1625" y="180975"/>
            <a:ext cx="6248400" cy="6232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8551539"/>
      </p:ext>
    </p:extLst>
  </p:cSld>
  <p:clrMapOvr>
    <a:masterClrMapping/>
  </p:clrMapOvr>
  <p:transition spd="slow">
    <p:wipe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AE5D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28"/>
          <p:cNvSpPr>
            <a:spLocks noChangeShapeType="1"/>
          </p:cNvSpPr>
          <p:nvPr userDrawn="1"/>
        </p:nvSpPr>
        <p:spPr bwMode="auto">
          <a:xfrm>
            <a:off x="152400" y="1398588"/>
            <a:ext cx="8828088" cy="0"/>
          </a:xfrm>
          <a:prstGeom prst="line">
            <a:avLst/>
          </a:prstGeom>
          <a:noFill/>
          <a:ln w="9525">
            <a:solidFill>
              <a:srgbClr val="6E8246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GB"/>
          </a:p>
        </p:txBody>
      </p:sp>
      <p:sp>
        <p:nvSpPr>
          <p:cNvPr id="1027" name="Rectangle 26"/>
          <p:cNvSpPr>
            <a:spLocks noChangeArrowheads="1"/>
          </p:cNvSpPr>
          <p:nvPr userDrawn="1"/>
        </p:nvSpPr>
        <p:spPr bwMode="auto">
          <a:xfrm>
            <a:off x="0" y="0"/>
            <a:ext cx="9144000" cy="1101725"/>
          </a:xfrm>
          <a:prstGeom prst="rect">
            <a:avLst/>
          </a:prstGeom>
          <a:solidFill>
            <a:srgbClr val="DED7C4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1028" name="Rectangle 16"/>
          <p:cNvSpPr>
            <a:spLocks noChangeArrowheads="1"/>
          </p:cNvSpPr>
          <p:nvPr userDrawn="1"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 sz="2400"/>
          </a:p>
        </p:txBody>
      </p:sp>
      <p:sp>
        <p:nvSpPr>
          <p:cNvPr id="1029" name="Rectangle 15"/>
          <p:cNvSpPr>
            <a:spLocks noChangeArrowheads="1"/>
          </p:cNvSpPr>
          <p:nvPr userDrawn="1"/>
        </p:nvSpPr>
        <p:spPr bwMode="white">
          <a:xfrm>
            <a:off x="0" y="1116013"/>
            <a:ext cx="9144000" cy="277812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 sz="2400"/>
          </a:p>
        </p:txBody>
      </p:sp>
      <p:sp>
        <p:nvSpPr>
          <p:cNvPr id="1030" name="Line 27"/>
          <p:cNvSpPr>
            <a:spLocks noChangeShapeType="1"/>
          </p:cNvSpPr>
          <p:nvPr userDrawn="1"/>
        </p:nvSpPr>
        <p:spPr bwMode="auto">
          <a:xfrm>
            <a:off x="153988" y="1116013"/>
            <a:ext cx="8828087" cy="0"/>
          </a:xfrm>
          <a:prstGeom prst="line">
            <a:avLst/>
          </a:prstGeom>
          <a:noFill/>
          <a:ln w="9525">
            <a:solidFill>
              <a:srgbClr val="6E8246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GB"/>
          </a:p>
        </p:txBody>
      </p:sp>
      <p:sp>
        <p:nvSpPr>
          <p:cNvPr id="1031" name="Rectangle 17"/>
          <p:cNvSpPr>
            <a:spLocks noChangeArrowheads="1"/>
          </p:cNvSpPr>
          <p:nvPr userDrawn="1"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 sz="2400"/>
          </a:p>
        </p:txBody>
      </p:sp>
      <p:sp>
        <p:nvSpPr>
          <p:cNvPr id="1032" name="Rectangle 18"/>
          <p:cNvSpPr>
            <a:spLocks noChangeArrowheads="1"/>
          </p:cNvSpPr>
          <p:nvPr userDrawn="1"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 sz="2400"/>
          </a:p>
        </p:txBody>
      </p:sp>
      <p:sp>
        <p:nvSpPr>
          <p:cNvPr id="1033" name="Rectangle 8"/>
          <p:cNvSpPr>
            <a:spLocks noChangeArrowheads="1"/>
          </p:cNvSpPr>
          <p:nvPr userDrawn="1"/>
        </p:nvSpPr>
        <p:spPr bwMode="auto">
          <a:xfrm>
            <a:off x="149225" y="6388100"/>
            <a:ext cx="8832850" cy="309563"/>
          </a:xfrm>
          <a:prstGeom prst="rect">
            <a:avLst/>
          </a:prstGeom>
          <a:solidFill>
            <a:srgbClr val="A07F58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 sz="2400"/>
          </a:p>
        </p:txBody>
      </p:sp>
      <p:sp>
        <p:nvSpPr>
          <p:cNvPr id="1034" name="Rectangle 7"/>
          <p:cNvSpPr>
            <a:spLocks noChangeArrowheads="1"/>
          </p:cNvSpPr>
          <p:nvPr userDrawn="1"/>
        </p:nvSpPr>
        <p:spPr bwMode="auto">
          <a:xfrm>
            <a:off x="152400" y="155575"/>
            <a:ext cx="8832850" cy="6546850"/>
          </a:xfrm>
          <a:prstGeom prst="rect">
            <a:avLst/>
          </a:prstGeom>
          <a:noFill/>
          <a:ln w="12700" algn="ctr">
            <a:solidFill>
              <a:srgbClr val="6633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 sz="2400"/>
          </a:p>
        </p:txBody>
      </p:sp>
      <p:sp>
        <p:nvSpPr>
          <p:cNvPr id="1035" name="Straight Connector 9"/>
          <p:cNvSpPr>
            <a:spLocks noChangeShapeType="1"/>
          </p:cNvSpPr>
          <p:nvPr userDrawn="1"/>
        </p:nvSpPr>
        <p:spPr bwMode="auto">
          <a:xfrm>
            <a:off x="152400" y="1276350"/>
            <a:ext cx="8832850" cy="0"/>
          </a:xfrm>
          <a:prstGeom prst="line">
            <a:avLst/>
          </a:prstGeom>
          <a:noFill/>
          <a:ln w="9525" algn="ctr">
            <a:solidFill>
              <a:srgbClr val="663300"/>
            </a:solidFill>
            <a:prstDash val="sys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2" name="Oval 11"/>
          <p:cNvSpPr/>
          <p:nvPr userDrawn="1"/>
        </p:nvSpPr>
        <p:spPr>
          <a:xfrm>
            <a:off x="4267200" y="955675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2400"/>
          </a:p>
        </p:txBody>
      </p:sp>
      <p:sp>
        <p:nvSpPr>
          <p:cNvPr id="1037" name="Oval 14"/>
          <p:cNvSpPr>
            <a:spLocks noChangeArrowheads="1"/>
          </p:cNvSpPr>
          <p:nvPr userDrawn="1"/>
        </p:nvSpPr>
        <p:spPr bwMode="auto">
          <a:xfrm>
            <a:off x="4362450" y="1050925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rgbClr val="6E8246"/>
            </a:solidFill>
            <a:round/>
            <a:headEnd/>
            <a:tailEnd/>
          </a:ln>
        </p:spPr>
        <p:txBody>
          <a:bodyPr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/>
            <a:endParaRPr lang="en-US" altLang="en-US" sz="240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038" name="Title Placeholder 21"/>
          <p:cNvSpPr>
            <a:spLocks noGrp="1"/>
          </p:cNvSpPr>
          <p:nvPr>
            <p:ph type="title"/>
          </p:nvPr>
        </p:nvSpPr>
        <p:spPr bwMode="auto">
          <a:xfrm>
            <a:off x="301625" y="180975"/>
            <a:ext cx="8534400" cy="758825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39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301625" y="1524000"/>
            <a:ext cx="8534400" cy="488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</p:txBody>
      </p:sp>
      <p:sp>
        <p:nvSpPr>
          <p:cNvPr id="1040" name="Rectangle 25"/>
          <p:cNvSpPr>
            <a:spLocks noChangeArrowheads="1"/>
          </p:cNvSpPr>
          <p:nvPr userDrawn="1"/>
        </p:nvSpPr>
        <p:spPr bwMode="auto">
          <a:xfrm>
            <a:off x="0" y="0"/>
            <a:ext cx="9144000" cy="1476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</p:sldLayoutIdLst>
  <p:transition spd="slow">
    <p:wipe dir="r"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3800" kern="1200">
          <a:solidFill>
            <a:srgbClr val="462300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800">
          <a:solidFill>
            <a:srgbClr val="462300"/>
          </a:solidFill>
          <a:latin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800">
          <a:solidFill>
            <a:srgbClr val="462300"/>
          </a:solidFill>
          <a:latin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800">
          <a:solidFill>
            <a:srgbClr val="462300"/>
          </a:solidFill>
          <a:latin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800">
          <a:solidFill>
            <a:srgbClr val="462300"/>
          </a:solidFill>
          <a:latin typeface="Arial" panose="020B0604020202020204" pitchFamily="34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3800">
          <a:solidFill>
            <a:srgbClr val="462300"/>
          </a:solidFill>
          <a:latin typeface="Arial" panose="020B0604020202020204" pitchFamily="34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3800">
          <a:solidFill>
            <a:srgbClr val="462300"/>
          </a:solidFill>
          <a:latin typeface="Arial" panose="020B0604020202020204" pitchFamily="34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3800">
          <a:solidFill>
            <a:srgbClr val="462300"/>
          </a:solidFill>
          <a:latin typeface="Arial" panose="020B0604020202020204" pitchFamily="34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3800">
          <a:solidFill>
            <a:srgbClr val="462300"/>
          </a:solidFill>
          <a:latin typeface="Arial" panose="020B0604020202020204" pitchFamily="34" charset="0"/>
        </a:defRPr>
      </a:lvl9pPr>
    </p:titleStyle>
    <p:bodyStyle>
      <a:lvl1pPr marL="342900" indent="-342900" algn="l" rtl="0" eaLnBrk="0" fontAlgn="base" hangingPunct="0">
        <a:lnSpc>
          <a:spcPct val="90000"/>
        </a:lnSpc>
        <a:spcBef>
          <a:spcPct val="30000"/>
        </a:spcBef>
        <a:spcAft>
          <a:spcPct val="0"/>
        </a:spcAft>
        <a:buClr>
          <a:srgbClr val="669900"/>
        </a:buClr>
        <a:buSzPct val="85000"/>
        <a:buFont typeface="Wingdings 2" panose="05020102010507070707" pitchFamily="18" charset="2"/>
        <a:buChar char="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lnSpc>
          <a:spcPct val="90000"/>
        </a:lnSpc>
        <a:spcBef>
          <a:spcPct val="30000"/>
        </a:spcBef>
        <a:spcAft>
          <a:spcPct val="0"/>
        </a:spcAft>
        <a:buClr>
          <a:srgbClr val="CC9900"/>
        </a:buClr>
        <a:buSzPct val="70000"/>
        <a:buFont typeface="Wingdings" panose="05000000000000000000" pitchFamily="2" charset="2"/>
        <a:buChar char="¡"/>
        <a:defRPr sz="2600" kern="1200">
          <a:solidFill>
            <a:srgbClr val="4E2700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ct val="30000"/>
        </a:spcBef>
        <a:spcAft>
          <a:spcPct val="0"/>
        </a:spcAft>
        <a:buClr>
          <a:srgbClr val="660066"/>
        </a:buClr>
        <a:buSzPct val="75000"/>
        <a:buFont typeface="Wingdings 2" panose="05020102010507070707" pitchFamily="18" charset="2"/>
        <a:buChar char="÷"/>
        <a:defRPr sz="2300" kern="1200">
          <a:solidFill>
            <a:srgbClr val="354A00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ct val="30000"/>
        </a:spcBef>
        <a:spcAft>
          <a:spcPct val="0"/>
        </a:spcAft>
        <a:buClr>
          <a:srgbClr val="8E5100"/>
        </a:buClr>
        <a:buSzPct val="65000"/>
        <a:buFont typeface="Wingdings 2" panose="05020102010507070707" pitchFamily="18" charset="2"/>
        <a:buChar char=""/>
        <a:defRPr sz="2000" kern="1200">
          <a:solidFill>
            <a:srgbClr val="545334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ct val="30000"/>
        </a:spcBef>
        <a:spcAft>
          <a:spcPct val="0"/>
        </a:spcAft>
        <a:buChar char="»"/>
        <a:defRPr sz="1600" kern="1200">
          <a:solidFill>
            <a:schemeClr val="tx1"/>
          </a:solidFill>
          <a:latin typeface="Georgia" panose="02040502050405020303" pitchFamily="18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3.jpeg"/><Relationship Id="rId5" Type="http://schemas.openxmlformats.org/officeDocument/2006/relationships/image" Target="../media/image2.emf"/><Relationship Id="rId4" Type="http://schemas.openxmlformats.org/officeDocument/2006/relationships/oleObject" Target="../embeddings/oleObject1.bin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3.jpeg"/><Relationship Id="rId5" Type="http://schemas.openxmlformats.org/officeDocument/2006/relationships/image" Target="../media/image4.emf"/><Relationship Id="rId4" Type="http://schemas.openxmlformats.org/officeDocument/2006/relationships/oleObject" Target="../embeddings/oleObject2.bin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5.emf"/><Relationship Id="rId4" Type="http://schemas.openxmlformats.org/officeDocument/2006/relationships/oleObject" Target="../embeddings/oleObject3.bin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7" Type="http://schemas.openxmlformats.org/officeDocument/2006/relationships/image" Target="../media/image7.emf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5.bin"/><Relationship Id="rId5" Type="http://schemas.openxmlformats.org/officeDocument/2006/relationships/image" Target="../media/image6.emf"/><Relationship Id="rId4" Type="http://schemas.openxmlformats.org/officeDocument/2006/relationships/oleObject" Target="../embeddings/oleObject4.bin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7" Type="http://schemas.openxmlformats.org/officeDocument/2006/relationships/image" Target="../media/image9.emf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7.bin"/><Relationship Id="rId5" Type="http://schemas.openxmlformats.org/officeDocument/2006/relationships/image" Target="../media/image8.emf"/><Relationship Id="rId4" Type="http://schemas.openxmlformats.org/officeDocument/2006/relationships/oleObject" Target="../embeddings/oleObject6.bin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notesSlide" Target="../notesSlides/notesSlide12.xml"/><Relationship Id="rId7" Type="http://schemas.openxmlformats.org/officeDocument/2006/relationships/image" Target="../media/image11.emf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9.bin"/><Relationship Id="rId5" Type="http://schemas.openxmlformats.org/officeDocument/2006/relationships/image" Target="../media/image10.emf"/><Relationship Id="rId4" Type="http://schemas.openxmlformats.org/officeDocument/2006/relationships/oleObject" Target="../embeddings/oleObject8.bin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notesSlide" Target="../notesSlides/notesSlide13.xml"/><Relationship Id="rId7" Type="http://schemas.openxmlformats.org/officeDocument/2006/relationships/image" Target="../media/image13.emf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7.vml"/><Relationship Id="rId6" Type="http://schemas.openxmlformats.org/officeDocument/2006/relationships/oleObject" Target="../embeddings/oleObject11.bin"/><Relationship Id="rId5" Type="http://schemas.openxmlformats.org/officeDocument/2006/relationships/image" Target="../media/image12.emf"/><Relationship Id="rId4" Type="http://schemas.openxmlformats.org/officeDocument/2006/relationships/oleObject" Target="../embeddings/oleObject10.bin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notesSlide" Target="../notesSlides/notesSlide14.xml"/><Relationship Id="rId7" Type="http://schemas.openxmlformats.org/officeDocument/2006/relationships/image" Target="../media/image15.emf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8.vml"/><Relationship Id="rId6" Type="http://schemas.openxmlformats.org/officeDocument/2006/relationships/oleObject" Target="../embeddings/oleObject13.bin"/><Relationship Id="rId5" Type="http://schemas.openxmlformats.org/officeDocument/2006/relationships/image" Target="../media/image14.emf"/><Relationship Id="rId4" Type="http://schemas.openxmlformats.org/officeDocument/2006/relationships/oleObject" Target="../embeddings/oleObject12.bin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notesSlide" Target="../notesSlides/notesSlide15.xml"/><Relationship Id="rId7" Type="http://schemas.openxmlformats.org/officeDocument/2006/relationships/image" Target="../media/image17.emf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9.vml"/><Relationship Id="rId6" Type="http://schemas.openxmlformats.org/officeDocument/2006/relationships/oleObject" Target="../embeddings/oleObject15.bin"/><Relationship Id="rId5" Type="http://schemas.openxmlformats.org/officeDocument/2006/relationships/image" Target="../media/image16.emf"/><Relationship Id="rId4" Type="http://schemas.openxmlformats.org/officeDocument/2006/relationships/oleObject" Target="../embeddings/oleObject14.bin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0.vml"/><Relationship Id="rId6" Type="http://schemas.openxmlformats.org/officeDocument/2006/relationships/image" Target="../media/image3.jpeg"/><Relationship Id="rId5" Type="http://schemas.openxmlformats.org/officeDocument/2006/relationships/image" Target="../media/image18.emf"/><Relationship Id="rId4" Type="http://schemas.openxmlformats.org/officeDocument/2006/relationships/oleObject" Target="../embeddings/oleObject16.bin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1.vml"/><Relationship Id="rId6" Type="http://schemas.openxmlformats.org/officeDocument/2006/relationships/image" Target="../media/image3.jpeg"/><Relationship Id="rId5" Type="http://schemas.openxmlformats.org/officeDocument/2006/relationships/image" Target="../media/image19.emf"/><Relationship Id="rId4" Type="http://schemas.openxmlformats.org/officeDocument/2006/relationships/oleObject" Target="../embeddings/oleObject17.bin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2.vml"/><Relationship Id="rId6" Type="http://schemas.openxmlformats.org/officeDocument/2006/relationships/image" Target="../media/image3.jpeg"/><Relationship Id="rId5" Type="http://schemas.openxmlformats.org/officeDocument/2006/relationships/image" Target="../media/image20.emf"/><Relationship Id="rId4" Type="http://schemas.openxmlformats.org/officeDocument/2006/relationships/oleObject" Target="../embeddings/oleObject18.bin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3.vml"/><Relationship Id="rId6" Type="http://schemas.openxmlformats.org/officeDocument/2006/relationships/image" Target="../media/image3.jpeg"/><Relationship Id="rId5" Type="http://schemas.openxmlformats.org/officeDocument/2006/relationships/image" Target="../media/image21.emf"/><Relationship Id="rId4" Type="http://schemas.openxmlformats.org/officeDocument/2006/relationships/oleObject" Target="../embeddings/oleObject19.bin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4.vml"/><Relationship Id="rId6" Type="http://schemas.openxmlformats.org/officeDocument/2006/relationships/image" Target="../media/image3.jpeg"/><Relationship Id="rId5" Type="http://schemas.openxmlformats.org/officeDocument/2006/relationships/image" Target="../media/image22.emf"/><Relationship Id="rId4" Type="http://schemas.openxmlformats.org/officeDocument/2006/relationships/oleObject" Target="../embeddings/oleObject20.bin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3.jpeg"/><Relationship Id="rId2" Type="http://schemas.openxmlformats.org/officeDocument/2006/relationships/vmlDrawing" Target="../drawings/vmlDrawing15.vml"/><Relationship Id="rId1" Type="http://schemas.openxmlformats.org/officeDocument/2006/relationships/themeOverride" Target="../theme/themeOverride2.xml"/><Relationship Id="rId6" Type="http://schemas.openxmlformats.org/officeDocument/2006/relationships/image" Target="../media/image23.emf"/><Relationship Id="rId5" Type="http://schemas.openxmlformats.org/officeDocument/2006/relationships/oleObject" Target="../embeddings/oleObject21.bin"/><Relationship Id="rId4" Type="http://schemas.openxmlformats.org/officeDocument/2006/relationships/notesSlide" Target="../notesSlides/notesSlide2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3.jpeg"/><Relationship Id="rId2" Type="http://schemas.openxmlformats.org/officeDocument/2006/relationships/vmlDrawing" Target="../drawings/vmlDrawing16.vml"/><Relationship Id="rId1" Type="http://schemas.openxmlformats.org/officeDocument/2006/relationships/themeOverride" Target="../theme/themeOverride3.xml"/><Relationship Id="rId6" Type="http://schemas.openxmlformats.org/officeDocument/2006/relationships/image" Target="../media/image24.emf"/><Relationship Id="rId5" Type="http://schemas.openxmlformats.org/officeDocument/2006/relationships/oleObject" Target="../embeddings/oleObject22.bin"/><Relationship Id="rId4" Type="http://schemas.openxmlformats.org/officeDocument/2006/relationships/notesSlide" Target="../notesSlides/notesSlide2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6.xml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7.vml"/><Relationship Id="rId5" Type="http://schemas.openxmlformats.org/officeDocument/2006/relationships/image" Target="../media/image25.wmf"/><Relationship Id="rId4" Type="http://schemas.openxmlformats.org/officeDocument/2006/relationships/oleObject" Target="../embeddings/oleObject23.bin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7.xml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8.vml"/><Relationship Id="rId5" Type="http://schemas.openxmlformats.org/officeDocument/2006/relationships/image" Target="../media/image25.wmf"/><Relationship Id="rId4" Type="http://schemas.openxmlformats.org/officeDocument/2006/relationships/oleObject" Target="../embeddings/oleObject24.bin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8.xml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9.vml"/><Relationship Id="rId5" Type="http://schemas.openxmlformats.org/officeDocument/2006/relationships/image" Target="../media/image25.wmf"/><Relationship Id="rId4" Type="http://schemas.openxmlformats.org/officeDocument/2006/relationships/oleObject" Target="../embeddings/oleObject25.bin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9.xml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20.vml"/><Relationship Id="rId5" Type="http://schemas.openxmlformats.org/officeDocument/2006/relationships/image" Target="../media/image25.wmf"/><Relationship Id="rId4" Type="http://schemas.openxmlformats.org/officeDocument/2006/relationships/oleObject" Target="../embeddings/oleObject26.bin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0.xml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21.vml"/><Relationship Id="rId5" Type="http://schemas.openxmlformats.org/officeDocument/2006/relationships/image" Target="../media/image25.wmf"/><Relationship Id="rId4" Type="http://schemas.openxmlformats.org/officeDocument/2006/relationships/oleObject" Target="../embeddings/oleObject27.bin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1.xml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22.vml"/><Relationship Id="rId5" Type="http://schemas.openxmlformats.org/officeDocument/2006/relationships/image" Target="../media/image25.wmf"/><Relationship Id="rId4" Type="http://schemas.openxmlformats.org/officeDocument/2006/relationships/oleObject" Target="../embeddings/oleObject28.bin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2.xml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23.vml"/><Relationship Id="rId5" Type="http://schemas.openxmlformats.org/officeDocument/2006/relationships/image" Target="../media/image25.wmf"/><Relationship Id="rId4" Type="http://schemas.openxmlformats.org/officeDocument/2006/relationships/oleObject" Target="../embeddings/oleObject29.bin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8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4.vml"/><Relationship Id="rId5" Type="http://schemas.openxmlformats.org/officeDocument/2006/relationships/image" Target="../media/image26.wmf"/><Relationship Id="rId4" Type="http://schemas.openxmlformats.org/officeDocument/2006/relationships/oleObject" Target="../embeddings/oleObject30.bin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9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5.vml"/><Relationship Id="rId5" Type="http://schemas.openxmlformats.org/officeDocument/2006/relationships/image" Target="../media/image26.wmf"/><Relationship Id="rId4" Type="http://schemas.openxmlformats.org/officeDocument/2006/relationships/oleObject" Target="../embeddings/oleObject31.bin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0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6.vml"/><Relationship Id="rId5" Type="http://schemas.openxmlformats.org/officeDocument/2006/relationships/image" Target="../media/image26.wmf"/><Relationship Id="rId4" Type="http://schemas.openxmlformats.org/officeDocument/2006/relationships/oleObject" Target="../embeddings/oleObject32.bin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1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7.vml"/><Relationship Id="rId5" Type="http://schemas.openxmlformats.org/officeDocument/2006/relationships/image" Target="../media/image26.wmf"/><Relationship Id="rId4" Type="http://schemas.openxmlformats.org/officeDocument/2006/relationships/oleObject" Target="../embeddings/oleObject33.bin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6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6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6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6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5" descr="C:\Bus7MEL\Lecture slides\Without figures\Images\Chapter 0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9" name="Text Box 4"/>
          <p:cNvSpPr txBox="1">
            <a:spLocks noChangeArrowheads="1"/>
          </p:cNvSpPr>
          <p:nvPr/>
        </p:nvSpPr>
        <p:spPr bwMode="auto">
          <a:xfrm>
            <a:off x="0" y="4695825"/>
            <a:ext cx="9144000" cy="2162175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rgbClr val="00000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bIns="144000">
            <a:spAutoFit/>
          </a:bodyPr>
          <a:lstStyle>
            <a:lvl1pPr>
              <a:lnSpc>
                <a:spcPct val="90000"/>
              </a:lnSpc>
              <a:spcBef>
                <a:spcPct val="30000"/>
              </a:spcBef>
              <a:buClr>
                <a:srgbClr val="669900"/>
              </a:buClr>
              <a:buSzPct val="85000"/>
              <a:buFont typeface="Wingdings 2" panose="05020102010507070707" pitchFamily="18" charset="2"/>
              <a:buChar char=""/>
              <a:defRPr sz="3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ct val="30000"/>
              </a:spcBef>
              <a:buClr>
                <a:srgbClr val="CC9900"/>
              </a:buClr>
              <a:buSzPct val="70000"/>
              <a:buFont typeface="Wingdings" panose="05000000000000000000" pitchFamily="2" charset="2"/>
              <a:buChar char="¡"/>
              <a:defRPr sz="2600">
                <a:solidFill>
                  <a:srgbClr val="4E2700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ct val="30000"/>
              </a:spcBef>
              <a:buClr>
                <a:srgbClr val="660066"/>
              </a:buClr>
              <a:buSzPct val="75000"/>
              <a:buFont typeface="Wingdings 2" panose="05020102010507070707" pitchFamily="18" charset="2"/>
              <a:buChar char="÷"/>
              <a:defRPr sz="2300">
                <a:solidFill>
                  <a:srgbClr val="354A00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ct val="30000"/>
              </a:spcBef>
              <a:buClr>
                <a:srgbClr val="8E5100"/>
              </a:buClr>
              <a:buSzPct val="65000"/>
              <a:buFont typeface="Wingdings 2" panose="05020102010507070707" pitchFamily="18" charset="2"/>
              <a:buChar char=""/>
              <a:defRPr sz="2000">
                <a:solidFill>
                  <a:srgbClr val="545334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ct val="30000"/>
              </a:spcBef>
              <a:buChar char="»"/>
              <a:defRPr sz="1600">
                <a:solidFill>
                  <a:schemeClr val="tx1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Georgia" panose="02040502050405020303" pitchFamily="18" charset="0"/>
              </a:defRPr>
            </a:lvl9pPr>
          </a:lstStyle>
          <a:p>
            <a:pPr algn="ctr">
              <a:lnSpc>
                <a:spcPct val="85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n-GB" altLang="en-US" sz="7600" b="1">
                <a:solidFill>
                  <a:srgbClr val="683E00"/>
                </a:solidFill>
              </a:rPr>
              <a:t>Costs of</a:t>
            </a:r>
            <a:br>
              <a:rPr lang="en-GB" altLang="en-US" sz="7600" b="1">
                <a:solidFill>
                  <a:srgbClr val="683E00"/>
                </a:solidFill>
              </a:rPr>
            </a:br>
            <a:r>
              <a:rPr lang="en-GB" altLang="en-US" sz="7600" b="1">
                <a:solidFill>
                  <a:srgbClr val="683E00"/>
                </a:solidFill>
              </a:rPr>
              <a:t>Production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GB" altLang="en-US" smtClean="0"/>
              <a:t>Costs of Production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altLang="en-US" smtClean="0"/>
              <a:t>The Meaning of Costs</a:t>
            </a: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mtClean="0"/>
              <a:t>The Meaning of Costs</a:t>
            </a:r>
          </a:p>
        </p:txBody>
      </p:sp>
      <p:sp>
        <p:nvSpPr>
          <p:cNvPr id="371715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ct val="40000"/>
              </a:spcBef>
            </a:pPr>
            <a:r>
              <a:rPr lang="en-GB" altLang="en-US" smtClean="0"/>
              <a:t>Opportunity costs</a:t>
            </a:r>
          </a:p>
          <a:p>
            <a:pPr lvl="1">
              <a:spcBef>
                <a:spcPct val="40000"/>
              </a:spcBef>
            </a:pPr>
            <a:r>
              <a:rPr lang="en-GB" altLang="en-US" smtClean="0"/>
              <a:t>meaning of opportunity cost</a:t>
            </a:r>
          </a:p>
          <a:p>
            <a:pPr lvl="1">
              <a:spcBef>
                <a:spcPct val="40000"/>
              </a:spcBef>
            </a:pPr>
            <a:r>
              <a:rPr lang="en-GB" altLang="en-US" smtClean="0"/>
              <a:t>examples</a:t>
            </a:r>
          </a:p>
          <a:p>
            <a:pPr>
              <a:spcBef>
                <a:spcPct val="40000"/>
              </a:spcBef>
            </a:pPr>
            <a:r>
              <a:rPr lang="en-GB" altLang="en-US" smtClean="0"/>
              <a:t>Measuring a firm’s opportunity costs</a:t>
            </a:r>
          </a:p>
          <a:p>
            <a:pPr lvl="1">
              <a:spcBef>
                <a:spcPct val="40000"/>
              </a:spcBef>
            </a:pPr>
            <a:r>
              <a:rPr lang="en-GB" altLang="en-US" smtClean="0"/>
              <a:t>factors not owned by the firm: explicit costs</a:t>
            </a:r>
          </a:p>
          <a:p>
            <a:pPr lvl="1">
              <a:spcBef>
                <a:spcPct val="40000"/>
              </a:spcBef>
            </a:pPr>
            <a:r>
              <a:rPr lang="en-GB" altLang="en-US" smtClean="0"/>
              <a:t>factors already owned by the firm: implicit costs</a:t>
            </a:r>
          </a:p>
          <a:p>
            <a:pPr lvl="1">
              <a:spcBef>
                <a:spcPct val="40000"/>
              </a:spcBef>
            </a:pPr>
            <a:r>
              <a:rPr lang="en-GB" altLang="en-US" smtClean="0"/>
              <a:t>irrelevance of:</a:t>
            </a:r>
          </a:p>
          <a:p>
            <a:pPr lvl="2">
              <a:spcBef>
                <a:spcPct val="40000"/>
              </a:spcBef>
            </a:pPr>
            <a:r>
              <a:rPr lang="en-GB" altLang="en-US" smtClean="0"/>
              <a:t>historic costs</a:t>
            </a:r>
          </a:p>
          <a:p>
            <a:pPr lvl="2">
              <a:spcBef>
                <a:spcPct val="40000"/>
              </a:spcBef>
            </a:pPr>
            <a:r>
              <a:rPr lang="en-GB" altLang="en-US" smtClean="0"/>
              <a:t>replacement costs</a:t>
            </a: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17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717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3717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17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3717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3717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17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3717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3717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17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3717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3717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17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3717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3717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17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3717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3717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17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3717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3717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17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3717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3717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17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3717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3717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1715" grpId="0" build="p" bldLvl="2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GB" altLang="en-US" smtClean="0"/>
              <a:t>Costs of Production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altLang="en-US" smtClean="0"/>
              <a:t>Production in the Short run</a:t>
            </a: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1229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373765" name="Rectangle 5"/>
          <p:cNvSpPr>
            <a:spLocks noGrp="1"/>
          </p:cNvSpPr>
          <p:nvPr>
            <p:ph type="body" idx="1"/>
          </p:nvPr>
        </p:nvSpPr>
        <p:spPr>
          <a:xfrm>
            <a:off x="301625" y="1585913"/>
            <a:ext cx="8534400" cy="4827587"/>
          </a:xfrm>
        </p:spPr>
        <p:txBody>
          <a:bodyPr/>
          <a:lstStyle/>
          <a:p>
            <a:pPr>
              <a:lnSpc>
                <a:spcPct val="95000"/>
              </a:lnSpc>
              <a:spcBef>
                <a:spcPct val="60000"/>
              </a:spcBef>
            </a:pPr>
            <a:r>
              <a:rPr lang="en-GB" altLang="en-US" sz="3200" smtClean="0"/>
              <a:t>Production functions</a:t>
            </a:r>
            <a:endParaRPr lang="en-GB" altLang="en-US" sz="3400" smtClean="0"/>
          </a:p>
          <a:p>
            <a:pPr lvl="1">
              <a:lnSpc>
                <a:spcPct val="95000"/>
              </a:lnSpc>
              <a:spcBef>
                <a:spcPct val="60000"/>
              </a:spcBef>
            </a:pPr>
            <a:r>
              <a:rPr lang="en-GB" altLang="en-US" sz="2800" smtClean="0"/>
              <a:t>factors of production</a:t>
            </a:r>
            <a:endParaRPr lang="en-GB" altLang="en-US" sz="3100" smtClean="0"/>
          </a:p>
          <a:p>
            <a:pPr lvl="2">
              <a:lnSpc>
                <a:spcPct val="95000"/>
              </a:lnSpc>
              <a:spcBef>
                <a:spcPct val="60000"/>
              </a:spcBef>
            </a:pPr>
            <a:r>
              <a:rPr lang="en-GB" altLang="en-US" smtClean="0"/>
              <a:t>labour</a:t>
            </a:r>
          </a:p>
          <a:p>
            <a:pPr lvl="2">
              <a:lnSpc>
                <a:spcPct val="95000"/>
              </a:lnSpc>
              <a:spcBef>
                <a:spcPct val="60000"/>
              </a:spcBef>
            </a:pPr>
            <a:r>
              <a:rPr lang="en-GB" altLang="en-US" smtClean="0"/>
              <a:t>land and raw materials</a:t>
            </a:r>
          </a:p>
          <a:p>
            <a:pPr lvl="2">
              <a:lnSpc>
                <a:spcPct val="95000"/>
              </a:lnSpc>
              <a:spcBef>
                <a:spcPct val="60000"/>
              </a:spcBef>
            </a:pPr>
            <a:r>
              <a:rPr lang="en-GB" altLang="en-US" smtClean="0"/>
              <a:t>capital</a:t>
            </a:r>
          </a:p>
          <a:p>
            <a:pPr lvl="2">
              <a:lnSpc>
                <a:spcPct val="95000"/>
              </a:lnSpc>
              <a:spcBef>
                <a:spcPct val="60000"/>
              </a:spcBef>
            </a:pPr>
            <a:r>
              <a:rPr lang="en-GB" altLang="en-US" smtClean="0"/>
              <a:t>entrepreneurship</a:t>
            </a:r>
            <a:endParaRPr lang="en-GB" altLang="en-US" sz="2800" smtClean="0"/>
          </a:p>
          <a:p>
            <a:pPr lvl="1">
              <a:lnSpc>
                <a:spcPct val="95000"/>
              </a:lnSpc>
              <a:spcBef>
                <a:spcPct val="60000"/>
              </a:spcBef>
            </a:pPr>
            <a:r>
              <a:rPr lang="en-GB" altLang="en-US" sz="2800" smtClean="0"/>
              <a:t>the relationship between inputs and output</a:t>
            </a:r>
            <a:endParaRPr lang="en-GB" altLang="en-US" sz="3100" smtClean="0"/>
          </a:p>
          <a:p>
            <a:pPr lvl="2">
              <a:lnSpc>
                <a:spcPct val="95000"/>
              </a:lnSpc>
              <a:spcBef>
                <a:spcPct val="60000"/>
              </a:spcBef>
            </a:pPr>
            <a:r>
              <a:rPr lang="en-GB" altLang="en-US" i="1" smtClean="0"/>
              <a:t>TPP</a:t>
            </a:r>
            <a:r>
              <a:rPr lang="en-GB" altLang="en-US" smtClean="0"/>
              <a:t> = ƒ(</a:t>
            </a:r>
            <a:r>
              <a:rPr lang="en-GB" altLang="en-US" i="1" smtClean="0"/>
              <a:t>F</a:t>
            </a:r>
            <a:r>
              <a:rPr lang="en-GB" altLang="en-US" baseline="-25000" smtClean="0"/>
              <a:t>1</a:t>
            </a:r>
            <a:r>
              <a:rPr lang="en-GB" altLang="en-US" smtClean="0"/>
              <a:t>, </a:t>
            </a:r>
            <a:r>
              <a:rPr lang="en-GB" altLang="en-US" i="1" smtClean="0"/>
              <a:t>F</a:t>
            </a:r>
            <a:r>
              <a:rPr lang="en-GB" altLang="en-US" baseline="-25000" smtClean="0"/>
              <a:t>2</a:t>
            </a:r>
            <a:r>
              <a:rPr lang="en-GB" altLang="en-US" smtClean="0"/>
              <a:t>, </a:t>
            </a:r>
            <a:r>
              <a:rPr lang="en-GB" altLang="en-US" i="1" smtClean="0"/>
              <a:t>F</a:t>
            </a:r>
            <a:r>
              <a:rPr lang="en-GB" altLang="en-US" baseline="-25000" smtClean="0"/>
              <a:t>3</a:t>
            </a:r>
            <a:r>
              <a:rPr lang="en-GB" altLang="en-US" smtClean="0"/>
              <a:t>, … </a:t>
            </a:r>
            <a:r>
              <a:rPr lang="en-GB" altLang="en-US" i="1" smtClean="0"/>
              <a:t>F</a:t>
            </a:r>
            <a:r>
              <a:rPr lang="en-GB" altLang="en-US" baseline="-25000" smtClean="0"/>
              <a:t>n</a:t>
            </a:r>
            <a:r>
              <a:rPr lang="en-GB" altLang="en-US" smtClean="0"/>
              <a:t>)</a:t>
            </a:r>
            <a:endParaRPr lang="en-GB" altLang="en-US" sz="2800" smtClean="0"/>
          </a:p>
        </p:txBody>
      </p:sp>
      <p:sp>
        <p:nvSpPr>
          <p:cNvPr id="12293" name="Rectangle 7"/>
          <p:cNvSpPr>
            <a:spLocks noGrp="1"/>
          </p:cNvSpPr>
          <p:nvPr>
            <p:ph type="title"/>
          </p:nvPr>
        </p:nvSpPr>
        <p:spPr>
          <a:noFill/>
        </p:spPr>
        <p:txBody>
          <a:bodyPr/>
          <a:lstStyle/>
          <a:p>
            <a:r>
              <a:rPr lang="en-GB" altLang="en-US" smtClean="0"/>
              <a:t>Production in the Short run</a:t>
            </a: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37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737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3737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37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3737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3737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37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3737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3737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376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37376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37376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376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37376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37376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376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37376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37376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376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37376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37376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376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37376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37376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3765" grpId="0" build="p" bldLvl="3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14339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14340" name="Rectang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mtClean="0"/>
              <a:t>Production in the Short run</a:t>
            </a:r>
          </a:p>
        </p:txBody>
      </p:sp>
      <p:sp>
        <p:nvSpPr>
          <p:cNvPr id="375813" name="Rectangle 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5000"/>
              </a:lnSpc>
            </a:pPr>
            <a:r>
              <a:rPr lang="en-GB" altLang="en-US" smtClean="0"/>
              <a:t>Long-run and short-run production </a:t>
            </a:r>
          </a:p>
          <a:p>
            <a:pPr lvl="1">
              <a:lnSpc>
                <a:spcPct val="95000"/>
              </a:lnSpc>
            </a:pPr>
            <a:r>
              <a:rPr lang="en-GB" altLang="en-US" smtClean="0"/>
              <a:t>fixed and variable factors</a:t>
            </a:r>
          </a:p>
          <a:p>
            <a:pPr lvl="1">
              <a:lnSpc>
                <a:spcPct val="95000"/>
              </a:lnSpc>
            </a:pPr>
            <a:r>
              <a:rPr lang="en-GB" altLang="en-US" smtClean="0"/>
              <a:t>distinction between short run and long run</a:t>
            </a:r>
          </a:p>
          <a:p>
            <a:pPr>
              <a:lnSpc>
                <a:spcPct val="95000"/>
              </a:lnSpc>
            </a:pPr>
            <a:r>
              <a:rPr lang="en-GB" altLang="en-US" smtClean="0"/>
              <a:t>The law of diminishing returns</a:t>
            </a:r>
          </a:p>
          <a:p>
            <a:pPr>
              <a:lnSpc>
                <a:spcPct val="95000"/>
              </a:lnSpc>
            </a:pPr>
            <a:r>
              <a:rPr lang="en-GB" altLang="en-US" smtClean="0"/>
              <a:t>The short-run production function:</a:t>
            </a:r>
          </a:p>
          <a:p>
            <a:pPr lvl="1">
              <a:lnSpc>
                <a:spcPct val="95000"/>
              </a:lnSpc>
            </a:pPr>
            <a:r>
              <a:rPr lang="en-GB" altLang="en-US" smtClean="0"/>
              <a:t>total physical product (</a:t>
            </a:r>
            <a:r>
              <a:rPr lang="en-GB" altLang="en-US" i="1" smtClean="0"/>
              <a:t>TPP</a:t>
            </a:r>
            <a:r>
              <a:rPr lang="en-GB" altLang="en-US" smtClean="0"/>
              <a:t>)</a:t>
            </a:r>
          </a:p>
          <a:p>
            <a:pPr lvl="1">
              <a:lnSpc>
                <a:spcPct val="95000"/>
              </a:lnSpc>
            </a:pPr>
            <a:r>
              <a:rPr lang="en-GB" altLang="en-US" smtClean="0"/>
              <a:t>average physical product (</a:t>
            </a:r>
            <a:r>
              <a:rPr lang="en-GB" altLang="en-US" i="1" smtClean="0"/>
              <a:t>APP</a:t>
            </a:r>
            <a:r>
              <a:rPr lang="en-GB" altLang="en-US" smtClean="0"/>
              <a:t>)</a:t>
            </a:r>
          </a:p>
          <a:p>
            <a:pPr lvl="1">
              <a:lnSpc>
                <a:spcPct val="95000"/>
              </a:lnSpc>
            </a:pPr>
            <a:r>
              <a:rPr lang="en-GB" altLang="en-US" smtClean="0"/>
              <a:t>marginal physical product (</a:t>
            </a:r>
            <a:r>
              <a:rPr lang="en-GB" altLang="en-US" i="1" smtClean="0"/>
              <a:t>MPP</a:t>
            </a:r>
            <a:r>
              <a:rPr lang="en-GB" altLang="en-US" smtClean="0"/>
              <a:t>)</a:t>
            </a:r>
          </a:p>
          <a:p>
            <a:pPr lvl="1">
              <a:lnSpc>
                <a:spcPct val="95000"/>
              </a:lnSpc>
            </a:pPr>
            <a:r>
              <a:rPr lang="en-GB" altLang="en-US" smtClean="0"/>
              <a:t>graphical relationship between </a:t>
            </a:r>
            <a:r>
              <a:rPr lang="en-GB" altLang="en-US" i="1" smtClean="0"/>
              <a:t>TPP</a:t>
            </a:r>
            <a:r>
              <a:rPr lang="en-GB" altLang="en-US" smtClean="0"/>
              <a:t>, </a:t>
            </a:r>
            <a:r>
              <a:rPr lang="en-GB" altLang="en-US" i="1" smtClean="0"/>
              <a:t>APP</a:t>
            </a:r>
            <a:r>
              <a:rPr lang="en-GB" altLang="en-US" smtClean="0"/>
              <a:t> and </a:t>
            </a:r>
            <a:r>
              <a:rPr lang="en-GB" altLang="en-US" i="1" smtClean="0"/>
              <a:t>MPP</a:t>
            </a:r>
            <a:endParaRPr lang="en-GB" altLang="en-US" smtClean="0"/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58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758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3758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58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3758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3758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58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3758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3758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58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3758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3758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58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3758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3758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58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3758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3758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58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3758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3758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58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3758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3758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58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3758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3758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5813" grpId="0" build="p" bldLvl="2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ChangeArrowheads="1"/>
          </p:cNvSpPr>
          <p:nvPr/>
        </p:nvSpPr>
        <p:spPr bwMode="auto">
          <a:xfrm>
            <a:off x="1084263" y="609600"/>
            <a:ext cx="7099300" cy="5334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graphicFrame>
        <p:nvGraphicFramePr>
          <p:cNvPr id="16387" name="Object 3"/>
          <p:cNvGraphicFramePr>
            <a:graphicFrameLocks/>
          </p:cNvGraphicFramePr>
          <p:nvPr/>
        </p:nvGraphicFramePr>
        <p:xfrm>
          <a:off x="611188" y="246063"/>
          <a:ext cx="7704137" cy="6403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398" name="Chart" r:id="rId4" imgW="7448719" imgH="5324763" progId="MSGraph.Chart.8">
                  <p:embed followColorScheme="full"/>
                </p:oleObj>
              </mc:Choice>
              <mc:Fallback>
                <p:oleObj name="Chart" r:id="rId4" imgW="7448719" imgH="5324763" progId="MSGraph.Chart.8">
                  <p:embed followColorScheme="full"/>
                  <p:pic>
                    <p:nvPicPr>
                      <p:cNvPr id="0" name="Object 3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1188" y="246063"/>
                        <a:ext cx="7704137" cy="64039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2979738" y="6473825"/>
            <a:ext cx="290353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2000">
                <a:latin typeface="Arial" panose="020B0604020202020204" pitchFamily="34" charset="0"/>
              </a:rPr>
              <a:t>Number of farm workers</a:t>
            </a:r>
          </a:p>
        </p:txBody>
      </p:sp>
      <p:sp>
        <p:nvSpPr>
          <p:cNvPr id="16389" name="AutoShape 5" descr="Parchment"/>
          <p:cNvSpPr>
            <a:spLocks noChangeArrowheads="1"/>
          </p:cNvSpPr>
          <p:nvPr/>
        </p:nvSpPr>
        <p:spPr bwMode="auto">
          <a:xfrm>
            <a:off x="1149350" y="692150"/>
            <a:ext cx="2120900" cy="3187700"/>
          </a:xfrm>
          <a:prstGeom prst="roundRect">
            <a:avLst>
              <a:gd name="adj" fmla="val 12495"/>
            </a:avLst>
          </a:prstGeom>
          <a:blipFill dpi="0" rotWithShape="0">
            <a:blip r:embed="rId6"/>
            <a:srcRect/>
            <a:tile tx="0" ty="0" sx="100000" sy="100000" flip="none" algn="tl"/>
          </a:blipFill>
          <a:ln w="28575">
            <a:solidFill>
              <a:schemeClr val="hlink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16390" name="Rectangle 6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16391" name="Rectangle 7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16392" name="Rectangle 9"/>
          <p:cNvSpPr>
            <a:spLocks noChangeArrowheads="1"/>
          </p:cNvSpPr>
          <p:nvPr/>
        </p:nvSpPr>
        <p:spPr bwMode="auto">
          <a:xfrm rot="-5400000">
            <a:off x="-1779587" y="3378200"/>
            <a:ext cx="419417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2000">
                <a:latin typeface="Arial" panose="020B0604020202020204" pitchFamily="34" charset="0"/>
              </a:rPr>
              <a:t>Tonnes of wheat produced per year</a:t>
            </a:r>
          </a:p>
        </p:txBody>
      </p:sp>
      <p:sp>
        <p:nvSpPr>
          <p:cNvPr id="16393" name="Rectangle 10"/>
          <p:cNvSpPr>
            <a:spLocks noChangeArrowheads="1"/>
          </p:cNvSpPr>
          <p:nvPr/>
        </p:nvSpPr>
        <p:spPr bwMode="auto">
          <a:xfrm>
            <a:off x="1165225" y="738188"/>
            <a:ext cx="1250950" cy="3113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800">
                <a:solidFill>
                  <a:schemeClr val="hlink"/>
                </a:solidFill>
                <a:latin typeface="Arial" panose="020B0604020202020204" pitchFamily="34" charset="0"/>
              </a:rPr>
              <a:t>Number of</a:t>
            </a:r>
          </a:p>
          <a:p>
            <a:pPr algn="ctr"/>
            <a:r>
              <a:rPr lang="en-GB" altLang="en-US" sz="1800">
                <a:solidFill>
                  <a:schemeClr val="hlink"/>
                </a:solidFill>
                <a:latin typeface="Arial" panose="020B0604020202020204" pitchFamily="34" charset="0"/>
              </a:rPr>
              <a:t> </a:t>
            </a:r>
            <a:r>
              <a:rPr lang="en-GB" altLang="en-US" sz="1800" u="sng">
                <a:solidFill>
                  <a:schemeClr val="hlink"/>
                </a:solidFill>
                <a:latin typeface="Arial" panose="020B0604020202020204" pitchFamily="34" charset="0"/>
              </a:rPr>
              <a:t> workers </a:t>
            </a:r>
            <a:r>
              <a:rPr lang="en-GB" altLang="en-US" sz="1800">
                <a:solidFill>
                  <a:schemeClr val="hlink"/>
                </a:solidFill>
                <a:latin typeface="Arial" panose="020B0604020202020204" pitchFamily="34" charset="0"/>
              </a:rPr>
              <a:t> </a:t>
            </a:r>
          </a:p>
          <a:p>
            <a:pPr algn="ctr"/>
            <a:r>
              <a:rPr lang="en-GB" altLang="en-US" sz="1800">
                <a:solidFill>
                  <a:schemeClr val="hlink"/>
                </a:solidFill>
                <a:latin typeface="Arial" panose="020B0604020202020204" pitchFamily="34" charset="0"/>
              </a:rPr>
              <a:t>0</a:t>
            </a:r>
          </a:p>
          <a:p>
            <a:pPr algn="ctr"/>
            <a:r>
              <a:rPr lang="en-GB" altLang="en-US" sz="1800">
                <a:solidFill>
                  <a:schemeClr val="hlink"/>
                </a:solidFill>
                <a:latin typeface="Arial" panose="020B0604020202020204" pitchFamily="34" charset="0"/>
              </a:rPr>
              <a:t>1</a:t>
            </a:r>
          </a:p>
          <a:p>
            <a:pPr algn="ctr"/>
            <a:r>
              <a:rPr lang="en-GB" altLang="en-US" sz="1800">
                <a:solidFill>
                  <a:schemeClr val="hlink"/>
                </a:solidFill>
                <a:latin typeface="Arial" panose="020B0604020202020204" pitchFamily="34" charset="0"/>
              </a:rPr>
              <a:t>2</a:t>
            </a:r>
          </a:p>
          <a:p>
            <a:pPr algn="ctr"/>
            <a:r>
              <a:rPr lang="en-GB" altLang="en-US" sz="1800">
                <a:solidFill>
                  <a:schemeClr val="hlink"/>
                </a:solidFill>
                <a:latin typeface="Arial" panose="020B0604020202020204" pitchFamily="34" charset="0"/>
              </a:rPr>
              <a:t>3</a:t>
            </a:r>
          </a:p>
          <a:p>
            <a:pPr algn="ctr"/>
            <a:r>
              <a:rPr lang="en-GB" altLang="en-US" sz="1800">
                <a:solidFill>
                  <a:schemeClr val="hlink"/>
                </a:solidFill>
                <a:latin typeface="Arial" panose="020B0604020202020204" pitchFamily="34" charset="0"/>
              </a:rPr>
              <a:t>4</a:t>
            </a:r>
          </a:p>
          <a:p>
            <a:pPr algn="ctr"/>
            <a:r>
              <a:rPr lang="en-GB" altLang="en-US" sz="1800">
                <a:solidFill>
                  <a:schemeClr val="hlink"/>
                </a:solidFill>
                <a:latin typeface="Arial" panose="020B0604020202020204" pitchFamily="34" charset="0"/>
              </a:rPr>
              <a:t>5</a:t>
            </a:r>
          </a:p>
          <a:p>
            <a:pPr algn="ctr"/>
            <a:r>
              <a:rPr lang="en-GB" altLang="en-US" sz="1800">
                <a:solidFill>
                  <a:schemeClr val="hlink"/>
                </a:solidFill>
                <a:latin typeface="Arial" panose="020B0604020202020204" pitchFamily="34" charset="0"/>
              </a:rPr>
              <a:t>6</a:t>
            </a:r>
          </a:p>
          <a:p>
            <a:pPr algn="ctr"/>
            <a:r>
              <a:rPr lang="en-GB" altLang="en-US" sz="1800">
                <a:solidFill>
                  <a:schemeClr val="hlink"/>
                </a:solidFill>
                <a:latin typeface="Arial" panose="020B0604020202020204" pitchFamily="34" charset="0"/>
              </a:rPr>
              <a:t>7</a:t>
            </a:r>
          </a:p>
          <a:p>
            <a:pPr algn="ctr"/>
            <a:r>
              <a:rPr lang="en-GB" altLang="en-US" sz="1800">
                <a:solidFill>
                  <a:schemeClr val="hlink"/>
                </a:solidFill>
                <a:latin typeface="Arial" panose="020B0604020202020204" pitchFamily="34" charset="0"/>
              </a:rPr>
              <a:t>8</a:t>
            </a:r>
          </a:p>
        </p:txBody>
      </p:sp>
      <p:sp>
        <p:nvSpPr>
          <p:cNvPr id="16394" name="Rectangle 11"/>
          <p:cNvSpPr>
            <a:spLocks noChangeArrowheads="1"/>
          </p:cNvSpPr>
          <p:nvPr/>
        </p:nvSpPr>
        <p:spPr bwMode="auto">
          <a:xfrm>
            <a:off x="2409825" y="1042988"/>
            <a:ext cx="819150" cy="2838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800" i="1">
                <a:solidFill>
                  <a:schemeClr val="folHlink"/>
                </a:solidFill>
                <a:latin typeface="Arial" panose="020B0604020202020204" pitchFamily="34" charset="0"/>
              </a:rPr>
              <a:t> </a:t>
            </a:r>
            <a:r>
              <a:rPr lang="en-GB" altLang="en-US" sz="1800" i="1" u="sng">
                <a:solidFill>
                  <a:schemeClr val="folHlink"/>
                </a:solidFill>
                <a:latin typeface="Arial" panose="020B0604020202020204" pitchFamily="34" charset="0"/>
              </a:rPr>
              <a:t> TPP </a:t>
            </a:r>
          </a:p>
          <a:p>
            <a:pPr algn="ctr"/>
            <a:r>
              <a:rPr lang="en-GB" altLang="en-US" sz="1800">
                <a:solidFill>
                  <a:schemeClr val="folHlink"/>
                </a:solidFill>
                <a:latin typeface="Arial" panose="020B0604020202020204" pitchFamily="34" charset="0"/>
              </a:rPr>
              <a:t>  0</a:t>
            </a:r>
          </a:p>
          <a:p>
            <a:pPr algn="ctr"/>
            <a:r>
              <a:rPr lang="en-GB" altLang="en-US" sz="1800">
                <a:solidFill>
                  <a:schemeClr val="folHlink"/>
                </a:solidFill>
                <a:latin typeface="Arial" panose="020B0604020202020204" pitchFamily="34" charset="0"/>
              </a:rPr>
              <a:t>  3</a:t>
            </a:r>
          </a:p>
          <a:p>
            <a:pPr algn="ctr"/>
            <a:r>
              <a:rPr lang="en-GB" altLang="en-US" sz="1800">
                <a:solidFill>
                  <a:schemeClr val="folHlink"/>
                </a:solidFill>
                <a:latin typeface="Arial" panose="020B0604020202020204" pitchFamily="34" charset="0"/>
              </a:rPr>
              <a:t>10</a:t>
            </a:r>
          </a:p>
          <a:p>
            <a:pPr algn="ctr"/>
            <a:r>
              <a:rPr lang="en-GB" altLang="en-US" sz="1800">
                <a:solidFill>
                  <a:schemeClr val="folHlink"/>
                </a:solidFill>
                <a:latin typeface="Arial" panose="020B0604020202020204" pitchFamily="34" charset="0"/>
              </a:rPr>
              <a:t>24</a:t>
            </a:r>
          </a:p>
          <a:p>
            <a:pPr algn="ctr"/>
            <a:r>
              <a:rPr lang="en-GB" altLang="en-US" sz="1800">
                <a:solidFill>
                  <a:schemeClr val="folHlink"/>
                </a:solidFill>
                <a:latin typeface="Arial" panose="020B0604020202020204" pitchFamily="34" charset="0"/>
              </a:rPr>
              <a:t>36</a:t>
            </a:r>
          </a:p>
          <a:p>
            <a:pPr algn="ctr"/>
            <a:r>
              <a:rPr lang="en-GB" altLang="en-US" sz="1800">
                <a:solidFill>
                  <a:schemeClr val="folHlink"/>
                </a:solidFill>
                <a:latin typeface="Arial" panose="020B0604020202020204" pitchFamily="34" charset="0"/>
              </a:rPr>
              <a:t>40</a:t>
            </a:r>
          </a:p>
          <a:p>
            <a:pPr algn="ctr"/>
            <a:r>
              <a:rPr lang="en-GB" altLang="en-US" sz="1800">
                <a:solidFill>
                  <a:schemeClr val="folHlink"/>
                </a:solidFill>
                <a:latin typeface="Arial" panose="020B0604020202020204" pitchFamily="34" charset="0"/>
              </a:rPr>
              <a:t>42</a:t>
            </a:r>
          </a:p>
          <a:p>
            <a:pPr algn="ctr"/>
            <a:r>
              <a:rPr lang="en-GB" altLang="en-US" sz="1800">
                <a:solidFill>
                  <a:schemeClr val="folHlink"/>
                </a:solidFill>
                <a:latin typeface="Arial" panose="020B0604020202020204" pitchFamily="34" charset="0"/>
              </a:rPr>
              <a:t>42</a:t>
            </a:r>
          </a:p>
          <a:p>
            <a:pPr algn="ctr"/>
            <a:r>
              <a:rPr lang="en-GB" altLang="en-US" sz="1800">
                <a:solidFill>
                  <a:schemeClr val="folHlink"/>
                </a:solidFill>
                <a:latin typeface="Arial" panose="020B0604020202020204" pitchFamily="34" charset="0"/>
              </a:rPr>
              <a:t>40</a:t>
            </a:r>
          </a:p>
        </p:txBody>
      </p:sp>
      <p:sp>
        <p:nvSpPr>
          <p:cNvPr id="16395" name="Rectangle 13"/>
          <p:cNvSpPr>
            <a:spLocks/>
          </p:cNvSpPr>
          <p:nvPr/>
        </p:nvSpPr>
        <p:spPr bwMode="auto">
          <a:xfrm>
            <a:off x="0" y="0"/>
            <a:ext cx="9144000" cy="574675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b="1">
                <a:solidFill>
                  <a:srgbClr val="663300"/>
                </a:solidFill>
                <a:latin typeface="Arial" panose="020B0604020202020204" pitchFamily="34" charset="0"/>
              </a:rPr>
              <a:t>Wheat production per year from a particular farm</a:t>
            </a: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ChangeArrowheads="1"/>
          </p:cNvSpPr>
          <p:nvPr/>
        </p:nvSpPr>
        <p:spPr bwMode="auto">
          <a:xfrm>
            <a:off x="1084263" y="609600"/>
            <a:ext cx="7099300" cy="5334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graphicFrame>
        <p:nvGraphicFramePr>
          <p:cNvPr id="18435" name="Object 3"/>
          <p:cNvGraphicFramePr>
            <a:graphicFrameLocks/>
          </p:cNvGraphicFramePr>
          <p:nvPr/>
        </p:nvGraphicFramePr>
        <p:xfrm>
          <a:off x="609600" y="246063"/>
          <a:ext cx="7708900" cy="64055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46" name="Chart" r:id="rId4" imgW="7448719" imgH="5324763" progId="MSGraph.Chart.8">
                  <p:embed followColorScheme="full"/>
                </p:oleObj>
              </mc:Choice>
              <mc:Fallback>
                <p:oleObj name="Chart" r:id="rId4" imgW="7448719" imgH="5324763" progId="MSGraph.Chart.8">
                  <p:embed followColorScheme="full"/>
                  <p:pic>
                    <p:nvPicPr>
                      <p:cNvPr id="0" name="Object 3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9600" y="246063"/>
                        <a:ext cx="7708900" cy="64055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436" name="Rectangle 4"/>
          <p:cNvSpPr>
            <a:spLocks noChangeArrowheads="1"/>
          </p:cNvSpPr>
          <p:nvPr/>
        </p:nvSpPr>
        <p:spPr bwMode="auto">
          <a:xfrm>
            <a:off x="2979738" y="6473825"/>
            <a:ext cx="290353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2000">
                <a:latin typeface="Arial" panose="020B0604020202020204" pitchFamily="34" charset="0"/>
              </a:rPr>
              <a:t>Number of farm workers</a:t>
            </a:r>
          </a:p>
        </p:txBody>
      </p:sp>
      <p:sp>
        <p:nvSpPr>
          <p:cNvPr id="18437" name="AutoShape 5" descr="Parchment"/>
          <p:cNvSpPr>
            <a:spLocks noChangeArrowheads="1"/>
          </p:cNvSpPr>
          <p:nvPr/>
        </p:nvSpPr>
        <p:spPr bwMode="auto">
          <a:xfrm>
            <a:off x="1149350" y="692150"/>
            <a:ext cx="2120900" cy="3187700"/>
          </a:xfrm>
          <a:prstGeom prst="roundRect">
            <a:avLst>
              <a:gd name="adj" fmla="val 12495"/>
            </a:avLst>
          </a:prstGeom>
          <a:blipFill dpi="0" rotWithShape="0">
            <a:blip r:embed="rId6"/>
            <a:srcRect/>
            <a:tile tx="0" ty="0" sx="100000" sy="100000" flip="none" algn="tl"/>
          </a:blipFill>
          <a:ln w="28575">
            <a:solidFill>
              <a:schemeClr val="hlink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18438" name="Rectangle 6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18439" name="Rectangle 7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18440" name="Rectangle 9"/>
          <p:cNvSpPr>
            <a:spLocks noChangeArrowheads="1"/>
          </p:cNvSpPr>
          <p:nvPr/>
        </p:nvSpPr>
        <p:spPr bwMode="auto">
          <a:xfrm rot="-5400000">
            <a:off x="-1779587" y="3378200"/>
            <a:ext cx="419417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2000">
                <a:latin typeface="Arial" panose="020B0604020202020204" pitchFamily="34" charset="0"/>
              </a:rPr>
              <a:t>Tonnes of wheat produced per year</a:t>
            </a:r>
          </a:p>
        </p:txBody>
      </p:sp>
      <p:sp>
        <p:nvSpPr>
          <p:cNvPr id="18441" name="Rectangle 10"/>
          <p:cNvSpPr>
            <a:spLocks noChangeArrowheads="1"/>
          </p:cNvSpPr>
          <p:nvPr/>
        </p:nvSpPr>
        <p:spPr bwMode="auto">
          <a:xfrm>
            <a:off x="1165225" y="738188"/>
            <a:ext cx="1250950" cy="3113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800">
                <a:solidFill>
                  <a:schemeClr val="hlink"/>
                </a:solidFill>
                <a:latin typeface="Arial" panose="020B0604020202020204" pitchFamily="34" charset="0"/>
              </a:rPr>
              <a:t>Number of</a:t>
            </a:r>
          </a:p>
          <a:p>
            <a:pPr algn="ctr"/>
            <a:r>
              <a:rPr lang="en-GB" altLang="en-US" sz="1800">
                <a:solidFill>
                  <a:schemeClr val="hlink"/>
                </a:solidFill>
                <a:latin typeface="Arial" panose="020B0604020202020204" pitchFamily="34" charset="0"/>
              </a:rPr>
              <a:t> </a:t>
            </a:r>
            <a:r>
              <a:rPr lang="en-GB" altLang="en-US" sz="1800" u="sng">
                <a:solidFill>
                  <a:schemeClr val="hlink"/>
                </a:solidFill>
                <a:latin typeface="Arial" panose="020B0604020202020204" pitchFamily="34" charset="0"/>
              </a:rPr>
              <a:t> workers </a:t>
            </a:r>
            <a:r>
              <a:rPr lang="en-GB" altLang="en-US" sz="1800">
                <a:solidFill>
                  <a:schemeClr val="hlink"/>
                </a:solidFill>
                <a:latin typeface="Arial" panose="020B0604020202020204" pitchFamily="34" charset="0"/>
              </a:rPr>
              <a:t> </a:t>
            </a:r>
          </a:p>
          <a:p>
            <a:pPr algn="ctr"/>
            <a:r>
              <a:rPr lang="en-GB" altLang="en-US" sz="1800">
                <a:solidFill>
                  <a:schemeClr val="hlink"/>
                </a:solidFill>
                <a:latin typeface="Arial" panose="020B0604020202020204" pitchFamily="34" charset="0"/>
              </a:rPr>
              <a:t>0</a:t>
            </a:r>
          </a:p>
          <a:p>
            <a:pPr algn="ctr"/>
            <a:r>
              <a:rPr lang="en-GB" altLang="en-US" sz="1800">
                <a:solidFill>
                  <a:schemeClr val="hlink"/>
                </a:solidFill>
                <a:latin typeface="Arial" panose="020B0604020202020204" pitchFamily="34" charset="0"/>
              </a:rPr>
              <a:t>1</a:t>
            </a:r>
          </a:p>
          <a:p>
            <a:pPr algn="ctr"/>
            <a:r>
              <a:rPr lang="en-GB" altLang="en-US" sz="1800">
                <a:solidFill>
                  <a:schemeClr val="hlink"/>
                </a:solidFill>
                <a:latin typeface="Arial" panose="020B0604020202020204" pitchFamily="34" charset="0"/>
              </a:rPr>
              <a:t>2</a:t>
            </a:r>
          </a:p>
          <a:p>
            <a:pPr algn="ctr"/>
            <a:r>
              <a:rPr lang="en-GB" altLang="en-US" sz="1800">
                <a:solidFill>
                  <a:schemeClr val="hlink"/>
                </a:solidFill>
                <a:latin typeface="Arial" panose="020B0604020202020204" pitchFamily="34" charset="0"/>
              </a:rPr>
              <a:t>3</a:t>
            </a:r>
          </a:p>
          <a:p>
            <a:pPr algn="ctr"/>
            <a:r>
              <a:rPr lang="en-GB" altLang="en-US" sz="1800">
                <a:solidFill>
                  <a:schemeClr val="hlink"/>
                </a:solidFill>
                <a:latin typeface="Arial" panose="020B0604020202020204" pitchFamily="34" charset="0"/>
              </a:rPr>
              <a:t>4</a:t>
            </a:r>
          </a:p>
          <a:p>
            <a:pPr algn="ctr"/>
            <a:r>
              <a:rPr lang="en-GB" altLang="en-US" sz="1800">
                <a:solidFill>
                  <a:schemeClr val="hlink"/>
                </a:solidFill>
                <a:latin typeface="Arial" panose="020B0604020202020204" pitchFamily="34" charset="0"/>
              </a:rPr>
              <a:t>5</a:t>
            </a:r>
          </a:p>
          <a:p>
            <a:pPr algn="ctr"/>
            <a:r>
              <a:rPr lang="en-GB" altLang="en-US" sz="1800">
                <a:solidFill>
                  <a:schemeClr val="hlink"/>
                </a:solidFill>
                <a:latin typeface="Arial" panose="020B0604020202020204" pitchFamily="34" charset="0"/>
              </a:rPr>
              <a:t>6</a:t>
            </a:r>
          </a:p>
          <a:p>
            <a:pPr algn="ctr"/>
            <a:r>
              <a:rPr lang="en-GB" altLang="en-US" sz="1800">
                <a:solidFill>
                  <a:schemeClr val="hlink"/>
                </a:solidFill>
                <a:latin typeface="Arial" panose="020B0604020202020204" pitchFamily="34" charset="0"/>
              </a:rPr>
              <a:t>7</a:t>
            </a:r>
          </a:p>
          <a:p>
            <a:pPr algn="ctr"/>
            <a:r>
              <a:rPr lang="en-GB" altLang="en-US" sz="1800">
                <a:solidFill>
                  <a:schemeClr val="hlink"/>
                </a:solidFill>
                <a:latin typeface="Arial" panose="020B0604020202020204" pitchFamily="34" charset="0"/>
              </a:rPr>
              <a:t>8</a:t>
            </a:r>
          </a:p>
        </p:txBody>
      </p:sp>
      <p:sp>
        <p:nvSpPr>
          <p:cNvPr id="18442" name="Rectangle 11"/>
          <p:cNvSpPr>
            <a:spLocks noChangeArrowheads="1"/>
          </p:cNvSpPr>
          <p:nvPr/>
        </p:nvSpPr>
        <p:spPr bwMode="auto">
          <a:xfrm>
            <a:off x="2409825" y="1042988"/>
            <a:ext cx="819150" cy="2838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800" i="1">
                <a:solidFill>
                  <a:schemeClr val="folHlink"/>
                </a:solidFill>
                <a:latin typeface="Arial" panose="020B0604020202020204" pitchFamily="34" charset="0"/>
              </a:rPr>
              <a:t> </a:t>
            </a:r>
            <a:r>
              <a:rPr lang="en-GB" altLang="en-US" sz="1800" i="1" u="sng">
                <a:solidFill>
                  <a:schemeClr val="folHlink"/>
                </a:solidFill>
                <a:latin typeface="Arial" panose="020B0604020202020204" pitchFamily="34" charset="0"/>
              </a:rPr>
              <a:t> TPP </a:t>
            </a:r>
          </a:p>
          <a:p>
            <a:pPr algn="ctr"/>
            <a:r>
              <a:rPr lang="en-GB" altLang="en-US" sz="1800">
                <a:solidFill>
                  <a:schemeClr val="folHlink"/>
                </a:solidFill>
                <a:latin typeface="Arial" panose="020B0604020202020204" pitchFamily="34" charset="0"/>
              </a:rPr>
              <a:t>  0</a:t>
            </a:r>
          </a:p>
          <a:p>
            <a:pPr algn="ctr"/>
            <a:r>
              <a:rPr lang="en-GB" altLang="en-US" sz="1800">
                <a:solidFill>
                  <a:schemeClr val="folHlink"/>
                </a:solidFill>
                <a:latin typeface="Arial" panose="020B0604020202020204" pitchFamily="34" charset="0"/>
              </a:rPr>
              <a:t>  3</a:t>
            </a:r>
          </a:p>
          <a:p>
            <a:pPr algn="ctr"/>
            <a:r>
              <a:rPr lang="en-GB" altLang="en-US" sz="1800">
                <a:solidFill>
                  <a:schemeClr val="folHlink"/>
                </a:solidFill>
                <a:latin typeface="Arial" panose="020B0604020202020204" pitchFamily="34" charset="0"/>
              </a:rPr>
              <a:t>10</a:t>
            </a:r>
          </a:p>
          <a:p>
            <a:pPr algn="ctr"/>
            <a:r>
              <a:rPr lang="en-GB" altLang="en-US" sz="1800">
                <a:solidFill>
                  <a:schemeClr val="folHlink"/>
                </a:solidFill>
                <a:latin typeface="Arial" panose="020B0604020202020204" pitchFamily="34" charset="0"/>
              </a:rPr>
              <a:t>24</a:t>
            </a:r>
          </a:p>
          <a:p>
            <a:pPr algn="ctr"/>
            <a:r>
              <a:rPr lang="en-GB" altLang="en-US" sz="1800">
                <a:solidFill>
                  <a:schemeClr val="folHlink"/>
                </a:solidFill>
                <a:latin typeface="Arial" panose="020B0604020202020204" pitchFamily="34" charset="0"/>
              </a:rPr>
              <a:t>36</a:t>
            </a:r>
          </a:p>
          <a:p>
            <a:pPr algn="ctr"/>
            <a:r>
              <a:rPr lang="en-GB" altLang="en-US" sz="1800">
                <a:solidFill>
                  <a:schemeClr val="folHlink"/>
                </a:solidFill>
                <a:latin typeface="Arial" panose="020B0604020202020204" pitchFamily="34" charset="0"/>
              </a:rPr>
              <a:t>40</a:t>
            </a:r>
          </a:p>
          <a:p>
            <a:pPr algn="ctr"/>
            <a:r>
              <a:rPr lang="en-GB" altLang="en-US" sz="1800">
                <a:solidFill>
                  <a:schemeClr val="folHlink"/>
                </a:solidFill>
                <a:latin typeface="Arial" panose="020B0604020202020204" pitchFamily="34" charset="0"/>
              </a:rPr>
              <a:t>42</a:t>
            </a:r>
          </a:p>
          <a:p>
            <a:pPr algn="ctr"/>
            <a:r>
              <a:rPr lang="en-GB" altLang="en-US" sz="1800">
                <a:solidFill>
                  <a:schemeClr val="folHlink"/>
                </a:solidFill>
                <a:latin typeface="Arial" panose="020B0604020202020204" pitchFamily="34" charset="0"/>
              </a:rPr>
              <a:t>42</a:t>
            </a:r>
          </a:p>
          <a:p>
            <a:pPr algn="ctr"/>
            <a:r>
              <a:rPr lang="en-GB" altLang="en-US" sz="1800">
                <a:solidFill>
                  <a:schemeClr val="folHlink"/>
                </a:solidFill>
                <a:latin typeface="Arial" panose="020B0604020202020204" pitchFamily="34" charset="0"/>
              </a:rPr>
              <a:t>40</a:t>
            </a:r>
          </a:p>
        </p:txBody>
      </p:sp>
      <p:sp>
        <p:nvSpPr>
          <p:cNvPr id="18443" name="Rectangle 13"/>
          <p:cNvSpPr>
            <a:spLocks/>
          </p:cNvSpPr>
          <p:nvPr/>
        </p:nvSpPr>
        <p:spPr bwMode="auto">
          <a:xfrm>
            <a:off x="0" y="0"/>
            <a:ext cx="9144000" cy="574675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b="1">
                <a:solidFill>
                  <a:srgbClr val="663300"/>
                </a:solidFill>
                <a:latin typeface="Arial" panose="020B0604020202020204" pitchFamily="34" charset="0"/>
              </a:rPr>
              <a:t>Wheat production per year from a particular farm</a:t>
            </a: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ChangeArrowheads="1"/>
          </p:cNvSpPr>
          <p:nvPr/>
        </p:nvSpPr>
        <p:spPr bwMode="auto">
          <a:xfrm>
            <a:off x="1084263" y="644525"/>
            <a:ext cx="7010400" cy="5334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graphicFrame>
        <p:nvGraphicFramePr>
          <p:cNvPr id="20483" name="Object 3"/>
          <p:cNvGraphicFramePr>
            <a:graphicFrameLocks/>
          </p:cNvGraphicFramePr>
          <p:nvPr/>
        </p:nvGraphicFramePr>
        <p:xfrm>
          <a:off x="609600" y="279400"/>
          <a:ext cx="7708900" cy="64055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00" name="Chart" r:id="rId4" imgW="7448719" imgH="5324763" progId="MSGraph.Chart.8">
                  <p:embed followColorScheme="full"/>
                </p:oleObj>
              </mc:Choice>
              <mc:Fallback>
                <p:oleObj name="Chart" r:id="rId4" imgW="7448719" imgH="5324763" progId="MSGraph.Chart.8">
                  <p:embed followColorScheme="full"/>
                  <p:pic>
                    <p:nvPicPr>
                      <p:cNvPr id="0" name="Object 3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9600" y="279400"/>
                        <a:ext cx="7708900" cy="64055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484" name="Rectangle 4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20485" name="Rectangle 5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20486" name="Rectangle 7"/>
          <p:cNvSpPr>
            <a:spLocks noChangeArrowheads="1"/>
          </p:cNvSpPr>
          <p:nvPr/>
        </p:nvSpPr>
        <p:spPr bwMode="auto">
          <a:xfrm>
            <a:off x="2978150" y="6507163"/>
            <a:ext cx="29083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2000">
                <a:latin typeface="Arial" panose="020B0604020202020204" pitchFamily="34" charset="0"/>
              </a:rPr>
              <a:t>Number of farm workers</a:t>
            </a:r>
          </a:p>
        </p:txBody>
      </p:sp>
      <p:sp>
        <p:nvSpPr>
          <p:cNvPr id="20487" name="Rectangle 8"/>
          <p:cNvSpPr>
            <a:spLocks noChangeArrowheads="1"/>
          </p:cNvSpPr>
          <p:nvPr/>
        </p:nvSpPr>
        <p:spPr bwMode="auto">
          <a:xfrm rot="-5400000">
            <a:off x="-1779587" y="3378200"/>
            <a:ext cx="419417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2000">
                <a:latin typeface="Arial" panose="020B0604020202020204" pitchFamily="34" charset="0"/>
              </a:rPr>
              <a:t>Tonnes of wheat produced per year</a:t>
            </a:r>
          </a:p>
        </p:txBody>
      </p:sp>
      <p:sp>
        <p:nvSpPr>
          <p:cNvPr id="20488" name="Rectangle 9"/>
          <p:cNvSpPr>
            <a:spLocks noChangeArrowheads="1"/>
          </p:cNvSpPr>
          <p:nvPr/>
        </p:nvSpPr>
        <p:spPr bwMode="auto">
          <a:xfrm>
            <a:off x="7386638" y="1325563"/>
            <a:ext cx="7762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2400" i="1">
                <a:solidFill>
                  <a:schemeClr val="folHlink"/>
                </a:solidFill>
                <a:latin typeface="Arial" panose="020B0604020202020204" pitchFamily="34" charset="0"/>
              </a:rPr>
              <a:t>TPP</a:t>
            </a:r>
          </a:p>
        </p:txBody>
      </p:sp>
      <p:sp>
        <p:nvSpPr>
          <p:cNvPr id="556042" name="Rectangle 10"/>
          <p:cNvSpPr>
            <a:spLocks noChangeArrowheads="1"/>
          </p:cNvSpPr>
          <p:nvPr/>
        </p:nvSpPr>
        <p:spPr bwMode="auto">
          <a:xfrm>
            <a:off x="2895600" y="3605213"/>
            <a:ext cx="354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2400">
                <a:solidFill>
                  <a:schemeClr val="hlink"/>
                </a:solidFill>
                <a:latin typeface="Arial" panose="020B0604020202020204" pitchFamily="34" charset="0"/>
              </a:rPr>
              <a:t>b</a:t>
            </a:r>
          </a:p>
        </p:txBody>
      </p:sp>
      <p:grpSp>
        <p:nvGrpSpPr>
          <p:cNvPr id="556043" name="Group 11"/>
          <p:cNvGrpSpPr>
            <a:grpSpLocks/>
          </p:cNvGrpSpPr>
          <p:nvPr/>
        </p:nvGrpSpPr>
        <p:grpSpPr bwMode="auto">
          <a:xfrm>
            <a:off x="3276600" y="2925763"/>
            <a:ext cx="4324350" cy="960437"/>
            <a:chOff x="2064" y="1843"/>
            <a:chExt cx="2724" cy="605"/>
          </a:xfrm>
        </p:grpSpPr>
        <p:sp>
          <p:nvSpPr>
            <p:cNvPr id="20496" name="Line 12"/>
            <p:cNvSpPr>
              <a:spLocks noChangeShapeType="1"/>
            </p:cNvSpPr>
            <p:nvPr/>
          </p:nvSpPr>
          <p:spPr bwMode="auto">
            <a:xfrm flipV="1">
              <a:off x="2064" y="1968"/>
              <a:ext cx="1248" cy="480"/>
            </a:xfrm>
            <a:prstGeom prst="line">
              <a:avLst/>
            </a:prstGeom>
            <a:noFill/>
            <a:ln w="19050">
              <a:solidFill>
                <a:schemeClr val="hlink"/>
              </a:solidFill>
              <a:round/>
              <a:headEnd type="stealth" w="med" len="med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20497" name="Rectangle 13"/>
            <p:cNvSpPr>
              <a:spLocks noChangeArrowheads="1"/>
            </p:cNvSpPr>
            <p:nvPr/>
          </p:nvSpPr>
          <p:spPr bwMode="auto">
            <a:xfrm>
              <a:off x="3302" y="1843"/>
              <a:ext cx="1486" cy="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defTabSz="7620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7620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7620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7620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7620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/>
              <a:r>
                <a:rPr lang="en-GB" altLang="en-US" sz="2000">
                  <a:solidFill>
                    <a:schemeClr val="hlink"/>
                  </a:solidFill>
                  <a:latin typeface="Arial" panose="020B0604020202020204" pitchFamily="34" charset="0"/>
                </a:rPr>
                <a:t>Diminishing returns</a:t>
              </a:r>
            </a:p>
            <a:p>
              <a:pPr algn="ctr"/>
              <a:r>
                <a:rPr lang="en-GB" altLang="en-US" sz="2000">
                  <a:solidFill>
                    <a:schemeClr val="hlink"/>
                  </a:solidFill>
                  <a:latin typeface="Arial" panose="020B0604020202020204" pitchFamily="34" charset="0"/>
                </a:rPr>
                <a:t>set in here</a:t>
              </a:r>
            </a:p>
          </p:txBody>
        </p:sp>
      </p:grpSp>
      <p:sp>
        <p:nvSpPr>
          <p:cNvPr id="556046" name="Rectangle 14"/>
          <p:cNvSpPr>
            <a:spLocks noChangeArrowheads="1"/>
          </p:cNvSpPr>
          <p:nvPr/>
        </p:nvSpPr>
        <p:spPr bwMode="auto">
          <a:xfrm>
            <a:off x="6376988" y="552450"/>
            <a:ext cx="354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2400">
                <a:solidFill>
                  <a:schemeClr val="tx2"/>
                </a:solidFill>
                <a:latin typeface="Arial" panose="020B0604020202020204" pitchFamily="34" charset="0"/>
              </a:rPr>
              <a:t>d</a:t>
            </a:r>
          </a:p>
        </p:txBody>
      </p:sp>
      <p:grpSp>
        <p:nvGrpSpPr>
          <p:cNvPr id="556047" name="Group 15"/>
          <p:cNvGrpSpPr>
            <a:grpSpLocks/>
          </p:cNvGrpSpPr>
          <p:nvPr/>
        </p:nvGrpSpPr>
        <p:grpSpPr bwMode="auto">
          <a:xfrm>
            <a:off x="5532438" y="1066800"/>
            <a:ext cx="2058987" cy="1493838"/>
            <a:chOff x="3485" y="672"/>
            <a:chExt cx="1297" cy="941"/>
          </a:xfrm>
        </p:grpSpPr>
        <p:sp>
          <p:nvSpPr>
            <p:cNvPr id="20494" name="Line 16"/>
            <p:cNvSpPr>
              <a:spLocks noChangeShapeType="1"/>
            </p:cNvSpPr>
            <p:nvPr/>
          </p:nvSpPr>
          <p:spPr bwMode="auto">
            <a:xfrm>
              <a:off x="4128" y="672"/>
              <a:ext cx="0" cy="624"/>
            </a:xfrm>
            <a:prstGeom prst="line">
              <a:avLst/>
            </a:prstGeom>
            <a:noFill/>
            <a:ln w="19050">
              <a:solidFill>
                <a:schemeClr val="tx2"/>
              </a:solidFill>
              <a:round/>
              <a:headEnd type="stealth" w="med" len="med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20495" name="Rectangle 17"/>
            <p:cNvSpPr>
              <a:spLocks noChangeArrowheads="1"/>
            </p:cNvSpPr>
            <p:nvPr/>
          </p:nvSpPr>
          <p:spPr bwMode="auto">
            <a:xfrm>
              <a:off x="3485" y="1363"/>
              <a:ext cx="1297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defTabSz="7620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7620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7620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7620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7620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/>
              <a:r>
                <a:rPr lang="en-GB" altLang="en-US" sz="2000">
                  <a:solidFill>
                    <a:schemeClr val="tx2"/>
                  </a:solidFill>
                  <a:latin typeface="Arial" panose="020B0604020202020204" pitchFamily="34" charset="0"/>
                </a:rPr>
                <a:t>Maximum output</a:t>
              </a:r>
              <a:endParaRPr lang="en-GB" altLang="en-US" sz="2000">
                <a:solidFill>
                  <a:schemeClr val="hlink"/>
                </a:solidFill>
                <a:latin typeface="Arial" panose="020B0604020202020204" pitchFamily="34" charset="0"/>
              </a:endParaRPr>
            </a:p>
          </p:txBody>
        </p:sp>
      </p:grpSp>
      <p:sp>
        <p:nvSpPr>
          <p:cNvPr id="20493" name="Rectangle 19"/>
          <p:cNvSpPr>
            <a:spLocks/>
          </p:cNvSpPr>
          <p:nvPr/>
        </p:nvSpPr>
        <p:spPr bwMode="auto">
          <a:xfrm>
            <a:off x="0" y="0"/>
            <a:ext cx="9144000" cy="574675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b="1">
                <a:solidFill>
                  <a:srgbClr val="663300"/>
                </a:solidFill>
                <a:latin typeface="Arial" panose="020B0604020202020204" pitchFamily="34" charset="0"/>
              </a:rPr>
              <a:t>Wheat production per year from a particular farm</a:t>
            </a: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6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560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560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560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560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6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560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560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560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560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6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560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560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560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560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6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560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560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560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560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6042" grpId="0" autoUpdateAnimBg="0"/>
      <p:bldP spid="556046" grpId="0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ChangeArrowheads="1"/>
          </p:cNvSpPr>
          <p:nvPr/>
        </p:nvSpPr>
        <p:spPr bwMode="auto">
          <a:xfrm>
            <a:off x="2273300" y="3584575"/>
            <a:ext cx="5029200" cy="25146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22531" name="Rectangle 3"/>
          <p:cNvSpPr>
            <a:spLocks noChangeArrowheads="1"/>
          </p:cNvSpPr>
          <p:nvPr/>
        </p:nvSpPr>
        <p:spPr bwMode="auto">
          <a:xfrm>
            <a:off x="2286000" y="609600"/>
            <a:ext cx="5029200" cy="25146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graphicFrame>
        <p:nvGraphicFramePr>
          <p:cNvPr id="22532" name="Object 4"/>
          <p:cNvGraphicFramePr>
            <a:graphicFrameLocks/>
          </p:cNvGraphicFramePr>
          <p:nvPr/>
        </p:nvGraphicFramePr>
        <p:xfrm>
          <a:off x="1833563" y="3397250"/>
          <a:ext cx="5600700" cy="3255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59" name="Chart" r:id="rId4" imgW="7458429" imgH="5324763" progId="MSGraph.Chart.8">
                  <p:embed followColorScheme="full"/>
                </p:oleObj>
              </mc:Choice>
              <mc:Fallback>
                <p:oleObj name="Chart" r:id="rId4" imgW="7458429" imgH="5324763" progId="MSGraph.Chart.8">
                  <p:embed followColorScheme="full"/>
                  <p:pic>
                    <p:nvPicPr>
                      <p:cNvPr id="0" name="Object 4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33563" y="3397250"/>
                        <a:ext cx="5600700" cy="32559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533" name="Object 5"/>
          <p:cNvGraphicFramePr>
            <a:graphicFrameLocks/>
          </p:cNvGraphicFramePr>
          <p:nvPr/>
        </p:nvGraphicFramePr>
        <p:xfrm>
          <a:off x="1828800" y="423863"/>
          <a:ext cx="5600700" cy="3133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60" name="Chart" r:id="rId6" imgW="7458429" imgH="5324763" progId="MSGraph.Chart.8">
                  <p:embed followColorScheme="full"/>
                </p:oleObj>
              </mc:Choice>
              <mc:Fallback>
                <p:oleObj name="Chart" r:id="rId6" imgW="7458429" imgH="5324763" progId="MSGraph.Chart.8">
                  <p:embed followColorScheme="full"/>
                  <p:pic>
                    <p:nvPicPr>
                      <p:cNvPr id="0" name="Object 5"/>
                      <p:cNvPicPr>
                        <a:picLocks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28800" y="423863"/>
                        <a:ext cx="5600700" cy="3133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58086" name="Line 6"/>
          <p:cNvSpPr>
            <a:spLocks noChangeShapeType="1"/>
          </p:cNvSpPr>
          <p:nvPr/>
        </p:nvSpPr>
        <p:spPr bwMode="auto">
          <a:xfrm flipH="1">
            <a:off x="2265363" y="4967288"/>
            <a:ext cx="896937" cy="0"/>
          </a:xfrm>
          <a:prstGeom prst="line">
            <a:avLst/>
          </a:prstGeom>
          <a:noFill/>
          <a:ln w="12700">
            <a:solidFill>
              <a:schemeClr val="accent2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58087" name="Line 7"/>
          <p:cNvSpPr>
            <a:spLocks noChangeShapeType="1"/>
          </p:cNvSpPr>
          <p:nvPr/>
        </p:nvSpPr>
        <p:spPr bwMode="auto">
          <a:xfrm>
            <a:off x="3162300" y="4986338"/>
            <a:ext cx="0" cy="1135062"/>
          </a:xfrm>
          <a:prstGeom prst="line">
            <a:avLst/>
          </a:prstGeom>
          <a:noFill/>
          <a:ln w="12700">
            <a:solidFill>
              <a:schemeClr val="accent2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58088" name="Oval 8"/>
          <p:cNvSpPr>
            <a:spLocks noChangeArrowheads="1"/>
          </p:cNvSpPr>
          <p:nvPr/>
        </p:nvSpPr>
        <p:spPr bwMode="auto">
          <a:xfrm>
            <a:off x="3125788" y="4930775"/>
            <a:ext cx="85725" cy="85725"/>
          </a:xfrm>
          <a:prstGeom prst="ellipse">
            <a:avLst/>
          </a:prstGeom>
          <a:solidFill>
            <a:srgbClr val="FFCCCC"/>
          </a:solidFill>
          <a:ln w="19050">
            <a:solidFill>
              <a:srgbClr val="FF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22537" name="Rectangle 9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22538" name="Rectangle 10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22539" name="Rectangle 12"/>
          <p:cNvSpPr>
            <a:spLocks noChangeArrowheads="1"/>
          </p:cNvSpPr>
          <p:nvPr/>
        </p:nvSpPr>
        <p:spPr bwMode="auto">
          <a:xfrm>
            <a:off x="7186613" y="2979738"/>
            <a:ext cx="1663700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600">
                <a:latin typeface="Arial" panose="020B0604020202020204" pitchFamily="34" charset="0"/>
              </a:rPr>
              <a:t>Number of</a:t>
            </a:r>
          </a:p>
          <a:p>
            <a:pPr algn="ctr"/>
            <a:r>
              <a:rPr lang="en-GB" altLang="en-US" sz="1600">
                <a:latin typeface="Arial" panose="020B0604020202020204" pitchFamily="34" charset="0"/>
              </a:rPr>
              <a:t>farm workers (</a:t>
            </a:r>
            <a:r>
              <a:rPr lang="en-GB" altLang="en-US" sz="1600" i="1">
                <a:latin typeface="Arial" panose="020B0604020202020204" pitchFamily="34" charset="0"/>
              </a:rPr>
              <a:t>L</a:t>
            </a:r>
            <a:r>
              <a:rPr lang="en-GB" altLang="en-US" sz="1600">
                <a:latin typeface="Arial" panose="020B0604020202020204" pitchFamily="34" charset="0"/>
              </a:rPr>
              <a:t>)</a:t>
            </a:r>
          </a:p>
        </p:txBody>
      </p:sp>
      <p:sp>
        <p:nvSpPr>
          <p:cNvPr id="22540" name="Rectangle 13"/>
          <p:cNvSpPr>
            <a:spLocks noChangeArrowheads="1"/>
          </p:cNvSpPr>
          <p:nvPr/>
        </p:nvSpPr>
        <p:spPr bwMode="auto">
          <a:xfrm rot="-5400000">
            <a:off x="280193" y="1891507"/>
            <a:ext cx="2544763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600">
                <a:latin typeface="Arial" panose="020B0604020202020204" pitchFamily="34" charset="0"/>
              </a:rPr>
              <a:t>Tonnes of wheat  per year</a:t>
            </a:r>
          </a:p>
        </p:txBody>
      </p:sp>
      <p:sp>
        <p:nvSpPr>
          <p:cNvPr id="22541" name="Rectangle 14"/>
          <p:cNvSpPr>
            <a:spLocks noChangeArrowheads="1"/>
          </p:cNvSpPr>
          <p:nvPr/>
        </p:nvSpPr>
        <p:spPr bwMode="auto">
          <a:xfrm>
            <a:off x="6807200" y="925513"/>
            <a:ext cx="6286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800" i="1">
                <a:solidFill>
                  <a:schemeClr val="folHlink"/>
                </a:solidFill>
                <a:latin typeface="Arial" panose="020B0604020202020204" pitchFamily="34" charset="0"/>
              </a:rPr>
              <a:t>TPP</a:t>
            </a:r>
          </a:p>
        </p:txBody>
      </p:sp>
      <p:sp>
        <p:nvSpPr>
          <p:cNvPr id="22542" name="Rectangle 15"/>
          <p:cNvSpPr>
            <a:spLocks noChangeArrowheads="1"/>
          </p:cNvSpPr>
          <p:nvPr/>
        </p:nvSpPr>
        <p:spPr bwMode="auto">
          <a:xfrm rot="-5400000">
            <a:off x="286544" y="4791869"/>
            <a:ext cx="2544762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600">
                <a:latin typeface="Arial" panose="020B0604020202020204" pitchFamily="34" charset="0"/>
              </a:rPr>
              <a:t>Tonnes of wheat  per year</a:t>
            </a:r>
          </a:p>
        </p:txBody>
      </p:sp>
      <p:sp>
        <p:nvSpPr>
          <p:cNvPr id="22543" name="Rectangle 16"/>
          <p:cNvSpPr>
            <a:spLocks noChangeArrowheads="1"/>
          </p:cNvSpPr>
          <p:nvPr/>
        </p:nvSpPr>
        <p:spPr bwMode="auto">
          <a:xfrm>
            <a:off x="7192963" y="5953125"/>
            <a:ext cx="1663700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600">
                <a:latin typeface="Arial" panose="020B0604020202020204" pitchFamily="34" charset="0"/>
              </a:rPr>
              <a:t>Number of</a:t>
            </a:r>
          </a:p>
          <a:p>
            <a:pPr algn="ctr"/>
            <a:r>
              <a:rPr lang="en-GB" altLang="en-US" sz="1600">
                <a:latin typeface="Arial" panose="020B0604020202020204" pitchFamily="34" charset="0"/>
              </a:rPr>
              <a:t>farm workers (</a:t>
            </a:r>
            <a:r>
              <a:rPr lang="en-GB" altLang="en-US" sz="1600" i="1">
                <a:latin typeface="Arial" panose="020B0604020202020204" pitchFamily="34" charset="0"/>
              </a:rPr>
              <a:t>L</a:t>
            </a:r>
            <a:r>
              <a:rPr lang="en-GB" altLang="en-US" sz="1600">
                <a:latin typeface="Arial" panose="020B0604020202020204" pitchFamily="34" charset="0"/>
              </a:rPr>
              <a:t>)</a:t>
            </a:r>
          </a:p>
        </p:txBody>
      </p:sp>
      <p:grpSp>
        <p:nvGrpSpPr>
          <p:cNvPr id="558097" name="Group 17"/>
          <p:cNvGrpSpPr>
            <a:grpSpLocks/>
          </p:cNvGrpSpPr>
          <p:nvPr/>
        </p:nvGrpSpPr>
        <p:grpSpPr bwMode="auto">
          <a:xfrm>
            <a:off x="3473450" y="2586038"/>
            <a:ext cx="1047750" cy="384175"/>
            <a:chOff x="2188" y="1629"/>
            <a:chExt cx="660" cy="242"/>
          </a:xfrm>
        </p:grpSpPr>
        <p:sp>
          <p:nvSpPr>
            <p:cNvPr id="22553" name="Line 18"/>
            <p:cNvSpPr>
              <a:spLocks noChangeShapeType="1"/>
            </p:cNvSpPr>
            <p:nvPr/>
          </p:nvSpPr>
          <p:spPr bwMode="auto">
            <a:xfrm>
              <a:off x="2188" y="1629"/>
              <a:ext cx="0" cy="242"/>
            </a:xfrm>
            <a:prstGeom prst="line">
              <a:avLst/>
            </a:prstGeom>
            <a:noFill/>
            <a:ln w="12700">
              <a:solidFill>
                <a:schemeClr val="hlink"/>
              </a:solidFill>
              <a:prstDash val="dash"/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22554" name="Rectangle 19"/>
            <p:cNvSpPr>
              <a:spLocks noChangeArrowheads="1"/>
            </p:cNvSpPr>
            <p:nvPr/>
          </p:nvSpPr>
          <p:spPr bwMode="auto">
            <a:xfrm>
              <a:off x="2188" y="1657"/>
              <a:ext cx="660" cy="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defTabSz="7620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7620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7620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7620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7620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GB" altLang="en-US" sz="1600">
                  <a:solidFill>
                    <a:schemeClr val="hlink"/>
                  </a:solidFill>
                  <a:latin typeface="Symbol" panose="05050102010706020507" pitchFamily="18" charset="2"/>
                </a:rPr>
                <a:t>D</a:t>
              </a:r>
              <a:r>
                <a:rPr lang="en-GB" altLang="en-US" sz="1600" i="1">
                  <a:solidFill>
                    <a:schemeClr val="hlink"/>
                  </a:solidFill>
                  <a:latin typeface="Arial" panose="020B0604020202020204" pitchFamily="34" charset="0"/>
                </a:rPr>
                <a:t>TPP</a:t>
              </a:r>
              <a:r>
                <a:rPr lang="en-GB" altLang="en-US" sz="1600">
                  <a:solidFill>
                    <a:schemeClr val="hlink"/>
                  </a:solidFill>
                  <a:latin typeface="Arial" panose="020B0604020202020204" pitchFamily="34" charset="0"/>
                </a:rPr>
                <a:t> = 7</a:t>
              </a:r>
            </a:p>
          </p:txBody>
        </p:sp>
      </p:grpSp>
      <p:grpSp>
        <p:nvGrpSpPr>
          <p:cNvPr id="558100" name="Group 20"/>
          <p:cNvGrpSpPr>
            <a:grpSpLocks/>
          </p:cNvGrpSpPr>
          <p:nvPr/>
        </p:nvGrpSpPr>
        <p:grpSpPr bwMode="auto">
          <a:xfrm>
            <a:off x="2798763" y="2970213"/>
            <a:ext cx="765175" cy="895350"/>
            <a:chOff x="1763" y="1871"/>
            <a:chExt cx="482" cy="564"/>
          </a:xfrm>
        </p:grpSpPr>
        <p:sp>
          <p:nvSpPr>
            <p:cNvPr id="22550" name="Line 21"/>
            <p:cNvSpPr>
              <a:spLocks noChangeShapeType="1"/>
            </p:cNvSpPr>
            <p:nvPr/>
          </p:nvSpPr>
          <p:spPr bwMode="auto">
            <a:xfrm>
              <a:off x="1796" y="1871"/>
              <a:ext cx="392" cy="0"/>
            </a:xfrm>
            <a:prstGeom prst="line">
              <a:avLst/>
            </a:prstGeom>
            <a:noFill/>
            <a:ln w="12700">
              <a:solidFill>
                <a:schemeClr val="hlink"/>
              </a:solidFill>
              <a:prstDash val="dash"/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22551" name="Line 22"/>
            <p:cNvSpPr>
              <a:spLocks noChangeShapeType="1"/>
            </p:cNvSpPr>
            <p:nvPr/>
          </p:nvSpPr>
          <p:spPr bwMode="auto">
            <a:xfrm>
              <a:off x="2003" y="1906"/>
              <a:ext cx="0" cy="323"/>
            </a:xfrm>
            <a:prstGeom prst="line">
              <a:avLst/>
            </a:prstGeom>
            <a:noFill/>
            <a:ln w="12700">
              <a:solidFill>
                <a:schemeClr val="hlink"/>
              </a:solidFill>
              <a:round/>
              <a:headEnd type="stealth" w="med" len="med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22552" name="Rectangle 23"/>
            <p:cNvSpPr>
              <a:spLocks noChangeArrowheads="1"/>
            </p:cNvSpPr>
            <p:nvPr/>
          </p:nvSpPr>
          <p:spPr bwMode="auto">
            <a:xfrm>
              <a:off x="1763" y="2223"/>
              <a:ext cx="482" cy="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defTabSz="7620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7620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7620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7620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7620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/>
              <a:r>
                <a:rPr lang="en-GB" altLang="en-US" sz="1600">
                  <a:solidFill>
                    <a:schemeClr val="hlink"/>
                  </a:solidFill>
                  <a:latin typeface="Symbol" panose="05050102010706020507" pitchFamily="18" charset="2"/>
                </a:rPr>
                <a:t>D</a:t>
              </a:r>
              <a:r>
                <a:rPr lang="en-GB" altLang="en-US" sz="1600" i="1">
                  <a:solidFill>
                    <a:schemeClr val="hlink"/>
                  </a:solidFill>
                  <a:latin typeface="Arial" panose="020B0604020202020204" pitchFamily="34" charset="0"/>
                </a:rPr>
                <a:t>L</a:t>
              </a:r>
              <a:r>
                <a:rPr lang="en-GB" altLang="en-US" sz="1600">
                  <a:solidFill>
                    <a:schemeClr val="hlink"/>
                  </a:solidFill>
                  <a:latin typeface="Arial" panose="020B0604020202020204" pitchFamily="34" charset="0"/>
                </a:rPr>
                <a:t> = 1</a:t>
              </a:r>
            </a:p>
          </p:txBody>
        </p:sp>
      </p:grpSp>
      <p:grpSp>
        <p:nvGrpSpPr>
          <p:cNvPr id="558104" name="Group 24"/>
          <p:cNvGrpSpPr>
            <a:grpSpLocks/>
          </p:cNvGrpSpPr>
          <p:nvPr/>
        </p:nvGrpSpPr>
        <p:grpSpPr bwMode="auto">
          <a:xfrm>
            <a:off x="3252788" y="4719638"/>
            <a:ext cx="2601912" cy="336550"/>
            <a:chOff x="2049" y="2973"/>
            <a:chExt cx="1639" cy="212"/>
          </a:xfrm>
        </p:grpSpPr>
        <p:sp>
          <p:nvSpPr>
            <p:cNvPr id="22548" name="Line 25"/>
            <p:cNvSpPr>
              <a:spLocks noChangeShapeType="1"/>
            </p:cNvSpPr>
            <p:nvPr/>
          </p:nvSpPr>
          <p:spPr bwMode="auto">
            <a:xfrm flipV="1">
              <a:off x="2049" y="3072"/>
              <a:ext cx="300" cy="46"/>
            </a:xfrm>
            <a:prstGeom prst="line">
              <a:avLst/>
            </a:prstGeom>
            <a:noFill/>
            <a:ln w="12700">
              <a:solidFill>
                <a:schemeClr val="accent2"/>
              </a:solidFill>
              <a:round/>
              <a:headEnd type="stealth" w="med" len="med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22549" name="Rectangle 26"/>
            <p:cNvSpPr>
              <a:spLocks noChangeArrowheads="1"/>
            </p:cNvSpPr>
            <p:nvPr/>
          </p:nvSpPr>
          <p:spPr bwMode="auto">
            <a:xfrm>
              <a:off x="2349" y="2973"/>
              <a:ext cx="1339" cy="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defTabSz="7620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7620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7620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7620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7620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GB" altLang="en-US" sz="1600" i="1">
                  <a:solidFill>
                    <a:schemeClr val="accent2"/>
                  </a:solidFill>
                  <a:latin typeface="Arial" panose="020B0604020202020204" pitchFamily="34" charset="0"/>
                </a:rPr>
                <a:t>MPP</a:t>
              </a:r>
              <a:r>
                <a:rPr lang="en-GB" altLang="en-US" sz="1600">
                  <a:solidFill>
                    <a:schemeClr val="accent2"/>
                  </a:solidFill>
                  <a:latin typeface="Arial" panose="020B0604020202020204" pitchFamily="34" charset="0"/>
                </a:rPr>
                <a:t> = </a:t>
              </a:r>
              <a:r>
                <a:rPr lang="en-GB" altLang="en-US" sz="1600">
                  <a:solidFill>
                    <a:schemeClr val="accent2"/>
                  </a:solidFill>
                  <a:latin typeface="Symbol" panose="05050102010706020507" pitchFamily="18" charset="2"/>
                </a:rPr>
                <a:t>D</a:t>
              </a:r>
              <a:r>
                <a:rPr lang="en-GB" altLang="en-US" sz="1600" i="1">
                  <a:solidFill>
                    <a:schemeClr val="accent2"/>
                  </a:solidFill>
                  <a:latin typeface="Arial" panose="020B0604020202020204" pitchFamily="34" charset="0"/>
                </a:rPr>
                <a:t>TPP</a:t>
              </a:r>
              <a:r>
                <a:rPr lang="en-GB" altLang="en-US" sz="1600">
                  <a:solidFill>
                    <a:schemeClr val="accent2"/>
                  </a:solidFill>
                  <a:latin typeface="Arial" panose="020B0604020202020204" pitchFamily="34" charset="0"/>
                </a:rPr>
                <a:t> / </a:t>
              </a:r>
              <a:r>
                <a:rPr lang="en-GB" altLang="en-US" sz="1600">
                  <a:solidFill>
                    <a:schemeClr val="accent2"/>
                  </a:solidFill>
                  <a:latin typeface="Symbol" panose="05050102010706020507" pitchFamily="18" charset="2"/>
                </a:rPr>
                <a:t>D</a:t>
              </a:r>
              <a:r>
                <a:rPr lang="en-GB" altLang="en-US" sz="1600" i="1">
                  <a:solidFill>
                    <a:schemeClr val="accent2"/>
                  </a:solidFill>
                  <a:latin typeface="Arial" panose="020B0604020202020204" pitchFamily="34" charset="0"/>
                </a:rPr>
                <a:t>L</a:t>
              </a:r>
              <a:r>
                <a:rPr lang="en-GB" altLang="en-US" sz="1600">
                  <a:solidFill>
                    <a:schemeClr val="accent2"/>
                  </a:solidFill>
                  <a:latin typeface="Arial" panose="020B0604020202020204" pitchFamily="34" charset="0"/>
                </a:rPr>
                <a:t> = 7</a:t>
              </a:r>
            </a:p>
          </p:txBody>
        </p:sp>
      </p:grpSp>
      <p:sp>
        <p:nvSpPr>
          <p:cNvPr id="22547" name="Rectangle 28"/>
          <p:cNvSpPr>
            <a:spLocks/>
          </p:cNvSpPr>
          <p:nvPr/>
        </p:nvSpPr>
        <p:spPr bwMode="auto">
          <a:xfrm>
            <a:off x="0" y="0"/>
            <a:ext cx="9144000" cy="574675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b="1">
                <a:solidFill>
                  <a:srgbClr val="663300"/>
                </a:solidFill>
                <a:latin typeface="Arial" panose="020B0604020202020204" pitchFamily="34" charset="0"/>
              </a:rPr>
              <a:t>Wheat production per year from a particular farm</a:t>
            </a: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8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58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58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58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58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8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580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580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580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580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8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580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580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580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580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8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58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58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58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58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8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5580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8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558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8086" grpId="0" animBg="1"/>
      <p:bldP spid="558087" grpId="0" animBg="1"/>
      <p:bldP spid="55808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ChangeArrowheads="1"/>
          </p:cNvSpPr>
          <p:nvPr/>
        </p:nvSpPr>
        <p:spPr bwMode="auto">
          <a:xfrm>
            <a:off x="2286000" y="609600"/>
            <a:ext cx="5029200" cy="25146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24579" name="Rectangle 3"/>
          <p:cNvSpPr>
            <a:spLocks noChangeArrowheads="1"/>
          </p:cNvSpPr>
          <p:nvPr/>
        </p:nvSpPr>
        <p:spPr bwMode="auto">
          <a:xfrm>
            <a:off x="2273300" y="3584575"/>
            <a:ext cx="5029200" cy="25146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graphicFrame>
        <p:nvGraphicFramePr>
          <p:cNvPr id="24580" name="Object 4"/>
          <p:cNvGraphicFramePr>
            <a:graphicFrameLocks/>
          </p:cNvGraphicFramePr>
          <p:nvPr/>
        </p:nvGraphicFramePr>
        <p:xfrm>
          <a:off x="1836738" y="423863"/>
          <a:ext cx="5600700" cy="3133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595" name="Chart" r:id="rId4" imgW="7458429" imgH="5324763" progId="MSGraph.Chart.8">
                  <p:embed followColorScheme="full"/>
                </p:oleObj>
              </mc:Choice>
              <mc:Fallback>
                <p:oleObj name="Chart" r:id="rId4" imgW="7458429" imgH="5324763" progId="MSGraph.Chart.8">
                  <p:embed followColorScheme="full"/>
                  <p:pic>
                    <p:nvPicPr>
                      <p:cNvPr id="0" name="Object 4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36738" y="423863"/>
                        <a:ext cx="5600700" cy="3133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581" name="Object 5"/>
          <p:cNvGraphicFramePr>
            <a:graphicFrameLocks/>
          </p:cNvGraphicFramePr>
          <p:nvPr/>
        </p:nvGraphicFramePr>
        <p:xfrm>
          <a:off x="1833563" y="3397250"/>
          <a:ext cx="5600700" cy="3255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596" name="Chart" r:id="rId6" imgW="7458429" imgH="5324763" progId="MSGraph.Chart.8">
                  <p:embed followColorScheme="full"/>
                </p:oleObj>
              </mc:Choice>
              <mc:Fallback>
                <p:oleObj name="Chart" r:id="rId6" imgW="7458429" imgH="5324763" progId="MSGraph.Chart.8">
                  <p:embed followColorScheme="full"/>
                  <p:pic>
                    <p:nvPicPr>
                      <p:cNvPr id="0" name="Object 5"/>
                      <p:cNvPicPr>
                        <a:picLocks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33563" y="3397250"/>
                        <a:ext cx="5600700" cy="32559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4582" name="Rectangle 6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24583" name="Rectangle 7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24584" name="Rectangle 9"/>
          <p:cNvSpPr>
            <a:spLocks noChangeArrowheads="1"/>
          </p:cNvSpPr>
          <p:nvPr/>
        </p:nvSpPr>
        <p:spPr bwMode="auto">
          <a:xfrm rot="-5400000">
            <a:off x="280193" y="1891507"/>
            <a:ext cx="2544763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600">
                <a:latin typeface="Arial" panose="020B0604020202020204" pitchFamily="34" charset="0"/>
              </a:rPr>
              <a:t>Tonnes of wheat  per year</a:t>
            </a:r>
          </a:p>
        </p:txBody>
      </p:sp>
      <p:sp>
        <p:nvSpPr>
          <p:cNvPr id="24585" name="Rectangle 10"/>
          <p:cNvSpPr>
            <a:spLocks noChangeArrowheads="1"/>
          </p:cNvSpPr>
          <p:nvPr/>
        </p:nvSpPr>
        <p:spPr bwMode="auto">
          <a:xfrm>
            <a:off x="6807200" y="925513"/>
            <a:ext cx="6286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800" i="1">
                <a:solidFill>
                  <a:schemeClr val="folHlink"/>
                </a:solidFill>
                <a:latin typeface="Arial" panose="020B0604020202020204" pitchFamily="34" charset="0"/>
              </a:rPr>
              <a:t>TPP</a:t>
            </a:r>
          </a:p>
        </p:txBody>
      </p:sp>
      <p:sp>
        <p:nvSpPr>
          <p:cNvPr id="24586" name="Rectangle 11"/>
          <p:cNvSpPr>
            <a:spLocks noChangeArrowheads="1"/>
          </p:cNvSpPr>
          <p:nvPr/>
        </p:nvSpPr>
        <p:spPr bwMode="auto">
          <a:xfrm rot="-5400000">
            <a:off x="286544" y="4791869"/>
            <a:ext cx="2544762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600">
                <a:latin typeface="Arial" panose="020B0604020202020204" pitchFamily="34" charset="0"/>
              </a:rPr>
              <a:t>Tonnes of wheat  per year</a:t>
            </a:r>
          </a:p>
        </p:txBody>
      </p:sp>
      <p:sp>
        <p:nvSpPr>
          <p:cNvPr id="24587" name="Rectangle 12"/>
          <p:cNvSpPr>
            <a:spLocks noChangeArrowheads="1"/>
          </p:cNvSpPr>
          <p:nvPr/>
        </p:nvSpPr>
        <p:spPr bwMode="auto">
          <a:xfrm>
            <a:off x="6478588" y="6423025"/>
            <a:ext cx="6794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800" i="1">
                <a:solidFill>
                  <a:schemeClr val="accent2"/>
                </a:solidFill>
                <a:latin typeface="Arial" panose="020B0604020202020204" pitchFamily="34" charset="0"/>
              </a:rPr>
              <a:t>MPP</a:t>
            </a:r>
          </a:p>
        </p:txBody>
      </p:sp>
      <p:sp>
        <p:nvSpPr>
          <p:cNvPr id="24588" name="Rectangle 13"/>
          <p:cNvSpPr>
            <a:spLocks noChangeArrowheads="1"/>
          </p:cNvSpPr>
          <p:nvPr/>
        </p:nvSpPr>
        <p:spPr bwMode="auto">
          <a:xfrm>
            <a:off x="7186613" y="2979738"/>
            <a:ext cx="1663700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600">
                <a:latin typeface="Arial" panose="020B0604020202020204" pitchFamily="34" charset="0"/>
              </a:rPr>
              <a:t>Number of</a:t>
            </a:r>
          </a:p>
          <a:p>
            <a:pPr algn="ctr"/>
            <a:r>
              <a:rPr lang="en-GB" altLang="en-US" sz="1600">
                <a:latin typeface="Arial" panose="020B0604020202020204" pitchFamily="34" charset="0"/>
              </a:rPr>
              <a:t>farm workers (</a:t>
            </a:r>
            <a:r>
              <a:rPr lang="en-GB" altLang="en-US" sz="1600" i="1">
                <a:latin typeface="Arial" panose="020B0604020202020204" pitchFamily="34" charset="0"/>
              </a:rPr>
              <a:t>L</a:t>
            </a:r>
            <a:r>
              <a:rPr lang="en-GB" altLang="en-US" sz="1600">
                <a:latin typeface="Arial" panose="020B0604020202020204" pitchFamily="34" charset="0"/>
              </a:rPr>
              <a:t>)</a:t>
            </a:r>
          </a:p>
        </p:txBody>
      </p:sp>
      <p:sp>
        <p:nvSpPr>
          <p:cNvPr id="24589" name="Rectangle 14"/>
          <p:cNvSpPr>
            <a:spLocks noChangeArrowheads="1"/>
          </p:cNvSpPr>
          <p:nvPr/>
        </p:nvSpPr>
        <p:spPr bwMode="auto">
          <a:xfrm>
            <a:off x="7192963" y="5953125"/>
            <a:ext cx="1663700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600">
                <a:latin typeface="Arial" panose="020B0604020202020204" pitchFamily="34" charset="0"/>
              </a:rPr>
              <a:t>Number of</a:t>
            </a:r>
          </a:p>
          <a:p>
            <a:pPr algn="ctr"/>
            <a:r>
              <a:rPr lang="en-GB" altLang="en-US" sz="1600">
                <a:latin typeface="Arial" panose="020B0604020202020204" pitchFamily="34" charset="0"/>
              </a:rPr>
              <a:t>farm workers (</a:t>
            </a:r>
            <a:r>
              <a:rPr lang="en-GB" altLang="en-US" sz="1600" i="1">
                <a:latin typeface="Arial" panose="020B0604020202020204" pitchFamily="34" charset="0"/>
              </a:rPr>
              <a:t>L</a:t>
            </a:r>
            <a:r>
              <a:rPr lang="en-GB" altLang="en-US" sz="1600">
                <a:latin typeface="Arial" panose="020B0604020202020204" pitchFamily="34" charset="0"/>
              </a:rPr>
              <a:t>)</a:t>
            </a:r>
          </a:p>
        </p:txBody>
      </p:sp>
      <p:sp>
        <p:nvSpPr>
          <p:cNvPr id="24590" name="Rectangle 16"/>
          <p:cNvSpPr>
            <a:spLocks/>
          </p:cNvSpPr>
          <p:nvPr/>
        </p:nvSpPr>
        <p:spPr bwMode="auto">
          <a:xfrm>
            <a:off x="0" y="0"/>
            <a:ext cx="9144000" cy="574675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b="1">
                <a:solidFill>
                  <a:srgbClr val="663300"/>
                </a:solidFill>
                <a:latin typeface="Arial" panose="020B0604020202020204" pitchFamily="34" charset="0"/>
              </a:rPr>
              <a:t>Wheat production per year from a particular farm</a:t>
            </a: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ChangeArrowheads="1"/>
          </p:cNvSpPr>
          <p:nvPr/>
        </p:nvSpPr>
        <p:spPr bwMode="auto">
          <a:xfrm>
            <a:off x="2286000" y="609600"/>
            <a:ext cx="5029200" cy="25146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26627" name="Rectangle 3"/>
          <p:cNvSpPr>
            <a:spLocks noChangeArrowheads="1"/>
          </p:cNvSpPr>
          <p:nvPr/>
        </p:nvSpPr>
        <p:spPr bwMode="auto">
          <a:xfrm>
            <a:off x="2273300" y="3584575"/>
            <a:ext cx="5029200" cy="25146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graphicFrame>
        <p:nvGraphicFramePr>
          <p:cNvPr id="26628" name="Object 4"/>
          <p:cNvGraphicFramePr>
            <a:graphicFrameLocks/>
          </p:cNvGraphicFramePr>
          <p:nvPr/>
        </p:nvGraphicFramePr>
        <p:xfrm>
          <a:off x="1828800" y="423863"/>
          <a:ext cx="5600700" cy="3133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47" name="Chart" r:id="rId4" imgW="7458429" imgH="5324763" progId="MSGraph.Chart.8">
                  <p:embed followColorScheme="full"/>
                </p:oleObj>
              </mc:Choice>
              <mc:Fallback>
                <p:oleObj name="Chart" r:id="rId4" imgW="7458429" imgH="5324763" progId="MSGraph.Chart.8">
                  <p:embed followColorScheme="full"/>
                  <p:pic>
                    <p:nvPicPr>
                      <p:cNvPr id="0" name="Object 4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28800" y="423863"/>
                        <a:ext cx="5600700" cy="3133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629" name="Object 5"/>
          <p:cNvGraphicFramePr>
            <a:graphicFrameLocks/>
          </p:cNvGraphicFramePr>
          <p:nvPr/>
        </p:nvGraphicFramePr>
        <p:xfrm>
          <a:off x="1833563" y="3397250"/>
          <a:ext cx="5600700" cy="3255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48" name="Chart" r:id="rId6" imgW="7458429" imgH="5324763" progId="MSGraph.Chart.8">
                  <p:embed followColorScheme="full"/>
                </p:oleObj>
              </mc:Choice>
              <mc:Fallback>
                <p:oleObj name="Chart" r:id="rId6" imgW="7458429" imgH="5324763" progId="MSGraph.Chart.8">
                  <p:embed followColorScheme="full"/>
                  <p:pic>
                    <p:nvPicPr>
                      <p:cNvPr id="0" name="Object 5"/>
                      <p:cNvPicPr>
                        <a:picLocks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33563" y="3397250"/>
                        <a:ext cx="5600700" cy="32559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6630" name="Rectangle 6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26631" name="Rectangle 7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26632" name="Rectangle 9"/>
          <p:cNvSpPr>
            <a:spLocks noChangeArrowheads="1"/>
          </p:cNvSpPr>
          <p:nvPr/>
        </p:nvSpPr>
        <p:spPr bwMode="auto">
          <a:xfrm rot="-5400000">
            <a:off x="280193" y="1891507"/>
            <a:ext cx="2544763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600">
                <a:latin typeface="Arial" panose="020B0604020202020204" pitchFamily="34" charset="0"/>
              </a:rPr>
              <a:t>Tonnes of wheat  per year</a:t>
            </a:r>
          </a:p>
        </p:txBody>
      </p:sp>
      <p:sp>
        <p:nvSpPr>
          <p:cNvPr id="26633" name="Rectangle 10"/>
          <p:cNvSpPr>
            <a:spLocks noChangeArrowheads="1"/>
          </p:cNvSpPr>
          <p:nvPr/>
        </p:nvSpPr>
        <p:spPr bwMode="auto">
          <a:xfrm>
            <a:off x="6807200" y="925513"/>
            <a:ext cx="6286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800" i="1">
                <a:solidFill>
                  <a:schemeClr val="folHlink"/>
                </a:solidFill>
                <a:latin typeface="Arial" panose="020B0604020202020204" pitchFamily="34" charset="0"/>
              </a:rPr>
              <a:t>TPP</a:t>
            </a:r>
          </a:p>
        </p:txBody>
      </p:sp>
      <p:sp>
        <p:nvSpPr>
          <p:cNvPr id="26634" name="Rectangle 11"/>
          <p:cNvSpPr>
            <a:spLocks noChangeArrowheads="1"/>
          </p:cNvSpPr>
          <p:nvPr/>
        </p:nvSpPr>
        <p:spPr bwMode="auto">
          <a:xfrm rot="-5400000">
            <a:off x="286544" y="4791869"/>
            <a:ext cx="2544762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600">
                <a:latin typeface="Arial" panose="020B0604020202020204" pitchFamily="34" charset="0"/>
              </a:rPr>
              <a:t>Tonnes of wheat  per year</a:t>
            </a:r>
          </a:p>
        </p:txBody>
      </p:sp>
      <p:sp>
        <p:nvSpPr>
          <p:cNvPr id="26635" name="Rectangle 12"/>
          <p:cNvSpPr>
            <a:spLocks noChangeArrowheads="1"/>
          </p:cNvSpPr>
          <p:nvPr/>
        </p:nvSpPr>
        <p:spPr bwMode="auto">
          <a:xfrm>
            <a:off x="6707188" y="5286375"/>
            <a:ext cx="6413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800" i="1">
                <a:solidFill>
                  <a:schemeClr val="accent1"/>
                </a:solidFill>
                <a:latin typeface="Arial" panose="020B0604020202020204" pitchFamily="34" charset="0"/>
              </a:rPr>
              <a:t>APP</a:t>
            </a:r>
          </a:p>
        </p:txBody>
      </p:sp>
      <p:sp>
        <p:nvSpPr>
          <p:cNvPr id="26636" name="Rectangle 13"/>
          <p:cNvSpPr>
            <a:spLocks noChangeArrowheads="1"/>
          </p:cNvSpPr>
          <p:nvPr/>
        </p:nvSpPr>
        <p:spPr bwMode="auto">
          <a:xfrm>
            <a:off x="6469063" y="6491288"/>
            <a:ext cx="6794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800" i="1">
                <a:solidFill>
                  <a:schemeClr val="accent2"/>
                </a:solidFill>
                <a:latin typeface="Arial" panose="020B0604020202020204" pitchFamily="34" charset="0"/>
              </a:rPr>
              <a:t>MPP</a:t>
            </a:r>
          </a:p>
        </p:txBody>
      </p:sp>
      <p:grpSp>
        <p:nvGrpSpPr>
          <p:cNvPr id="562190" name="Group 14"/>
          <p:cNvGrpSpPr>
            <a:grpSpLocks/>
          </p:cNvGrpSpPr>
          <p:nvPr/>
        </p:nvGrpSpPr>
        <p:grpSpPr bwMode="auto">
          <a:xfrm>
            <a:off x="5443538" y="3856038"/>
            <a:ext cx="1703387" cy="500062"/>
            <a:chOff x="3518" y="2429"/>
            <a:chExt cx="984" cy="315"/>
          </a:xfrm>
        </p:grpSpPr>
        <p:sp>
          <p:nvSpPr>
            <p:cNvPr id="26641" name="AutoShape 15" descr="Parchment"/>
            <p:cNvSpPr>
              <a:spLocks noChangeArrowheads="1"/>
            </p:cNvSpPr>
            <p:nvPr/>
          </p:nvSpPr>
          <p:spPr bwMode="auto">
            <a:xfrm>
              <a:off x="3518" y="2429"/>
              <a:ext cx="984" cy="315"/>
            </a:xfrm>
            <a:prstGeom prst="roundRect">
              <a:avLst>
                <a:gd name="adj" fmla="val 12495"/>
              </a:avLst>
            </a:prstGeom>
            <a:blipFill dpi="0" rotWithShape="0">
              <a:blip r:embed="rId8"/>
              <a:srcRect/>
              <a:tile tx="0" ty="0" sx="100000" sy="100000" flip="none" algn="tl"/>
            </a:blipFill>
            <a:ln w="12700">
              <a:solidFill>
                <a:schemeClr val="tx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6642" name="Rectangle 16" descr="Parchment"/>
            <p:cNvSpPr>
              <a:spLocks noChangeArrowheads="1"/>
            </p:cNvSpPr>
            <p:nvPr/>
          </p:nvSpPr>
          <p:spPr bwMode="auto">
            <a:xfrm>
              <a:off x="3544" y="2477"/>
              <a:ext cx="866" cy="212"/>
            </a:xfrm>
            <a:prstGeom prst="rect">
              <a:avLst/>
            </a:prstGeom>
            <a:blipFill dpi="0" rotWithShape="0">
              <a:blip r:embed="rId8"/>
              <a:srcRect/>
              <a:tile tx="0" ty="0" sx="100000" sy="100000" flip="none" algn="tl"/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defTabSz="7620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7620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7620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7620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7620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/>
              <a:r>
                <a:rPr lang="en-GB" altLang="en-US" sz="1600" i="1">
                  <a:solidFill>
                    <a:schemeClr val="hlink"/>
                  </a:solidFill>
                  <a:latin typeface="Arial" panose="020B0604020202020204" pitchFamily="34" charset="0"/>
                </a:rPr>
                <a:t>APP</a:t>
              </a:r>
              <a:r>
                <a:rPr lang="en-GB" altLang="en-US" sz="1600">
                  <a:solidFill>
                    <a:schemeClr val="hlink"/>
                  </a:solidFill>
                  <a:latin typeface="Arial" panose="020B0604020202020204" pitchFamily="34" charset="0"/>
                </a:rPr>
                <a:t> = </a:t>
              </a:r>
              <a:r>
                <a:rPr lang="en-GB" altLang="en-US" sz="1600" i="1">
                  <a:solidFill>
                    <a:schemeClr val="hlink"/>
                  </a:solidFill>
                  <a:latin typeface="Arial" panose="020B0604020202020204" pitchFamily="34" charset="0"/>
                </a:rPr>
                <a:t>TPP </a:t>
              </a:r>
              <a:r>
                <a:rPr lang="en-GB" altLang="en-US" sz="1600">
                  <a:solidFill>
                    <a:schemeClr val="hlink"/>
                  </a:solidFill>
                  <a:latin typeface="Arial" panose="020B0604020202020204" pitchFamily="34" charset="0"/>
                </a:rPr>
                <a:t>/ </a:t>
              </a:r>
              <a:r>
                <a:rPr lang="en-GB" altLang="en-US" sz="1600" i="1">
                  <a:solidFill>
                    <a:schemeClr val="hlink"/>
                  </a:solidFill>
                  <a:latin typeface="Arial" panose="020B0604020202020204" pitchFamily="34" charset="0"/>
                </a:rPr>
                <a:t>L</a:t>
              </a:r>
            </a:p>
          </p:txBody>
        </p:sp>
      </p:grpSp>
      <p:sp>
        <p:nvSpPr>
          <p:cNvPr id="26638" name="Rectangle 17"/>
          <p:cNvSpPr>
            <a:spLocks noChangeArrowheads="1"/>
          </p:cNvSpPr>
          <p:nvPr/>
        </p:nvSpPr>
        <p:spPr bwMode="auto">
          <a:xfrm>
            <a:off x="7186613" y="2979738"/>
            <a:ext cx="1663700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600">
                <a:latin typeface="Arial" panose="020B0604020202020204" pitchFamily="34" charset="0"/>
              </a:rPr>
              <a:t>Number of</a:t>
            </a:r>
          </a:p>
          <a:p>
            <a:pPr algn="ctr"/>
            <a:r>
              <a:rPr lang="en-GB" altLang="en-US" sz="1600">
                <a:latin typeface="Arial" panose="020B0604020202020204" pitchFamily="34" charset="0"/>
              </a:rPr>
              <a:t>farm workers (</a:t>
            </a:r>
            <a:r>
              <a:rPr lang="en-GB" altLang="en-US" sz="1600" i="1">
                <a:latin typeface="Arial" panose="020B0604020202020204" pitchFamily="34" charset="0"/>
              </a:rPr>
              <a:t>L</a:t>
            </a:r>
            <a:r>
              <a:rPr lang="en-GB" altLang="en-US" sz="1600">
                <a:latin typeface="Arial" panose="020B0604020202020204" pitchFamily="34" charset="0"/>
              </a:rPr>
              <a:t>)</a:t>
            </a:r>
          </a:p>
        </p:txBody>
      </p:sp>
      <p:sp>
        <p:nvSpPr>
          <p:cNvPr id="26639" name="Rectangle 18"/>
          <p:cNvSpPr>
            <a:spLocks noChangeArrowheads="1"/>
          </p:cNvSpPr>
          <p:nvPr/>
        </p:nvSpPr>
        <p:spPr bwMode="auto">
          <a:xfrm>
            <a:off x="7192963" y="5953125"/>
            <a:ext cx="1663700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600">
                <a:latin typeface="Arial" panose="020B0604020202020204" pitchFamily="34" charset="0"/>
              </a:rPr>
              <a:t>Number of</a:t>
            </a:r>
          </a:p>
          <a:p>
            <a:pPr algn="ctr"/>
            <a:r>
              <a:rPr lang="en-GB" altLang="en-US" sz="1600">
                <a:latin typeface="Arial" panose="020B0604020202020204" pitchFamily="34" charset="0"/>
              </a:rPr>
              <a:t>farm workers (</a:t>
            </a:r>
            <a:r>
              <a:rPr lang="en-GB" altLang="en-US" sz="1600" i="1">
                <a:latin typeface="Arial" panose="020B0604020202020204" pitchFamily="34" charset="0"/>
              </a:rPr>
              <a:t>L</a:t>
            </a:r>
            <a:r>
              <a:rPr lang="en-GB" altLang="en-US" sz="1600">
                <a:latin typeface="Arial" panose="020B0604020202020204" pitchFamily="34" charset="0"/>
              </a:rPr>
              <a:t>)</a:t>
            </a:r>
          </a:p>
        </p:txBody>
      </p:sp>
      <p:sp>
        <p:nvSpPr>
          <p:cNvPr id="26640" name="Rectangle 20"/>
          <p:cNvSpPr>
            <a:spLocks/>
          </p:cNvSpPr>
          <p:nvPr/>
        </p:nvSpPr>
        <p:spPr bwMode="auto">
          <a:xfrm>
            <a:off x="0" y="0"/>
            <a:ext cx="9144000" cy="574675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b="1">
                <a:solidFill>
                  <a:srgbClr val="663300"/>
                </a:solidFill>
                <a:latin typeface="Arial" panose="020B0604020202020204" pitchFamily="34" charset="0"/>
              </a:rPr>
              <a:t>Wheat production per year from a particular farm</a:t>
            </a: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2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621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621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2286000" y="609600"/>
            <a:ext cx="5029200" cy="25146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28675" name="Rectangle 3"/>
          <p:cNvSpPr>
            <a:spLocks noChangeArrowheads="1"/>
          </p:cNvSpPr>
          <p:nvPr/>
        </p:nvSpPr>
        <p:spPr bwMode="auto">
          <a:xfrm>
            <a:off x="2273300" y="3584575"/>
            <a:ext cx="5029200" cy="25146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graphicFrame>
        <p:nvGraphicFramePr>
          <p:cNvPr id="28676" name="Object 4"/>
          <p:cNvGraphicFramePr>
            <a:graphicFrameLocks/>
          </p:cNvGraphicFramePr>
          <p:nvPr/>
        </p:nvGraphicFramePr>
        <p:xfrm>
          <a:off x="1828800" y="423863"/>
          <a:ext cx="5600700" cy="3133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704" name="Chart" r:id="rId4" imgW="7458429" imgH="5324763" progId="MSGraph.Chart.8">
                  <p:embed followColorScheme="full"/>
                </p:oleObj>
              </mc:Choice>
              <mc:Fallback>
                <p:oleObj name="Chart" r:id="rId4" imgW="7458429" imgH="5324763" progId="MSGraph.Chart.8">
                  <p:embed followColorScheme="full"/>
                  <p:pic>
                    <p:nvPicPr>
                      <p:cNvPr id="0" name="Object 4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28800" y="423863"/>
                        <a:ext cx="5600700" cy="3133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677" name="Object 5"/>
          <p:cNvGraphicFramePr>
            <a:graphicFrameLocks/>
          </p:cNvGraphicFramePr>
          <p:nvPr/>
        </p:nvGraphicFramePr>
        <p:xfrm>
          <a:off x="1833563" y="3397250"/>
          <a:ext cx="5600700" cy="3255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705" name="Chart" r:id="rId6" imgW="7458429" imgH="5324763" progId="MSGraph.Chart.8">
                  <p:embed followColorScheme="full"/>
                </p:oleObj>
              </mc:Choice>
              <mc:Fallback>
                <p:oleObj name="Chart" r:id="rId6" imgW="7458429" imgH="5324763" progId="MSGraph.Chart.8">
                  <p:embed followColorScheme="full"/>
                  <p:pic>
                    <p:nvPicPr>
                      <p:cNvPr id="0" name="Object 5"/>
                      <p:cNvPicPr>
                        <a:picLocks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33563" y="3397250"/>
                        <a:ext cx="5600700" cy="32559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564230" name="Group 6"/>
          <p:cNvGrpSpPr>
            <a:grpSpLocks/>
          </p:cNvGrpSpPr>
          <p:nvPr/>
        </p:nvGrpSpPr>
        <p:grpSpPr bwMode="auto">
          <a:xfrm>
            <a:off x="3575050" y="1843088"/>
            <a:ext cx="312738" cy="1992312"/>
            <a:chOff x="2252" y="1161"/>
            <a:chExt cx="197" cy="1255"/>
          </a:xfrm>
        </p:grpSpPr>
        <p:sp>
          <p:nvSpPr>
            <p:cNvPr id="28698" name="Rectangle 7"/>
            <p:cNvSpPr>
              <a:spLocks noChangeArrowheads="1"/>
            </p:cNvSpPr>
            <p:nvPr/>
          </p:nvSpPr>
          <p:spPr bwMode="auto">
            <a:xfrm>
              <a:off x="2252" y="2185"/>
              <a:ext cx="196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defTabSz="7620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7620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7620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7620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7620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/>
              <a:r>
                <a:rPr lang="en-GB" altLang="en-US" sz="1800">
                  <a:solidFill>
                    <a:schemeClr val="accent2"/>
                  </a:solidFill>
                  <a:latin typeface="Arial" panose="020B0604020202020204" pitchFamily="34" charset="0"/>
                </a:rPr>
                <a:t>b</a:t>
              </a:r>
            </a:p>
          </p:txBody>
        </p:sp>
        <p:sp>
          <p:nvSpPr>
            <p:cNvPr id="28699" name="Rectangle 8"/>
            <p:cNvSpPr>
              <a:spLocks noChangeArrowheads="1"/>
            </p:cNvSpPr>
            <p:nvPr/>
          </p:nvSpPr>
          <p:spPr bwMode="auto">
            <a:xfrm>
              <a:off x="2253" y="1161"/>
              <a:ext cx="196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defTabSz="7620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7620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7620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7620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7620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/>
              <a:r>
                <a:rPr lang="en-GB" altLang="en-US" sz="1800">
                  <a:solidFill>
                    <a:schemeClr val="folHlink"/>
                  </a:solidFill>
                  <a:latin typeface="Arial" panose="020B0604020202020204" pitchFamily="34" charset="0"/>
                </a:rPr>
                <a:t>b</a:t>
              </a:r>
            </a:p>
          </p:txBody>
        </p:sp>
      </p:grpSp>
      <p:sp>
        <p:nvSpPr>
          <p:cNvPr id="28679" name="Line 9"/>
          <p:cNvSpPr>
            <a:spLocks noChangeShapeType="1"/>
          </p:cNvSpPr>
          <p:nvPr/>
        </p:nvSpPr>
        <p:spPr bwMode="auto">
          <a:xfrm>
            <a:off x="3857625" y="2017713"/>
            <a:ext cx="0" cy="4103687"/>
          </a:xfrm>
          <a:prstGeom prst="line">
            <a:avLst/>
          </a:prstGeom>
          <a:noFill/>
          <a:ln w="12700">
            <a:solidFill>
              <a:schemeClr val="tx2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8680" name="Rectangle 10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28681" name="Rectangle 11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28682" name="Rectangle 13"/>
          <p:cNvSpPr>
            <a:spLocks noChangeArrowheads="1"/>
          </p:cNvSpPr>
          <p:nvPr/>
        </p:nvSpPr>
        <p:spPr bwMode="auto">
          <a:xfrm rot="-5400000">
            <a:off x="280193" y="1891507"/>
            <a:ext cx="2544763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600">
                <a:latin typeface="Arial" panose="020B0604020202020204" pitchFamily="34" charset="0"/>
              </a:rPr>
              <a:t>Tonnes of wheat  per year</a:t>
            </a:r>
          </a:p>
        </p:txBody>
      </p:sp>
      <p:sp>
        <p:nvSpPr>
          <p:cNvPr id="28683" name="Rectangle 14"/>
          <p:cNvSpPr>
            <a:spLocks noChangeArrowheads="1"/>
          </p:cNvSpPr>
          <p:nvPr/>
        </p:nvSpPr>
        <p:spPr bwMode="auto">
          <a:xfrm>
            <a:off x="6807200" y="925513"/>
            <a:ext cx="6286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800" i="1">
                <a:solidFill>
                  <a:schemeClr val="folHlink"/>
                </a:solidFill>
                <a:latin typeface="Arial" panose="020B0604020202020204" pitchFamily="34" charset="0"/>
              </a:rPr>
              <a:t>TPP</a:t>
            </a:r>
          </a:p>
        </p:txBody>
      </p:sp>
      <p:sp>
        <p:nvSpPr>
          <p:cNvPr id="28684" name="Rectangle 15"/>
          <p:cNvSpPr>
            <a:spLocks noChangeArrowheads="1"/>
          </p:cNvSpPr>
          <p:nvPr/>
        </p:nvSpPr>
        <p:spPr bwMode="auto">
          <a:xfrm rot="-5400000">
            <a:off x="286544" y="4791869"/>
            <a:ext cx="2544762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600">
                <a:latin typeface="Arial" panose="020B0604020202020204" pitchFamily="34" charset="0"/>
              </a:rPr>
              <a:t>Tonnes of wheat  per year</a:t>
            </a:r>
          </a:p>
        </p:txBody>
      </p:sp>
      <p:sp>
        <p:nvSpPr>
          <p:cNvPr id="28685" name="Rectangle 16"/>
          <p:cNvSpPr>
            <a:spLocks noChangeArrowheads="1"/>
          </p:cNvSpPr>
          <p:nvPr/>
        </p:nvSpPr>
        <p:spPr bwMode="auto">
          <a:xfrm>
            <a:off x="6707188" y="5286375"/>
            <a:ext cx="6413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800" i="1">
                <a:solidFill>
                  <a:schemeClr val="accent1"/>
                </a:solidFill>
                <a:latin typeface="Arial" panose="020B0604020202020204" pitchFamily="34" charset="0"/>
              </a:rPr>
              <a:t>APP</a:t>
            </a:r>
          </a:p>
        </p:txBody>
      </p:sp>
      <p:sp>
        <p:nvSpPr>
          <p:cNvPr id="28686" name="Rectangle 17"/>
          <p:cNvSpPr>
            <a:spLocks noChangeArrowheads="1"/>
          </p:cNvSpPr>
          <p:nvPr/>
        </p:nvSpPr>
        <p:spPr bwMode="auto">
          <a:xfrm>
            <a:off x="6469063" y="6423025"/>
            <a:ext cx="6794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800" i="1">
                <a:solidFill>
                  <a:schemeClr val="accent2"/>
                </a:solidFill>
                <a:latin typeface="Arial" panose="020B0604020202020204" pitchFamily="34" charset="0"/>
              </a:rPr>
              <a:t>MPP</a:t>
            </a:r>
          </a:p>
        </p:txBody>
      </p:sp>
      <p:sp>
        <p:nvSpPr>
          <p:cNvPr id="28687" name="Oval 18"/>
          <p:cNvSpPr>
            <a:spLocks noChangeArrowheads="1"/>
          </p:cNvSpPr>
          <p:nvPr/>
        </p:nvSpPr>
        <p:spPr bwMode="auto">
          <a:xfrm>
            <a:off x="3814763" y="1993900"/>
            <a:ext cx="85725" cy="85725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folHlink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28688" name="Oval 19"/>
          <p:cNvSpPr>
            <a:spLocks noChangeArrowheads="1"/>
          </p:cNvSpPr>
          <p:nvPr/>
        </p:nvSpPr>
        <p:spPr bwMode="auto">
          <a:xfrm>
            <a:off x="3821113" y="3703638"/>
            <a:ext cx="85725" cy="85725"/>
          </a:xfrm>
          <a:prstGeom prst="ellipse">
            <a:avLst/>
          </a:prstGeom>
          <a:solidFill>
            <a:schemeClr val="bg1"/>
          </a:solidFill>
          <a:ln w="25400">
            <a:solidFill>
              <a:srgbClr val="FF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grpSp>
        <p:nvGrpSpPr>
          <p:cNvPr id="564244" name="Group 20"/>
          <p:cNvGrpSpPr>
            <a:grpSpLocks/>
          </p:cNvGrpSpPr>
          <p:nvPr/>
        </p:nvGrpSpPr>
        <p:grpSpPr bwMode="auto">
          <a:xfrm>
            <a:off x="3930650" y="2024063"/>
            <a:ext cx="3122613" cy="1625600"/>
            <a:chOff x="2476" y="1275"/>
            <a:chExt cx="1785" cy="1024"/>
          </a:xfrm>
        </p:grpSpPr>
        <p:grpSp>
          <p:nvGrpSpPr>
            <p:cNvPr id="28693" name="Group 21" descr="Parchment"/>
            <p:cNvGrpSpPr>
              <a:grpSpLocks/>
            </p:cNvGrpSpPr>
            <p:nvPr/>
          </p:nvGrpSpPr>
          <p:grpSpPr bwMode="auto">
            <a:xfrm>
              <a:off x="2476" y="1275"/>
              <a:ext cx="1785" cy="1024"/>
              <a:chOff x="2476" y="1275"/>
              <a:chExt cx="1785" cy="1024"/>
            </a:xfrm>
          </p:grpSpPr>
          <p:sp>
            <p:nvSpPr>
              <p:cNvPr id="28695" name="AutoShape 22" descr="Parchment"/>
              <p:cNvSpPr>
                <a:spLocks noChangeArrowheads="1"/>
              </p:cNvSpPr>
              <p:nvPr/>
            </p:nvSpPr>
            <p:spPr bwMode="auto">
              <a:xfrm>
                <a:off x="2931" y="1275"/>
                <a:ext cx="1330" cy="430"/>
              </a:xfrm>
              <a:prstGeom prst="roundRect">
                <a:avLst>
                  <a:gd name="adj" fmla="val 12495"/>
                </a:avLst>
              </a:prstGeom>
              <a:blipFill dpi="0" rotWithShape="0">
                <a:blip r:embed="rId8"/>
                <a:srcRect/>
                <a:tile tx="0" ty="0" sx="100000" sy="100000" flip="none" algn="tl"/>
              </a:blipFill>
              <a:ln w="12700">
                <a:solidFill>
                  <a:schemeClr val="tx2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28696" name="Line 23" descr="Parchment"/>
              <p:cNvSpPr>
                <a:spLocks noChangeShapeType="1"/>
              </p:cNvSpPr>
              <p:nvPr/>
            </p:nvSpPr>
            <p:spPr bwMode="auto">
              <a:xfrm>
                <a:off x="2488" y="1306"/>
                <a:ext cx="438" cy="185"/>
              </a:xfrm>
              <a:prstGeom prst="line">
                <a:avLst/>
              </a:prstGeom>
              <a:noFill/>
              <a:ln w="12700">
                <a:solidFill>
                  <a:schemeClr val="tx2"/>
                </a:solidFill>
                <a:round/>
                <a:headEnd type="stealth" w="med" len="med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28697" name="Line 24" descr="Parchment"/>
              <p:cNvSpPr>
                <a:spLocks noChangeShapeType="1"/>
              </p:cNvSpPr>
              <p:nvPr/>
            </p:nvSpPr>
            <p:spPr bwMode="auto">
              <a:xfrm flipV="1">
                <a:off x="2476" y="1514"/>
                <a:ext cx="450" cy="785"/>
              </a:xfrm>
              <a:prstGeom prst="line">
                <a:avLst/>
              </a:prstGeom>
              <a:noFill/>
              <a:ln w="12700">
                <a:solidFill>
                  <a:schemeClr val="tx2"/>
                </a:solidFill>
                <a:round/>
                <a:headEnd type="stealth" w="med" len="med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</p:grpSp>
        <p:sp>
          <p:nvSpPr>
            <p:cNvPr id="28694" name="Rectangle 25" descr="Parchment"/>
            <p:cNvSpPr>
              <a:spLocks noChangeArrowheads="1"/>
            </p:cNvSpPr>
            <p:nvPr/>
          </p:nvSpPr>
          <p:spPr bwMode="auto">
            <a:xfrm>
              <a:off x="2977" y="1296"/>
              <a:ext cx="1223" cy="404"/>
            </a:xfrm>
            <a:prstGeom prst="rect">
              <a:avLst/>
            </a:prstGeom>
            <a:blipFill dpi="0" rotWithShape="0">
              <a:blip r:embed="rId8"/>
              <a:srcRect/>
              <a:tile tx="0" ty="0" sx="100000" sy="100000" flip="none" algn="tl"/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defTabSz="7620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7620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7620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7620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7620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/>
              <a:r>
                <a:rPr lang="en-GB" altLang="en-US" sz="1800">
                  <a:solidFill>
                    <a:schemeClr val="hlink"/>
                  </a:solidFill>
                  <a:latin typeface="Arial" panose="020B0604020202020204" pitchFamily="34" charset="0"/>
                </a:rPr>
                <a:t>Diminishing returns</a:t>
              </a:r>
            </a:p>
            <a:p>
              <a:pPr algn="ctr"/>
              <a:r>
                <a:rPr lang="en-GB" altLang="en-US" sz="1800">
                  <a:solidFill>
                    <a:schemeClr val="hlink"/>
                  </a:solidFill>
                  <a:latin typeface="Arial" panose="020B0604020202020204" pitchFamily="34" charset="0"/>
                </a:rPr>
                <a:t>set in here</a:t>
              </a:r>
            </a:p>
          </p:txBody>
        </p:sp>
      </p:grpSp>
      <p:sp>
        <p:nvSpPr>
          <p:cNvPr id="28690" name="Rectangle 26"/>
          <p:cNvSpPr>
            <a:spLocks noChangeArrowheads="1"/>
          </p:cNvSpPr>
          <p:nvPr/>
        </p:nvSpPr>
        <p:spPr bwMode="auto">
          <a:xfrm>
            <a:off x="7186613" y="2979738"/>
            <a:ext cx="1663700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600">
                <a:latin typeface="Arial" panose="020B0604020202020204" pitchFamily="34" charset="0"/>
              </a:rPr>
              <a:t>Number of</a:t>
            </a:r>
          </a:p>
          <a:p>
            <a:pPr algn="ctr"/>
            <a:r>
              <a:rPr lang="en-GB" altLang="en-US" sz="1600">
                <a:latin typeface="Arial" panose="020B0604020202020204" pitchFamily="34" charset="0"/>
              </a:rPr>
              <a:t>farm workers (</a:t>
            </a:r>
            <a:r>
              <a:rPr lang="en-GB" altLang="en-US" sz="1600" i="1">
                <a:latin typeface="Arial" panose="020B0604020202020204" pitchFamily="34" charset="0"/>
              </a:rPr>
              <a:t>L</a:t>
            </a:r>
            <a:r>
              <a:rPr lang="en-GB" altLang="en-US" sz="1600">
                <a:latin typeface="Arial" panose="020B0604020202020204" pitchFamily="34" charset="0"/>
              </a:rPr>
              <a:t>)</a:t>
            </a:r>
          </a:p>
        </p:txBody>
      </p:sp>
      <p:sp>
        <p:nvSpPr>
          <p:cNvPr id="28691" name="Rectangle 27"/>
          <p:cNvSpPr>
            <a:spLocks noChangeArrowheads="1"/>
          </p:cNvSpPr>
          <p:nvPr/>
        </p:nvSpPr>
        <p:spPr bwMode="auto">
          <a:xfrm>
            <a:off x="7192963" y="5953125"/>
            <a:ext cx="1663700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600">
                <a:latin typeface="Arial" panose="020B0604020202020204" pitchFamily="34" charset="0"/>
              </a:rPr>
              <a:t>Number of</a:t>
            </a:r>
          </a:p>
          <a:p>
            <a:pPr algn="ctr"/>
            <a:r>
              <a:rPr lang="en-GB" altLang="en-US" sz="1600">
                <a:latin typeface="Arial" panose="020B0604020202020204" pitchFamily="34" charset="0"/>
              </a:rPr>
              <a:t>farm workers (</a:t>
            </a:r>
            <a:r>
              <a:rPr lang="en-GB" altLang="en-US" sz="1600" i="1">
                <a:latin typeface="Arial" panose="020B0604020202020204" pitchFamily="34" charset="0"/>
              </a:rPr>
              <a:t>L</a:t>
            </a:r>
            <a:r>
              <a:rPr lang="en-GB" altLang="en-US" sz="1600">
                <a:latin typeface="Arial" panose="020B0604020202020204" pitchFamily="34" charset="0"/>
              </a:rPr>
              <a:t>)</a:t>
            </a:r>
          </a:p>
        </p:txBody>
      </p:sp>
      <p:sp>
        <p:nvSpPr>
          <p:cNvPr id="28692" name="Rectangle 29"/>
          <p:cNvSpPr>
            <a:spLocks/>
          </p:cNvSpPr>
          <p:nvPr/>
        </p:nvSpPr>
        <p:spPr bwMode="auto">
          <a:xfrm>
            <a:off x="0" y="0"/>
            <a:ext cx="9144000" cy="574675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b="1">
                <a:solidFill>
                  <a:srgbClr val="663300"/>
                </a:solidFill>
                <a:latin typeface="Arial" panose="020B0604020202020204" pitchFamily="34" charset="0"/>
              </a:rPr>
              <a:t>Wheat production per year from a particular farm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4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642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642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642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642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4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642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642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ChangeArrowheads="1"/>
          </p:cNvSpPr>
          <p:nvPr/>
        </p:nvSpPr>
        <p:spPr bwMode="auto">
          <a:xfrm>
            <a:off x="2286000" y="609600"/>
            <a:ext cx="5029200" cy="25146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30723" name="Rectangle 3"/>
          <p:cNvSpPr>
            <a:spLocks noChangeArrowheads="1"/>
          </p:cNvSpPr>
          <p:nvPr/>
        </p:nvSpPr>
        <p:spPr bwMode="auto">
          <a:xfrm>
            <a:off x="2273300" y="3584575"/>
            <a:ext cx="5029200" cy="25146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graphicFrame>
        <p:nvGraphicFramePr>
          <p:cNvPr id="30724" name="Object 4"/>
          <p:cNvGraphicFramePr>
            <a:graphicFrameLocks/>
          </p:cNvGraphicFramePr>
          <p:nvPr/>
        </p:nvGraphicFramePr>
        <p:xfrm>
          <a:off x="1828800" y="423863"/>
          <a:ext cx="5600700" cy="3133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55" name="Chart" r:id="rId4" imgW="7458429" imgH="5324763" progId="MSGraph.Chart.8">
                  <p:embed followColorScheme="full"/>
                </p:oleObj>
              </mc:Choice>
              <mc:Fallback>
                <p:oleObj name="Chart" r:id="rId4" imgW="7458429" imgH="5324763" progId="MSGraph.Chart.8">
                  <p:embed followColorScheme="full"/>
                  <p:pic>
                    <p:nvPicPr>
                      <p:cNvPr id="0" name="Object 4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28800" y="423863"/>
                        <a:ext cx="5600700" cy="3133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725" name="Object 5"/>
          <p:cNvGraphicFramePr>
            <a:graphicFrameLocks/>
          </p:cNvGraphicFramePr>
          <p:nvPr/>
        </p:nvGraphicFramePr>
        <p:xfrm>
          <a:off x="1833563" y="3397250"/>
          <a:ext cx="5600700" cy="3255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56" name="Chart" r:id="rId6" imgW="7458429" imgH="5324763" progId="MSGraph.Chart.8">
                  <p:embed followColorScheme="full"/>
                </p:oleObj>
              </mc:Choice>
              <mc:Fallback>
                <p:oleObj name="Chart" r:id="rId6" imgW="7458429" imgH="5324763" progId="MSGraph.Chart.8">
                  <p:embed followColorScheme="full"/>
                  <p:pic>
                    <p:nvPicPr>
                      <p:cNvPr id="0" name="Object 5"/>
                      <p:cNvPicPr>
                        <a:picLocks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33563" y="3397250"/>
                        <a:ext cx="5600700" cy="32559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726" name="Rectangle 6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30727" name="Rectangle 7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30728" name="Rectangle 9"/>
          <p:cNvSpPr>
            <a:spLocks noChangeArrowheads="1"/>
          </p:cNvSpPr>
          <p:nvPr/>
        </p:nvSpPr>
        <p:spPr bwMode="auto">
          <a:xfrm rot="-5400000">
            <a:off x="280193" y="1891507"/>
            <a:ext cx="2544763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600">
                <a:latin typeface="Arial" panose="020B0604020202020204" pitchFamily="34" charset="0"/>
              </a:rPr>
              <a:t>Tonnes of wheat  per year</a:t>
            </a:r>
          </a:p>
        </p:txBody>
      </p:sp>
      <p:sp>
        <p:nvSpPr>
          <p:cNvPr id="30729" name="Rectangle 10"/>
          <p:cNvSpPr>
            <a:spLocks noChangeArrowheads="1"/>
          </p:cNvSpPr>
          <p:nvPr/>
        </p:nvSpPr>
        <p:spPr bwMode="auto">
          <a:xfrm>
            <a:off x="6816725" y="925513"/>
            <a:ext cx="6286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800" i="1">
                <a:solidFill>
                  <a:schemeClr val="folHlink"/>
                </a:solidFill>
                <a:latin typeface="Arial" panose="020B0604020202020204" pitchFamily="34" charset="0"/>
              </a:rPr>
              <a:t>TPP</a:t>
            </a:r>
          </a:p>
        </p:txBody>
      </p:sp>
      <p:sp>
        <p:nvSpPr>
          <p:cNvPr id="30730" name="Rectangle 11"/>
          <p:cNvSpPr>
            <a:spLocks noChangeArrowheads="1"/>
          </p:cNvSpPr>
          <p:nvPr/>
        </p:nvSpPr>
        <p:spPr bwMode="auto">
          <a:xfrm rot="-5400000">
            <a:off x="286544" y="4791869"/>
            <a:ext cx="2544762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600">
                <a:latin typeface="Arial" panose="020B0604020202020204" pitchFamily="34" charset="0"/>
              </a:rPr>
              <a:t>Tonnes of wheat  per year</a:t>
            </a:r>
          </a:p>
        </p:txBody>
      </p:sp>
      <p:sp>
        <p:nvSpPr>
          <p:cNvPr id="30731" name="Rectangle 12"/>
          <p:cNvSpPr>
            <a:spLocks noChangeArrowheads="1"/>
          </p:cNvSpPr>
          <p:nvPr/>
        </p:nvSpPr>
        <p:spPr bwMode="auto">
          <a:xfrm>
            <a:off x="6716713" y="5286375"/>
            <a:ext cx="6413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800" i="1">
                <a:solidFill>
                  <a:schemeClr val="accent1"/>
                </a:solidFill>
                <a:latin typeface="Arial" panose="020B0604020202020204" pitchFamily="34" charset="0"/>
              </a:rPr>
              <a:t>APP</a:t>
            </a:r>
          </a:p>
        </p:txBody>
      </p:sp>
      <p:sp>
        <p:nvSpPr>
          <p:cNvPr id="30732" name="Rectangle 13"/>
          <p:cNvSpPr>
            <a:spLocks noChangeArrowheads="1"/>
          </p:cNvSpPr>
          <p:nvPr/>
        </p:nvSpPr>
        <p:spPr bwMode="auto">
          <a:xfrm>
            <a:off x="6469063" y="6423025"/>
            <a:ext cx="6794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800" i="1">
                <a:solidFill>
                  <a:schemeClr val="accent2"/>
                </a:solidFill>
                <a:latin typeface="Arial" panose="020B0604020202020204" pitchFamily="34" charset="0"/>
              </a:rPr>
              <a:t>MPP</a:t>
            </a:r>
          </a:p>
        </p:txBody>
      </p:sp>
      <p:sp>
        <p:nvSpPr>
          <p:cNvPr id="30733" name="Oval 14"/>
          <p:cNvSpPr>
            <a:spLocks noChangeArrowheads="1"/>
          </p:cNvSpPr>
          <p:nvPr/>
        </p:nvSpPr>
        <p:spPr bwMode="auto">
          <a:xfrm>
            <a:off x="3814763" y="1993900"/>
            <a:ext cx="85725" cy="85725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folHlink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30734" name="Rectangle 15"/>
          <p:cNvSpPr>
            <a:spLocks noChangeArrowheads="1"/>
          </p:cNvSpPr>
          <p:nvPr/>
        </p:nvSpPr>
        <p:spPr bwMode="auto">
          <a:xfrm>
            <a:off x="3575050" y="3468688"/>
            <a:ext cx="3111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800">
                <a:solidFill>
                  <a:schemeClr val="accent2"/>
                </a:solidFill>
                <a:latin typeface="Arial" panose="020B0604020202020204" pitchFamily="34" charset="0"/>
              </a:rPr>
              <a:t>b</a:t>
            </a:r>
          </a:p>
        </p:txBody>
      </p:sp>
      <p:sp>
        <p:nvSpPr>
          <p:cNvPr id="30735" name="Line 16"/>
          <p:cNvSpPr>
            <a:spLocks noChangeShapeType="1"/>
          </p:cNvSpPr>
          <p:nvPr/>
        </p:nvSpPr>
        <p:spPr bwMode="auto">
          <a:xfrm>
            <a:off x="6130925" y="790575"/>
            <a:ext cx="0" cy="5330825"/>
          </a:xfrm>
          <a:prstGeom prst="line">
            <a:avLst/>
          </a:prstGeom>
          <a:noFill/>
          <a:ln w="12700">
            <a:solidFill>
              <a:schemeClr val="tx2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grpSp>
        <p:nvGrpSpPr>
          <p:cNvPr id="566289" name="Group 17"/>
          <p:cNvGrpSpPr>
            <a:grpSpLocks/>
          </p:cNvGrpSpPr>
          <p:nvPr/>
        </p:nvGrpSpPr>
        <p:grpSpPr bwMode="auto">
          <a:xfrm>
            <a:off x="5973763" y="465138"/>
            <a:ext cx="403225" cy="5716587"/>
            <a:chOff x="3763" y="293"/>
            <a:chExt cx="254" cy="3601"/>
          </a:xfrm>
        </p:grpSpPr>
        <p:sp>
          <p:nvSpPr>
            <p:cNvPr id="30749" name="Rectangle 18"/>
            <p:cNvSpPr>
              <a:spLocks noChangeArrowheads="1"/>
            </p:cNvSpPr>
            <p:nvPr/>
          </p:nvSpPr>
          <p:spPr bwMode="auto">
            <a:xfrm>
              <a:off x="3763" y="293"/>
              <a:ext cx="196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defTabSz="7620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7620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7620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7620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7620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/>
              <a:r>
                <a:rPr lang="en-GB" altLang="en-US" sz="1800">
                  <a:solidFill>
                    <a:schemeClr val="folHlink"/>
                  </a:solidFill>
                  <a:latin typeface="Arial" panose="020B0604020202020204" pitchFamily="34" charset="0"/>
                </a:rPr>
                <a:t>d</a:t>
              </a:r>
            </a:p>
          </p:txBody>
        </p:sp>
        <p:sp>
          <p:nvSpPr>
            <p:cNvPr id="30750" name="Rectangle 19"/>
            <p:cNvSpPr>
              <a:spLocks noChangeArrowheads="1"/>
            </p:cNvSpPr>
            <p:nvPr/>
          </p:nvSpPr>
          <p:spPr bwMode="auto">
            <a:xfrm>
              <a:off x="3821" y="3663"/>
              <a:ext cx="196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defTabSz="7620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7620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7620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7620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7620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/>
              <a:r>
                <a:rPr lang="en-GB" altLang="en-US" sz="1800">
                  <a:solidFill>
                    <a:schemeClr val="accent2"/>
                  </a:solidFill>
                  <a:latin typeface="Arial" panose="020B0604020202020204" pitchFamily="34" charset="0"/>
                </a:rPr>
                <a:t>d</a:t>
              </a:r>
            </a:p>
          </p:txBody>
        </p:sp>
      </p:grpSp>
      <p:sp>
        <p:nvSpPr>
          <p:cNvPr id="30737" name="Rectangle 20"/>
          <p:cNvSpPr>
            <a:spLocks noChangeArrowheads="1"/>
          </p:cNvSpPr>
          <p:nvPr/>
        </p:nvSpPr>
        <p:spPr bwMode="auto">
          <a:xfrm>
            <a:off x="7186613" y="2979738"/>
            <a:ext cx="1663700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600">
                <a:latin typeface="Arial" panose="020B0604020202020204" pitchFamily="34" charset="0"/>
              </a:rPr>
              <a:t>Number of</a:t>
            </a:r>
          </a:p>
          <a:p>
            <a:pPr algn="ctr"/>
            <a:r>
              <a:rPr lang="en-GB" altLang="en-US" sz="1600">
                <a:latin typeface="Arial" panose="020B0604020202020204" pitchFamily="34" charset="0"/>
              </a:rPr>
              <a:t>farm workers (</a:t>
            </a:r>
            <a:r>
              <a:rPr lang="en-GB" altLang="en-US" sz="1600" i="1">
                <a:latin typeface="Arial" panose="020B0604020202020204" pitchFamily="34" charset="0"/>
              </a:rPr>
              <a:t>L</a:t>
            </a:r>
            <a:r>
              <a:rPr lang="en-GB" altLang="en-US" sz="1600">
                <a:latin typeface="Arial" panose="020B0604020202020204" pitchFamily="34" charset="0"/>
              </a:rPr>
              <a:t>)</a:t>
            </a:r>
          </a:p>
        </p:txBody>
      </p:sp>
      <p:sp>
        <p:nvSpPr>
          <p:cNvPr id="30738" name="Rectangle 21"/>
          <p:cNvSpPr>
            <a:spLocks noChangeArrowheads="1"/>
          </p:cNvSpPr>
          <p:nvPr/>
        </p:nvSpPr>
        <p:spPr bwMode="auto">
          <a:xfrm>
            <a:off x="7192963" y="5953125"/>
            <a:ext cx="1663700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600">
                <a:latin typeface="Arial" panose="020B0604020202020204" pitchFamily="34" charset="0"/>
              </a:rPr>
              <a:t>Number of</a:t>
            </a:r>
          </a:p>
          <a:p>
            <a:pPr algn="ctr"/>
            <a:r>
              <a:rPr lang="en-GB" altLang="en-US" sz="1600">
                <a:latin typeface="Arial" panose="020B0604020202020204" pitchFamily="34" charset="0"/>
              </a:rPr>
              <a:t>farm workers (</a:t>
            </a:r>
            <a:r>
              <a:rPr lang="en-GB" altLang="en-US" sz="1600" i="1">
                <a:latin typeface="Arial" panose="020B0604020202020204" pitchFamily="34" charset="0"/>
              </a:rPr>
              <a:t>L</a:t>
            </a:r>
            <a:r>
              <a:rPr lang="en-GB" altLang="en-US" sz="1600">
                <a:latin typeface="Arial" panose="020B0604020202020204" pitchFamily="34" charset="0"/>
              </a:rPr>
              <a:t>)</a:t>
            </a:r>
          </a:p>
        </p:txBody>
      </p:sp>
      <p:grpSp>
        <p:nvGrpSpPr>
          <p:cNvPr id="566294" name="Group 22"/>
          <p:cNvGrpSpPr>
            <a:grpSpLocks/>
          </p:cNvGrpSpPr>
          <p:nvPr/>
        </p:nvGrpSpPr>
        <p:grpSpPr bwMode="auto">
          <a:xfrm>
            <a:off x="4387850" y="827088"/>
            <a:ext cx="1677988" cy="1609725"/>
            <a:chOff x="2803" y="521"/>
            <a:chExt cx="1023" cy="1012"/>
          </a:xfrm>
        </p:grpSpPr>
        <p:sp>
          <p:nvSpPr>
            <p:cNvPr id="30745" name="AutoShape 23" descr="Parchment"/>
            <p:cNvSpPr>
              <a:spLocks noChangeArrowheads="1"/>
            </p:cNvSpPr>
            <p:nvPr/>
          </p:nvSpPr>
          <p:spPr bwMode="auto">
            <a:xfrm>
              <a:off x="2803" y="1033"/>
              <a:ext cx="742" cy="500"/>
            </a:xfrm>
            <a:prstGeom prst="roundRect">
              <a:avLst>
                <a:gd name="adj" fmla="val 12495"/>
              </a:avLst>
            </a:prstGeom>
            <a:blipFill dpi="0" rotWithShape="0">
              <a:blip r:embed="rId8"/>
              <a:srcRect/>
              <a:tile tx="0" ty="0" sx="100000" sy="100000" flip="none" algn="tl"/>
            </a:blipFill>
            <a:ln w="12700">
              <a:solidFill>
                <a:schemeClr val="tx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endParaRPr lang="en-US" altLang="en-US"/>
            </a:p>
          </p:txBody>
        </p:sp>
        <p:grpSp>
          <p:nvGrpSpPr>
            <p:cNvPr id="30746" name="Group 24" descr="Parchment"/>
            <p:cNvGrpSpPr>
              <a:grpSpLocks/>
            </p:cNvGrpSpPr>
            <p:nvPr/>
          </p:nvGrpSpPr>
          <p:grpSpPr bwMode="auto">
            <a:xfrm>
              <a:off x="2822" y="521"/>
              <a:ext cx="1004" cy="960"/>
              <a:chOff x="2822" y="521"/>
              <a:chExt cx="1004" cy="960"/>
            </a:xfrm>
          </p:grpSpPr>
          <p:sp>
            <p:nvSpPr>
              <p:cNvPr id="30747" name="Rectangle 25" descr="Parchment"/>
              <p:cNvSpPr>
                <a:spLocks noChangeArrowheads="1"/>
              </p:cNvSpPr>
              <p:nvPr/>
            </p:nvSpPr>
            <p:spPr bwMode="auto">
              <a:xfrm>
                <a:off x="2822" y="1078"/>
                <a:ext cx="717" cy="403"/>
              </a:xfrm>
              <a:prstGeom prst="rect">
                <a:avLst/>
              </a:prstGeom>
              <a:blipFill dpi="0" rotWithShape="0">
                <a:blip r:embed="rId8"/>
                <a:srcRect/>
                <a:tile tx="0" ty="0" sx="100000" sy="100000" flip="none" algn="tl"/>
              </a:blip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92075" tIns="46038" rIns="92075" bIns="46038">
                <a:spAutoFit/>
              </a:bodyPr>
              <a:lstStyle>
                <a:lvl1pPr defTabSz="762000"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762000"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762000"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762000"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762000"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7620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7620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7620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7620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algn="ctr"/>
                <a:r>
                  <a:rPr lang="en-GB" altLang="en-US" sz="1800">
                    <a:solidFill>
                      <a:schemeClr val="hlink"/>
                    </a:solidFill>
                    <a:latin typeface="Arial" panose="020B0604020202020204" pitchFamily="34" charset="0"/>
                  </a:rPr>
                  <a:t>Maximum</a:t>
                </a:r>
              </a:p>
              <a:p>
                <a:pPr algn="ctr"/>
                <a:r>
                  <a:rPr lang="en-GB" altLang="en-US" sz="1800">
                    <a:solidFill>
                      <a:schemeClr val="hlink"/>
                    </a:solidFill>
                    <a:latin typeface="Arial" panose="020B0604020202020204" pitchFamily="34" charset="0"/>
                  </a:rPr>
                  <a:t>output</a:t>
                </a:r>
              </a:p>
            </p:txBody>
          </p:sp>
          <p:sp>
            <p:nvSpPr>
              <p:cNvPr id="30748" name="Line 26" descr="Parchment"/>
              <p:cNvSpPr>
                <a:spLocks noChangeShapeType="1"/>
              </p:cNvSpPr>
              <p:nvPr/>
            </p:nvSpPr>
            <p:spPr bwMode="auto">
              <a:xfrm flipV="1">
                <a:off x="3180" y="521"/>
                <a:ext cx="646" cy="508"/>
              </a:xfrm>
              <a:prstGeom prst="line">
                <a:avLst/>
              </a:prstGeom>
              <a:noFill/>
              <a:ln w="12700">
                <a:solidFill>
                  <a:schemeClr val="tx2"/>
                </a:solidFill>
                <a:round/>
                <a:headEnd type="none" w="sm" len="sm"/>
                <a:tailEnd type="stealth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</p:grpSp>
      </p:grpSp>
      <p:sp>
        <p:nvSpPr>
          <p:cNvPr id="30740" name="Rectangle 27"/>
          <p:cNvSpPr>
            <a:spLocks noChangeArrowheads="1"/>
          </p:cNvSpPr>
          <p:nvPr/>
        </p:nvSpPr>
        <p:spPr bwMode="auto">
          <a:xfrm>
            <a:off x="3576638" y="1895475"/>
            <a:ext cx="311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800">
                <a:solidFill>
                  <a:schemeClr val="folHlink"/>
                </a:solidFill>
                <a:latin typeface="Arial" panose="020B0604020202020204" pitchFamily="34" charset="0"/>
              </a:rPr>
              <a:t>b</a:t>
            </a:r>
          </a:p>
        </p:txBody>
      </p:sp>
      <p:sp>
        <p:nvSpPr>
          <p:cNvPr id="30741" name="Oval 28"/>
          <p:cNvSpPr>
            <a:spLocks noChangeArrowheads="1"/>
          </p:cNvSpPr>
          <p:nvPr/>
        </p:nvSpPr>
        <p:spPr bwMode="auto">
          <a:xfrm>
            <a:off x="6094413" y="736600"/>
            <a:ext cx="85725" cy="85725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folHlink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30742" name="Oval 29"/>
          <p:cNvSpPr>
            <a:spLocks noChangeArrowheads="1"/>
          </p:cNvSpPr>
          <p:nvPr/>
        </p:nvSpPr>
        <p:spPr bwMode="auto">
          <a:xfrm>
            <a:off x="6091238" y="6084888"/>
            <a:ext cx="85725" cy="85725"/>
          </a:xfrm>
          <a:prstGeom prst="ellipse">
            <a:avLst/>
          </a:prstGeom>
          <a:solidFill>
            <a:schemeClr val="bg1"/>
          </a:solidFill>
          <a:ln w="25400">
            <a:solidFill>
              <a:srgbClr val="FF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30743" name="Oval 30"/>
          <p:cNvSpPr>
            <a:spLocks noChangeArrowheads="1"/>
          </p:cNvSpPr>
          <p:nvPr/>
        </p:nvSpPr>
        <p:spPr bwMode="auto">
          <a:xfrm>
            <a:off x="3821113" y="3703638"/>
            <a:ext cx="85725" cy="85725"/>
          </a:xfrm>
          <a:prstGeom prst="ellipse">
            <a:avLst/>
          </a:prstGeom>
          <a:solidFill>
            <a:schemeClr val="bg1"/>
          </a:solidFill>
          <a:ln w="25400">
            <a:solidFill>
              <a:srgbClr val="FF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30744" name="Rectangle 32"/>
          <p:cNvSpPr>
            <a:spLocks/>
          </p:cNvSpPr>
          <p:nvPr/>
        </p:nvSpPr>
        <p:spPr bwMode="auto">
          <a:xfrm>
            <a:off x="0" y="0"/>
            <a:ext cx="9144000" cy="574675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b="1">
                <a:solidFill>
                  <a:srgbClr val="663300"/>
                </a:solidFill>
                <a:latin typeface="Arial" panose="020B0604020202020204" pitchFamily="34" charset="0"/>
              </a:rPr>
              <a:t>Wheat production per year from a particular farm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6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662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662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662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662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7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6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662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662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662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662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ChangeArrowheads="1"/>
          </p:cNvSpPr>
          <p:nvPr/>
        </p:nvSpPr>
        <p:spPr bwMode="auto">
          <a:xfrm>
            <a:off x="2286000" y="609600"/>
            <a:ext cx="5029200" cy="25146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grpSp>
        <p:nvGrpSpPr>
          <p:cNvPr id="568323" name="Group 3"/>
          <p:cNvGrpSpPr>
            <a:grpSpLocks/>
          </p:cNvGrpSpPr>
          <p:nvPr/>
        </p:nvGrpSpPr>
        <p:grpSpPr bwMode="auto">
          <a:xfrm>
            <a:off x="4514850" y="795338"/>
            <a:ext cx="388938" cy="3884612"/>
            <a:chOff x="2844" y="501"/>
            <a:chExt cx="245" cy="2447"/>
          </a:xfrm>
        </p:grpSpPr>
        <p:sp>
          <p:nvSpPr>
            <p:cNvPr id="32801" name="Rectangle 4"/>
            <p:cNvSpPr>
              <a:spLocks noChangeArrowheads="1"/>
            </p:cNvSpPr>
            <p:nvPr/>
          </p:nvSpPr>
          <p:spPr bwMode="auto">
            <a:xfrm>
              <a:off x="2844" y="501"/>
              <a:ext cx="188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defTabSz="7620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7620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7620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7620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7620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/>
              <a:r>
                <a:rPr lang="en-GB" altLang="en-US" sz="1800">
                  <a:solidFill>
                    <a:schemeClr val="tx2"/>
                  </a:solidFill>
                  <a:latin typeface="Arial" panose="020B0604020202020204" pitchFamily="34" charset="0"/>
                </a:rPr>
                <a:t>c</a:t>
              </a:r>
            </a:p>
          </p:txBody>
        </p:sp>
        <p:sp>
          <p:nvSpPr>
            <p:cNvPr id="32802" name="Rectangle 5"/>
            <p:cNvSpPr>
              <a:spLocks noChangeArrowheads="1"/>
            </p:cNvSpPr>
            <p:nvPr/>
          </p:nvSpPr>
          <p:spPr bwMode="auto">
            <a:xfrm>
              <a:off x="2901" y="2717"/>
              <a:ext cx="188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defTabSz="7620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7620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7620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7620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7620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/>
              <a:r>
                <a:rPr lang="en-GB" altLang="en-US" sz="1800">
                  <a:solidFill>
                    <a:schemeClr val="tx2"/>
                  </a:solidFill>
                  <a:latin typeface="Arial" panose="020B0604020202020204" pitchFamily="34" charset="0"/>
                </a:rPr>
                <a:t>c</a:t>
              </a:r>
            </a:p>
          </p:txBody>
        </p:sp>
      </p:grpSp>
      <p:sp>
        <p:nvSpPr>
          <p:cNvPr id="32772" name="Rectangle 6"/>
          <p:cNvSpPr>
            <a:spLocks noChangeArrowheads="1"/>
          </p:cNvSpPr>
          <p:nvPr/>
        </p:nvSpPr>
        <p:spPr bwMode="auto">
          <a:xfrm>
            <a:off x="2273300" y="3584575"/>
            <a:ext cx="5029200" cy="25146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graphicFrame>
        <p:nvGraphicFramePr>
          <p:cNvPr id="32773" name="Object 7"/>
          <p:cNvGraphicFramePr>
            <a:graphicFrameLocks/>
          </p:cNvGraphicFramePr>
          <p:nvPr/>
        </p:nvGraphicFramePr>
        <p:xfrm>
          <a:off x="1828800" y="423863"/>
          <a:ext cx="5600700" cy="3133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807" name="Chart" r:id="rId4" imgW="7458429" imgH="5324763" progId="MSGraph.Chart.8">
                  <p:embed followColorScheme="full"/>
                </p:oleObj>
              </mc:Choice>
              <mc:Fallback>
                <p:oleObj name="Chart" r:id="rId4" imgW="7458429" imgH="5324763" progId="MSGraph.Chart.8">
                  <p:embed followColorScheme="full"/>
                  <p:pic>
                    <p:nvPicPr>
                      <p:cNvPr id="0" name="Object 7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28800" y="423863"/>
                        <a:ext cx="5600700" cy="3133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2774" name="Object 8"/>
          <p:cNvGraphicFramePr>
            <a:graphicFrameLocks/>
          </p:cNvGraphicFramePr>
          <p:nvPr/>
        </p:nvGraphicFramePr>
        <p:xfrm>
          <a:off x="1833563" y="3392488"/>
          <a:ext cx="5600700" cy="32559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808" name="Chart" r:id="rId6" imgW="7458429" imgH="5324763" progId="MSGraph.Chart.8">
                  <p:embed followColorScheme="full"/>
                </p:oleObj>
              </mc:Choice>
              <mc:Fallback>
                <p:oleObj name="Chart" r:id="rId6" imgW="7458429" imgH="5324763" progId="MSGraph.Chart.8">
                  <p:embed followColorScheme="full"/>
                  <p:pic>
                    <p:nvPicPr>
                      <p:cNvPr id="0" name="Object 8"/>
                      <p:cNvPicPr>
                        <a:picLocks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33563" y="3392488"/>
                        <a:ext cx="5600700" cy="32559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2775" name="Rectangle 9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32776" name="Rectangle 10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32777" name="Rectangle 12"/>
          <p:cNvSpPr>
            <a:spLocks noChangeArrowheads="1"/>
          </p:cNvSpPr>
          <p:nvPr/>
        </p:nvSpPr>
        <p:spPr bwMode="auto">
          <a:xfrm rot="-5400000">
            <a:off x="280193" y="1891507"/>
            <a:ext cx="2544763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600">
                <a:latin typeface="Arial" panose="020B0604020202020204" pitchFamily="34" charset="0"/>
              </a:rPr>
              <a:t>Tonnes of wheat  per year</a:t>
            </a:r>
          </a:p>
        </p:txBody>
      </p:sp>
      <p:sp>
        <p:nvSpPr>
          <p:cNvPr id="32778" name="Rectangle 13"/>
          <p:cNvSpPr>
            <a:spLocks noChangeArrowheads="1"/>
          </p:cNvSpPr>
          <p:nvPr/>
        </p:nvSpPr>
        <p:spPr bwMode="auto">
          <a:xfrm>
            <a:off x="6797675" y="925513"/>
            <a:ext cx="6286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800" i="1">
                <a:solidFill>
                  <a:schemeClr val="folHlink"/>
                </a:solidFill>
                <a:latin typeface="Arial" panose="020B0604020202020204" pitchFamily="34" charset="0"/>
              </a:rPr>
              <a:t>TPP</a:t>
            </a:r>
          </a:p>
        </p:txBody>
      </p:sp>
      <p:sp>
        <p:nvSpPr>
          <p:cNvPr id="32779" name="Rectangle 14"/>
          <p:cNvSpPr>
            <a:spLocks noChangeArrowheads="1"/>
          </p:cNvSpPr>
          <p:nvPr/>
        </p:nvSpPr>
        <p:spPr bwMode="auto">
          <a:xfrm rot="-5400000">
            <a:off x="286544" y="4791869"/>
            <a:ext cx="2544762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600">
                <a:latin typeface="Arial" panose="020B0604020202020204" pitchFamily="34" charset="0"/>
              </a:rPr>
              <a:t>Tonnes of wheat  per year</a:t>
            </a:r>
          </a:p>
        </p:txBody>
      </p:sp>
      <p:sp>
        <p:nvSpPr>
          <p:cNvPr id="32780" name="Rectangle 15"/>
          <p:cNvSpPr>
            <a:spLocks noChangeArrowheads="1"/>
          </p:cNvSpPr>
          <p:nvPr/>
        </p:nvSpPr>
        <p:spPr bwMode="auto">
          <a:xfrm>
            <a:off x="6697663" y="5286375"/>
            <a:ext cx="6413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800" i="1">
                <a:solidFill>
                  <a:schemeClr val="accent1"/>
                </a:solidFill>
                <a:latin typeface="Arial" panose="020B0604020202020204" pitchFamily="34" charset="0"/>
              </a:rPr>
              <a:t>APP</a:t>
            </a:r>
          </a:p>
        </p:txBody>
      </p:sp>
      <p:sp>
        <p:nvSpPr>
          <p:cNvPr id="32781" name="Rectangle 16"/>
          <p:cNvSpPr>
            <a:spLocks noChangeArrowheads="1"/>
          </p:cNvSpPr>
          <p:nvPr/>
        </p:nvSpPr>
        <p:spPr bwMode="auto">
          <a:xfrm>
            <a:off x="6451600" y="6423025"/>
            <a:ext cx="6794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800" i="1">
                <a:solidFill>
                  <a:schemeClr val="accent2"/>
                </a:solidFill>
                <a:latin typeface="Arial" panose="020B0604020202020204" pitchFamily="34" charset="0"/>
              </a:rPr>
              <a:t>MPP</a:t>
            </a:r>
          </a:p>
        </p:txBody>
      </p:sp>
      <p:sp>
        <p:nvSpPr>
          <p:cNvPr id="32782" name="Oval 17"/>
          <p:cNvSpPr>
            <a:spLocks noChangeArrowheads="1"/>
          </p:cNvSpPr>
          <p:nvPr/>
        </p:nvSpPr>
        <p:spPr bwMode="auto">
          <a:xfrm>
            <a:off x="3814763" y="1993900"/>
            <a:ext cx="85725" cy="85725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folHlink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32783" name="Oval 18"/>
          <p:cNvSpPr>
            <a:spLocks noChangeArrowheads="1"/>
          </p:cNvSpPr>
          <p:nvPr/>
        </p:nvSpPr>
        <p:spPr bwMode="auto">
          <a:xfrm>
            <a:off x="3821113" y="3703638"/>
            <a:ext cx="85725" cy="85725"/>
          </a:xfrm>
          <a:prstGeom prst="ellipse">
            <a:avLst/>
          </a:prstGeom>
          <a:solidFill>
            <a:schemeClr val="bg1"/>
          </a:solidFill>
          <a:ln w="25400">
            <a:solidFill>
              <a:srgbClr val="FF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32784" name="Rectangle 19"/>
          <p:cNvSpPr>
            <a:spLocks noChangeArrowheads="1"/>
          </p:cNvSpPr>
          <p:nvPr/>
        </p:nvSpPr>
        <p:spPr bwMode="auto">
          <a:xfrm>
            <a:off x="3576638" y="1895475"/>
            <a:ext cx="311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800">
                <a:solidFill>
                  <a:schemeClr val="folHlink"/>
                </a:solidFill>
                <a:latin typeface="Arial" panose="020B0604020202020204" pitchFamily="34" charset="0"/>
              </a:rPr>
              <a:t>b</a:t>
            </a:r>
          </a:p>
        </p:txBody>
      </p:sp>
      <p:sp>
        <p:nvSpPr>
          <p:cNvPr id="32785" name="Rectangle 20"/>
          <p:cNvSpPr>
            <a:spLocks noChangeArrowheads="1"/>
          </p:cNvSpPr>
          <p:nvPr/>
        </p:nvSpPr>
        <p:spPr bwMode="auto">
          <a:xfrm>
            <a:off x="3575050" y="3468688"/>
            <a:ext cx="3111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800">
                <a:solidFill>
                  <a:schemeClr val="accent2"/>
                </a:solidFill>
                <a:latin typeface="Arial" panose="020B0604020202020204" pitchFamily="34" charset="0"/>
              </a:rPr>
              <a:t>b</a:t>
            </a:r>
          </a:p>
        </p:txBody>
      </p:sp>
      <p:sp>
        <p:nvSpPr>
          <p:cNvPr id="32786" name="Rectangle 21"/>
          <p:cNvSpPr>
            <a:spLocks noChangeArrowheads="1"/>
          </p:cNvSpPr>
          <p:nvPr/>
        </p:nvSpPr>
        <p:spPr bwMode="auto">
          <a:xfrm>
            <a:off x="5973763" y="465138"/>
            <a:ext cx="3111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800">
                <a:solidFill>
                  <a:schemeClr val="folHlink"/>
                </a:solidFill>
                <a:latin typeface="Arial" panose="020B0604020202020204" pitchFamily="34" charset="0"/>
              </a:rPr>
              <a:t>d</a:t>
            </a:r>
          </a:p>
        </p:txBody>
      </p:sp>
      <p:sp>
        <p:nvSpPr>
          <p:cNvPr id="32787" name="Rectangle 22"/>
          <p:cNvSpPr>
            <a:spLocks noChangeArrowheads="1"/>
          </p:cNvSpPr>
          <p:nvPr/>
        </p:nvSpPr>
        <p:spPr bwMode="auto">
          <a:xfrm>
            <a:off x="6065838" y="5815013"/>
            <a:ext cx="3111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800">
                <a:solidFill>
                  <a:schemeClr val="accent2"/>
                </a:solidFill>
                <a:latin typeface="Arial" panose="020B0604020202020204" pitchFamily="34" charset="0"/>
              </a:rPr>
              <a:t>d</a:t>
            </a:r>
          </a:p>
        </p:txBody>
      </p:sp>
      <p:sp>
        <p:nvSpPr>
          <p:cNvPr id="32788" name="Rectangle 23"/>
          <p:cNvSpPr>
            <a:spLocks noChangeArrowheads="1"/>
          </p:cNvSpPr>
          <p:nvPr/>
        </p:nvSpPr>
        <p:spPr bwMode="auto">
          <a:xfrm>
            <a:off x="7186613" y="2979738"/>
            <a:ext cx="1663700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600">
                <a:latin typeface="Arial" panose="020B0604020202020204" pitchFamily="34" charset="0"/>
              </a:rPr>
              <a:t>Number of</a:t>
            </a:r>
          </a:p>
          <a:p>
            <a:pPr algn="ctr"/>
            <a:r>
              <a:rPr lang="en-GB" altLang="en-US" sz="1600">
                <a:latin typeface="Arial" panose="020B0604020202020204" pitchFamily="34" charset="0"/>
              </a:rPr>
              <a:t>farm workers (</a:t>
            </a:r>
            <a:r>
              <a:rPr lang="en-GB" altLang="en-US" sz="1600" i="1">
                <a:latin typeface="Arial" panose="020B0604020202020204" pitchFamily="34" charset="0"/>
              </a:rPr>
              <a:t>L</a:t>
            </a:r>
            <a:r>
              <a:rPr lang="en-GB" altLang="en-US" sz="1600">
                <a:latin typeface="Arial" panose="020B0604020202020204" pitchFamily="34" charset="0"/>
              </a:rPr>
              <a:t>)</a:t>
            </a:r>
          </a:p>
        </p:txBody>
      </p:sp>
      <p:sp>
        <p:nvSpPr>
          <p:cNvPr id="32789" name="Rectangle 24"/>
          <p:cNvSpPr>
            <a:spLocks noChangeArrowheads="1"/>
          </p:cNvSpPr>
          <p:nvPr/>
        </p:nvSpPr>
        <p:spPr bwMode="auto">
          <a:xfrm>
            <a:off x="7192963" y="5953125"/>
            <a:ext cx="1663700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600">
                <a:latin typeface="Arial" panose="020B0604020202020204" pitchFamily="34" charset="0"/>
              </a:rPr>
              <a:t>Number of</a:t>
            </a:r>
          </a:p>
          <a:p>
            <a:pPr algn="ctr"/>
            <a:r>
              <a:rPr lang="en-GB" altLang="en-US" sz="1600">
                <a:latin typeface="Arial" panose="020B0604020202020204" pitchFamily="34" charset="0"/>
              </a:rPr>
              <a:t>farm workers (</a:t>
            </a:r>
            <a:r>
              <a:rPr lang="en-GB" altLang="en-US" sz="1600" i="1">
                <a:latin typeface="Arial" panose="020B0604020202020204" pitchFamily="34" charset="0"/>
              </a:rPr>
              <a:t>L</a:t>
            </a:r>
            <a:r>
              <a:rPr lang="en-GB" altLang="en-US" sz="1600">
                <a:latin typeface="Arial" panose="020B0604020202020204" pitchFamily="34" charset="0"/>
              </a:rPr>
              <a:t>)</a:t>
            </a:r>
          </a:p>
        </p:txBody>
      </p:sp>
      <p:sp>
        <p:nvSpPr>
          <p:cNvPr id="568345" name="Line 25"/>
          <p:cNvSpPr>
            <a:spLocks noChangeShapeType="1"/>
          </p:cNvSpPr>
          <p:nvPr/>
        </p:nvSpPr>
        <p:spPr bwMode="auto">
          <a:xfrm flipV="1">
            <a:off x="2265363" y="661988"/>
            <a:ext cx="3021012" cy="2455862"/>
          </a:xfrm>
          <a:prstGeom prst="line">
            <a:avLst/>
          </a:prstGeom>
          <a:noFill/>
          <a:ln w="25400">
            <a:solidFill>
              <a:schemeClr val="tx2"/>
            </a:solidFill>
            <a:prstDash val="lg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2791" name="Line 26"/>
          <p:cNvSpPr>
            <a:spLocks noChangeShapeType="1"/>
          </p:cNvSpPr>
          <p:nvPr/>
        </p:nvSpPr>
        <p:spPr bwMode="auto">
          <a:xfrm>
            <a:off x="4627563" y="1176338"/>
            <a:ext cx="0" cy="4945062"/>
          </a:xfrm>
          <a:prstGeom prst="line">
            <a:avLst/>
          </a:prstGeom>
          <a:noFill/>
          <a:ln w="12700">
            <a:solidFill>
              <a:schemeClr val="tx2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2792" name="Oval 27"/>
          <p:cNvSpPr>
            <a:spLocks noChangeArrowheads="1"/>
          </p:cNvSpPr>
          <p:nvPr/>
        </p:nvSpPr>
        <p:spPr bwMode="auto">
          <a:xfrm>
            <a:off x="4595813" y="4570413"/>
            <a:ext cx="85725" cy="85725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bg2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32793" name="Oval 28"/>
          <p:cNvSpPr>
            <a:spLocks noChangeArrowheads="1"/>
          </p:cNvSpPr>
          <p:nvPr/>
        </p:nvSpPr>
        <p:spPr bwMode="auto">
          <a:xfrm>
            <a:off x="4602163" y="1150938"/>
            <a:ext cx="85725" cy="85725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2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grpSp>
        <p:nvGrpSpPr>
          <p:cNvPr id="568349" name="Group 29"/>
          <p:cNvGrpSpPr>
            <a:grpSpLocks/>
          </p:cNvGrpSpPr>
          <p:nvPr/>
        </p:nvGrpSpPr>
        <p:grpSpPr bwMode="auto">
          <a:xfrm>
            <a:off x="2349500" y="727075"/>
            <a:ext cx="1884363" cy="1422400"/>
            <a:chOff x="1477" y="502"/>
            <a:chExt cx="1111" cy="839"/>
          </a:xfrm>
        </p:grpSpPr>
        <p:sp>
          <p:nvSpPr>
            <p:cNvPr id="32798" name="Line 30" descr="Parchment"/>
            <p:cNvSpPr>
              <a:spLocks noChangeShapeType="1"/>
            </p:cNvSpPr>
            <p:nvPr/>
          </p:nvSpPr>
          <p:spPr bwMode="auto">
            <a:xfrm flipH="1" flipV="1">
              <a:off x="1876" y="960"/>
              <a:ext cx="220" cy="381"/>
            </a:xfrm>
            <a:prstGeom prst="line">
              <a:avLst/>
            </a:prstGeom>
            <a:noFill/>
            <a:ln w="12700">
              <a:solidFill>
                <a:schemeClr val="tx2"/>
              </a:solidFill>
              <a:round/>
              <a:headEnd type="stealth" w="med" len="med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2799" name="AutoShape 31" descr="Parchment"/>
            <p:cNvSpPr>
              <a:spLocks noChangeArrowheads="1"/>
            </p:cNvSpPr>
            <p:nvPr/>
          </p:nvSpPr>
          <p:spPr bwMode="auto">
            <a:xfrm>
              <a:off x="1477" y="502"/>
              <a:ext cx="1111" cy="454"/>
            </a:xfrm>
            <a:prstGeom prst="roundRect">
              <a:avLst>
                <a:gd name="adj" fmla="val 12495"/>
              </a:avLst>
            </a:prstGeom>
            <a:blipFill dpi="0" rotWithShape="0">
              <a:blip r:embed="rId8"/>
              <a:srcRect/>
              <a:tile tx="0" ty="0" sx="100000" sy="100000" flip="none" algn="tl"/>
            </a:blipFill>
            <a:ln w="12700">
              <a:solidFill>
                <a:schemeClr val="tx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32800" name="Rectangle 32" descr="Parchment"/>
            <p:cNvSpPr>
              <a:spLocks noChangeArrowheads="1"/>
            </p:cNvSpPr>
            <p:nvPr/>
          </p:nvSpPr>
          <p:spPr bwMode="auto">
            <a:xfrm>
              <a:off x="1496" y="559"/>
              <a:ext cx="1055" cy="378"/>
            </a:xfrm>
            <a:prstGeom prst="rect">
              <a:avLst/>
            </a:prstGeom>
            <a:blipFill dpi="0" rotWithShape="0">
              <a:blip r:embed="rId8"/>
              <a:srcRect/>
              <a:tile tx="0" ty="0" sx="100000" sy="100000" flip="none" algn="tl"/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defTabSz="7620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7620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7620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7620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7620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/>
              <a:r>
                <a:rPr lang="en-GB" altLang="en-US" sz="1800">
                  <a:solidFill>
                    <a:schemeClr val="hlink"/>
                  </a:solidFill>
                  <a:latin typeface="Arial" panose="020B0604020202020204" pitchFamily="34" charset="0"/>
                </a:rPr>
                <a:t>Slope = </a:t>
              </a:r>
              <a:r>
                <a:rPr lang="en-GB" altLang="en-US" sz="1800" i="1">
                  <a:solidFill>
                    <a:schemeClr val="hlink"/>
                  </a:solidFill>
                  <a:latin typeface="Arial" panose="020B0604020202020204" pitchFamily="34" charset="0"/>
                </a:rPr>
                <a:t>TPP / L</a:t>
              </a:r>
            </a:p>
            <a:p>
              <a:pPr algn="ctr"/>
              <a:r>
                <a:rPr lang="en-GB" altLang="en-US" sz="1800" i="1">
                  <a:solidFill>
                    <a:schemeClr val="hlink"/>
                  </a:solidFill>
                  <a:latin typeface="Arial" panose="020B0604020202020204" pitchFamily="34" charset="0"/>
                </a:rPr>
                <a:t>= APP</a:t>
              </a:r>
            </a:p>
          </p:txBody>
        </p:sp>
      </p:grpSp>
      <p:sp>
        <p:nvSpPr>
          <p:cNvPr id="32795" name="Oval 33"/>
          <p:cNvSpPr>
            <a:spLocks noChangeArrowheads="1"/>
          </p:cNvSpPr>
          <p:nvPr/>
        </p:nvSpPr>
        <p:spPr bwMode="auto">
          <a:xfrm>
            <a:off x="6094413" y="736600"/>
            <a:ext cx="85725" cy="85725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folHlink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32796" name="Oval 34"/>
          <p:cNvSpPr>
            <a:spLocks noChangeArrowheads="1"/>
          </p:cNvSpPr>
          <p:nvPr/>
        </p:nvSpPr>
        <p:spPr bwMode="auto">
          <a:xfrm>
            <a:off x="6091238" y="6084888"/>
            <a:ext cx="85725" cy="85725"/>
          </a:xfrm>
          <a:prstGeom prst="ellipse">
            <a:avLst/>
          </a:prstGeom>
          <a:solidFill>
            <a:schemeClr val="bg1"/>
          </a:solidFill>
          <a:ln w="25400">
            <a:solidFill>
              <a:srgbClr val="FF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32797" name="Rectangle 36"/>
          <p:cNvSpPr>
            <a:spLocks/>
          </p:cNvSpPr>
          <p:nvPr/>
        </p:nvSpPr>
        <p:spPr bwMode="auto">
          <a:xfrm>
            <a:off x="0" y="0"/>
            <a:ext cx="9144000" cy="574675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b="1">
                <a:solidFill>
                  <a:srgbClr val="663300"/>
                </a:solidFill>
                <a:latin typeface="Arial" panose="020B0604020202020204" pitchFamily="34" charset="0"/>
              </a:rPr>
              <a:t>Wheat production per year from a particular farm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8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683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683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683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683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8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683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8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683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683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834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GB" altLang="en-US" smtClean="0"/>
              <a:t>Costs of Production</a:t>
            </a:r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altLang="en-US" smtClean="0"/>
              <a:t>Costs in the Short run</a:t>
            </a: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36867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36868" name="Rectang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mtClean="0"/>
              <a:t>Costs in the Short run</a:t>
            </a:r>
          </a:p>
        </p:txBody>
      </p:sp>
      <p:sp>
        <p:nvSpPr>
          <p:cNvPr id="377861" name="Rectangle 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GB" altLang="en-US" smtClean="0"/>
              <a:t>Costs and inputs</a:t>
            </a:r>
          </a:p>
          <a:p>
            <a:pPr lvl="1">
              <a:lnSpc>
                <a:spcPct val="80000"/>
              </a:lnSpc>
              <a:spcBef>
                <a:spcPct val="50000"/>
              </a:spcBef>
            </a:pPr>
            <a:r>
              <a:rPr lang="en-GB" altLang="en-US" smtClean="0"/>
              <a:t>costs and the productivity of factors</a:t>
            </a:r>
          </a:p>
          <a:p>
            <a:pPr lvl="1">
              <a:lnSpc>
                <a:spcPct val="80000"/>
              </a:lnSpc>
              <a:spcBef>
                <a:spcPct val="50000"/>
              </a:spcBef>
            </a:pPr>
            <a:r>
              <a:rPr lang="en-GB" altLang="en-US" smtClean="0"/>
              <a:t>costs and the price of factors</a:t>
            </a:r>
          </a:p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GB" altLang="en-US" smtClean="0"/>
              <a:t>Fixed costs and variable costs</a:t>
            </a:r>
          </a:p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GB" altLang="en-US" smtClean="0"/>
              <a:t>Total costs</a:t>
            </a:r>
          </a:p>
          <a:p>
            <a:pPr lvl="1">
              <a:lnSpc>
                <a:spcPct val="80000"/>
              </a:lnSpc>
              <a:spcBef>
                <a:spcPct val="50000"/>
              </a:spcBef>
            </a:pPr>
            <a:r>
              <a:rPr lang="en-GB" altLang="en-US" smtClean="0"/>
              <a:t>total fixed cost (</a:t>
            </a:r>
            <a:r>
              <a:rPr lang="en-GB" altLang="en-US" i="1" smtClean="0"/>
              <a:t>TFC</a:t>
            </a:r>
            <a:r>
              <a:rPr lang="en-GB" altLang="en-US" smtClean="0"/>
              <a:t>)</a:t>
            </a:r>
          </a:p>
          <a:p>
            <a:pPr lvl="1">
              <a:lnSpc>
                <a:spcPct val="80000"/>
              </a:lnSpc>
              <a:spcBef>
                <a:spcPct val="50000"/>
              </a:spcBef>
            </a:pPr>
            <a:r>
              <a:rPr lang="en-GB" altLang="en-US" smtClean="0"/>
              <a:t>total variable cost (</a:t>
            </a:r>
            <a:r>
              <a:rPr lang="en-GB" altLang="en-US" i="1" smtClean="0"/>
              <a:t>TVC</a:t>
            </a:r>
            <a:r>
              <a:rPr lang="en-GB" altLang="en-US" smtClean="0"/>
              <a:t>)</a:t>
            </a:r>
          </a:p>
          <a:p>
            <a:pPr lvl="2">
              <a:lnSpc>
                <a:spcPct val="80000"/>
              </a:lnSpc>
              <a:spcBef>
                <a:spcPct val="50000"/>
              </a:spcBef>
            </a:pPr>
            <a:r>
              <a:rPr lang="en-GB" altLang="en-US" i="1" smtClean="0"/>
              <a:t>TVC</a:t>
            </a:r>
            <a:r>
              <a:rPr lang="en-GB" altLang="en-US" smtClean="0"/>
              <a:t> and the law of diminishing returns</a:t>
            </a:r>
          </a:p>
          <a:p>
            <a:pPr lvl="1">
              <a:lnSpc>
                <a:spcPct val="80000"/>
              </a:lnSpc>
              <a:spcBef>
                <a:spcPct val="50000"/>
              </a:spcBef>
            </a:pPr>
            <a:r>
              <a:rPr lang="en-GB" altLang="en-US" smtClean="0"/>
              <a:t>total cost (</a:t>
            </a:r>
            <a:r>
              <a:rPr lang="en-GB" altLang="en-US" i="1" smtClean="0"/>
              <a:t>TC = TFC + TVC</a:t>
            </a:r>
            <a:r>
              <a:rPr lang="en-GB" altLang="en-US" smtClean="0"/>
              <a:t>)</a:t>
            </a: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78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778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3778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78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3778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3778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786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37786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37786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786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37786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37786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786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37786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37786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786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37786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37786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786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37786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37786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786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37786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37786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786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37786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37786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7861" grpId="0" build="p" bldLvl="3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ChangeArrowheads="1"/>
          </p:cNvSpPr>
          <p:nvPr/>
        </p:nvSpPr>
        <p:spPr bwMode="auto">
          <a:xfrm>
            <a:off x="1031875" y="609600"/>
            <a:ext cx="7045325" cy="5334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graphicFrame>
        <p:nvGraphicFramePr>
          <p:cNvPr id="38915" name="Object 3"/>
          <p:cNvGraphicFramePr>
            <a:graphicFrameLocks/>
          </p:cNvGraphicFramePr>
          <p:nvPr/>
        </p:nvGraphicFramePr>
        <p:xfrm>
          <a:off x="433388" y="304800"/>
          <a:ext cx="7783512" cy="63484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925" name="Chart" r:id="rId4" imgW="7448719" imgH="5324763" progId="MSGraph.Chart.8">
                  <p:embed followColorScheme="full"/>
                </p:oleObj>
              </mc:Choice>
              <mc:Fallback>
                <p:oleObj name="Chart" r:id="rId4" imgW="7448719" imgH="5324763" progId="MSGraph.Chart.8">
                  <p:embed followColorScheme="full"/>
                  <p:pic>
                    <p:nvPicPr>
                      <p:cNvPr id="0" name="Object 3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3388" y="304800"/>
                        <a:ext cx="7783512" cy="63484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8916" name="Rectangle 4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38917" name="Rectangle 5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38918" name="AutoShape 6" descr="Parchment"/>
          <p:cNvSpPr>
            <a:spLocks noChangeArrowheads="1"/>
          </p:cNvSpPr>
          <p:nvPr/>
        </p:nvSpPr>
        <p:spPr bwMode="auto">
          <a:xfrm>
            <a:off x="1336675" y="174625"/>
            <a:ext cx="1654175" cy="3578225"/>
          </a:xfrm>
          <a:prstGeom prst="roundRect">
            <a:avLst>
              <a:gd name="adj" fmla="val 12495"/>
            </a:avLst>
          </a:prstGeom>
          <a:blipFill dpi="0" rotWithShape="0">
            <a:blip r:embed="rId6"/>
            <a:srcRect/>
            <a:tile tx="0" ty="0" sx="100000" sy="100000" flip="none" algn="tl"/>
          </a:blipFill>
          <a:ln w="28575">
            <a:solidFill>
              <a:schemeClr val="hlink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38919" name="Rectangle 7"/>
          <p:cNvSpPr>
            <a:spLocks noChangeArrowheads="1"/>
          </p:cNvSpPr>
          <p:nvPr/>
        </p:nvSpPr>
        <p:spPr bwMode="auto">
          <a:xfrm>
            <a:off x="1296988" y="277813"/>
            <a:ext cx="1016000" cy="3444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Output</a:t>
            </a:r>
          </a:p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(Q)</a:t>
            </a:r>
          </a:p>
          <a:p>
            <a:pPr algn="ctr"/>
            <a:endParaRPr lang="en-GB" altLang="en-US" sz="2000" b="1">
              <a:latin typeface="Arial" panose="020B0604020202020204" pitchFamily="34" charset="0"/>
            </a:endParaRPr>
          </a:p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0</a:t>
            </a:r>
          </a:p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1</a:t>
            </a:r>
          </a:p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2</a:t>
            </a:r>
          </a:p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3</a:t>
            </a:r>
          </a:p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4</a:t>
            </a:r>
          </a:p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5</a:t>
            </a:r>
          </a:p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6</a:t>
            </a:r>
          </a:p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7</a:t>
            </a:r>
          </a:p>
        </p:txBody>
      </p:sp>
      <p:sp>
        <p:nvSpPr>
          <p:cNvPr id="38920" name="Rectangle 8"/>
          <p:cNvSpPr>
            <a:spLocks noChangeArrowheads="1"/>
          </p:cNvSpPr>
          <p:nvPr/>
        </p:nvSpPr>
        <p:spPr bwMode="auto">
          <a:xfrm>
            <a:off x="2244725" y="279400"/>
            <a:ext cx="679450" cy="3444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2000" b="1" i="1">
                <a:solidFill>
                  <a:schemeClr val="folHlink"/>
                </a:solidFill>
                <a:latin typeface="Arial" panose="020B0604020202020204" pitchFamily="34" charset="0"/>
              </a:rPr>
              <a:t>TFC</a:t>
            </a:r>
          </a:p>
          <a:p>
            <a:pPr algn="ctr"/>
            <a:r>
              <a:rPr lang="en-GB" altLang="en-US" sz="2000" b="1">
                <a:solidFill>
                  <a:schemeClr val="folHlink"/>
                </a:solidFill>
                <a:latin typeface="Arial" panose="020B0604020202020204" pitchFamily="34" charset="0"/>
              </a:rPr>
              <a:t>(£)</a:t>
            </a:r>
          </a:p>
          <a:p>
            <a:pPr algn="ctr"/>
            <a:endParaRPr lang="en-GB" altLang="en-US" sz="2000" b="1">
              <a:solidFill>
                <a:schemeClr val="folHlink"/>
              </a:solidFill>
              <a:latin typeface="Arial" panose="020B0604020202020204" pitchFamily="34" charset="0"/>
            </a:endParaRPr>
          </a:p>
          <a:p>
            <a:pPr algn="ctr"/>
            <a:r>
              <a:rPr lang="en-GB" altLang="en-US" sz="2000" b="1">
                <a:solidFill>
                  <a:schemeClr val="folHlink"/>
                </a:solidFill>
                <a:latin typeface="Arial" panose="020B0604020202020204" pitchFamily="34" charset="0"/>
              </a:rPr>
              <a:t>12</a:t>
            </a:r>
          </a:p>
          <a:p>
            <a:pPr algn="ctr"/>
            <a:r>
              <a:rPr lang="en-GB" altLang="en-US" sz="2000" b="1">
                <a:solidFill>
                  <a:schemeClr val="folHlink"/>
                </a:solidFill>
                <a:latin typeface="Arial" panose="020B0604020202020204" pitchFamily="34" charset="0"/>
              </a:rPr>
              <a:t>12</a:t>
            </a:r>
          </a:p>
          <a:p>
            <a:pPr algn="ctr"/>
            <a:r>
              <a:rPr lang="en-GB" altLang="en-US" sz="2000" b="1">
                <a:solidFill>
                  <a:schemeClr val="folHlink"/>
                </a:solidFill>
                <a:latin typeface="Arial" panose="020B0604020202020204" pitchFamily="34" charset="0"/>
              </a:rPr>
              <a:t>12</a:t>
            </a:r>
          </a:p>
          <a:p>
            <a:pPr algn="ctr"/>
            <a:r>
              <a:rPr lang="en-GB" altLang="en-US" sz="2000" b="1">
                <a:solidFill>
                  <a:schemeClr val="folHlink"/>
                </a:solidFill>
                <a:latin typeface="Arial" panose="020B0604020202020204" pitchFamily="34" charset="0"/>
              </a:rPr>
              <a:t>12</a:t>
            </a:r>
          </a:p>
          <a:p>
            <a:pPr algn="ctr"/>
            <a:r>
              <a:rPr lang="en-GB" altLang="en-US" sz="2000" b="1">
                <a:solidFill>
                  <a:schemeClr val="folHlink"/>
                </a:solidFill>
                <a:latin typeface="Arial" panose="020B0604020202020204" pitchFamily="34" charset="0"/>
              </a:rPr>
              <a:t>12</a:t>
            </a:r>
          </a:p>
          <a:p>
            <a:pPr algn="ctr"/>
            <a:r>
              <a:rPr lang="en-GB" altLang="en-US" sz="2000" b="1">
                <a:solidFill>
                  <a:schemeClr val="folHlink"/>
                </a:solidFill>
                <a:latin typeface="Arial" panose="020B0604020202020204" pitchFamily="34" charset="0"/>
              </a:rPr>
              <a:t>12</a:t>
            </a:r>
          </a:p>
          <a:p>
            <a:pPr algn="ctr"/>
            <a:r>
              <a:rPr lang="en-GB" altLang="en-US" sz="2000" b="1">
                <a:solidFill>
                  <a:schemeClr val="folHlink"/>
                </a:solidFill>
                <a:latin typeface="Arial" panose="020B0604020202020204" pitchFamily="34" charset="0"/>
              </a:rPr>
              <a:t>12</a:t>
            </a:r>
          </a:p>
          <a:p>
            <a:pPr algn="ctr"/>
            <a:r>
              <a:rPr lang="en-GB" altLang="en-US" sz="2000" b="1">
                <a:solidFill>
                  <a:schemeClr val="folHlink"/>
                </a:solidFill>
                <a:latin typeface="Arial" panose="020B0604020202020204" pitchFamily="34" charset="0"/>
              </a:rPr>
              <a:t>12</a:t>
            </a:r>
          </a:p>
        </p:txBody>
      </p:sp>
      <p:sp>
        <p:nvSpPr>
          <p:cNvPr id="38921" name="Line 9"/>
          <p:cNvSpPr>
            <a:spLocks noChangeShapeType="1"/>
          </p:cNvSpPr>
          <p:nvPr/>
        </p:nvSpPr>
        <p:spPr bwMode="auto">
          <a:xfrm>
            <a:off x="1495425" y="1084263"/>
            <a:ext cx="1263650" cy="0"/>
          </a:xfrm>
          <a:prstGeom prst="line">
            <a:avLst/>
          </a:prstGeom>
          <a:noFill/>
          <a:ln w="12700">
            <a:solidFill>
              <a:schemeClr val="hlink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8922" name="Rectangle 11"/>
          <p:cNvSpPr>
            <a:spLocks noChangeArrowheads="1"/>
          </p:cNvSpPr>
          <p:nvPr/>
        </p:nvSpPr>
        <p:spPr bwMode="auto">
          <a:xfrm>
            <a:off x="3848100" y="0"/>
            <a:ext cx="5295900" cy="547688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folHlink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b="1">
                <a:solidFill>
                  <a:srgbClr val="462300"/>
                </a:solidFill>
                <a:latin typeface="Arial" panose="020B0604020202020204" pitchFamily="34" charset="0"/>
              </a:rPr>
              <a:t>Total costs for firm X</a:t>
            </a: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ChangeArrowheads="1"/>
          </p:cNvSpPr>
          <p:nvPr/>
        </p:nvSpPr>
        <p:spPr bwMode="auto">
          <a:xfrm>
            <a:off x="1031875" y="609600"/>
            <a:ext cx="7045325" cy="5334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graphicFrame>
        <p:nvGraphicFramePr>
          <p:cNvPr id="40963" name="Object 3"/>
          <p:cNvGraphicFramePr>
            <a:graphicFrameLocks/>
          </p:cNvGraphicFramePr>
          <p:nvPr/>
        </p:nvGraphicFramePr>
        <p:xfrm>
          <a:off x="433388" y="304800"/>
          <a:ext cx="7783512" cy="63484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974" name="Chart" r:id="rId4" imgW="7448719" imgH="5324763" progId="MSGraph.Chart.8">
                  <p:embed followColorScheme="full"/>
                </p:oleObj>
              </mc:Choice>
              <mc:Fallback>
                <p:oleObj name="Chart" r:id="rId4" imgW="7448719" imgH="5324763" progId="MSGraph.Chart.8">
                  <p:embed followColorScheme="full"/>
                  <p:pic>
                    <p:nvPicPr>
                      <p:cNvPr id="0" name="Object 3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3388" y="304800"/>
                        <a:ext cx="7783512" cy="63484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0964" name="Rectangle 4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40965" name="Rectangle 5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40966" name="Rectangle 6"/>
          <p:cNvSpPr>
            <a:spLocks noChangeArrowheads="1"/>
          </p:cNvSpPr>
          <p:nvPr/>
        </p:nvSpPr>
        <p:spPr bwMode="auto">
          <a:xfrm>
            <a:off x="7226300" y="5151438"/>
            <a:ext cx="77628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400" b="1" i="1">
                <a:solidFill>
                  <a:schemeClr val="folHlink"/>
                </a:solidFill>
                <a:latin typeface="Arial" panose="020B0604020202020204" pitchFamily="34" charset="0"/>
              </a:rPr>
              <a:t>TFC</a:t>
            </a:r>
          </a:p>
        </p:txBody>
      </p:sp>
      <p:sp>
        <p:nvSpPr>
          <p:cNvPr id="40967" name="AutoShape 7" descr="Parchment"/>
          <p:cNvSpPr>
            <a:spLocks noChangeArrowheads="1"/>
          </p:cNvSpPr>
          <p:nvPr/>
        </p:nvSpPr>
        <p:spPr bwMode="auto">
          <a:xfrm>
            <a:off x="1336675" y="174625"/>
            <a:ext cx="1654175" cy="3578225"/>
          </a:xfrm>
          <a:prstGeom prst="roundRect">
            <a:avLst>
              <a:gd name="adj" fmla="val 12495"/>
            </a:avLst>
          </a:prstGeom>
          <a:blipFill dpi="0" rotWithShape="0">
            <a:blip r:embed="rId6"/>
            <a:srcRect/>
            <a:tile tx="0" ty="0" sx="100000" sy="100000" flip="none" algn="tl"/>
          </a:blipFill>
          <a:ln w="28575">
            <a:solidFill>
              <a:schemeClr val="hlink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40968" name="Rectangle 8"/>
          <p:cNvSpPr>
            <a:spLocks noChangeArrowheads="1"/>
          </p:cNvSpPr>
          <p:nvPr/>
        </p:nvSpPr>
        <p:spPr bwMode="auto">
          <a:xfrm>
            <a:off x="1296988" y="277813"/>
            <a:ext cx="1016000" cy="3444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Output</a:t>
            </a:r>
          </a:p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(Q)</a:t>
            </a:r>
          </a:p>
          <a:p>
            <a:pPr algn="ctr"/>
            <a:endParaRPr lang="en-GB" altLang="en-US" sz="2000" b="1">
              <a:latin typeface="Arial" panose="020B0604020202020204" pitchFamily="34" charset="0"/>
            </a:endParaRPr>
          </a:p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0</a:t>
            </a:r>
          </a:p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1</a:t>
            </a:r>
          </a:p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2</a:t>
            </a:r>
          </a:p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3</a:t>
            </a:r>
          </a:p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4</a:t>
            </a:r>
          </a:p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5</a:t>
            </a:r>
          </a:p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6</a:t>
            </a:r>
          </a:p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7</a:t>
            </a:r>
          </a:p>
        </p:txBody>
      </p:sp>
      <p:sp>
        <p:nvSpPr>
          <p:cNvPr id="40969" name="Rectangle 9"/>
          <p:cNvSpPr>
            <a:spLocks noChangeArrowheads="1"/>
          </p:cNvSpPr>
          <p:nvPr/>
        </p:nvSpPr>
        <p:spPr bwMode="auto">
          <a:xfrm>
            <a:off x="2244725" y="279400"/>
            <a:ext cx="679450" cy="3444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2000" b="1" i="1">
                <a:solidFill>
                  <a:schemeClr val="folHlink"/>
                </a:solidFill>
                <a:latin typeface="Arial" panose="020B0604020202020204" pitchFamily="34" charset="0"/>
              </a:rPr>
              <a:t>TFC</a:t>
            </a:r>
          </a:p>
          <a:p>
            <a:pPr algn="ctr"/>
            <a:r>
              <a:rPr lang="en-GB" altLang="en-US" sz="2000" b="1">
                <a:solidFill>
                  <a:schemeClr val="folHlink"/>
                </a:solidFill>
                <a:latin typeface="Arial" panose="020B0604020202020204" pitchFamily="34" charset="0"/>
              </a:rPr>
              <a:t>(£)</a:t>
            </a:r>
          </a:p>
          <a:p>
            <a:pPr algn="ctr"/>
            <a:endParaRPr lang="en-GB" altLang="en-US" sz="2000" b="1">
              <a:solidFill>
                <a:schemeClr val="folHlink"/>
              </a:solidFill>
              <a:latin typeface="Arial" panose="020B0604020202020204" pitchFamily="34" charset="0"/>
            </a:endParaRPr>
          </a:p>
          <a:p>
            <a:pPr algn="ctr"/>
            <a:r>
              <a:rPr lang="en-GB" altLang="en-US" sz="2000" b="1">
                <a:solidFill>
                  <a:schemeClr val="folHlink"/>
                </a:solidFill>
                <a:latin typeface="Arial" panose="020B0604020202020204" pitchFamily="34" charset="0"/>
              </a:rPr>
              <a:t>12</a:t>
            </a:r>
          </a:p>
          <a:p>
            <a:pPr algn="ctr"/>
            <a:r>
              <a:rPr lang="en-GB" altLang="en-US" sz="2000" b="1">
                <a:solidFill>
                  <a:schemeClr val="folHlink"/>
                </a:solidFill>
                <a:latin typeface="Arial" panose="020B0604020202020204" pitchFamily="34" charset="0"/>
              </a:rPr>
              <a:t>12</a:t>
            </a:r>
          </a:p>
          <a:p>
            <a:pPr algn="ctr"/>
            <a:r>
              <a:rPr lang="en-GB" altLang="en-US" sz="2000" b="1">
                <a:solidFill>
                  <a:schemeClr val="folHlink"/>
                </a:solidFill>
                <a:latin typeface="Arial" panose="020B0604020202020204" pitchFamily="34" charset="0"/>
              </a:rPr>
              <a:t>12</a:t>
            </a:r>
          </a:p>
          <a:p>
            <a:pPr algn="ctr"/>
            <a:r>
              <a:rPr lang="en-GB" altLang="en-US" sz="2000" b="1">
                <a:solidFill>
                  <a:schemeClr val="folHlink"/>
                </a:solidFill>
                <a:latin typeface="Arial" panose="020B0604020202020204" pitchFamily="34" charset="0"/>
              </a:rPr>
              <a:t>12</a:t>
            </a:r>
          </a:p>
          <a:p>
            <a:pPr algn="ctr"/>
            <a:r>
              <a:rPr lang="en-GB" altLang="en-US" sz="2000" b="1">
                <a:solidFill>
                  <a:schemeClr val="folHlink"/>
                </a:solidFill>
                <a:latin typeface="Arial" panose="020B0604020202020204" pitchFamily="34" charset="0"/>
              </a:rPr>
              <a:t>12</a:t>
            </a:r>
          </a:p>
          <a:p>
            <a:pPr algn="ctr"/>
            <a:r>
              <a:rPr lang="en-GB" altLang="en-US" sz="2000" b="1">
                <a:solidFill>
                  <a:schemeClr val="folHlink"/>
                </a:solidFill>
                <a:latin typeface="Arial" panose="020B0604020202020204" pitchFamily="34" charset="0"/>
              </a:rPr>
              <a:t>12</a:t>
            </a:r>
          </a:p>
          <a:p>
            <a:pPr algn="ctr"/>
            <a:r>
              <a:rPr lang="en-GB" altLang="en-US" sz="2000" b="1">
                <a:solidFill>
                  <a:schemeClr val="folHlink"/>
                </a:solidFill>
                <a:latin typeface="Arial" panose="020B0604020202020204" pitchFamily="34" charset="0"/>
              </a:rPr>
              <a:t>12</a:t>
            </a:r>
          </a:p>
          <a:p>
            <a:pPr algn="ctr"/>
            <a:r>
              <a:rPr lang="en-GB" altLang="en-US" sz="2000" b="1">
                <a:solidFill>
                  <a:schemeClr val="folHlink"/>
                </a:solidFill>
                <a:latin typeface="Arial" panose="020B0604020202020204" pitchFamily="34" charset="0"/>
              </a:rPr>
              <a:t>12</a:t>
            </a:r>
          </a:p>
        </p:txBody>
      </p:sp>
      <p:sp>
        <p:nvSpPr>
          <p:cNvPr id="40970" name="Line 10"/>
          <p:cNvSpPr>
            <a:spLocks noChangeShapeType="1"/>
          </p:cNvSpPr>
          <p:nvPr/>
        </p:nvSpPr>
        <p:spPr bwMode="auto">
          <a:xfrm>
            <a:off x="1495425" y="1084263"/>
            <a:ext cx="1263650" cy="0"/>
          </a:xfrm>
          <a:prstGeom prst="line">
            <a:avLst/>
          </a:prstGeom>
          <a:noFill/>
          <a:ln w="12700">
            <a:solidFill>
              <a:schemeClr val="hlink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0971" name="Rectangle 13"/>
          <p:cNvSpPr>
            <a:spLocks noChangeArrowheads="1"/>
          </p:cNvSpPr>
          <p:nvPr/>
        </p:nvSpPr>
        <p:spPr bwMode="auto">
          <a:xfrm>
            <a:off x="3848100" y="0"/>
            <a:ext cx="5295900" cy="547688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folHlink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b="1">
                <a:solidFill>
                  <a:srgbClr val="462300"/>
                </a:solidFill>
                <a:latin typeface="Arial" panose="020B0604020202020204" pitchFamily="34" charset="0"/>
              </a:rPr>
              <a:t>Total costs for firm X</a:t>
            </a: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ChangeArrowheads="1"/>
          </p:cNvSpPr>
          <p:nvPr/>
        </p:nvSpPr>
        <p:spPr bwMode="auto">
          <a:xfrm>
            <a:off x="1031875" y="609600"/>
            <a:ext cx="7045325" cy="5334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graphicFrame>
        <p:nvGraphicFramePr>
          <p:cNvPr id="43011" name="Object 3"/>
          <p:cNvGraphicFramePr>
            <a:graphicFrameLocks/>
          </p:cNvGraphicFramePr>
          <p:nvPr/>
        </p:nvGraphicFramePr>
        <p:xfrm>
          <a:off x="433388" y="304800"/>
          <a:ext cx="7783512" cy="63484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023" name="Chart" r:id="rId4" imgW="7448719" imgH="5324763" progId="MSGraph.Chart.8">
                  <p:embed followColorScheme="full"/>
                </p:oleObj>
              </mc:Choice>
              <mc:Fallback>
                <p:oleObj name="Chart" r:id="rId4" imgW="7448719" imgH="5324763" progId="MSGraph.Chart.8">
                  <p:embed followColorScheme="full"/>
                  <p:pic>
                    <p:nvPicPr>
                      <p:cNvPr id="0" name="Object 3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3388" y="304800"/>
                        <a:ext cx="7783512" cy="63484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3012" name="Rectangle 4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43013" name="Rectangle 5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43014" name="Rectangle 6"/>
          <p:cNvSpPr>
            <a:spLocks noChangeArrowheads="1"/>
          </p:cNvSpPr>
          <p:nvPr/>
        </p:nvSpPr>
        <p:spPr bwMode="auto">
          <a:xfrm>
            <a:off x="7226300" y="5151438"/>
            <a:ext cx="77628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400" b="1" i="1">
                <a:solidFill>
                  <a:schemeClr val="folHlink"/>
                </a:solidFill>
                <a:latin typeface="Arial" panose="020B0604020202020204" pitchFamily="34" charset="0"/>
              </a:rPr>
              <a:t>TFC</a:t>
            </a:r>
          </a:p>
        </p:txBody>
      </p:sp>
      <p:sp>
        <p:nvSpPr>
          <p:cNvPr id="43015" name="AutoShape 8" descr="Parchment"/>
          <p:cNvSpPr>
            <a:spLocks noChangeArrowheads="1"/>
          </p:cNvSpPr>
          <p:nvPr/>
        </p:nvSpPr>
        <p:spPr bwMode="auto">
          <a:xfrm>
            <a:off x="1336675" y="174625"/>
            <a:ext cx="2441575" cy="3578225"/>
          </a:xfrm>
          <a:prstGeom prst="roundRect">
            <a:avLst>
              <a:gd name="adj" fmla="val 12495"/>
            </a:avLst>
          </a:prstGeom>
          <a:blipFill dpi="0" rotWithShape="0">
            <a:blip r:embed="rId6"/>
            <a:srcRect/>
            <a:tile tx="0" ty="0" sx="100000" sy="100000" flip="none" algn="tl"/>
          </a:blipFill>
          <a:ln w="28575">
            <a:solidFill>
              <a:schemeClr val="hlink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43016" name="Rectangle 9"/>
          <p:cNvSpPr>
            <a:spLocks noChangeArrowheads="1"/>
          </p:cNvSpPr>
          <p:nvPr/>
        </p:nvSpPr>
        <p:spPr bwMode="auto">
          <a:xfrm>
            <a:off x="1296988" y="277813"/>
            <a:ext cx="1016000" cy="3444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Output</a:t>
            </a:r>
          </a:p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(Q)</a:t>
            </a:r>
          </a:p>
          <a:p>
            <a:pPr algn="ctr"/>
            <a:endParaRPr lang="en-GB" altLang="en-US" sz="2000" b="1">
              <a:latin typeface="Arial" panose="020B0604020202020204" pitchFamily="34" charset="0"/>
            </a:endParaRPr>
          </a:p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0</a:t>
            </a:r>
          </a:p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1</a:t>
            </a:r>
          </a:p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2</a:t>
            </a:r>
          </a:p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3</a:t>
            </a:r>
          </a:p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4</a:t>
            </a:r>
          </a:p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5</a:t>
            </a:r>
          </a:p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6</a:t>
            </a:r>
          </a:p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7</a:t>
            </a:r>
          </a:p>
        </p:txBody>
      </p:sp>
      <p:sp>
        <p:nvSpPr>
          <p:cNvPr id="43017" name="Rectangle 10"/>
          <p:cNvSpPr>
            <a:spLocks noChangeArrowheads="1"/>
          </p:cNvSpPr>
          <p:nvPr/>
        </p:nvSpPr>
        <p:spPr bwMode="auto">
          <a:xfrm>
            <a:off x="2244725" y="279400"/>
            <a:ext cx="679450" cy="3444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2000" b="1" i="1">
                <a:solidFill>
                  <a:schemeClr val="folHlink"/>
                </a:solidFill>
                <a:latin typeface="Arial" panose="020B0604020202020204" pitchFamily="34" charset="0"/>
              </a:rPr>
              <a:t>TFC</a:t>
            </a:r>
          </a:p>
          <a:p>
            <a:pPr algn="ctr"/>
            <a:r>
              <a:rPr lang="en-GB" altLang="en-US" sz="2000" b="1">
                <a:solidFill>
                  <a:schemeClr val="folHlink"/>
                </a:solidFill>
                <a:latin typeface="Arial" panose="020B0604020202020204" pitchFamily="34" charset="0"/>
              </a:rPr>
              <a:t>(£)</a:t>
            </a:r>
          </a:p>
          <a:p>
            <a:pPr algn="ctr"/>
            <a:endParaRPr lang="en-GB" altLang="en-US" sz="2000" b="1">
              <a:solidFill>
                <a:schemeClr val="folHlink"/>
              </a:solidFill>
              <a:latin typeface="Arial" panose="020B0604020202020204" pitchFamily="34" charset="0"/>
            </a:endParaRPr>
          </a:p>
          <a:p>
            <a:pPr algn="ctr"/>
            <a:r>
              <a:rPr lang="en-GB" altLang="en-US" sz="2000" b="1">
                <a:solidFill>
                  <a:schemeClr val="folHlink"/>
                </a:solidFill>
                <a:latin typeface="Arial" panose="020B0604020202020204" pitchFamily="34" charset="0"/>
              </a:rPr>
              <a:t>12</a:t>
            </a:r>
          </a:p>
          <a:p>
            <a:pPr algn="ctr"/>
            <a:r>
              <a:rPr lang="en-GB" altLang="en-US" sz="2000" b="1">
                <a:solidFill>
                  <a:schemeClr val="folHlink"/>
                </a:solidFill>
                <a:latin typeface="Arial" panose="020B0604020202020204" pitchFamily="34" charset="0"/>
              </a:rPr>
              <a:t>12</a:t>
            </a:r>
          </a:p>
          <a:p>
            <a:pPr algn="ctr"/>
            <a:r>
              <a:rPr lang="en-GB" altLang="en-US" sz="2000" b="1">
                <a:solidFill>
                  <a:schemeClr val="folHlink"/>
                </a:solidFill>
                <a:latin typeface="Arial" panose="020B0604020202020204" pitchFamily="34" charset="0"/>
              </a:rPr>
              <a:t>12</a:t>
            </a:r>
          </a:p>
          <a:p>
            <a:pPr algn="ctr"/>
            <a:r>
              <a:rPr lang="en-GB" altLang="en-US" sz="2000" b="1">
                <a:solidFill>
                  <a:schemeClr val="folHlink"/>
                </a:solidFill>
                <a:latin typeface="Arial" panose="020B0604020202020204" pitchFamily="34" charset="0"/>
              </a:rPr>
              <a:t>12</a:t>
            </a:r>
          </a:p>
          <a:p>
            <a:pPr algn="ctr"/>
            <a:r>
              <a:rPr lang="en-GB" altLang="en-US" sz="2000" b="1">
                <a:solidFill>
                  <a:schemeClr val="folHlink"/>
                </a:solidFill>
                <a:latin typeface="Arial" panose="020B0604020202020204" pitchFamily="34" charset="0"/>
              </a:rPr>
              <a:t>12</a:t>
            </a:r>
          </a:p>
          <a:p>
            <a:pPr algn="ctr"/>
            <a:r>
              <a:rPr lang="en-GB" altLang="en-US" sz="2000" b="1">
                <a:solidFill>
                  <a:schemeClr val="folHlink"/>
                </a:solidFill>
                <a:latin typeface="Arial" panose="020B0604020202020204" pitchFamily="34" charset="0"/>
              </a:rPr>
              <a:t>12</a:t>
            </a:r>
          </a:p>
          <a:p>
            <a:pPr algn="ctr"/>
            <a:r>
              <a:rPr lang="en-GB" altLang="en-US" sz="2000" b="1">
                <a:solidFill>
                  <a:schemeClr val="folHlink"/>
                </a:solidFill>
                <a:latin typeface="Arial" panose="020B0604020202020204" pitchFamily="34" charset="0"/>
              </a:rPr>
              <a:t>12</a:t>
            </a:r>
          </a:p>
          <a:p>
            <a:pPr algn="ctr"/>
            <a:r>
              <a:rPr lang="en-GB" altLang="en-US" sz="2000" b="1">
                <a:solidFill>
                  <a:schemeClr val="folHlink"/>
                </a:solidFill>
                <a:latin typeface="Arial" panose="020B0604020202020204" pitchFamily="34" charset="0"/>
              </a:rPr>
              <a:t>12</a:t>
            </a:r>
          </a:p>
        </p:txBody>
      </p:sp>
      <p:sp>
        <p:nvSpPr>
          <p:cNvPr id="43018" name="Line 11"/>
          <p:cNvSpPr>
            <a:spLocks noChangeShapeType="1"/>
          </p:cNvSpPr>
          <p:nvPr/>
        </p:nvSpPr>
        <p:spPr bwMode="auto">
          <a:xfrm>
            <a:off x="1495425" y="1084263"/>
            <a:ext cx="2070100" cy="0"/>
          </a:xfrm>
          <a:prstGeom prst="line">
            <a:avLst/>
          </a:prstGeom>
          <a:noFill/>
          <a:ln w="12700">
            <a:solidFill>
              <a:schemeClr val="hlink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3019" name="Rectangle 12"/>
          <p:cNvSpPr>
            <a:spLocks noChangeArrowheads="1"/>
          </p:cNvSpPr>
          <p:nvPr/>
        </p:nvSpPr>
        <p:spPr bwMode="auto">
          <a:xfrm>
            <a:off x="2978150" y="277813"/>
            <a:ext cx="693738" cy="3444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2000" b="1" i="1">
                <a:solidFill>
                  <a:schemeClr val="tx2"/>
                </a:solidFill>
                <a:latin typeface="Arial" panose="020B0604020202020204" pitchFamily="34" charset="0"/>
              </a:rPr>
              <a:t>TVC</a:t>
            </a:r>
          </a:p>
          <a:p>
            <a:pPr algn="ctr"/>
            <a:r>
              <a:rPr lang="en-GB" altLang="en-US" sz="2000" b="1">
                <a:solidFill>
                  <a:schemeClr val="tx2"/>
                </a:solidFill>
                <a:latin typeface="Arial" panose="020B0604020202020204" pitchFamily="34" charset="0"/>
              </a:rPr>
              <a:t>(£)</a:t>
            </a:r>
          </a:p>
          <a:p>
            <a:pPr algn="ctr"/>
            <a:endParaRPr lang="en-GB" altLang="en-US" sz="2000" b="1">
              <a:solidFill>
                <a:schemeClr val="tx2"/>
              </a:solidFill>
              <a:latin typeface="Arial" panose="020B0604020202020204" pitchFamily="34" charset="0"/>
            </a:endParaRPr>
          </a:p>
          <a:p>
            <a:pPr algn="ctr"/>
            <a:r>
              <a:rPr lang="en-GB" altLang="en-US" sz="2000" b="1">
                <a:solidFill>
                  <a:schemeClr val="tx2"/>
                </a:solidFill>
                <a:latin typeface="Arial" panose="020B0604020202020204" pitchFamily="34" charset="0"/>
              </a:rPr>
              <a:t>  0</a:t>
            </a:r>
          </a:p>
          <a:p>
            <a:pPr algn="ctr"/>
            <a:r>
              <a:rPr lang="en-GB" altLang="en-US" sz="2000" b="1">
                <a:solidFill>
                  <a:schemeClr val="tx2"/>
                </a:solidFill>
                <a:latin typeface="Arial" panose="020B0604020202020204" pitchFamily="34" charset="0"/>
              </a:rPr>
              <a:t>10</a:t>
            </a:r>
          </a:p>
          <a:p>
            <a:pPr algn="ctr"/>
            <a:r>
              <a:rPr lang="en-GB" altLang="en-US" sz="2000" b="1">
                <a:solidFill>
                  <a:schemeClr val="tx2"/>
                </a:solidFill>
                <a:latin typeface="Arial" panose="020B0604020202020204" pitchFamily="34" charset="0"/>
              </a:rPr>
              <a:t>16</a:t>
            </a:r>
          </a:p>
          <a:p>
            <a:pPr algn="ctr"/>
            <a:r>
              <a:rPr lang="en-GB" altLang="en-US" sz="2000" b="1">
                <a:solidFill>
                  <a:schemeClr val="tx2"/>
                </a:solidFill>
                <a:latin typeface="Arial" panose="020B0604020202020204" pitchFamily="34" charset="0"/>
              </a:rPr>
              <a:t>21</a:t>
            </a:r>
          </a:p>
          <a:p>
            <a:pPr algn="ctr"/>
            <a:r>
              <a:rPr lang="en-GB" altLang="en-US" sz="2000" b="1">
                <a:solidFill>
                  <a:schemeClr val="tx2"/>
                </a:solidFill>
                <a:latin typeface="Arial" panose="020B0604020202020204" pitchFamily="34" charset="0"/>
              </a:rPr>
              <a:t>28</a:t>
            </a:r>
          </a:p>
          <a:p>
            <a:pPr algn="ctr"/>
            <a:r>
              <a:rPr lang="en-GB" altLang="en-US" sz="2000" b="1">
                <a:solidFill>
                  <a:schemeClr val="tx2"/>
                </a:solidFill>
                <a:latin typeface="Arial" panose="020B0604020202020204" pitchFamily="34" charset="0"/>
              </a:rPr>
              <a:t>40</a:t>
            </a:r>
          </a:p>
          <a:p>
            <a:pPr algn="ctr"/>
            <a:r>
              <a:rPr lang="en-GB" altLang="en-US" sz="2000" b="1">
                <a:solidFill>
                  <a:schemeClr val="tx2"/>
                </a:solidFill>
                <a:latin typeface="Arial" panose="020B0604020202020204" pitchFamily="34" charset="0"/>
              </a:rPr>
              <a:t>60</a:t>
            </a:r>
          </a:p>
          <a:p>
            <a:pPr algn="ctr"/>
            <a:r>
              <a:rPr lang="en-GB" altLang="en-US" sz="2000" b="1">
                <a:solidFill>
                  <a:schemeClr val="tx2"/>
                </a:solidFill>
                <a:latin typeface="Arial" panose="020B0604020202020204" pitchFamily="34" charset="0"/>
              </a:rPr>
              <a:t>91</a:t>
            </a:r>
          </a:p>
        </p:txBody>
      </p:sp>
      <p:sp>
        <p:nvSpPr>
          <p:cNvPr id="43020" name="Rectangle 14"/>
          <p:cNvSpPr>
            <a:spLocks noChangeArrowheads="1"/>
          </p:cNvSpPr>
          <p:nvPr/>
        </p:nvSpPr>
        <p:spPr bwMode="auto">
          <a:xfrm>
            <a:off x="3848100" y="0"/>
            <a:ext cx="5295900" cy="547688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folHlink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b="1">
                <a:solidFill>
                  <a:srgbClr val="462300"/>
                </a:solidFill>
                <a:latin typeface="Arial" panose="020B0604020202020204" pitchFamily="34" charset="0"/>
              </a:rPr>
              <a:t>Total costs for firm X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ChangeArrowheads="1"/>
          </p:cNvSpPr>
          <p:nvPr/>
        </p:nvSpPr>
        <p:spPr bwMode="auto">
          <a:xfrm>
            <a:off x="1031875" y="609600"/>
            <a:ext cx="7045325" cy="5334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graphicFrame>
        <p:nvGraphicFramePr>
          <p:cNvPr id="45059" name="Object 3"/>
          <p:cNvGraphicFramePr>
            <a:graphicFrameLocks/>
          </p:cNvGraphicFramePr>
          <p:nvPr/>
        </p:nvGraphicFramePr>
        <p:xfrm>
          <a:off x="433388" y="304800"/>
          <a:ext cx="7783512" cy="63484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072" name="Chart" r:id="rId4" imgW="7448719" imgH="5324763" progId="MSGraph.Chart.8">
                  <p:embed followColorScheme="full"/>
                </p:oleObj>
              </mc:Choice>
              <mc:Fallback>
                <p:oleObj name="Chart" r:id="rId4" imgW="7448719" imgH="5324763" progId="MSGraph.Chart.8">
                  <p:embed followColorScheme="full"/>
                  <p:pic>
                    <p:nvPicPr>
                      <p:cNvPr id="0" name="Object 3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3388" y="304800"/>
                        <a:ext cx="7783512" cy="63484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5060" name="Rectangle 4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45061" name="Rectangle 5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45062" name="Rectangle 6"/>
          <p:cNvSpPr>
            <a:spLocks noChangeArrowheads="1"/>
          </p:cNvSpPr>
          <p:nvPr/>
        </p:nvSpPr>
        <p:spPr bwMode="auto">
          <a:xfrm>
            <a:off x="7188200" y="1195388"/>
            <a:ext cx="8699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>
            <a:spAutoFit/>
          </a:bodyPr>
          <a:lstStyle>
            <a:lvl1pPr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400" b="1" i="1">
                <a:solidFill>
                  <a:schemeClr val="tx2"/>
                </a:solidFill>
                <a:latin typeface="Arial" panose="020B0604020202020204" pitchFamily="34" charset="0"/>
              </a:rPr>
              <a:t>TVC</a:t>
            </a:r>
          </a:p>
        </p:txBody>
      </p:sp>
      <p:sp>
        <p:nvSpPr>
          <p:cNvPr id="45063" name="AutoShape 7" descr="Parchment"/>
          <p:cNvSpPr>
            <a:spLocks noChangeArrowheads="1"/>
          </p:cNvSpPr>
          <p:nvPr/>
        </p:nvSpPr>
        <p:spPr bwMode="auto">
          <a:xfrm>
            <a:off x="1336675" y="174625"/>
            <a:ext cx="2441575" cy="3578225"/>
          </a:xfrm>
          <a:prstGeom prst="roundRect">
            <a:avLst>
              <a:gd name="adj" fmla="val 12495"/>
            </a:avLst>
          </a:prstGeom>
          <a:blipFill dpi="0" rotWithShape="0">
            <a:blip r:embed="rId6"/>
            <a:srcRect/>
            <a:tile tx="0" ty="0" sx="100000" sy="100000" flip="none" algn="tl"/>
          </a:blipFill>
          <a:ln w="28575">
            <a:solidFill>
              <a:schemeClr val="hlink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45064" name="Rectangle 8"/>
          <p:cNvSpPr>
            <a:spLocks noChangeArrowheads="1"/>
          </p:cNvSpPr>
          <p:nvPr/>
        </p:nvSpPr>
        <p:spPr bwMode="auto">
          <a:xfrm>
            <a:off x="1296988" y="277813"/>
            <a:ext cx="1016000" cy="3444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Output</a:t>
            </a:r>
          </a:p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(Q)</a:t>
            </a:r>
          </a:p>
          <a:p>
            <a:pPr algn="ctr"/>
            <a:endParaRPr lang="en-GB" altLang="en-US" sz="2000" b="1">
              <a:latin typeface="Arial" panose="020B0604020202020204" pitchFamily="34" charset="0"/>
            </a:endParaRPr>
          </a:p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0</a:t>
            </a:r>
          </a:p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1</a:t>
            </a:r>
          </a:p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2</a:t>
            </a:r>
          </a:p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3</a:t>
            </a:r>
          </a:p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4</a:t>
            </a:r>
          </a:p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5</a:t>
            </a:r>
          </a:p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6</a:t>
            </a:r>
          </a:p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7</a:t>
            </a:r>
          </a:p>
        </p:txBody>
      </p:sp>
      <p:sp>
        <p:nvSpPr>
          <p:cNvPr id="45065" name="Rectangle 9"/>
          <p:cNvSpPr>
            <a:spLocks noChangeArrowheads="1"/>
          </p:cNvSpPr>
          <p:nvPr/>
        </p:nvSpPr>
        <p:spPr bwMode="auto">
          <a:xfrm>
            <a:off x="2244725" y="279400"/>
            <a:ext cx="679450" cy="3444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2000" b="1" i="1">
                <a:solidFill>
                  <a:schemeClr val="folHlink"/>
                </a:solidFill>
                <a:latin typeface="Arial" panose="020B0604020202020204" pitchFamily="34" charset="0"/>
              </a:rPr>
              <a:t>TFC</a:t>
            </a:r>
          </a:p>
          <a:p>
            <a:pPr algn="ctr"/>
            <a:r>
              <a:rPr lang="en-GB" altLang="en-US" sz="2000" b="1">
                <a:solidFill>
                  <a:schemeClr val="folHlink"/>
                </a:solidFill>
                <a:latin typeface="Arial" panose="020B0604020202020204" pitchFamily="34" charset="0"/>
              </a:rPr>
              <a:t>(£)</a:t>
            </a:r>
          </a:p>
          <a:p>
            <a:pPr algn="ctr"/>
            <a:endParaRPr lang="en-GB" altLang="en-US" sz="2000" b="1">
              <a:solidFill>
                <a:schemeClr val="folHlink"/>
              </a:solidFill>
              <a:latin typeface="Arial" panose="020B0604020202020204" pitchFamily="34" charset="0"/>
            </a:endParaRPr>
          </a:p>
          <a:p>
            <a:pPr algn="ctr"/>
            <a:r>
              <a:rPr lang="en-GB" altLang="en-US" sz="2000" b="1">
                <a:solidFill>
                  <a:schemeClr val="folHlink"/>
                </a:solidFill>
                <a:latin typeface="Arial" panose="020B0604020202020204" pitchFamily="34" charset="0"/>
              </a:rPr>
              <a:t>12</a:t>
            </a:r>
          </a:p>
          <a:p>
            <a:pPr algn="ctr"/>
            <a:r>
              <a:rPr lang="en-GB" altLang="en-US" sz="2000" b="1">
                <a:solidFill>
                  <a:schemeClr val="folHlink"/>
                </a:solidFill>
                <a:latin typeface="Arial" panose="020B0604020202020204" pitchFamily="34" charset="0"/>
              </a:rPr>
              <a:t>12</a:t>
            </a:r>
          </a:p>
          <a:p>
            <a:pPr algn="ctr"/>
            <a:r>
              <a:rPr lang="en-GB" altLang="en-US" sz="2000" b="1">
                <a:solidFill>
                  <a:schemeClr val="folHlink"/>
                </a:solidFill>
                <a:latin typeface="Arial" panose="020B0604020202020204" pitchFamily="34" charset="0"/>
              </a:rPr>
              <a:t>12</a:t>
            </a:r>
          </a:p>
          <a:p>
            <a:pPr algn="ctr"/>
            <a:r>
              <a:rPr lang="en-GB" altLang="en-US" sz="2000" b="1">
                <a:solidFill>
                  <a:schemeClr val="folHlink"/>
                </a:solidFill>
                <a:latin typeface="Arial" panose="020B0604020202020204" pitchFamily="34" charset="0"/>
              </a:rPr>
              <a:t>12</a:t>
            </a:r>
          </a:p>
          <a:p>
            <a:pPr algn="ctr"/>
            <a:r>
              <a:rPr lang="en-GB" altLang="en-US" sz="2000" b="1">
                <a:solidFill>
                  <a:schemeClr val="folHlink"/>
                </a:solidFill>
                <a:latin typeface="Arial" panose="020B0604020202020204" pitchFamily="34" charset="0"/>
              </a:rPr>
              <a:t>12</a:t>
            </a:r>
          </a:p>
          <a:p>
            <a:pPr algn="ctr"/>
            <a:r>
              <a:rPr lang="en-GB" altLang="en-US" sz="2000" b="1">
                <a:solidFill>
                  <a:schemeClr val="folHlink"/>
                </a:solidFill>
                <a:latin typeface="Arial" panose="020B0604020202020204" pitchFamily="34" charset="0"/>
              </a:rPr>
              <a:t>12</a:t>
            </a:r>
          </a:p>
          <a:p>
            <a:pPr algn="ctr"/>
            <a:r>
              <a:rPr lang="en-GB" altLang="en-US" sz="2000" b="1">
                <a:solidFill>
                  <a:schemeClr val="folHlink"/>
                </a:solidFill>
                <a:latin typeface="Arial" panose="020B0604020202020204" pitchFamily="34" charset="0"/>
              </a:rPr>
              <a:t>12</a:t>
            </a:r>
          </a:p>
          <a:p>
            <a:pPr algn="ctr"/>
            <a:r>
              <a:rPr lang="en-GB" altLang="en-US" sz="2000" b="1">
                <a:solidFill>
                  <a:schemeClr val="folHlink"/>
                </a:solidFill>
                <a:latin typeface="Arial" panose="020B0604020202020204" pitchFamily="34" charset="0"/>
              </a:rPr>
              <a:t>12</a:t>
            </a:r>
          </a:p>
        </p:txBody>
      </p:sp>
      <p:sp>
        <p:nvSpPr>
          <p:cNvPr id="45066" name="Line 10"/>
          <p:cNvSpPr>
            <a:spLocks noChangeShapeType="1"/>
          </p:cNvSpPr>
          <p:nvPr/>
        </p:nvSpPr>
        <p:spPr bwMode="auto">
          <a:xfrm>
            <a:off x="1495425" y="1084263"/>
            <a:ext cx="2070100" cy="0"/>
          </a:xfrm>
          <a:prstGeom prst="line">
            <a:avLst/>
          </a:prstGeom>
          <a:noFill/>
          <a:ln w="12700">
            <a:solidFill>
              <a:schemeClr val="hlink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5067" name="Rectangle 11"/>
          <p:cNvSpPr>
            <a:spLocks noChangeArrowheads="1"/>
          </p:cNvSpPr>
          <p:nvPr/>
        </p:nvSpPr>
        <p:spPr bwMode="auto">
          <a:xfrm>
            <a:off x="2978150" y="277813"/>
            <a:ext cx="693738" cy="3444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2000" b="1" i="1">
                <a:solidFill>
                  <a:schemeClr val="tx2"/>
                </a:solidFill>
                <a:latin typeface="Arial" panose="020B0604020202020204" pitchFamily="34" charset="0"/>
              </a:rPr>
              <a:t>TVC</a:t>
            </a:r>
          </a:p>
          <a:p>
            <a:pPr algn="ctr"/>
            <a:r>
              <a:rPr lang="en-GB" altLang="en-US" sz="2000" b="1">
                <a:solidFill>
                  <a:schemeClr val="tx2"/>
                </a:solidFill>
                <a:latin typeface="Arial" panose="020B0604020202020204" pitchFamily="34" charset="0"/>
              </a:rPr>
              <a:t>(£)</a:t>
            </a:r>
          </a:p>
          <a:p>
            <a:pPr algn="ctr"/>
            <a:endParaRPr lang="en-GB" altLang="en-US" sz="2000" b="1">
              <a:solidFill>
                <a:schemeClr val="tx2"/>
              </a:solidFill>
              <a:latin typeface="Arial" panose="020B0604020202020204" pitchFamily="34" charset="0"/>
            </a:endParaRPr>
          </a:p>
          <a:p>
            <a:pPr algn="ctr"/>
            <a:r>
              <a:rPr lang="en-GB" altLang="en-US" sz="2000" b="1">
                <a:solidFill>
                  <a:schemeClr val="tx2"/>
                </a:solidFill>
                <a:latin typeface="Arial" panose="020B0604020202020204" pitchFamily="34" charset="0"/>
              </a:rPr>
              <a:t>  0</a:t>
            </a:r>
          </a:p>
          <a:p>
            <a:pPr algn="ctr"/>
            <a:r>
              <a:rPr lang="en-GB" altLang="en-US" sz="2000" b="1">
                <a:solidFill>
                  <a:schemeClr val="tx2"/>
                </a:solidFill>
                <a:latin typeface="Arial" panose="020B0604020202020204" pitchFamily="34" charset="0"/>
              </a:rPr>
              <a:t>10</a:t>
            </a:r>
          </a:p>
          <a:p>
            <a:pPr algn="ctr"/>
            <a:r>
              <a:rPr lang="en-GB" altLang="en-US" sz="2000" b="1">
                <a:solidFill>
                  <a:schemeClr val="tx2"/>
                </a:solidFill>
                <a:latin typeface="Arial" panose="020B0604020202020204" pitchFamily="34" charset="0"/>
              </a:rPr>
              <a:t>16</a:t>
            </a:r>
          </a:p>
          <a:p>
            <a:pPr algn="ctr"/>
            <a:r>
              <a:rPr lang="en-GB" altLang="en-US" sz="2000" b="1">
                <a:solidFill>
                  <a:schemeClr val="tx2"/>
                </a:solidFill>
                <a:latin typeface="Arial" panose="020B0604020202020204" pitchFamily="34" charset="0"/>
              </a:rPr>
              <a:t>21</a:t>
            </a:r>
          </a:p>
          <a:p>
            <a:pPr algn="ctr"/>
            <a:r>
              <a:rPr lang="en-GB" altLang="en-US" sz="2000" b="1">
                <a:solidFill>
                  <a:schemeClr val="tx2"/>
                </a:solidFill>
                <a:latin typeface="Arial" panose="020B0604020202020204" pitchFamily="34" charset="0"/>
              </a:rPr>
              <a:t>28</a:t>
            </a:r>
          </a:p>
          <a:p>
            <a:pPr algn="ctr"/>
            <a:r>
              <a:rPr lang="en-GB" altLang="en-US" sz="2000" b="1">
                <a:solidFill>
                  <a:schemeClr val="tx2"/>
                </a:solidFill>
                <a:latin typeface="Arial" panose="020B0604020202020204" pitchFamily="34" charset="0"/>
              </a:rPr>
              <a:t>40</a:t>
            </a:r>
          </a:p>
          <a:p>
            <a:pPr algn="ctr"/>
            <a:r>
              <a:rPr lang="en-GB" altLang="en-US" sz="2000" b="1">
                <a:solidFill>
                  <a:schemeClr val="tx2"/>
                </a:solidFill>
                <a:latin typeface="Arial" panose="020B0604020202020204" pitchFamily="34" charset="0"/>
              </a:rPr>
              <a:t>60</a:t>
            </a:r>
          </a:p>
          <a:p>
            <a:pPr algn="ctr"/>
            <a:r>
              <a:rPr lang="en-GB" altLang="en-US" sz="2000" b="1">
                <a:solidFill>
                  <a:schemeClr val="tx2"/>
                </a:solidFill>
                <a:latin typeface="Arial" panose="020B0604020202020204" pitchFamily="34" charset="0"/>
              </a:rPr>
              <a:t>91</a:t>
            </a:r>
          </a:p>
        </p:txBody>
      </p:sp>
      <p:sp>
        <p:nvSpPr>
          <p:cNvPr id="45068" name="Rectangle 12"/>
          <p:cNvSpPr>
            <a:spLocks noChangeArrowheads="1"/>
          </p:cNvSpPr>
          <p:nvPr/>
        </p:nvSpPr>
        <p:spPr bwMode="auto">
          <a:xfrm>
            <a:off x="7226300" y="5151438"/>
            <a:ext cx="77628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400" b="1" i="1">
                <a:solidFill>
                  <a:schemeClr val="folHlink"/>
                </a:solidFill>
                <a:latin typeface="Arial" panose="020B0604020202020204" pitchFamily="34" charset="0"/>
              </a:rPr>
              <a:t>TFC</a:t>
            </a:r>
          </a:p>
        </p:txBody>
      </p:sp>
      <p:sp>
        <p:nvSpPr>
          <p:cNvPr id="45069" name="Rectangle 15"/>
          <p:cNvSpPr>
            <a:spLocks noChangeArrowheads="1"/>
          </p:cNvSpPr>
          <p:nvPr/>
        </p:nvSpPr>
        <p:spPr bwMode="auto">
          <a:xfrm>
            <a:off x="3848100" y="0"/>
            <a:ext cx="5295900" cy="547688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folHlink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b="1">
                <a:solidFill>
                  <a:srgbClr val="462300"/>
                </a:solidFill>
                <a:latin typeface="Arial" panose="020B0604020202020204" pitchFamily="34" charset="0"/>
              </a:rPr>
              <a:t>Total costs for firm X</a:t>
            </a: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ChangeArrowheads="1"/>
          </p:cNvSpPr>
          <p:nvPr/>
        </p:nvSpPr>
        <p:spPr bwMode="auto">
          <a:xfrm>
            <a:off x="1031875" y="609600"/>
            <a:ext cx="7045325" cy="5334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graphicFrame>
        <p:nvGraphicFramePr>
          <p:cNvPr id="47107" name="Object 3"/>
          <p:cNvGraphicFramePr>
            <a:graphicFrameLocks/>
          </p:cNvGraphicFramePr>
          <p:nvPr/>
        </p:nvGraphicFramePr>
        <p:xfrm>
          <a:off x="433388" y="304800"/>
          <a:ext cx="7783512" cy="63484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121" name="Chart" r:id="rId4" imgW="7448719" imgH="5324763" progId="MSGraph.Chart.8">
                  <p:embed followColorScheme="full"/>
                </p:oleObj>
              </mc:Choice>
              <mc:Fallback>
                <p:oleObj name="Chart" r:id="rId4" imgW="7448719" imgH="5324763" progId="MSGraph.Chart.8">
                  <p:embed followColorScheme="full"/>
                  <p:pic>
                    <p:nvPicPr>
                      <p:cNvPr id="0" name="Object 3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3388" y="304800"/>
                        <a:ext cx="7783512" cy="63484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7108" name="Rectangle 4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47109" name="Rectangle 5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47110" name="Rectangle 6"/>
          <p:cNvSpPr>
            <a:spLocks noChangeArrowheads="1"/>
          </p:cNvSpPr>
          <p:nvPr/>
        </p:nvSpPr>
        <p:spPr bwMode="auto">
          <a:xfrm>
            <a:off x="7188200" y="1195388"/>
            <a:ext cx="8699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>
            <a:spAutoFit/>
          </a:bodyPr>
          <a:lstStyle>
            <a:lvl1pPr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400" b="1" i="1">
                <a:solidFill>
                  <a:schemeClr val="tx2"/>
                </a:solidFill>
                <a:latin typeface="Arial" panose="020B0604020202020204" pitchFamily="34" charset="0"/>
              </a:rPr>
              <a:t>TVC</a:t>
            </a:r>
          </a:p>
        </p:txBody>
      </p:sp>
      <p:sp>
        <p:nvSpPr>
          <p:cNvPr id="47111" name="Rectangle 7"/>
          <p:cNvSpPr>
            <a:spLocks noChangeArrowheads="1"/>
          </p:cNvSpPr>
          <p:nvPr/>
        </p:nvSpPr>
        <p:spPr bwMode="auto">
          <a:xfrm>
            <a:off x="7226300" y="5151438"/>
            <a:ext cx="77628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400" b="1" i="1">
                <a:solidFill>
                  <a:schemeClr val="folHlink"/>
                </a:solidFill>
                <a:latin typeface="Arial" panose="020B0604020202020204" pitchFamily="34" charset="0"/>
              </a:rPr>
              <a:t>TFC</a:t>
            </a:r>
          </a:p>
        </p:txBody>
      </p:sp>
      <p:sp>
        <p:nvSpPr>
          <p:cNvPr id="47112" name="AutoShape 9" descr="Parchment"/>
          <p:cNvSpPr>
            <a:spLocks noChangeArrowheads="1"/>
          </p:cNvSpPr>
          <p:nvPr/>
        </p:nvSpPr>
        <p:spPr bwMode="auto">
          <a:xfrm>
            <a:off x="1336675" y="174625"/>
            <a:ext cx="3136900" cy="3578225"/>
          </a:xfrm>
          <a:prstGeom prst="roundRect">
            <a:avLst>
              <a:gd name="adj" fmla="val 12495"/>
            </a:avLst>
          </a:prstGeom>
          <a:blipFill dpi="0" rotWithShape="0">
            <a:blip r:embed="rId6"/>
            <a:srcRect/>
            <a:tile tx="0" ty="0" sx="100000" sy="100000" flip="none" algn="tl"/>
          </a:blipFill>
          <a:ln w="28575">
            <a:solidFill>
              <a:schemeClr val="hlink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47113" name="Rectangle 10"/>
          <p:cNvSpPr>
            <a:spLocks noChangeArrowheads="1"/>
          </p:cNvSpPr>
          <p:nvPr/>
        </p:nvSpPr>
        <p:spPr bwMode="auto">
          <a:xfrm>
            <a:off x="1296988" y="277813"/>
            <a:ext cx="1016000" cy="3444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Output</a:t>
            </a:r>
          </a:p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(Q)</a:t>
            </a:r>
          </a:p>
          <a:p>
            <a:pPr algn="ctr"/>
            <a:endParaRPr lang="en-GB" altLang="en-US" sz="2000" b="1">
              <a:latin typeface="Arial" panose="020B0604020202020204" pitchFamily="34" charset="0"/>
            </a:endParaRPr>
          </a:p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0</a:t>
            </a:r>
          </a:p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1</a:t>
            </a:r>
          </a:p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2</a:t>
            </a:r>
          </a:p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3</a:t>
            </a:r>
          </a:p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4</a:t>
            </a:r>
          </a:p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5</a:t>
            </a:r>
          </a:p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6</a:t>
            </a:r>
          </a:p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7</a:t>
            </a:r>
          </a:p>
        </p:txBody>
      </p:sp>
      <p:sp>
        <p:nvSpPr>
          <p:cNvPr id="47114" name="Rectangle 11"/>
          <p:cNvSpPr>
            <a:spLocks noChangeArrowheads="1"/>
          </p:cNvSpPr>
          <p:nvPr/>
        </p:nvSpPr>
        <p:spPr bwMode="auto">
          <a:xfrm>
            <a:off x="2244725" y="279400"/>
            <a:ext cx="679450" cy="3444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2000" b="1" i="1">
                <a:solidFill>
                  <a:schemeClr val="folHlink"/>
                </a:solidFill>
                <a:latin typeface="Arial" panose="020B0604020202020204" pitchFamily="34" charset="0"/>
              </a:rPr>
              <a:t>TFC</a:t>
            </a:r>
          </a:p>
          <a:p>
            <a:pPr algn="ctr"/>
            <a:r>
              <a:rPr lang="en-GB" altLang="en-US" sz="2000" b="1">
                <a:solidFill>
                  <a:schemeClr val="folHlink"/>
                </a:solidFill>
                <a:latin typeface="Arial" panose="020B0604020202020204" pitchFamily="34" charset="0"/>
              </a:rPr>
              <a:t>(£)</a:t>
            </a:r>
          </a:p>
          <a:p>
            <a:pPr algn="ctr"/>
            <a:endParaRPr lang="en-GB" altLang="en-US" sz="2000" b="1">
              <a:solidFill>
                <a:schemeClr val="folHlink"/>
              </a:solidFill>
              <a:latin typeface="Arial" panose="020B0604020202020204" pitchFamily="34" charset="0"/>
            </a:endParaRPr>
          </a:p>
          <a:p>
            <a:pPr algn="ctr"/>
            <a:r>
              <a:rPr lang="en-GB" altLang="en-US" sz="2000" b="1">
                <a:solidFill>
                  <a:schemeClr val="folHlink"/>
                </a:solidFill>
                <a:latin typeface="Arial" panose="020B0604020202020204" pitchFamily="34" charset="0"/>
              </a:rPr>
              <a:t>12</a:t>
            </a:r>
          </a:p>
          <a:p>
            <a:pPr algn="ctr"/>
            <a:r>
              <a:rPr lang="en-GB" altLang="en-US" sz="2000" b="1">
                <a:solidFill>
                  <a:schemeClr val="folHlink"/>
                </a:solidFill>
                <a:latin typeface="Arial" panose="020B0604020202020204" pitchFamily="34" charset="0"/>
              </a:rPr>
              <a:t>12</a:t>
            </a:r>
          </a:p>
          <a:p>
            <a:pPr algn="ctr"/>
            <a:r>
              <a:rPr lang="en-GB" altLang="en-US" sz="2000" b="1">
                <a:solidFill>
                  <a:schemeClr val="folHlink"/>
                </a:solidFill>
                <a:latin typeface="Arial" panose="020B0604020202020204" pitchFamily="34" charset="0"/>
              </a:rPr>
              <a:t>12</a:t>
            </a:r>
          </a:p>
          <a:p>
            <a:pPr algn="ctr"/>
            <a:r>
              <a:rPr lang="en-GB" altLang="en-US" sz="2000" b="1">
                <a:solidFill>
                  <a:schemeClr val="folHlink"/>
                </a:solidFill>
                <a:latin typeface="Arial" panose="020B0604020202020204" pitchFamily="34" charset="0"/>
              </a:rPr>
              <a:t>12</a:t>
            </a:r>
          </a:p>
          <a:p>
            <a:pPr algn="ctr"/>
            <a:r>
              <a:rPr lang="en-GB" altLang="en-US" sz="2000" b="1">
                <a:solidFill>
                  <a:schemeClr val="folHlink"/>
                </a:solidFill>
                <a:latin typeface="Arial" panose="020B0604020202020204" pitchFamily="34" charset="0"/>
              </a:rPr>
              <a:t>12</a:t>
            </a:r>
          </a:p>
          <a:p>
            <a:pPr algn="ctr"/>
            <a:r>
              <a:rPr lang="en-GB" altLang="en-US" sz="2000" b="1">
                <a:solidFill>
                  <a:schemeClr val="folHlink"/>
                </a:solidFill>
                <a:latin typeface="Arial" panose="020B0604020202020204" pitchFamily="34" charset="0"/>
              </a:rPr>
              <a:t>12</a:t>
            </a:r>
          </a:p>
          <a:p>
            <a:pPr algn="ctr"/>
            <a:r>
              <a:rPr lang="en-GB" altLang="en-US" sz="2000" b="1">
                <a:solidFill>
                  <a:schemeClr val="folHlink"/>
                </a:solidFill>
                <a:latin typeface="Arial" panose="020B0604020202020204" pitchFamily="34" charset="0"/>
              </a:rPr>
              <a:t>12</a:t>
            </a:r>
          </a:p>
          <a:p>
            <a:pPr algn="ctr"/>
            <a:r>
              <a:rPr lang="en-GB" altLang="en-US" sz="2000" b="1">
                <a:solidFill>
                  <a:schemeClr val="folHlink"/>
                </a:solidFill>
                <a:latin typeface="Arial" panose="020B0604020202020204" pitchFamily="34" charset="0"/>
              </a:rPr>
              <a:t>12</a:t>
            </a:r>
          </a:p>
        </p:txBody>
      </p:sp>
      <p:sp>
        <p:nvSpPr>
          <p:cNvPr id="47115" name="Line 12"/>
          <p:cNvSpPr>
            <a:spLocks noChangeShapeType="1"/>
          </p:cNvSpPr>
          <p:nvPr/>
        </p:nvSpPr>
        <p:spPr bwMode="auto">
          <a:xfrm>
            <a:off x="1495425" y="1084263"/>
            <a:ext cx="2765425" cy="0"/>
          </a:xfrm>
          <a:prstGeom prst="line">
            <a:avLst/>
          </a:prstGeom>
          <a:noFill/>
          <a:ln w="12700">
            <a:solidFill>
              <a:schemeClr val="hlink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7116" name="Rectangle 13"/>
          <p:cNvSpPr>
            <a:spLocks noChangeArrowheads="1"/>
          </p:cNvSpPr>
          <p:nvPr/>
        </p:nvSpPr>
        <p:spPr bwMode="auto">
          <a:xfrm>
            <a:off x="2978150" y="277813"/>
            <a:ext cx="693738" cy="3444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2000" b="1" i="1">
                <a:solidFill>
                  <a:schemeClr val="tx2"/>
                </a:solidFill>
                <a:latin typeface="Arial" panose="020B0604020202020204" pitchFamily="34" charset="0"/>
              </a:rPr>
              <a:t>TVC</a:t>
            </a:r>
          </a:p>
          <a:p>
            <a:pPr algn="ctr"/>
            <a:r>
              <a:rPr lang="en-GB" altLang="en-US" sz="2000" b="1">
                <a:solidFill>
                  <a:schemeClr val="tx2"/>
                </a:solidFill>
                <a:latin typeface="Arial" panose="020B0604020202020204" pitchFamily="34" charset="0"/>
              </a:rPr>
              <a:t>(£)</a:t>
            </a:r>
          </a:p>
          <a:p>
            <a:pPr algn="ctr"/>
            <a:endParaRPr lang="en-GB" altLang="en-US" sz="2000" b="1">
              <a:solidFill>
                <a:schemeClr val="tx2"/>
              </a:solidFill>
              <a:latin typeface="Arial" panose="020B0604020202020204" pitchFamily="34" charset="0"/>
            </a:endParaRPr>
          </a:p>
          <a:p>
            <a:pPr algn="ctr"/>
            <a:r>
              <a:rPr lang="en-GB" altLang="en-US" sz="2000" b="1">
                <a:solidFill>
                  <a:schemeClr val="tx2"/>
                </a:solidFill>
                <a:latin typeface="Arial" panose="020B0604020202020204" pitchFamily="34" charset="0"/>
              </a:rPr>
              <a:t>  0</a:t>
            </a:r>
          </a:p>
          <a:p>
            <a:pPr algn="ctr"/>
            <a:r>
              <a:rPr lang="en-GB" altLang="en-US" sz="2000" b="1">
                <a:solidFill>
                  <a:schemeClr val="tx2"/>
                </a:solidFill>
                <a:latin typeface="Arial" panose="020B0604020202020204" pitchFamily="34" charset="0"/>
              </a:rPr>
              <a:t>10</a:t>
            </a:r>
          </a:p>
          <a:p>
            <a:pPr algn="ctr"/>
            <a:r>
              <a:rPr lang="en-GB" altLang="en-US" sz="2000" b="1">
                <a:solidFill>
                  <a:schemeClr val="tx2"/>
                </a:solidFill>
                <a:latin typeface="Arial" panose="020B0604020202020204" pitchFamily="34" charset="0"/>
              </a:rPr>
              <a:t>16</a:t>
            </a:r>
          </a:p>
          <a:p>
            <a:pPr algn="ctr"/>
            <a:r>
              <a:rPr lang="en-GB" altLang="en-US" sz="2000" b="1">
                <a:solidFill>
                  <a:schemeClr val="tx2"/>
                </a:solidFill>
                <a:latin typeface="Arial" panose="020B0604020202020204" pitchFamily="34" charset="0"/>
              </a:rPr>
              <a:t>21</a:t>
            </a:r>
          </a:p>
          <a:p>
            <a:pPr algn="ctr"/>
            <a:r>
              <a:rPr lang="en-GB" altLang="en-US" sz="2000" b="1">
                <a:solidFill>
                  <a:schemeClr val="tx2"/>
                </a:solidFill>
                <a:latin typeface="Arial" panose="020B0604020202020204" pitchFamily="34" charset="0"/>
              </a:rPr>
              <a:t>28</a:t>
            </a:r>
          </a:p>
          <a:p>
            <a:pPr algn="ctr"/>
            <a:r>
              <a:rPr lang="en-GB" altLang="en-US" sz="2000" b="1">
                <a:solidFill>
                  <a:schemeClr val="tx2"/>
                </a:solidFill>
                <a:latin typeface="Arial" panose="020B0604020202020204" pitchFamily="34" charset="0"/>
              </a:rPr>
              <a:t>40</a:t>
            </a:r>
          </a:p>
          <a:p>
            <a:pPr algn="ctr"/>
            <a:r>
              <a:rPr lang="en-GB" altLang="en-US" sz="2000" b="1">
                <a:solidFill>
                  <a:schemeClr val="tx2"/>
                </a:solidFill>
                <a:latin typeface="Arial" panose="020B0604020202020204" pitchFamily="34" charset="0"/>
              </a:rPr>
              <a:t>60</a:t>
            </a:r>
          </a:p>
          <a:p>
            <a:pPr algn="ctr"/>
            <a:r>
              <a:rPr lang="en-GB" altLang="en-US" sz="2000" b="1">
                <a:solidFill>
                  <a:schemeClr val="tx2"/>
                </a:solidFill>
                <a:latin typeface="Arial" panose="020B0604020202020204" pitchFamily="34" charset="0"/>
              </a:rPr>
              <a:t>91</a:t>
            </a:r>
          </a:p>
        </p:txBody>
      </p:sp>
      <p:sp>
        <p:nvSpPr>
          <p:cNvPr id="47117" name="Rectangle 14"/>
          <p:cNvSpPr>
            <a:spLocks noChangeArrowheads="1"/>
          </p:cNvSpPr>
          <p:nvPr/>
        </p:nvSpPr>
        <p:spPr bwMode="auto">
          <a:xfrm>
            <a:off x="3671888" y="277813"/>
            <a:ext cx="747712" cy="3444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2000" b="1" i="1">
                <a:solidFill>
                  <a:schemeClr val="accent2"/>
                </a:solidFill>
                <a:latin typeface="Arial" panose="020B0604020202020204" pitchFamily="34" charset="0"/>
              </a:rPr>
              <a:t>TC</a:t>
            </a:r>
          </a:p>
          <a:p>
            <a:pPr algn="ctr"/>
            <a:r>
              <a:rPr lang="en-GB" altLang="en-US" sz="2000" b="1">
                <a:solidFill>
                  <a:schemeClr val="accent2"/>
                </a:solidFill>
                <a:latin typeface="Arial" panose="020B0604020202020204" pitchFamily="34" charset="0"/>
              </a:rPr>
              <a:t>(£)</a:t>
            </a:r>
          </a:p>
          <a:p>
            <a:pPr algn="ctr"/>
            <a:endParaRPr lang="en-GB" altLang="en-US" sz="2000" b="1">
              <a:solidFill>
                <a:schemeClr val="accent2"/>
              </a:solidFill>
              <a:latin typeface="Arial" panose="020B0604020202020204" pitchFamily="34" charset="0"/>
            </a:endParaRPr>
          </a:p>
          <a:p>
            <a:pPr algn="ctr"/>
            <a:r>
              <a:rPr lang="en-GB" altLang="en-US" sz="2000" b="1">
                <a:solidFill>
                  <a:schemeClr val="accent2"/>
                </a:solidFill>
                <a:latin typeface="Arial" panose="020B0604020202020204" pitchFamily="34" charset="0"/>
              </a:rPr>
              <a:t>12</a:t>
            </a:r>
          </a:p>
          <a:p>
            <a:pPr algn="ctr"/>
            <a:r>
              <a:rPr lang="en-GB" altLang="en-US" sz="2000" b="1">
                <a:solidFill>
                  <a:schemeClr val="accent2"/>
                </a:solidFill>
                <a:latin typeface="Arial" panose="020B0604020202020204" pitchFamily="34" charset="0"/>
              </a:rPr>
              <a:t>22</a:t>
            </a:r>
          </a:p>
          <a:p>
            <a:pPr algn="ctr"/>
            <a:r>
              <a:rPr lang="en-GB" altLang="en-US" sz="2000" b="1">
                <a:solidFill>
                  <a:schemeClr val="accent2"/>
                </a:solidFill>
                <a:latin typeface="Arial" panose="020B0604020202020204" pitchFamily="34" charset="0"/>
              </a:rPr>
              <a:t>28</a:t>
            </a:r>
          </a:p>
          <a:p>
            <a:pPr algn="ctr"/>
            <a:r>
              <a:rPr lang="en-GB" altLang="en-US" sz="2000" b="1">
                <a:solidFill>
                  <a:schemeClr val="accent2"/>
                </a:solidFill>
                <a:latin typeface="Arial" panose="020B0604020202020204" pitchFamily="34" charset="0"/>
              </a:rPr>
              <a:t>33</a:t>
            </a:r>
          </a:p>
          <a:p>
            <a:pPr algn="ctr"/>
            <a:r>
              <a:rPr lang="en-GB" altLang="en-US" sz="2000" b="1">
                <a:solidFill>
                  <a:schemeClr val="accent2"/>
                </a:solidFill>
                <a:latin typeface="Arial" panose="020B0604020202020204" pitchFamily="34" charset="0"/>
              </a:rPr>
              <a:t>40</a:t>
            </a:r>
          </a:p>
          <a:p>
            <a:pPr algn="ctr"/>
            <a:r>
              <a:rPr lang="en-GB" altLang="en-US" sz="2000" b="1">
                <a:solidFill>
                  <a:schemeClr val="accent2"/>
                </a:solidFill>
                <a:latin typeface="Arial" panose="020B0604020202020204" pitchFamily="34" charset="0"/>
              </a:rPr>
              <a:t>52</a:t>
            </a:r>
          </a:p>
          <a:p>
            <a:pPr algn="ctr"/>
            <a:r>
              <a:rPr lang="en-GB" altLang="en-US" sz="2000" b="1">
                <a:solidFill>
                  <a:schemeClr val="accent2"/>
                </a:solidFill>
                <a:latin typeface="Arial" panose="020B0604020202020204" pitchFamily="34" charset="0"/>
              </a:rPr>
              <a:t>72</a:t>
            </a:r>
          </a:p>
          <a:p>
            <a:pPr algn="ctr"/>
            <a:r>
              <a:rPr lang="en-GB" altLang="en-US" sz="2000" b="1">
                <a:solidFill>
                  <a:schemeClr val="accent2"/>
                </a:solidFill>
                <a:latin typeface="Arial" panose="020B0604020202020204" pitchFamily="34" charset="0"/>
              </a:rPr>
              <a:t>103  </a:t>
            </a:r>
          </a:p>
        </p:txBody>
      </p:sp>
      <p:sp>
        <p:nvSpPr>
          <p:cNvPr id="47118" name="Rectangle 16"/>
          <p:cNvSpPr>
            <a:spLocks noChangeArrowheads="1"/>
          </p:cNvSpPr>
          <p:nvPr/>
        </p:nvSpPr>
        <p:spPr bwMode="auto">
          <a:xfrm>
            <a:off x="3848100" y="0"/>
            <a:ext cx="5295900" cy="547688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folHlink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b="1">
                <a:solidFill>
                  <a:srgbClr val="462300"/>
                </a:solidFill>
                <a:latin typeface="Arial" panose="020B0604020202020204" pitchFamily="34" charset="0"/>
              </a:rPr>
              <a:t>Total costs for firm X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ChangeArrowheads="1"/>
          </p:cNvSpPr>
          <p:nvPr/>
        </p:nvSpPr>
        <p:spPr bwMode="auto">
          <a:xfrm>
            <a:off x="1031875" y="609600"/>
            <a:ext cx="7045325" cy="5334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graphicFrame>
        <p:nvGraphicFramePr>
          <p:cNvPr id="49155" name="Object 3"/>
          <p:cNvGraphicFramePr>
            <a:graphicFrameLocks/>
          </p:cNvGraphicFramePr>
          <p:nvPr/>
        </p:nvGraphicFramePr>
        <p:xfrm>
          <a:off x="433388" y="304800"/>
          <a:ext cx="7783512" cy="63484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9170" name="Chart" r:id="rId5" imgW="7448719" imgH="5324763" progId="MSGraph.Chart.8">
                  <p:embed followColorScheme="full"/>
                </p:oleObj>
              </mc:Choice>
              <mc:Fallback>
                <p:oleObj name="Chart" r:id="rId5" imgW="7448719" imgH="5324763" progId="MSGraph.Chart.8">
                  <p:embed followColorScheme="full"/>
                  <p:pic>
                    <p:nvPicPr>
                      <p:cNvPr id="0" name="Object 3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3388" y="304800"/>
                        <a:ext cx="7783512" cy="63484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9156" name="Rectangle 4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49157" name="Rectangle 5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49158" name="Rectangle 6"/>
          <p:cNvSpPr>
            <a:spLocks noChangeArrowheads="1"/>
          </p:cNvSpPr>
          <p:nvPr/>
        </p:nvSpPr>
        <p:spPr bwMode="auto">
          <a:xfrm>
            <a:off x="7191375" y="608013"/>
            <a:ext cx="5905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400" b="1" i="1">
                <a:solidFill>
                  <a:schemeClr val="accent2"/>
                </a:solidFill>
                <a:latin typeface="Arial" panose="020B0604020202020204" pitchFamily="34" charset="0"/>
              </a:rPr>
              <a:t>TC</a:t>
            </a:r>
          </a:p>
        </p:txBody>
      </p:sp>
      <p:sp>
        <p:nvSpPr>
          <p:cNvPr id="49159" name="AutoShape 7" descr="Parchment"/>
          <p:cNvSpPr>
            <a:spLocks noChangeArrowheads="1"/>
          </p:cNvSpPr>
          <p:nvPr/>
        </p:nvSpPr>
        <p:spPr bwMode="auto">
          <a:xfrm>
            <a:off x="1336675" y="174625"/>
            <a:ext cx="3136900" cy="3578225"/>
          </a:xfrm>
          <a:prstGeom prst="roundRect">
            <a:avLst>
              <a:gd name="adj" fmla="val 12495"/>
            </a:avLst>
          </a:prstGeom>
          <a:blipFill dpi="0" rotWithShape="0">
            <a:blip r:embed="rId7"/>
            <a:srcRect/>
            <a:tile tx="0" ty="0" sx="100000" sy="100000" flip="none" algn="tl"/>
          </a:blipFill>
          <a:ln w="28575">
            <a:solidFill>
              <a:schemeClr val="hlink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49160" name="Rectangle 8"/>
          <p:cNvSpPr>
            <a:spLocks noChangeArrowheads="1"/>
          </p:cNvSpPr>
          <p:nvPr/>
        </p:nvSpPr>
        <p:spPr bwMode="auto">
          <a:xfrm>
            <a:off x="1296988" y="277813"/>
            <a:ext cx="1016000" cy="3444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Output</a:t>
            </a:r>
          </a:p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(Q)</a:t>
            </a:r>
          </a:p>
          <a:p>
            <a:pPr algn="ctr"/>
            <a:endParaRPr lang="en-GB" altLang="en-US" sz="2000" b="1">
              <a:latin typeface="Arial" panose="020B0604020202020204" pitchFamily="34" charset="0"/>
            </a:endParaRPr>
          </a:p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0</a:t>
            </a:r>
          </a:p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1</a:t>
            </a:r>
          </a:p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2</a:t>
            </a:r>
          </a:p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3</a:t>
            </a:r>
          </a:p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4</a:t>
            </a:r>
          </a:p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5</a:t>
            </a:r>
          </a:p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6</a:t>
            </a:r>
          </a:p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7</a:t>
            </a:r>
          </a:p>
        </p:txBody>
      </p:sp>
      <p:sp>
        <p:nvSpPr>
          <p:cNvPr id="49161" name="Rectangle 9"/>
          <p:cNvSpPr>
            <a:spLocks noChangeArrowheads="1"/>
          </p:cNvSpPr>
          <p:nvPr/>
        </p:nvSpPr>
        <p:spPr bwMode="auto">
          <a:xfrm>
            <a:off x="2244725" y="279400"/>
            <a:ext cx="679450" cy="3444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2000" b="1" i="1">
                <a:solidFill>
                  <a:schemeClr val="folHlink"/>
                </a:solidFill>
                <a:latin typeface="Arial" panose="020B0604020202020204" pitchFamily="34" charset="0"/>
              </a:rPr>
              <a:t>TFC</a:t>
            </a:r>
          </a:p>
          <a:p>
            <a:pPr algn="ctr"/>
            <a:r>
              <a:rPr lang="en-GB" altLang="en-US" sz="2000" b="1">
                <a:solidFill>
                  <a:schemeClr val="folHlink"/>
                </a:solidFill>
                <a:latin typeface="Arial" panose="020B0604020202020204" pitchFamily="34" charset="0"/>
              </a:rPr>
              <a:t>(£)</a:t>
            </a:r>
          </a:p>
          <a:p>
            <a:pPr algn="ctr"/>
            <a:endParaRPr lang="en-GB" altLang="en-US" sz="2000" b="1">
              <a:solidFill>
                <a:schemeClr val="folHlink"/>
              </a:solidFill>
              <a:latin typeface="Arial" panose="020B0604020202020204" pitchFamily="34" charset="0"/>
            </a:endParaRPr>
          </a:p>
          <a:p>
            <a:pPr algn="ctr"/>
            <a:r>
              <a:rPr lang="en-GB" altLang="en-US" sz="2000" b="1">
                <a:solidFill>
                  <a:schemeClr val="folHlink"/>
                </a:solidFill>
                <a:latin typeface="Arial" panose="020B0604020202020204" pitchFamily="34" charset="0"/>
              </a:rPr>
              <a:t>12</a:t>
            </a:r>
          </a:p>
          <a:p>
            <a:pPr algn="ctr"/>
            <a:r>
              <a:rPr lang="en-GB" altLang="en-US" sz="2000" b="1">
                <a:solidFill>
                  <a:schemeClr val="folHlink"/>
                </a:solidFill>
                <a:latin typeface="Arial" panose="020B0604020202020204" pitchFamily="34" charset="0"/>
              </a:rPr>
              <a:t>12</a:t>
            </a:r>
          </a:p>
          <a:p>
            <a:pPr algn="ctr"/>
            <a:r>
              <a:rPr lang="en-GB" altLang="en-US" sz="2000" b="1">
                <a:solidFill>
                  <a:schemeClr val="folHlink"/>
                </a:solidFill>
                <a:latin typeface="Arial" panose="020B0604020202020204" pitchFamily="34" charset="0"/>
              </a:rPr>
              <a:t>12</a:t>
            </a:r>
          </a:p>
          <a:p>
            <a:pPr algn="ctr"/>
            <a:r>
              <a:rPr lang="en-GB" altLang="en-US" sz="2000" b="1">
                <a:solidFill>
                  <a:schemeClr val="folHlink"/>
                </a:solidFill>
                <a:latin typeface="Arial" panose="020B0604020202020204" pitchFamily="34" charset="0"/>
              </a:rPr>
              <a:t>12</a:t>
            </a:r>
          </a:p>
          <a:p>
            <a:pPr algn="ctr"/>
            <a:r>
              <a:rPr lang="en-GB" altLang="en-US" sz="2000" b="1">
                <a:solidFill>
                  <a:schemeClr val="folHlink"/>
                </a:solidFill>
                <a:latin typeface="Arial" panose="020B0604020202020204" pitchFamily="34" charset="0"/>
              </a:rPr>
              <a:t>12</a:t>
            </a:r>
          </a:p>
          <a:p>
            <a:pPr algn="ctr"/>
            <a:r>
              <a:rPr lang="en-GB" altLang="en-US" sz="2000" b="1">
                <a:solidFill>
                  <a:schemeClr val="folHlink"/>
                </a:solidFill>
                <a:latin typeface="Arial" panose="020B0604020202020204" pitchFamily="34" charset="0"/>
              </a:rPr>
              <a:t>12</a:t>
            </a:r>
          </a:p>
          <a:p>
            <a:pPr algn="ctr"/>
            <a:r>
              <a:rPr lang="en-GB" altLang="en-US" sz="2000" b="1">
                <a:solidFill>
                  <a:schemeClr val="folHlink"/>
                </a:solidFill>
                <a:latin typeface="Arial" panose="020B0604020202020204" pitchFamily="34" charset="0"/>
              </a:rPr>
              <a:t>12</a:t>
            </a:r>
          </a:p>
          <a:p>
            <a:pPr algn="ctr"/>
            <a:r>
              <a:rPr lang="en-GB" altLang="en-US" sz="2000" b="1">
                <a:solidFill>
                  <a:schemeClr val="folHlink"/>
                </a:solidFill>
                <a:latin typeface="Arial" panose="020B0604020202020204" pitchFamily="34" charset="0"/>
              </a:rPr>
              <a:t>12</a:t>
            </a:r>
          </a:p>
        </p:txBody>
      </p:sp>
      <p:sp>
        <p:nvSpPr>
          <p:cNvPr id="49162" name="Line 10"/>
          <p:cNvSpPr>
            <a:spLocks noChangeShapeType="1"/>
          </p:cNvSpPr>
          <p:nvPr/>
        </p:nvSpPr>
        <p:spPr bwMode="auto">
          <a:xfrm>
            <a:off x="1495425" y="1084263"/>
            <a:ext cx="2765425" cy="0"/>
          </a:xfrm>
          <a:prstGeom prst="line">
            <a:avLst/>
          </a:prstGeom>
          <a:noFill/>
          <a:ln w="12700">
            <a:solidFill>
              <a:schemeClr val="hlink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9163" name="Rectangle 11"/>
          <p:cNvSpPr>
            <a:spLocks noChangeArrowheads="1"/>
          </p:cNvSpPr>
          <p:nvPr/>
        </p:nvSpPr>
        <p:spPr bwMode="auto">
          <a:xfrm>
            <a:off x="2978150" y="277813"/>
            <a:ext cx="693738" cy="3444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2000" b="1" i="1">
                <a:solidFill>
                  <a:schemeClr val="tx2"/>
                </a:solidFill>
                <a:latin typeface="Arial" panose="020B0604020202020204" pitchFamily="34" charset="0"/>
              </a:rPr>
              <a:t>TVC</a:t>
            </a:r>
          </a:p>
          <a:p>
            <a:pPr algn="ctr"/>
            <a:r>
              <a:rPr lang="en-GB" altLang="en-US" sz="2000" b="1">
                <a:solidFill>
                  <a:schemeClr val="tx2"/>
                </a:solidFill>
                <a:latin typeface="Arial" panose="020B0604020202020204" pitchFamily="34" charset="0"/>
              </a:rPr>
              <a:t>(£)</a:t>
            </a:r>
          </a:p>
          <a:p>
            <a:pPr algn="ctr"/>
            <a:endParaRPr lang="en-GB" altLang="en-US" sz="2000" b="1">
              <a:solidFill>
                <a:schemeClr val="tx2"/>
              </a:solidFill>
              <a:latin typeface="Arial" panose="020B0604020202020204" pitchFamily="34" charset="0"/>
            </a:endParaRPr>
          </a:p>
          <a:p>
            <a:pPr algn="ctr"/>
            <a:r>
              <a:rPr lang="en-GB" altLang="en-US" sz="2000" b="1">
                <a:solidFill>
                  <a:schemeClr val="tx2"/>
                </a:solidFill>
                <a:latin typeface="Arial" panose="020B0604020202020204" pitchFamily="34" charset="0"/>
              </a:rPr>
              <a:t>  0</a:t>
            </a:r>
          </a:p>
          <a:p>
            <a:pPr algn="ctr"/>
            <a:r>
              <a:rPr lang="en-GB" altLang="en-US" sz="2000" b="1">
                <a:solidFill>
                  <a:schemeClr val="tx2"/>
                </a:solidFill>
                <a:latin typeface="Arial" panose="020B0604020202020204" pitchFamily="34" charset="0"/>
              </a:rPr>
              <a:t>10</a:t>
            </a:r>
          </a:p>
          <a:p>
            <a:pPr algn="ctr"/>
            <a:r>
              <a:rPr lang="en-GB" altLang="en-US" sz="2000" b="1">
                <a:solidFill>
                  <a:schemeClr val="tx2"/>
                </a:solidFill>
                <a:latin typeface="Arial" panose="020B0604020202020204" pitchFamily="34" charset="0"/>
              </a:rPr>
              <a:t>16</a:t>
            </a:r>
          </a:p>
          <a:p>
            <a:pPr algn="ctr"/>
            <a:r>
              <a:rPr lang="en-GB" altLang="en-US" sz="2000" b="1">
                <a:solidFill>
                  <a:schemeClr val="tx2"/>
                </a:solidFill>
                <a:latin typeface="Arial" panose="020B0604020202020204" pitchFamily="34" charset="0"/>
              </a:rPr>
              <a:t>21</a:t>
            </a:r>
          </a:p>
          <a:p>
            <a:pPr algn="ctr"/>
            <a:r>
              <a:rPr lang="en-GB" altLang="en-US" sz="2000" b="1">
                <a:solidFill>
                  <a:schemeClr val="tx2"/>
                </a:solidFill>
                <a:latin typeface="Arial" panose="020B0604020202020204" pitchFamily="34" charset="0"/>
              </a:rPr>
              <a:t>28</a:t>
            </a:r>
          </a:p>
          <a:p>
            <a:pPr algn="ctr"/>
            <a:r>
              <a:rPr lang="en-GB" altLang="en-US" sz="2000" b="1">
                <a:solidFill>
                  <a:schemeClr val="tx2"/>
                </a:solidFill>
                <a:latin typeface="Arial" panose="020B0604020202020204" pitchFamily="34" charset="0"/>
              </a:rPr>
              <a:t>40</a:t>
            </a:r>
          </a:p>
          <a:p>
            <a:pPr algn="ctr"/>
            <a:r>
              <a:rPr lang="en-GB" altLang="en-US" sz="2000" b="1">
                <a:solidFill>
                  <a:schemeClr val="tx2"/>
                </a:solidFill>
                <a:latin typeface="Arial" panose="020B0604020202020204" pitchFamily="34" charset="0"/>
              </a:rPr>
              <a:t>60</a:t>
            </a:r>
          </a:p>
          <a:p>
            <a:pPr algn="ctr"/>
            <a:r>
              <a:rPr lang="en-GB" altLang="en-US" sz="2000" b="1">
                <a:solidFill>
                  <a:schemeClr val="tx2"/>
                </a:solidFill>
                <a:latin typeface="Arial" panose="020B0604020202020204" pitchFamily="34" charset="0"/>
              </a:rPr>
              <a:t>91</a:t>
            </a:r>
          </a:p>
        </p:txBody>
      </p:sp>
      <p:sp>
        <p:nvSpPr>
          <p:cNvPr id="49164" name="Rectangle 12"/>
          <p:cNvSpPr>
            <a:spLocks noChangeArrowheads="1"/>
          </p:cNvSpPr>
          <p:nvPr/>
        </p:nvSpPr>
        <p:spPr bwMode="auto">
          <a:xfrm>
            <a:off x="3671888" y="277813"/>
            <a:ext cx="747712" cy="3444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2000" b="1" i="1">
                <a:solidFill>
                  <a:schemeClr val="accent2"/>
                </a:solidFill>
                <a:latin typeface="Arial" panose="020B0604020202020204" pitchFamily="34" charset="0"/>
              </a:rPr>
              <a:t>TC</a:t>
            </a:r>
          </a:p>
          <a:p>
            <a:pPr algn="ctr"/>
            <a:r>
              <a:rPr lang="en-GB" altLang="en-US" sz="2000" b="1">
                <a:solidFill>
                  <a:schemeClr val="accent2"/>
                </a:solidFill>
                <a:latin typeface="Arial" panose="020B0604020202020204" pitchFamily="34" charset="0"/>
              </a:rPr>
              <a:t>(£)</a:t>
            </a:r>
          </a:p>
          <a:p>
            <a:pPr algn="ctr"/>
            <a:endParaRPr lang="en-GB" altLang="en-US" sz="2000" b="1">
              <a:solidFill>
                <a:schemeClr val="accent2"/>
              </a:solidFill>
              <a:latin typeface="Arial" panose="020B0604020202020204" pitchFamily="34" charset="0"/>
            </a:endParaRPr>
          </a:p>
          <a:p>
            <a:pPr algn="ctr"/>
            <a:r>
              <a:rPr lang="en-GB" altLang="en-US" sz="2000" b="1">
                <a:solidFill>
                  <a:schemeClr val="accent2"/>
                </a:solidFill>
                <a:latin typeface="Arial" panose="020B0604020202020204" pitchFamily="34" charset="0"/>
              </a:rPr>
              <a:t>12</a:t>
            </a:r>
          </a:p>
          <a:p>
            <a:pPr algn="ctr"/>
            <a:r>
              <a:rPr lang="en-GB" altLang="en-US" sz="2000" b="1">
                <a:solidFill>
                  <a:schemeClr val="accent2"/>
                </a:solidFill>
                <a:latin typeface="Arial" panose="020B0604020202020204" pitchFamily="34" charset="0"/>
              </a:rPr>
              <a:t>22</a:t>
            </a:r>
          </a:p>
          <a:p>
            <a:pPr algn="ctr"/>
            <a:r>
              <a:rPr lang="en-GB" altLang="en-US" sz="2000" b="1">
                <a:solidFill>
                  <a:schemeClr val="accent2"/>
                </a:solidFill>
                <a:latin typeface="Arial" panose="020B0604020202020204" pitchFamily="34" charset="0"/>
              </a:rPr>
              <a:t>28</a:t>
            </a:r>
          </a:p>
          <a:p>
            <a:pPr algn="ctr"/>
            <a:r>
              <a:rPr lang="en-GB" altLang="en-US" sz="2000" b="1">
                <a:solidFill>
                  <a:schemeClr val="accent2"/>
                </a:solidFill>
                <a:latin typeface="Arial" panose="020B0604020202020204" pitchFamily="34" charset="0"/>
              </a:rPr>
              <a:t>33</a:t>
            </a:r>
          </a:p>
          <a:p>
            <a:pPr algn="ctr"/>
            <a:r>
              <a:rPr lang="en-GB" altLang="en-US" sz="2000" b="1">
                <a:solidFill>
                  <a:schemeClr val="accent2"/>
                </a:solidFill>
                <a:latin typeface="Arial" panose="020B0604020202020204" pitchFamily="34" charset="0"/>
              </a:rPr>
              <a:t>40</a:t>
            </a:r>
          </a:p>
          <a:p>
            <a:pPr algn="ctr"/>
            <a:r>
              <a:rPr lang="en-GB" altLang="en-US" sz="2000" b="1">
                <a:solidFill>
                  <a:schemeClr val="accent2"/>
                </a:solidFill>
                <a:latin typeface="Arial" panose="020B0604020202020204" pitchFamily="34" charset="0"/>
              </a:rPr>
              <a:t>52</a:t>
            </a:r>
          </a:p>
          <a:p>
            <a:pPr algn="ctr"/>
            <a:r>
              <a:rPr lang="en-GB" altLang="en-US" sz="2000" b="1">
                <a:solidFill>
                  <a:schemeClr val="accent2"/>
                </a:solidFill>
                <a:latin typeface="Arial" panose="020B0604020202020204" pitchFamily="34" charset="0"/>
              </a:rPr>
              <a:t>72</a:t>
            </a:r>
          </a:p>
          <a:p>
            <a:pPr algn="ctr"/>
            <a:r>
              <a:rPr lang="en-GB" altLang="en-US" sz="2000" b="1">
                <a:solidFill>
                  <a:schemeClr val="accent2"/>
                </a:solidFill>
                <a:latin typeface="Arial" panose="020B0604020202020204" pitchFamily="34" charset="0"/>
              </a:rPr>
              <a:t>103  </a:t>
            </a:r>
          </a:p>
        </p:txBody>
      </p:sp>
      <p:sp>
        <p:nvSpPr>
          <p:cNvPr id="49165" name="Rectangle 13"/>
          <p:cNvSpPr>
            <a:spLocks noChangeArrowheads="1"/>
          </p:cNvSpPr>
          <p:nvPr/>
        </p:nvSpPr>
        <p:spPr bwMode="auto">
          <a:xfrm>
            <a:off x="7188200" y="1195388"/>
            <a:ext cx="8699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>
            <a:spAutoFit/>
          </a:bodyPr>
          <a:lstStyle>
            <a:lvl1pPr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400" b="1" i="1">
                <a:solidFill>
                  <a:schemeClr val="tx2"/>
                </a:solidFill>
                <a:latin typeface="Arial" panose="020B0604020202020204" pitchFamily="34" charset="0"/>
              </a:rPr>
              <a:t>TVC</a:t>
            </a:r>
          </a:p>
        </p:txBody>
      </p:sp>
      <p:sp>
        <p:nvSpPr>
          <p:cNvPr id="49166" name="Rectangle 14"/>
          <p:cNvSpPr>
            <a:spLocks noChangeArrowheads="1"/>
          </p:cNvSpPr>
          <p:nvPr/>
        </p:nvSpPr>
        <p:spPr bwMode="auto">
          <a:xfrm>
            <a:off x="7226300" y="5151438"/>
            <a:ext cx="77628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400" b="1" i="1">
                <a:solidFill>
                  <a:schemeClr val="folHlink"/>
                </a:solidFill>
                <a:latin typeface="Arial" panose="020B0604020202020204" pitchFamily="34" charset="0"/>
              </a:rPr>
              <a:t>TFC</a:t>
            </a:r>
          </a:p>
        </p:txBody>
      </p:sp>
      <p:sp>
        <p:nvSpPr>
          <p:cNvPr id="49167" name="Rectangle 17"/>
          <p:cNvSpPr>
            <a:spLocks noChangeArrowheads="1"/>
          </p:cNvSpPr>
          <p:nvPr/>
        </p:nvSpPr>
        <p:spPr bwMode="auto">
          <a:xfrm>
            <a:off x="3848100" y="0"/>
            <a:ext cx="5295900" cy="547688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folHlink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b="1">
                <a:solidFill>
                  <a:srgbClr val="462300"/>
                </a:solidFill>
                <a:latin typeface="Arial" panose="020B0604020202020204" pitchFamily="34" charset="0"/>
              </a:rPr>
              <a:t>Total costs for firm X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ChangeArrowheads="1"/>
          </p:cNvSpPr>
          <p:nvPr/>
        </p:nvSpPr>
        <p:spPr bwMode="auto">
          <a:xfrm>
            <a:off x="1031875" y="609600"/>
            <a:ext cx="7045325" cy="5334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graphicFrame>
        <p:nvGraphicFramePr>
          <p:cNvPr id="51203" name="Object 3"/>
          <p:cNvGraphicFramePr>
            <a:graphicFrameLocks/>
          </p:cNvGraphicFramePr>
          <p:nvPr/>
        </p:nvGraphicFramePr>
        <p:xfrm>
          <a:off x="433388" y="304800"/>
          <a:ext cx="7783512" cy="63484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16" name="Chart" r:id="rId5" imgW="7448719" imgH="5324763" progId="MSGraph.Chart.8">
                  <p:embed followColorScheme="full"/>
                </p:oleObj>
              </mc:Choice>
              <mc:Fallback>
                <p:oleObj name="Chart" r:id="rId5" imgW="7448719" imgH="5324763" progId="MSGraph.Chart.8">
                  <p:embed followColorScheme="full"/>
                  <p:pic>
                    <p:nvPicPr>
                      <p:cNvPr id="0" name="Object 3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3388" y="304800"/>
                        <a:ext cx="7783512" cy="63484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1204" name="Rectangle 4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51205" name="Rectangle 5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51206" name="Rectangle 6"/>
          <p:cNvSpPr>
            <a:spLocks noChangeArrowheads="1"/>
          </p:cNvSpPr>
          <p:nvPr/>
        </p:nvSpPr>
        <p:spPr bwMode="auto">
          <a:xfrm>
            <a:off x="7191375" y="608013"/>
            <a:ext cx="5905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400" b="1" i="1">
                <a:solidFill>
                  <a:schemeClr val="accent2"/>
                </a:solidFill>
                <a:latin typeface="Arial" panose="020B0604020202020204" pitchFamily="34" charset="0"/>
              </a:rPr>
              <a:t>TC</a:t>
            </a:r>
          </a:p>
        </p:txBody>
      </p:sp>
      <p:sp>
        <p:nvSpPr>
          <p:cNvPr id="51207" name="Rectangle 7"/>
          <p:cNvSpPr>
            <a:spLocks noChangeArrowheads="1"/>
          </p:cNvSpPr>
          <p:nvPr/>
        </p:nvSpPr>
        <p:spPr bwMode="auto">
          <a:xfrm>
            <a:off x="7188200" y="1195388"/>
            <a:ext cx="8699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>
            <a:spAutoFit/>
          </a:bodyPr>
          <a:lstStyle>
            <a:lvl1pPr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400" b="1" i="1">
                <a:solidFill>
                  <a:schemeClr val="tx2"/>
                </a:solidFill>
                <a:latin typeface="Arial" panose="020B0604020202020204" pitchFamily="34" charset="0"/>
              </a:rPr>
              <a:t>TVC</a:t>
            </a:r>
          </a:p>
        </p:txBody>
      </p:sp>
      <p:sp>
        <p:nvSpPr>
          <p:cNvPr id="51208" name="Rectangle 8"/>
          <p:cNvSpPr>
            <a:spLocks noChangeArrowheads="1"/>
          </p:cNvSpPr>
          <p:nvPr/>
        </p:nvSpPr>
        <p:spPr bwMode="auto">
          <a:xfrm>
            <a:off x="7226300" y="5151438"/>
            <a:ext cx="77628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400" b="1" i="1">
                <a:solidFill>
                  <a:schemeClr val="folHlink"/>
                </a:solidFill>
                <a:latin typeface="Arial" panose="020B0604020202020204" pitchFamily="34" charset="0"/>
              </a:rPr>
              <a:t>TFC</a:t>
            </a:r>
          </a:p>
        </p:txBody>
      </p:sp>
      <p:grpSp>
        <p:nvGrpSpPr>
          <p:cNvPr id="549898" name="Group 10"/>
          <p:cNvGrpSpPr>
            <a:grpSpLocks/>
          </p:cNvGrpSpPr>
          <p:nvPr/>
        </p:nvGrpSpPr>
        <p:grpSpPr bwMode="auto">
          <a:xfrm>
            <a:off x="1517650" y="2136775"/>
            <a:ext cx="2887663" cy="2671763"/>
            <a:chOff x="964" y="1331"/>
            <a:chExt cx="1819" cy="1683"/>
          </a:xfrm>
        </p:grpSpPr>
        <p:sp>
          <p:nvSpPr>
            <p:cNvPr id="51211" name="Line 11"/>
            <p:cNvSpPr>
              <a:spLocks noChangeShapeType="1"/>
            </p:cNvSpPr>
            <p:nvPr/>
          </p:nvSpPr>
          <p:spPr bwMode="auto">
            <a:xfrm>
              <a:off x="1853" y="1802"/>
              <a:ext cx="404" cy="854"/>
            </a:xfrm>
            <a:prstGeom prst="line">
              <a:avLst/>
            </a:prstGeom>
            <a:noFill/>
            <a:ln w="28575">
              <a:solidFill>
                <a:schemeClr val="hlink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51212" name="Line 12"/>
            <p:cNvSpPr>
              <a:spLocks noChangeShapeType="1"/>
            </p:cNvSpPr>
            <p:nvPr/>
          </p:nvSpPr>
          <p:spPr bwMode="auto">
            <a:xfrm>
              <a:off x="1853" y="1837"/>
              <a:ext cx="427" cy="1177"/>
            </a:xfrm>
            <a:prstGeom prst="line">
              <a:avLst/>
            </a:prstGeom>
            <a:noFill/>
            <a:ln w="28575">
              <a:solidFill>
                <a:schemeClr val="hlink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51213" name="AutoShape 13" descr="Parchment"/>
            <p:cNvSpPr>
              <a:spLocks noChangeArrowheads="1"/>
            </p:cNvSpPr>
            <p:nvPr/>
          </p:nvSpPr>
          <p:spPr bwMode="auto">
            <a:xfrm>
              <a:off x="964" y="1331"/>
              <a:ext cx="1819" cy="544"/>
            </a:xfrm>
            <a:prstGeom prst="roundRect">
              <a:avLst>
                <a:gd name="adj" fmla="val 16667"/>
              </a:avLst>
            </a:prstGeom>
            <a:blipFill dpi="0" rotWithShape="0">
              <a:blip r:embed="rId7"/>
              <a:srcRect/>
              <a:tile tx="0" ty="0" sx="100000" sy="100000" flip="none" algn="tl"/>
            </a:blipFill>
            <a:ln w="28575">
              <a:solidFill>
                <a:schemeClr val="hlink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defTabSz="7620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7620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7620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7620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7620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/>
              <a:r>
                <a:rPr lang="en-GB" altLang="en-US" sz="2200">
                  <a:solidFill>
                    <a:schemeClr val="accent1"/>
                  </a:solidFill>
                  <a:latin typeface="Arial" panose="020B0604020202020204" pitchFamily="34" charset="0"/>
                </a:rPr>
                <a:t>Diminishing marginal</a:t>
              </a:r>
            </a:p>
            <a:p>
              <a:pPr algn="ctr"/>
              <a:r>
                <a:rPr lang="en-GB" altLang="en-US" sz="2200">
                  <a:solidFill>
                    <a:schemeClr val="accent1"/>
                  </a:solidFill>
                  <a:latin typeface="Arial" panose="020B0604020202020204" pitchFamily="34" charset="0"/>
                </a:rPr>
                <a:t>returns set in here</a:t>
              </a:r>
            </a:p>
          </p:txBody>
        </p:sp>
      </p:grpSp>
      <p:sp>
        <p:nvSpPr>
          <p:cNvPr id="51210" name="Rectangle 15"/>
          <p:cNvSpPr>
            <a:spLocks noChangeArrowheads="1"/>
          </p:cNvSpPr>
          <p:nvPr/>
        </p:nvSpPr>
        <p:spPr bwMode="auto">
          <a:xfrm>
            <a:off x="3848100" y="0"/>
            <a:ext cx="5295900" cy="547688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folHlink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b="1">
                <a:solidFill>
                  <a:srgbClr val="462300"/>
                </a:solidFill>
                <a:latin typeface="Arial" panose="020B0604020202020204" pitchFamily="34" charset="0"/>
              </a:rPr>
              <a:t>Total costs for firm X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98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498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498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5325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53252" name="Rectang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mtClean="0"/>
              <a:t>Costs in the Short run</a:t>
            </a:r>
          </a:p>
        </p:txBody>
      </p:sp>
      <p:sp>
        <p:nvSpPr>
          <p:cNvPr id="379909" name="Rectangle 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ct val="45000"/>
              </a:spcBef>
            </a:pPr>
            <a:r>
              <a:rPr lang="en-GB" altLang="en-US" smtClean="0"/>
              <a:t>Marginal cost</a:t>
            </a:r>
          </a:p>
          <a:p>
            <a:pPr lvl="1">
              <a:spcBef>
                <a:spcPct val="45000"/>
              </a:spcBef>
            </a:pPr>
            <a:r>
              <a:rPr lang="en-GB" altLang="en-US" smtClean="0"/>
              <a:t>marginal cost (</a:t>
            </a:r>
            <a:r>
              <a:rPr lang="en-GB" altLang="en-US" i="1" smtClean="0"/>
              <a:t>MC</a:t>
            </a:r>
            <a:r>
              <a:rPr lang="en-GB" altLang="en-US" smtClean="0"/>
              <a:t>) and the law of diminishing returns</a:t>
            </a:r>
          </a:p>
          <a:p>
            <a:pPr lvl="1">
              <a:spcBef>
                <a:spcPct val="45000"/>
              </a:spcBef>
            </a:pPr>
            <a:r>
              <a:rPr lang="en-GB" altLang="en-US" smtClean="0"/>
              <a:t>the relationship between </a:t>
            </a:r>
            <a:r>
              <a:rPr lang="en-GB" altLang="en-US" i="1" smtClean="0"/>
              <a:t>MC</a:t>
            </a:r>
            <a:r>
              <a:rPr lang="en-GB" altLang="en-US" smtClean="0"/>
              <a:t> and </a:t>
            </a:r>
            <a:r>
              <a:rPr lang="en-GB" altLang="en-US" i="1" smtClean="0"/>
              <a:t>TC</a:t>
            </a:r>
            <a:endParaRPr lang="en-GB" altLang="en-US" smtClean="0"/>
          </a:p>
          <a:p>
            <a:pPr>
              <a:spcBef>
                <a:spcPct val="45000"/>
              </a:spcBef>
            </a:pPr>
            <a:r>
              <a:rPr lang="en-GB" altLang="en-US" smtClean="0"/>
              <a:t>Average cost</a:t>
            </a:r>
          </a:p>
          <a:p>
            <a:pPr lvl="1">
              <a:spcBef>
                <a:spcPct val="45000"/>
              </a:spcBef>
            </a:pPr>
            <a:r>
              <a:rPr lang="en-GB" altLang="en-US" smtClean="0"/>
              <a:t>average fixed cost (</a:t>
            </a:r>
            <a:r>
              <a:rPr lang="en-GB" altLang="en-US" i="1" smtClean="0"/>
              <a:t>AFC</a:t>
            </a:r>
            <a:r>
              <a:rPr lang="en-GB" altLang="en-US" smtClean="0"/>
              <a:t>)</a:t>
            </a:r>
          </a:p>
          <a:p>
            <a:pPr lvl="1">
              <a:spcBef>
                <a:spcPct val="45000"/>
              </a:spcBef>
            </a:pPr>
            <a:r>
              <a:rPr lang="en-GB" altLang="en-US" smtClean="0"/>
              <a:t>average variable cost (</a:t>
            </a:r>
            <a:r>
              <a:rPr lang="en-GB" altLang="en-US" i="1" smtClean="0"/>
              <a:t>AVC</a:t>
            </a:r>
            <a:r>
              <a:rPr lang="en-GB" altLang="en-US" smtClean="0"/>
              <a:t>)</a:t>
            </a:r>
          </a:p>
          <a:p>
            <a:pPr lvl="1">
              <a:spcBef>
                <a:spcPct val="45000"/>
              </a:spcBef>
            </a:pPr>
            <a:r>
              <a:rPr lang="en-GB" altLang="en-US" smtClean="0"/>
              <a:t>average (total) cost (</a:t>
            </a:r>
            <a:r>
              <a:rPr lang="en-GB" altLang="en-US" i="1" smtClean="0"/>
              <a:t>AC</a:t>
            </a:r>
            <a:r>
              <a:rPr lang="en-GB" altLang="en-US" smtClean="0"/>
              <a:t>)</a:t>
            </a: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9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799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3799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90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37990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37990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90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37990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37990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90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37990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37990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90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37990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37990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90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37990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37990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90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37990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37990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9909" grpId="0" build="p" bldLvl="2" autoUpdateAnimBg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ChangeArrowheads="1"/>
          </p:cNvSpPr>
          <p:nvPr/>
        </p:nvSpPr>
        <p:spPr bwMode="auto">
          <a:xfrm>
            <a:off x="463550" y="806450"/>
            <a:ext cx="1547813" cy="590232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 anchor="ctr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graphicFrame>
        <p:nvGraphicFramePr>
          <p:cNvPr id="55299" name="Object 3"/>
          <p:cNvGraphicFramePr>
            <a:graphicFrameLocks noChangeAspect="1"/>
          </p:cNvGraphicFramePr>
          <p:nvPr/>
        </p:nvGraphicFramePr>
        <p:xfrm>
          <a:off x="463550" y="798513"/>
          <a:ext cx="1568450" cy="5953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303" name="Document" r:id="rId4" imgW="9079992" imgH="4727448" progId="Word.Document.8">
                  <p:embed/>
                </p:oleObj>
              </mc:Choice>
              <mc:Fallback>
                <p:oleObj name="Document" r:id="rId4" imgW="9079992" imgH="4727448" progId="Word.Document.8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r="91481" b="30467"/>
                      <a:stretch>
                        <a:fillRect/>
                      </a:stretch>
                    </p:blipFill>
                    <p:spPr bwMode="auto">
                      <a:xfrm>
                        <a:off x="463550" y="798513"/>
                        <a:ext cx="1568450" cy="59531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CC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2225">
                            <a:solidFill>
                              <a:schemeClr val="accent1"/>
                            </a:solidFill>
                            <a:miter lim="800000"/>
                            <a:headEnd type="none" w="sm" len="sm"/>
                            <a:tailEnd type="none" w="sm" len="sm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5300" name="Rectangle 5"/>
          <p:cNvSpPr>
            <a:spLocks/>
          </p:cNvSpPr>
          <p:nvPr/>
        </p:nvSpPr>
        <p:spPr bwMode="auto">
          <a:xfrm>
            <a:off x="0" y="0"/>
            <a:ext cx="9144000" cy="585788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b="1">
                <a:solidFill>
                  <a:srgbClr val="660066"/>
                </a:solidFill>
                <a:latin typeface="Arial" panose="020B0604020202020204" pitchFamily="34" charset="0"/>
              </a:rPr>
              <a:t>Total, average and marginal cost for firm X</a:t>
            </a: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ChangeArrowheads="1"/>
          </p:cNvSpPr>
          <p:nvPr/>
        </p:nvSpPr>
        <p:spPr bwMode="auto">
          <a:xfrm>
            <a:off x="463550" y="806450"/>
            <a:ext cx="2587625" cy="590232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 anchor="ctr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graphicFrame>
        <p:nvGraphicFramePr>
          <p:cNvPr id="57347" name="Object 3"/>
          <p:cNvGraphicFramePr>
            <a:graphicFrameLocks noChangeAspect="1"/>
          </p:cNvGraphicFramePr>
          <p:nvPr/>
        </p:nvGraphicFramePr>
        <p:xfrm>
          <a:off x="463550" y="798513"/>
          <a:ext cx="2601913" cy="5953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351" name="Document" r:id="rId4" imgW="9079992" imgH="4727448" progId="Word.Document.8">
                  <p:embed/>
                </p:oleObj>
              </mc:Choice>
              <mc:Fallback>
                <p:oleObj name="Document" r:id="rId4" imgW="9079992" imgH="4727448" progId="Word.Document.8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r="85867" b="30467"/>
                      <a:stretch>
                        <a:fillRect/>
                      </a:stretch>
                    </p:blipFill>
                    <p:spPr bwMode="auto">
                      <a:xfrm>
                        <a:off x="463550" y="798513"/>
                        <a:ext cx="2601913" cy="59531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CC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2225">
                            <a:solidFill>
                              <a:schemeClr val="accent1"/>
                            </a:solidFill>
                            <a:miter lim="800000"/>
                            <a:headEnd type="none" w="sm" len="sm"/>
                            <a:tailEnd type="none" w="sm" len="sm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7348" name="Rectangle 6"/>
          <p:cNvSpPr>
            <a:spLocks/>
          </p:cNvSpPr>
          <p:nvPr/>
        </p:nvSpPr>
        <p:spPr bwMode="auto">
          <a:xfrm>
            <a:off x="0" y="0"/>
            <a:ext cx="9144000" cy="585788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b="1">
                <a:solidFill>
                  <a:srgbClr val="660066"/>
                </a:solidFill>
                <a:latin typeface="Arial" panose="020B0604020202020204" pitchFamily="34" charset="0"/>
              </a:rPr>
              <a:t>Total, average and marginal cost for firm X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ChangeArrowheads="1"/>
          </p:cNvSpPr>
          <p:nvPr/>
        </p:nvSpPr>
        <p:spPr bwMode="auto">
          <a:xfrm>
            <a:off x="463550" y="806450"/>
            <a:ext cx="3327400" cy="590232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 anchor="ctr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graphicFrame>
        <p:nvGraphicFramePr>
          <p:cNvPr id="59395" name="Object 3"/>
          <p:cNvGraphicFramePr>
            <a:graphicFrameLocks noChangeAspect="1"/>
          </p:cNvGraphicFramePr>
          <p:nvPr/>
        </p:nvGraphicFramePr>
        <p:xfrm>
          <a:off x="463550" y="798513"/>
          <a:ext cx="3332163" cy="5953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9399" name="Document" r:id="rId4" imgW="9079992" imgH="4727448" progId="Word.Document.8">
                  <p:embed/>
                </p:oleObj>
              </mc:Choice>
              <mc:Fallback>
                <p:oleObj name="Document" r:id="rId4" imgW="9079992" imgH="4727448" progId="Word.Document.8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r="81902" b="30467"/>
                      <a:stretch>
                        <a:fillRect/>
                      </a:stretch>
                    </p:blipFill>
                    <p:spPr bwMode="auto">
                      <a:xfrm>
                        <a:off x="463550" y="798513"/>
                        <a:ext cx="3332163" cy="59531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CC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2225">
                            <a:solidFill>
                              <a:schemeClr val="accent1"/>
                            </a:solidFill>
                            <a:miter lim="800000"/>
                            <a:headEnd type="none" w="sm" len="sm"/>
                            <a:tailEnd type="none" w="sm" len="sm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9396" name="Rectangle 6"/>
          <p:cNvSpPr>
            <a:spLocks/>
          </p:cNvSpPr>
          <p:nvPr/>
        </p:nvSpPr>
        <p:spPr bwMode="auto">
          <a:xfrm>
            <a:off x="0" y="0"/>
            <a:ext cx="9144000" cy="585788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b="1">
                <a:solidFill>
                  <a:srgbClr val="660066"/>
                </a:solidFill>
                <a:latin typeface="Arial" panose="020B0604020202020204" pitchFamily="34" charset="0"/>
              </a:rPr>
              <a:t>Total, average and marginal cost for firm X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ChangeArrowheads="1"/>
          </p:cNvSpPr>
          <p:nvPr/>
        </p:nvSpPr>
        <p:spPr bwMode="auto">
          <a:xfrm>
            <a:off x="463550" y="806450"/>
            <a:ext cx="4430713" cy="590232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 anchor="ctr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graphicFrame>
        <p:nvGraphicFramePr>
          <p:cNvPr id="61443" name="Object 3"/>
          <p:cNvGraphicFramePr>
            <a:graphicFrameLocks noChangeAspect="1"/>
          </p:cNvGraphicFramePr>
          <p:nvPr/>
        </p:nvGraphicFramePr>
        <p:xfrm>
          <a:off x="463550" y="798513"/>
          <a:ext cx="4446588" cy="5953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447" name="Document" r:id="rId4" imgW="9079992" imgH="4727448" progId="Word.Document.8">
                  <p:embed/>
                </p:oleObj>
              </mc:Choice>
              <mc:Fallback>
                <p:oleObj name="Document" r:id="rId4" imgW="9079992" imgH="4727448" progId="Word.Document.8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r="75848" b="30467"/>
                      <a:stretch>
                        <a:fillRect/>
                      </a:stretch>
                    </p:blipFill>
                    <p:spPr bwMode="auto">
                      <a:xfrm>
                        <a:off x="463550" y="798513"/>
                        <a:ext cx="4446588" cy="59531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CC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2225">
                            <a:solidFill>
                              <a:schemeClr val="accent1"/>
                            </a:solidFill>
                            <a:miter lim="800000"/>
                            <a:headEnd type="none" w="sm" len="sm"/>
                            <a:tailEnd type="none" w="sm" len="sm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1444" name="Rectangle 6"/>
          <p:cNvSpPr>
            <a:spLocks/>
          </p:cNvSpPr>
          <p:nvPr/>
        </p:nvSpPr>
        <p:spPr bwMode="auto">
          <a:xfrm>
            <a:off x="0" y="0"/>
            <a:ext cx="9144000" cy="585788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b="1">
                <a:solidFill>
                  <a:srgbClr val="660066"/>
                </a:solidFill>
                <a:latin typeface="Arial" panose="020B0604020202020204" pitchFamily="34" charset="0"/>
              </a:rPr>
              <a:t>Total, average and marginal cost for firm X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ChangeArrowheads="1"/>
          </p:cNvSpPr>
          <p:nvPr/>
        </p:nvSpPr>
        <p:spPr bwMode="auto">
          <a:xfrm>
            <a:off x="463550" y="806450"/>
            <a:ext cx="5934075" cy="590232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 anchor="ctr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graphicFrame>
        <p:nvGraphicFramePr>
          <p:cNvPr id="63491" name="Object 3"/>
          <p:cNvGraphicFramePr>
            <a:graphicFrameLocks noChangeAspect="1"/>
          </p:cNvGraphicFramePr>
          <p:nvPr/>
        </p:nvGraphicFramePr>
        <p:xfrm>
          <a:off x="463550" y="798513"/>
          <a:ext cx="5946775" cy="5953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3495" name="Document" r:id="rId4" imgW="9079992" imgH="4727448" progId="Word.Document.8">
                  <p:embed/>
                </p:oleObj>
              </mc:Choice>
              <mc:Fallback>
                <p:oleObj name="Document" r:id="rId4" imgW="9079992" imgH="4727448" progId="Word.Document.8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r="67700" b="30467"/>
                      <a:stretch>
                        <a:fillRect/>
                      </a:stretch>
                    </p:blipFill>
                    <p:spPr bwMode="auto">
                      <a:xfrm>
                        <a:off x="463550" y="798513"/>
                        <a:ext cx="5946775" cy="59531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CC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2225">
                            <a:solidFill>
                              <a:schemeClr val="accent1"/>
                            </a:solidFill>
                            <a:miter lim="800000"/>
                            <a:headEnd type="none" w="sm" len="sm"/>
                            <a:tailEnd type="none" w="sm" len="sm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3492" name="Rectangle 6"/>
          <p:cNvSpPr>
            <a:spLocks/>
          </p:cNvSpPr>
          <p:nvPr/>
        </p:nvSpPr>
        <p:spPr bwMode="auto">
          <a:xfrm>
            <a:off x="0" y="0"/>
            <a:ext cx="9144000" cy="585788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b="1">
                <a:solidFill>
                  <a:srgbClr val="660066"/>
                </a:solidFill>
                <a:latin typeface="Arial" panose="020B0604020202020204" pitchFamily="34" charset="0"/>
              </a:rPr>
              <a:t>Total, average and marginal cost for firm X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ChangeArrowheads="1"/>
          </p:cNvSpPr>
          <p:nvPr/>
        </p:nvSpPr>
        <p:spPr bwMode="auto">
          <a:xfrm>
            <a:off x="463550" y="806450"/>
            <a:ext cx="6951663" cy="590232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 anchor="ctr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graphicFrame>
        <p:nvGraphicFramePr>
          <p:cNvPr id="65539" name="Object 3"/>
          <p:cNvGraphicFramePr>
            <a:graphicFrameLocks noChangeAspect="1"/>
          </p:cNvGraphicFramePr>
          <p:nvPr/>
        </p:nvGraphicFramePr>
        <p:xfrm>
          <a:off x="463550" y="798513"/>
          <a:ext cx="6959600" cy="5953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5543" name="Document" r:id="rId4" imgW="9079992" imgH="4727448" progId="Word.Document.8">
                  <p:embed/>
                </p:oleObj>
              </mc:Choice>
              <mc:Fallback>
                <p:oleObj name="Document" r:id="rId4" imgW="9079992" imgH="4727448" progId="Word.Document.8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r="62198" b="30467"/>
                      <a:stretch>
                        <a:fillRect/>
                      </a:stretch>
                    </p:blipFill>
                    <p:spPr bwMode="auto">
                      <a:xfrm>
                        <a:off x="463550" y="798513"/>
                        <a:ext cx="6959600" cy="59531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CC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2225">
                            <a:solidFill>
                              <a:schemeClr val="accent1"/>
                            </a:solidFill>
                            <a:miter lim="800000"/>
                            <a:headEnd type="none" w="sm" len="sm"/>
                            <a:tailEnd type="none" w="sm" len="sm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5540" name="Rectangle 6"/>
          <p:cNvSpPr>
            <a:spLocks/>
          </p:cNvSpPr>
          <p:nvPr/>
        </p:nvSpPr>
        <p:spPr bwMode="auto">
          <a:xfrm>
            <a:off x="0" y="0"/>
            <a:ext cx="9144000" cy="585788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b="1">
                <a:solidFill>
                  <a:srgbClr val="660066"/>
                </a:solidFill>
                <a:latin typeface="Arial" panose="020B0604020202020204" pitchFamily="34" charset="0"/>
              </a:rPr>
              <a:t>Total, average and marginal cost for firm X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ChangeArrowheads="1"/>
          </p:cNvSpPr>
          <p:nvPr/>
        </p:nvSpPr>
        <p:spPr bwMode="auto">
          <a:xfrm>
            <a:off x="463550" y="806450"/>
            <a:ext cx="8277225" cy="590232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 anchor="ctr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graphicFrame>
        <p:nvGraphicFramePr>
          <p:cNvPr id="67587" name="Object 3"/>
          <p:cNvGraphicFramePr>
            <a:graphicFrameLocks noChangeAspect="1"/>
          </p:cNvGraphicFramePr>
          <p:nvPr/>
        </p:nvGraphicFramePr>
        <p:xfrm>
          <a:off x="463550" y="798513"/>
          <a:ext cx="8277225" cy="5953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7591" name="Document" r:id="rId4" imgW="9079992" imgH="4727448" progId="Word.Document.8">
                  <p:embed/>
                </p:oleObj>
              </mc:Choice>
              <mc:Fallback>
                <p:oleObj name="Document" r:id="rId4" imgW="9079992" imgH="4727448" progId="Word.Document.8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r="55042" b="30467"/>
                      <a:stretch>
                        <a:fillRect/>
                      </a:stretch>
                    </p:blipFill>
                    <p:spPr bwMode="auto">
                      <a:xfrm>
                        <a:off x="463550" y="798513"/>
                        <a:ext cx="8277225" cy="59531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CC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2225">
                            <a:solidFill>
                              <a:schemeClr val="accent1"/>
                            </a:solidFill>
                            <a:miter lim="800000"/>
                            <a:headEnd type="none" w="sm" len="sm"/>
                            <a:tailEnd type="none" w="sm" len="sm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7588" name="Rectangle 6"/>
          <p:cNvSpPr>
            <a:spLocks/>
          </p:cNvSpPr>
          <p:nvPr/>
        </p:nvSpPr>
        <p:spPr bwMode="auto">
          <a:xfrm>
            <a:off x="0" y="0"/>
            <a:ext cx="9144000" cy="585788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b="1">
                <a:solidFill>
                  <a:srgbClr val="660066"/>
                </a:solidFill>
                <a:latin typeface="Arial" panose="020B0604020202020204" pitchFamily="34" charset="0"/>
              </a:rPr>
              <a:t>Total, average and marginal cost for firm X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69636" name="Rectang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mtClean="0"/>
              <a:t>Costs in the Short run</a:t>
            </a:r>
          </a:p>
        </p:txBody>
      </p:sp>
      <p:sp>
        <p:nvSpPr>
          <p:cNvPr id="69637" name="Rectangle 5"/>
          <p:cNvSpPr>
            <a:spLocks noGrp="1"/>
          </p:cNvSpPr>
          <p:nvPr>
            <p:ph type="body" idx="1"/>
          </p:nvPr>
        </p:nvSpPr>
        <p:spPr>
          <a:xfrm>
            <a:off x="301625" y="1524000"/>
            <a:ext cx="8534400" cy="3879850"/>
          </a:xfrm>
        </p:spPr>
        <p:txBody>
          <a:bodyPr/>
          <a:lstStyle/>
          <a:p>
            <a:r>
              <a:rPr lang="en-GB" altLang="en-US" smtClean="0">
                <a:solidFill>
                  <a:srgbClr val="82664A"/>
                </a:solidFill>
              </a:rPr>
              <a:t>Marginal cost</a:t>
            </a:r>
          </a:p>
          <a:p>
            <a:pPr lvl="1"/>
            <a:r>
              <a:rPr lang="en-GB" altLang="en-US" smtClean="0">
                <a:solidFill>
                  <a:srgbClr val="82664A"/>
                </a:solidFill>
              </a:rPr>
              <a:t>marginal cost (</a:t>
            </a:r>
            <a:r>
              <a:rPr lang="en-GB" altLang="en-US" i="1" smtClean="0">
                <a:solidFill>
                  <a:srgbClr val="82664A"/>
                </a:solidFill>
              </a:rPr>
              <a:t>MC</a:t>
            </a:r>
            <a:r>
              <a:rPr lang="en-GB" altLang="en-US" smtClean="0">
                <a:solidFill>
                  <a:srgbClr val="82664A"/>
                </a:solidFill>
              </a:rPr>
              <a:t>) and the law of diminishing returns</a:t>
            </a:r>
          </a:p>
          <a:p>
            <a:pPr lvl="1"/>
            <a:r>
              <a:rPr lang="en-GB" altLang="en-US" smtClean="0">
                <a:solidFill>
                  <a:srgbClr val="82664A"/>
                </a:solidFill>
              </a:rPr>
              <a:t>the relationship between </a:t>
            </a:r>
            <a:r>
              <a:rPr lang="en-GB" altLang="en-US" i="1" smtClean="0">
                <a:solidFill>
                  <a:srgbClr val="82664A"/>
                </a:solidFill>
              </a:rPr>
              <a:t>MC</a:t>
            </a:r>
            <a:r>
              <a:rPr lang="en-GB" altLang="en-US" smtClean="0">
                <a:solidFill>
                  <a:srgbClr val="82664A"/>
                </a:solidFill>
              </a:rPr>
              <a:t> and </a:t>
            </a:r>
            <a:r>
              <a:rPr lang="en-GB" altLang="en-US" i="1" smtClean="0">
                <a:solidFill>
                  <a:srgbClr val="82664A"/>
                </a:solidFill>
              </a:rPr>
              <a:t>TC</a:t>
            </a:r>
            <a:r>
              <a:rPr lang="en-GB" altLang="en-US" smtClean="0">
                <a:solidFill>
                  <a:srgbClr val="82664A"/>
                </a:solidFill>
              </a:rPr>
              <a:t> curves</a:t>
            </a:r>
          </a:p>
          <a:p>
            <a:r>
              <a:rPr lang="en-GB" altLang="en-US" smtClean="0">
                <a:solidFill>
                  <a:srgbClr val="82664A"/>
                </a:solidFill>
              </a:rPr>
              <a:t>Average cost</a:t>
            </a:r>
          </a:p>
          <a:p>
            <a:pPr lvl="1"/>
            <a:r>
              <a:rPr lang="en-GB" altLang="en-US" smtClean="0">
                <a:solidFill>
                  <a:srgbClr val="82664A"/>
                </a:solidFill>
              </a:rPr>
              <a:t>average fixed cost (</a:t>
            </a:r>
            <a:r>
              <a:rPr lang="en-GB" altLang="en-US" i="1" smtClean="0">
                <a:solidFill>
                  <a:srgbClr val="82664A"/>
                </a:solidFill>
              </a:rPr>
              <a:t>AFC</a:t>
            </a:r>
            <a:r>
              <a:rPr lang="en-GB" altLang="en-US" smtClean="0">
                <a:solidFill>
                  <a:srgbClr val="82664A"/>
                </a:solidFill>
              </a:rPr>
              <a:t>)</a:t>
            </a:r>
          </a:p>
          <a:p>
            <a:pPr lvl="1"/>
            <a:r>
              <a:rPr lang="en-GB" altLang="en-US" smtClean="0">
                <a:solidFill>
                  <a:srgbClr val="82664A"/>
                </a:solidFill>
              </a:rPr>
              <a:t>average variable cost (</a:t>
            </a:r>
            <a:r>
              <a:rPr lang="en-GB" altLang="en-US" i="1" smtClean="0">
                <a:solidFill>
                  <a:srgbClr val="82664A"/>
                </a:solidFill>
              </a:rPr>
              <a:t>AVC</a:t>
            </a:r>
            <a:r>
              <a:rPr lang="en-GB" altLang="en-US" smtClean="0">
                <a:solidFill>
                  <a:srgbClr val="82664A"/>
                </a:solidFill>
              </a:rPr>
              <a:t>)</a:t>
            </a:r>
          </a:p>
          <a:p>
            <a:pPr lvl="1"/>
            <a:r>
              <a:rPr lang="en-GB" altLang="en-US" smtClean="0">
                <a:solidFill>
                  <a:srgbClr val="82664A"/>
                </a:solidFill>
              </a:rPr>
              <a:t>average (total) cost (</a:t>
            </a:r>
            <a:r>
              <a:rPr lang="en-GB" altLang="en-US" i="1" smtClean="0">
                <a:solidFill>
                  <a:srgbClr val="82664A"/>
                </a:solidFill>
              </a:rPr>
              <a:t>AC</a:t>
            </a:r>
            <a:r>
              <a:rPr lang="en-GB" altLang="en-US" smtClean="0">
                <a:solidFill>
                  <a:srgbClr val="82664A"/>
                </a:solidFill>
              </a:rPr>
              <a:t>)</a:t>
            </a:r>
          </a:p>
        </p:txBody>
      </p:sp>
      <p:sp>
        <p:nvSpPr>
          <p:cNvPr id="449542" name="Rectangle 6"/>
          <p:cNvSpPr>
            <a:spLocks/>
          </p:cNvSpPr>
          <p:nvPr/>
        </p:nvSpPr>
        <p:spPr bwMode="auto">
          <a:xfrm>
            <a:off x="301625" y="5372100"/>
            <a:ext cx="8534400" cy="104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lnSpc>
                <a:spcPct val="90000"/>
              </a:lnSpc>
              <a:spcBef>
                <a:spcPct val="30000"/>
              </a:spcBef>
              <a:buClr>
                <a:srgbClr val="669900"/>
              </a:buClr>
              <a:buSzPct val="85000"/>
              <a:buFont typeface="Wingdings 2" panose="05020102010507070707" pitchFamily="18" charset="2"/>
              <a:buChar char=""/>
              <a:defRPr sz="3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ct val="30000"/>
              </a:spcBef>
              <a:buClr>
                <a:srgbClr val="CC9900"/>
              </a:buClr>
              <a:buSzPct val="70000"/>
              <a:buFont typeface="Wingdings" panose="05000000000000000000" pitchFamily="2" charset="2"/>
              <a:buChar char="¡"/>
              <a:defRPr sz="2600">
                <a:solidFill>
                  <a:srgbClr val="4E2700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ct val="30000"/>
              </a:spcBef>
              <a:buClr>
                <a:srgbClr val="660066"/>
              </a:buClr>
              <a:buSzPct val="75000"/>
              <a:buFont typeface="Wingdings 2" panose="05020102010507070707" pitchFamily="18" charset="2"/>
              <a:buChar char="÷"/>
              <a:defRPr sz="2300">
                <a:solidFill>
                  <a:srgbClr val="354A00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ct val="30000"/>
              </a:spcBef>
              <a:buClr>
                <a:srgbClr val="8E5100"/>
              </a:buClr>
              <a:buSzPct val="65000"/>
              <a:buFont typeface="Wingdings 2" panose="05020102010507070707" pitchFamily="18" charset="2"/>
              <a:buChar char=""/>
              <a:defRPr sz="2000">
                <a:solidFill>
                  <a:srgbClr val="545334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ct val="30000"/>
              </a:spcBef>
              <a:buChar char="»"/>
              <a:defRPr sz="1600">
                <a:solidFill>
                  <a:schemeClr val="tx1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Georgia" panose="02040502050405020303" pitchFamily="18" charset="0"/>
              </a:defRPr>
            </a:lvl9pPr>
          </a:lstStyle>
          <a:p>
            <a:r>
              <a:rPr lang="en-GB" altLang="en-US"/>
              <a:t>Relationship between average and marginal cost</a:t>
            </a: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95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495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4495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9542" grpId="0" build="p" bldLvl="2" autoUpdateAnimBg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71684" name="Rectangle 4"/>
          <p:cNvSpPr>
            <a:spLocks noChangeArrowheads="1"/>
          </p:cNvSpPr>
          <p:nvPr/>
        </p:nvSpPr>
        <p:spPr bwMode="auto">
          <a:xfrm>
            <a:off x="1066800" y="609600"/>
            <a:ext cx="7453313" cy="5334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71685" name="Line 5"/>
          <p:cNvSpPr>
            <a:spLocks noChangeShapeType="1"/>
          </p:cNvSpPr>
          <p:nvPr/>
        </p:nvSpPr>
        <p:spPr bwMode="auto">
          <a:xfrm>
            <a:off x="1066800" y="609600"/>
            <a:ext cx="0" cy="53340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71686" name="Line 6"/>
          <p:cNvSpPr>
            <a:spLocks noChangeShapeType="1"/>
          </p:cNvSpPr>
          <p:nvPr/>
        </p:nvSpPr>
        <p:spPr bwMode="auto">
          <a:xfrm>
            <a:off x="1066800" y="5943600"/>
            <a:ext cx="7470775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71687" name="Rectangle 7"/>
          <p:cNvSpPr>
            <a:spLocks noChangeArrowheads="1"/>
          </p:cNvSpPr>
          <p:nvPr/>
        </p:nvSpPr>
        <p:spPr bwMode="auto">
          <a:xfrm>
            <a:off x="3641725" y="6278563"/>
            <a:ext cx="138271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>
                <a:latin typeface="Arial" panose="020B0604020202020204" pitchFamily="34" charset="0"/>
              </a:rPr>
              <a:t>Output (</a:t>
            </a:r>
            <a:r>
              <a:rPr lang="en-GB" altLang="en-US" sz="2000" i="1">
                <a:latin typeface="Arial" panose="020B0604020202020204" pitchFamily="34" charset="0"/>
              </a:rPr>
              <a:t>Q</a:t>
            </a:r>
            <a:r>
              <a:rPr lang="en-GB" altLang="en-US" sz="2000">
                <a:latin typeface="Arial" panose="020B0604020202020204" pitchFamily="34" charset="0"/>
              </a:rPr>
              <a:t>)</a:t>
            </a:r>
          </a:p>
        </p:txBody>
      </p:sp>
      <p:sp>
        <p:nvSpPr>
          <p:cNvPr id="71688" name="Rectangle 8"/>
          <p:cNvSpPr>
            <a:spLocks noChangeArrowheads="1"/>
          </p:cNvSpPr>
          <p:nvPr/>
        </p:nvSpPr>
        <p:spPr bwMode="auto">
          <a:xfrm rot="-5400000">
            <a:off x="-92868" y="3228181"/>
            <a:ext cx="121443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>
                <a:latin typeface="Arial" panose="020B0604020202020204" pitchFamily="34" charset="0"/>
              </a:rPr>
              <a:t>Costs (£)</a:t>
            </a:r>
          </a:p>
        </p:txBody>
      </p:sp>
      <p:grpSp>
        <p:nvGrpSpPr>
          <p:cNvPr id="533513" name="Group 9"/>
          <p:cNvGrpSpPr>
            <a:grpSpLocks/>
          </p:cNvGrpSpPr>
          <p:nvPr/>
        </p:nvGrpSpPr>
        <p:grpSpPr bwMode="auto">
          <a:xfrm>
            <a:off x="1209675" y="0"/>
            <a:ext cx="5164138" cy="5297488"/>
            <a:chOff x="762" y="0"/>
            <a:chExt cx="3253" cy="3337"/>
          </a:xfrm>
        </p:grpSpPr>
        <p:sp>
          <p:nvSpPr>
            <p:cNvPr id="71697" name="Arc 10"/>
            <p:cNvSpPr>
              <a:spLocks/>
            </p:cNvSpPr>
            <p:nvPr/>
          </p:nvSpPr>
          <p:spPr bwMode="auto">
            <a:xfrm>
              <a:off x="762" y="0"/>
              <a:ext cx="3030" cy="3337"/>
            </a:xfrm>
            <a:custGeom>
              <a:avLst/>
              <a:gdLst>
                <a:gd name="T0" fmla="*/ 3030 w 30445"/>
                <a:gd name="T1" fmla="*/ 747 h 21600"/>
                <a:gd name="T2" fmla="*/ 0 w 30445"/>
                <a:gd name="T3" fmla="*/ 3005 h 21600"/>
                <a:gd name="T4" fmla="*/ 935 w 30445"/>
                <a:gd name="T5" fmla="*/ 0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30445" h="21600" fill="none" extrusionOk="0">
                  <a:moveTo>
                    <a:pt x="30444" y="4835"/>
                  </a:moveTo>
                  <a:cubicBezTo>
                    <a:pt x="28191" y="14646"/>
                    <a:pt x="19459" y="21600"/>
                    <a:pt x="9393" y="21600"/>
                  </a:cubicBezTo>
                  <a:cubicBezTo>
                    <a:pt x="6140" y="21600"/>
                    <a:pt x="2929" y="20865"/>
                    <a:pt x="0" y="19450"/>
                  </a:cubicBezTo>
                </a:path>
                <a:path w="30445" h="21600" stroke="0" extrusionOk="0">
                  <a:moveTo>
                    <a:pt x="30444" y="4835"/>
                  </a:moveTo>
                  <a:cubicBezTo>
                    <a:pt x="28191" y="14646"/>
                    <a:pt x="19459" y="21600"/>
                    <a:pt x="9393" y="21600"/>
                  </a:cubicBezTo>
                  <a:cubicBezTo>
                    <a:pt x="6140" y="21600"/>
                    <a:pt x="2929" y="20865"/>
                    <a:pt x="0" y="19450"/>
                  </a:cubicBezTo>
                  <a:lnTo>
                    <a:pt x="9393" y="0"/>
                  </a:lnTo>
                  <a:lnTo>
                    <a:pt x="30444" y="4835"/>
                  </a:lnTo>
                  <a:close/>
                </a:path>
              </a:pathLst>
            </a:custGeom>
            <a:noFill/>
            <a:ln w="38100" cap="rnd">
              <a:solidFill>
                <a:schemeClr val="accent2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71698" name="Rectangle 11"/>
            <p:cNvSpPr>
              <a:spLocks noChangeArrowheads="1"/>
            </p:cNvSpPr>
            <p:nvPr/>
          </p:nvSpPr>
          <p:spPr bwMode="auto">
            <a:xfrm>
              <a:off x="3650" y="508"/>
              <a:ext cx="365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defTabSz="7620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7620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7620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7620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7620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GB" altLang="en-US" sz="2000" b="1" i="1">
                  <a:solidFill>
                    <a:schemeClr val="accent2"/>
                  </a:solidFill>
                  <a:latin typeface="Arial" panose="020B0604020202020204" pitchFamily="34" charset="0"/>
                </a:rPr>
                <a:t>MC</a:t>
              </a:r>
            </a:p>
          </p:txBody>
        </p:sp>
      </p:grpSp>
      <p:grpSp>
        <p:nvGrpSpPr>
          <p:cNvPr id="533516" name="Group 12"/>
          <p:cNvGrpSpPr>
            <a:grpSpLocks/>
          </p:cNvGrpSpPr>
          <p:nvPr/>
        </p:nvGrpSpPr>
        <p:grpSpPr bwMode="auto">
          <a:xfrm>
            <a:off x="2520950" y="4854575"/>
            <a:ext cx="325438" cy="504825"/>
            <a:chOff x="1588" y="3058"/>
            <a:chExt cx="205" cy="318"/>
          </a:xfrm>
        </p:grpSpPr>
        <p:sp>
          <p:nvSpPr>
            <p:cNvPr id="71695" name="Oval 13"/>
            <p:cNvSpPr>
              <a:spLocks noChangeArrowheads="1"/>
            </p:cNvSpPr>
            <p:nvPr/>
          </p:nvSpPr>
          <p:spPr bwMode="auto">
            <a:xfrm>
              <a:off x="1657" y="3311"/>
              <a:ext cx="65" cy="65"/>
            </a:xfrm>
            <a:prstGeom prst="ellipse">
              <a:avLst/>
            </a:prstGeom>
            <a:solidFill>
              <a:srgbClr val="FF9999"/>
            </a:solidFill>
            <a:ln w="25400">
              <a:solidFill>
                <a:schemeClr val="bg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71696" name="Rectangle 14"/>
            <p:cNvSpPr>
              <a:spLocks noChangeArrowheads="1"/>
            </p:cNvSpPr>
            <p:nvPr/>
          </p:nvSpPr>
          <p:spPr bwMode="auto">
            <a:xfrm>
              <a:off x="1588" y="3058"/>
              <a:ext cx="205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defTabSz="7620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7620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7620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7620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7620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GB" altLang="en-US" sz="2000" b="1">
                  <a:solidFill>
                    <a:schemeClr val="hlink"/>
                  </a:solidFill>
                  <a:latin typeface="Arial" panose="020B0604020202020204" pitchFamily="34" charset="0"/>
                </a:rPr>
                <a:t>x</a:t>
              </a:r>
            </a:p>
          </p:txBody>
        </p:sp>
      </p:grpSp>
      <p:grpSp>
        <p:nvGrpSpPr>
          <p:cNvPr id="533520" name="Group 16"/>
          <p:cNvGrpSpPr>
            <a:grpSpLocks/>
          </p:cNvGrpSpPr>
          <p:nvPr/>
        </p:nvGrpSpPr>
        <p:grpSpPr bwMode="auto">
          <a:xfrm>
            <a:off x="1914525" y="3611563"/>
            <a:ext cx="2146300" cy="1336675"/>
            <a:chOff x="1206" y="2275"/>
            <a:chExt cx="1352" cy="842"/>
          </a:xfrm>
        </p:grpSpPr>
        <p:sp>
          <p:nvSpPr>
            <p:cNvPr id="71693" name="Line 17"/>
            <p:cNvSpPr>
              <a:spLocks noChangeShapeType="1"/>
            </p:cNvSpPr>
            <p:nvPr/>
          </p:nvSpPr>
          <p:spPr bwMode="auto">
            <a:xfrm flipH="1">
              <a:off x="1759" y="2642"/>
              <a:ext cx="227" cy="475"/>
            </a:xfrm>
            <a:prstGeom prst="line">
              <a:avLst/>
            </a:prstGeom>
            <a:noFill/>
            <a:ln w="25400">
              <a:solidFill>
                <a:schemeClr val="accent1"/>
              </a:solidFill>
              <a:round/>
              <a:headEnd type="none" w="sm" len="sm"/>
              <a:tailEnd type="arrow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71694" name="AutoShape 18"/>
            <p:cNvSpPr>
              <a:spLocks noChangeArrowheads="1"/>
            </p:cNvSpPr>
            <p:nvPr/>
          </p:nvSpPr>
          <p:spPr bwMode="auto">
            <a:xfrm>
              <a:off x="1206" y="2275"/>
              <a:ext cx="1352" cy="456"/>
            </a:xfrm>
            <a:prstGeom prst="roundRect">
              <a:avLst>
                <a:gd name="adj" fmla="val 16667"/>
              </a:avLst>
            </a:prstGeom>
            <a:solidFill>
              <a:srgbClr val="FFFFCC"/>
            </a:solidFill>
            <a:ln w="22225">
              <a:solidFill>
                <a:schemeClr val="accent1"/>
              </a:solidFill>
              <a:round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>
              <a:lvl1pPr defTabSz="7620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7620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7620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7620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7620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/>
              <a:r>
                <a:rPr lang="en-GB" altLang="en-US" sz="1800">
                  <a:solidFill>
                    <a:schemeClr val="tx2"/>
                  </a:solidFill>
                  <a:latin typeface="Arial" panose="020B0604020202020204" pitchFamily="34" charset="0"/>
                </a:rPr>
                <a:t>Diminishing returns set in here</a:t>
              </a:r>
            </a:p>
          </p:txBody>
        </p:sp>
      </p:grpSp>
      <p:sp>
        <p:nvSpPr>
          <p:cNvPr id="71692" name="Rectangle 19"/>
          <p:cNvSpPr>
            <a:spLocks/>
          </p:cNvSpPr>
          <p:nvPr/>
        </p:nvSpPr>
        <p:spPr bwMode="auto">
          <a:xfrm>
            <a:off x="0" y="0"/>
            <a:ext cx="9144000" cy="566738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b="1">
                <a:solidFill>
                  <a:srgbClr val="800000"/>
                </a:solidFill>
                <a:latin typeface="Arial" panose="020B0604020202020204" pitchFamily="34" charset="0"/>
              </a:rPr>
              <a:t>Average and marginal costs</a:t>
            </a: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3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335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3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335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335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335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335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3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335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335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7373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73732" name="Rectangle 4"/>
          <p:cNvSpPr>
            <a:spLocks noChangeArrowheads="1"/>
          </p:cNvSpPr>
          <p:nvPr/>
        </p:nvSpPr>
        <p:spPr bwMode="auto">
          <a:xfrm>
            <a:off x="1066800" y="609600"/>
            <a:ext cx="7453313" cy="5334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73733" name="Line 5"/>
          <p:cNvSpPr>
            <a:spLocks noChangeShapeType="1"/>
          </p:cNvSpPr>
          <p:nvPr/>
        </p:nvSpPr>
        <p:spPr bwMode="auto">
          <a:xfrm>
            <a:off x="1066800" y="609600"/>
            <a:ext cx="0" cy="53340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73734" name="Line 6"/>
          <p:cNvSpPr>
            <a:spLocks noChangeShapeType="1"/>
          </p:cNvSpPr>
          <p:nvPr/>
        </p:nvSpPr>
        <p:spPr bwMode="auto">
          <a:xfrm>
            <a:off x="1066800" y="5943600"/>
            <a:ext cx="7470775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73735" name="Rectangle 7"/>
          <p:cNvSpPr>
            <a:spLocks noChangeArrowheads="1"/>
          </p:cNvSpPr>
          <p:nvPr/>
        </p:nvSpPr>
        <p:spPr bwMode="auto">
          <a:xfrm>
            <a:off x="3641725" y="6278563"/>
            <a:ext cx="138271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>
                <a:latin typeface="Arial" panose="020B0604020202020204" pitchFamily="34" charset="0"/>
              </a:rPr>
              <a:t>Output (</a:t>
            </a:r>
            <a:r>
              <a:rPr lang="en-GB" altLang="en-US" sz="2000" i="1">
                <a:latin typeface="Arial" panose="020B0604020202020204" pitchFamily="34" charset="0"/>
              </a:rPr>
              <a:t>Q</a:t>
            </a:r>
            <a:r>
              <a:rPr lang="en-GB" altLang="en-US" sz="2000">
                <a:latin typeface="Arial" panose="020B0604020202020204" pitchFamily="34" charset="0"/>
              </a:rPr>
              <a:t>)</a:t>
            </a:r>
          </a:p>
        </p:txBody>
      </p:sp>
      <p:sp>
        <p:nvSpPr>
          <p:cNvPr id="73736" name="Rectangle 8"/>
          <p:cNvSpPr>
            <a:spLocks noChangeArrowheads="1"/>
          </p:cNvSpPr>
          <p:nvPr/>
        </p:nvSpPr>
        <p:spPr bwMode="auto">
          <a:xfrm rot="-5400000">
            <a:off x="-92868" y="3228181"/>
            <a:ext cx="121443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>
                <a:latin typeface="Arial" panose="020B0604020202020204" pitchFamily="34" charset="0"/>
              </a:rPr>
              <a:t>Costs (£)</a:t>
            </a:r>
          </a:p>
        </p:txBody>
      </p:sp>
      <p:grpSp>
        <p:nvGrpSpPr>
          <p:cNvPr id="535561" name="Group 9"/>
          <p:cNvGrpSpPr>
            <a:grpSpLocks/>
          </p:cNvGrpSpPr>
          <p:nvPr/>
        </p:nvGrpSpPr>
        <p:grpSpPr bwMode="auto">
          <a:xfrm>
            <a:off x="1349375" y="2595563"/>
            <a:ext cx="6831013" cy="3013075"/>
            <a:chOff x="850" y="1635"/>
            <a:chExt cx="4303" cy="1898"/>
          </a:xfrm>
        </p:grpSpPr>
        <p:sp>
          <p:nvSpPr>
            <p:cNvPr id="73757" name="Arc 10"/>
            <p:cNvSpPr>
              <a:spLocks/>
            </p:cNvSpPr>
            <p:nvPr/>
          </p:nvSpPr>
          <p:spPr bwMode="auto">
            <a:xfrm>
              <a:off x="850" y="1635"/>
              <a:ext cx="4303" cy="1898"/>
            </a:xfrm>
            <a:custGeom>
              <a:avLst/>
              <a:gdLst>
                <a:gd name="T0" fmla="*/ 4143 w 21540"/>
                <a:gd name="T1" fmla="*/ 1898 h 21585"/>
                <a:gd name="T2" fmla="*/ 0 w 21540"/>
                <a:gd name="T3" fmla="*/ 142 h 21585"/>
                <a:gd name="T4" fmla="*/ 4303 w 21540"/>
                <a:gd name="T5" fmla="*/ 0 h 21585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540" h="21585" fill="none" extrusionOk="0">
                  <a:moveTo>
                    <a:pt x="20738" y="21585"/>
                  </a:moveTo>
                  <a:cubicBezTo>
                    <a:pt x="9750" y="21177"/>
                    <a:pt x="822" y="12579"/>
                    <a:pt x="0" y="1614"/>
                  </a:cubicBezTo>
                </a:path>
                <a:path w="21540" h="21585" stroke="0" extrusionOk="0">
                  <a:moveTo>
                    <a:pt x="20738" y="21585"/>
                  </a:moveTo>
                  <a:cubicBezTo>
                    <a:pt x="9750" y="21177"/>
                    <a:pt x="822" y="12579"/>
                    <a:pt x="0" y="1614"/>
                  </a:cubicBezTo>
                  <a:lnTo>
                    <a:pt x="21540" y="0"/>
                  </a:lnTo>
                  <a:lnTo>
                    <a:pt x="20738" y="21585"/>
                  </a:lnTo>
                  <a:close/>
                </a:path>
              </a:pathLst>
            </a:custGeom>
            <a:noFill/>
            <a:ln w="38100" cap="rnd">
              <a:solidFill>
                <a:schemeClr val="accent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73758" name="Rectangle 11"/>
            <p:cNvSpPr>
              <a:spLocks noChangeArrowheads="1"/>
            </p:cNvSpPr>
            <p:nvPr/>
          </p:nvSpPr>
          <p:spPr bwMode="auto">
            <a:xfrm>
              <a:off x="4664" y="3273"/>
              <a:ext cx="446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defTabSz="7620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7620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7620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7620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7620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GB" altLang="en-US" sz="2000" b="1" i="1">
                  <a:solidFill>
                    <a:schemeClr val="accent1"/>
                  </a:solidFill>
                  <a:latin typeface="Arial" panose="020B0604020202020204" pitchFamily="34" charset="0"/>
                </a:rPr>
                <a:t>AFC</a:t>
              </a:r>
            </a:p>
          </p:txBody>
        </p:sp>
      </p:grpSp>
      <p:grpSp>
        <p:nvGrpSpPr>
          <p:cNvPr id="73738" name="Group 12"/>
          <p:cNvGrpSpPr>
            <a:grpSpLocks/>
          </p:cNvGrpSpPr>
          <p:nvPr/>
        </p:nvGrpSpPr>
        <p:grpSpPr bwMode="auto">
          <a:xfrm>
            <a:off x="1568450" y="1503363"/>
            <a:ext cx="7026275" cy="3240087"/>
            <a:chOff x="988" y="947"/>
            <a:chExt cx="4426" cy="2041"/>
          </a:xfrm>
        </p:grpSpPr>
        <p:sp>
          <p:nvSpPr>
            <p:cNvPr id="73755" name="Arc 13"/>
            <p:cNvSpPr>
              <a:spLocks/>
            </p:cNvSpPr>
            <p:nvPr/>
          </p:nvSpPr>
          <p:spPr bwMode="auto">
            <a:xfrm>
              <a:off x="988" y="983"/>
              <a:ext cx="4057" cy="2005"/>
            </a:xfrm>
            <a:custGeom>
              <a:avLst/>
              <a:gdLst>
                <a:gd name="T0" fmla="*/ 4057 w 36191"/>
                <a:gd name="T1" fmla="*/ 192 h 21600"/>
                <a:gd name="T2" fmla="*/ 0 w 36191"/>
                <a:gd name="T3" fmla="*/ 1470 h 21600"/>
                <a:gd name="T4" fmla="*/ 1647 w 36191"/>
                <a:gd name="T5" fmla="*/ 0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36191" h="21600" fill="none" extrusionOk="0">
                  <a:moveTo>
                    <a:pt x="36190" y="2069"/>
                  </a:moveTo>
                  <a:cubicBezTo>
                    <a:pt x="35124" y="13146"/>
                    <a:pt x="25817" y="21600"/>
                    <a:pt x="14690" y="21600"/>
                  </a:cubicBezTo>
                  <a:cubicBezTo>
                    <a:pt x="9241" y="21600"/>
                    <a:pt x="3994" y="19540"/>
                    <a:pt x="-1" y="15835"/>
                  </a:cubicBezTo>
                </a:path>
                <a:path w="36191" h="21600" stroke="0" extrusionOk="0">
                  <a:moveTo>
                    <a:pt x="36190" y="2069"/>
                  </a:moveTo>
                  <a:cubicBezTo>
                    <a:pt x="35124" y="13146"/>
                    <a:pt x="25817" y="21600"/>
                    <a:pt x="14690" y="21600"/>
                  </a:cubicBezTo>
                  <a:cubicBezTo>
                    <a:pt x="9241" y="21600"/>
                    <a:pt x="3994" y="19540"/>
                    <a:pt x="-1" y="15835"/>
                  </a:cubicBezTo>
                  <a:lnTo>
                    <a:pt x="14690" y="0"/>
                  </a:lnTo>
                  <a:lnTo>
                    <a:pt x="36190" y="2069"/>
                  </a:lnTo>
                  <a:close/>
                </a:path>
              </a:pathLst>
            </a:custGeom>
            <a:noFill/>
            <a:ln w="38100" cap="rnd">
              <a:solidFill>
                <a:schemeClr val="folHlink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73756" name="Rectangle 14"/>
            <p:cNvSpPr>
              <a:spLocks noChangeArrowheads="1"/>
            </p:cNvSpPr>
            <p:nvPr/>
          </p:nvSpPr>
          <p:spPr bwMode="auto">
            <a:xfrm>
              <a:off x="4959" y="947"/>
              <a:ext cx="455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defTabSz="7620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7620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7620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7620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7620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GB" altLang="en-US" sz="2000" b="1" i="1">
                  <a:solidFill>
                    <a:schemeClr val="folHlink"/>
                  </a:solidFill>
                  <a:latin typeface="Arial" panose="020B0604020202020204" pitchFamily="34" charset="0"/>
                </a:rPr>
                <a:t>AVC</a:t>
              </a:r>
            </a:p>
          </p:txBody>
        </p:sp>
      </p:grpSp>
      <p:grpSp>
        <p:nvGrpSpPr>
          <p:cNvPr id="73739" name="Group 15"/>
          <p:cNvGrpSpPr>
            <a:grpSpLocks/>
          </p:cNvGrpSpPr>
          <p:nvPr/>
        </p:nvGrpSpPr>
        <p:grpSpPr bwMode="auto">
          <a:xfrm>
            <a:off x="1209675" y="0"/>
            <a:ext cx="5164138" cy="5297488"/>
            <a:chOff x="762" y="0"/>
            <a:chExt cx="3253" cy="3337"/>
          </a:xfrm>
        </p:grpSpPr>
        <p:sp>
          <p:nvSpPr>
            <p:cNvPr id="73753" name="Arc 16"/>
            <p:cNvSpPr>
              <a:spLocks/>
            </p:cNvSpPr>
            <p:nvPr/>
          </p:nvSpPr>
          <p:spPr bwMode="auto">
            <a:xfrm>
              <a:off x="762" y="0"/>
              <a:ext cx="3030" cy="3337"/>
            </a:xfrm>
            <a:custGeom>
              <a:avLst/>
              <a:gdLst>
                <a:gd name="T0" fmla="*/ 3030 w 30445"/>
                <a:gd name="T1" fmla="*/ 747 h 21600"/>
                <a:gd name="T2" fmla="*/ 0 w 30445"/>
                <a:gd name="T3" fmla="*/ 3005 h 21600"/>
                <a:gd name="T4" fmla="*/ 935 w 30445"/>
                <a:gd name="T5" fmla="*/ 0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30445" h="21600" fill="none" extrusionOk="0">
                  <a:moveTo>
                    <a:pt x="30444" y="4835"/>
                  </a:moveTo>
                  <a:cubicBezTo>
                    <a:pt x="28191" y="14646"/>
                    <a:pt x="19459" y="21600"/>
                    <a:pt x="9393" y="21600"/>
                  </a:cubicBezTo>
                  <a:cubicBezTo>
                    <a:pt x="6140" y="21600"/>
                    <a:pt x="2929" y="20865"/>
                    <a:pt x="0" y="19450"/>
                  </a:cubicBezTo>
                </a:path>
                <a:path w="30445" h="21600" stroke="0" extrusionOk="0">
                  <a:moveTo>
                    <a:pt x="30444" y="4835"/>
                  </a:moveTo>
                  <a:cubicBezTo>
                    <a:pt x="28191" y="14646"/>
                    <a:pt x="19459" y="21600"/>
                    <a:pt x="9393" y="21600"/>
                  </a:cubicBezTo>
                  <a:cubicBezTo>
                    <a:pt x="6140" y="21600"/>
                    <a:pt x="2929" y="20865"/>
                    <a:pt x="0" y="19450"/>
                  </a:cubicBezTo>
                  <a:lnTo>
                    <a:pt x="9393" y="0"/>
                  </a:lnTo>
                  <a:lnTo>
                    <a:pt x="30444" y="4835"/>
                  </a:lnTo>
                  <a:close/>
                </a:path>
              </a:pathLst>
            </a:custGeom>
            <a:noFill/>
            <a:ln w="38100" cap="rnd">
              <a:solidFill>
                <a:schemeClr val="accent2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73754" name="Rectangle 17"/>
            <p:cNvSpPr>
              <a:spLocks noChangeArrowheads="1"/>
            </p:cNvSpPr>
            <p:nvPr/>
          </p:nvSpPr>
          <p:spPr bwMode="auto">
            <a:xfrm>
              <a:off x="3650" y="508"/>
              <a:ext cx="365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defTabSz="7620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7620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7620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7620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7620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GB" altLang="en-US" sz="2000" b="1" i="1">
                  <a:solidFill>
                    <a:schemeClr val="accent2"/>
                  </a:solidFill>
                  <a:latin typeface="Arial" panose="020B0604020202020204" pitchFamily="34" charset="0"/>
                </a:rPr>
                <a:t>MC</a:t>
              </a:r>
            </a:p>
          </p:txBody>
        </p:sp>
      </p:grpSp>
      <p:grpSp>
        <p:nvGrpSpPr>
          <p:cNvPr id="73740" name="Group 18"/>
          <p:cNvGrpSpPr>
            <a:grpSpLocks/>
          </p:cNvGrpSpPr>
          <p:nvPr/>
        </p:nvGrpSpPr>
        <p:grpSpPr bwMode="auto">
          <a:xfrm>
            <a:off x="2520950" y="4854575"/>
            <a:ext cx="325438" cy="504825"/>
            <a:chOff x="1588" y="3058"/>
            <a:chExt cx="205" cy="318"/>
          </a:xfrm>
        </p:grpSpPr>
        <p:sp>
          <p:nvSpPr>
            <p:cNvPr id="73751" name="Oval 19"/>
            <p:cNvSpPr>
              <a:spLocks noChangeArrowheads="1"/>
            </p:cNvSpPr>
            <p:nvPr/>
          </p:nvSpPr>
          <p:spPr bwMode="auto">
            <a:xfrm>
              <a:off x="1657" y="3311"/>
              <a:ext cx="65" cy="65"/>
            </a:xfrm>
            <a:prstGeom prst="ellipse">
              <a:avLst/>
            </a:prstGeom>
            <a:solidFill>
              <a:srgbClr val="FF9999"/>
            </a:solidFill>
            <a:ln w="25400">
              <a:solidFill>
                <a:schemeClr val="bg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73752" name="Rectangle 20"/>
            <p:cNvSpPr>
              <a:spLocks noChangeArrowheads="1"/>
            </p:cNvSpPr>
            <p:nvPr/>
          </p:nvSpPr>
          <p:spPr bwMode="auto">
            <a:xfrm>
              <a:off x="1588" y="3058"/>
              <a:ext cx="205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defTabSz="7620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7620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7620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7620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7620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GB" altLang="en-US" sz="2000" b="1">
                  <a:solidFill>
                    <a:schemeClr val="hlink"/>
                  </a:solidFill>
                  <a:latin typeface="Arial" panose="020B0604020202020204" pitchFamily="34" charset="0"/>
                </a:rPr>
                <a:t>x</a:t>
              </a:r>
            </a:p>
          </p:txBody>
        </p:sp>
      </p:grpSp>
      <p:grpSp>
        <p:nvGrpSpPr>
          <p:cNvPr id="535573" name="Group 21"/>
          <p:cNvGrpSpPr>
            <a:grpSpLocks/>
          </p:cNvGrpSpPr>
          <p:nvPr/>
        </p:nvGrpSpPr>
        <p:grpSpPr bwMode="auto">
          <a:xfrm>
            <a:off x="1933575" y="681038"/>
            <a:ext cx="6265863" cy="3278187"/>
            <a:chOff x="1218" y="429"/>
            <a:chExt cx="3947" cy="2065"/>
          </a:xfrm>
        </p:grpSpPr>
        <p:sp>
          <p:nvSpPr>
            <p:cNvPr id="73749" name="Arc 22"/>
            <p:cNvSpPr>
              <a:spLocks/>
            </p:cNvSpPr>
            <p:nvPr/>
          </p:nvSpPr>
          <p:spPr bwMode="auto">
            <a:xfrm>
              <a:off x="1218" y="429"/>
              <a:ext cx="3833" cy="2065"/>
            </a:xfrm>
            <a:custGeom>
              <a:avLst/>
              <a:gdLst>
                <a:gd name="T0" fmla="*/ 3833 w 42205"/>
                <a:gd name="T1" fmla="*/ 418 h 21600"/>
                <a:gd name="T2" fmla="*/ 0 w 42205"/>
                <a:gd name="T3" fmla="*/ 462 h 21600"/>
                <a:gd name="T4" fmla="*/ 1912 w 42205"/>
                <a:gd name="T5" fmla="*/ 0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42205" h="21600" fill="none" extrusionOk="0">
                  <a:moveTo>
                    <a:pt x="42205" y="4374"/>
                  </a:moveTo>
                  <a:cubicBezTo>
                    <a:pt x="40131" y="14405"/>
                    <a:pt x="31296" y="21600"/>
                    <a:pt x="21053" y="21600"/>
                  </a:cubicBezTo>
                  <a:cubicBezTo>
                    <a:pt x="10984" y="21600"/>
                    <a:pt x="2251" y="14643"/>
                    <a:pt x="-1" y="4830"/>
                  </a:cubicBezTo>
                </a:path>
                <a:path w="42205" h="21600" stroke="0" extrusionOk="0">
                  <a:moveTo>
                    <a:pt x="42205" y="4374"/>
                  </a:moveTo>
                  <a:cubicBezTo>
                    <a:pt x="40131" y="14405"/>
                    <a:pt x="31296" y="21600"/>
                    <a:pt x="21053" y="21600"/>
                  </a:cubicBezTo>
                  <a:cubicBezTo>
                    <a:pt x="10984" y="21600"/>
                    <a:pt x="2251" y="14643"/>
                    <a:pt x="-1" y="4830"/>
                  </a:cubicBezTo>
                  <a:lnTo>
                    <a:pt x="21053" y="0"/>
                  </a:lnTo>
                  <a:lnTo>
                    <a:pt x="42205" y="4374"/>
                  </a:lnTo>
                  <a:close/>
                </a:path>
              </a:pathLst>
            </a:custGeom>
            <a:noFill/>
            <a:ln w="38100" cap="rnd">
              <a:solidFill>
                <a:schemeClr val="tx2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73750" name="Rectangle 23"/>
            <p:cNvSpPr>
              <a:spLocks noChangeArrowheads="1"/>
            </p:cNvSpPr>
            <p:nvPr/>
          </p:nvSpPr>
          <p:spPr bwMode="auto">
            <a:xfrm>
              <a:off x="4817" y="626"/>
              <a:ext cx="348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defTabSz="7620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7620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7620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7620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7620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GB" altLang="en-US" sz="2000" b="1" i="1">
                  <a:solidFill>
                    <a:schemeClr val="tx2"/>
                  </a:solidFill>
                  <a:latin typeface="Arial" panose="020B0604020202020204" pitchFamily="34" charset="0"/>
                </a:rPr>
                <a:t>AC</a:t>
              </a:r>
            </a:p>
          </p:txBody>
        </p:sp>
      </p:grpSp>
      <p:grpSp>
        <p:nvGrpSpPr>
          <p:cNvPr id="535576" name="Group 24"/>
          <p:cNvGrpSpPr>
            <a:grpSpLocks/>
          </p:cNvGrpSpPr>
          <p:nvPr/>
        </p:nvGrpSpPr>
        <p:grpSpPr bwMode="auto">
          <a:xfrm>
            <a:off x="4784725" y="3516313"/>
            <a:ext cx="311150" cy="493712"/>
            <a:chOff x="3014" y="2215"/>
            <a:chExt cx="196" cy="311"/>
          </a:xfrm>
        </p:grpSpPr>
        <p:sp>
          <p:nvSpPr>
            <p:cNvPr id="73747" name="Oval 25"/>
            <p:cNvSpPr>
              <a:spLocks noChangeArrowheads="1"/>
            </p:cNvSpPr>
            <p:nvPr/>
          </p:nvSpPr>
          <p:spPr bwMode="auto">
            <a:xfrm>
              <a:off x="3097" y="2461"/>
              <a:ext cx="65" cy="65"/>
            </a:xfrm>
            <a:prstGeom prst="ellipse">
              <a:avLst/>
            </a:prstGeom>
            <a:solidFill>
              <a:srgbClr val="6699FF"/>
            </a:solidFill>
            <a:ln w="25400">
              <a:solidFill>
                <a:schemeClr val="bg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73748" name="Rectangle 26"/>
            <p:cNvSpPr>
              <a:spLocks noChangeArrowheads="1"/>
            </p:cNvSpPr>
            <p:nvPr/>
          </p:nvSpPr>
          <p:spPr bwMode="auto">
            <a:xfrm>
              <a:off x="3014" y="2215"/>
              <a:ext cx="196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defTabSz="7620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7620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7620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7620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7620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GB" altLang="en-US" sz="2000" b="1">
                  <a:solidFill>
                    <a:schemeClr val="hlink"/>
                  </a:solidFill>
                  <a:latin typeface="Arial" panose="020B0604020202020204" pitchFamily="34" charset="0"/>
                </a:rPr>
                <a:t>z</a:t>
              </a:r>
            </a:p>
          </p:txBody>
        </p:sp>
      </p:grpSp>
      <p:grpSp>
        <p:nvGrpSpPr>
          <p:cNvPr id="535579" name="Group 27"/>
          <p:cNvGrpSpPr>
            <a:grpSpLocks/>
          </p:cNvGrpSpPr>
          <p:nvPr/>
        </p:nvGrpSpPr>
        <p:grpSpPr bwMode="auto">
          <a:xfrm>
            <a:off x="4095750" y="4271963"/>
            <a:ext cx="325438" cy="522287"/>
            <a:chOff x="2580" y="2691"/>
            <a:chExt cx="205" cy="329"/>
          </a:xfrm>
        </p:grpSpPr>
        <p:sp>
          <p:nvSpPr>
            <p:cNvPr id="73745" name="Rectangle 28"/>
            <p:cNvSpPr>
              <a:spLocks noChangeArrowheads="1"/>
            </p:cNvSpPr>
            <p:nvPr/>
          </p:nvSpPr>
          <p:spPr bwMode="auto">
            <a:xfrm>
              <a:off x="2580" y="2691"/>
              <a:ext cx="205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defTabSz="7620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7620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7620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7620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7620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GB" altLang="en-US" sz="2000" b="1">
                  <a:solidFill>
                    <a:schemeClr val="hlink"/>
                  </a:solidFill>
                  <a:latin typeface="Arial" panose="020B0604020202020204" pitchFamily="34" charset="0"/>
                </a:rPr>
                <a:t>y</a:t>
              </a:r>
            </a:p>
          </p:txBody>
        </p:sp>
        <p:sp>
          <p:nvSpPr>
            <p:cNvPr id="73746" name="Oval 29"/>
            <p:cNvSpPr>
              <a:spLocks noChangeArrowheads="1"/>
            </p:cNvSpPr>
            <p:nvPr/>
          </p:nvSpPr>
          <p:spPr bwMode="auto">
            <a:xfrm>
              <a:off x="2631" y="2955"/>
              <a:ext cx="65" cy="65"/>
            </a:xfrm>
            <a:prstGeom prst="ellipse">
              <a:avLst/>
            </a:prstGeom>
            <a:solidFill>
              <a:srgbClr val="00CC00"/>
            </a:solidFill>
            <a:ln w="25400">
              <a:solidFill>
                <a:schemeClr val="bg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endParaRPr lang="en-US" altLang="en-US"/>
            </a:p>
          </p:txBody>
        </p:sp>
      </p:grpSp>
      <p:sp>
        <p:nvSpPr>
          <p:cNvPr id="73744" name="Rectangle 32"/>
          <p:cNvSpPr>
            <a:spLocks/>
          </p:cNvSpPr>
          <p:nvPr/>
        </p:nvSpPr>
        <p:spPr bwMode="auto">
          <a:xfrm>
            <a:off x="0" y="0"/>
            <a:ext cx="9144000" cy="566738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b="1">
                <a:solidFill>
                  <a:srgbClr val="800000"/>
                </a:solidFill>
                <a:latin typeface="Arial" panose="020B0604020202020204" pitchFamily="34" charset="0"/>
              </a:rPr>
              <a:t>Average and marginal costs</a:t>
            </a: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5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355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355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355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355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5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355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55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5355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55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355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355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355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355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GB" altLang="en-US" smtClean="0"/>
              <a:t>Costs of Production</a:t>
            </a:r>
          </a:p>
        </p:txBody>
      </p:sp>
      <p:sp>
        <p:nvSpPr>
          <p:cNvPr id="7987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altLang="en-US" smtClean="0"/>
              <a:t>Production in the Long run</a:t>
            </a: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81923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81924" name="Rectang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mtClean="0"/>
              <a:t>Production in the Long run</a:t>
            </a:r>
          </a:p>
        </p:txBody>
      </p:sp>
      <p:sp>
        <p:nvSpPr>
          <p:cNvPr id="381957" name="Rectangle 5"/>
          <p:cNvSpPr>
            <a:spLocks noGrp="1"/>
          </p:cNvSpPr>
          <p:nvPr>
            <p:ph type="body" idx="1"/>
          </p:nvPr>
        </p:nvSpPr>
        <p:spPr>
          <a:xfrm>
            <a:off x="301625" y="1593850"/>
            <a:ext cx="8534400" cy="4819650"/>
          </a:xfrm>
        </p:spPr>
        <p:txBody>
          <a:bodyPr/>
          <a:lstStyle/>
          <a:p>
            <a:pPr>
              <a:spcBef>
                <a:spcPct val="100000"/>
              </a:spcBef>
            </a:pPr>
            <a:r>
              <a:rPr lang="en-GB" altLang="en-US" smtClean="0"/>
              <a:t>All factors variable in long run</a:t>
            </a:r>
          </a:p>
          <a:p>
            <a:pPr>
              <a:spcBef>
                <a:spcPct val="100000"/>
              </a:spcBef>
            </a:pPr>
            <a:r>
              <a:rPr lang="en-GB" altLang="en-US" smtClean="0"/>
              <a:t>The scale of production:</a:t>
            </a:r>
          </a:p>
          <a:p>
            <a:pPr lvl="1">
              <a:spcBef>
                <a:spcPct val="100000"/>
              </a:spcBef>
            </a:pPr>
            <a:r>
              <a:rPr lang="en-GB" altLang="en-US" smtClean="0"/>
              <a:t>constant returns to scale</a:t>
            </a:r>
          </a:p>
          <a:p>
            <a:pPr lvl="1">
              <a:spcBef>
                <a:spcPct val="100000"/>
              </a:spcBef>
            </a:pPr>
            <a:r>
              <a:rPr lang="en-GB" altLang="en-US" smtClean="0"/>
              <a:t>increasing returns to scale</a:t>
            </a: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9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819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3819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9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3819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3819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9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3819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3819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9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3819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3819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1957" grpId="0" build="p" bldLvl="3" autoUpdateAnimBg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3970" name="Object 2"/>
          <p:cNvGraphicFramePr>
            <a:graphicFrameLocks noChangeAspect="1"/>
          </p:cNvGraphicFramePr>
          <p:nvPr/>
        </p:nvGraphicFramePr>
        <p:xfrm>
          <a:off x="528638" y="1581150"/>
          <a:ext cx="8001000" cy="4454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975" name="Document" r:id="rId4" imgW="7994904" imgH="3617976" progId="Word.Document.8">
                  <p:embed/>
                </p:oleObj>
              </mc:Choice>
              <mc:Fallback>
                <p:oleObj name="Document" r:id="rId4" imgW="7994904" imgH="3617976" progId="Word.Document.8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r="40816" b="34145"/>
                      <a:stretch>
                        <a:fillRect/>
                      </a:stretch>
                    </p:blipFill>
                    <p:spPr bwMode="auto">
                      <a:xfrm>
                        <a:off x="528638" y="1581150"/>
                        <a:ext cx="8001000" cy="4454525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3971" name="Text Box 3"/>
          <p:cNvSpPr txBox="1">
            <a:spLocks noChangeArrowheads="1"/>
          </p:cNvSpPr>
          <p:nvPr/>
        </p:nvSpPr>
        <p:spPr bwMode="auto">
          <a:xfrm>
            <a:off x="0" y="384175"/>
            <a:ext cx="9144000" cy="519113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b="1">
                <a:solidFill>
                  <a:srgbClr val="993300"/>
                </a:solidFill>
                <a:latin typeface="Arial" panose="020B0604020202020204" pitchFamily="34" charset="0"/>
              </a:rPr>
              <a:t>Short-run and long-run increases in output</a:t>
            </a:r>
          </a:p>
        </p:txBody>
      </p:sp>
      <p:sp>
        <p:nvSpPr>
          <p:cNvPr id="83972" name="Rectangle 4"/>
          <p:cNvSpPr>
            <a:spLocks noChangeArrowheads="1"/>
          </p:cNvSpPr>
          <p:nvPr/>
        </p:nvSpPr>
        <p:spPr bwMode="auto">
          <a:xfrm>
            <a:off x="3275013" y="3008313"/>
            <a:ext cx="5045075" cy="28829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6018" name="Object 2"/>
          <p:cNvGraphicFramePr>
            <a:graphicFrameLocks noChangeAspect="1"/>
          </p:cNvGraphicFramePr>
          <p:nvPr/>
        </p:nvGraphicFramePr>
        <p:xfrm>
          <a:off x="528638" y="1581150"/>
          <a:ext cx="8001000" cy="4454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6023" name="Document" r:id="rId4" imgW="7994904" imgH="3617976" progId="Word.Document.8">
                  <p:embed/>
                </p:oleObj>
              </mc:Choice>
              <mc:Fallback>
                <p:oleObj name="Document" r:id="rId4" imgW="7994904" imgH="3617976" progId="Word.Document.8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r="40816" b="34145"/>
                      <a:stretch>
                        <a:fillRect/>
                      </a:stretch>
                    </p:blipFill>
                    <p:spPr bwMode="auto">
                      <a:xfrm>
                        <a:off x="528638" y="1581150"/>
                        <a:ext cx="8001000" cy="4454525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6019" name="Text Box 3"/>
          <p:cNvSpPr txBox="1">
            <a:spLocks noChangeArrowheads="1"/>
          </p:cNvSpPr>
          <p:nvPr/>
        </p:nvSpPr>
        <p:spPr bwMode="auto">
          <a:xfrm>
            <a:off x="0" y="384175"/>
            <a:ext cx="9144000" cy="519113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b="1">
                <a:solidFill>
                  <a:srgbClr val="993300"/>
                </a:solidFill>
                <a:latin typeface="Arial" panose="020B0604020202020204" pitchFamily="34" charset="0"/>
              </a:rPr>
              <a:t>Short-run and long-run increases in output</a:t>
            </a:r>
          </a:p>
        </p:txBody>
      </p:sp>
      <p:sp>
        <p:nvSpPr>
          <p:cNvPr id="86020" name="Rectangle 4"/>
          <p:cNvSpPr>
            <a:spLocks noChangeArrowheads="1"/>
          </p:cNvSpPr>
          <p:nvPr/>
        </p:nvSpPr>
        <p:spPr bwMode="auto">
          <a:xfrm>
            <a:off x="4527550" y="3008313"/>
            <a:ext cx="3792538" cy="28829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8066" name="Object 2"/>
          <p:cNvGraphicFramePr>
            <a:graphicFrameLocks noChangeAspect="1"/>
          </p:cNvGraphicFramePr>
          <p:nvPr/>
        </p:nvGraphicFramePr>
        <p:xfrm>
          <a:off x="528638" y="1581150"/>
          <a:ext cx="8001000" cy="4454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8071" name="Document" r:id="rId4" imgW="7994904" imgH="3617976" progId="Word.Document.8">
                  <p:embed/>
                </p:oleObj>
              </mc:Choice>
              <mc:Fallback>
                <p:oleObj name="Document" r:id="rId4" imgW="7994904" imgH="3617976" progId="Word.Document.8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r="40816" b="34145"/>
                      <a:stretch>
                        <a:fillRect/>
                      </a:stretch>
                    </p:blipFill>
                    <p:spPr bwMode="auto">
                      <a:xfrm>
                        <a:off x="528638" y="1581150"/>
                        <a:ext cx="8001000" cy="4454525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8067" name="Text Box 3"/>
          <p:cNvSpPr txBox="1">
            <a:spLocks noChangeArrowheads="1"/>
          </p:cNvSpPr>
          <p:nvPr/>
        </p:nvSpPr>
        <p:spPr bwMode="auto">
          <a:xfrm>
            <a:off x="0" y="384175"/>
            <a:ext cx="9144000" cy="519113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b="1">
                <a:solidFill>
                  <a:srgbClr val="993300"/>
                </a:solidFill>
                <a:latin typeface="Arial" panose="020B0604020202020204" pitchFamily="34" charset="0"/>
              </a:rPr>
              <a:t>Short-run and long-run increases in output</a:t>
            </a:r>
          </a:p>
        </p:txBody>
      </p:sp>
      <p:sp>
        <p:nvSpPr>
          <p:cNvPr id="88068" name="Rectangle 4"/>
          <p:cNvSpPr>
            <a:spLocks noChangeArrowheads="1"/>
          </p:cNvSpPr>
          <p:nvPr/>
        </p:nvSpPr>
        <p:spPr bwMode="auto">
          <a:xfrm>
            <a:off x="7385050" y="3008313"/>
            <a:ext cx="935038" cy="28829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0114" name="Object 2"/>
          <p:cNvGraphicFramePr>
            <a:graphicFrameLocks noChangeAspect="1"/>
          </p:cNvGraphicFramePr>
          <p:nvPr/>
        </p:nvGraphicFramePr>
        <p:xfrm>
          <a:off x="528638" y="1581150"/>
          <a:ext cx="8001000" cy="4454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0118" name="Document" r:id="rId4" imgW="7994904" imgH="3617976" progId="Word.Document.8">
                  <p:embed/>
                </p:oleObj>
              </mc:Choice>
              <mc:Fallback>
                <p:oleObj name="Document" r:id="rId4" imgW="7994904" imgH="3617976" progId="Word.Document.8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r="40816" b="34145"/>
                      <a:stretch>
                        <a:fillRect/>
                      </a:stretch>
                    </p:blipFill>
                    <p:spPr bwMode="auto">
                      <a:xfrm>
                        <a:off x="528638" y="1581150"/>
                        <a:ext cx="8001000" cy="4454525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0115" name="Text Box 3"/>
          <p:cNvSpPr txBox="1">
            <a:spLocks noChangeArrowheads="1"/>
          </p:cNvSpPr>
          <p:nvPr/>
        </p:nvSpPr>
        <p:spPr bwMode="auto">
          <a:xfrm>
            <a:off x="0" y="384175"/>
            <a:ext cx="9144000" cy="519113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b="1">
                <a:solidFill>
                  <a:srgbClr val="993300"/>
                </a:solidFill>
                <a:latin typeface="Arial" panose="020B0604020202020204" pitchFamily="34" charset="0"/>
              </a:rPr>
              <a:t>Short-run and long-run increases in output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92163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92164" name="Rectang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mtClean="0"/>
              <a:t>Production in the Long run</a:t>
            </a:r>
          </a:p>
        </p:txBody>
      </p:sp>
      <p:sp>
        <p:nvSpPr>
          <p:cNvPr id="92165" name="Rectangle 5"/>
          <p:cNvSpPr>
            <a:spLocks noGrp="1"/>
          </p:cNvSpPr>
          <p:nvPr>
            <p:ph type="body" idx="1"/>
          </p:nvPr>
        </p:nvSpPr>
        <p:spPr>
          <a:xfrm>
            <a:off x="301625" y="1593850"/>
            <a:ext cx="8534400" cy="3006725"/>
          </a:xfrm>
        </p:spPr>
        <p:txBody>
          <a:bodyPr/>
          <a:lstStyle/>
          <a:p>
            <a:pPr>
              <a:spcBef>
                <a:spcPct val="100000"/>
              </a:spcBef>
            </a:pPr>
            <a:r>
              <a:rPr lang="en-GB" altLang="en-US" smtClean="0">
                <a:solidFill>
                  <a:srgbClr val="82664A"/>
                </a:solidFill>
              </a:rPr>
              <a:t>All factors variable in long run</a:t>
            </a:r>
          </a:p>
          <a:p>
            <a:pPr>
              <a:spcBef>
                <a:spcPct val="100000"/>
              </a:spcBef>
            </a:pPr>
            <a:r>
              <a:rPr lang="en-GB" altLang="en-US" smtClean="0">
                <a:solidFill>
                  <a:srgbClr val="82664A"/>
                </a:solidFill>
              </a:rPr>
              <a:t>The scale of production:</a:t>
            </a:r>
          </a:p>
          <a:p>
            <a:pPr lvl="1">
              <a:spcBef>
                <a:spcPct val="100000"/>
              </a:spcBef>
            </a:pPr>
            <a:r>
              <a:rPr lang="en-GB" altLang="en-US" smtClean="0">
                <a:solidFill>
                  <a:srgbClr val="82664A"/>
                </a:solidFill>
              </a:rPr>
              <a:t>constant returns to scale</a:t>
            </a:r>
          </a:p>
          <a:p>
            <a:pPr lvl="1">
              <a:spcBef>
                <a:spcPct val="100000"/>
              </a:spcBef>
            </a:pPr>
            <a:r>
              <a:rPr lang="en-GB" altLang="en-US" smtClean="0">
                <a:solidFill>
                  <a:srgbClr val="82664A"/>
                </a:solidFill>
              </a:rPr>
              <a:t>increasing returns to scale</a:t>
            </a:r>
          </a:p>
        </p:txBody>
      </p:sp>
      <p:sp>
        <p:nvSpPr>
          <p:cNvPr id="455686" name="Rectangle 6"/>
          <p:cNvSpPr>
            <a:spLocks/>
          </p:cNvSpPr>
          <p:nvPr/>
        </p:nvSpPr>
        <p:spPr bwMode="auto">
          <a:xfrm>
            <a:off x="301625" y="4754563"/>
            <a:ext cx="8534400" cy="1643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lnSpc>
                <a:spcPct val="90000"/>
              </a:lnSpc>
              <a:spcBef>
                <a:spcPct val="30000"/>
              </a:spcBef>
              <a:buClr>
                <a:srgbClr val="669900"/>
              </a:buClr>
              <a:buSzPct val="85000"/>
              <a:buFont typeface="Wingdings 2" panose="05020102010507070707" pitchFamily="18" charset="2"/>
              <a:buChar char=""/>
              <a:defRPr sz="3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ct val="30000"/>
              </a:spcBef>
              <a:buClr>
                <a:srgbClr val="CC9900"/>
              </a:buClr>
              <a:buSzPct val="70000"/>
              <a:buFont typeface="Wingdings" panose="05000000000000000000" pitchFamily="2" charset="2"/>
              <a:buChar char="¡"/>
              <a:defRPr sz="2600">
                <a:solidFill>
                  <a:srgbClr val="4E2700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ct val="30000"/>
              </a:spcBef>
              <a:buClr>
                <a:srgbClr val="660066"/>
              </a:buClr>
              <a:buSzPct val="75000"/>
              <a:buFont typeface="Wingdings 2" panose="05020102010507070707" pitchFamily="18" charset="2"/>
              <a:buChar char="÷"/>
              <a:defRPr sz="2300">
                <a:solidFill>
                  <a:srgbClr val="354A00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ct val="30000"/>
              </a:spcBef>
              <a:buClr>
                <a:srgbClr val="8E5100"/>
              </a:buClr>
              <a:buSzPct val="65000"/>
              <a:buFont typeface="Wingdings 2" panose="05020102010507070707" pitchFamily="18" charset="2"/>
              <a:buChar char=""/>
              <a:defRPr sz="2000">
                <a:solidFill>
                  <a:srgbClr val="545334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ct val="30000"/>
              </a:spcBef>
              <a:buChar char="»"/>
              <a:defRPr sz="1600">
                <a:solidFill>
                  <a:schemeClr val="tx1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Georgia" panose="02040502050405020303" pitchFamily="18" charset="0"/>
              </a:defRPr>
            </a:lvl9pPr>
          </a:lstStyle>
          <a:p>
            <a:pPr lvl="1">
              <a:spcBef>
                <a:spcPct val="100000"/>
              </a:spcBef>
            </a:pPr>
            <a:r>
              <a:rPr lang="en-GB" altLang="en-US"/>
              <a:t>decreasing returns to scale</a:t>
            </a: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56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556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4556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5686" grpId="0" build="p" bldLvl="3" autoUpdateAnimBg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9421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94212" name="Rectang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mtClean="0"/>
              <a:t>Production in the Long run</a:t>
            </a:r>
          </a:p>
        </p:txBody>
      </p:sp>
      <p:sp>
        <p:nvSpPr>
          <p:cNvPr id="384007" name="Rectangle 7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ct val="25000"/>
              </a:spcBef>
            </a:pPr>
            <a:r>
              <a:rPr lang="en-GB" altLang="en-US" smtClean="0"/>
              <a:t>Economies of scale</a:t>
            </a:r>
          </a:p>
          <a:p>
            <a:pPr lvl="1">
              <a:spcBef>
                <a:spcPct val="25000"/>
              </a:spcBef>
            </a:pPr>
            <a:r>
              <a:rPr lang="en-GB" altLang="en-US" smtClean="0"/>
              <a:t>specialisation and division of labour</a:t>
            </a:r>
          </a:p>
          <a:p>
            <a:pPr lvl="1">
              <a:spcBef>
                <a:spcPct val="25000"/>
              </a:spcBef>
            </a:pPr>
            <a:r>
              <a:rPr lang="en-GB" altLang="en-US" smtClean="0"/>
              <a:t>indivisibilities</a:t>
            </a:r>
          </a:p>
          <a:p>
            <a:pPr lvl="1">
              <a:spcBef>
                <a:spcPct val="25000"/>
              </a:spcBef>
            </a:pPr>
            <a:r>
              <a:rPr lang="en-GB" altLang="en-US" smtClean="0"/>
              <a:t>container principle</a:t>
            </a:r>
          </a:p>
          <a:p>
            <a:pPr lvl="1">
              <a:spcBef>
                <a:spcPct val="25000"/>
              </a:spcBef>
            </a:pPr>
            <a:r>
              <a:rPr lang="en-GB" altLang="en-US" smtClean="0"/>
              <a:t>greater efficiency of large machines</a:t>
            </a:r>
          </a:p>
          <a:p>
            <a:pPr lvl="1">
              <a:spcBef>
                <a:spcPct val="25000"/>
              </a:spcBef>
            </a:pPr>
            <a:r>
              <a:rPr lang="en-GB" altLang="en-US" smtClean="0"/>
              <a:t>by-products</a:t>
            </a:r>
          </a:p>
          <a:p>
            <a:pPr lvl="1">
              <a:spcBef>
                <a:spcPct val="25000"/>
              </a:spcBef>
            </a:pPr>
            <a:r>
              <a:rPr lang="en-GB" altLang="en-US" smtClean="0"/>
              <a:t>multi-stage production</a:t>
            </a:r>
          </a:p>
          <a:p>
            <a:pPr lvl="1">
              <a:spcBef>
                <a:spcPct val="25000"/>
              </a:spcBef>
            </a:pPr>
            <a:r>
              <a:rPr lang="en-GB" altLang="en-US" smtClean="0"/>
              <a:t>organisational &amp; administrative economies</a:t>
            </a:r>
          </a:p>
          <a:p>
            <a:pPr lvl="1">
              <a:spcBef>
                <a:spcPct val="25000"/>
              </a:spcBef>
            </a:pPr>
            <a:r>
              <a:rPr lang="en-GB" altLang="en-US" smtClean="0"/>
              <a:t>financial economies</a:t>
            </a:r>
          </a:p>
          <a:p>
            <a:pPr>
              <a:spcBef>
                <a:spcPct val="25000"/>
              </a:spcBef>
            </a:pPr>
            <a:r>
              <a:rPr lang="en-GB" altLang="en-US" smtClean="0"/>
              <a:t>Economies of scope</a:t>
            </a: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40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840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3840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40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3840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3840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40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3840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3840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40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3840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3840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40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3840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3840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40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3840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3840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40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3840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3840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400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38400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38400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400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38400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38400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400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38400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38400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4007" grpId="0" build="p" bldLvl="2" autoUpdateAnimBg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96259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96260" name="Rectang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mtClean="0"/>
              <a:t>Production in the Long run</a:t>
            </a:r>
          </a:p>
        </p:txBody>
      </p:sp>
      <p:sp>
        <p:nvSpPr>
          <p:cNvPr id="386053" name="Rectangle 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  <a:spcBef>
                <a:spcPct val="40000"/>
              </a:spcBef>
            </a:pPr>
            <a:r>
              <a:rPr lang="en-GB" altLang="en-US" smtClean="0"/>
              <a:t>Diseconomies of scale</a:t>
            </a:r>
          </a:p>
          <a:p>
            <a:pPr lvl="1">
              <a:lnSpc>
                <a:spcPct val="80000"/>
              </a:lnSpc>
              <a:spcBef>
                <a:spcPct val="40000"/>
              </a:spcBef>
            </a:pPr>
            <a:r>
              <a:rPr lang="en-GB" altLang="en-US" smtClean="0"/>
              <a:t>managerial diseconomies</a:t>
            </a:r>
          </a:p>
          <a:p>
            <a:pPr lvl="1">
              <a:lnSpc>
                <a:spcPct val="80000"/>
              </a:lnSpc>
              <a:spcBef>
                <a:spcPct val="40000"/>
              </a:spcBef>
            </a:pPr>
            <a:r>
              <a:rPr lang="en-GB" altLang="en-US" smtClean="0"/>
              <a:t>effects of workers and industrial relations</a:t>
            </a:r>
          </a:p>
          <a:p>
            <a:pPr lvl="1">
              <a:lnSpc>
                <a:spcPct val="80000"/>
              </a:lnSpc>
              <a:spcBef>
                <a:spcPct val="40000"/>
              </a:spcBef>
            </a:pPr>
            <a:r>
              <a:rPr lang="en-GB" altLang="en-US" smtClean="0"/>
              <a:t>risks of interdependencies</a:t>
            </a:r>
          </a:p>
          <a:p>
            <a:pPr>
              <a:lnSpc>
                <a:spcPct val="80000"/>
              </a:lnSpc>
              <a:spcBef>
                <a:spcPct val="40000"/>
              </a:spcBef>
            </a:pPr>
            <a:r>
              <a:rPr lang="en-GB" altLang="en-US" smtClean="0"/>
              <a:t>External economies of scale</a:t>
            </a:r>
          </a:p>
          <a:p>
            <a:pPr>
              <a:lnSpc>
                <a:spcPct val="80000"/>
              </a:lnSpc>
              <a:spcBef>
                <a:spcPct val="40000"/>
              </a:spcBef>
            </a:pPr>
            <a:r>
              <a:rPr lang="en-GB" altLang="en-US" smtClean="0"/>
              <a:t>External diseconomies of scale</a:t>
            </a:r>
          </a:p>
          <a:p>
            <a:pPr>
              <a:lnSpc>
                <a:spcPct val="80000"/>
              </a:lnSpc>
              <a:spcBef>
                <a:spcPct val="40000"/>
              </a:spcBef>
            </a:pPr>
            <a:r>
              <a:rPr lang="en-GB" altLang="en-US" smtClean="0"/>
              <a:t>Location</a:t>
            </a:r>
          </a:p>
          <a:p>
            <a:pPr lvl="1">
              <a:lnSpc>
                <a:spcPct val="80000"/>
              </a:lnSpc>
              <a:spcBef>
                <a:spcPct val="40000"/>
              </a:spcBef>
            </a:pPr>
            <a:r>
              <a:rPr lang="en-GB" altLang="en-US" smtClean="0"/>
              <a:t>balancing the distance from suppliers and consumers</a:t>
            </a:r>
          </a:p>
          <a:p>
            <a:pPr lvl="1">
              <a:lnSpc>
                <a:spcPct val="80000"/>
              </a:lnSpc>
              <a:spcBef>
                <a:spcPct val="40000"/>
              </a:spcBef>
            </a:pPr>
            <a:r>
              <a:rPr lang="en-GB" altLang="en-US" smtClean="0"/>
              <a:t>importance of transport costs</a:t>
            </a: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60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860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3860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60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3860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3860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605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38605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38605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605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38605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38605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605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38605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38605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605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38605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38605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605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38605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38605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605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38605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38605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605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38605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38605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6053" grpId="0" build="p" bldLvl="2" autoUpdateAnimBg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98307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98308" name="Rectang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mtClean="0"/>
              <a:t>Production in the Long run</a:t>
            </a:r>
          </a:p>
        </p:txBody>
      </p:sp>
      <p:sp>
        <p:nvSpPr>
          <p:cNvPr id="388101" name="Rectangle 5"/>
          <p:cNvSpPr>
            <a:spLocks noGrp="1"/>
          </p:cNvSpPr>
          <p:nvPr>
            <p:ph type="body" idx="1"/>
          </p:nvPr>
        </p:nvSpPr>
        <p:spPr>
          <a:xfrm>
            <a:off x="328613" y="1573213"/>
            <a:ext cx="8507412" cy="4803775"/>
          </a:xfrm>
        </p:spPr>
        <p:txBody>
          <a:bodyPr/>
          <a:lstStyle/>
          <a:p>
            <a:pPr>
              <a:lnSpc>
                <a:spcPct val="80000"/>
              </a:lnSpc>
              <a:spcBef>
                <a:spcPct val="60000"/>
              </a:spcBef>
            </a:pPr>
            <a:r>
              <a:rPr lang="en-GB" altLang="en-US" smtClean="0"/>
              <a:t>Optimum combination of factors</a:t>
            </a:r>
          </a:p>
          <a:p>
            <a:pPr lvl="1">
              <a:lnSpc>
                <a:spcPct val="80000"/>
              </a:lnSpc>
              <a:spcBef>
                <a:spcPct val="60000"/>
              </a:spcBef>
            </a:pPr>
            <a:r>
              <a:rPr lang="en-GB" altLang="en-US" i="1" smtClean="0"/>
              <a:t>MPP</a:t>
            </a:r>
            <a:r>
              <a:rPr lang="en-GB" altLang="en-US" baseline="-25000" smtClean="0"/>
              <a:t>a</a:t>
            </a:r>
            <a:r>
              <a:rPr lang="en-GB" altLang="en-US" smtClean="0"/>
              <a:t>/</a:t>
            </a:r>
            <a:r>
              <a:rPr lang="en-GB" altLang="en-US" i="1" smtClean="0"/>
              <a:t>P</a:t>
            </a:r>
            <a:r>
              <a:rPr lang="en-GB" altLang="en-US" baseline="-25000" smtClean="0"/>
              <a:t>a</a:t>
            </a:r>
            <a:r>
              <a:rPr lang="en-GB" altLang="en-US" smtClean="0"/>
              <a:t> = </a:t>
            </a:r>
            <a:r>
              <a:rPr lang="en-GB" altLang="en-US" i="1" smtClean="0"/>
              <a:t>MPP</a:t>
            </a:r>
            <a:r>
              <a:rPr lang="en-GB" altLang="en-US" baseline="-25000" smtClean="0"/>
              <a:t>b</a:t>
            </a:r>
            <a:r>
              <a:rPr lang="en-GB" altLang="en-US" smtClean="0"/>
              <a:t>/</a:t>
            </a:r>
            <a:r>
              <a:rPr lang="en-GB" altLang="en-US" i="1" smtClean="0"/>
              <a:t>P</a:t>
            </a:r>
            <a:r>
              <a:rPr lang="en-GB" altLang="en-US" baseline="-25000" smtClean="0"/>
              <a:t>b</a:t>
            </a:r>
            <a:r>
              <a:rPr lang="en-GB" altLang="en-US" smtClean="0"/>
              <a:t> ... = </a:t>
            </a:r>
            <a:r>
              <a:rPr lang="en-GB" altLang="en-US" i="1" smtClean="0"/>
              <a:t>MPP</a:t>
            </a:r>
            <a:r>
              <a:rPr lang="en-GB" altLang="en-US" baseline="-25000" smtClean="0"/>
              <a:t>n</a:t>
            </a:r>
            <a:r>
              <a:rPr lang="en-GB" altLang="en-US" smtClean="0"/>
              <a:t>/</a:t>
            </a:r>
            <a:r>
              <a:rPr lang="en-GB" altLang="en-US" i="1" smtClean="0"/>
              <a:t>P</a:t>
            </a:r>
            <a:r>
              <a:rPr lang="en-GB" altLang="en-US" baseline="-25000" smtClean="0"/>
              <a:t>n</a:t>
            </a:r>
            <a:r>
              <a:rPr lang="en-GB" altLang="en-US" smtClean="0"/>
              <a:t> </a:t>
            </a:r>
          </a:p>
          <a:p>
            <a:pPr>
              <a:lnSpc>
                <a:spcPct val="80000"/>
              </a:lnSpc>
              <a:spcBef>
                <a:spcPct val="60000"/>
              </a:spcBef>
            </a:pPr>
            <a:r>
              <a:rPr lang="en-GB" altLang="en-US" smtClean="0"/>
              <a:t>Decision making in different time periods</a:t>
            </a:r>
          </a:p>
          <a:p>
            <a:pPr lvl="1">
              <a:lnSpc>
                <a:spcPct val="80000"/>
              </a:lnSpc>
              <a:spcBef>
                <a:spcPct val="60000"/>
              </a:spcBef>
            </a:pPr>
            <a:r>
              <a:rPr lang="en-GB" altLang="en-US" smtClean="0"/>
              <a:t>very short run</a:t>
            </a:r>
          </a:p>
          <a:p>
            <a:pPr lvl="1">
              <a:lnSpc>
                <a:spcPct val="80000"/>
              </a:lnSpc>
              <a:spcBef>
                <a:spcPct val="60000"/>
              </a:spcBef>
            </a:pPr>
            <a:r>
              <a:rPr lang="en-GB" altLang="en-US" smtClean="0"/>
              <a:t>short run</a:t>
            </a:r>
          </a:p>
          <a:p>
            <a:pPr lvl="1">
              <a:lnSpc>
                <a:spcPct val="80000"/>
              </a:lnSpc>
              <a:spcBef>
                <a:spcPct val="60000"/>
              </a:spcBef>
            </a:pPr>
            <a:r>
              <a:rPr lang="en-GB" altLang="en-US" smtClean="0"/>
              <a:t>long run</a:t>
            </a:r>
          </a:p>
          <a:p>
            <a:pPr lvl="1">
              <a:lnSpc>
                <a:spcPct val="80000"/>
              </a:lnSpc>
              <a:spcBef>
                <a:spcPct val="60000"/>
              </a:spcBef>
            </a:pPr>
            <a:r>
              <a:rPr lang="en-GB" altLang="en-US" smtClean="0"/>
              <a:t>very long run</a:t>
            </a:r>
          </a:p>
          <a:p>
            <a:pPr lvl="1">
              <a:lnSpc>
                <a:spcPct val="80000"/>
              </a:lnSpc>
              <a:spcBef>
                <a:spcPct val="60000"/>
              </a:spcBef>
            </a:pPr>
            <a:r>
              <a:rPr lang="en-GB" altLang="en-US" smtClean="0"/>
              <a:t>decisions can be made for all time periods at the same time</a:t>
            </a: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8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88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388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810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38810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38810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810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38810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38810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810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38810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38810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810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38810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38810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810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38810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38810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810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38810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38810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810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38810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38810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8101" grpId="0" build="p" bldLvl="2" autoUpdateAnimBg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GB" altLang="en-US" smtClean="0"/>
              <a:t>Costs of Production</a:t>
            </a:r>
          </a:p>
        </p:txBody>
      </p:sp>
      <p:sp>
        <p:nvSpPr>
          <p:cNvPr id="10035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altLang="en-US" smtClean="0"/>
              <a:t>Costs in the Long run</a:t>
            </a: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102403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102404" name="Rectang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mtClean="0"/>
              <a:t>Costs in the Long run</a:t>
            </a:r>
          </a:p>
        </p:txBody>
      </p:sp>
      <p:sp>
        <p:nvSpPr>
          <p:cNvPr id="390149" name="Rectangle 5"/>
          <p:cNvSpPr>
            <a:spLocks noGrp="1"/>
          </p:cNvSpPr>
          <p:nvPr>
            <p:ph type="body" idx="1"/>
          </p:nvPr>
        </p:nvSpPr>
        <p:spPr>
          <a:xfrm>
            <a:off x="214313" y="1524000"/>
            <a:ext cx="8761412" cy="4889500"/>
          </a:xfrm>
        </p:spPr>
        <p:txBody>
          <a:bodyPr/>
          <a:lstStyle/>
          <a:p>
            <a:pPr>
              <a:spcBef>
                <a:spcPct val="35000"/>
              </a:spcBef>
            </a:pPr>
            <a:r>
              <a:rPr lang="en-GB" altLang="en-US" smtClean="0"/>
              <a:t>Long-run average costs</a:t>
            </a:r>
          </a:p>
          <a:p>
            <a:pPr lvl="1">
              <a:spcBef>
                <a:spcPct val="35000"/>
              </a:spcBef>
            </a:pPr>
            <a:r>
              <a:rPr lang="en-GB" altLang="en-US" smtClean="0"/>
              <a:t>shape of the </a:t>
            </a:r>
            <a:r>
              <a:rPr lang="en-GB" altLang="en-US" i="1" smtClean="0"/>
              <a:t>LRAC</a:t>
            </a:r>
            <a:r>
              <a:rPr lang="en-GB" altLang="en-US" smtClean="0"/>
              <a:t> curve</a:t>
            </a:r>
          </a:p>
          <a:p>
            <a:pPr lvl="1">
              <a:spcBef>
                <a:spcPct val="35000"/>
              </a:spcBef>
            </a:pPr>
            <a:r>
              <a:rPr lang="en-GB" altLang="en-US" smtClean="0"/>
              <a:t>assumptions behind the curve</a:t>
            </a: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0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90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390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014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39014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39014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014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39014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39014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0149" grpId="0" build="p" bldLvl="2" autoUpdateAnimBg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Rectangle 1026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104451" name="Rectangle 1027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104452" name="Rectangle 1028"/>
          <p:cNvSpPr>
            <a:spLocks noChangeArrowheads="1"/>
          </p:cNvSpPr>
          <p:nvPr/>
        </p:nvSpPr>
        <p:spPr bwMode="auto">
          <a:xfrm>
            <a:off x="1066800" y="609600"/>
            <a:ext cx="7010400" cy="5334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104453" name="Line 1029"/>
          <p:cNvSpPr>
            <a:spLocks noChangeShapeType="1"/>
          </p:cNvSpPr>
          <p:nvPr/>
        </p:nvSpPr>
        <p:spPr bwMode="auto">
          <a:xfrm>
            <a:off x="1066800" y="609600"/>
            <a:ext cx="0" cy="53340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04454" name="Line 1030"/>
          <p:cNvSpPr>
            <a:spLocks noChangeShapeType="1"/>
          </p:cNvSpPr>
          <p:nvPr/>
        </p:nvSpPr>
        <p:spPr bwMode="auto">
          <a:xfrm>
            <a:off x="1066800" y="5943600"/>
            <a:ext cx="70104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04455" name="Rectangle 1032"/>
          <p:cNvSpPr>
            <a:spLocks noChangeArrowheads="1"/>
          </p:cNvSpPr>
          <p:nvPr/>
        </p:nvSpPr>
        <p:spPr bwMode="auto">
          <a:xfrm>
            <a:off x="3870325" y="6049963"/>
            <a:ext cx="9461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>
                <a:latin typeface="Arial" panose="020B0604020202020204" pitchFamily="34" charset="0"/>
              </a:rPr>
              <a:t>Output</a:t>
            </a:r>
          </a:p>
        </p:txBody>
      </p:sp>
      <p:sp>
        <p:nvSpPr>
          <p:cNvPr id="104456" name="Rectangle 1033"/>
          <p:cNvSpPr>
            <a:spLocks noChangeArrowheads="1"/>
          </p:cNvSpPr>
          <p:nvPr/>
        </p:nvSpPr>
        <p:spPr bwMode="auto">
          <a:xfrm>
            <a:off x="669925" y="5973763"/>
            <a:ext cx="3810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>
                <a:latin typeface="Arial" panose="020B0604020202020204" pitchFamily="34" charset="0"/>
              </a:rPr>
              <a:t>O</a:t>
            </a:r>
          </a:p>
        </p:txBody>
      </p:sp>
      <p:sp>
        <p:nvSpPr>
          <p:cNvPr id="104457" name="Rectangle 1034"/>
          <p:cNvSpPr>
            <a:spLocks noChangeArrowheads="1"/>
          </p:cNvSpPr>
          <p:nvPr/>
        </p:nvSpPr>
        <p:spPr bwMode="auto">
          <a:xfrm rot="-5400000">
            <a:off x="288132" y="2923381"/>
            <a:ext cx="83343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>
                <a:latin typeface="Arial" panose="020B0604020202020204" pitchFamily="34" charset="0"/>
              </a:rPr>
              <a:t>Costs</a:t>
            </a:r>
          </a:p>
        </p:txBody>
      </p:sp>
      <p:grpSp>
        <p:nvGrpSpPr>
          <p:cNvPr id="523275" name="Group 1035"/>
          <p:cNvGrpSpPr>
            <a:grpSpLocks/>
          </p:cNvGrpSpPr>
          <p:nvPr/>
        </p:nvGrpSpPr>
        <p:grpSpPr bwMode="auto">
          <a:xfrm>
            <a:off x="1449388" y="1905000"/>
            <a:ext cx="6665912" cy="3200400"/>
            <a:chOff x="913" y="1200"/>
            <a:chExt cx="4199" cy="2016"/>
          </a:xfrm>
        </p:grpSpPr>
        <p:sp>
          <p:nvSpPr>
            <p:cNvPr id="104461" name="Arc 1036"/>
            <p:cNvSpPr>
              <a:spLocks/>
            </p:cNvSpPr>
            <p:nvPr/>
          </p:nvSpPr>
          <p:spPr bwMode="auto">
            <a:xfrm>
              <a:off x="913" y="1200"/>
              <a:ext cx="4032" cy="2016"/>
            </a:xfrm>
            <a:custGeom>
              <a:avLst/>
              <a:gdLst>
                <a:gd name="T0" fmla="*/ 4032 w 21394"/>
                <a:gd name="T1" fmla="*/ 2016 h 21600"/>
                <a:gd name="T2" fmla="*/ 0 w 21394"/>
                <a:gd name="T3" fmla="*/ 278 h 21600"/>
                <a:gd name="T4" fmla="*/ 4032 w 21394"/>
                <a:gd name="T5" fmla="*/ 0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394" h="21600" fill="none" extrusionOk="0">
                  <a:moveTo>
                    <a:pt x="21394" y="21600"/>
                  </a:moveTo>
                  <a:cubicBezTo>
                    <a:pt x="10615" y="21600"/>
                    <a:pt x="1486" y="13654"/>
                    <a:pt x="0" y="2978"/>
                  </a:cubicBezTo>
                </a:path>
                <a:path w="21394" h="21600" stroke="0" extrusionOk="0">
                  <a:moveTo>
                    <a:pt x="21394" y="21600"/>
                  </a:moveTo>
                  <a:cubicBezTo>
                    <a:pt x="10615" y="21600"/>
                    <a:pt x="1486" y="13654"/>
                    <a:pt x="0" y="2978"/>
                  </a:cubicBezTo>
                  <a:lnTo>
                    <a:pt x="21394" y="0"/>
                  </a:lnTo>
                  <a:lnTo>
                    <a:pt x="21394" y="21600"/>
                  </a:lnTo>
                  <a:close/>
                </a:path>
              </a:pathLst>
            </a:custGeom>
            <a:noFill/>
            <a:ln w="38100" cap="rnd">
              <a:solidFill>
                <a:schemeClr val="tx2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4462" name="Rectangle 1037"/>
            <p:cNvSpPr>
              <a:spLocks noChangeArrowheads="1"/>
            </p:cNvSpPr>
            <p:nvPr/>
          </p:nvSpPr>
          <p:spPr bwMode="auto">
            <a:xfrm>
              <a:off x="4550" y="2947"/>
              <a:ext cx="562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defTabSz="7620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7620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7620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7620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7620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GB" altLang="en-US" sz="2000" b="1" i="1">
                  <a:solidFill>
                    <a:schemeClr val="tx2"/>
                  </a:solidFill>
                  <a:latin typeface="Arial" panose="020B0604020202020204" pitchFamily="34" charset="0"/>
                </a:rPr>
                <a:t>LRAC</a:t>
              </a:r>
            </a:p>
          </p:txBody>
        </p:sp>
      </p:grpSp>
      <p:sp>
        <p:nvSpPr>
          <p:cNvPr id="523278" name="AutoShape 1038" descr="Parchment"/>
          <p:cNvSpPr>
            <a:spLocks noChangeArrowheads="1"/>
          </p:cNvSpPr>
          <p:nvPr/>
        </p:nvSpPr>
        <p:spPr bwMode="auto">
          <a:xfrm>
            <a:off x="3579813" y="2514600"/>
            <a:ext cx="2779712" cy="522288"/>
          </a:xfrm>
          <a:prstGeom prst="roundRect">
            <a:avLst>
              <a:gd name="adj" fmla="val 16667"/>
            </a:avLst>
          </a:prstGeom>
          <a:blipFill dpi="0" rotWithShape="0">
            <a:blip r:embed="rId3"/>
            <a:srcRect/>
            <a:tile tx="0" ty="0" sx="100000" sy="100000" flip="none" algn="tl"/>
          </a:blipFill>
          <a:ln w="28575">
            <a:solidFill>
              <a:schemeClr val="hlink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2200">
                <a:solidFill>
                  <a:schemeClr val="folHlink"/>
                </a:solidFill>
                <a:latin typeface="Arial" panose="020B0604020202020204" pitchFamily="34" charset="0"/>
              </a:rPr>
              <a:t>Economies of Scale</a:t>
            </a:r>
            <a:endParaRPr lang="en-GB" altLang="en-US" sz="2400">
              <a:solidFill>
                <a:schemeClr val="folHlink"/>
              </a:solidFill>
              <a:latin typeface="Arial" panose="020B0604020202020204" pitchFamily="34" charset="0"/>
            </a:endParaRPr>
          </a:p>
        </p:txBody>
      </p:sp>
      <p:sp>
        <p:nvSpPr>
          <p:cNvPr id="104460" name="Rectangle 1039"/>
          <p:cNvSpPr>
            <a:spLocks/>
          </p:cNvSpPr>
          <p:nvPr/>
        </p:nvSpPr>
        <p:spPr bwMode="auto">
          <a:xfrm>
            <a:off x="0" y="0"/>
            <a:ext cx="9144000" cy="592138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en-GB" altLang="en-US" b="1">
                <a:solidFill>
                  <a:srgbClr val="006600"/>
                </a:solidFill>
                <a:latin typeface="Arial" panose="020B0604020202020204" pitchFamily="34" charset="0"/>
              </a:rPr>
              <a:t>Alternative long-run average cost curves</a:t>
            </a: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3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23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3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232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232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3278" grpId="0" animBg="1" autoUpdateAnimBg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1026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106499" name="Rectangle 1027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106500" name="Rectangle 1028"/>
          <p:cNvSpPr>
            <a:spLocks noChangeArrowheads="1"/>
          </p:cNvSpPr>
          <p:nvPr/>
        </p:nvSpPr>
        <p:spPr bwMode="auto">
          <a:xfrm>
            <a:off x="1066800" y="609600"/>
            <a:ext cx="7010400" cy="5334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106501" name="Line 1029"/>
          <p:cNvSpPr>
            <a:spLocks noChangeShapeType="1"/>
          </p:cNvSpPr>
          <p:nvPr/>
        </p:nvSpPr>
        <p:spPr bwMode="auto">
          <a:xfrm>
            <a:off x="1066800" y="609600"/>
            <a:ext cx="0" cy="53340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06502" name="Line 1030"/>
          <p:cNvSpPr>
            <a:spLocks noChangeShapeType="1"/>
          </p:cNvSpPr>
          <p:nvPr/>
        </p:nvSpPr>
        <p:spPr bwMode="auto">
          <a:xfrm>
            <a:off x="1066800" y="5943600"/>
            <a:ext cx="70104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06503" name="Rectangle 1031"/>
          <p:cNvSpPr>
            <a:spLocks noChangeArrowheads="1"/>
          </p:cNvSpPr>
          <p:nvPr/>
        </p:nvSpPr>
        <p:spPr bwMode="auto">
          <a:xfrm>
            <a:off x="3870325" y="6049963"/>
            <a:ext cx="9461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>
                <a:latin typeface="Arial" panose="020B0604020202020204" pitchFamily="34" charset="0"/>
              </a:rPr>
              <a:t>Output</a:t>
            </a:r>
          </a:p>
        </p:txBody>
      </p:sp>
      <p:sp>
        <p:nvSpPr>
          <p:cNvPr id="106504" name="Rectangle 1032"/>
          <p:cNvSpPr>
            <a:spLocks noChangeArrowheads="1"/>
          </p:cNvSpPr>
          <p:nvPr/>
        </p:nvSpPr>
        <p:spPr bwMode="auto">
          <a:xfrm>
            <a:off x="669925" y="5973763"/>
            <a:ext cx="3810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>
                <a:latin typeface="Arial" panose="020B0604020202020204" pitchFamily="34" charset="0"/>
              </a:rPr>
              <a:t>O</a:t>
            </a:r>
          </a:p>
        </p:txBody>
      </p:sp>
      <p:sp>
        <p:nvSpPr>
          <p:cNvPr id="106505" name="Rectangle 1033"/>
          <p:cNvSpPr>
            <a:spLocks noChangeArrowheads="1"/>
          </p:cNvSpPr>
          <p:nvPr/>
        </p:nvSpPr>
        <p:spPr bwMode="auto">
          <a:xfrm rot="-5400000">
            <a:off x="288132" y="2923381"/>
            <a:ext cx="83343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>
                <a:latin typeface="Arial" panose="020B0604020202020204" pitchFamily="34" charset="0"/>
              </a:rPr>
              <a:t>Costs</a:t>
            </a:r>
          </a:p>
        </p:txBody>
      </p:sp>
      <p:grpSp>
        <p:nvGrpSpPr>
          <p:cNvPr id="525322" name="Group 1034"/>
          <p:cNvGrpSpPr>
            <a:grpSpLocks/>
          </p:cNvGrpSpPr>
          <p:nvPr/>
        </p:nvGrpSpPr>
        <p:grpSpPr bwMode="auto">
          <a:xfrm>
            <a:off x="1752600" y="762000"/>
            <a:ext cx="6286500" cy="3962400"/>
            <a:chOff x="1104" y="480"/>
            <a:chExt cx="3960" cy="2496"/>
          </a:xfrm>
        </p:grpSpPr>
        <p:sp>
          <p:nvSpPr>
            <p:cNvPr id="106509" name="Rectangle 1035"/>
            <p:cNvSpPr>
              <a:spLocks noChangeArrowheads="1"/>
            </p:cNvSpPr>
            <p:nvPr/>
          </p:nvSpPr>
          <p:spPr bwMode="auto">
            <a:xfrm>
              <a:off x="4502" y="1267"/>
              <a:ext cx="562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defTabSz="7620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7620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7620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7620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7620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GB" altLang="en-US" sz="2000" b="1" i="1">
                  <a:solidFill>
                    <a:schemeClr val="accent2"/>
                  </a:solidFill>
                  <a:latin typeface="Arial" panose="020B0604020202020204" pitchFamily="34" charset="0"/>
                </a:rPr>
                <a:t>LRAC</a:t>
              </a:r>
            </a:p>
          </p:txBody>
        </p:sp>
        <p:sp>
          <p:nvSpPr>
            <p:cNvPr id="106510" name="Arc 1036"/>
            <p:cNvSpPr>
              <a:spLocks/>
            </p:cNvSpPr>
            <p:nvPr/>
          </p:nvSpPr>
          <p:spPr bwMode="auto">
            <a:xfrm>
              <a:off x="1104" y="480"/>
              <a:ext cx="3745" cy="2496"/>
            </a:xfrm>
            <a:custGeom>
              <a:avLst/>
              <a:gdLst>
                <a:gd name="T0" fmla="*/ 3745 w 19705"/>
                <a:gd name="T1" fmla="*/ 1022 h 21600"/>
                <a:gd name="T2" fmla="*/ 0 w 19705"/>
                <a:gd name="T3" fmla="*/ 2496 h 21600"/>
                <a:gd name="T4" fmla="*/ 0 w 19705"/>
                <a:gd name="T5" fmla="*/ 0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19705" h="21600" fill="none" extrusionOk="0">
                  <a:moveTo>
                    <a:pt x="19705" y="8846"/>
                  </a:moveTo>
                  <a:cubicBezTo>
                    <a:pt x="16221" y="16606"/>
                    <a:pt x="8506" y="21600"/>
                    <a:pt x="0" y="21600"/>
                  </a:cubicBezTo>
                </a:path>
                <a:path w="19705" h="21600" stroke="0" extrusionOk="0">
                  <a:moveTo>
                    <a:pt x="19705" y="8846"/>
                  </a:moveTo>
                  <a:cubicBezTo>
                    <a:pt x="16221" y="16606"/>
                    <a:pt x="8506" y="21600"/>
                    <a:pt x="0" y="21600"/>
                  </a:cubicBezTo>
                  <a:lnTo>
                    <a:pt x="0" y="0"/>
                  </a:lnTo>
                  <a:lnTo>
                    <a:pt x="19705" y="8846"/>
                  </a:lnTo>
                  <a:close/>
                </a:path>
              </a:pathLst>
            </a:custGeom>
            <a:noFill/>
            <a:ln w="38100" cap="rnd">
              <a:solidFill>
                <a:schemeClr val="accent2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</p:grpSp>
      <p:sp>
        <p:nvSpPr>
          <p:cNvPr id="525325" name="AutoShape 1037" descr="Parchment"/>
          <p:cNvSpPr>
            <a:spLocks noChangeArrowheads="1"/>
          </p:cNvSpPr>
          <p:nvPr/>
        </p:nvSpPr>
        <p:spPr bwMode="auto">
          <a:xfrm>
            <a:off x="1828800" y="2362200"/>
            <a:ext cx="3132138" cy="598488"/>
          </a:xfrm>
          <a:prstGeom prst="roundRect">
            <a:avLst>
              <a:gd name="adj" fmla="val 16667"/>
            </a:avLst>
          </a:prstGeom>
          <a:blipFill dpi="0" rotWithShape="0">
            <a:blip r:embed="rId3"/>
            <a:srcRect/>
            <a:tile tx="0" ty="0" sx="100000" sy="100000" flip="none" algn="tl"/>
          </a:blipFill>
          <a:ln w="28575">
            <a:solidFill>
              <a:schemeClr val="hlink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2200">
                <a:solidFill>
                  <a:schemeClr val="accent1"/>
                </a:solidFill>
                <a:latin typeface="Arial" panose="020B0604020202020204" pitchFamily="34" charset="0"/>
              </a:rPr>
              <a:t>Diseconomies of Scale</a:t>
            </a:r>
            <a:endParaRPr lang="en-GB" altLang="en-US" sz="2400">
              <a:solidFill>
                <a:schemeClr val="accent1"/>
              </a:solidFill>
              <a:latin typeface="Arial" panose="020B0604020202020204" pitchFamily="34" charset="0"/>
            </a:endParaRPr>
          </a:p>
        </p:txBody>
      </p:sp>
      <p:sp>
        <p:nvSpPr>
          <p:cNvPr id="106508" name="Rectangle 1040"/>
          <p:cNvSpPr>
            <a:spLocks/>
          </p:cNvSpPr>
          <p:nvPr/>
        </p:nvSpPr>
        <p:spPr bwMode="auto">
          <a:xfrm>
            <a:off x="0" y="0"/>
            <a:ext cx="9144000" cy="592138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en-GB" altLang="en-US" b="1">
                <a:solidFill>
                  <a:srgbClr val="006600"/>
                </a:solidFill>
                <a:latin typeface="Arial" panose="020B0604020202020204" pitchFamily="34" charset="0"/>
              </a:rPr>
              <a:t>Alternative long-run average cost curves</a:t>
            </a: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5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25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5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253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253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5325" grpId="0" animBg="1" autoUpdateAnimBg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108547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108548" name="Rectangle 4"/>
          <p:cNvSpPr>
            <a:spLocks noChangeArrowheads="1"/>
          </p:cNvSpPr>
          <p:nvPr/>
        </p:nvSpPr>
        <p:spPr bwMode="auto">
          <a:xfrm>
            <a:off x="1066800" y="609600"/>
            <a:ext cx="7010400" cy="5334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108549" name="Line 5"/>
          <p:cNvSpPr>
            <a:spLocks noChangeShapeType="1"/>
          </p:cNvSpPr>
          <p:nvPr/>
        </p:nvSpPr>
        <p:spPr bwMode="auto">
          <a:xfrm>
            <a:off x="1066800" y="609600"/>
            <a:ext cx="0" cy="53340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08550" name="Line 6"/>
          <p:cNvSpPr>
            <a:spLocks noChangeShapeType="1"/>
          </p:cNvSpPr>
          <p:nvPr/>
        </p:nvSpPr>
        <p:spPr bwMode="auto">
          <a:xfrm>
            <a:off x="1066800" y="5943600"/>
            <a:ext cx="70104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08551" name="Rectangle 7"/>
          <p:cNvSpPr>
            <a:spLocks noChangeArrowheads="1"/>
          </p:cNvSpPr>
          <p:nvPr/>
        </p:nvSpPr>
        <p:spPr bwMode="auto">
          <a:xfrm>
            <a:off x="3870325" y="6049963"/>
            <a:ext cx="9461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>
                <a:latin typeface="Arial" panose="020B0604020202020204" pitchFamily="34" charset="0"/>
              </a:rPr>
              <a:t>Output</a:t>
            </a:r>
          </a:p>
        </p:txBody>
      </p:sp>
      <p:sp>
        <p:nvSpPr>
          <p:cNvPr id="108552" name="Rectangle 8"/>
          <p:cNvSpPr>
            <a:spLocks noChangeArrowheads="1"/>
          </p:cNvSpPr>
          <p:nvPr/>
        </p:nvSpPr>
        <p:spPr bwMode="auto">
          <a:xfrm>
            <a:off x="669925" y="5973763"/>
            <a:ext cx="3810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>
                <a:latin typeface="Arial" panose="020B0604020202020204" pitchFamily="34" charset="0"/>
              </a:rPr>
              <a:t>O</a:t>
            </a:r>
          </a:p>
        </p:txBody>
      </p:sp>
      <p:sp>
        <p:nvSpPr>
          <p:cNvPr id="108553" name="Rectangle 9"/>
          <p:cNvSpPr>
            <a:spLocks noChangeArrowheads="1"/>
          </p:cNvSpPr>
          <p:nvPr/>
        </p:nvSpPr>
        <p:spPr bwMode="auto">
          <a:xfrm rot="-5400000">
            <a:off x="288132" y="2923381"/>
            <a:ext cx="83343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>
                <a:latin typeface="Arial" panose="020B0604020202020204" pitchFamily="34" charset="0"/>
              </a:rPr>
              <a:t>Costs</a:t>
            </a:r>
          </a:p>
        </p:txBody>
      </p:sp>
      <p:grpSp>
        <p:nvGrpSpPr>
          <p:cNvPr id="527370" name="Group 10"/>
          <p:cNvGrpSpPr>
            <a:grpSpLocks/>
          </p:cNvGrpSpPr>
          <p:nvPr/>
        </p:nvGrpSpPr>
        <p:grpSpPr bwMode="auto">
          <a:xfrm>
            <a:off x="1066800" y="3078163"/>
            <a:ext cx="6896100" cy="503237"/>
            <a:chOff x="672" y="1939"/>
            <a:chExt cx="4344" cy="317"/>
          </a:xfrm>
        </p:grpSpPr>
        <p:sp>
          <p:nvSpPr>
            <p:cNvPr id="108557" name="Rectangle 11"/>
            <p:cNvSpPr>
              <a:spLocks noChangeArrowheads="1"/>
            </p:cNvSpPr>
            <p:nvPr/>
          </p:nvSpPr>
          <p:spPr bwMode="auto">
            <a:xfrm>
              <a:off x="4454" y="1939"/>
              <a:ext cx="562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defTabSz="7620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7620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7620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7620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7620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GB" altLang="en-US" sz="2000" b="1" i="1">
                  <a:solidFill>
                    <a:schemeClr val="folHlink"/>
                  </a:solidFill>
                  <a:latin typeface="Arial" panose="020B0604020202020204" pitchFamily="34" charset="0"/>
                </a:rPr>
                <a:t>LRAC</a:t>
              </a:r>
            </a:p>
          </p:txBody>
        </p:sp>
        <p:sp>
          <p:nvSpPr>
            <p:cNvPr id="108558" name="Line 12"/>
            <p:cNvSpPr>
              <a:spLocks noChangeShapeType="1"/>
            </p:cNvSpPr>
            <p:nvPr/>
          </p:nvSpPr>
          <p:spPr bwMode="auto">
            <a:xfrm>
              <a:off x="672" y="2256"/>
              <a:ext cx="3984" cy="0"/>
            </a:xfrm>
            <a:prstGeom prst="line">
              <a:avLst/>
            </a:prstGeom>
            <a:noFill/>
            <a:ln w="38100">
              <a:solidFill>
                <a:schemeClr val="folHlink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</p:grpSp>
      <p:sp>
        <p:nvSpPr>
          <p:cNvPr id="527373" name="AutoShape 13" descr="Parchment"/>
          <p:cNvSpPr>
            <a:spLocks noChangeArrowheads="1"/>
          </p:cNvSpPr>
          <p:nvPr/>
        </p:nvSpPr>
        <p:spPr bwMode="auto">
          <a:xfrm>
            <a:off x="1828800" y="2362200"/>
            <a:ext cx="2219325" cy="598488"/>
          </a:xfrm>
          <a:prstGeom prst="roundRect">
            <a:avLst>
              <a:gd name="adj" fmla="val 16667"/>
            </a:avLst>
          </a:prstGeom>
          <a:blipFill dpi="0" rotWithShape="0">
            <a:blip r:embed="rId3"/>
            <a:srcRect/>
            <a:tile tx="0" ty="0" sx="100000" sy="100000" flip="none" algn="tl"/>
          </a:blipFill>
          <a:ln w="28575">
            <a:solidFill>
              <a:schemeClr val="hlink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2200">
                <a:solidFill>
                  <a:schemeClr val="accent1"/>
                </a:solidFill>
                <a:latin typeface="Arial" panose="020B0604020202020204" pitchFamily="34" charset="0"/>
              </a:rPr>
              <a:t>Constant costs</a:t>
            </a:r>
            <a:endParaRPr lang="en-GB" altLang="en-US" sz="2400">
              <a:solidFill>
                <a:schemeClr val="accent1"/>
              </a:solidFill>
              <a:latin typeface="Arial" panose="020B0604020202020204" pitchFamily="34" charset="0"/>
            </a:endParaRPr>
          </a:p>
        </p:txBody>
      </p:sp>
      <p:sp>
        <p:nvSpPr>
          <p:cNvPr id="108556" name="Rectangle 16"/>
          <p:cNvSpPr>
            <a:spLocks/>
          </p:cNvSpPr>
          <p:nvPr/>
        </p:nvSpPr>
        <p:spPr bwMode="auto">
          <a:xfrm>
            <a:off x="0" y="0"/>
            <a:ext cx="9144000" cy="592138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en-GB" altLang="en-US" b="1">
                <a:solidFill>
                  <a:srgbClr val="006600"/>
                </a:solidFill>
                <a:latin typeface="Arial" panose="020B0604020202020204" pitchFamily="34" charset="0"/>
              </a:rPr>
              <a:t>Alternative long-run average cost curves</a:t>
            </a: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7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27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7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273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273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7373" grpId="0" animBg="1" autoUpdateAnimBg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110595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110596" name="Rectangle 4"/>
          <p:cNvSpPr>
            <a:spLocks noChangeArrowheads="1"/>
          </p:cNvSpPr>
          <p:nvPr/>
        </p:nvSpPr>
        <p:spPr bwMode="auto">
          <a:xfrm>
            <a:off x="1066800" y="609600"/>
            <a:ext cx="7010400" cy="5334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110597" name="Line 5"/>
          <p:cNvSpPr>
            <a:spLocks noChangeShapeType="1"/>
          </p:cNvSpPr>
          <p:nvPr/>
        </p:nvSpPr>
        <p:spPr bwMode="auto">
          <a:xfrm>
            <a:off x="1066800" y="609600"/>
            <a:ext cx="0" cy="53340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10598" name="Line 6"/>
          <p:cNvSpPr>
            <a:spLocks noChangeShapeType="1"/>
          </p:cNvSpPr>
          <p:nvPr/>
        </p:nvSpPr>
        <p:spPr bwMode="auto">
          <a:xfrm>
            <a:off x="1066800" y="5943600"/>
            <a:ext cx="70104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10599" name="Rectangle 8"/>
          <p:cNvSpPr>
            <a:spLocks noChangeArrowheads="1"/>
          </p:cNvSpPr>
          <p:nvPr/>
        </p:nvSpPr>
        <p:spPr bwMode="auto">
          <a:xfrm>
            <a:off x="3870325" y="6049963"/>
            <a:ext cx="9461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>
                <a:latin typeface="Arial" panose="020B0604020202020204" pitchFamily="34" charset="0"/>
              </a:rPr>
              <a:t>Output</a:t>
            </a:r>
          </a:p>
        </p:txBody>
      </p:sp>
      <p:sp>
        <p:nvSpPr>
          <p:cNvPr id="110600" name="Rectangle 9"/>
          <p:cNvSpPr>
            <a:spLocks noChangeArrowheads="1"/>
          </p:cNvSpPr>
          <p:nvPr/>
        </p:nvSpPr>
        <p:spPr bwMode="auto">
          <a:xfrm>
            <a:off x="669925" y="5973763"/>
            <a:ext cx="3810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>
                <a:latin typeface="Arial" panose="020B0604020202020204" pitchFamily="34" charset="0"/>
              </a:rPr>
              <a:t>O</a:t>
            </a:r>
          </a:p>
        </p:txBody>
      </p:sp>
      <p:sp>
        <p:nvSpPr>
          <p:cNvPr id="110601" name="Rectangle 10"/>
          <p:cNvSpPr>
            <a:spLocks noChangeArrowheads="1"/>
          </p:cNvSpPr>
          <p:nvPr/>
        </p:nvSpPr>
        <p:spPr bwMode="auto">
          <a:xfrm rot="-5400000">
            <a:off x="288132" y="2923381"/>
            <a:ext cx="83343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>
                <a:latin typeface="Arial" panose="020B0604020202020204" pitchFamily="34" charset="0"/>
              </a:rPr>
              <a:t>Costs</a:t>
            </a:r>
          </a:p>
        </p:txBody>
      </p:sp>
      <p:grpSp>
        <p:nvGrpSpPr>
          <p:cNvPr id="529419" name="Group 11"/>
          <p:cNvGrpSpPr>
            <a:grpSpLocks/>
          </p:cNvGrpSpPr>
          <p:nvPr/>
        </p:nvGrpSpPr>
        <p:grpSpPr bwMode="auto">
          <a:xfrm>
            <a:off x="1220788" y="1981200"/>
            <a:ext cx="6970712" cy="1905000"/>
            <a:chOff x="769" y="1248"/>
            <a:chExt cx="4391" cy="1200"/>
          </a:xfrm>
        </p:grpSpPr>
        <p:sp>
          <p:nvSpPr>
            <p:cNvPr id="110604" name="Arc 12"/>
            <p:cNvSpPr>
              <a:spLocks/>
            </p:cNvSpPr>
            <p:nvPr/>
          </p:nvSpPr>
          <p:spPr bwMode="auto">
            <a:xfrm>
              <a:off x="769" y="1344"/>
              <a:ext cx="1440" cy="1104"/>
            </a:xfrm>
            <a:custGeom>
              <a:avLst/>
              <a:gdLst>
                <a:gd name="T0" fmla="*/ 1440 w 21053"/>
                <a:gd name="T1" fmla="*/ 1104 h 21600"/>
                <a:gd name="T2" fmla="*/ 0 w 21053"/>
                <a:gd name="T3" fmla="*/ 247 h 21600"/>
                <a:gd name="T4" fmla="*/ 1440 w 21053"/>
                <a:gd name="T5" fmla="*/ 0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053" h="21600" fill="none" extrusionOk="0">
                  <a:moveTo>
                    <a:pt x="21053" y="21600"/>
                  </a:moveTo>
                  <a:cubicBezTo>
                    <a:pt x="10984" y="21600"/>
                    <a:pt x="2251" y="14644"/>
                    <a:pt x="0" y="4830"/>
                  </a:cubicBezTo>
                </a:path>
                <a:path w="21053" h="21600" stroke="0" extrusionOk="0">
                  <a:moveTo>
                    <a:pt x="21053" y="21600"/>
                  </a:moveTo>
                  <a:cubicBezTo>
                    <a:pt x="10984" y="21600"/>
                    <a:pt x="2251" y="14644"/>
                    <a:pt x="0" y="4830"/>
                  </a:cubicBezTo>
                  <a:lnTo>
                    <a:pt x="21053" y="0"/>
                  </a:lnTo>
                  <a:lnTo>
                    <a:pt x="21053" y="21600"/>
                  </a:lnTo>
                  <a:close/>
                </a:path>
              </a:pathLst>
            </a:custGeom>
            <a:noFill/>
            <a:ln w="38100" cap="rnd">
              <a:solidFill>
                <a:schemeClr val="accent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10605" name="Line 13"/>
            <p:cNvSpPr>
              <a:spLocks noChangeShapeType="1"/>
            </p:cNvSpPr>
            <p:nvPr/>
          </p:nvSpPr>
          <p:spPr bwMode="auto">
            <a:xfrm>
              <a:off x="2208" y="2448"/>
              <a:ext cx="1008" cy="0"/>
            </a:xfrm>
            <a:prstGeom prst="line">
              <a:avLst/>
            </a:prstGeom>
            <a:noFill/>
            <a:ln w="38100">
              <a:solidFill>
                <a:schemeClr val="accent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10606" name="Arc 14"/>
            <p:cNvSpPr>
              <a:spLocks/>
            </p:cNvSpPr>
            <p:nvPr/>
          </p:nvSpPr>
          <p:spPr bwMode="auto">
            <a:xfrm>
              <a:off x="3216" y="1248"/>
              <a:ext cx="1728" cy="1200"/>
            </a:xfrm>
            <a:custGeom>
              <a:avLst/>
              <a:gdLst>
                <a:gd name="T0" fmla="*/ 1728 w 20388"/>
                <a:gd name="T1" fmla="*/ 396 h 21600"/>
                <a:gd name="T2" fmla="*/ 0 w 20388"/>
                <a:gd name="T3" fmla="*/ 1200 h 21600"/>
                <a:gd name="T4" fmla="*/ 0 w 20388"/>
                <a:gd name="T5" fmla="*/ 0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0388" h="21600" fill="none" extrusionOk="0">
                  <a:moveTo>
                    <a:pt x="20388" y="7133"/>
                  </a:moveTo>
                  <a:cubicBezTo>
                    <a:pt x="17356" y="15797"/>
                    <a:pt x="9179" y="21600"/>
                    <a:pt x="0" y="21600"/>
                  </a:cubicBezTo>
                </a:path>
                <a:path w="20388" h="21600" stroke="0" extrusionOk="0">
                  <a:moveTo>
                    <a:pt x="20388" y="7133"/>
                  </a:moveTo>
                  <a:cubicBezTo>
                    <a:pt x="17356" y="15797"/>
                    <a:pt x="9179" y="21600"/>
                    <a:pt x="0" y="21600"/>
                  </a:cubicBezTo>
                  <a:lnTo>
                    <a:pt x="0" y="0"/>
                  </a:lnTo>
                  <a:lnTo>
                    <a:pt x="20388" y="7133"/>
                  </a:lnTo>
                  <a:close/>
                </a:path>
              </a:pathLst>
            </a:custGeom>
            <a:noFill/>
            <a:ln w="38100" cap="rnd">
              <a:solidFill>
                <a:schemeClr val="accent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10607" name="Rectangle 15"/>
            <p:cNvSpPr>
              <a:spLocks noChangeArrowheads="1"/>
            </p:cNvSpPr>
            <p:nvPr/>
          </p:nvSpPr>
          <p:spPr bwMode="auto">
            <a:xfrm>
              <a:off x="4598" y="1411"/>
              <a:ext cx="562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defTabSz="7620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7620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7620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7620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7620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GB" altLang="en-US" sz="2000" b="1" i="1">
                  <a:solidFill>
                    <a:schemeClr val="accent1"/>
                  </a:solidFill>
                  <a:latin typeface="Arial" panose="020B0604020202020204" pitchFamily="34" charset="0"/>
                </a:rPr>
                <a:t>LRAC</a:t>
              </a:r>
            </a:p>
          </p:txBody>
        </p:sp>
      </p:grpSp>
      <p:sp>
        <p:nvSpPr>
          <p:cNvPr id="110603" name="Rectangle 16"/>
          <p:cNvSpPr>
            <a:spLocks/>
          </p:cNvSpPr>
          <p:nvPr/>
        </p:nvSpPr>
        <p:spPr bwMode="auto">
          <a:xfrm>
            <a:off x="0" y="0"/>
            <a:ext cx="9144000" cy="595313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b="1">
                <a:solidFill>
                  <a:srgbClr val="A50021"/>
                </a:solidFill>
                <a:latin typeface="Arial" panose="020B0604020202020204" pitchFamily="34" charset="0"/>
              </a:rPr>
              <a:t>A typical long-run average cost curve</a:t>
            </a: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9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29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112643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112644" name="Rectangle 4"/>
          <p:cNvSpPr>
            <a:spLocks noChangeArrowheads="1"/>
          </p:cNvSpPr>
          <p:nvPr/>
        </p:nvSpPr>
        <p:spPr bwMode="auto">
          <a:xfrm>
            <a:off x="1066800" y="609600"/>
            <a:ext cx="7173913" cy="5334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112645" name="Line 5"/>
          <p:cNvSpPr>
            <a:spLocks noChangeShapeType="1"/>
          </p:cNvSpPr>
          <p:nvPr/>
        </p:nvSpPr>
        <p:spPr bwMode="auto">
          <a:xfrm>
            <a:off x="1066800" y="609600"/>
            <a:ext cx="0" cy="53340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12646" name="Line 6"/>
          <p:cNvSpPr>
            <a:spLocks noChangeShapeType="1"/>
          </p:cNvSpPr>
          <p:nvPr/>
        </p:nvSpPr>
        <p:spPr bwMode="auto">
          <a:xfrm>
            <a:off x="1066800" y="5943600"/>
            <a:ext cx="7158038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12647" name="Rectangle 7"/>
          <p:cNvSpPr>
            <a:spLocks noChangeArrowheads="1"/>
          </p:cNvSpPr>
          <p:nvPr/>
        </p:nvSpPr>
        <p:spPr bwMode="auto">
          <a:xfrm>
            <a:off x="3870325" y="6049963"/>
            <a:ext cx="9461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>
                <a:latin typeface="Arial" panose="020B0604020202020204" pitchFamily="34" charset="0"/>
              </a:rPr>
              <a:t>Output</a:t>
            </a:r>
          </a:p>
        </p:txBody>
      </p:sp>
      <p:sp>
        <p:nvSpPr>
          <p:cNvPr id="112648" name="Rectangle 8"/>
          <p:cNvSpPr>
            <a:spLocks noChangeArrowheads="1"/>
          </p:cNvSpPr>
          <p:nvPr/>
        </p:nvSpPr>
        <p:spPr bwMode="auto">
          <a:xfrm>
            <a:off x="669925" y="5973763"/>
            <a:ext cx="3810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>
                <a:latin typeface="Arial" panose="020B0604020202020204" pitchFamily="34" charset="0"/>
              </a:rPr>
              <a:t>O</a:t>
            </a:r>
          </a:p>
        </p:txBody>
      </p:sp>
      <p:sp>
        <p:nvSpPr>
          <p:cNvPr id="112649" name="Rectangle 9"/>
          <p:cNvSpPr>
            <a:spLocks noChangeArrowheads="1"/>
          </p:cNvSpPr>
          <p:nvPr/>
        </p:nvSpPr>
        <p:spPr bwMode="auto">
          <a:xfrm rot="-5400000">
            <a:off x="288132" y="2923381"/>
            <a:ext cx="83343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>
                <a:latin typeface="Arial" panose="020B0604020202020204" pitchFamily="34" charset="0"/>
              </a:rPr>
              <a:t>Costs</a:t>
            </a:r>
          </a:p>
        </p:txBody>
      </p:sp>
      <p:sp>
        <p:nvSpPr>
          <p:cNvPr id="531466" name="Arc 10"/>
          <p:cNvSpPr>
            <a:spLocks/>
          </p:cNvSpPr>
          <p:nvPr/>
        </p:nvSpPr>
        <p:spPr bwMode="auto">
          <a:xfrm>
            <a:off x="1220788" y="2133600"/>
            <a:ext cx="2286000" cy="1752600"/>
          </a:xfrm>
          <a:custGeom>
            <a:avLst/>
            <a:gdLst>
              <a:gd name="T0" fmla="*/ 2286000 w 21053"/>
              <a:gd name="T1" fmla="*/ 1752600 h 21600"/>
              <a:gd name="T2" fmla="*/ 0 w 21053"/>
              <a:gd name="T3" fmla="*/ 391982 h 21600"/>
              <a:gd name="T4" fmla="*/ 2286000 w 21053"/>
              <a:gd name="T5" fmla="*/ 0 h 216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1053" h="21600" fill="none" extrusionOk="0">
                <a:moveTo>
                  <a:pt x="21053" y="21600"/>
                </a:moveTo>
                <a:cubicBezTo>
                  <a:pt x="10984" y="21600"/>
                  <a:pt x="2251" y="14644"/>
                  <a:pt x="0" y="4830"/>
                </a:cubicBezTo>
              </a:path>
              <a:path w="21053" h="21600" stroke="0" extrusionOk="0">
                <a:moveTo>
                  <a:pt x="21053" y="21600"/>
                </a:moveTo>
                <a:cubicBezTo>
                  <a:pt x="10984" y="21600"/>
                  <a:pt x="2251" y="14644"/>
                  <a:pt x="0" y="4830"/>
                </a:cubicBezTo>
                <a:lnTo>
                  <a:pt x="21053" y="0"/>
                </a:lnTo>
                <a:lnTo>
                  <a:pt x="21053" y="21600"/>
                </a:lnTo>
                <a:close/>
              </a:path>
            </a:pathLst>
          </a:custGeom>
          <a:noFill/>
          <a:ln w="38100" cap="rnd">
            <a:solidFill>
              <a:schemeClr val="tx2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31467" name="Line 11"/>
          <p:cNvSpPr>
            <a:spLocks noChangeShapeType="1"/>
          </p:cNvSpPr>
          <p:nvPr/>
        </p:nvSpPr>
        <p:spPr bwMode="auto">
          <a:xfrm>
            <a:off x="3505200" y="3886200"/>
            <a:ext cx="1600200" cy="0"/>
          </a:xfrm>
          <a:prstGeom prst="line">
            <a:avLst/>
          </a:prstGeom>
          <a:noFill/>
          <a:ln w="38100">
            <a:solidFill>
              <a:schemeClr val="folHlink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grpSp>
        <p:nvGrpSpPr>
          <p:cNvPr id="531468" name="Group 12"/>
          <p:cNvGrpSpPr>
            <a:grpSpLocks/>
          </p:cNvGrpSpPr>
          <p:nvPr/>
        </p:nvGrpSpPr>
        <p:grpSpPr bwMode="auto">
          <a:xfrm>
            <a:off x="5105400" y="1981200"/>
            <a:ext cx="3154363" cy="1905000"/>
            <a:chOff x="3216" y="1248"/>
            <a:chExt cx="1987" cy="1200"/>
          </a:xfrm>
        </p:grpSpPr>
        <p:sp>
          <p:nvSpPr>
            <p:cNvPr id="112659" name="Arc 13"/>
            <p:cNvSpPr>
              <a:spLocks/>
            </p:cNvSpPr>
            <p:nvPr/>
          </p:nvSpPr>
          <p:spPr bwMode="auto">
            <a:xfrm>
              <a:off x="3216" y="1248"/>
              <a:ext cx="1728" cy="1200"/>
            </a:xfrm>
            <a:custGeom>
              <a:avLst/>
              <a:gdLst>
                <a:gd name="T0" fmla="*/ 1728 w 20388"/>
                <a:gd name="T1" fmla="*/ 396 h 21600"/>
                <a:gd name="T2" fmla="*/ 0 w 20388"/>
                <a:gd name="T3" fmla="*/ 1200 h 21600"/>
                <a:gd name="T4" fmla="*/ 0 w 20388"/>
                <a:gd name="T5" fmla="*/ 0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0388" h="21600" fill="none" extrusionOk="0">
                  <a:moveTo>
                    <a:pt x="20388" y="7133"/>
                  </a:moveTo>
                  <a:cubicBezTo>
                    <a:pt x="17356" y="15797"/>
                    <a:pt x="9179" y="21600"/>
                    <a:pt x="0" y="21600"/>
                  </a:cubicBezTo>
                </a:path>
                <a:path w="20388" h="21600" stroke="0" extrusionOk="0">
                  <a:moveTo>
                    <a:pt x="20388" y="7133"/>
                  </a:moveTo>
                  <a:cubicBezTo>
                    <a:pt x="17356" y="15797"/>
                    <a:pt x="9179" y="21600"/>
                    <a:pt x="0" y="21600"/>
                  </a:cubicBezTo>
                  <a:lnTo>
                    <a:pt x="0" y="0"/>
                  </a:lnTo>
                  <a:lnTo>
                    <a:pt x="20388" y="7133"/>
                  </a:lnTo>
                  <a:close/>
                </a:path>
              </a:pathLst>
            </a:custGeom>
            <a:noFill/>
            <a:ln w="38100" cap="rnd">
              <a:solidFill>
                <a:schemeClr val="accent2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12660" name="Rectangle 14"/>
            <p:cNvSpPr>
              <a:spLocks noChangeArrowheads="1"/>
            </p:cNvSpPr>
            <p:nvPr/>
          </p:nvSpPr>
          <p:spPr bwMode="auto">
            <a:xfrm>
              <a:off x="4598" y="1391"/>
              <a:ext cx="605" cy="26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defTabSz="7620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7620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7620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7620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76200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GB" altLang="en-US" sz="2200" b="1" i="1">
                  <a:solidFill>
                    <a:schemeClr val="accent1"/>
                  </a:solidFill>
                  <a:latin typeface="Arial" panose="020B0604020202020204" pitchFamily="34" charset="0"/>
                </a:rPr>
                <a:t>LRAC</a:t>
              </a:r>
            </a:p>
          </p:txBody>
        </p:sp>
      </p:grpSp>
      <p:sp>
        <p:nvSpPr>
          <p:cNvPr id="112653" name="Line 15"/>
          <p:cNvSpPr>
            <a:spLocks noChangeShapeType="1"/>
          </p:cNvSpPr>
          <p:nvPr/>
        </p:nvSpPr>
        <p:spPr bwMode="auto">
          <a:xfrm>
            <a:off x="3505200" y="838200"/>
            <a:ext cx="0" cy="5105400"/>
          </a:xfrm>
          <a:prstGeom prst="line">
            <a:avLst/>
          </a:prstGeom>
          <a:noFill/>
          <a:ln w="12700">
            <a:solidFill>
              <a:srgbClr val="808080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12654" name="Line 16"/>
          <p:cNvSpPr>
            <a:spLocks noChangeShapeType="1"/>
          </p:cNvSpPr>
          <p:nvPr/>
        </p:nvSpPr>
        <p:spPr bwMode="auto">
          <a:xfrm flipV="1">
            <a:off x="5105400" y="838200"/>
            <a:ext cx="0" cy="5105400"/>
          </a:xfrm>
          <a:prstGeom prst="line">
            <a:avLst/>
          </a:prstGeom>
          <a:noFill/>
          <a:ln w="12700">
            <a:solidFill>
              <a:srgbClr val="808080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31473" name="Rectangle 17"/>
          <p:cNvSpPr>
            <a:spLocks noChangeArrowheads="1"/>
          </p:cNvSpPr>
          <p:nvPr/>
        </p:nvSpPr>
        <p:spPr bwMode="auto">
          <a:xfrm>
            <a:off x="1516063" y="2163763"/>
            <a:ext cx="1566862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2200">
                <a:solidFill>
                  <a:schemeClr val="tx2"/>
                </a:solidFill>
                <a:latin typeface="Arial" panose="020B0604020202020204" pitchFamily="34" charset="0"/>
              </a:rPr>
              <a:t>Economies</a:t>
            </a:r>
          </a:p>
          <a:p>
            <a:pPr algn="ctr"/>
            <a:r>
              <a:rPr lang="en-GB" altLang="en-US" sz="2200">
                <a:solidFill>
                  <a:schemeClr val="tx2"/>
                </a:solidFill>
                <a:latin typeface="Arial" panose="020B0604020202020204" pitchFamily="34" charset="0"/>
              </a:rPr>
              <a:t>of scale</a:t>
            </a:r>
          </a:p>
        </p:txBody>
      </p:sp>
      <p:sp>
        <p:nvSpPr>
          <p:cNvPr id="531474" name="Rectangle 18"/>
          <p:cNvSpPr>
            <a:spLocks noChangeArrowheads="1"/>
          </p:cNvSpPr>
          <p:nvPr/>
        </p:nvSpPr>
        <p:spPr bwMode="auto">
          <a:xfrm>
            <a:off x="3627438" y="2163763"/>
            <a:ext cx="1303337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2200">
                <a:solidFill>
                  <a:schemeClr val="folHlink"/>
                </a:solidFill>
                <a:latin typeface="Arial" panose="020B0604020202020204" pitchFamily="34" charset="0"/>
              </a:rPr>
              <a:t>Constant</a:t>
            </a:r>
          </a:p>
          <a:p>
            <a:pPr algn="ctr"/>
            <a:r>
              <a:rPr lang="en-GB" altLang="en-US" sz="2200">
                <a:solidFill>
                  <a:schemeClr val="folHlink"/>
                </a:solidFill>
                <a:latin typeface="Arial" panose="020B0604020202020204" pitchFamily="34" charset="0"/>
              </a:rPr>
              <a:t>costs</a:t>
            </a:r>
          </a:p>
        </p:txBody>
      </p:sp>
      <p:sp>
        <p:nvSpPr>
          <p:cNvPr id="531475" name="Rectangle 19"/>
          <p:cNvSpPr>
            <a:spLocks noChangeArrowheads="1"/>
          </p:cNvSpPr>
          <p:nvPr/>
        </p:nvSpPr>
        <p:spPr bwMode="auto">
          <a:xfrm>
            <a:off x="5216525" y="2163763"/>
            <a:ext cx="1939925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7620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2200">
                <a:solidFill>
                  <a:schemeClr val="accent2"/>
                </a:solidFill>
                <a:latin typeface="Arial" panose="020B0604020202020204" pitchFamily="34" charset="0"/>
              </a:rPr>
              <a:t>Diseconomies</a:t>
            </a:r>
          </a:p>
          <a:p>
            <a:pPr algn="ctr"/>
            <a:r>
              <a:rPr lang="en-GB" altLang="en-US" sz="2200">
                <a:solidFill>
                  <a:schemeClr val="accent2"/>
                </a:solidFill>
                <a:latin typeface="Arial" panose="020B0604020202020204" pitchFamily="34" charset="0"/>
              </a:rPr>
              <a:t>of scale</a:t>
            </a:r>
          </a:p>
        </p:txBody>
      </p:sp>
      <p:sp>
        <p:nvSpPr>
          <p:cNvPr id="112658" name="Rectangle 22"/>
          <p:cNvSpPr>
            <a:spLocks/>
          </p:cNvSpPr>
          <p:nvPr/>
        </p:nvSpPr>
        <p:spPr bwMode="auto">
          <a:xfrm>
            <a:off x="0" y="0"/>
            <a:ext cx="9144000" cy="595313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 anchor="ctr"/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b="1">
                <a:solidFill>
                  <a:srgbClr val="A50021"/>
                </a:solidFill>
                <a:latin typeface="Arial" panose="020B0604020202020204" pitchFamily="34" charset="0"/>
              </a:rPr>
              <a:t>A typical long-run average cost curve</a:t>
            </a: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1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31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1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314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314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1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531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1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314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314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1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531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1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314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314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1466" grpId="0" animBg="1"/>
      <p:bldP spid="531467" grpId="0" animBg="1"/>
      <p:bldP spid="531473" grpId="0" autoUpdateAnimBg="0"/>
      <p:bldP spid="531474" grpId="0" autoUpdateAnimBg="0"/>
      <p:bldP spid="531475" grpId="0" autoUpdateAnimBg="0"/>
    </p:bldLst>
  </p:timing>
</p:sld>
</file>

<file path=ppt/theme/theme1.xml><?xml version="1.0" encoding="utf-8"?>
<a:theme xmlns:a="http://schemas.openxmlformats.org/drawingml/2006/main" name="Default Design">
  <a:themeElements>
    <a:clrScheme name="">
      <a:dk1>
        <a:srgbClr val="000000"/>
      </a:dk1>
      <a:lt1>
        <a:srgbClr val="FFFFFF"/>
      </a:lt1>
      <a:dk2>
        <a:srgbClr val="0035AA"/>
      </a:dk2>
      <a:lt2>
        <a:srgbClr val="000000"/>
      </a:lt2>
      <a:accent1>
        <a:srgbClr val="800080"/>
      </a:accent1>
      <a:accent2>
        <a:srgbClr val="C40038"/>
      </a:accent2>
      <a:accent3>
        <a:srgbClr val="FFFFFF"/>
      </a:accent3>
      <a:accent4>
        <a:srgbClr val="000000"/>
      </a:accent4>
      <a:accent5>
        <a:srgbClr val="C0AAC0"/>
      </a:accent5>
      <a:accent6>
        <a:srgbClr val="B10032"/>
      </a:accent6>
      <a:hlink>
        <a:srgbClr val="663300"/>
      </a:hlink>
      <a:folHlink>
        <a:srgbClr val="01791B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1"/>
        </a:solidFill>
        <a:ln>
          <a:noFill/>
        </a:ln>
        <a:effectLst/>
        <a:extLs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miter lim="800000"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altLang="en-US" sz="2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1"/>
        </a:solidFill>
        <a:ln>
          <a:noFill/>
        </a:ln>
        <a:effectLst/>
        <a:extLs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miter lim="800000"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altLang="en-US" sz="2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35AA"/>
    </a:dk2>
    <a:lt2>
      <a:srgbClr val="000000"/>
    </a:lt2>
    <a:accent1>
      <a:srgbClr val="800080"/>
    </a:accent1>
    <a:accent2>
      <a:srgbClr val="C40038"/>
    </a:accent2>
    <a:accent3>
      <a:srgbClr val="FFFFFF"/>
    </a:accent3>
    <a:accent4>
      <a:srgbClr val="000000"/>
    </a:accent4>
    <a:accent5>
      <a:srgbClr val="C0AAC0"/>
    </a:accent5>
    <a:accent6>
      <a:srgbClr val="B10032"/>
    </a:accent6>
    <a:hlink>
      <a:srgbClr val="663300"/>
    </a:hlink>
    <a:folHlink>
      <a:srgbClr val="006600"/>
    </a:folHlink>
  </a:clrScheme>
</a:themeOverride>
</file>

<file path=ppt/theme/themeOverride2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33CC"/>
    </a:dk2>
    <a:lt2>
      <a:srgbClr val="000000"/>
    </a:lt2>
    <a:accent1>
      <a:srgbClr val="800080"/>
    </a:accent1>
    <a:accent2>
      <a:srgbClr val="CC0000"/>
    </a:accent2>
    <a:accent3>
      <a:srgbClr val="FFFFFF"/>
    </a:accent3>
    <a:accent4>
      <a:srgbClr val="000000"/>
    </a:accent4>
    <a:accent5>
      <a:srgbClr val="C0AAC0"/>
    </a:accent5>
    <a:accent6>
      <a:srgbClr val="B90000"/>
    </a:accent6>
    <a:hlink>
      <a:srgbClr val="663300"/>
    </a:hlink>
    <a:folHlink>
      <a:srgbClr val="336600"/>
    </a:folHlink>
  </a:clrScheme>
</a:themeOverride>
</file>

<file path=ppt/theme/themeOverride3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33CC"/>
    </a:dk2>
    <a:lt2>
      <a:srgbClr val="000000"/>
    </a:lt2>
    <a:accent1>
      <a:srgbClr val="800080"/>
    </a:accent1>
    <a:accent2>
      <a:srgbClr val="CC0000"/>
    </a:accent2>
    <a:accent3>
      <a:srgbClr val="FFFFFF"/>
    </a:accent3>
    <a:accent4>
      <a:srgbClr val="000000"/>
    </a:accent4>
    <a:accent5>
      <a:srgbClr val="C0AAC0"/>
    </a:accent5>
    <a:accent6>
      <a:srgbClr val="B90000"/>
    </a:accent6>
    <a:hlink>
      <a:srgbClr val="663300"/>
    </a:hlink>
    <a:folHlink>
      <a:srgbClr val="33660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C:\Documents and Settings\ltsn-a\Application Data\Microsoft\Templates\Lecture plans.pot</Template>
  <TotalTime>570</TotalTime>
  <Words>1373</Words>
  <Application>Microsoft Office PowerPoint</Application>
  <PresentationFormat>On-screen Show (4:3)</PresentationFormat>
  <Paragraphs>591</Paragraphs>
  <Slides>52</Slides>
  <Notes>52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52</vt:i4>
      </vt:variant>
    </vt:vector>
  </HeadingPairs>
  <TitlesOfParts>
    <vt:vector size="61" baseType="lpstr">
      <vt:lpstr>Arial</vt:lpstr>
      <vt:lpstr>Georgia</vt:lpstr>
      <vt:lpstr>Symbol</vt:lpstr>
      <vt:lpstr>Times New Roman</vt:lpstr>
      <vt:lpstr>Wingdings</vt:lpstr>
      <vt:lpstr>Wingdings 2</vt:lpstr>
      <vt:lpstr>Default Design</vt:lpstr>
      <vt:lpstr>Chart</vt:lpstr>
      <vt:lpstr>Document</vt:lpstr>
      <vt:lpstr>PowerPoint Presentation</vt:lpstr>
      <vt:lpstr>Costs of Production</vt:lpstr>
      <vt:lpstr>The Meaning of Costs</vt:lpstr>
      <vt:lpstr>Costs of Production</vt:lpstr>
      <vt:lpstr>Production in the Short run</vt:lpstr>
      <vt:lpstr>Production in the Short run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Costs of Production</vt:lpstr>
      <vt:lpstr>Costs in the Short run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Costs in the Short run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Costs in the Short run</vt:lpstr>
      <vt:lpstr>PowerPoint Presentation</vt:lpstr>
      <vt:lpstr>PowerPoint Presentation</vt:lpstr>
      <vt:lpstr>Costs of Production</vt:lpstr>
      <vt:lpstr>Production in the Long run</vt:lpstr>
      <vt:lpstr>PowerPoint Presentation</vt:lpstr>
      <vt:lpstr>PowerPoint Presentation</vt:lpstr>
      <vt:lpstr>PowerPoint Presentation</vt:lpstr>
      <vt:lpstr>PowerPoint Presentation</vt:lpstr>
      <vt:lpstr>Production in the Long run</vt:lpstr>
      <vt:lpstr>Production in the Long run</vt:lpstr>
      <vt:lpstr>Production in the Long run</vt:lpstr>
      <vt:lpstr>Production in the Long run</vt:lpstr>
      <vt:lpstr>Costs of Production</vt:lpstr>
      <vt:lpstr>Costs in the Long run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 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 Slide Title</dc:title>
  <dc:creator>John Sloman</dc:creator>
  <cp:lastModifiedBy>Sandra Dettmer</cp:lastModifiedBy>
  <cp:revision>75</cp:revision>
  <cp:lastPrinted>2017-12-04T15:40:50Z</cp:lastPrinted>
  <dcterms:created xsi:type="dcterms:W3CDTF">2002-11-17T23:04:00Z</dcterms:created>
  <dcterms:modified xsi:type="dcterms:W3CDTF">2017-12-04T15:41:07Z</dcterms:modified>
</cp:coreProperties>
</file>