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3"/>
  </p:notesMasterIdLst>
  <p:sldIdLst>
    <p:sldId id="256" r:id="rId2"/>
    <p:sldId id="257" r:id="rId3"/>
    <p:sldId id="259" r:id="rId4"/>
    <p:sldId id="264" r:id="rId5"/>
    <p:sldId id="263" r:id="rId6"/>
    <p:sldId id="270" r:id="rId7"/>
    <p:sldId id="271" r:id="rId8"/>
    <p:sldId id="258" r:id="rId9"/>
    <p:sldId id="268" r:id="rId10"/>
    <p:sldId id="260" r:id="rId11"/>
    <p:sldId id="262"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E183CDD-DCFB-B41B-937F-2E5B033963FA}" v="368" dt="2018-12-14T21:00:47.818"/>
    <p1510:client id="{7CC82E5E-466B-DEDF-08A8-5222F5C7BEAB}" v="164" dt="2018-12-14T21:38:09.18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EE3BC04-DDA4-4F58-94CD-12C9119FE41C}" type="datetimeFigureOut">
              <a:rPr lang="en-GB"/>
              <a:t>14/12/2018</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A741E6-1A4A-4A4A-A1ED-F644BF5C419A}" type="slidenum">
              <a:rPr lang="en-GB"/>
              <a:t>‹#›</a:t>
            </a:fld>
            <a:endParaRPr lang="en-US"/>
          </a:p>
        </p:txBody>
      </p:sp>
    </p:spTree>
    <p:extLst>
      <p:ext uri="{BB962C8B-B14F-4D97-AF65-F5344CB8AC3E}">
        <p14:creationId xmlns:p14="http://schemas.microsoft.com/office/powerpoint/2010/main" val="41760465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In summary, Sarah Pink starts the debate by producing a contrast between older and newer forms of sensory methodology within anthropology. She says we must rethink our methodologies and points out they:</a:t>
            </a:r>
          </a:p>
          <a:p>
            <a:endParaRPr lang="en-US">
              <a:cs typeface="Calibri"/>
            </a:endParaRPr>
          </a:p>
          <a:p>
            <a:r>
              <a:rPr lang="en-US"/>
              <a:t>'have become (albeit unevenly) reflexive, gendered, embodied and visual, while rejecting ‘traditional’ forms of cross-cultural comparison, and disassociating the relationship between culture and place'</a:t>
            </a:r>
            <a:r>
              <a:rPr lang="en-US">
                <a:cs typeface="Calibri"/>
              </a:rPr>
              <a:t> (Pink and Howes 2010:331)</a:t>
            </a:r>
          </a:p>
          <a:p>
            <a:endParaRPr lang="en-US">
              <a:cs typeface="Calibri"/>
            </a:endParaRPr>
          </a:p>
          <a:p>
            <a:r>
              <a:rPr lang="en-US">
                <a:cs typeface="Calibri"/>
              </a:rPr>
              <a:t>She goes on to say:</a:t>
            </a:r>
          </a:p>
          <a:p>
            <a:r>
              <a:rPr lang="en-US"/>
              <a:t>'Sensory anthropology both has its roots in and departs from the anthropological study of sensory perception</a:t>
            </a:r>
            <a:r>
              <a:rPr lang="en-US">
                <a:cs typeface="Calibri"/>
              </a:rPr>
              <a:t>'</a:t>
            </a:r>
          </a:p>
          <a:p>
            <a:r>
              <a:rPr lang="en-US"/>
              <a:t>interdisciplinary approach.</a:t>
            </a:r>
          </a:p>
          <a:p>
            <a:r>
              <a:rPr lang="en-US">
                <a:cs typeface="Calibri"/>
              </a:rPr>
              <a:t>Critiqued </a:t>
            </a:r>
            <a:r>
              <a:rPr lang="en-US"/>
              <a:t>Howes' sensory ‘orders’</a:t>
            </a:r>
          </a:p>
          <a:p>
            <a:r>
              <a:rPr lang="en-US">
                <a:cs typeface="Calibri"/>
              </a:rPr>
              <a:t>Ingold focuses on perception, saying Howes </a:t>
            </a:r>
            <a:r>
              <a:rPr lang="en-US"/>
              <a:t>thinks in terms of 'disembodied ‘culture’ and is incompatible with an anthropology that understands learning and knowing as situated in embodied practice and movement'</a:t>
            </a:r>
            <a:br>
              <a:rPr lang="en-US">
                <a:cs typeface="Calibri"/>
              </a:rPr>
            </a:br>
            <a:br>
              <a:rPr lang="en-US">
                <a:cs typeface="Calibri"/>
              </a:rPr>
            </a:br>
            <a:r>
              <a:rPr lang="en-US">
                <a:cs typeface="Calibri"/>
              </a:rPr>
              <a:t>Howes counters, mainly debating the definition of sensory anthropology. He also points out that in relationship to perspective that 'Merleau-Ponty</a:t>
            </a:r>
            <a:r>
              <a:rPr lang="en-US"/>
              <a:t>, on whom Ingold relies, is well known for emphasising the ‘synergy’ and ‘intertranslatability’ of the senses' </a:t>
            </a:r>
            <a:r>
              <a:rPr lang="en-US">
                <a:cs typeface="Calibri"/>
              </a:rPr>
              <a:t>(Pink and Howes 2010:335). </a:t>
            </a:r>
            <a:br>
              <a:rPr lang="en-US">
                <a:cs typeface="Calibri"/>
              </a:rPr>
            </a:br>
            <a:r>
              <a:rPr lang="en-US"/>
              <a:t>He tries to counter Ingold by saying that 'culturally informed practices that differ from one’s own are inaccessible from a purely phenomenological perspective' (Pink and Howes 2010:335). </a:t>
            </a:r>
            <a:br>
              <a:rPr lang="en-US">
                <a:cs typeface="Calibri"/>
              </a:rPr>
            </a:br>
            <a:r>
              <a:rPr lang="en-US">
                <a:cs typeface="Calibri"/>
              </a:rPr>
              <a:t>In order to save time I will not go into how Howes misinterprets both other parities, since these comments are futher corrected by Ingold in separate response to this debate. Ingold restates his position: 'If</a:t>
            </a:r>
            <a:r>
              <a:rPr lang="en-US"/>
              <a:t> that were indeed the case, then an ethnographer wishing to access the experiences and understandings of people of another culture, and not initially privy to their representations, would face a dilemma akin to that of the would-be map-reader who needs a key to read the map, but has to be able to read the map in order to decipher the key. He or she could never get off the starting block' (Ingold 2001: 117)</a:t>
            </a:r>
            <a:endParaRPr lang="en-US">
              <a:cs typeface="Calibri"/>
            </a:endParaRPr>
          </a:p>
          <a:p>
            <a:r>
              <a:rPr lang="en-US">
                <a:cs typeface="Calibri"/>
              </a:rPr>
              <a:t>So, we see perspective is a key part of sensory anthropology and about cross cultural perspectives especially.</a:t>
            </a:r>
          </a:p>
          <a:p>
            <a:endParaRPr lang="en-US">
              <a:cs typeface="Calibri"/>
            </a:endParaRPr>
          </a:p>
        </p:txBody>
      </p:sp>
      <p:sp>
        <p:nvSpPr>
          <p:cNvPr id="4" name="Slide Number Placeholder 3"/>
          <p:cNvSpPr>
            <a:spLocks noGrp="1"/>
          </p:cNvSpPr>
          <p:nvPr>
            <p:ph type="sldNum" sz="quarter" idx="5"/>
          </p:nvPr>
        </p:nvSpPr>
        <p:spPr/>
        <p:txBody>
          <a:bodyPr/>
          <a:lstStyle/>
          <a:p>
            <a:fld id="{FAA741E6-1A4A-4A4A-A1ED-F644BF5C419A}" type="slidenum">
              <a:rPr lang="en-GB"/>
              <a:t>3</a:t>
            </a:fld>
            <a:endParaRPr lang="en-US"/>
          </a:p>
        </p:txBody>
      </p:sp>
    </p:spTree>
    <p:extLst>
      <p:ext uri="{BB962C8B-B14F-4D97-AF65-F5344CB8AC3E}">
        <p14:creationId xmlns:p14="http://schemas.microsoft.com/office/powerpoint/2010/main" val="26730369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roots of anthropology for example, Evans-Pritchard, studying the </a:t>
            </a:r>
            <a:r>
              <a:rPr lang="en-US" err="1"/>
              <a:t>Azande</a:t>
            </a:r>
            <a:r>
              <a:rPr lang="en-US"/>
              <a:t> in Sudan. </a:t>
            </a:r>
          </a:p>
          <a:p>
            <a:r>
              <a:rPr lang="en-US"/>
              <a:t> </a:t>
            </a:r>
            <a:endParaRPr lang="en-US">
              <a:cs typeface="Calibri"/>
            </a:endParaRPr>
          </a:p>
          <a:p>
            <a:r>
              <a:rPr lang="en-US" err="1"/>
              <a:t>MacGaffey</a:t>
            </a:r>
            <a:r>
              <a:rPr lang="en-US"/>
              <a:t> (1994) </a:t>
            </a:r>
            <a:endParaRPr lang="en-US">
              <a:cs typeface="Calibri"/>
            </a:endParaRPr>
          </a:p>
          <a:p>
            <a:r>
              <a:rPr lang="en-US"/>
              <a:t>‘In the study of sensuality, our roots are in collecting human artefacts and fetishizing cultural understandings about physical environments, they were also ambivalent to sensory environments’ </a:t>
            </a:r>
            <a:endParaRPr lang="en-US">
              <a:cs typeface="Calibri"/>
            </a:endParaRPr>
          </a:p>
          <a:p>
            <a:r>
              <a:rPr lang="en-US"/>
              <a:t> </a:t>
            </a:r>
            <a:endParaRPr lang="en-US">
              <a:cs typeface="Calibri"/>
            </a:endParaRPr>
          </a:p>
          <a:p>
            <a:r>
              <a:rPr lang="en-US"/>
              <a:t>This is not only bad ethically and morally but also therefore bad anthropologically: 'the result is usually to polarize ... the Oriental becomes more Oriental, the Westerner more Western' Said (1978). </a:t>
            </a:r>
            <a:br>
              <a:rPr lang="en-US">
                <a:cs typeface="Calibri"/>
              </a:rPr>
            </a:br>
            <a:br>
              <a:rPr lang="en-US">
                <a:cs typeface="Calibri"/>
              </a:rPr>
            </a:br>
            <a:r>
              <a:rPr lang="en-US"/>
              <a:t>Concepts and terms are not necessarily cross cultural</a:t>
            </a:r>
            <a:r>
              <a:rPr lang="en-US">
                <a:cs typeface="Calibri"/>
              </a:rPr>
              <a:t>:</a:t>
            </a:r>
          </a:p>
          <a:p>
            <a:r>
              <a:rPr lang="en-US"/>
              <a:t>'Human sensing is typically understood to engage five modalities: hearing, touching, seeing, tasting, and smelling. But an in-depth ethnographic exploration of the senses among </a:t>
            </a:r>
            <a:r>
              <a:rPr lang="en-US" err="1"/>
              <a:t>Anlo</a:t>
            </a:r>
            <a:r>
              <a:rPr lang="en-US"/>
              <a:t>-Ewe speakers in southeastern Ghana revealed to this author that a well-defined coherent model of five senses was not particularly meaningful and instead saw balance, movement, proprioception, as well as multiple kinds of tasting, hearing, and touching'</a:t>
            </a:r>
            <a:r>
              <a:rPr lang="en-US">
                <a:cs typeface="Calibri"/>
              </a:rPr>
              <a:t> (</a:t>
            </a:r>
            <a:r>
              <a:rPr lang="en-US" err="1">
                <a:cs typeface="Calibri"/>
              </a:rPr>
              <a:t>Geurts</a:t>
            </a:r>
            <a:r>
              <a:rPr lang="en-US">
                <a:cs typeface="Calibri"/>
              </a:rPr>
              <a:t>, 2005).</a:t>
            </a:r>
          </a:p>
          <a:p>
            <a:endParaRPr lang="en-US">
              <a:ea typeface="+mn-lt"/>
              <a:cs typeface="+mn-lt"/>
            </a:endParaRPr>
          </a:p>
          <a:p>
            <a:r>
              <a:rPr lang="en-US"/>
              <a:t>Pink says we have moved from disgracing what we have studied to rethink and revalue the methods of understanding research, ‘from collecting knowledge to producing knowledge (understanding we work with situations and technologies) to knowing in practice (embodied knowledge)’</a:t>
            </a:r>
            <a:r>
              <a:rPr lang="en-US">
                <a:cs typeface="Calibri"/>
              </a:rPr>
              <a:t> (Pink, 2009).</a:t>
            </a:r>
            <a:br>
              <a:rPr lang="en-US">
                <a:cs typeface="Calibri"/>
              </a:rPr>
            </a:br>
            <a:endParaRPr lang="en-US">
              <a:ea typeface="+mn-lt"/>
              <a:cs typeface="+mn-lt"/>
            </a:endParaRPr>
          </a:p>
          <a:p>
            <a:br>
              <a:rPr lang="en-US"/>
            </a:br>
            <a:endParaRPr lang="en-US"/>
          </a:p>
          <a:p>
            <a:endParaRPr lang="en-US">
              <a:ea typeface="+mn-lt"/>
              <a:cs typeface="+mn-lt"/>
            </a:endParaRPr>
          </a:p>
          <a:p>
            <a:br>
              <a:rPr lang="en-US"/>
            </a:br>
            <a:endParaRPr lang="en-US"/>
          </a:p>
          <a:p>
            <a:br>
              <a:rPr lang="en-US">
                <a:cs typeface="Calibri"/>
              </a:rPr>
            </a:br>
            <a:endParaRPr lang="en-US">
              <a:cs typeface="Calibri"/>
            </a:endParaRPr>
          </a:p>
          <a:p>
            <a:endParaRPr lang="en-US" i="1">
              <a:cs typeface="Calibri"/>
            </a:endParaRPr>
          </a:p>
        </p:txBody>
      </p:sp>
      <p:sp>
        <p:nvSpPr>
          <p:cNvPr id="4" name="Slide Number Placeholder 3"/>
          <p:cNvSpPr>
            <a:spLocks noGrp="1"/>
          </p:cNvSpPr>
          <p:nvPr>
            <p:ph type="sldNum" sz="quarter" idx="5"/>
          </p:nvPr>
        </p:nvSpPr>
        <p:spPr/>
        <p:txBody>
          <a:bodyPr/>
          <a:lstStyle/>
          <a:p>
            <a:fld id="{FAA741E6-1A4A-4A4A-A1ED-F644BF5C419A}" type="slidenum">
              <a:rPr lang="en-GB"/>
              <a:t>4</a:t>
            </a:fld>
            <a:endParaRPr lang="en-US"/>
          </a:p>
        </p:txBody>
      </p:sp>
    </p:spTree>
    <p:extLst>
      <p:ext uri="{BB962C8B-B14F-4D97-AF65-F5344CB8AC3E}">
        <p14:creationId xmlns:p14="http://schemas.microsoft.com/office/powerpoint/2010/main" val="6522641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Sensory aspects are 'encultured' (Classen, 1993), the body used to cultural format, not necessarily have the skills to translate to observe the senses and obsrvations to their lifeworld, if we are to be reflexive are we actually equiped to begin with to collect the right data and also is the reflexive method needing to develop.</a:t>
            </a:r>
          </a:p>
        </p:txBody>
      </p:sp>
      <p:sp>
        <p:nvSpPr>
          <p:cNvPr id="4" name="Slide Number Placeholder 3"/>
          <p:cNvSpPr>
            <a:spLocks noGrp="1"/>
          </p:cNvSpPr>
          <p:nvPr>
            <p:ph type="sldNum" sz="quarter" idx="5"/>
          </p:nvPr>
        </p:nvSpPr>
        <p:spPr/>
        <p:txBody>
          <a:bodyPr/>
          <a:lstStyle/>
          <a:p>
            <a:fld id="{FAA741E6-1A4A-4A4A-A1ED-F644BF5C419A}" type="slidenum">
              <a:rPr lang="en-GB"/>
              <a:t>5</a:t>
            </a:fld>
            <a:endParaRPr lang="en-US"/>
          </a:p>
        </p:txBody>
      </p:sp>
    </p:spTree>
    <p:extLst>
      <p:ext uri="{BB962C8B-B14F-4D97-AF65-F5344CB8AC3E}">
        <p14:creationId xmlns:p14="http://schemas.microsoft.com/office/powerpoint/2010/main" val="27694446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If the anthropologist is informed by the senses to collect data. This in turn informs the perception, from which to be reflexive from. Reflexivity adjusts and informs the others. Therefore, can we really be cross cultural if we are not positioning ourselves to pick up sensory data prior to enter the field. While we collect reflexive skills, perhaps we should train as anthropologists to experience with our senses in as many tools as possible.</a:t>
            </a:r>
          </a:p>
        </p:txBody>
      </p:sp>
      <p:sp>
        <p:nvSpPr>
          <p:cNvPr id="4" name="Slide Number Placeholder 3"/>
          <p:cNvSpPr>
            <a:spLocks noGrp="1"/>
          </p:cNvSpPr>
          <p:nvPr>
            <p:ph type="sldNum" sz="quarter" idx="5"/>
          </p:nvPr>
        </p:nvSpPr>
        <p:spPr/>
        <p:txBody>
          <a:bodyPr/>
          <a:lstStyle/>
          <a:p>
            <a:fld id="{FAA741E6-1A4A-4A4A-A1ED-F644BF5C419A}" type="slidenum">
              <a:rPr lang="en-GB"/>
              <a:t>6</a:t>
            </a:fld>
            <a:endParaRPr lang="en-US"/>
          </a:p>
        </p:txBody>
      </p:sp>
    </p:spTree>
    <p:extLst>
      <p:ext uri="{BB962C8B-B14F-4D97-AF65-F5344CB8AC3E}">
        <p14:creationId xmlns:p14="http://schemas.microsoft.com/office/powerpoint/2010/main" val="40652334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How can we be truly reflexive to do cross culture ethnography on perception when faced with something like this?</a:t>
            </a:r>
            <a:endParaRPr lang="en-US">
              <a:cs typeface="Calibri"/>
            </a:endParaRPr>
          </a:p>
          <a:p>
            <a:endParaRPr lang="en-US"/>
          </a:p>
          <a:p>
            <a:r>
              <a:rPr lang="en-US"/>
              <a:t>When dealing with a nuanced environment where we do not have the access to learning sensory skills in the field (for example, not being an apprentice as mentioned in a previous slide) we may not be able to connect to the art in the same way because of not just  perceptual reasons as well as cross cultural but also because we have not been aware of sensory capacities beyond our encultured experience.</a:t>
            </a:r>
          </a:p>
          <a:p>
            <a:r>
              <a:rPr lang="en-US"/>
              <a:t>(Cassen, 1997)</a:t>
            </a:r>
          </a:p>
          <a:p>
            <a:endParaRPr lang="en-US"/>
          </a:p>
          <a:p>
            <a:r>
              <a:rPr lang="en-US"/>
              <a:t>Are we limiting current method of practice, does ethnography order the sensory experience? Not in the terms Howes describes, but in the sense that we only see as far as we have skills to see</a:t>
            </a:r>
            <a:r>
              <a:rPr lang="en-US">
                <a:cs typeface="Calibri"/>
              </a:rPr>
              <a:t>?</a:t>
            </a:r>
          </a:p>
          <a:p>
            <a:endParaRPr lang="en-US"/>
          </a:p>
          <a:p>
            <a:endParaRPr lang="en-US"/>
          </a:p>
          <a:p>
            <a:endParaRPr lang="en-US"/>
          </a:p>
          <a:p>
            <a:endParaRPr lang="en-US"/>
          </a:p>
          <a:p>
            <a:endParaRPr lang="en-US"/>
          </a:p>
          <a:p>
            <a:endParaRPr lang="en-US"/>
          </a:p>
          <a:p>
            <a:endParaRPr lang="en-US"/>
          </a:p>
          <a:p>
            <a:endParaRPr lang="en-US"/>
          </a:p>
          <a:p>
            <a:endParaRPr lang="en-US">
              <a:cs typeface="Calibri"/>
            </a:endParaRPr>
          </a:p>
          <a:p>
            <a:endParaRPr lang="en-US" u="sng">
              <a:cs typeface="Calibri"/>
            </a:endParaRPr>
          </a:p>
        </p:txBody>
      </p:sp>
      <p:sp>
        <p:nvSpPr>
          <p:cNvPr id="4" name="Slide Number Placeholder 3"/>
          <p:cNvSpPr>
            <a:spLocks noGrp="1"/>
          </p:cNvSpPr>
          <p:nvPr>
            <p:ph type="sldNum" sz="quarter" idx="5"/>
          </p:nvPr>
        </p:nvSpPr>
        <p:spPr/>
        <p:txBody>
          <a:bodyPr/>
          <a:lstStyle/>
          <a:p>
            <a:fld id="{FAA741E6-1A4A-4A4A-A1ED-F644BF5C419A}" type="slidenum">
              <a:rPr lang="en-GB"/>
              <a:t>7</a:t>
            </a:fld>
            <a:endParaRPr lang="en-US"/>
          </a:p>
        </p:txBody>
      </p:sp>
    </p:spTree>
    <p:extLst>
      <p:ext uri="{BB962C8B-B14F-4D97-AF65-F5344CB8AC3E}">
        <p14:creationId xmlns:p14="http://schemas.microsoft.com/office/powerpoint/2010/main" val="12621292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94000"/>
              </a:lnSpc>
              <a:spcBef>
                <a:spcPts val="1000"/>
              </a:spcBef>
              <a:spcAft>
                <a:spcPts val="200"/>
              </a:spcAft>
            </a:pPr>
            <a:r>
              <a:rPr lang="en-US"/>
              <a:t>Perparitory reflexivity methods have adapted alongside the ethics, for example, clean bill of health</a:t>
            </a:r>
          </a:p>
          <a:p>
            <a:pPr>
              <a:lnSpc>
                <a:spcPct val="94000"/>
              </a:lnSpc>
              <a:spcBef>
                <a:spcPts val="1000"/>
              </a:spcBef>
              <a:spcAft>
                <a:spcPts val="200"/>
              </a:spcAft>
            </a:pPr>
            <a:r>
              <a:rPr lang="en-US"/>
              <a:t>have we got in with a clear bill of sensory health about the self, maybe the anthropologist would benefit from therapy level reflexivity to assess what our biases are, which would prove useful during challenging sensory environments, like a short course of DBT.</a:t>
            </a:r>
          </a:p>
        </p:txBody>
      </p:sp>
      <p:sp>
        <p:nvSpPr>
          <p:cNvPr id="4" name="Slide Number Placeholder 3"/>
          <p:cNvSpPr>
            <a:spLocks noGrp="1"/>
          </p:cNvSpPr>
          <p:nvPr>
            <p:ph type="sldNum" sz="quarter" idx="5"/>
          </p:nvPr>
        </p:nvSpPr>
        <p:spPr/>
        <p:txBody>
          <a:bodyPr/>
          <a:lstStyle/>
          <a:p>
            <a:fld id="{FAA741E6-1A4A-4A4A-A1ED-F644BF5C419A}" type="slidenum">
              <a:rPr lang="en-GB"/>
              <a:t>9</a:t>
            </a:fld>
            <a:endParaRPr lang="en-US"/>
          </a:p>
        </p:txBody>
      </p:sp>
    </p:spTree>
    <p:extLst>
      <p:ext uri="{BB962C8B-B14F-4D97-AF65-F5344CB8AC3E}">
        <p14:creationId xmlns:p14="http://schemas.microsoft.com/office/powerpoint/2010/main" val="12882242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915128" y="1788454"/>
            <a:ext cx="8361229" cy="2098226"/>
          </a:xfrm>
        </p:spPr>
        <p:txBody>
          <a:bodyPr anchor="b">
            <a:noAutofit/>
          </a:bodyPr>
          <a:lstStyle>
            <a:lvl1pPr algn="ctr">
              <a:defRPr sz="7200" cap="all" baseline="0">
                <a:solidFill>
                  <a:schemeClr val="tx2"/>
                </a:solidFill>
              </a:defRPr>
            </a:lvl1pPr>
          </a:lstStyle>
          <a:p>
            <a:r>
              <a:rPr lang="en-US"/>
              <a:t>Click to edit Master title style</a:t>
            </a:r>
          </a:p>
        </p:txBody>
      </p:sp>
      <p:sp>
        <p:nvSpPr>
          <p:cNvPr id="3" name="Subtitle 2"/>
          <p:cNvSpPr>
            <a:spLocks noGrp="1"/>
          </p:cNvSpPr>
          <p:nvPr>
            <p:ph type="subTitle" idx="1"/>
          </p:nvPr>
        </p:nvSpPr>
        <p:spPr>
          <a:xfrm>
            <a:off x="2679906" y="3956279"/>
            <a:ext cx="6831673" cy="1086237"/>
          </a:xfrm>
        </p:spPr>
        <p:txBody>
          <a:bodyPr>
            <a:normAutofit/>
          </a:bodyPr>
          <a:lstStyle>
            <a:lvl1pPr marL="0" indent="0" algn="ctr">
              <a:lnSpc>
                <a:spcPct val="112000"/>
              </a:lnSpc>
              <a:spcBef>
                <a:spcPts val="0"/>
              </a:spcBef>
              <a:spcAft>
                <a:spcPts val="0"/>
              </a:spcAft>
              <a:buNone/>
              <a:defRPr sz="23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752858" y="6453386"/>
            <a:ext cx="1607944" cy="404614"/>
          </a:xfrm>
        </p:spPr>
        <p:txBody>
          <a:bodyPr/>
          <a:lstStyle>
            <a:lvl1pPr>
              <a:defRPr baseline="0">
                <a:solidFill>
                  <a:schemeClr val="tx2"/>
                </a:solidFill>
              </a:defRPr>
            </a:lvl1pPr>
          </a:lstStyle>
          <a:p>
            <a:fld id="{87DE6118-2437-4B30-8E3C-4D2BE6020583}" type="datetimeFigureOut">
              <a:rPr lang="en-US" dirty="0"/>
              <a:pPr/>
              <a:t>12/14/2018</a:t>
            </a:fld>
            <a:endParaRPr lang="en-US"/>
          </a:p>
        </p:txBody>
      </p:sp>
      <p:sp>
        <p:nvSpPr>
          <p:cNvPr id="5" name="Footer Placeholder 4"/>
          <p:cNvSpPr>
            <a:spLocks noGrp="1"/>
          </p:cNvSpPr>
          <p:nvPr>
            <p:ph type="ftr" sz="quarter" idx="11"/>
          </p:nvPr>
        </p:nvSpPr>
        <p:spPr>
          <a:xfrm>
            <a:off x="2584054" y="6453386"/>
            <a:ext cx="7023377" cy="404614"/>
          </a:xfrm>
        </p:spPr>
        <p:txBody>
          <a:bodyPr/>
          <a:lstStyle>
            <a:lvl1pPr algn="ctr">
              <a:defRPr baseline="0">
                <a:solidFill>
                  <a:schemeClr val="tx2"/>
                </a:solidFill>
              </a:defRPr>
            </a:lvl1pPr>
          </a:lstStyle>
          <a:p>
            <a:endParaRPr lang="en-US"/>
          </a:p>
        </p:txBody>
      </p:sp>
      <p:sp>
        <p:nvSpPr>
          <p:cNvPr id="6" name="Slide Number Placeholder 5"/>
          <p:cNvSpPr>
            <a:spLocks noGrp="1"/>
          </p:cNvSpPr>
          <p:nvPr>
            <p:ph type="sldNum" sz="quarter" idx="12"/>
          </p:nvPr>
        </p:nvSpPr>
        <p:spPr>
          <a:xfrm>
            <a:off x="9830683" y="6453386"/>
            <a:ext cx="1596292" cy="404614"/>
          </a:xfrm>
        </p:spPr>
        <p:txBody>
          <a:bodyPr/>
          <a:lstStyle>
            <a:lvl1pPr>
              <a:defRPr baseline="0">
                <a:solidFill>
                  <a:schemeClr val="tx2"/>
                </a:solidFill>
              </a:defRPr>
            </a:lvl1pPr>
          </a:lstStyle>
          <a:p>
            <a:fld id="{69E57DC2-970A-4B3E-BB1C-7A09969E49DF}" type="slidenum">
              <a:rPr lang="en-US" dirty="0"/>
              <a:pPr/>
              <a:t>‹#›</a:t>
            </a:fld>
            <a:endParaRPr lang="en-US"/>
          </a:p>
        </p:txBody>
      </p:sp>
      <p:grpSp>
        <p:nvGrpSpPr>
          <p:cNvPr id="7" name="Group 6"/>
          <p:cNvGrpSpPr/>
          <p:nvPr/>
        </p:nvGrpSpPr>
        <p:grpSpPr>
          <a:xfrm>
            <a:off x="752858" y="744469"/>
            <a:ext cx="10674117" cy="5349671"/>
            <a:chOff x="752858" y="744469"/>
            <a:chExt cx="10674117" cy="5349671"/>
          </a:xfrm>
        </p:grpSpPr>
        <p:sp>
          <p:nvSpPr>
            <p:cNvPr id="11" name="Freeform 6"/>
            <p:cNvSpPr/>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14" name="Freeform 6"/>
            <p:cNvSpPr/>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gr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7DE6118-2437-4B30-8E3C-4D2BE6020583}" type="datetimeFigureOut">
              <a:rPr lang="en-US" dirty="0"/>
              <a:t>12/14/2018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9E57DC2-970A-4B3E-BB1C-7A09969E49DF}" type="slidenum">
              <a:rPr lang="en-US" dirty="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765025" y="1301360"/>
            <a:ext cx="9612971" cy="2852737"/>
          </a:xfrm>
        </p:spPr>
        <p:txBody>
          <a:bodyPr anchor="b">
            <a:normAutofit/>
          </a:bodyPr>
          <a:lstStyle>
            <a:lvl1pPr algn="r">
              <a:defRPr sz="7200" cap="all" baseline="0">
                <a:solidFill>
                  <a:schemeClr val="tx2"/>
                </a:solidFill>
              </a:defRPr>
            </a:lvl1pPr>
          </a:lstStyle>
          <a:p>
            <a:r>
              <a:rPr lang="en-US"/>
              <a:t>Click to edit Master title style</a:t>
            </a:r>
          </a:p>
        </p:txBody>
      </p:sp>
      <p:sp>
        <p:nvSpPr>
          <p:cNvPr id="3" name="Text Placeholder 2"/>
          <p:cNvSpPr>
            <a:spLocks noGrp="1"/>
          </p:cNvSpPr>
          <p:nvPr>
            <p:ph type="body" idx="1"/>
          </p:nvPr>
        </p:nvSpPr>
        <p:spPr>
          <a:xfrm>
            <a:off x="765025" y="4216328"/>
            <a:ext cx="9612971" cy="1143324"/>
          </a:xfrm>
        </p:spPr>
        <p:txBody>
          <a:bodyPr/>
          <a:lstStyle>
            <a:lvl1pPr marL="0" indent="0" algn="r">
              <a:lnSpc>
                <a:spcPct val="112000"/>
              </a:lnSpc>
              <a:spcBef>
                <a:spcPts val="0"/>
              </a:spcBef>
              <a:spcAft>
                <a:spcPts val="0"/>
              </a:spcAft>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38908" y="6453386"/>
            <a:ext cx="1622409" cy="404614"/>
          </a:xfrm>
        </p:spPr>
        <p:txBody>
          <a:bodyPr/>
          <a:lstStyle>
            <a:lvl1pPr>
              <a:defRPr>
                <a:solidFill>
                  <a:schemeClr val="tx2"/>
                </a:solidFill>
              </a:defRPr>
            </a:lvl1pPr>
          </a:lstStyle>
          <a:p>
            <a:fld id="{87DE6118-2437-4B30-8E3C-4D2BE6020583}" type="datetimeFigureOut">
              <a:rPr lang="en-US" dirty="0"/>
              <a:pPr/>
              <a:t>12/14/2018</a:t>
            </a:fld>
            <a:endParaRPr lang="en-US"/>
          </a:p>
        </p:txBody>
      </p:sp>
      <p:sp>
        <p:nvSpPr>
          <p:cNvPr id="5" name="Footer Placeholder 4"/>
          <p:cNvSpPr>
            <a:spLocks noGrp="1"/>
          </p:cNvSpPr>
          <p:nvPr>
            <p:ph type="ftr" sz="quarter" idx="11"/>
          </p:nvPr>
        </p:nvSpPr>
        <p:spPr>
          <a:xfrm>
            <a:off x="2584312" y="6453386"/>
            <a:ext cx="7023377" cy="404614"/>
          </a:xfrm>
        </p:spPr>
        <p:txBody>
          <a:bodyPr/>
          <a:lstStyle>
            <a:lvl1pPr algn="ctr">
              <a:defRPr>
                <a:solidFill>
                  <a:schemeClr val="tx2"/>
                </a:solidFill>
              </a:defRPr>
            </a:lvl1pPr>
          </a:lstStyle>
          <a:p>
            <a:endParaRPr lang="en-US"/>
          </a:p>
        </p:txBody>
      </p:sp>
      <p:sp>
        <p:nvSpPr>
          <p:cNvPr id="6" name="Slide Number Placeholder 5"/>
          <p:cNvSpPr>
            <a:spLocks noGrp="1"/>
          </p:cNvSpPr>
          <p:nvPr>
            <p:ph type="sldNum" sz="quarter" idx="12"/>
          </p:nvPr>
        </p:nvSpPr>
        <p:spPr>
          <a:xfrm>
            <a:off x="9830683" y="6453386"/>
            <a:ext cx="1596292" cy="404614"/>
          </a:xfrm>
        </p:spPr>
        <p:txBody>
          <a:bodyPr/>
          <a:lstStyle>
            <a:lvl1pPr>
              <a:defRPr>
                <a:solidFill>
                  <a:schemeClr val="tx2"/>
                </a:solidFill>
              </a:defRPr>
            </a:lvl1pPr>
          </a:lstStyle>
          <a:p>
            <a:fld id="{69E57DC2-970A-4B3E-BB1C-7A09969E49DF}" type="slidenum">
              <a:rPr lang="en-US" dirty="0"/>
              <a:pPr/>
              <a:t>‹#›</a:t>
            </a:fld>
            <a:endParaRPr lang="en-US"/>
          </a:p>
        </p:txBody>
      </p:sp>
      <p:sp>
        <p:nvSpPr>
          <p:cNvPr id="7" name="Freeform 6" title="Crop Mark"/>
          <p:cNvSpPr/>
          <p:nvPr/>
        </p:nvSpPr>
        <p:spPr bwMode="auto">
          <a:xfrm>
            <a:off x="8151962" y="1685652"/>
            <a:ext cx="3275013"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tx2"/>
          </a:solidFill>
          <a:ln w="0">
            <a:noFill/>
            <a:prstDash val="solid"/>
            <a:round/>
            <a:headEnd/>
            <a:tailEnd/>
          </a:ln>
        </p:spPr>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solidFill>
              </a:defRPr>
            </a:lvl1pPr>
          </a:lstStyle>
          <a:p>
            <a:r>
              <a:rPr lang="en-US"/>
              <a:t>Click to edit Master title style</a:t>
            </a:r>
          </a:p>
        </p:txBody>
      </p:sp>
      <p:sp>
        <p:nvSpPr>
          <p:cNvPr id="3" name="Content Placeholder 2"/>
          <p:cNvSpPr>
            <a:spLocks noGrp="1"/>
          </p:cNvSpPr>
          <p:nvPr>
            <p:ph sz="half" idx="1"/>
          </p:nvPr>
        </p:nvSpPr>
        <p:spPr>
          <a:xfrm>
            <a:off x="1371600" y="2285999"/>
            <a:ext cx="4447786" cy="3581401"/>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525403" y="2285999"/>
            <a:ext cx="4447786" cy="3581401"/>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7DE6118-2437-4B30-8E3C-4D2BE6020583}" type="datetimeFigureOut">
              <a:rPr lang="en-US" dirty="0"/>
              <a:t>12/14/2018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9E57DC2-970A-4B3E-BB1C-7A09969E49DF}" type="slidenum">
              <a:rPr lang="en-US" dirty="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9601200" cy="1485900"/>
          </a:xfrm>
        </p:spPr>
        <p:txBody>
          <a:bodyPr/>
          <a:lstStyle>
            <a:lvl1pPr>
              <a:defRPr>
                <a:solidFill>
                  <a:schemeClr val="tx2"/>
                </a:solidFill>
              </a:defRPr>
            </a:lvl1pPr>
          </a:lstStyle>
          <a:p>
            <a:r>
              <a:rPr lang="en-US"/>
              <a:t>Click to edit Master title style</a:t>
            </a:r>
          </a:p>
        </p:txBody>
      </p:sp>
      <p:sp>
        <p:nvSpPr>
          <p:cNvPr id="3" name="Text Placeholder 2"/>
          <p:cNvSpPr>
            <a:spLocks noGrp="1"/>
          </p:cNvSpPr>
          <p:nvPr>
            <p:ph type="body" idx="1"/>
          </p:nvPr>
        </p:nvSpPr>
        <p:spPr>
          <a:xfrm>
            <a:off x="1371600"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371600"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525014"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525014"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7DE6118-2437-4B30-8E3C-4D2BE6020583}" type="datetimeFigureOut">
              <a:rPr lang="en-US" dirty="0"/>
              <a:t>12/14/2018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9E57DC2-970A-4B3E-BB1C-7A09969E49DF}" type="slidenum">
              <a:rPr lang="en-US" dirty="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7DE6118-2437-4B30-8E3C-4D2BE6020583}" type="datetimeFigureOut">
              <a:rPr lang="en-US" dirty="0"/>
              <a:t>12/14/2018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9E57DC2-970A-4B3E-BB1C-7A09969E49DF}" type="slidenum">
              <a:rPr lang="en-US" dirty="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bg>
      <p:bgPr>
        <a:solidFill>
          <a:srgbClr val="FFC000"/>
        </a:solidFill>
        <a:effectLst/>
      </p:bgPr>
    </p:bg>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7DE6118-2437-4B30-8E3C-4D2BE6020583}" type="datetimeFigureOut">
              <a:rPr lang="en-US" dirty="0"/>
              <a:t>12/14/2018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9E57DC2-970A-4B3E-BB1C-7A09969E49DF}" type="slidenum">
              <a:rPr lang="en-US" dirty="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bg>
      <p:bgPr>
        <a:solidFill>
          <a:srgbClr val="FFC000"/>
        </a:solidFill>
        <a:effectLst/>
      </p:bgPr>
    </p:bg>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Autofit/>
          </a:bodyPr>
          <a:lstStyle>
            <a:lvl1pPr>
              <a:lnSpc>
                <a:spcPct val="84000"/>
              </a:lnSpc>
              <a:defRPr sz="4800" baseline="0">
                <a:solidFill>
                  <a:schemeClr val="tx2"/>
                </a:solidFill>
              </a:defRPr>
            </a:lvl1pPr>
          </a:lstStyle>
          <a:p>
            <a:r>
              <a:rPr lang="en-US"/>
              <a:t>Click to edit Master title style</a:t>
            </a:r>
          </a:p>
        </p:txBody>
      </p:sp>
      <p:sp>
        <p:nvSpPr>
          <p:cNvPr id="3" name="Content Placeholder 2"/>
          <p:cNvSpPr>
            <a:spLocks noGrp="1"/>
          </p:cNvSpPr>
          <p:nvPr>
            <p:ph idx="1"/>
          </p:nvPr>
        </p:nvSpPr>
        <p:spPr>
          <a:xfrm>
            <a:off x="6256020" y="685801"/>
            <a:ext cx="5212080" cy="5175250"/>
          </a:xfrm>
        </p:spPr>
        <p:txBody>
          <a:bodyPr/>
          <a:lstStyle>
            <a:lvl1pPr>
              <a:defRPr sz="2000"/>
            </a:lvl1pPr>
            <a:lvl2pPr>
              <a:defRPr sz="2000"/>
            </a:lvl2pPr>
            <a:lvl3pPr>
              <a:defRPr sz="1800"/>
            </a:lvl3pPr>
            <a:lvl4pPr>
              <a:defRPr sz="18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723900" y="2856344"/>
            <a:ext cx="3855720" cy="3011056"/>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87DE6118-2437-4B30-8E3C-4D2BE6020583}" type="datetimeFigureOut">
              <a:rPr lang="en-US" dirty="0"/>
              <a:pPr/>
              <a:t>12/14/2018</a:t>
            </a:fld>
            <a:endParaRPr lang="en-US"/>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69E57DC2-970A-4B3E-BB1C-7A09969E49DF}" type="slidenum">
              <a:rPr lang="en-US" dirty="0"/>
              <a:pPr/>
              <a:t>‹#›</a:t>
            </a:fld>
            <a:endParaRPr lang="en-US"/>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rgbClr val="FFC000"/>
        </a:solidFill>
        <a:effectLst/>
      </p:bgPr>
    </p:bg>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rmAutofit/>
          </a:bodyPr>
          <a:lstStyle>
            <a:lvl1pPr>
              <a:lnSpc>
                <a:spcPct val="84000"/>
              </a:lnSpc>
              <a:defRPr sz="4800" baseline="0"/>
            </a:lvl1pPr>
          </a:lstStyle>
          <a:p>
            <a:r>
              <a:rPr lang="en-US"/>
              <a:t>Click to edit Master title style</a:t>
            </a:r>
          </a:p>
        </p:txBody>
      </p:sp>
      <p:sp>
        <p:nvSpPr>
          <p:cNvPr id="3" name="Picture Placeholder 2"/>
          <p:cNvSpPr>
            <a:spLocks noGrp="1" noChangeAspect="1"/>
          </p:cNvSpPr>
          <p:nvPr>
            <p:ph type="pic" idx="1"/>
          </p:nvPr>
        </p:nvSpPr>
        <p:spPr>
          <a:xfrm>
            <a:off x="5532120" y="0"/>
            <a:ext cx="6659880" cy="6857999"/>
          </a:xfrm>
        </p:spPr>
        <p:txBody>
          <a:bodyPr anchor="t">
            <a:normAutofit/>
          </a:bodyPr>
          <a:lstStyle>
            <a:lvl1pPr marL="0" indent="0">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723900" y="2855968"/>
            <a:ext cx="3855720" cy="3011432"/>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87DE6118-2437-4B30-8E3C-4D2BE6020583}" type="datetimeFigureOut">
              <a:rPr lang="en-US" dirty="0"/>
              <a:pPr/>
              <a:t>12/14/2018</a:t>
            </a:fld>
            <a:endParaRPr lang="en-US"/>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69E57DC2-970A-4B3E-BB1C-7A09969E49DF}" type="slidenum">
              <a:rPr lang="en-US" dirty="0"/>
              <a:pPr/>
              <a:t>‹#›</a:t>
            </a:fld>
            <a:endParaRPr lang="en-US"/>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1371600" y="2295525"/>
            <a:ext cx="9601200" cy="35718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7DE6118-2437-4B30-8E3C-4D2BE6020583}" type="datetimeFigureOut">
              <a:rPr lang="en-US" dirty="0"/>
              <a:t>12/14/2018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9E57DC2-970A-4B3E-BB1C-7A09969E49DF}" type="slidenum">
              <a:rPr lang="en-US" dirty="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bg>
      <p:bgPr>
        <a:solidFill>
          <a:srgbClr val="FFC000"/>
        </a:solidFill>
        <a:effectLst/>
      </p:bgPr>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596561" y="624156"/>
            <a:ext cx="1565766" cy="5243244"/>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371600" y="624156"/>
            <a:ext cx="8179641" cy="52432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7DE6118-2437-4B30-8E3C-4D2BE6020583}" type="datetimeFigureOut">
              <a:rPr lang="en-US" dirty="0"/>
              <a:t>12/14/2018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9E57DC2-970A-4B3E-BB1C-7A09969E49DF}" type="slidenum">
              <a:rPr lang="en-US" dirty="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71600" y="685800"/>
            <a:ext cx="9601200" cy="1485900"/>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p:cNvSpPr>
            <a:spLocks noGrp="1"/>
          </p:cNvSpPr>
          <p:nvPr>
            <p:ph type="body" idx="1"/>
          </p:nvPr>
        </p:nvSpPr>
        <p:spPr>
          <a:xfrm>
            <a:off x="1371600" y="2286000"/>
            <a:ext cx="9601200" cy="35814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390650" y="6453386"/>
            <a:ext cx="1204572" cy="404614"/>
          </a:xfrm>
          <a:prstGeom prst="rect">
            <a:avLst/>
          </a:prstGeom>
        </p:spPr>
        <p:txBody>
          <a:bodyPr vert="horz" lIns="91440" tIns="45720" rIns="91440" bIns="45720" rtlCol="0" anchor="ctr"/>
          <a:lstStyle>
            <a:lvl1pPr algn="l">
              <a:defRPr sz="1200" baseline="0">
                <a:solidFill>
                  <a:schemeClr val="tx2"/>
                </a:solidFill>
              </a:defRPr>
            </a:lvl1pPr>
          </a:lstStyle>
          <a:p>
            <a:fld id="{87DE6118-2437-4B30-8E3C-4D2BE6020583}" type="datetimeFigureOut">
              <a:rPr lang="en-US" dirty="0"/>
              <a:pPr/>
              <a:t>12/14/2018</a:t>
            </a:fld>
            <a:endParaRPr lang="en-US"/>
          </a:p>
        </p:txBody>
      </p:sp>
      <p:sp>
        <p:nvSpPr>
          <p:cNvPr id="5" name="Footer Placeholder 4"/>
          <p:cNvSpPr>
            <a:spLocks noGrp="1"/>
          </p:cNvSpPr>
          <p:nvPr>
            <p:ph type="ftr" sz="quarter" idx="3"/>
          </p:nvPr>
        </p:nvSpPr>
        <p:spPr>
          <a:xfrm>
            <a:off x="2893564" y="6453386"/>
            <a:ext cx="6280830" cy="404614"/>
          </a:xfrm>
          <a:prstGeom prst="rect">
            <a:avLst/>
          </a:prstGeom>
        </p:spPr>
        <p:txBody>
          <a:bodyPr vert="horz" lIns="91440" tIns="45720" rIns="91440" bIns="45720" rtlCol="0" anchor="ctr"/>
          <a:lstStyle>
            <a:lvl1pPr algn="l">
              <a:defRPr sz="1200" baseline="0">
                <a:solidFill>
                  <a:schemeClr val="tx2"/>
                </a:solidFill>
              </a:defRPr>
            </a:lvl1pPr>
          </a:lstStyle>
          <a:p>
            <a:endParaRPr lang="en-US"/>
          </a:p>
        </p:txBody>
      </p:sp>
      <p:sp>
        <p:nvSpPr>
          <p:cNvPr id="6" name="Slide Number Placeholder 5"/>
          <p:cNvSpPr>
            <a:spLocks noGrp="1"/>
          </p:cNvSpPr>
          <p:nvPr>
            <p:ph type="sldNum" sz="quarter" idx="4"/>
          </p:nvPr>
        </p:nvSpPr>
        <p:spPr>
          <a:xfrm>
            <a:off x="9472736" y="6453386"/>
            <a:ext cx="1596292" cy="404614"/>
          </a:xfrm>
          <a:prstGeom prst="rect">
            <a:avLst/>
          </a:prstGeom>
        </p:spPr>
        <p:txBody>
          <a:bodyPr vert="horz" lIns="91440" tIns="45720" rIns="91440" bIns="45720" rtlCol="0" anchor="ctr"/>
          <a:lstStyle>
            <a:lvl1pPr algn="r">
              <a:defRPr sz="1200" baseline="0">
                <a:solidFill>
                  <a:schemeClr val="tx2"/>
                </a:solidFill>
              </a:defRPr>
            </a:lvl1pPr>
          </a:lstStyle>
          <a:p>
            <a:fld id="{69E57DC2-970A-4B3E-BB1C-7A09969E49DF}" type="slidenum">
              <a:rPr lang="en-US" dirty="0"/>
              <a:pPr/>
              <a:t>‹#›</a:t>
            </a:fld>
            <a:endParaRPr lang="en-US"/>
          </a:p>
        </p:txBody>
      </p:sp>
      <p:sp>
        <p:nvSpPr>
          <p:cNvPr id="9" name="Rectangle 8" title="Side bar"/>
          <p:cNvSpPr/>
          <p:nvPr/>
        </p:nvSpPr>
        <p:spPr>
          <a:xfrm>
            <a:off x="47809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3" orient="horz" pos="1368">
          <p15:clr>
            <a:srgbClr val="F26B43"/>
          </p15:clr>
        </p15:guide>
        <p15:guide id="4"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6912">
          <p15:clr>
            <a:srgbClr val="F26B43"/>
          </p15:clr>
        </p15:guide>
        <p15:guide id="10" pos="936">
          <p15:clr>
            <a:srgbClr val="F26B43"/>
          </p15:clr>
        </p15:guide>
        <p15:guide id="11" pos="864">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915128" y="1645580"/>
            <a:ext cx="8361229" cy="2241100"/>
          </a:xfrm>
        </p:spPr>
        <p:txBody>
          <a:bodyPr/>
          <a:lstStyle/>
          <a:p>
            <a:r>
              <a:rPr lang="en-US" sz="4000">
                <a:latin typeface="Arial"/>
                <a:cs typeface="Arial"/>
              </a:rPr>
              <a:t> Reflexive methods through encultured senses Are cross cultural</a:t>
            </a:r>
          </a:p>
        </p:txBody>
      </p:sp>
      <p:sp>
        <p:nvSpPr>
          <p:cNvPr id="3" name="Subtitle 2"/>
          <p:cNvSpPr>
            <a:spLocks noGrp="1"/>
          </p:cNvSpPr>
          <p:nvPr>
            <p:ph type="subTitle" idx="1"/>
          </p:nvPr>
        </p:nvSpPr>
        <p:spPr/>
        <p:txBody>
          <a:bodyPr vert="horz" lIns="91440" tIns="45720" rIns="91440" bIns="45720" rtlCol="0" anchor="t">
            <a:normAutofit fontScale="92500"/>
          </a:bodyPr>
          <a:lstStyle/>
          <a:p>
            <a:r>
              <a:rPr lang="en-US">
                <a:latin typeface="Arial"/>
                <a:cs typeface="Arial"/>
              </a:rPr>
              <a:t>Emily Goddard</a:t>
            </a:r>
          </a:p>
          <a:p>
            <a:r>
              <a:rPr lang="en-US">
                <a:latin typeface="Arial"/>
                <a:cs typeface="Arial"/>
              </a:rPr>
              <a:t>Key Debates In Anthropological Theory (AHAN7012)</a:t>
            </a:r>
          </a:p>
        </p:txBody>
      </p:sp>
    </p:spTree>
    <p:extLst>
      <p:ext uri="{BB962C8B-B14F-4D97-AF65-F5344CB8AC3E}">
        <p14:creationId xmlns:p14="http://schemas.microsoft.com/office/powerpoint/2010/main" val="40218777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C9453D-DE4E-4220-9F71-A283D63149FB}"/>
              </a:ext>
            </a:extLst>
          </p:cNvPr>
          <p:cNvSpPr>
            <a:spLocks noGrp="1"/>
          </p:cNvSpPr>
          <p:nvPr>
            <p:ph type="title"/>
          </p:nvPr>
        </p:nvSpPr>
        <p:spPr/>
        <p:txBody>
          <a:bodyPr/>
          <a:lstStyle/>
          <a:p>
            <a:r>
              <a:rPr lang="en-US">
                <a:latin typeface="Arial"/>
                <a:cs typeface="Arial"/>
              </a:rPr>
              <a:t>Introduction: Aims and Purpose (Overview)</a:t>
            </a:r>
          </a:p>
        </p:txBody>
      </p:sp>
      <p:sp>
        <p:nvSpPr>
          <p:cNvPr id="3" name="Content Placeholder 2">
            <a:extLst>
              <a:ext uri="{FF2B5EF4-FFF2-40B4-BE49-F238E27FC236}">
                <a16:creationId xmlns:a16="http://schemas.microsoft.com/office/drawing/2014/main" id="{F90B4D70-5DA6-4A71-848E-85D1B904C514}"/>
              </a:ext>
            </a:extLst>
          </p:cNvPr>
          <p:cNvSpPr>
            <a:spLocks noGrp="1"/>
          </p:cNvSpPr>
          <p:nvPr>
            <p:ph idx="1"/>
          </p:nvPr>
        </p:nvSpPr>
        <p:spPr>
          <a:xfrm>
            <a:off x="1371600" y="1974761"/>
            <a:ext cx="9601200" cy="4287836"/>
          </a:xfrm>
        </p:spPr>
        <p:txBody>
          <a:bodyPr vert="horz" lIns="91440" tIns="45720" rIns="91440" bIns="45720" rtlCol="0" anchor="t">
            <a:normAutofit lnSpcReduction="10000"/>
          </a:bodyPr>
          <a:lstStyle/>
          <a:p>
            <a:pPr marL="383540" indent="-383540"/>
            <a:r>
              <a:rPr lang="en-US">
                <a:latin typeface="Arial"/>
                <a:cs typeface="Arial"/>
              </a:rPr>
              <a:t>This PowerPoint aims to show the inspiration that propelled me into creating this question</a:t>
            </a:r>
            <a:endParaRPr lang="en-US"/>
          </a:p>
          <a:p>
            <a:pPr marL="383540" indent="-383540"/>
            <a:r>
              <a:rPr lang="en-US">
                <a:latin typeface="Arial"/>
                <a:cs typeface="Arial"/>
              </a:rPr>
              <a:t>Show awareness of academic background of sensory anthropology</a:t>
            </a:r>
          </a:p>
          <a:p>
            <a:pPr marL="383540" indent="-383540"/>
            <a:r>
              <a:rPr lang="en-US">
                <a:latin typeface="Arial"/>
                <a:cs typeface="Arial"/>
              </a:rPr>
              <a:t>Reflecting on the history of anthropology</a:t>
            </a:r>
            <a:endParaRPr lang="en-US">
              <a:ea typeface="+mn-lt"/>
              <a:cs typeface="+mn-lt"/>
            </a:endParaRPr>
          </a:p>
          <a:p>
            <a:pPr marL="383540" indent="-383540"/>
            <a:r>
              <a:rPr lang="en-US">
                <a:ea typeface="+mn-lt"/>
                <a:cs typeface="+mn-lt"/>
              </a:rPr>
              <a:t>Outlining the train of thought as to why I chose this debate itself with the GDAT method</a:t>
            </a:r>
            <a:endParaRPr lang="en-US"/>
          </a:p>
          <a:p>
            <a:pPr marL="383540" indent="-383540"/>
            <a:r>
              <a:rPr lang="en-US">
                <a:latin typeface="Arial"/>
                <a:cs typeface="Arial"/>
              </a:rPr>
              <a:t>Demonstrate an advanced awareness of how the debates, and the contributors' engagement in dialogue</a:t>
            </a:r>
          </a:p>
          <a:p>
            <a:pPr marL="383540" indent="-383540"/>
            <a:r>
              <a:rPr lang="en-US">
                <a:latin typeface="Arial"/>
                <a:cs typeface="Arial"/>
              </a:rPr>
              <a:t>Confront disciplinary controversies using debating as the methodology</a:t>
            </a:r>
            <a:endParaRPr lang="en-US"/>
          </a:p>
          <a:p>
            <a:pPr marL="383540" indent="-383540"/>
            <a:r>
              <a:rPr lang="en-US">
                <a:latin typeface="Arial"/>
                <a:cs typeface="Arial"/>
              </a:rPr>
              <a:t>Conflicting positions and ideas about anthropology as a discipline, its purpose and method</a:t>
            </a:r>
          </a:p>
          <a:p>
            <a:pPr marL="383540" indent="-383540"/>
            <a:r>
              <a:rPr lang="en-US">
                <a:latin typeface="Arial"/>
                <a:cs typeface="Arial"/>
              </a:rPr>
              <a:t>What I think anthropologists should be concerning themselves with today</a:t>
            </a:r>
            <a:endParaRPr lang="en-US"/>
          </a:p>
          <a:p>
            <a:pPr marL="0" indent="0">
              <a:buNone/>
            </a:pPr>
            <a:endParaRPr lang="en-US">
              <a:latin typeface="Arial"/>
              <a:cs typeface="Arial"/>
            </a:endParaRPr>
          </a:p>
          <a:p>
            <a:pPr marL="0" indent="0">
              <a:buNone/>
            </a:pPr>
            <a:endParaRPr lang="en-US">
              <a:latin typeface="Arial"/>
              <a:cs typeface="Arial"/>
            </a:endParaRPr>
          </a:p>
        </p:txBody>
      </p:sp>
    </p:spTree>
    <p:extLst>
      <p:ext uri="{BB962C8B-B14F-4D97-AF65-F5344CB8AC3E}">
        <p14:creationId xmlns:p14="http://schemas.microsoft.com/office/powerpoint/2010/main" val="26342821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9DFE9D-7BD6-4DE3-9697-06605213EA9E}"/>
              </a:ext>
            </a:extLst>
          </p:cNvPr>
          <p:cNvSpPr>
            <a:spLocks noGrp="1"/>
          </p:cNvSpPr>
          <p:nvPr>
            <p:ph type="title"/>
          </p:nvPr>
        </p:nvSpPr>
        <p:spPr/>
        <p:txBody>
          <a:bodyPr/>
          <a:lstStyle/>
          <a:p>
            <a:r>
              <a:rPr lang="en-US">
                <a:latin typeface="Arial"/>
                <a:cs typeface="Arial"/>
              </a:rPr>
              <a:t>Sensory anthropology: Pink, Howes and Ingold</a:t>
            </a:r>
          </a:p>
        </p:txBody>
      </p:sp>
      <p:sp>
        <p:nvSpPr>
          <p:cNvPr id="3" name="Content Placeholder 2">
            <a:extLst>
              <a:ext uri="{FF2B5EF4-FFF2-40B4-BE49-F238E27FC236}">
                <a16:creationId xmlns:a16="http://schemas.microsoft.com/office/drawing/2014/main" id="{9E32FC59-621B-466B-83FD-D6E913E04959}"/>
              </a:ext>
            </a:extLst>
          </p:cNvPr>
          <p:cNvSpPr>
            <a:spLocks noGrp="1"/>
          </p:cNvSpPr>
          <p:nvPr>
            <p:ph idx="1"/>
          </p:nvPr>
        </p:nvSpPr>
        <p:spPr>
          <a:xfrm>
            <a:off x="1371600" y="2286000"/>
            <a:ext cx="9601200" cy="3696418"/>
          </a:xfrm>
        </p:spPr>
        <p:txBody>
          <a:bodyPr vert="horz" lIns="91440" tIns="45720" rIns="91440" bIns="45720" rtlCol="0" anchor="t">
            <a:normAutofit fontScale="92500" lnSpcReduction="10000"/>
          </a:bodyPr>
          <a:lstStyle/>
          <a:p>
            <a:pPr marL="0" indent="0">
              <a:buNone/>
            </a:pPr>
            <a:r>
              <a:rPr lang="en-US">
                <a:latin typeface="Franklin Gothic Book"/>
                <a:cs typeface="Arial"/>
              </a:rPr>
              <a:t>Defining sensory</a:t>
            </a:r>
            <a:r>
              <a:rPr lang="en-US">
                <a:ea typeface="+mn-lt"/>
                <a:cs typeface="+mn-lt"/>
              </a:rPr>
              <a:t> anthropology: </a:t>
            </a:r>
            <a:endParaRPr lang="en-US">
              <a:latin typeface="Arial"/>
              <a:ea typeface="+mn-lt"/>
              <a:cs typeface="Arial"/>
            </a:endParaRPr>
          </a:p>
          <a:p>
            <a:pPr marL="0" indent="0">
              <a:buNone/>
            </a:pPr>
            <a:endParaRPr lang="en-US">
              <a:ea typeface="+mn-lt"/>
              <a:cs typeface="+mn-lt"/>
            </a:endParaRPr>
          </a:p>
          <a:p>
            <a:pPr marL="342900" indent="-342900"/>
            <a:r>
              <a:rPr lang="en-US">
                <a:ea typeface="+mn-lt"/>
                <a:cs typeface="+mn-lt"/>
              </a:rPr>
              <a:t>reflexive, gendered, embodied and visual (Pink and Howes 2010:331)</a:t>
            </a:r>
          </a:p>
          <a:p>
            <a:pPr marL="342900" indent="-342900"/>
            <a:endParaRPr lang="en-US">
              <a:ea typeface="+mn-lt"/>
              <a:cs typeface="+mn-lt"/>
            </a:endParaRPr>
          </a:p>
          <a:p>
            <a:pPr marL="342900" indent="-342900"/>
            <a:r>
              <a:rPr lang="en-US">
                <a:ea typeface="+mn-lt"/>
                <a:cs typeface="+mn-lt"/>
              </a:rPr>
              <a:t>rejecting ‘traditional’ forms of cross-cultural comparison, and disassociating the relationship between culture and place' (Pink and Howes 2010:331)</a:t>
            </a:r>
          </a:p>
          <a:p>
            <a:pPr marL="342900" indent="-342900"/>
            <a:endParaRPr lang="en-US">
              <a:ea typeface="+mn-lt"/>
              <a:cs typeface="+mn-lt"/>
            </a:endParaRPr>
          </a:p>
          <a:p>
            <a:pPr marL="342900" indent="-342900"/>
            <a:r>
              <a:rPr lang="en-US">
                <a:ea typeface="+mn-lt"/>
                <a:cs typeface="+mn-lt"/>
              </a:rPr>
              <a:t>Merleau-Ponty discusses the‘synergy’ and ‘intertranslatability’ of the senses' (Pink and Howes 2010:335)</a:t>
            </a:r>
            <a:br>
              <a:rPr lang="en-US">
                <a:ea typeface="+mn-lt"/>
                <a:cs typeface="+mn-lt"/>
              </a:rPr>
            </a:br>
            <a:endParaRPr lang="en-US"/>
          </a:p>
          <a:p>
            <a:pPr marL="383540" indent="-383540"/>
            <a:endParaRPr lang="en-US"/>
          </a:p>
        </p:txBody>
      </p:sp>
    </p:spTree>
    <p:extLst>
      <p:ext uri="{BB962C8B-B14F-4D97-AF65-F5344CB8AC3E}">
        <p14:creationId xmlns:p14="http://schemas.microsoft.com/office/powerpoint/2010/main" val="13771764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D630E0-3DC9-43E2-95FB-BE43E245DE6F}"/>
              </a:ext>
            </a:extLst>
          </p:cNvPr>
          <p:cNvSpPr>
            <a:spLocks noGrp="1"/>
          </p:cNvSpPr>
          <p:nvPr>
            <p:ph type="title"/>
          </p:nvPr>
        </p:nvSpPr>
        <p:spPr>
          <a:xfrm>
            <a:off x="1371600" y="685800"/>
            <a:ext cx="9601200" cy="578758"/>
          </a:xfrm>
        </p:spPr>
        <p:txBody>
          <a:bodyPr>
            <a:normAutofit fontScale="90000"/>
          </a:bodyPr>
          <a:lstStyle/>
          <a:p>
            <a:r>
              <a:rPr lang="en-US"/>
              <a:t>History of reflexivity: colonialist roots</a:t>
            </a:r>
          </a:p>
        </p:txBody>
      </p:sp>
      <p:sp>
        <p:nvSpPr>
          <p:cNvPr id="3" name="Content Placeholder 2">
            <a:extLst>
              <a:ext uri="{FF2B5EF4-FFF2-40B4-BE49-F238E27FC236}">
                <a16:creationId xmlns:a16="http://schemas.microsoft.com/office/drawing/2014/main" id="{D4B7A142-5710-4857-BB55-438ADCDCE287}"/>
              </a:ext>
            </a:extLst>
          </p:cNvPr>
          <p:cNvSpPr>
            <a:spLocks noGrp="1"/>
          </p:cNvSpPr>
          <p:nvPr>
            <p:ph idx="1"/>
          </p:nvPr>
        </p:nvSpPr>
        <p:spPr>
          <a:xfrm>
            <a:off x="1371600" y="1623786"/>
            <a:ext cx="9601200" cy="4724399"/>
          </a:xfrm>
        </p:spPr>
        <p:txBody>
          <a:bodyPr vert="horz" lIns="91440" tIns="45720" rIns="91440" bIns="45720" rtlCol="0" anchor="t">
            <a:normAutofit fontScale="92500" lnSpcReduction="10000"/>
          </a:bodyPr>
          <a:lstStyle/>
          <a:p>
            <a:pPr marL="383540" indent="-383540">
              <a:buFont typeface="Franklin Gothic Book"/>
              <a:buChar char="■"/>
            </a:pPr>
            <a:r>
              <a:rPr lang="en-US"/>
              <a:t>exotic other in anthropology</a:t>
            </a:r>
          </a:p>
          <a:p>
            <a:pPr marL="383540" indent="-383540">
              <a:buFont typeface="Franklin Gothic Book"/>
              <a:buChar char="■"/>
            </a:pPr>
            <a:endParaRPr lang="en-US"/>
          </a:p>
          <a:p>
            <a:pPr marL="383540" indent="-383540">
              <a:buFont typeface="Franklin Gothic Book"/>
              <a:buChar char="■"/>
            </a:pPr>
            <a:r>
              <a:rPr lang="en-US"/>
              <a:t>moved away from seeing humans as human artefacts</a:t>
            </a:r>
          </a:p>
          <a:p>
            <a:pPr marL="0" indent="0">
              <a:buNone/>
            </a:pPr>
            <a:endParaRPr lang="en-US"/>
          </a:p>
          <a:p>
            <a:pPr marL="0" indent="0">
              <a:buNone/>
            </a:pPr>
            <a:r>
              <a:rPr lang="en-US"/>
              <a:t>We </a:t>
            </a:r>
            <a:r>
              <a:rPr lang="en-US">
                <a:latin typeface="Calibri"/>
                <a:cs typeface="Calibri"/>
              </a:rPr>
              <a:t>are</a:t>
            </a:r>
            <a:r>
              <a:rPr lang="en-US"/>
              <a:t> being more aware of the presence of the ethnographer:</a:t>
            </a:r>
          </a:p>
          <a:p>
            <a:pPr marL="0" indent="0">
              <a:buNone/>
            </a:pPr>
            <a:endParaRPr lang="en-US"/>
          </a:p>
          <a:p>
            <a:pPr marL="383540" indent="-383540"/>
            <a:r>
              <a:rPr lang="en-US"/>
              <a:t>Terms are not cross cultural</a:t>
            </a:r>
          </a:p>
          <a:p>
            <a:pPr marL="383540" indent="-383540"/>
            <a:endParaRPr lang="en-US"/>
          </a:p>
          <a:p>
            <a:pPr marL="383540" indent="-383540"/>
            <a:r>
              <a:rPr lang="en-US"/>
              <a:t>With reflexivity we develop ethics; having vaccinations and quarantine time before doing cross-cultural ethnography  </a:t>
            </a:r>
          </a:p>
          <a:p>
            <a:pPr marL="383540" indent="-383540"/>
            <a:endParaRPr lang="en-US"/>
          </a:p>
          <a:p>
            <a:pPr marL="383540" indent="-383540"/>
            <a:r>
              <a:rPr lang="en-US"/>
              <a:t>With reflexivity we adapt our attitude beyond attaining and commodifying knowledge. </a:t>
            </a:r>
          </a:p>
          <a:p>
            <a:pPr marL="383540" indent="-383540"/>
            <a:endParaRPr lang="en-US"/>
          </a:p>
          <a:p>
            <a:pPr marL="383540" indent="-383540"/>
            <a:endParaRPr lang="en-US"/>
          </a:p>
        </p:txBody>
      </p:sp>
    </p:spTree>
    <p:extLst>
      <p:ext uri="{BB962C8B-B14F-4D97-AF65-F5344CB8AC3E}">
        <p14:creationId xmlns:p14="http://schemas.microsoft.com/office/powerpoint/2010/main" val="41648613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1A3219-7788-401A-A89B-809DBE5E9F57}"/>
              </a:ext>
            </a:extLst>
          </p:cNvPr>
          <p:cNvSpPr>
            <a:spLocks noGrp="1"/>
          </p:cNvSpPr>
          <p:nvPr>
            <p:ph type="title"/>
          </p:nvPr>
        </p:nvSpPr>
        <p:spPr/>
        <p:txBody>
          <a:bodyPr/>
          <a:lstStyle/>
          <a:p>
            <a:r>
              <a:rPr lang="en-US"/>
              <a:t>Train of thought</a:t>
            </a:r>
          </a:p>
        </p:txBody>
      </p:sp>
      <p:sp>
        <p:nvSpPr>
          <p:cNvPr id="3" name="Content Placeholder 2">
            <a:extLst>
              <a:ext uri="{FF2B5EF4-FFF2-40B4-BE49-F238E27FC236}">
                <a16:creationId xmlns:a16="http://schemas.microsoft.com/office/drawing/2014/main" id="{615718B4-47F8-4F51-AB13-BC4ED6FC39B8}"/>
              </a:ext>
            </a:extLst>
          </p:cNvPr>
          <p:cNvSpPr>
            <a:spLocks noGrp="1"/>
          </p:cNvSpPr>
          <p:nvPr>
            <p:ph idx="1"/>
          </p:nvPr>
        </p:nvSpPr>
        <p:spPr>
          <a:xfrm>
            <a:off x="1371600" y="1242786"/>
            <a:ext cx="9601200" cy="4624614"/>
          </a:xfrm>
        </p:spPr>
        <p:txBody>
          <a:bodyPr vert="horz" lIns="91440" tIns="45720" rIns="91440" bIns="45720" rtlCol="0" anchor="t">
            <a:normAutofit/>
          </a:bodyPr>
          <a:lstStyle/>
          <a:p>
            <a:pPr marL="0" indent="0">
              <a:buNone/>
            </a:pPr>
            <a:r>
              <a:rPr lang="en-US"/>
              <a:t>Following academic argument: </a:t>
            </a:r>
          </a:p>
          <a:p>
            <a:pPr marL="383540" indent="-383540"/>
            <a:r>
              <a:rPr lang="en-US"/>
              <a:t>Discussion on ways of communicating findings in a new format</a:t>
            </a:r>
          </a:p>
          <a:p>
            <a:pPr marL="383540" indent="-383540"/>
            <a:endParaRPr lang="en-US">
              <a:ea typeface="+mn-lt"/>
              <a:cs typeface="+mn-lt"/>
            </a:endParaRPr>
          </a:p>
          <a:p>
            <a:pPr marL="0" indent="0">
              <a:buNone/>
            </a:pPr>
            <a:r>
              <a:rPr lang="en-US">
                <a:ea typeface="+mn-lt"/>
                <a:cs typeface="+mn-lt"/>
              </a:rPr>
              <a:t>Reflexivity happens:</a:t>
            </a:r>
          </a:p>
          <a:p>
            <a:pPr marL="0" indent="0">
              <a:buNone/>
            </a:pPr>
            <a:endParaRPr lang="en-US">
              <a:ea typeface="+mn-lt"/>
              <a:cs typeface="+mn-lt"/>
            </a:endParaRPr>
          </a:p>
          <a:p>
            <a:pPr marL="383540" indent="-383540"/>
            <a:r>
              <a:rPr lang="en-US">
                <a:ea typeface="+mn-lt"/>
                <a:cs typeface="+mn-lt"/>
              </a:rPr>
              <a:t>Before, during and after the field</a:t>
            </a:r>
            <a:endParaRPr lang="en-US"/>
          </a:p>
          <a:p>
            <a:pPr marL="383540" indent="-383540"/>
            <a:r>
              <a:rPr lang="en-US"/>
              <a:t>Perhaps we should maybe be very aware how we are encultured we are in before we go abroad as part of the reflexivity</a:t>
            </a:r>
          </a:p>
          <a:p>
            <a:pPr marL="383540" indent="-383540"/>
            <a:r>
              <a:rPr lang="en-US"/>
              <a:t>Our own encultured senses, not just our emotions</a:t>
            </a:r>
          </a:p>
          <a:p>
            <a:pPr marL="383540" indent="-383540"/>
            <a:r>
              <a:rPr lang="en-US"/>
              <a:t>Is current sensory reflexive method effective cross cultural ethnography?</a:t>
            </a:r>
          </a:p>
          <a:p>
            <a:pPr marL="0" indent="0">
              <a:buNone/>
            </a:pPr>
            <a:endParaRPr lang="en-US"/>
          </a:p>
          <a:p>
            <a:pPr marL="0" indent="0">
              <a:buNone/>
            </a:pPr>
            <a:endParaRPr lang="en-US">
              <a:ea typeface="+mn-lt"/>
              <a:cs typeface="+mn-lt"/>
            </a:endParaRPr>
          </a:p>
          <a:p>
            <a:pPr marL="0" indent="0">
              <a:buNone/>
            </a:pPr>
            <a:endParaRPr lang="en-US"/>
          </a:p>
          <a:p>
            <a:pPr marL="0" indent="0">
              <a:buNone/>
            </a:pPr>
            <a:endParaRPr lang="en-US"/>
          </a:p>
          <a:p>
            <a:pPr marL="0" indent="0">
              <a:buNone/>
            </a:pPr>
            <a:endParaRPr lang="en-US"/>
          </a:p>
          <a:p>
            <a:pPr marL="0" indent="0">
              <a:buNone/>
            </a:pPr>
            <a:endParaRPr lang="en-US"/>
          </a:p>
          <a:p>
            <a:pPr marL="383540" indent="-383540"/>
            <a:endParaRPr lang="en-US"/>
          </a:p>
          <a:p>
            <a:pPr marL="383540" indent="-383540"/>
            <a:endParaRPr lang="en-US"/>
          </a:p>
        </p:txBody>
      </p:sp>
    </p:spTree>
    <p:extLst>
      <p:ext uri="{BB962C8B-B14F-4D97-AF65-F5344CB8AC3E}">
        <p14:creationId xmlns:p14="http://schemas.microsoft.com/office/powerpoint/2010/main" val="27899156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970D9BA-2974-47F9-8DCB-CCE9BEF39FA2}"/>
              </a:ext>
            </a:extLst>
          </p:cNvPr>
          <p:cNvSpPr txBox="1"/>
          <p:nvPr/>
        </p:nvSpPr>
        <p:spPr>
          <a:xfrm>
            <a:off x="2982685" y="841828"/>
            <a:ext cx="2743200" cy="369332"/>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a:t>Anthropologist</a:t>
            </a:r>
          </a:p>
        </p:txBody>
      </p:sp>
      <p:sp>
        <p:nvSpPr>
          <p:cNvPr id="5" name="TextBox 4">
            <a:extLst>
              <a:ext uri="{FF2B5EF4-FFF2-40B4-BE49-F238E27FC236}">
                <a16:creationId xmlns:a16="http://schemas.microsoft.com/office/drawing/2014/main" id="{14539F31-1393-4BDE-BA26-AE5EF1251B18}"/>
              </a:ext>
            </a:extLst>
          </p:cNvPr>
          <p:cNvSpPr txBox="1"/>
          <p:nvPr/>
        </p:nvSpPr>
        <p:spPr>
          <a:xfrm>
            <a:off x="6910613" y="1703613"/>
            <a:ext cx="1119415" cy="369332"/>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a:t>Senses</a:t>
            </a:r>
          </a:p>
        </p:txBody>
      </p:sp>
      <p:sp>
        <p:nvSpPr>
          <p:cNvPr id="6" name="TextBox 5">
            <a:extLst>
              <a:ext uri="{FF2B5EF4-FFF2-40B4-BE49-F238E27FC236}">
                <a16:creationId xmlns:a16="http://schemas.microsoft.com/office/drawing/2014/main" id="{0EDE4617-C93F-4886-A49E-B9E274B3D88F}"/>
              </a:ext>
            </a:extLst>
          </p:cNvPr>
          <p:cNvSpPr txBox="1"/>
          <p:nvPr/>
        </p:nvSpPr>
        <p:spPr>
          <a:xfrm>
            <a:off x="10076542" y="3200399"/>
            <a:ext cx="702129" cy="369332"/>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a:t>Data</a:t>
            </a:r>
          </a:p>
        </p:txBody>
      </p:sp>
      <p:sp>
        <p:nvSpPr>
          <p:cNvPr id="7" name="TextBox 6">
            <a:extLst>
              <a:ext uri="{FF2B5EF4-FFF2-40B4-BE49-F238E27FC236}">
                <a16:creationId xmlns:a16="http://schemas.microsoft.com/office/drawing/2014/main" id="{D5721353-3002-4C01-B3FB-898DD0498B78}"/>
              </a:ext>
            </a:extLst>
          </p:cNvPr>
          <p:cNvSpPr txBox="1"/>
          <p:nvPr/>
        </p:nvSpPr>
        <p:spPr>
          <a:xfrm>
            <a:off x="5724071" y="5831114"/>
            <a:ext cx="1288143" cy="646331"/>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Scope of Perception</a:t>
            </a:r>
          </a:p>
        </p:txBody>
      </p:sp>
      <p:sp>
        <p:nvSpPr>
          <p:cNvPr id="8" name="TextBox 7">
            <a:extLst>
              <a:ext uri="{FF2B5EF4-FFF2-40B4-BE49-F238E27FC236}">
                <a16:creationId xmlns:a16="http://schemas.microsoft.com/office/drawing/2014/main" id="{9F5B474D-56E8-4B9C-99FD-58CDC9053477}"/>
              </a:ext>
            </a:extLst>
          </p:cNvPr>
          <p:cNvSpPr txBox="1"/>
          <p:nvPr/>
        </p:nvSpPr>
        <p:spPr>
          <a:xfrm>
            <a:off x="4617357" y="3127830"/>
            <a:ext cx="1324429" cy="369332"/>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a:t>Reflexivity</a:t>
            </a:r>
          </a:p>
        </p:txBody>
      </p:sp>
      <p:sp>
        <p:nvSpPr>
          <p:cNvPr id="9" name="TextBox 8">
            <a:extLst>
              <a:ext uri="{FF2B5EF4-FFF2-40B4-BE49-F238E27FC236}">
                <a16:creationId xmlns:a16="http://schemas.microsoft.com/office/drawing/2014/main" id="{B6860EFD-73A4-49BA-A9AB-82087371EB88}"/>
              </a:ext>
            </a:extLst>
          </p:cNvPr>
          <p:cNvSpPr txBox="1"/>
          <p:nvPr/>
        </p:nvSpPr>
        <p:spPr>
          <a:xfrm>
            <a:off x="1431471" y="4960257"/>
            <a:ext cx="3731985" cy="923330"/>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Anthropological method is informed by reflexivity, perception and sensory cultures</a:t>
            </a:r>
          </a:p>
        </p:txBody>
      </p:sp>
      <p:sp>
        <p:nvSpPr>
          <p:cNvPr id="11" name="Arrow: Right 10">
            <a:extLst>
              <a:ext uri="{FF2B5EF4-FFF2-40B4-BE49-F238E27FC236}">
                <a16:creationId xmlns:a16="http://schemas.microsoft.com/office/drawing/2014/main" id="{EE4F4861-298F-4758-B734-128AE16D1317}"/>
              </a:ext>
            </a:extLst>
          </p:cNvPr>
          <p:cNvSpPr/>
          <p:nvPr/>
        </p:nvSpPr>
        <p:spPr>
          <a:xfrm rot="1140000">
            <a:off x="7814890" y="2301897"/>
            <a:ext cx="2611264" cy="47556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Arrow: Right 9">
            <a:extLst>
              <a:ext uri="{FF2B5EF4-FFF2-40B4-BE49-F238E27FC236}">
                <a16:creationId xmlns:a16="http://schemas.microsoft.com/office/drawing/2014/main" id="{E71C20D9-396D-4D91-81F9-0A82337D3FEC}"/>
              </a:ext>
            </a:extLst>
          </p:cNvPr>
          <p:cNvSpPr/>
          <p:nvPr/>
        </p:nvSpPr>
        <p:spPr>
          <a:xfrm rot="660000">
            <a:off x="4118247" y="1362909"/>
            <a:ext cx="2774550"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Arrow: Right 11">
            <a:extLst>
              <a:ext uri="{FF2B5EF4-FFF2-40B4-BE49-F238E27FC236}">
                <a16:creationId xmlns:a16="http://schemas.microsoft.com/office/drawing/2014/main" id="{5F0200A3-341D-42F5-B17C-9B6C6549E0D5}"/>
              </a:ext>
            </a:extLst>
          </p:cNvPr>
          <p:cNvSpPr/>
          <p:nvPr/>
        </p:nvSpPr>
        <p:spPr>
          <a:xfrm rot="8760000">
            <a:off x="6692951" y="4686257"/>
            <a:ext cx="3908477" cy="46649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Arrow: Right 12">
            <a:extLst>
              <a:ext uri="{FF2B5EF4-FFF2-40B4-BE49-F238E27FC236}">
                <a16:creationId xmlns:a16="http://schemas.microsoft.com/office/drawing/2014/main" id="{D195260E-BEE0-4F31-94A8-6B0C2B06C1A9}"/>
              </a:ext>
            </a:extLst>
          </p:cNvPr>
          <p:cNvSpPr/>
          <p:nvPr/>
        </p:nvSpPr>
        <p:spPr>
          <a:xfrm rot="15420000">
            <a:off x="4248013" y="4451253"/>
            <a:ext cx="2330051"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Arrow: Right 13">
            <a:extLst>
              <a:ext uri="{FF2B5EF4-FFF2-40B4-BE49-F238E27FC236}">
                <a16:creationId xmlns:a16="http://schemas.microsoft.com/office/drawing/2014/main" id="{F2559C84-A09D-4F81-8BE0-31E464143CD9}"/>
              </a:ext>
            </a:extLst>
          </p:cNvPr>
          <p:cNvSpPr/>
          <p:nvPr/>
        </p:nvSpPr>
        <p:spPr>
          <a:xfrm rot="19380000">
            <a:off x="5554521" y="2451795"/>
            <a:ext cx="1468265" cy="466490"/>
          </a:xfrm>
          <a:prstGeom prst="rightArrow">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Arrow: Right 14">
            <a:extLst>
              <a:ext uri="{FF2B5EF4-FFF2-40B4-BE49-F238E27FC236}">
                <a16:creationId xmlns:a16="http://schemas.microsoft.com/office/drawing/2014/main" id="{4A8B820E-2EEB-4306-AA03-702E6D936F15}"/>
              </a:ext>
            </a:extLst>
          </p:cNvPr>
          <p:cNvSpPr/>
          <p:nvPr/>
        </p:nvSpPr>
        <p:spPr>
          <a:xfrm rot="4440000">
            <a:off x="4801367" y="4451252"/>
            <a:ext cx="2330051" cy="484632"/>
          </a:xfrm>
          <a:prstGeom prst="rightArrow">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Arrow: Right 15">
            <a:extLst>
              <a:ext uri="{FF2B5EF4-FFF2-40B4-BE49-F238E27FC236}">
                <a16:creationId xmlns:a16="http://schemas.microsoft.com/office/drawing/2014/main" id="{5D55278E-3914-41B1-8E18-B22888EB32BF}"/>
              </a:ext>
            </a:extLst>
          </p:cNvPr>
          <p:cNvSpPr/>
          <p:nvPr/>
        </p:nvSpPr>
        <p:spPr>
          <a:xfrm rot="21540000">
            <a:off x="5862900" y="3165020"/>
            <a:ext cx="4171550" cy="448348"/>
          </a:xfrm>
          <a:prstGeom prst="rightArrow">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924069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a:extLst>
              <a:ext uri="{FF2B5EF4-FFF2-40B4-BE49-F238E27FC236}">
                <a16:creationId xmlns:a16="http://schemas.microsoft.com/office/drawing/2014/main" id="{2A84D7A8-18F3-459B-93AE-D3B294CEBFEE}"/>
              </a:ext>
            </a:extLst>
          </p:cNvPr>
          <p:cNvPicPr>
            <a:picLocks noChangeAspect="1"/>
          </p:cNvPicPr>
          <p:nvPr/>
        </p:nvPicPr>
        <p:blipFill>
          <a:blip r:embed="rId3"/>
          <a:stretch>
            <a:fillRect/>
          </a:stretch>
        </p:blipFill>
        <p:spPr>
          <a:xfrm>
            <a:off x="4853797" y="899"/>
            <a:ext cx="7315199" cy="6856202"/>
          </a:xfrm>
          <a:prstGeom prst="rect">
            <a:avLst/>
          </a:prstGeom>
        </p:spPr>
      </p:pic>
      <p:sp>
        <p:nvSpPr>
          <p:cNvPr id="6" name="TextBox 5">
            <a:extLst>
              <a:ext uri="{FF2B5EF4-FFF2-40B4-BE49-F238E27FC236}">
                <a16:creationId xmlns:a16="http://schemas.microsoft.com/office/drawing/2014/main" id="{4EA20819-8D80-4F34-86AD-80FB85D06117}"/>
              </a:ext>
            </a:extLst>
          </p:cNvPr>
          <p:cNvSpPr txBox="1"/>
          <p:nvPr/>
        </p:nvSpPr>
        <p:spPr>
          <a:xfrm>
            <a:off x="4724400" y="3193211"/>
            <a:ext cx="2743200" cy="369332"/>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a:t>Click to add text</a:t>
            </a:r>
          </a:p>
        </p:txBody>
      </p:sp>
      <p:sp>
        <p:nvSpPr>
          <p:cNvPr id="7" name="TextBox 6">
            <a:extLst>
              <a:ext uri="{FF2B5EF4-FFF2-40B4-BE49-F238E27FC236}">
                <a16:creationId xmlns:a16="http://schemas.microsoft.com/office/drawing/2014/main" id="{AF10B3B8-89A9-4ACF-917D-5610A52A003D}"/>
              </a:ext>
            </a:extLst>
          </p:cNvPr>
          <p:cNvSpPr txBox="1"/>
          <p:nvPr/>
        </p:nvSpPr>
        <p:spPr>
          <a:xfrm>
            <a:off x="1000664" y="332116"/>
            <a:ext cx="2743200" cy="369332"/>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a:p>
        </p:txBody>
      </p:sp>
      <p:sp>
        <p:nvSpPr>
          <p:cNvPr id="8" name="TextBox 7">
            <a:extLst>
              <a:ext uri="{FF2B5EF4-FFF2-40B4-BE49-F238E27FC236}">
                <a16:creationId xmlns:a16="http://schemas.microsoft.com/office/drawing/2014/main" id="{663DDD24-84A6-4F78-84AE-FA0FB6AFF4BE}"/>
              </a:ext>
            </a:extLst>
          </p:cNvPr>
          <p:cNvSpPr txBox="1"/>
          <p:nvPr/>
        </p:nvSpPr>
        <p:spPr>
          <a:xfrm>
            <a:off x="8203720" y="3150079"/>
            <a:ext cx="2743200" cy="369332"/>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a:t>Click to add text</a:t>
            </a:r>
          </a:p>
        </p:txBody>
      </p:sp>
      <p:sp>
        <p:nvSpPr>
          <p:cNvPr id="9" name="TextBox 8">
            <a:extLst>
              <a:ext uri="{FF2B5EF4-FFF2-40B4-BE49-F238E27FC236}">
                <a16:creationId xmlns:a16="http://schemas.microsoft.com/office/drawing/2014/main" id="{3716D31F-53D9-48CC-A9B4-07F6899D9EC1}"/>
              </a:ext>
            </a:extLst>
          </p:cNvPr>
          <p:cNvSpPr txBox="1"/>
          <p:nvPr/>
        </p:nvSpPr>
        <p:spPr>
          <a:xfrm>
            <a:off x="1000664" y="519022"/>
            <a:ext cx="2743200" cy="3970318"/>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a:latin typeface="Calibri"/>
              </a:rPr>
              <a:t>‘make sense’ of the world, or translate sensory perceptions and concepts into a particular ‘worldview’” (Classen 1997: 402)</a:t>
            </a:r>
          </a:p>
          <a:p>
            <a:endParaRPr lang="en-US">
              <a:latin typeface="Calibri"/>
              <a:cs typeface="Calibri"/>
            </a:endParaRPr>
          </a:p>
          <a:p>
            <a:r>
              <a:rPr lang="en-US">
                <a:latin typeface="Calibri"/>
                <a:cs typeface="Calibri"/>
              </a:rPr>
              <a:t>Encoded art by 'New Earth Codes'  </a:t>
            </a:r>
          </a:p>
          <a:p>
            <a:endParaRPr lang="en-US">
              <a:latin typeface="Calibri"/>
              <a:cs typeface="Calibri"/>
            </a:endParaRPr>
          </a:p>
          <a:p>
            <a:r>
              <a:rPr lang="en-US">
                <a:latin typeface="Calibri"/>
                <a:cs typeface="Calibri"/>
              </a:rPr>
              <a:t>Guilherme Bastos</a:t>
            </a:r>
            <a:endParaRPr lang="en-US"/>
          </a:p>
          <a:p>
            <a:endParaRPr lang="en-US"/>
          </a:p>
          <a:p>
            <a:endParaRPr lang="en-US">
              <a:latin typeface="Calibri"/>
              <a:cs typeface="Calibri"/>
            </a:endParaRPr>
          </a:p>
          <a:p>
            <a:endParaRPr lang="en-US">
              <a:latin typeface="Calibri"/>
              <a:cs typeface="Calibri"/>
            </a:endParaRPr>
          </a:p>
        </p:txBody>
      </p:sp>
    </p:spTree>
    <p:extLst>
      <p:ext uri="{BB962C8B-B14F-4D97-AF65-F5344CB8AC3E}">
        <p14:creationId xmlns:p14="http://schemas.microsoft.com/office/powerpoint/2010/main" val="39810915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D2CEFC-7195-4007-B68A-00BD2EAA4BEF}"/>
              </a:ext>
            </a:extLst>
          </p:cNvPr>
          <p:cNvSpPr>
            <a:spLocks noGrp="1"/>
          </p:cNvSpPr>
          <p:nvPr>
            <p:ph type="title"/>
          </p:nvPr>
        </p:nvSpPr>
        <p:spPr/>
        <p:txBody>
          <a:bodyPr>
            <a:normAutofit fontScale="90000"/>
          </a:bodyPr>
          <a:lstStyle/>
          <a:p>
            <a:r>
              <a:rPr lang="en-US"/>
              <a:t>How this debate could tackle what was left out by Aesthetics is a Cross Cultral Category</a:t>
            </a:r>
          </a:p>
        </p:txBody>
      </p:sp>
      <p:sp>
        <p:nvSpPr>
          <p:cNvPr id="3" name="Content Placeholder 2">
            <a:extLst>
              <a:ext uri="{FF2B5EF4-FFF2-40B4-BE49-F238E27FC236}">
                <a16:creationId xmlns:a16="http://schemas.microsoft.com/office/drawing/2014/main" id="{9F23F7AE-8076-43CA-88A8-2CF0579CA19B}"/>
              </a:ext>
            </a:extLst>
          </p:cNvPr>
          <p:cNvSpPr>
            <a:spLocks noGrp="1"/>
          </p:cNvSpPr>
          <p:nvPr>
            <p:ph idx="1"/>
          </p:nvPr>
        </p:nvSpPr>
        <p:spPr>
          <a:xfrm>
            <a:off x="1371600" y="2015950"/>
            <a:ext cx="9601200" cy="4378988"/>
          </a:xfrm>
        </p:spPr>
        <p:txBody>
          <a:bodyPr vert="horz" lIns="91440" tIns="45720" rIns="91440" bIns="45720" rtlCol="0" anchor="t">
            <a:normAutofit lnSpcReduction="10000"/>
          </a:bodyPr>
          <a:lstStyle/>
          <a:p>
            <a:pPr marL="383540" indent="-383540"/>
            <a:r>
              <a:rPr lang="en-US"/>
              <a:t>I realized that the perspective from this GDAT debate has good supporting points yet tackled a slightly different issue</a:t>
            </a:r>
          </a:p>
          <a:p>
            <a:pPr marL="383540" indent="-383540"/>
            <a:r>
              <a:rPr lang="en-US"/>
              <a:t>reflect on how the GDAT method helped assess what angles this could assess in anthropology</a:t>
            </a:r>
          </a:p>
          <a:p>
            <a:pPr marL="0" indent="0">
              <a:buNone/>
            </a:pPr>
            <a:r>
              <a:rPr lang="en-US"/>
              <a:t>By nature of cross culture reflexivity, these points inspired me to create my debate question: </a:t>
            </a:r>
          </a:p>
          <a:p>
            <a:pPr marL="0" indent="0">
              <a:buNone/>
            </a:pPr>
            <a:endParaRPr lang="en-US"/>
          </a:p>
          <a:p>
            <a:pPr marL="383540" indent="-383540"/>
            <a:r>
              <a:rPr lang="en-US" err="1"/>
              <a:t>Overing</a:t>
            </a:r>
            <a:r>
              <a:rPr lang="en-US"/>
              <a:t> and </a:t>
            </a:r>
            <a:r>
              <a:rPr lang="en-US" err="1"/>
              <a:t>Morphy</a:t>
            </a:r>
            <a:r>
              <a:rPr lang="en-US"/>
              <a:t>, to do with Kant's First and Third critique of aesthetic</a:t>
            </a:r>
          </a:p>
          <a:p>
            <a:pPr marL="383540" indent="-383540"/>
            <a:r>
              <a:rPr lang="en-US" err="1"/>
              <a:t>Gow</a:t>
            </a:r>
            <a:r>
              <a:rPr lang="en-US"/>
              <a:t>, on making judgements about what is aesthetic</a:t>
            </a:r>
          </a:p>
          <a:p>
            <a:pPr marL="383540" indent="-383540"/>
            <a:r>
              <a:rPr lang="en-US" err="1"/>
              <a:t>Coote</a:t>
            </a:r>
            <a:r>
              <a:rPr lang="en-US"/>
              <a:t>, on the appearance of aesthetics everywhere in cross cultural categories</a:t>
            </a:r>
          </a:p>
          <a:p>
            <a:pPr marL="0" indent="0">
              <a:buNone/>
            </a:pPr>
            <a:br>
              <a:rPr lang="en-US"/>
            </a:br>
            <a:endParaRPr lang="en-US"/>
          </a:p>
          <a:p>
            <a:pPr marL="383540" indent="-383540"/>
            <a:endParaRPr lang="en-US"/>
          </a:p>
          <a:p>
            <a:pPr marL="383540" indent="-383540"/>
            <a:endParaRPr lang="en-US"/>
          </a:p>
          <a:p>
            <a:pPr marL="383540" indent="-383540"/>
            <a:endParaRPr lang="en-US"/>
          </a:p>
          <a:p>
            <a:pPr marL="0" indent="0">
              <a:buNone/>
            </a:pPr>
            <a:endParaRPr lang="en-US">
              <a:ea typeface="+mn-lt"/>
              <a:cs typeface="+mn-lt"/>
            </a:endParaRPr>
          </a:p>
          <a:p>
            <a:pPr marL="383540" indent="-383540"/>
            <a:endParaRPr lang="en-US"/>
          </a:p>
        </p:txBody>
      </p:sp>
    </p:spTree>
    <p:extLst>
      <p:ext uri="{BB962C8B-B14F-4D97-AF65-F5344CB8AC3E}">
        <p14:creationId xmlns:p14="http://schemas.microsoft.com/office/powerpoint/2010/main" val="7855996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518A62-A226-40DC-A138-63B80142CB9F}"/>
              </a:ext>
            </a:extLst>
          </p:cNvPr>
          <p:cNvSpPr>
            <a:spLocks noGrp="1"/>
          </p:cNvSpPr>
          <p:nvPr>
            <p:ph type="title"/>
          </p:nvPr>
        </p:nvSpPr>
        <p:spPr>
          <a:xfrm>
            <a:off x="1371600" y="398253"/>
            <a:ext cx="9601200" cy="580127"/>
          </a:xfrm>
        </p:spPr>
        <p:txBody>
          <a:bodyPr>
            <a:normAutofit fontScale="90000"/>
          </a:bodyPr>
          <a:lstStyle/>
          <a:p>
            <a:r>
              <a:rPr lang="en-US"/>
              <a:t>Some suggestions of methods</a:t>
            </a:r>
          </a:p>
        </p:txBody>
      </p:sp>
      <p:sp>
        <p:nvSpPr>
          <p:cNvPr id="3" name="Content Placeholder 2">
            <a:extLst>
              <a:ext uri="{FF2B5EF4-FFF2-40B4-BE49-F238E27FC236}">
                <a16:creationId xmlns:a16="http://schemas.microsoft.com/office/drawing/2014/main" id="{9473EC63-5C56-4048-87CB-EF2BCD6F476D}"/>
              </a:ext>
            </a:extLst>
          </p:cNvPr>
          <p:cNvSpPr>
            <a:spLocks noGrp="1"/>
          </p:cNvSpPr>
          <p:nvPr>
            <p:ph idx="1"/>
          </p:nvPr>
        </p:nvSpPr>
        <p:spPr>
          <a:xfrm>
            <a:off x="1371600" y="1164567"/>
            <a:ext cx="9601200" cy="4702833"/>
          </a:xfrm>
        </p:spPr>
        <p:txBody>
          <a:bodyPr vert="horz" lIns="91440" tIns="45720" rIns="91440" bIns="45720" rtlCol="0" anchor="t">
            <a:normAutofit/>
          </a:bodyPr>
          <a:lstStyle/>
          <a:p>
            <a:pPr marL="0" indent="0">
              <a:buNone/>
            </a:pPr>
            <a:r>
              <a:rPr lang="en-US">
                <a:ea typeface="+mn-lt"/>
                <a:cs typeface="+mn-lt"/>
              </a:rPr>
              <a:t>Perparitory reflexivity methods have adapted alongside the ethics, for example, clean bill of health</a:t>
            </a:r>
            <a:endParaRPr lang="en-US"/>
          </a:p>
          <a:p>
            <a:pPr marL="0" indent="0">
              <a:buNone/>
            </a:pPr>
            <a:r>
              <a:rPr lang="en-US">
                <a:ea typeface="+mn-lt"/>
                <a:cs typeface="+mn-lt"/>
              </a:rPr>
              <a:t>have we got in with a clear bill of sensory health, for example DBT</a:t>
            </a:r>
          </a:p>
          <a:p>
            <a:pPr marL="0" indent="0">
              <a:buNone/>
            </a:pPr>
            <a:r>
              <a:rPr lang="en-US">
                <a:ea typeface="+mn-lt"/>
                <a:cs typeface="+mn-lt"/>
              </a:rPr>
              <a:t>Japanese holographic art museums, </a:t>
            </a:r>
          </a:p>
          <a:p>
            <a:pPr marL="0" indent="0">
              <a:buNone/>
            </a:pPr>
            <a:r>
              <a:rPr lang="en-US">
                <a:ea typeface="+mn-lt"/>
                <a:cs typeface="+mn-lt"/>
              </a:rPr>
              <a:t>sensory deprevation pods, </a:t>
            </a:r>
          </a:p>
          <a:p>
            <a:pPr marL="0" indent="0">
              <a:buNone/>
            </a:pPr>
            <a:r>
              <a:rPr lang="en-US">
                <a:ea typeface="+mn-lt"/>
                <a:cs typeface="+mn-lt"/>
              </a:rPr>
              <a:t>fully emmersive art forms such as the Waldorf Project</a:t>
            </a:r>
            <a:endParaRPr lang="en-US"/>
          </a:p>
          <a:p>
            <a:pPr marL="0" indent="0">
              <a:buNone/>
            </a:pPr>
            <a:r>
              <a:rPr lang="en-US"/>
              <a:t>Kogi: 'training in cave for nine years' (</a:t>
            </a:r>
            <a:r>
              <a:rPr lang="en-US" i="1"/>
              <a:t>Ereira, 2012)</a:t>
            </a:r>
          </a:p>
          <a:p>
            <a:pPr marL="0" indent="0">
              <a:buNone/>
            </a:pPr>
            <a:endParaRPr lang="en-US"/>
          </a:p>
        </p:txBody>
      </p:sp>
    </p:spTree>
    <p:extLst>
      <p:ext uri="{BB962C8B-B14F-4D97-AF65-F5344CB8AC3E}">
        <p14:creationId xmlns:p14="http://schemas.microsoft.com/office/powerpoint/2010/main" val="32547672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29CD8C-F01F-488D-A11D-CA8F22B3FE43}"/>
              </a:ext>
            </a:extLst>
          </p:cNvPr>
          <p:cNvSpPr>
            <a:spLocks noGrp="1"/>
          </p:cNvSpPr>
          <p:nvPr>
            <p:ph type="title"/>
          </p:nvPr>
        </p:nvSpPr>
        <p:spPr>
          <a:xfrm>
            <a:off x="1299029" y="395514"/>
            <a:ext cx="9601200" cy="1485900"/>
          </a:xfrm>
        </p:spPr>
        <p:txBody>
          <a:bodyPr>
            <a:normAutofit fontScale="90000"/>
          </a:bodyPr>
          <a:lstStyle/>
          <a:p>
            <a:r>
              <a:rPr lang="en-US"/>
              <a:t>This could bring to anthropology...</a:t>
            </a:r>
          </a:p>
          <a:p>
            <a:br>
              <a:rPr lang="en-US">
                <a:ea typeface="+mj-lt"/>
                <a:cs typeface="+mj-lt"/>
              </a:rPr>
            </a:br>
            <a:endParaRPr lang="en-US"/>
          </a:p>
          <a:p>
            <a:endParaRPr lang="en-US"/>
          </a:p>
        </p:txBody>
      </p:sp>
      <p:sp>
        <p:nvSpPr>
          <p:cNvPr id="3" name="Content Placeholder 2">
            <a:extLst>
              <a:ext uri="{FF2B5EF4-FFF2-40B4-BE49-F238E27FC236}">
                <a16:creationId xmlns:a16="http://schemas.microsoft.com/office/drawing/2014/main" id="{0B0D8A4B-DEAC-4D9F-A0E7-A105E4BDA2E7}"/>
              </a:ext>
            </a:extLst>
          </p:cNvPr>
          <p:cNvSpPr>
            <a:spLocks noGrp="1"/>
          </p:cNvSpPr>
          <p:nvPr>
            <p:ph idx="1"/>
          </p:nvPr>
        </p:nvSpPr>
        <p:spPr>
          <a:xfrm>
            <a:off x="836386" y="587829"/>
            <a:ext cx="11025412" cy="6441621"/>
          </a:xfrm>
        </p:spPr>
        <p:txBody>
          <a:bodyPr vert="horz" lIns="91440" tIns="45720" rIns="91440" bIns="45720" rtlCol="0" anchor="t">
            <a:normAutofit/>
          </a:bodyPr>
          <a:lstStyle/>
          <a:p>
            <a:pPr marL="383540" indent="-383540"/>
            <a:endParaRPr lang="en-US" sz="1800">
              <a:latin typeface="Calibri"/>
              <a:cs typeface="Calibri"/>
            </a:endParaRPr>
          </a:p>
          <a:p>
            <a:pPr marL="383540" indent="-383540"/>
            <a:endParaRPr lang="en-US" sz="1400">
              <a:latin typeface="Calibri"/>
              <a:cs typeface="Calibri"/>
            </a:endParaRPr>
          </a:p>
          <a:p>
            <a:pPr marL="383540" indent="-383540"/>
            <a:r>
              <a:rPr lang="en-US" sz="1600">
                <a:latin typeface="Calibri"/>
                <a:cs typeface="Calibri"/>
              </a:rPr>
              <a:t>Exploring this in a debate will assist with the interdisciplinary understanding of anthropology</a:t>
            </a:r>
          </a:p>
          <a:p>
            <a:pPr marL="383540" indent="-383540"/>
            <a:r>
              <a:rPr lang="en-US" sz="1600">
                <a:latin typeface="Calibri"/>
                <a:cs typeface="Calibri"/>
              </a:rPr>
              <a:t>What we are not addressing tells us as much about anthropology as what we are addressing </a:t>
            </a:r>
          </a:p>
          <a:p>
            <a:pPr marL="383540" indent="-383540"/>
            <a:r>
              <a:rPr lang="en-US" sz="1600">
                <a:latin typeface="Calibri"/>
                <a:cs typeface="Calibri"/>
              </a:rPr>
              <a:t>exploring whether the formats we currently use are cross cultural enough, we could further create ways of improving reflexive methods to make sensory reflexivity even more cross cultural</a:t>
            </a:r>
          </a:p>
          <a:p>
            <a:pPr marL="383540" indent="-383540"/>
            <a:r>
              <a:rPr lang="en-US" sz="1600">
                <a:latin typeface="Calibri"/>
                <a:cs typeface="Calibri"/>
              </a:rPr>
              <a:t>Assist with addressing developments in methodologies for all anthropologists  (in the field researchers, theoretical, applied</a:t>
            </a:r>
          </a:p>
          <a:p>
            <a:pPr marL="383540" indent="-383540"/>
            <a:r>
              <a:rPr lang="en-US" sz="1600">
                <a:latin typeface="Calibri"/>
                <a:cs typeface="Calibri"/>
              </a:rPr>
              <a:t>Opportunity to rethink our </a:t>
            </a:r>
            <a:r>
              <a:rPr lang="en-US" sz="1600" err="1">
                <a:latin typeface="Calibri"/>
                <a:cs typeface="Calibri"/>
              </a:rPr>
              <a:t>categorisations</a:t>
            </a:r>
            <a:r>
              <a:rPr lang="en-US" sz="1600">
                <a:latin typeface="Calibri"/>
                <a:cs typeface="Calibri"/>
              </a:rPr>
              <a:t> of ourselves as anthropologists</a:t>
            </a:r>
          </a:p>
          <a:p>
            <a:pPr marL="383540" indent="-383540"/>
            <a:r>
              <a:rPr lang="en-US" sz="1600">
                <a:latin typeface="Calibri"/>
                <a:cs typeface="Calibri"/>
              </a:rPr>
              <a:t>Could help develop ways of understanding how to translate expertise cross culturally</a:t>
            </a:r>
          </a:p>
          <a:p>
            <a:pPr marL="383540" indent="-383540"/>
            <a:r>
              <a:rPr lang="en-US" sz="1600">
                <a:latin typeface="Calibri"/>
                <a:cs typeface="Calibri"/>
              </a:rPr>
              <a:t>Anthropology can be more effective to understand cross cultural issues to do with subjects such as technology or medicine, for example</a:t>
            </a:r>
          </a:p>
          <a:p>
            <a:pPr marL="383540" indent="-383540"/>
            <a:r>
              <a:rPr lang="en-US" sz="1600">
                <a:latin typeface="Calibri"/>
                <a:ea typeface="+mn-lt"/>
                <a:cs typeface="Calibri"/>
              </a:rPr>
              <a:t>Reformation of how we categorize anthropologists as well</a:t>
            </a:r>
            <a:endParaRPr lang="en-US" sz="1600">
              <a:latin typeface="Calibri"/>
              <a:cs typeface="Calibri"/>
            </a:endParaRPr>
          </a:p>
          <a:p>
            <a:pPr marL="383540" indent="-383540"/>
            <a:r>
              <a:rPr lang="en-US" sz="1600">
                <a:latin typeface="Calibri"/>
                <a:cs typeface="Calibri"/>
              </a:rPr>
              <a:t>Question the need to update methods of expressing information within the GDAT debates themselves. The debate format is still efficient and I do not suggest altering that but perhaps not just written responses, using technological formats, as suggested in Sensuous Scholarship (1997), combining the intellectual academic with the sensory (Stoller, 1997).</a:t>
            </a:r>
            <a:br>
              <a:rPr lang="en-US" sz="1600">
                <a:latin typeface="Calibri"/>
                <a:cs typeface="Calibri"/>
              </a:rPr>
            </a:br>
            <a:endParaRPr lang="en-US"/>
          </a:p>
          <a:p>
            <a:pPr marL="383540" indent="-383540"/>
            <a:endParaRPr lang="en-US"/>
          </a:p>
        </p:txBody>
      </p:sp>
    </p:spTree>
    <p:extLst>
      <p:ext uri="{BB962C8B-B14F-4D97-AF65-F5344CB8AC3E}">
        <p14:creationId xmlns:p14="http://schemas.microsoft.com/office/powerpoint/2010/main" val="42223607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EC5FEB-0A1D-4BCC-877E-E180FA405D0C}"/>
              </a:ext>
            </a:extLst>
          </p:cNvPr>
          <p:cNvSpPr>
            <a:spLocks noGrp="1"/>
          </p:cNvSpPr>
          <p:nvPr>
            <p:ph type="title"/>
          </p:nvPr>
        </p:nvSpPr>
        <p:spPr/>
        <p:txBody>
          <a:bodyPr/>
          <a:lstStyle/>
          <a:p>
            <a:r>
              <a:rPr lang="en-US"/>
              <a:t>Bibliography</a:t>
            </a:r>
          </a:p>
        </p:txBody>
      </p:sp>
      <p:sp>
        <p:nvSpPr>
          <p:cNvPr id="3" name="Content Placeholder 2">
            <a:extLst>
              <a:ext uri="{FF2B5EF4-FFF2-40B4-BE49-F238E27FC236}">
                <a16:creationId xmlns:a16="http://schemas.microsoft.com/office/drawing/2014/main" id="{36940E2C-5E66-4354-93E4-E836AAB0008F}"/>
              </a:ext>
            </a:extLst>
          </p:cNvPr>
          <p:cNvSpPr>
            <a:spLocks noGrp="1"/>
          </p:cNvSpPr>
          <p:nvPr>
            <p:ph idx="1"/>
          </p:nvPr>
        </p:nvSpPr>
        <p:spPr>
          <a:xfrm>
            <a:off x="1371600" y="1464469"/>
            <a:ext cx="10220324" cy="4891087"/>
          </a:xfrm>
        </p:spPr>
        <p:txBody>
          <a:bodyPr vert="horz" lIns="91440" tIns="45720" rIns="91440" bIns="45720" rtlCol="0" anchor="t">
            <a:normAutofit fontScale="77500" lnSpcReduction="20000"/>
          </a:bodyPr>
          <a:lstStyle/>
          <a:p>
            <a:pPr marL="0" indent="0">
              <a:buNone/>
            </a:pPr>
            <a:r>
              <a:rPr lang="en-US"/>
              <a:t>Classen, C. (1993). </a:t>
            </a:r>
            <a:r>
              <a:rPr lang="en-US" i="1"/>
              <a:t>Worlds of sense: exploring the senses in history and across all cultures. </a:t>
            </a:r>
            <a:r>
              <a:rPr lang="en-US"/>
              <a:t>New York: Routledge. </a:t>
            </a:r>
          </a:p>
          <a:p>
            <a:pPr marL="0" indent="0">
              <a:buNone/>
            </a:pPr>
            <a:r>
              <a:rPr lang="en-US"/>
              <a:t>Classen, C. (1997). </a:t>
            </a:r>
            <a:r>
              <a:rPr lang="en-US" i="1"/>
              <a:t>Foundations for an anthropology of the senses.</a:t>
            </a:r>
            <a:r>
              <a:rPr lang="en-US"/>
              <a:t> International Social Science Journal 49(153):401-412.</a:t>
            </a:r>
          </a:p>
          <a:p>
            <a:pPr marL="0" indent="0">
              <a:buNone/>
            </a:pPr>
            <a:r>
              <a:rPr lang="en-US" err="1">
                <a:solidFill>
                  <a:schemeClr val="tx1"/>
                </a:solidFill>
              </a:rPr>
              <a:t>Ereira</a:t>
            </a:r>
            <a:r>
              <a:rPr lang="en-US">
                <a:solidFill>
                  <a:schemeClr val="tx1"/>
                </a:solidFill>
              </a:rPr>
              <a:t>, A. (2012). </a:t>
            </a:r>
            <a:r>
              <a:rPr lang="en-US" i="1" err="1">
                <a:solidFill>
                  <a:schemeClr val="tx1"/>
                </a:solidFill>
              </a:rPr>
              <a:t>Aluna</a:t>
            </a:r>
            <a:r>
              <a:rPr lang="en-US" i="1">
                <a:solidFill>
                  <a:schemeClr val="tx1"/>
                </a:solidFill>
              </a:rPr>
              <a:t> The Movie.</a:t>
            </a:r>
            <a:endParaRPr lang="en-US">
              <a:solidFill>
                <a:schemeClr val="tx1"/>
              </a:solidFill>
            </a:endParaRPr>
          </a:p>
          <a:p>
            <a:pPr marL="0" indent="0">
              <a:buNone/>
            </a:pPr>
            <a:r>
              <a:rPr lang="en-US">
                <a:solidFill>
                  <a:srgbClr val="191B0E"/>
                </a:solidFill>
              </a:rPr>
              <a:t>Guilherme, B. (2018). </a:t>
            </a:r>
            <a:r>
              <a:rPr lang="en-US" i="1">
                <a:solidFill>
                  <a:srgbClr val="191B0E"/>
                </a:solidFill>
              </a:rPr>
              <a:t>New Earth Codes.</a:t>
            </a:r>
            <a:r>
              <a:rPr lang="en-US">
                <a:solidFill>
                  <a:srgbClr val="191B0E"/>
                </a:solidFill>
              </a:rPr>
              <a:t> Available: https://newearthcodes.com/light-codes/. Last accessed 13th November 2018.</a:t>
            </a:r>
            <a:endParaRPr lang="en-US" i="1">
              <a:solidFill>
                <a:schemeClr val="tx1"/>
              </a:solidFill>
            </a:endParaRPr>
          </a:p>
          <a:p>
            <a:pPr marL="0" indent="0">
              <a:buNone/>
            </a:pPr>
            <a:r>
              <a:rPr lang="en-US"/>
              <a:t>Ingold, T. (2000).</a:t>
            </a:r>
            <a:r>
              <a:rPr lang="en-US" i="1"/>
              <a:t> The Perception of the Environment.</a:t>
            </a:r>
            <a:r>
              <a:rPr lang="en-US"/>
              <a:t> London: Routledge</a:t>
            </a:r>
          </a:p>
          <a:p>
            <a:pPr marL="0" indent="0">
              <a:buNone/>
            </a:pPr>
            <a:r>
              <a:rPr lang="en-US"/>
              <a:t>Ingold, T. (2001). </a:t>
            </a:r>
            <a:r>
              <a:rPr lang="en-US" i="1"/>
              <a:t>From the transmission of representations to the education of attention. </a:t>
            </a:r>
            <a:r>
              <a:rPr lang="en-US"/>
              <a:t>in H Whitehouse (ed.). </a:t>
            </a:r>
            <a:r>
              <a:rPr lang="en-US" i="1"/>
              <a:t>The debated mind: evolutionary psychology versus ethnography</a:t>
            </a:r>
            <a:r>
              <a:rPr lang="en-US"/>
              <a:t>. 113–53. Oxford: Berg.</a:t>
            </a:r>
          </a:p>
          <a:p>
            <a:pPr marL="0" indent="0">
              <a:buNone/>
            </a:pPr>
            <a:r>
              <a:rPr lang="en-US" err="1"/>
              <a:t>MacGaffey</a:t>
            </a:r>
            <a:r>
              <a:rPr lang="en-US"/>
              <a:t>, W. (1994)</a:t>
            </a:r>
            <a:r>
              <a:rPr lang="en-US" i="1"/>
              <a:t>. African Objects and the Idea of Fetish.</a:t>
            </a:r>
            <a:r>
              <a:rPr lang="en-US"/>
              <a:t> Anthropology and Aesthetics 25: 123–131</a:t>
            </a:r>
          </a:p>
          <a:p>
            <a:pPr marL="0" indent="0">
              <a:buNone/>
            </a:pPr>
            <a:r>
              <a:rPr lang="en-US"/>
              <a:t>Pink, S. (2009).</a:t>
            </a:r>
            <a:r>
              <a:rPr lang="en-US" i="1"/>
              <a:t> Doing sensory ethnography. </a:t>
            </a:r>
            <a:r>
              <a:rPr lang="en-US"/>
              <a:t>SAGE Publications Ltd, London, [Accessed 13 December 2018], </a:t>
            </a:r>
            <a:r>
              <a:rPr lang="en-US" err="1"/>
              <a:t>doi</a:t>
            </a:r>
            <a:r>
              <a:rPr lang="en-US"/>
              <a:t>: [10.4135/9781446249383].</a:t>
            </a:r>
          </a:p>
          <a:p>
            <a:pPr marL="0" indent="0">
              <a:buNone/>
            </a:pPr>
            <a:r>
              <a:rPr lang="en-US"/>
              <a:t>Said, E. W. (1978). </a:t>
            </a:r>
            <a:r>
              <a:rPr lang="en-US" i="1"/>
              <a:t>Orientalism. </a:t>
            </a:r>
            <a:r>
              <a:rPr lang="en-US"/>
              <a:t>New York, Pantheon Books. Chapter 1 page 45</a:t>
            </a:r>
          </a:p>
          <a:p>
            <a:pPr marL="0" indent="0">
              <a:buNone/>
            </a:pPr>
            <a:r>
              <a:rPr lang="en-US">
                <a:ea typeface="+mn-lt"/>
                <a:cs typeface="+mn-lt"/>
              </a:rPr>
              <a:t>Stoller, P. (1997). </a:t>
            </a:r>
            <a:r>
              <a:rPr lang="en-US" i="1">
                <a:ea typeface="+mn-lt"/>
                <a:cs typeface="+mn-lt"/>
              </a:rPr>
              <a:t>Sensuous Scholarship</a:t>
            </a:r>
            <a:r>
              <a:rPr lang="en-US">
                <a:ea typeface="+mn-lt"/>
                <a:cs typeface="+mn-lt"/>
              </a:rPr>
              <a:t>. Philadelphia: University of Pennsylvania Press.</a:t>
            </a:r>
            <a:endParaRPr lang="en-US"/>
          </a:p>
          <a:p>
            <a:pPr marL="0" indent="0">
              <a:buNone/>
            </a:pPr>
            <a:r>
              <a:rPr lang="en-US" err="1">
                <a:solidFill>
                  <a:schemeClr val="tx1"/>
                </a:solidFill>
              </a:rPr>
              <a:t>Suwankhong</a:t>
            </a:r>
            <a:r>
              <a:rPr lang="en-US">
                <a:solidFill>
                  <a:schemeClr val="tx1"/>
                </a:solidFill>
              </a:rPr>
              <a:t>, D., </a:t>
            </a:r>
            <a:r>
              <a:rPr lang="en-US" err="1">
                <a:solidFill>
                  <a:schemeClr val="tx1"/>
                </a:solidFill>
              </a:rPr>
              <a:t>Liamputtong</a:t>
            </a:r>
            <a:r>
              <a:rPr lang="en-US">
                <a:solidFill>
                  <a:schemeClr val="tx1"/>
                </a:solidFill>
              </a:rPr>
              <a:t>. P. (2013). </a:t>
            </a:r>
            <a:r>
              <a:rPr lang="en-US" i="1">
                <a:solidFill>
                  <a:schemeClr val="tx1"/>
                </a:solidFill>
              </a:rPr>
              <a:t>Ethnographic performance and its flexibility in </a:t>
            </a:r>
            <a:r>
              <a:rPr lang="en-US" i="1" err="1">
                <a:solidFill>
                  <a:schemeClr val="tx1"/>
                </a:solidFill>
              </a:rPr>
              <a:t>reseraching</a:t>
            </a:r>
            <a:r>
              <a:rPr lang="en-US" i="1">
                <a:solidFill>
                  <a:schemeClr val="tx1"/>
                </a:solidFill>
              </a:rPr>
              <a:t> a traditional healing system in southern Thailand.</a:t>
            </a:r>
            <a:r>
              <a:rPr lang="en-US">
                <a:solidFill>
                  <a:schemeClr val="tx1"/>
                </a:solidFill>
              </a:rPr>
              <a:t> Qualitative Research Journal, Vol. 13 Issue: 3, pp.244-252. [https://doi.org/10.1108/QRJ-03-2013-0018]</a:t>
            </a:r>
            <a:br>
              <a:rPr lang="en-US">
                <a:solidFill>
                  <a:schemeClr val="tx1"/>
                </a:solidFill>
              </a:rPr>
            </a:br>
            <a:endParaRPr lang="en-US"/>
          </a:p>
          <a:p>
            <a:pPr marL="383540" indent="-383540"/>
            <a:endParaRPr lang="en-US" i="1" u="sng">
              <a:ea typeface="+mn-lt"/>
              <a:cs typeface="+mn-lt"/>
            </a:endParaRPr>
          </a:p>
        </p:txBody>
      </p:sp>
    </p:spTree>
    <p:extLst>
      <p:ext uri="{BB962C8B-B14F-4D97-AF65-F5344CB8AC3E}">
        <p14:creationId xmlns:p14="http://schemas.microsoft.com/office/powerpoint/2010/main" val="3258048330"/>
      </p:ext>
    </p:extLst>
  </p:cSld>
  <p:clrMapOvr>
    <a:masterClrMapping/>
  </p:clrMapOvr>
</p:sld>
</file>

<file path=ppt/theme/theme1.xml><?xml version="1.0" encoding="utf-8"?>
<a:theme xmlns:a="http://schemas.openxmlformats.org/drawingml/2006/main" name="Crop">
  <a:themeElements>
    <a:clrScheme name="Crop">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Crop">
      <a:majorFont>
        <a:latin typeface="Franklin Gothic Book" panose="020B0503020102020204"/>
        <a:ea typeface=""/>
        <a:cs typeface=""/>
      </a:majorFont>
      <a:minorFont>
        <a:latin typeface="Franklin Gothic Book" panose="020B0503020102020204"/>
        <a:ea typeface=""/>
        <a:cs typeface=""/>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11</Slides>
  <Notes>6</Notes>
  <HiddenSlides>0</HiddenSlide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Crop</vt:lpstr>
      <vt:lpstr> Reflexive methods through encultured senses Are cross cultural</vt:lpstr>
      <vt:lpstr>Introduction: Aims and Purpose (Overview)</vt:lpstr>
      <vt:lpstr>Sensory anthropology: Pink, Howes and Ingold</vt:lpstr>
      <vt:lpstr>History of reflexivity: colonialist roots</vt:lpstr>
      <vt:lpstr>Train of thought</vt:lpstr>
      <vt:lpstr>PowerPoint Presentation</vt:lpstr>
      <vt:lpstr>PowerPoint Presentation</vt:lpstr>
      <vt:lpstr>How this debate could tackle what was left out by Aesthetics is a Cross Cultral Category</vt:lpstr>
      <vt:lpstr>Some suggestions of methods</vt:lpstr>
      <vt:lpstr>This could bring to anthropology...   </vt:lpstr>
      <vt:lpstr>Bibliography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dc:creator>
  <cp:revision>2</cp:revision>
  <dcterms:created xsi:type="dcterms:W3CDTF">2015-02-11T21:46:52Z</dcterms:created>
  <dcterms:modified xsi:type="dcterms:W3CDTF">2018-12-14T22:20:21Z</dcterms:modified>
</cp:coreProperties>
</file>