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 id="261" r:id="rId7"/>
    <p:sldId id="262" r:id="rId8"/>
    <p:sldId id="263" r:id="rId9"/>
    <p:sldId id="265" r:id="rId10"/>
    <p:sldId id="264"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02" autoAdjust="0"/>
    <p:restoredTop sz="94660"/>
  </p:normalViewPr>
  <p:slideViewPr>
    <p:cSldViewPr>
      <p:cViewPr>
        <p:scale>
          <a:sx n="66" d="100"/>
          <a:sy n="66" d="100"/>
        </p:scale>
        <p:origin x="-1536" y="-15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9" name="Title 28"/>
          <p:cNvSpPr>
            <a:spLocks noGrp="1"/>
          </p:cNvSpPr>
          <p:nvPr>
            <p:ph type="ctrTitle"/>
          </p:nvPr>
        </p:nvSpPr>
        <p:spPr>
          <a:xfrm>
            <a:off x="381000" y="4853411"/>
            <a:ext cx="8458200" cy="1222375"/>
          </a:xfrm>
        </p:spPr>
        <p:txBody>
          <a:bodyPr anchor="t"/>
          <a:lstStyle/>
          <a:p>
            <a:r>
              <a:rPr kumimoji="0" lang="en-US" smtClean="0"/>
              <a:t>Click to edit Master title style</a:t>
            </a:r>
            <a:endParaRPr kumimoji="0" lang="en-US"/>
          </a:p>
        </p:txBody>
      </p:sp>
      <p:sp>
        <p:nvSpPr>
          <p:cNvPr id="9" name="Subtitle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16" name="Date Placeholder 15"/>
          <p:cNvSpPr>
            <a:spLocks noGrp="1"/>
          </p:cNvSpPr>
          <p:nvPr>
            <p:ph type="dt" sz="half" idx="10"/>
          </p:nvPr>
        </p:nvSpPr>
        <p:spPr/>
        <p:txBody>
          <a:bodyPr/>
          <a:lstStyle/>
          <a:p>
            <a:fld id="{9D471D01-A715-4BEF-8C86-79EE9C15BC4E}" type="datetimeFigureOut">
              <a:rPr lang="en-GB" smtClean="0"/>
              <a:t>24/08/2018</a:t>
            </a:fld>
            <a:endParaRPr lang="en-GB" dirty="0"/>
          </a:p>
        </p:txBody>
      </p:sp>
      <p:sp>
        <p:nvSpPr>
          <p:cNvPr id="2" name="Footer Placeholder 1"/>
          <p:cNvSpPr>
            <a:spLocks noGrp="1"/>
          </p:cNvSpPr>
          <p:nvPr>
            <p:ph type="ftr" sz="quarter" idx="11"/>
          </p:nvPr>
        </p:nvSpPr>
        <p:spPr/>
        <p:txBody>
          <a:bodyPr/>
          <a:lstStyle/>
          <a:p>
            <a:endParaRPr lang="en-GB" dirty="0"/>
          </a:p>
        </p:txBody>
      </p:sp>
      <p:sp>
        <p:nvSpPr>
          <p:cNvPr id="15" name="Slide Number Placeholder 14"/>
          <p:cNvSpPr>
            <a:spLocks noGrp="1"/>
          </p:cNvSpPr>
          <p:nvPr>
            <p:ph type="sldNum" sz="quarter" idx="12"/>
          </p:nvPr>
        </p:nvSpPr>
        <p:spPr>
          <a:xfrm>
            <a:off x="8229600" y="6473952"/>
            <a:ext cx="758952" cy="246888"/>
          </a:xfrm>
        </p:spPr>
        <p:txBody>
          <a:bodyPr/>
          <a:lstStyle/>
          <a:p>
            <a:fld id="{1F8441DC-893C-4852-AB59-95D5498C3D84}" type="slidenum">
              <a:rPr lang="en-GB" smtClean="0"/>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2" name="Title 21"/>
          <p:cNvSpPr>
            <a:spLocks noGrp="1"/>
          </p:cNvSpPr>
          <p:nvPr>
            <p:ph type="title"/>
          </p:nvPr>
        </p:nvSpPr>
        <p:spPr/>
        <p:txBody>
          <a:bodyPr/>
          <a:lstStyle/>
          <a:p>
            <a:r>
              <a:rPr kumimoji="0" lang="en-US" smtClean="0"/>
              <a:t>Click to edit Master title style</a:t>
            </a:r>
            <a:endParaRPr kumimoji="0" lang="en-US"/>
          </a:p>
        </p:txBody>
      </p:sp>
      <p:sp>
        <p:nvSpPr>
          <p:cNvPr id="27" name="Content Placeholder 26"/>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fld id="{9D471D01-A715-4BEF-8C86-79EE9C15BC4E}" type="datetimeFigureOut">
              <a:rPr lang="en-GB" smtClean="0"/>
              <a:t>24/08/2018</a:t>
            </a:fld>
            <a:endParaRPr lang="en-GB" dirty="0"/>
          </a:p>
        </p:txBody>
      </p:sp>
      <p:sp>
        <p:nvSpPr>
          <p:cNvPr id="19" name="Footer Placeholder 18"/>
          <p:cNvSpPr>
            <a:spLocks noGrp="1"/>
          </p:cNvSpPr>
          <p:nvPr>
            <p:ph type="ftr" sz="quarter" idx="11"/>
          </p:nvPr>
        </p:nvSpPr>
        <p:spPr>
          <a:xfrm>
            <a:off x="3581400" y="76200"/>
            <a:ext cx="2895600" cy="288925"/>
          </a:xfrm>
        </p:spPr>
        <p:txBody>
          <a:bodyPr/>
          <a:lstStyle/>
          <a:p>
            <a:endParaRPr lang="en-GB" dirty="0"/>
          </a:p>
        </p:txBody>
      </p:sp>
      <p:sp>
        <p:nvSpPr>
          <p:cNvPr id="16" name="Slide Number Placeholder 15"/>
          <p:cNvSpPr>
            <a:spLocks noGrp="1"/>
          </p:cNvSpPr>
          <p:nvPr>
            <p:ph type="sldNum" sz="quarter" idx="12"/>
          </p:nvPr>
        </p:nvSpPr>
        <p:spPr>
          <a:xfrm>
            <a:off x="8229600" y="6473952"/>
            <a:ext cx="758952" cy="246888"/>
          </a:xfrm>
        </p:spPr>
        <p:txBody>
          <a:bodyPr/>
          <a:lstStyle/>
          <a:p>
            <a:fld id="{1F8441DC-893C-4852-AB59-95D5498C3D84}" type="slidenum">
              <a:rPr lang="en-GB" smtClean="0"/>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6" name="Text Placeholder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9" name="Date Placeholder 18"/>
          <p:cNvSpPr>
            <a:spLocks noGrp="1"/>
          </p:cNvSpPr>
          <p:nvPr>
            <p:ph type="dt" sz="half" idx="10"/>
          </p:nvPr>
        </p:nvSpPr>
        <p:spPr/>
        <p:txBody>
          <a:bodyPr/>
          <a:lstStyle/>
          <a:p>
            <a:fld id="{9D471D01-A715-4BEF-8C86-79EE9C15BC4E}" type="datetimeFigureOut">
              <a:rPr lang="en-GB" smtClean="0"/>
              <a:t>24/08/2018</a:t>
            </a:fld>
            <a:endParaRPr lang="en-GB" dirty="0"/>
          </a:p>
        </p:txBody>
      </p:sp>
      <p:sp>
        <p:nvSpPr>
          <p:cNvPr id="11" name="Footer Placeholder 10"/>
          <p:cNvSpPr>
            <a:spLocks noGrp="1"/>
          </p:cNvSpPr>
          <p:nvPr>
            <p:ph type="ftr" sz="quarter" idx="11"/>
          </p:nvPr>
        </p:nvSpPr>
        <p:spPr/>
        <p:txBody>
          <a:bodyPr/>
          <a:lstStyle/>
          <a:p>
            <a:endParaRPr lang="en-GB" dirty="0"/>
          </a:p>
        </p:txBody>
      </p:sp>
      <p:sp>
        <p:nvSpPr>
          <p:cNvPr id="16" name="Slide Number Placeholder 15"/>
          <p:cNvSpPr>
            <a:spLocks noGrp="1"/>
          </p:cNvSpPr>
          <p:nvPr>
            <p:ph type="sldNum" sz="quarter" idx="12"/>
          </p:nvPr>
        </p:nvSpPr>
        <p:spPr/>
        <p:txBody>
          <a:bodyPr/>
          <a:lstStyle/>
          <a:p>
            <a:fld id="{1F8441DC-893C-4852-AB59-95D5498C3D84}" type="slidenum">
              <a:rPr lang="en-GB" smtClean="0"/>
              <a:t>‹#›</a:t>
            </a:fld>
            <a:endParaRPr lang="en-GB" dirty="0"/>
          </a:p>
        </p:txBody>
      </p:sp>
      <p:sp>
        <p:nvSpPr>
          <p:cNvPr id="8" name="Title 7"/>
          <p:cNvSpPr>
            <a:spLocks noGrp="1"/>
          </p:cNvSpPr>
          <p:nvPr>
            <p:ph type="title"/>
          </p:nvPr>
        </p:nvSpPr>
        <p:spPr>
          <a:xfrm>
            <a:off x="180475" y="2947085"/>
            <a:ext cx="8686800" cy="1184825"/>
          </a:xfrm>
        </p:spPr>
        <p:txBody>
          <a:bodyPr rtlCol="0" anchor="t"/>
          <a:lstStyle>
            <a:lvl1pPr algn="r">
              <a:defRPr/>
            </a:lvl1pPr>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0" name="Title 1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4" name="Content Placeholder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0"/>
          </p:nvPr>
        </p:nvSpPr>
        <p:spPr/>
        <p:txBody>
          <a:bodyPr/>
          <a:lstStyle/>
          <a:p>
            <a:fld id="{9D471D01-A715-4BEF-8C86-79EE9C15BC4E}" type="datetimeFigureOut">
              <a:rPr lang="en-GB" smtClean="0"/>
              <a:t>24/08/2018</a:t>
            </a:fld>
            <a:endParaRPr lang="en-GB" dirty="0"/>
          </a:p>
        </p:txBody>
      </p:sp>
      <p:sp>
        <p:nvSpPr>
          <p:cNvPr id="10" name="Footer Placeholder 9"/>
          <p:cNvSpPr>
            <a:spLocks noGrp="1"/>
          </p:cNvSpPr>
          <p:nvPr>
            <p:ph type="ftr" sz="quarter" idx="11"/>
          </p:nvPr>
        </p:nvSpPr>
        <p:spPr/>
        <p:txBody>
          <a:bodyPr/>
          <a:lstStyle/>
          <a:p>
            <a:endParaRPr lang="en-GB" dirty="0"/>
          </a:p>
        </p:txBody>
      </p:sp>
      <p:sp>
        <p:nvSpPr>
          <p:cNvPr id="31" name="Slide Number Placeholder 30"/>
          <p:cNvSpPr>
            <a:spLocks noGrp="1"/>
          </p:cNvSpPr>
          <p:nvPr>
            <p:ph type="sldNum" sz="quarter" idx="12"/>
          </p:nvPr>
        </p:nvSpPr>
        <p:spPr/>
        <p:txBody>
          <a:bodyPr/>
          <a:lstStyle/>
          <a:p>
            <a:fld id="{1F8441DC-893C-4852-AB59-95D5498C3D84}" type="slidenum">
              <a:rPr lang="en-GB" smtClean="0"/>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9" name="Title 28"/>
          <p:cNvSpPr>
            <a:spLocks noGrp="1"/>
          </p:cNvSpPr>
          <p:nvPr>
            <p:ph type="title"/>
          </p:nvPr>
        </p:nvSpPr>
        <p:spPr>
          <a:xfrm>
            <a:off x="304800" y="5410200"/>
            <a:ext cx="8610600" cy="882650"/>
          </a:xfrm>
        </p:spPr>
        <p:txBody>
          <a:bodyPr anchor="ctr"/>
          <a:lstStyle>
            <a:lvl1pPr>
              <a:defRPr/>
            </a:lvl1pPr>
          </a:lstStyle>
          <a:p>
            <a:r>
              <a:rPr kumimoji="0" lang="en-US" smtClean="0"/>
              <a:t>Click to edit Master title style</a:t>
            </a:r>
            <a:endParaRPr kumimoji="0" lang="en-US"/>
          </a:p>
        </p:txBody>
      </p:sp>
      <p:sp>
        <p:nvSpPr>
          <p:cNvPr id="13" name="Text Placeholder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25" name="Text Placeholder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Content Placeholder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8" name="Content Placeholder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0"/>
          </p:nvPr>
        </p:nvSpPr>
        <p:spPr/>
        <p:txBody>
          <a:bodyPr/>
          <a:lstStyle/>
          <a:p>
            <a:fld id="{9D471D01-A715-4BEF-8C86-79EE9C15BC4E}" type="datetimeFigureOut">
              <a:rPr lang="en-GB" smtClean="0"/>
              <a:t>24/08/2018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8229600" y="6477000"/>
            <a:ext cx="762000" cy="246888"/>
          </a:xfrm>
        </p:spPr>
        <p:txBody>
          <a:bodyPr/>
          <a:lstStyle/>
          <a:p>
            <a:fld id="{1F8441DC-893C-4852-AB59-95D5498C3D84}" type="slidenum">
              <a:rPr lang="en-GB" smtClean="0"/>
              <a:t>‹#›</a:t>
            </a:fld>
            <a:endParaRPr lang="en-GB" dirty="0"/>
          </a:p>
        </p:txBody>
      </p:sp>
      <p:sp>
        <p:nvSpPr>
          <p:cNvPr id="11" name="Straight Connector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0" name="Title 2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9D471D01-A715-4BEF-8C86-79EE9C15BC4E}" type="datetimeFigureOut">
              <a:rPr lang="en-GB" smtClean="0"/>
              <a:t>24/08/2018</a:t>
            </a:fld>
            <a:endParaRPr lang="en-GB" dirty="0"/>
          </a:p>
        </p:txBody>
      </p:sp>
      <p:sp>
        <p:nvSpPr>
          <p:cNvPr id="21" name="Footer Placeholder 20"/>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F8441DC-893C-4852-AB59-95D5498C3D84}" type="slidenum">
              <a:rPr lang="en-GB" smtClean="0"/>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9D471D01-A715-4BEF-8C86-79EE9C15BC4E}" type="datetimeFigureOut">
              <a:rPr lang="en-GB" smtClean="0"/>
              <a:t>24/08/2018</a:t>
            </a:fld>
            <a:endParaRPr lang="en-GB" dirty="0"/>
          </a:p>
        </p:txBody>
      </p:sp>
      <p:sp>
        <p:nvSpPr>
          <p:cNvPr id="24" name="Footer Placeholder 23"/>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F8441DC-893C-4852-AB59-95D5498C3D84}" type="slidenum">
              <a:rPr lang="en-GB" smtClean="0"/>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Straight Connector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2" name="Title 11"/>
          <p:cNvSpPr>
            <a:spLocks noGrp="1"/>
          </p:cNvSpPr>
          <p:nvPr>
            <p:ph type="title"/>
          </p:nvPr>
        </p:nvSpPr>
        <p:spPr>
          <a:xfrm>
            <a:off x="457200" y="5486400"/>
            <a:ext cx="8458200" cy="520700"/>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14" name="Content Placeholder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fld id="{9D471D01-A715-4BEF-8C86-79EE9C15BC4E}" type="datetimeFigureOut">
              <a:rPr lang="en-GB" smtClean="0"/>
              <a:t>24/08/2018</a:t>
            </a:fld>
            <a:endParaRPr lang="en-GB" dirty="0"/>
          </a:p>
        </p:txBody>
      </p:sp>
      <p:sp>
        <p:nvSpPr>
          <p:cNvPr id="29" name="Footer Placeholder 28"/>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F8441DC-893C-4852-AB59-95D5498C3D84}" type="slidenum">
              <a:rPr lang="en-GB" smtClean="0"/>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3" name="Picture Placeholder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en-US" dirty="0" smtClean="0"/>
              <a:t>Click icon to add picture</a:t>
            </a:r>
            <a:endParaRPr kumimoji="0" lang="en-US" dirty="0"/>
          </a:p>
        </p:txBody>
      </p:sp>
      <p:sp>
        <p:nvSpPr>
          <p:cNvPr id="7" name="Date Placeholder 6"/>
          <p:cNvSpPr>
            <a:spLocks noGrp="1"/>
          </p:cNvSpPr>
          <p:nvPr>
            <p:ph type="dt" sz="half" idx="10"/>
          </p:nvPr>
        </p:nvSpPr>
        <p:spPr/>
        <p:txBody>
          <a:bodyPr/>
          <a:lstStyle/>
          <a:p>
            <a:fld id="{9D471D01-A715-4BEF-8C86-79EE9C15BC4E}" type="datetimeFigureOut">
              <a:rPr lang="en-GB" smtClean="0"/>
              <a:t>24/08/2018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31" name="Slide Number Placeholder 30"/>
          <p:cNvSpPr>
            <a:spLocks noGrp="1"/>
          </p:cNvSpPr>
          <p:nvPr>
            <p:ph type="sldNum" sz="quarter" idx="12"/>
          </p:nvPr>
        </p:nvSpPr>
        <p:spPr/>
        <p:txBody>
          <a:bodyPr/>
          <a:lstStyle/>
          <a:p>
            <a:fld id="{1F8441DC-893C-4852-AB59-95D5498C3D84}" type="slidenum">
              <a:rPr lang="en-GB" smtClean="0"/>
              <a:t>‹#›</a:t>
            </a:fld>
            <a:endParaRPr lang="en-GB" dirty="0"/>
          </a:p>
        </p:txBody>
      </p:sp>
      <p:sp>
        <p:nvSpPr>
          <p:cNvPr id="17" name="Title 16"/>
          <p:cNvSpPr>
            <a:spLocks noGrp="1"/>
          </p:cNvSpPr>
          <p:nvPr>
            <p:ph type="title"/>
          </p:nvPr>
        </p:nvSpPr>
        <p:spPr>
          <a:xfrm>
            <a:off x="381000" y="4993760"/>
            <a:ext cx="5867400" cy="522288"/>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D471D01-A715-4BEF-8C86-79EE9C15BC4E}" type="datetimeFigureOut">
              <a:rPr lang="en-GB" smtClean="0"/>
              <a:t>24/08/2018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F8441DC-893C-4852-AB59-95D5498C3D84}"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549276"/>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549276"/>
            <a:ext cx="62484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D471D01-A715-4BEF-8C86-79EE9C15BC4E}" type="datetimeFigureOut">
              <a:rPr lang="en-GB" smtClean="0"/>
              <a:t>24/08/2018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F8441DC-893C-4852-AB59-95D5498C3D84}" type="slidenum">
              <a:rPr lang="en-GB" smtClean="0"/>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8" name="Text Placeholder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1" name="Date Placeholder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9D471D01-A715-4BEF-8C86-79EE9C15BC4E}" type="datetimeFigureOut">
              <a:rPr lang="en-GB" smtClean="0"/>
              <a:t>24/08/2018</a:t>
            </a:fld>
            <a:endParaRPr lang="en-GB" dirty="0"/>
          </a:p>
        </p:txBody>
      </p:sp>
      <p:sp>
        <p:nvSpPr>
          <p:cNvPr id="28" name="Footer Placeholder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en-GB" dirty="0"/>
          </a:p>
        </p:txBody>
      </p:sp>
      <p:sp>
        <p:nvSpPr>
          <p:cNvPr id="5" name="Slide Number Placeholder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1F8441DC-893C-4852-AB59-95D5498C3D84}" type="slidenum">
              <a:rPr lang="en-GB" smtClean="0"/>
              <a:t>‹#›</a:t>
            </a:fld>
            <a:endParaRPr lang="en-GB" dirty="0"/>
          </a:p>
        </p:txBody>
      </p:sp>
      <p:sp>
        <p:nvSpPr>
          <p:cNvPr id="10" name="Title Placeholder 9"/>
          <p:cNvSpPr>
            <a:spLocks noGrp="1"/>
          </p:cNvSpPr>
          <p:nvPr>
            <p:ph type="title"/>
          </p:nvPr>
        </p:nvSpPr>
        <p:spPr>
          <a:xfrm>
            <a:off x="304800" y="457200"/>
            <a:ext cx="8686800" cy="838200"/>
          </a:xfrm>
          <a:prstGeom prst="rect">
            <a:avLst/>
          </a:prstGeom>
        </p:spPr>
        <p:txBody>
          <a:bodyPr vert="horz" anchor="ctr">
            <a:normAutofit/>
          </a:bodyPr>
          <a:lstStyle/>
          <a:p>
            <a:r>
              <a:rPr kumimoji="0" lang="en-US" smtClean="0"/>
              <a:t>Click to edit Master title style</a:t>
            </a:r>
            <a:endParaRPr kumimoji="0" lang="en-US"/>
          </a:p>
        </p:txBody>
      </p:sp>
      <p:sp>
        <p:nvSpPr>
          <p:cNvPr id="9" name="Straight Connector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2" name="Straight Connector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836712"/>
            <a:ext cx="7772400" cy="2016224"/>
          </a:xfrm>
        </p:spPr>
        <p:txBody>
          <a:bodyPr>
            <a:normAutofit fontScale="90000"/>
          </a:bodyPr>
          <a:lstStyle/>
          <a:p>
            <a:pPr algn="ctr"/>
            <a:r>
              <a:rPr lang="en-GB" sz="4000" dirty="0" smtClean="0">
                <a:latin typeface="Arial Black" pitchFamily="34" charset="0"/>
              </a:rPr>
              <a:t>Effective team working and communication</a:t>
            </a:r>
            <a:br>
              <a:rPr lang="en-GB" sz="4000" dirty="0" smtClean="0">
                <a:latin typeface="Arial Black" pitchFamily="34" charset="0"/>
              </a:rPr>
            </a:br>
            <a:r>
              <a:rPr lang="en-GB" sz="3600" dirty="0" smtClean="0">
                <a:latin typeface="Arial Black" pitchFamily="34" charset="0"/>
              </a:rPr>
              <a:t>BMSK4002</a:t>
            </a:r>
            <a:r>
              <a:rPr lang="en-GB" sz="4000" dirty="0" smtClean="0">
                <a:latin typeface="Arial Black" pitchFamily="34" charset="0"/>
              </a:rPr>
              <a:t/>
            </a:r>
            <a:br>
              <a:rPr lang="en-GB" sz="4000" dirty="0" smtClean="0">
                <a:latin typeface="Arial Black" pitchFamily="34" charset="0"/>
              </a:rPr>
            </a:br>
            <a:endParaRPr lang="en-GB" sz="4000" dirty="0">
              <a:latin typeface="Arial Black" pitchFamily="34" charset="0"/>
            </a:endParaRPr>
          </a:p>
        </p:txBody>
      </p:sp>
      <p:sp>
        <p:nvSpPr>
          <p:cNvPr id="3" name="Subtitle 2"/>
          <p:cNvSpPr>
            <a:spLocks noGrp="1"/>
          </p:cNvSpPr>
          <p:nvPr>
            <p:ph type="subTitle" idx="1"/>
          </p:nvPr>
        </p:nvSpPr>
        <p:spPr>
          <a:xfrm>
            <a:off x="6012160" y="4579816"/>
            <a:ext cx="2480320" cy="1080120"/>
          </a:xfrm>
        </p:spPr>
        <p:txBody>
          <a:bodyPr>
            <a:normAutofit fontScale="77500" lnSpcReduction="20000"/>
          </a:bodyPr>
          <a:lstStyle/>
          <a:p>
            <a:pPr algn="ctr"/>
            <a:r>
              <a:rPr lang="en-GB" sz="2000" dirty="0" err="1" smtClean="0">
                <a:latin typeface="Arial Black" pitchFamily="34" charset="0"/>
              </a:rPr>
              <a:t>Shaakira</a:t>
            </a:r>
            <a:r>
              <a:rPr lang="en-GB" sz="2000" dirty="0" smtClean="0">
                <a:latin typeface="Arial Black" pitchFamily="34" charset="0"/>
              </a:rPr>
              <a:t> </a:t>
            </a:r>
            <a:r>
              <a:rPr lang="en-GB" sz="2000" dirty="0" err="1" smtClean="0">
                <a:latin typeface="Arial Black" pitchFamily="34" charset="0"/>
              </a:rPr>
              <a:t>Qayum</a:t>
            </a:r>
            <a:r>
              <a:rPr lang="en-GB" sz="2000" dirty="0" smtClean="0">
                <a:latin typeface="Arial Black" pitchFamily="34" charset="0"/>
              </a:rPr>
              <a:t>	</a:t>
            </a:r>
          </a:p>
          <a:p>
            <a:pPr algn="ctr"/>
            <a:r>
              <a:rPr lang="en-GB" sz="2000" dirty="0" err="1" smtClean="0">
                <a:latin typeface="Arial Black" pitchFamily="34" charset="0"/>
              </a:rPr>
              <a:t>Aftab</a:t>
            </a:r>
            <a:r>
              <a:rPr lang="en-GB" sz="2000" dirty="0" smtClean="0">
                <a:latin typeface="Arial Black" pitchFamily="34" charset="0"/>
              </a:rPr>
              <a:t> Khan</a:t>
            </a:r>
          </a:p>
          <a:p>
            <a:pPr algn="ctr"/>
            <a:r>
              <a:rPr lang="en-GB" sz="2000" dirty="0" err="1" smtClean="0">
                <a:latin typeface="Arial Black" pitchFamily="34" charset="0"/>
              </a:rPr>
              <a:t>Abidah</a:t>
            </a:r>
            <a:r>
              <a:rPr lang="en-GB" sz="2000" dirty="0" smtClean="0">
                <a:latin typeface="Arial Black" pitchFamily="34" charset="0"/>
              </a:rPr>
              <a:t> Begum</a:t>
            </a:r>
          </a:p>
          <a:p>
            <a:pPr algn="ctr"/>
            <a:r>
              <a:rPr lang="en-GB" sz="2000" dirty="0" smtClean="0">
                <a:latin typeface="Arial Black" pitchFamily="34" charset="0"/>
              </a:rPr>
              <a:t>Afsana Sharmin</a:t>
            </a:r>
            <a:endParaRPr lang="en-GB" sz="2000" dirty="0">
              <a:latin typeface="Arial Black" pitchFamily="34" charset="0"/>
            </a:endParaRPr>
          </a:p>
        </p:txBody>
      </p:sp>
      <p:pic>
        <p:nvPicPr>
          <p:cNvPr id="1026" name="Picture 2" descr="See the source imag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20344293">
            <a:off x="1023246" y="3191074"/>
            <a:ext cx="2818306" cy="28255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149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agenda</a:t>
            </a:r>
            <a:endParaRPr lang="en-GB" dirty="0"/>
          </a:p>
        </p:txBody>
      </p:sp>
      <p:sp>
        <p:nvSpPr>
          <p:cNvPr id="4" name="TextBox 3"/>
          <p:cNvSpPr txBox="1"/>
          <p:nvPr/>
        </p:nvSpPr>
        <p:spPr>
          <a:xfrm>
            <a:off x="683568" y="1921925"/>
            <a:ext cx="4608512" cy="3893374"/>
          </a:xfrm>
          <a:prstGeom prst="rect">
            <a:avLst/>
          </a:prstGeom>
          <a:noFill/>
        </p:spPr>
        <p:txBody>
          <a:bodyPr wrap="square" rtlCol="0">
            <a:spAutoFit/>
          </a:bodyPr>
          <a:lstStyle/>
          <a:p>
            <a:r>
              <a:rPr lang="en-GB" sz="1900" b="1" dirty="0" smtClean="0"/>
              <a:t>Page 1: Benefits of team working</a:t>
            </a:r>
          </a:p>
          <a:p>
            <a:endParaRPr lang="en-GB" sz="1900" b="1" dirty="0"/>
          </a:p>
          <a:p>
            <a:r>
              <a:rPr lang="en-GB" sz="1900" b="1" dirty="0" smtClean="0"/>
              <a:t>Page 2: Stages of development</a:t>
            </a:r>
          </a:p>
          <a:p>
            <a:endParaRPr lang="en-GB" sz="1900" b="1" dirty="0"/>
          </a:p>
          <a:p>
            <a:r>
              <a:rPr lang="en-GB" sz="1900" b="1" dirty="0" smtClean="0"/>
              <a:t>Page 3: </a:t>
            </a:r>
            <a:r>
              <a:rPr lang="en-GB" sz="1900" b="1" dirty="0"/>
              <a:t>T</a:t>
            </a:r>
            <a:r>
              <a:rPr lang="en-GB" sz="1900" b="1" dirty="0" smtClean="0"/>
              <a:t>eam roles</a:t>
            </a:r>
          </a:p>
          <a:p>
            <a:endParaRPr lang="en-GB" sz="1900" b="1" dirty="0"/>
          </a:p>
          <a:p>
            <a:r>
              <a:rPr lang="en-GB" sz="1900" b="1" dirty="0" smtClean="0"/>
              <a:t>Page 4: Successful team development</a:t>
            </a:r>
          </a:p>
          <a:p>
            <a:endParaRPr lang="en-GB" sz="1900" b="1" dirty="0"/>
          </a:p>
          <a:p>
            <a:r>
              <a:rPr lang="en-GB" sz="1900" b="1" dirty="0" smtClean="0"/>
              <a:t>Page 5: Managing conflict</a:t>
            </a:r>
          </a:p>
          <a:p>
            <a:endParaRPr lang="en-GB" sz="1900" b="1" dirty="0"/>
          </a:p>
          <a:p>
            <a:r>
              <a:rPr lang="en-GB" sz="1900" b="1" dirty="0" smtClean="0"/>
              <a:t>Page 6: Conclusion</a:t>
            </a:r>
          </a:p>
          <a:p>
            <a:endParaRPr lang="en-GB" sz="1900" b="1" dirty="0"/>
          </a:p>
          <a:p>
            <a:endParaRPr lang="en-GB" sz="1900" b="1" dirty="0"/>
          </a:p>
        </p:txBody>
      </p:sp>
      <p:pic>
        <p:nvPicPr>
          <p:cNvPr id="3074" name="Picture 2" descr="See the source imag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80112" y="2348880"/>
            <a:ext cx="2653816" cy="27734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414633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Benefits of team working</a:t>
            </a:r>
            <a:endParaRPr lang="en-GB" dirty="0"/>
          </a:p>
        </p:txBody>
      </p:sp>
      <p:sp>
        <p:nvSpPr>
          <p:cNvPr id="4" name="TextBox 3"/>
          <p:cNvSpPr txBox="1"/>
          <p:nvPr/>
        </p:nvSpPr>
        <p:spPr>
          <a:xfrm>
            <a:off x="539552" y="1916832"/>
            <a:ext cx="3744416" cy="4801314"/>
          </a:xfrm>
          <a:prstGeom prst="rect">
            <a:avLst/>
          </a:prstGeom>
          <a:noFill/>
        </p:spPr>
        <p:txBody>
          <a:bodyPr wrap="square" rtlCol="0">
            <a:spAutoFit/>
          </a:bodyPr>
          <a:lstStyle/>
          <a:p>
            <a:endParaRPr lang="en-GB" dirty="0" smtClean="0"/>
          </a:p>
          <a:p>
            <a:pPr marL="285750" indent="-285750">
              <a:buFont typeface="Arial" pitchFamily="34" charset="0"/>
              <a:buChar char="•"/>
            </a:pPr>
            <a:r>
              <a:rPr lang="en-GB" b="1" dirty="0" smtClean="0"/>
              <a:t>Encourages Productivity</a:t>
            </a:r>
            <a:endParaRPr lang="en-GB" dirty="0" smtClean="0"/>
          </a:p>
          <a:p>
            <a:endParaRPr lang="en-GB" dirty="0"/>
          </a:p>
          <a:p>
            <a:pPr marL="285750" indent="-285750">
              <a:buFont typeface="Arial" pitchFamily="34" charset="0"/>
              <a:buChar char="•"/>
            </a:pPr>
            <a:r>
              <a:rPr lang="en-GB" b="1" dirty="0" smtClean="0"/>
              <a:t>Build Strong relationships</a:t>
            </a:r>
          </a:p>
          <a:p>
            <a:pPr marL="285750" indent="-285750">
              <a:buFont typeface="Arial" pitchFamily="34" charset="0"/>
              <a:buChar char="•"/>
            </a:pPr>
            <a:endParaRPr lang="en-GB" b="1" dirty="0"/>
          </a:p>
          <a:p>
            <a:pPr marL="285750" indent="-285750">
              <a:buFont typeface="Arial" pitchFamily="34" charset="0"/>
              <a:buChar char="•"/>
            </a:pPr>
            <a:r>
              <a:rPr lang="en-GB" b="1" dirty="0" smtClean="0"/>
              <a:t>One common goal</a:t>
            </a:r>
          </a:p>
          <a:p>
            <a:pPr marL="285750" indent="-285750">
              <a:buFont typeface="Arial" pitchFamily="34" charset="0"/>
              <a:buChar char="•"/>
            </a:pPr>
            <a:endParaRPr lang="en-GB" b="1" dirty="0"/>
          </a:p>
          <a:p>
            <a:pPr marL="285750" indent="-285750">
              <a:buFont typeface="Arial" pitchFamily="34" charset="0"/>
              <a:buChar char="•"/>
            </a:pPr>
            <a:r>
              <a:rPr lang="en-GB" b="1" dirty="0" smtClean="0"/>
              <a:t>Increased motivation</a:t>
            </a:r>
          </a:p>
          <a:p>
            <a:pPr marL="285750" indent="-285750">
              <a:buFont typeface="Arial" pitchFamily="34" charset="0"/>
              <a:buChar char="•"/>
            </a:pPr>
            <a:endParaRPr lang="en-GB" b="1" dirty="0"/>
          </a:p>
          <a:p>
            <a:pPr marL="285750" indent="-285750">
              <a:buFont typeface="Arial" pitchFamily="34" charset="0"/>
              <a:buChar char="•"/>
            </a:pPr>
            <a:r>
              <a:rPr lang="en-GB" b="1" dirty="0" smtClean="0"/>
              <a:t>Develops leadership skills</a:t>
            </a:r>
          </a:p>
          <a:p>
            <a:pPr marL="285750" indent="-285750">
              <a:buFont typeface="Arial" pitchFamily="34" charset="0"/>
              <a:buChar char="•"/>
            </a:pPr>
            <a:endParaRPr lang="en-GB" b="1" dirty="0"/>
          </a:p>
          <a:p>
            <a:pPr marL="285750" indent="-285750">
              <a:buFont typeface="Arial" pitchFamily="34" charset="0"/>
              <a:buChar char="•"/>
            </a:pPr>
            <a:r>
              <a:rPr lang="en-GB" b="1" dirty="0" smtClean="0"/>
              <a:t>Combines knowledge and skills</a:t>
            </a:r>
          </a:p>
          <a:p>
            <a:pPr marL="285750" indent="-285750">
              <a:buFont typeface="Arial" pitchFamily="34" charset="0"/>
              <a:buChar char="•"/>
            </a:pPr>
            <a:endParaRPr lang="en-GB" b="1" dirty="0"/>
          </a:p>
          <a:p>
            <a:pPr marL="285750" indent="-285750">
              <a:buFont typeface="Arial" pitchFamily="34" charset="0"/>
              <a:buChar char="•"/>
            </a:pPr>
            <a:endParaRPr lang="en-GB" b="1" dirty="0" smtClean="0"/>
          </a:p>
          <a:p>
            <a:endParaRPr lang="en-GB" b="1" dirty="0"/>
          </a:p>
          <a:p>
            <a:endParaRPr lang="en-GB" b="1" dirty="0" smtClean="0"/>
          </a:p>
          <a:p>
            <a:endParaRPr lang="en-GB" b="1" dirty="0"/>
          </a:p>
        </p:txBody>
      </p:sp>
      <p:pic>
        <p:nvPicPr>
          <p:cNvPr id="2050" name="Picture 2" descr="Image result for benefits ot team work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12386" y="2359647"/>
            <a:ext cx="2886086" cy="27255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141273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Stages of team development</a:t>
            </a:r>
            <a:endParaRPr lang="en-GB" dirty="0"/>
          </a:p>
        </p:txBody>
      </p:sp>
      <p:sp>
        <p:nvSpPr>
          <p:cNvPr id="5" name="Oval 4"/>
          <p:cNvSpPr/>
          <p:nvPr/>
        </p:nvSpPr>
        <p:spPr>
          <a:xfrm>
            <a:off x="235821" y="1484784"/>
            <a:ext cx="2160240" cy="109873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t>FORMING</a:t>
            </a:r>
            <a:endParaRPr lang="en-GB" b="1" dirty="0"/>
          </a:p>
        </p:txBody>
      </p:sp>
      <p:sp>
        <p:nvSpPr>
          <p:cNvPr id="14" name="Oval 13"/>
          <p:cNvSpPr/>
          <p:nvPr/>
        </p:nvSpPr>
        <p:spPr>
          <a:xfrm>
            <a:off x="2396061" y="2175119"/>
            <a:ext cx="2160240" cy="114027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t>STORMING</a:t>
            </a:r>
            <a:endParaRPr lang="en-GB" b="1" dirty="0"/>
          </a:p>
        </p:txBody>
      </p:sp>
      <p:sp>
        <p:nvSpPr>
          <p:cNvPr id="16" name="Oval 15"/>
          <p:cNvSpPr/>
          <p:nvPr/>
        </p:nvSpPr>
        <p:spPr>
          <a:xfrm>
            <a:off x="3275856" y="3429000"/>
            <a:ext cx="2232248" cy="109873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t>NORMING</a:t>
            </a:r>
            <a:endParaRPr lang="en-GB" b="1" dirty="0"/>
          </a:p>
        </p:txBody>
      </p:sp>
      <p:sp>
        <p:nvSpPr>
          <p:cNvPr id="18" name="Oval 17"/>
          <p:cNvSpPr/>
          <p:nvPr/>
        </p:nvSpPr>
        <p:spPr>
          <a:xfrm>
            <a:off x="2404089" y="4664255"/>
            <a:ext cx="2304256" cy="10081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t>PERFORMING</a:t>
            </a:r>
            <a:endParaRPr lang="en-GB" b="1" dirty="0"/>
          </a:p>
        </p:txBody>
      </p:sp>
      <p:sp>
        <p:nvSpPr>
          <p:cNvPr id="19" name="Oval 18"/>
          <p:cNvSpPr/>
          <p:nvPr/>
        </p:nvSpPr>
        <p:spPr>
          <a:xfrm>
            <a:off x="242539" y="5525825"/>
            <a:ext cx="2664296" cy="10726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t>TRANSFORMING</a:t>
            </a:r>
            <a:endParaRPr lang="en-GB" b="1" dirty="0"/>
          </a:p>
        </p:txBody>
      </p:sp>
      <p:cxnSp>
        <p:nvCxnSpPr>
          <p:cNvPr id="4" name="Straight Arrow Connector 3"/>
          <p:cNvCxnSpPr/>
          <p:nvPr/>
        </p:nvCxnSpPr>
        <p:spPr>
          <a:xfrm>
            <a:off x="1605283" y="2450762"/>
            <a:ext cx="798806" cy="16173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a:stCxn id="14" idx="5"/>
          </p:cNvCxnSpPr>
          <p:nvPr/>
        </p:nvCxnSpPr>
        <p:spPr>
          <a:xfrm>
            <a:off x="4239941" y="3148404"/>
            <a:ext cx="468404" cy="28059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a:stCxn id="16" idx="5"/>
          </p:cNvCxnSpPr>
          <p:nvPr/>
        </p:nvCxnSpPr>
        <p:spPr>
          <a:xfrm flipH="1">
            <a:off x="4556301" y="4366830"/>
            <a:ext cx="624898" cy="50233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H="1">
            <a:off x="2810107" y="5615124"/>
            <a:ext cx="1332148" cy="51264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6084168" y="1700808"/>
            <a:ext cx="2808312" cy="1477328"/>
          </a:xfrm>
          <a:prstGeom prst="rect">
            <a:avLst/>
          </a:prstGeom>
          <a:noFill/>
        </p:spPr>
        <p:txBody>
          <a:bodyPr wrap="square" rtlCol="0">
            <a:spAutoFit/>
          </a:bodyPr>
          <a:lstStyle/>
          <a:p>
            <a:r>
              <a:rPr lang="en-GB" b="1" dirty="0" smtClean="0"/>
              <a:t>The team will go through 5 stages of development. </a:t>
            </a:r>
            <a:r>
              <a:rPr lang="en-GB" b="1" dirty="0"/>
              <a:t>T</a:t>
            </a:r>
            <a:r>
              <a:rPr lang="en-GB" b="1" dirty="0" smtClean="0"/>
              <a:t>he stages will start from the group meets till the end of the project.</a:t>
            </a:r>
            <a:endParaRPr lang="en-GB" b="1" dirty="0"/>
          </a:p>
        </p:txBody>
      </p:sp>
    </p:spTree>
    <p:extLst>
      <p:ext uri="{BB962C8B-B14F-4D97-AF65-F5344CB8AC3E}">
        <p14:creationId xmlns:p14="http://schemas.microsoft.com/office/powerpoint/2010/main" val="303741566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51520" y="476672"/>
            <a:ext cx="8686800" cy="841248"/>
          </a:xfrm>
        </p:spPr>
        <p:txBody>
          <a:bodyPr/>
          <a:lstStyle/>
          <a:p>
            <a:r>
              <a:rPr lang="en-GB" dirty="0" smtClean="0"/>
              <a:t>Team roles</a:t>
            </a:r>
            <a:endParaRPr lang="en-GB" dirty="0"/>
          </a:p>
        </p:txBody>
      </p:sp>
      <p:sp>
        <p:nvSpPr>
          <p:cNvPr id="5" name="TextBox 4"/>
          <p:cNvSpPr txBox="1"/>
          <p:nvPr/>
        </p:nvSpPr>
        <p:spPr>
          <a:xfrm>
            <a:off x="323528" y="1340768"/>
            <a:ext cx="3888432" cy="5355312"/>
          </a:xfrm>
          <a:prstGeom prst="rect">
            <a:avLst/>
          </a:prstGeom>
          <a:noFill/>
        </p:spPr>
        <p:txBody>
          <a:bodyPr wrap="square" rtlCol="0">
            <a:spAutoFit/>
          </a:bodyPr>
          <a:lstStyle/>
          <a:p>
            <a:r>
              <a:rPr lang="en-GB" b="1" dirty="0" smtClean="0"/>
              <a:t>Formal roles:</a:t>
            </a:r>
          </a:p>
          <a:p>
            <a:endParaRPr lang="en-GB" b="1" dirty="0" smtClean="0"/>
          </a:p>
          <a:p>
            <a:r>
              <a:rPr lang="en-GB" dirty="0" smtClean="0"/>
              <a:t>Formal groups are often created deliberately by managers to carry out  a specific task to help an organisation to achieve a goal.</a:t>
            </a:r>
          </a:p>
          <a:p>
            <a:endParaRPr lang="en-GB" dirty="0"/>
          </a:p>
          <a:p>
            <a:r>
              <a:rPr lang="en-GB" b="1" dirty="0" smtClean="0"/>
              <a:t>i.e. Leader - </a:t>
            </a:r>
            <a:r>
              <a:rPr lang="en-GB" dirty="0"/>
              <a:t>the leader </a:t>
            </a:r>
            <a:r>
              <a:rPr lang="en-GB" dirty="0" smtClean="0"/>
              <a:t>is there </a:t>
            </a:r>
            <a:r>
              <a:rPr lang="en-GB" dirty="0"/>
              <a:t>to motivate the rest of the team into having a strong focus on succeeding in their </a:t>
            </a:r>
            <a:r>
              <a:rPr lang="en-GB" dirty="0" smtClean="0"/>
              <a:t>objectives/goals.</a:t>
            </a:r>
            <a:endParaRPr lang="en-GB" b="1" dirty="0" smtClean="0"/>
          </a:p>
          <a:p>
            <a:endParaRPr lang="en-GB" dirty="0"/>
          </a:p>
          <a:p>
            <a:r>
              <a:rPr lang="en-GB" b="1" dirty="0" smtClean="0"/>
              <a:t>Informal roles:</a:t>
            </a:r>
          </a:p>
          <a:p>
            <a:endParaRPr lang="en-GB" b="1" dirty="0"/>
          </a:p>
          <a:p>
            <a:r>
              <a:rPr lang="en-GB" dirty="0" smtClean="0"/>
              <a:t>Informal groups will give the team members feeling of social satisfaction. You will usually find the employees share jokes, eat together and socialise outside of work. </a:t>
            </a:r>
            <a:endParaRPr lang="en-GB" dirty="0"/>
          </a:p>
        </p:txBody>
      </p:sp>
      <p:pic>
        <p:nvPicPr>
          <p:cNvPr id="4098"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1865" y="2276872"/>
            <a:ext cx="4058857" cy="2557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257445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Successful team development</a:t>
            </a:r>
            <a:endParaRPr lang="en-GB" dirty="0"/>
          </a:p>
        </p:txBody>
      </p:sp>
      <p:sp>
        <p:nvSpPr>
          <p:cNvPr id="3" name="TextBox 2"/>
          <p:cNvSpPr txBox="1"/>
          <p:nvPr/>
        </p:nvSpPr>
        <p:spPr>
          <a:xfrm>
            <a:off x="539552" y="2132856"/>
            <a:ext cx="4752528" cy="3416320"/>
          </a:xfrm>
          <a:prstGeom prst="rect">
            <a:avLst/>
          </a:prstGeom>
          <a:noFill/>
        </p:spPr>
        <p:txBody>
          <a:bodyPr wrap="square" rtlCol="0">
            <a:spAutoFit/>
          </a:bodyPr>
          <a:lstStyle/>
          <a:p>
            <a:r>
              <a:rPr lang="en-GB" b="1" dirty="0" smtClean="0"/>
              <a:t>You will see the following characteristics:</a:t>
            </a:r>
          </a:p>
          <a:p>
            <a:endParaRPr lang="en-GB" b="1" dirty="0"/>
          </a:p>
          <a:p>
            <a:pPr marL="285750" indent="-285750">
              <a:buFont typeface="Arial" pitchFamily="34" charset="0"/>
              <a:buChar char="•"/>
            </a:pPr>
            <a:r>
              <a:rPr lang="en-GB" b="1" dirty="0" smtClean="0"/>
              <a:t>Clear communication within the team.</a:t>
            </a:r>
          </a:p>
          <a:p>
            <a:endParaRPr lang="en-GB" b="1" dirty="0" smtClean="0"/>
          </a:p>
          <a:p>
            <a:pPr marL="285750" indent="-285750">
              <a:buFont typeface="Arial" pitchFamily="34" charset="0"/>
              <a:buChar char="•"/>
            </a:pPr>
            <a:r>
              <a:rPr lang="en-GB" b="1" dirty="0" smtClean="0"/>
              <a:t>Engagement to the project.</a:t>
            </a:r>
          </a:p>
          <a:p>
            <a:endParaRPr lang="en-GB" b="1" dirty="0" smtClean="0"/>
          </a:p>
          <a:p>
            <a:pPr marL="285750" indent="-285750">
              <a:buFont typeface="Arial" pitchFamily="34" charset="0"/>
              <a:buChar char="•"/>
            </a:pPr>
            <a:r>
              <a:rPr lang="en-GB" b="1" dirty="0" smtClean="0"/>
              <a:t>Clear, supportive effective working relationships among the team.</a:t>
            </a:r>
          </a:p>
          <a:p>
            <a:pPr marL="285750" indent="-285750">
              <a:buFont typeface="Arial" pitchFamily="34" charset="0"/>
              <a:buChar char="•"/>
            </a:pPr>
            <a:endParaRPr lang="en-GB" b="1" dirty="0"/>
          </a:p>
          <a:p>
            <a:pPr marL="285750" indent="-285750">
              <a:buFont typeface="Arial" pitchFamily="34" charset="0"/>
              <a:buChar char="•"/>
            </a:pPr>
            <a:r>
              <a:rPr lang="en-GB" b="1" dirty="0" smtClean="0"/>
              <a:t>Trust</a:t>
            </a:r>
          </a:p>
          <a:p>
            <a:pPr marL="285750" indent="-285750">
              <a:buFont typeface="Arial" pitchFamily="34" charset="0"/>
              <a:buChar char="•"/>
            </a:pPr>
            <a:endParaRPr lang="en-GB" b="1" dirty="0"/>
          </a:p>
          <a:p>
            <a:pPr marL="285750" indent="-285750">
              <a:buFont typeface="Arial" pitchFamily="34" charset="0"/>
              <a:buChar char="•"/>
            </a:pPr>
            <a:r>
              <a:rPr lang="en-GB" b="1" dirty="0" smtClean="0"/>
              <a:t>Support </a:t>
            </a:r>
            <a:endParaRPr lang="en-GB" b="1" dirty="0"/>
          </a:p>
        </p:txBody>
      </p:sp>
      <p:pic>
        <p:nvPicPr>
          <p:cNvPr id="6146" name="Picture 2" descr="Image result for successful tea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17148" y="2636912"/>
            <a:ext cx="3102370" cy="25298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054789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Managing conflict</a:t>
            </a:r>
            <a:endParaRPr lang="en-GB" dirty="0"/>
          </a:p>
        </p:txBody>
      </p:sp>
      <p:sp>
        <p:nvSpPr>
          <p:cNvPr id="3" name="TextBox 2"/>
          <p:cNvSpPr txBox="1"/>
          <p:nvPr/>
        </p:nvSpPr>
        <p:spPr>
          <a:xfrm>
            <a:off x="307030" y="1772816"/>
            <a:ext cx="4536504" cy="5632311"/>
          </a:xfrm>
          <a:prstGeom prst="rect">
            <a:avLst/>
          </a:prstGeom>
          <a:noFill/>
        </p:spPr>
        <p:txBody>
          <a:bodyPr wrap="square" rtlCol="0">
            <a:spAutoFit/>
          </a:bodyPr>
          <a:lstStyle/>
          <a:p>
            <a:r>
              <a:rPr lang="en-GB" b="1" dirty="0" smtClean="0"/>
              <a:t>These following process will help manage team conflict.</a:t>
            </a:r>
          </a:p>
          <a:p>
            <a:endParaRPr lang="en-GB" b="1" dirty="0" smtClean="0"/>
          </a:p>
          <a:p>
            <a:pPr marL="285750" indent="-285750">
              <a:buFont typeface="Arial" pitchFamily="34" charset="0"/>
              <a:buChar char="•"/>
            </a:pPr>
            <a:endParaRPr lang="en-GB" b="1" dirty="0"/>
          </a:p>
          <a:p>
            <a:pPr marL="285750" indent="-285750">
              <a:buFont typeface="Arial" pitchFamily="34" charset="0"/>
              <a:buChar char="•"/>
            </a:pPr>
            <a:r>
              <a:rPr lang="en-GB" b="1" dirty="0" smtClean="0"/>
              <a:t>Arrange for a decision</a:t>
            </a:r>
          </a:p>
          <a:p>
            <a:endParaRPr lang="en-GB" b="1" dirty="0"/>
          </a:p>
          <a:p>
            <a:pPr marL="285750" indent="-285750">
              <a:buFont typeface="Arial" pitchFamily="34" charset="0"/>
              <a:buChar char="•"/>
            </a:pPr>
            <a:r>
              <a:rPr lang="en-GB" b="1" dirty="0" smtClean="0"/>
              <a:t>Clarify  the situation .</a:t>
            </a:r>
          </a:p>
          <a:p>
            <a:endParaRPr lang="en-GB" b="1" dirty="0" smtClean="0"/>
          </a:p>
          <a:p>
            <a:pPr marL="285750" indent="-285750">
              <a:buFont typeface="Arial" pitchFamily="34" charset="0"/>
              <a:buChar char="•"/>
            </a:pPr>
            <a:r>
              <a:rPr lang="en-GB" b="1" dirty="0" smtClean="0"/>
              <a:t>Listen.</a:t>
            </a:r>
            <a:endParaRPr lang="en-GB" b="1" dirty="0"/>
          </a:p>
          <a:p>
            <a:pPr marL="285750" indent="-285750">
              <a:buFont typeface="Arial" pitchFamily="34" charset="0"/>
              <a:buChar char="•"/>
            </a:pPr>
            <a:endParaRPr lang="en-GB" b="1" dirty="0" smtClean="0"/>
          </a:p>
          <a:p>
            <a:pPr marL="285750" indent="-285750">
              <a:buFont typeface="Arial" pitchFamily="34" charset="0"/>
              <a:buChar char="•"/>
            </a:pPr>
            <a:r>
              <a:rPr lang="en-GB" b="1" dirty="0" smtClean="0"/>
              <a:t>Prioritise the areas of conflict.</a:t>
            </a:r>
          </a:p>
          <a:p>
            <a:pPr marL="285750" indent="-285750">
              <a:buFont typeface="Arial" pitchFamily="34" charset="0"/>
              <a:buChar char="•"/>
            </a:pPr>
            <a:endParaRPr lang="en-GB" b="1" dirty="0"/>
          </a:p>
          <a:p>
            <a:pPr marL="285750" indent="-285750">
              <a:buFont typeface="Arial" pitchFamily="34" charset="0"/>
              <a:buChar char="•"/>
            </a:pPr>
            <a:r>
              <a:rPr lang="en-GB" b="1" dirty="0" smtClean="0"/>
              <a:t>Reach for a decision</a:t>
            </a:r>
          </a:p>
          <a:p>
            <a:pPr marL="285750" indent="-285750">
              <a:buFont typeface="Arial" pitchFamily="34" charset="0"/>
              <a:buChar char="•"/>
            </a:pPr>
            <a:endParaRPr lang="en-GB" b="1" dirty="0"/>
          </a:p>
          <a:p>
            <a:pPr marL="285750" indent="-285750">
              <a:buFont typeface="Arial" pitchFamily="34" charset="0"/>
              <a:buChar char="•"/>
            </a:pPr>
            <a:endParaRPr lang="en-GB" b="1" dirty="0" smtClean="0"/>
          </a:p>
          <a:p>
            <a:pPr marL="285750" indent="-285750">
              <a:buFont typeface="Arial" pitchFamily="34" charset="0"/>
              <a:buChar char="•"/>
            </a:pPr>
            <a:endParaRPr lang="en-GB" b="1" dirty="0"/>
          </a:p>
          <a:p>
            <a:pPr marL="285750" indent="-285750">
              <a:buFont typeface="Arial" pitchFamily="34" charset="0"/>
              <a:buChar char="•"/>
            </a:pPr>
            <a:endParaRPr lang="en-GB" b="1" dirty="0" smtClean="0"/>
          </a:p>
          <a:p>
            <a:pPr marL="285750" indent="-285750">
              <a:buFont typeface="Arial" pitchFamily="34" charset="0"/>
              <a:buChar char="•"/>
            </a:pPr>
            <a:endParaRPr lang="en-GB" b="1" dirty="0" smtClean="0"/>
          </a:p>
          <a:p>
            <a:pPr marL="285750" indent="-285750">
              <a:buFont typeface="Arial" pitchFamily="34" charset="0"/>
              <a:buChar char="•"/>
            </a:pPr>
            <a:endParaRPr lang="en-GB" b="1" dirty="0"/>
          </a:p>
          <a:p>
            <a:pPr marL="285750" indent="-285750">
              <a:buFont typeface="Arial" pitchFamily="34" charset="0"/>
              <a:buChar char="•"/>
            </a:pPr>
            <a:endParaRPr lang="en-GB" b="1" dirty="0"/>
          </a:p>
        </p:txBody>
      </p:sp>
      <p:pic>
        <p:nvPicPr>
          <p:cNvPr id="5122" name="Picture 2" descr="Image result for conflic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09683" y="2348880"/>
            <a:ext cx="3809846" cy="28333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136671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TextBox 2"/>
          <p:cNvSpPr txBox="1"/>
          <p:nvPr/>
        </p:nvSpPr>
        <p:spPr>
          <a:xfrm>
            <a:off x="827584" y="1988840"/>
            <a:ext cx="7488832" cy="1477328"/>
          </a:xfrm>
          <a:prstGeom prst="rect">
            <a:avLst/>
          </a:prstGeom>
          <a:noFill/>
        </p:spPr>
        <p:txBody>
          <a:bodyPr wrap="square" rtlCol="0">
            <a:spAutoFit/>
          </a:bodyPr>
          <a:lstStyle/>
          <a:p>
            <a:r>
              <a:rPr lang="en-GB" dirty="0" smtClean="0"/>
              <a:t>You will find working in a team does not come naturally to everybody some people lack confidence and prefer to work alone. Then again you may get people over confident and some people who don’t pull their weight.</a:t>
            </a:r>
          </a:p>
          <a:p>
            <a:r>
              <a:rPr lang="en-GB" dirty="0" smtClean="0"/>
              <a:t>However if the organisations follow these following tips we believe his would make team work more enjoyable for everybody.</a:t>
            </a:r>
            <a:endParaRPr lang="en-GB" dirty="0"/>
          </a:p>
        </p:txBody>
      </p:sp>
      <p:sp>
        <p:nvSpPr>
          <p:cNvPr id="4" name="TextBox 3"/>
          <p:cNvSpPr txBox="1"/>
          <p:nvPr/>
        </p:nvSpPr>
        <p:spPr>
          <a:xfrm>
            <a:off x="1007604" y="4653136"/>
            <a:ext cx="7128792" cy="1477328"/>
          </a:xfrm>
          <a:prstGeom prst="rect">
            <a:avLst/>
          </a:prstGeom>
          <a:noFill/>
        </p:spPr>
        <p:txBody>
          <a:bodyPr wrap="square" rtlCol="0">
            <a:spAutoFit/>
          </a:bodyPr>
          <a:lstStyle/>
          <a:p>
            <a:pPr marL="285750" indent="-285750">
              <a:buFont typeface="Arial" pitchFamily="34" charset="0"/>
              <a:buChar char="•"/>
            </a:pPr>
            <a:r>
              <a:rPr lang="en-GB" b="1" dirty="0" smtClean="0"/>
              <a:t>Encourage others</a:t>
            </a:r>
          </a:p>
          <a:p>
            <a:pPr marL="285750" indent="-285750">
              <a:buFont typeface="Arial" pitchFamily="34" charset="0"/>
              <a:buChar char="•"/>
            </a:pPr>
            <a:r>
              <a:rPr lang="en-GB" b="1" dirty="0" smtClean="0"/>
              <a:t>Give everyone equal opportunity</a:t>
            </a:r>
          </a:p>
          <a:p>
            <a:pPr marL="285750" indent="-285750">
              <a:buFont typeface="Arial" pitchFamily="34" charset="0"/>
              <a:buChar char="•"/>
            </a:pPr>
            <a:r>
              <a:rPr lang="en-GB" b="1" dirty="0" smtClean="0"/>
              <a:t>Be open to suggestions</a:t>
            </a:r>
          </a:p>
          <a:p>
            <a:pPr marL="285750" indent="-285750">
              <a:buFont typeface="Arial" pitchFamily="34" charset="0"/>
              <a:buChar char="•"/>
            </a:pPr>
            <a:r>
              <a:rPr lang="en-GB" b="1" dirty="0" smtClean="0"/>
              <a:t>Listen</a:t>
            </a:r>
          </a:p>
          <a:p>
            <a:pPr marL="285750" indent="-285750">
              <a:buFont typeface="Arial" pitchFamily="34" charset="0"/>
              <a:buChar char="•"/>
            </a:pPr>
            <a:endParaRPr lang="en-GB" b="1" dirty="0"/>
          </a:p>
        </p:txBody>
      </p:sp>
      <p:sp>
        <p:nvSpPr>
          <p:cNvPr id="5" name="TextBox 4"/>
          <p:cNvSpPr txBox="1"/>
          <p:nvPr/>
        </p:nvSpPr>
        <p:spPr>
          <a:xfrm>
            <a:off x="964545" y="4006590"/>
            <a:ext cx="2952328" cy="369332"/>
          </a:xfrm>
          <a:prstGeom prst="rect">
            <a:avLst/>
          </a:prstGeom>
          <a:noFill/>
        </p:spPr>
        <p:txBody>
          <a:bodyPr wrap="square" rtlCol="0">
            <a:spAutoFit/>
          </a:bodyPr>
          <a:lstStyle/>
          <a:p>
            <a:r>
              <a:rPr lang="en-GB" b="1" u="sng" dirty="0" smtClean="0"/>
              <a:t>Top tips</a:t>
            </a:r>
            <a:endParaRPr lang="en-GB" b="1" u="sng" dirty="0"/>
          </a:p>
        </p:txBody>
      </p:sp>
    </p:spTree>
    <p:extLst>
      <p:ext uri="{BB962C8B-B14F-4D97-AF65-F5344CB8AC3E}">
        <p14:creationId xmlns:p14="http://schemas.microsoft.com/office/powerpoint/2010/main" val="187644755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Rectangle 2"/>
          <p:cNvSpPr/>
          <p:nvPr/>
        </p:nvSpPr>
        <p:spPr>
          <a:xfrm>
            <a:off x="395536" y="1475492"/>
            <a:ext cx="5454352" cy="738664"/>
          </a:xfrm>
          <a:prstGeom prst="rect">
            <a:avLst/>
          </a:prstGeom>
        </p:spPr>
        <p:txBody>
          <a:bodyPr wrap="square">
            <a:spAutoFit/>
          </a:bodyPr>
          <a:lstStyle/>
          <a:p>
            <a:pPr marL="285750" indent="-285750">
              <a:buFont typeface="Arial" pitchFamily="34" charset="0"/>
              <a:buChar char="•"/>
            </a:pPr>
            <a:r>
              <a:rPr lang="en-GB" sz="1400" dirty="0"/>
              <a:t>https://www.bing.com/images/search?q=agenda&amp;qs=n&amp;form=QBIR&amp;sp=-1&amp;pq=&amp;sc=0-0&amp;sk=&amp;cvid=8B6C4655A26D46089A25C32A89B04EAC</a:t>
            </a:r>
          </a:p>
        </p:txBody>
      </p:sp>
      <p:sp>
        <p:nvSpPr>
          <p:cNvPr id="5" name="Rectangle 4"/>
          <p:cNvSpPr/>
          <p:nvPr/>
        </p:nvSpPr>
        <p:spPr>
          <a:xfrm>
            <a:off x="395536" y="3514381"/>
            <a:ext cx="4572000" cy="523220"/>
          </a:xfrm>
          <a:prstGeom prst="rect">
            <a:avLst/>
          </a:prstGeom>
        </p:spPr>
        <p:txBody>
          <a:bodyPr>
            <a:spAutoFit/>
          </a:bodyPr>
          <a:lstStyle/>
          <a:p>
            <a:pPr marL="285750" indent="-285750">
              <a:buFont typeface="Arial" pitchFamily="34" charset="0"/>
              <a:buChar char="•"/>
            </a:pPr>
            <a:r>
              <a:rPr lang="en-GB" sz="1400" dirty="0"/>
              <a:t>https://www.bing.com/images/search?q=question+and+answer&amp;FORM=HDRSC2</a:t>
            </a:r>
          </a:p>
        </p:txBody>
      </p:sp>
      <p:sp>
        <p:nvSpPr>
          <p:cNvPr id="6" name="Rectangle 5"/>
          <p:cNvSpPr/>
          <p:nvPr/>
        </p:nvSpPr>
        <p:spPr>
          <a:xfrm>
            <a:off x="413431" y="2582615"/>
            <a:ext cx="4572000" cy="523220"/>
          </a:xfrm>
          <a:prstGeom prst="rect">
            <a:avLst/>
          </a:prstGeom>
        </p:spPr>
        <p:txBody>
          <a:bodyPr>
            <a:spAutoFit/>
          </a:bodyPr>
          <a:lstStyle/>
          <a:p>
            <a:pPr marL="285750" indent="-285750">
              <a:buFont typeface="Arial" pitchFamily="34" charset="0"/>
              <a:buChar char="•"/>
            </a:pPr>
            <a:r>
              <a:rPr lang="en-GB" sz="1400" dirty="0"/>
              <a:t>https://www.bing.com/images/search?q=formal+group&amp;FORM=QBIR</a:t>
            </a:r>
          </a:p>
        </p:txBody>
      </p:sp>
      <p:sp>
        <p:nvSpPr>
          <p:cNvPr id="7" name="Rectangle 6"/>
          <p:cNvSpPr/>
          <p:nvPr/>
        </p:nvSpPr>
        <p:spPr>
          <a:xfrm>
            <a:off x="395536" y="4437112"/>
            <a:ext cx="4572000" cy="523220"/>
          </a:xfrm>
          <a:prstGeom prst="rect">
            <a:avLst/>
          </a:prstGeom>
        </p:spPr>
        <p:txBody>
          <a:bodyPr>
            <a:spAutoFit/>
          </a:bodyPr>
          <a:lstStyle/>
          <a:p>
            <a:pPr marL="285750" indent="-285750">
              <a:buFont typeface="Arial" pitchFamily="34" charset="0"/>
              <a:buChar char="•"/>
            </a:pPr>
            <a:r>
              <a:rPr lang="en-GB" sz="1400" dirty="0"/>
              <a:t>https://www.bing.com/images/search?q=conflict&amp;FORM=HDRSC2</a:t>
            </a:r>
          </a:p>
        </p:txBody>
      </p:sp>
      <p:sp>
        <p:nvSpPr>
          <p:cNvPr id="4" name="Rectangle 3"/>
          <p:cNvSpPr/>
          <p:nvPr/>
        </p:nvSpPr>
        <p:spPr>
          <a:xfrm>
            <a:off x="441602" y="5373216"/>
            <a:ext cx="4572000" cy="523220"/>
          </a:xfrm>
          <a:prstGeom prst="rect">
            <a:avLst/>
          </a:prstGeom>
        </p:spPr>
        <p:txBody>
          <a:bodyPr>
            <a:spAutoFit/>
          </a:bodyPr>
          <a:lstStyle/>
          <a:p>
            <a:pPr marL="285750" indent="-285750">
              <a:buFont typeface="Arial" pitchFamily="34" charset="0"/>
              <a:buChar char="•"/>
            </a:pPr>
            <a:r>
              <a:rPr lang="en-GB" sz="1400" dirty="0"/>
              <a:t>https://www.bing.com/images/search?q=successful+team&amp;FORM=HDRSC2</a:t>
            </a:r>
          </a:p>
        </p:txBody>
      </p:sp>
    </p:spTree>
    <p:extLst>
      <p:ext uri="{BB962C8B-B14F-4D97-AF65-F5344CB8AC3E}">
        <p14:creationId xmlns:p14="http://schemas.microsoft.com/office/powerpoint/2010/main" val="334296711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 &amp; a</a:t>
            </a:r>
            <a:endParaRPr lang="en-GB" dirty="0"/>
          </a:p>
        </p:txBody>
      </p:sp>
      <p:pic>
        <p:nvPicPr>
          <p:cNvPr id="1026" name="Picture 2" descr="Image result for question and answ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0312671">
            <a:off x="2759718" y="2105606"/>
            <a:ext cx="3563758" cy="26042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486573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rek">
  <a:themeElements>
    <a:clrScheme name="Trek">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Trek">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rek">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256</TotalTime>
  <Words>345</Words>
  <Application>Microsoft Office PowerPoint</Application>
  <PresentationFormat>On-screen Show (4:3)</PresentationFormat>
  <Paragraphs>95</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Trek</vt:lpstr>
      <vt:lpstr>Effective team working and communication BMSK4002 </vt:lpstr>
      <vt:lpstr>agenda</vt:lpstr>
      <vt:lpstr>Benefits of team working</vt:lpstr>
      <vt:lpstr>Stages of team development</vt:lpstr>
      <vt:lpstr>Team roles</vt:lpstr>
      <vt:lpstr>Successful team development</vt:lpstr>
      <vt:lpstr>Managing conflict</vt:lpstr>
      <vt:lpstr>conclusion</vt:lpstr>
      <vt:lpstr>References </vt:lpstr>
      <vt:lpstr>Q &amp; a</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shaakira</dc:creator>
  <cp:lastModifiedBy>shaakira</cp:lastModifiedBy>
  <cp:revision>21</cp:revision>
  <dcterms:created xsi:type="dcterms:W3CDTF">2018-08-17T15:27:27Z</dcterms:created>
  <dcterms:modified xsi:type="dcterms:W3CDTF">2018-08-24T15:49:25Z</dcterms:modified>
</cp:coreProperties>
</file>