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5"/>
  </p:notesMasterIdLst>
  <p:sldIdLst>
    <p:sldId id="258" r:id="rId2"/>
    <p:sldId id="398" r:id="rId3"/>
    <p:sldId id="384" r:id="rId4"/>
    <p:sldId id="391" r:id="rId5"/>
    <p:sldId id="386" r:id="rId6"/>
    <p:sldId id="389" r:id="rId7"/>
    <p:sldId id="257" r:id="rId8"/>
    <p:sldId id="385" r:id="rId9"/>
    <p:sldId id="399" r:id="rId10"/>
    <p:sldId id="393" r:id="rId11"/>
    <p:sldId id="401" r:id="rId12"/>
    <p:sldId id="402" r:id="rId13"/>
    <p:sldId id="403" r:id="rId14"/>
    <p:sldId id="404" r:id="rId15"/>
    <p:sldId id="416" r:id="rId16"/>
    <p:sldId id="417" r:id="rId17"/>
    <p:sldId id="418" r:id="rId18"/>
    <p:sldId id="419" r:id="rId19"/>
    <p:sldId id="420" r:id="rId20"/>
    <p:sldId id="421" r:id="rId21"/>
    <p:sldId id="423" r:id="rId22"/>
    <p:sldId id="275" r:id="rId23"/>
    <p:sldId id="405" r:id="rId24"/>
    <p:sldId id="406" r:id="rId25"/>
    <p:sldId id="407" r:id="rId26"/>
    <p:sldId id="408" r:id="rId27"/>
    <p:sldId id="409" r:id="rId28"/>
    <p:sldId id="410" r:id="rId29"/>
    <p:sldId id="411" r:id="rId30"/>
    <p:sldId id="412" r:id="rId31"/>
    <p:sldId id="413" r:id="rId32"/>
    <p:sldId id="414" r:id="rId33"/>
    <p:sldId id="415" r:id="rId34"/>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922" autoAdjust="0"/>
    <p:restoredTop sz="94664" autoAdjust="0"/>
  </p:normalViewPr>
  <p:slideViewPr>
    <p:cSldViewPr>
      <p:cViewPr varScale="1">
        <p:scale>
          <a:sx n="108" d="100"/>
          <a:sy n="108" d="100"/>
        </p:scale>
        <p:origin x="2148"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B4D5C2-770D-4552-A59F-37B88C4BB9E3}" type="doc">
      <dgm:prSet loTypeId="urn:microsoft.com/office/officeart/2005/8/layout/venn1" loCatId="relationship" qsTypeId="urn:microsoft.com/office/officeart/2005/8/quickstyle/simple1" qsCatId="simple" csTypeId="urn:microsoft.com/office/officeart/2005/8/colors/colorful5" csCatId="colorful" phldr="1"/>
      <dgm:spPr/>
    </dgm:pt>
    <dgm:pt modelId="{91D51257-D8A8-4A08-8F9C-48AB6981D147}">
      <dgm:prSet phldrT="[Text]"/>
      <dgm:spPr>
        <a:solidFill>
          <a:schemeClr val="tx2">
            <a:lumMod val="75000"/>
            <a:alpha val="50000"/>
          </a:schemeClr>
        </a:solidFill>
      </dgm:spPr>
      <dgm:t>
        <a:bodyPr/>
        <a:lstStyle/>
        <a:p>
          <a:r>
            <a:rPr lang="en-GB" dirty="0"/>
            <a:t>Debt ? </a:t>
          </a:r>
        </a:p>
      </dgm:t>
    </dgm:pt>
    <dgm:pt modelId="{B821ABE7-3B47-4B95-BACB-6C6B6B41F68A}" type="parTrans" cxnId="{241BB4FC-F14E-4771-B5DD-FE4FBC1C29A1}">
      <dgm:prSet/>
      <dgm:spPr/>
      <dgm:t>
        <a:bodyPr/>
        <a:lstStyle/>
        <a:p>
          <a:endParaRPr lang="en-GB"/>
        </a:p>
      </dgm:t>
    </dgm:pt>
    <dgm:pt modelId="{73275B4D-16D6-4380-9E1F-1180A740D804}" type="sibTrans" cxnId="{241BB4FC-F14E-4771-B5DD-FE4FBC1C29A1}">
      <dgm:prSet/>
      <dgm:spPr/>
      <dgm:t>
        <a:bodyPr/>
        <a:lstStyle/>
        <a:p>
          <a:endParaRPr lang="en-GB"/>
        </a:p>
      </dgm:t>
    </dgm:pt>
    <dgm:pt modelId="{DA1C09D2-3DDD-44C2-9C12-1E1F30EFBE89}">
      <dgm:prSet phldrT="[Text]"/>
      <dgm:spPr>
        <a:solidFill>
          <a:schemeClr val="tx2">
            <a:lumMod val="60000"/>
            <a:lumOff val="40000"/>
            <a:alpha val="50000"/>
          </a:schemeClr>
        </a:solidFill>
      </dgm:spPr>
      <dgm:t>
        <a:bodyPr/>
        <a:lstStyle/>
        <a:p>
          <a:r>
            <a:rPr lang="en-GB" dirty="0"/>
            <a:t>Equity</a:t>
          </a:r>
        </a:p>
        <a:p>
          <a:r>
            <a:rPr lang="en-GB" dirty="0"/>
            <a:t>?</a:t>
          </a:r>
        </a:p>
      </dgm:t>
    </dgm:pt>
    <dgm:pt modelId="{D9F45766-1E81-42D1-878C-AC5EE840D25E}" type="parTrans" cxnId="{8D7BCF71-3E5A-49FE-BD74-E26FA0CFF332}">
      <dgm:prSet/>
      <dgm:spPr/>
      <dgm:t>
        <a:bodyPr/>
        <a:lstStyle/>
        <a:p>
          <a:endParaRPr lang="en-GB"/>
        </a:p>
      </dgm:t>
    </dgm:pt>
    <dgm:pt modelId="{CEA7AF5A-2DD9-4223-BBB0-30F06FE7CBC9}" type="sibTrans" cxnId="{8D7BCF71-3E5A-49FE-BD74-E26FA0CFF332}">
      <dgm:prSet/>
      <dgm:spPr/>
      <dgm:t>
        <a:bodyPr/>
        <a:lstStyle/>
        <a:p>
          <a:endParaRPr lang="en-GB"/>
        </a:p>
      </dgm:t>
    </dgm:pt>
    <dgm:pt modelId="{FBB5D684-183A-4C8E-8C41-9083C8B9C8CC}" type="pres">
      <dgm:prSet presAssocID="{ECB4D5C2-770D-4552-A59F-37B88C4BB9E3}" presName="compositeShape" presStyleCnt="0">
        <dgm:presLayoutVars>
          <dgm:chMax val="7"/>
          <dgm:dir/>
          <dgm:resizeHandles val="exact"/>
        </dgm:presLayoutVars>
      </dgm:prSet>
      <dgm:spPr/>
    </dgm:pt>
    <dgm:pt modelId="{9B80C8BD-7D4B-4D60-BA49-9708335C8207}" type="pres">
      <dgm:prSet presAssocID="{91D51257-D8A8-4A08-8F9C-48AB6981D147}" presName="circ1" presStyleLbl="vennNode1" presStyleIdx="0" presStyleCnt="2" custLinFactX="-24056" custLinFactNeighborX="-100000" custLinFactNeighborY="3226"/>
      <dgm:spPr/>
    </dgm:pt>
    <dgm:pt modelId="{6E8373C7-7CC9-4F99-921A-55E179F360AD}" type="pres">
      <dgm:prSet presAssocID="{91D51257-D8A8-4A08-8F9C-48AB6981D147}" presName="circ1Tx" presStyleLbl="revTx" presStyleIdx="0" presStyleCnt="0">
        <dgm:presLayoutVars>
          <dgm:chMax val="0"/>
          <dgm:chPref val="0"/>
          <dgm:bulletEnabled val="1"/>
        </dgm:presLayoutVars>
      </dgm:prSet>
      <dgm:spPr/>
    </dgm:pt>
    <dgm:pt modelId="{ECDFDFE4-D531-4074-9395-01096DFFE3F6}" type="pres">
      <dgm:prSet presAssocID="{DA1C09D2-3DDD-44C2-9C12-1E1F30EFBE89}" presName="circ2" presStyleLbl="vennNode1" presStyleIdx="1" presStyleCnt="2"/>
      <dgm:spPr/>
    </dgm:pt>
    <dgm:pt modelId="{1D4A24D6-22EF-4600-8BA4-A374D1EB6F68}" type="pres">
      <dgm:prSet presAssocID="{DA1C09D2-3DDD-44C2-9C12-1E1F30EFBE89}" presName="circ2Tx" presStyleLbl="revTx" presStyleIdx="0" presStyleCnt="0">
        <dgm:presLayoutVars>
          <dgm:chMax val="0"/>
          <dgm:chPref val="0"/>
          <dgm:bulletEnabled val="1"/>
        </dgm:presLayoutVars>
      </dgm:prSet>
      <dgm:spPr/>
    </dgm:pt>
  </dgm:ptLst>
  <dgm:cxnLst>
    <dgm:cxn modelId="{412FFA23-B6CD-493F-B838-0156D487B2F9}" type="presOf" srcId="{DA1C09D2-3DDD-44C2-9C12-1E1F30EFBE89}" destId="{ECDFDFE4-D531-4074-9395-01096DFFE3F6}" srcOrd="0" destOrd="0" presId="urn:microsoft.com/office/officeart/2005/8/layout/venn1"/>
    <dgm:cxn modelId="{5F1EDC35-76D6-46CB-AD11-F5B24B9206B6}" type="presOf" srcId="{91D51257-D8A8-4A08-8F9C-48AB6981D147}" destId="{9B80C8BD-7D4B-4D60-BA49-9708335C8207}" srcOrd="0" destOrd="0" presId="urn:microsoft.com/office/officeart/2005/8/layout/venn1"/>
    <dgm:cxn modelId="{0A23665C-11D2-4FA6-8911-0198D10C32B5}" type="presOf" srcId="{ECB4D5C2-770D-4552-A59F-37B88C4BB9E3}" destId="{FBB5D684-183A-4C8E-8C41-9083C8B9C8CC}" srcOrd="0" destOrd="0" presId="urn:microsoft.com/office/officeart/2005/8/layout/venn1"/>
    <dgm:cxn modelId="{8D7BCF71-3E5A-49FE-BD74-E26FA0CFF332}" srcId="{ECB4D5C2-770D-4552-A59F-37B88C4BB9E3}" destId="{DA1C09D2-3DDD-44C2-9C12-1E1F30EFBE89}" srcOrd="1" destOrd="0" parTransId="{D9F45766-1E81-42D1-878C-AC5EE840D25E}" sibTransId="{CEA7AF5A-2DD9-4223-BBB0-30F06FE7CBC9}"/>
    <dgm:cxn modelId="{11E817A1-6BE7-4EF5-B6DE-279DE894D092}" type="presOf" srcId="{91D51257-D8A8-4A08-8F9C-48AB6981D147}" destId="{6E8373C7-7CC9-4F99-921A-55E179F360AD}" srcOrd="1" destOrd="0" presId="urn:microsoft.com/office/officeart/2005/8/layout/venn1"/>
    <dgm:cxn modelId="{C6E9B8DA-F471-48EB-8C73-E63C0A14902A}" type="presOf" srcId="{DA1C09D2-3DDD-44C2-9C12-1E1F30EFBE89}" destId="{1D4A24D6-22EF-4600-8BA4-A374D1EB6F68}" srcOrd="1" destOrd="0" presId="urn:microsoft.com/office/officeart/2005/8/layout/venn1"/>
    <dgm:cxn modelId="{241BB4FC-F14E-4771-B5DD-FE4FBC1C29A1}" srcId="{ECB4D5C2-770D-4552-A59F-37B88C4BB9E3}" destId="{91D51257-D8A8-4A08-8F9C-48AB6981D147}" srcOrd="0" destOrd="0" parTransId="{B821ABE7-3B47-4B95-BACB-6C6B6B41F68A}" sibTransId="{73275B4D-16D6-4380-9E1F-1180A740D804}"/>
    <dgm:cxn modelId="{45B2FA9E-89B9-4DEE-9082-C90E47C25709}" type="presParOf" srcId="{FBB5D684-183A-4C8E-8C41-9083C8B9C8CC}" destId="{9B80C8BD-7D4B-4D60-BA49-9708335C8207}" srcOrd="0" destOrd="0" presId="urn:microsoft.com/office/officeart/2005/8/layout/venn1"/>
    <dgm:cxn modelId="{2A75B18C-9C2D-4896-8B2F-1C40C0C91B34}" type="presParOf" srcId="{FBB5D684-183A-4C8E-8C41-9083C8B9C8CC}" destId="{6E8373C7-7CC9-4F99-921A-55E179F360AD}" srcOrd="1" destOrd="0" presId="urn:microsoft.com/office/officeart/2005/8/layout/venn1"/>
    <dgm:cxn modelId="{16C8D21C-1351-474B-8442-8E2A53CE6E51}" type="presParOf" srcId="{FBB5D684-183A-4C8E-8C41-9083C8B9C8CC}" destId="{ECDFDFE4-D531-4074-9395-01096DFFE3F6}" srcOrd="2" destOrd="0" presId="urn:microsoft.com/office/officeart/2005/8/layout/venn1"/>
    <dgm:cxn modelId="{68B7CC12-8247-4291-B856-D49E757F76B9}" type="presParOf" srcId="{FBB5D684-183A-4C8E-8C41-9083C8B9C8CC}" destId="{1D4A24D6-22EF-4600-8BA4-A374D1EB6F68}"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0C8BD-7D4B-4D60-BA49-9708335C8207}">
      <dsp:nvSpPr>
        <dsp:cNvPr id="0" name=""/>
        <dsp:cNvSpPr/>
      </dsp:nvSpPr>
      <dsp:spPr>
        <a:xfrm>
          <a:off x="0" y="18405"/>
          <a:ext cx="3364874" cy="3364874"/>
        </a:xfrm>
        <a:prstGeom prst="ellipse">
          <a:avLst/>
        </a:prstGeom>
        <a:solidFill>
          <a:schemeClr val="tx2">
            <a:lumMod val="75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Debt ? </a:t>
          </a:r>
        </a:p>
      </dsp:txBody>
      <dsp:txXfrm>
        <a:off x="469869" y="415196"/>
        <a:ext cx="1940108" cy="2571292"/>
      </dsp:txXfrm>
    </dsp:sp>
    <dsp:sp modelId="{ECDFDFE4-D531-4074-9395-01096DFFE3F6}">
      <dsp:nvSpPr>
        <dsp:cNvPr id="0" name=""/>
        <dsp:cNvSpPr/>
      </dsp:nvSpPr>
      <dsp:spPr>
        <a:xfrm>
          <a:off x="2730530" y="9202"/>
          <a:ext cx="3364874" cy="3364874"/>
        </a:xfrm>
        <a:prstGeom prst="ellipse">
          <a:avLst/>
        </a:prstGeom>
        <a:solidFill>
          <a:schemeClr val="tx2">
            <a:lumMod val="60000"/>
            <a:lumOff val="4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Equity</a:t>
          </a:r>
        </a:p>
        <a:p>
          <a:pPr marL="0" lvl="0" indent="0" algn="ctr" defTabSz="2400300">
            <a:lnSpc>
              <a:spcPct val="90000"/>
            </a:lnSpc>
            <a:spcBef>
              <a:spcPct val="0"/>
            </a:spcBef>
            <a:spcAft>
              <a:spcPct val="35000"/>
            </a:spcAft>
            <a:buNone/>
          </a:pPr>
          <a:r>
            <a:rPr lang="en-GB" sz="5400" kern="1200" dirty="0"/>
            <a:t>?</a:t>
          </a:r>
        </a:p>
      </dsp:txBody>
      <dsp:txXfrm>
        <a:off x="3685427" y="405993"/>
        <a:ext cx="1940108" cy="2571292"/>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08/11/2023</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08/11/2023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99392"/>
            <a:ext cx="9144000" cy="1152128"/>
          </a:xfrm>
          <a:solidFill>
            <a:schemeClr val="tx2">
              <a:lumMod val="20000"/>
              <a:lumOff val="80000"/>
            </a:schemeClr>
          </a:solidFill>
        </p:spPr>
        <p:txBody>
          <a:bodyPr/>
          <a:lstStyle/>
          <a:p>
            <a:r>
              <a:rPr lang="en-US" dirty="0"/>
              <a:t>Click to edit Master title style</a:t>
            </a:r>
            <a:endParaRPr lang="en-GB" dirty="0"/>
          </a:p>
        </p:txBody>
      </p:sp>
      <p:sp>
        <p:nvSpPr>
          <p:cNvPr id="3" name="Content Placeholder 2"/>
          <p:cNvSpPr>
            <a:spLocks noGrp="1"/>
          </p:cNvSpPr>
          <p:nvPr>
            <p:ph idx="1"/>
          </p:nvPr>
        </p:nvSpPr>
        <p:spPr>
          <a:xfrm>
            <a:off x="0" y="1124744"/>
            <a:ext cx="9144000" cy="4536504"/>
          </a:xfrm>
          <a:solidFill>
            <a:schemeClr val="tx2">
              <a:lumMod val="75000"/>
            </a:schemeClr>
          </a:solidFill>
        </p:spPr>
        <p:txBody>
          <a:bodyPr>
            <a:normAutofit/>
          </a:bodyPr>
          <a:lstStyle>
            <a:lvl1pPr>
              <a:defRPr sz="2000">
                <a:solidFill>
                  <a:schemeClr val="tx2">
                    <a:lumMod val="20000"/>
                    <a:lumOff val="80000"/>
                  </a:schemeClr>
                </a:solidFill>
                <a:latin typeface="Arial" panose="020B0604020202020204" pitchFamily="34" charset="0"/>
                <a:cs typeface="Arial" panose="020B0604020202020204" pitchFamily="34" charset="0"/>
              </a:defRPr>
            </a:lvl1pPr>
            <a:lvl2pPr>
              <a:defRPr sz="2000">
                <a:solidFill>
                  <a:schemeClr val="tx2">
                    <a:lumMod val="20000"/>
                    <a:lumOff val="80000"/>
                  </a:schemeClr>
                </a:solidFill>
                <a:latin typeface="Arial" panose="020B0604020202020204" pitchFamily="34" charset="0"/>
                <a:cs typeface="Arial" panose="020B0604020202020204" pitchFamily="34" charset="0"/>
              </a:defRPr>
            </a:lvl2pPr>
            <a:lvl3pPr>
              <a:defRPr sz="2000">
                <a:solidFill>
                  <a:schemeClr val="tx2">
                    <a:lumMod val="20000"/>
                    <a:lumOff val="80000"/>
                  </a:schemeClr>
                </a:solidFill>
                <a:latin typeface="Arial" panose="020B0604020202020204" pitchFamily="34" charset="0"/>
                <a:cs typeface="Arial" panose="020B0604020202020204" pitchFamily="34" charset="0"/>
              </a:defRPr>
            </a:lvl3pPr>
            <a:lvl4pPr>
              <a:defRPr sz="2000">
                <a:solidFill>
                  <a:schemeClr val="tx2">
                    <a:lumMod val="20000"/>
                    <a:lumOff val="80000"/>
                  </a:schemeClr>
                </a:solidFill>
                <a:latin typeface="Arial" panose="020B0604020202020204" pitchFamily="34" charset="0"/>
                <a:cs typeface="Arial" panose="020B0604020202020204" pitchFamily="34" charset="0"/>
              </a:defRPr>
            </a:lvl4pPr>
            <a:lvl5pPr>
              <a:defRPr sz="2000">
                <a:solidFill>
                  <a:schemeClr val="tx2">
                    <a:lumMod val="20000"/>
                    <a:lumOff val="80000"/>
                  </a:schemeClr>
                </a:solidFill>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08/11/2023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08/11/2023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08/11/2023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08/11/2023</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08/11/2023</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08/11/2023</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08/11/2023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08/11/2023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08/11/2023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08/11/2023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08/11/2023</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08/11/2023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a:t>
            </a:r>
            <a:br>
              <a:rPr lang="en-GB" sz="4800" dirty="0">
                <a:solidFill>
                  <a:srgbClr val="FFFF00"/>
                </a:solidFill>
              </a:rPr>
            </a:br>
            <a:r>
              <a:rPr lang="en-GB" sz="4800" dirty="0">
                <a:solidFill>
                  <a:srgbClr val="FFFF00"/>
                </a:solidFill>
              </a:rPr>
              <a:t> Corporate Finance</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Sources of finance – 3: Equity</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0293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spcBef>
                <a:spcPct val="25000"/>
              </a:spcBef>
              <a:buFont typeface="Arial" panose="020B0604020202020204" pitchFamily="34" charset="0"/>
              <a:buChar char="•"/>
            </a:pPr>
            <a:endParaRPr lang="en-GB" altLang="en-US" sz="2000" dirty="0">
              <a:solidFill>
                <a:schemeClr val="tx2">
                  <a:lumMod val="20000"/>
                  <a:lumOff val="80000"/>
                </a:schemeClr>
              </a:solidFill>
              <a:latin typeface="+mn-lt"/>
            </a:endParaRPr>
          </a:p>
          <a:p>
            <a:pPr>
              <a:spcBef>
                <a:spcPct val="25000"/>
              </a:spcBef>
              <a:buClr>
                <a:schemeClr val="tx2">
                  <a:lumMod val="20000"/>
                  <a:lumOff val="80000"/>
                </a:schemeClr>
              </a:buClr>
              <a:buFont typeface="Arial" panose="020B0604020202020204" pitchFamily="34" charset="0"/>
              <a:buChar char="•"/>
            </a:pPr>
            <a:r>
              <a:rPr lang="en-GB" altLang="en-US" sz="2800" dirty="0">
                <a:solidFill>
                  <a:schemeClr val="tx2">
                    <a:lumMod val="20000"/>
                    <a:lumOff val="80000"/>
                  </a:schemeClr>
                </a:solidFill>
                <a:latin typeface="+mn-lt"/>
              </a:rPr>
              <a:t>This lecture follows on from ‘Sources of finance – 1 An overview’, and  ‘Sources of finance – 3: Equity, and focuses on equity as a means of raising financial capital</a:t>
            </a:r>
          </a:p>
          <a:p>
            <a:pPr>
              <a:spcBef>
                <a:spcPct val="25000"/>
              </a:spcBef>
              <a:buClr>
                <a:schemeClr val="tx2">
                  <a:lumMod val="20000"/>
                  <a:lumOff val="80000"/>
                </a:schemeClr>
              </a:buClr>
              <a:buFont typeface="Arial" panose="020B0604020202020204" pitchFamily="34" charset="0"/>
              <a:buChar char="•"/>
            </a:pPr>
            <a:endParaRPr lang="en-GB" altLang="en-US" sz="2800" dirty="0">
              <a:solidFill>
                <a:schemeClr val="tx2">
                  <a:lumMod val="20000"/>
                  <a:lumOff val="80000"/>
                </a:schemeClr>
              </a:solidFill>
              <a:latin typeface="+mn-lt"/>
            </a:endParaRPr>
          </a:p>
          <a:p>
            <a:pPr>
              <a:spcBef>
                <a:spcPct val="25000"/>
              </a:spcBef>
              <a:buClr>
                <a:schemeClr val="tx2">
                  <a:lumMod val="20000"/>
                  <a:lumOff val="80000"/>
                </a:schemeClr>
              </a:buClr>
              <a:buFont typeface="Arial" panose="020B0604020202020204" pitchFamily="34" charset="0"/>
              <a:buChar char="•"/>
            </a:pPr>
            <a:r>
              <a:rPr lang="en-GB" altLang="en-US" sz="2800" dirty="0">
                <a:solidFill>
                  <a:schemeClr val="tx2">
                    <a:lumMod val="20000"/>
                    <a:lumOff val="80000"/>
                  </a:schemeClr>
                </a:solidFill>
                <a:latin typeface="+mn-lt"/>
              </a:rPr>
              <a:t>The focus here is on shares, the different methods of issuing shares, and how shareholders may benefit from owing equity capital</a:t>
            </a:r>
          </a:p>
          <a:p>
            <a:pPr marL="0" indent="0">
              <a:spcBef>
                <a:spcPct val="25000"/>
              </a:spcBef>
              <a:buNone/>
            </a:pPr>
            <a:endParaRPr lang="en-GB" altLang="en-US" sz="2800" dirty="0">
              <a:solidFill>
                <a:schemeClr val="tx2">
                  <a:lumMod val="20000"/>
                  <a:lumOff val="80000"/>
                </a:schemeClr>
              </a:solidFill>
              <a:latin typeface="+mn-lt"/>
            </a:endParaRPr>
          </a:p>
          <a:p>
            <a:pPr marL="0" indent="0">
              <a:spcBef>
                <a:spcPct val="25000"/>
              </a:spcBef>
              <a:buNone/>
            </a:pPr>
            <a:endParaRPr lang="en-GB" altLang="en-US" sz="2000" dirty="0">
              <a:solidFill>
                <a:schemeClr val="tx2">
                  <a:lumMod val="20000"/>
                  <a:lumOff val="80000"/>
                </a:schemeClr>
              </a:solidFill>
              <a:latin typeface="+mn-lt"/>
            </a:endParaRPr>
          </a:p>
          <a:p>
            <a:pPr>
              <a:spcBef>
                <a:spcPct val="25000"/>
              </a:spcBef>
              <a:buFont typeface="Arial" panose="020B0604020202020204" pitchFamily="34" charset="0"/>
              <a:buChar char="•"/>
            </a:pPr>
            <a:endParaRPr lang="en-GB" altLang="en-US" sz="2000" dirty="0">
              <a:solidFill>
                <a:schemeClr val="tx2">
                  <a:lumMod val="20000"/>
                  <a:lumOff val="80000"/>
                </a:schemeClr>
              </a:solidFill>
              <a:latin typeface="+mn-lt"/>
            </a:endParaRPr>
          </a:p>
          <a:p>
            <a:pPr>
              <a:spcBef>
                <a:spcPct val="25000"/>
              </a:spcBef>
              <a:buFont typeface="Arial" panose="020B0604020202020204" pitchFamily="34" charset="0"/>
              <a:buChar char="•"/>
            </a:pPr>
            <a:endParaRPr lang="en-GB" altLang="en-US" sz="2000" dirty="0">
              <a:solidFill>
                <a:schemeClr val="tx2">
                  <a:lumMod val="20000"/>
                  <a:lumOff val="80000"/>
                </a:schemeClr>
              </a:solidFill>
              <a:latin typeface="+mn-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Introduction</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a:t>
            </a:fld>
            <a:endParaRPr lang="en-GB" altLang="en-US" dirty="0">
              <a:solidFill>
                <a:schemeClr val="bg1"/>
              </a:solidFill>
            </a:endParaRPr>
          </a:p>
        </p:txBody>
      </p:sp>
    </p:spTree>
    <p:extLst>
      <p:ext uri="{BB962C8B-B14F-4D97-AF65-F5344CB8AC3E}">
        <p14:creationId xmlns:p14="http://schemas.microsoft.com/office/powerpoint/2010/main" val="890305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6ABD34E7-E1BB-6057-A633-FAC13B86C1B2}"/>
              </a:ext>
            </a:extLst>
          </p:cNvPr>
          <p:cNvSpPr>
            <a:spLocks noGrp="1" noChangeArrowheads="1"/>
          </p:cNvSpPr>
          <p:nvPr>
            <p:ph type="title"/>
          </p:nvPr>
        </p:nvSpPr>
        <p:spPr>
          <a:xfrm>
            <a:off x="0" y="1916"/>
            <a:ext cx="9144000" cy="1008112"/>
          </a:xfrm>
          <a:solidFill>
            <a:schemeClr val="tx2">
              <a:lumMod val="75000"/>
            </a:schemeClr>
          </a:solidFill>
        </p:spPr>
        <p:txBody>
          <a:bodyPr>
            <a:normAutofit/>
          </a:bodyPr>
          <a:lstStyle/>
          <a:p>
            <a:pPr algn="ctr" eaLnBrk="1" hangingPunct="1"/>
            <a:r>
              <a:rPr lang="en-GB" altLang="en-US" sz="2800" dirty="0">
                <a:solidFill>
                  <a:schemeClr val="tx2">
                    <a:lumMod val="40000"/>
                    <a:lumOff val="60000"/>
                  </a:schemeClr>
                </a:solidFill>
                <a:latin typeface="Arial" panose="020B0604020202020204" pitchFamily="34" charset="0"/>
                <a:cs typeface="Arial" panose="020B0604020202020204" pitchFamily="34" charset="0"/>
              </a:rPr>
              <a:t>Most businesses have a combination of both equity and debt</a:t>
            </a:r>
          </a:p>
        </p:txBody>
      </p:sp>
      <p:graphicFrame>
        <p:nvGraphicFramePr>
          <p:cNvPr id="4" name="Content Placeholder 3">
            <a:extLst>
              <a:ext uri="{FF2B5EF4-FFF2-40B4-BE49-F238E27FC236}">
                <a16:creationId xmlns:a16="http://schemas.microsoft.com/office/drawing/2014/main" id="{0D558556-820D-8D60-1008-3D855D01E733}"/>
              </a:ext>
            </a:extLst>
          </p:cNvPr>
          <p:cNvGraphicFramePr>
            <a:graphicFrameLocks noGrp="1"/>
          </p:cNvGraphicFramePr>
          <p:nvPr>
            <p:ph idx="1"/>
            <p:extLst>
              <p:ext uri="{D42A27DB-BD31-4B8C-83A1-F6EECF244321}">
                <p14:modId xmlns:p14="http://schemas.microsoft.com/office/powerpoint/2010/main" val="2856671547"/>
              </p:ext>
            </p:extLst>
          </p:nvPr>
        </p:nvGraphicFramePr>
        <p:xfrm>
          <a:off x="1299592" y="1737360"/>
          <a:ext cx="6400800" cy="3383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580" name="Slide Number Placeholder 1">
            <a:extLst>
              <a:ext uri="{FF2B5EF4-FFF2-40B4-BE49-F238E27FC236}">
                <a16:creationId xmlns:a16="http://schemas.microsoft.com/office/drawing/2014/main" id="{3DCF6D4C-252B-9943-4E98-63FCDD491BC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3</a:t>
            </a:fld>
            <a:endParaRPr lang="en-GB" altLang="en-US"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2CB5047-53E7-4D07-AF73-49CB8C8D67D1}"/>
              </a:ext>
            </a:extLst>
          </p:cNvPr>
          <p:cNvSpPr>
            <a:spLocks noGrp="1"/>
          </p:cNvSpPr>
          <p:nvPr>
            <p:ph type="title"/>
          </p:nvPr>
        </p:nvSpPr>
        <p:spPr>
          <a:xfrm>
            <a:off x="0" y="0"/>
            <a:ext cx="9144000" cy="836712"/>
          </a:xfrm>
          <a:solidFill>
            <a:schemeClr val="tx2">
              <a:lumMod val="20000"/>
              <a:lumOff val="80000"/>
            </a:schemeClr>
          </a:solidFill>
        </p:spPr>
        <p:txBody>
          <a:bodyPr>
            <a:normAutofit/>
          </a:bodyPr>
          <a:lstStyle/>
          <a:p>
            <a:r>
              <a:rPr lang="en-GB" sz="3600" dirty="0"/>
              <a:t>Debt finance compared to equity finance</a:t>
            </a:r>
          </a:p>
        </p:txBody>
      </p:sp>
      <p:sp>
        <p:nvSpPr>
          <p:cNvPr id="6" name="Text Placeholder 5">
            <a:extLst>
              <a:ext uri="{FF2B5EF4-FFF2-40B4-BE49-F238E27FC236}">
                <a16:creationId xmlns:a16="http://schemas.microsoft.com/office/drawing/2014/main" id="{1DF15581-51A0-C4B7-AA0D-7D8258407EC2}"/>
              </a:ext>
            </a:extLst>
          </p:cNvPr>
          <p:cNvSpPr>
            <a:spLocks noGrp="1"/>
          </p:cNvSpPr>
          <p:nvPr>
            <p:ph type="body" idx="1"/>
          </p:nvPr>
        </p:nvSpPr>
        <p:spPr>
          <a:xfrm>
            <a:off x="0" y="836712"/>
            <a:ext cx="4498976" cy="669081"/>
          </a:xfrm>
          <a:solidFill>
            <a:schemeClr val="tx2">
              <a:lumMod val="75000"/>
            </a:schemeClr>
          </a:solidFill>
        </p:spPr>
        <p:txBody>
          <a:bodyPr>
            <a:noAutofit/>
          </a:bodyPr>
          <a:lstStyle/>
          <a:p>
            <a:pPr algn="ctr"/>
            <a:r>
              <a:rPr lang="en-GB" sz="3600" b="0" dirty="0">
                <a:solidFill>
                  <a:schemeClr val="tx2">
                    <a:lumMod val="20000"/>
                    <a:lumOff val="80000"/>
                  </a:schemeClr>
                </a:solidFill>
              </a:rPr>
              <a:t>Debt</a:t>
            </a:r>
          </a:p>
        </p:txBody>
      </p:sp>
      <p:sp>
        <p:nvSpPr>
          <p:cNvPr id="7" name="Content Placeholder 6">
            <a:extLst>
              <a:ext uri="{FF2B5EF4-FFF2-40B4-BE49-F238E27FC236}">
                <a16:creationId xmlns:a16="http://schemas.microsoft.com/office/drawing/2014/main" id="{3FA05185-8AEA-6B00-16AA-67B01FEFB4AE}"/>
              </a:ext>
            </a:extLst>
          </p:cNvPr>
          <p:cNvSpPr>
            <a:spLocks noGrp="1"/>
          </p:cNvSpPr>
          <p:nvPr>
            <p:ph sz="half" idx="2"/>
          </p:nvPr>
        </p:nvSpPr>
        <p:spPr>
          <a:xfrm>
            <a:off x="14608" y="1556792"/>
            <a:ext cx="4484368" cy="4125466"/>
          </a:xfrm>
          <a:solidFill>
            <a:schemeClr val="tx2">
              <a:lumMod val="20000"/>
              <a:lumOff val="80000"/>
            </a:schemeClr>
          </a:solidFill>
        </p:spPr>
        <p:txBody>
          <a:bodyPr>
            <a:normAutofit/>
          </a:bodyPr>
          <a:lstStyle/>
          <a:p>
            <a:pPr lvl="1">
              <a:spcBef>
                <a:spcPts val="0"/>
              </a:spcBef>
              <a:buFont typeface="Arial" panose="020B0604020202020204" pitchFamily="34" charset="0"/>
              <a:buChar char="•"/>
              <a:defRPr/>
            </a:pPr>
            <a:r>
              <a:rPr lang="en-GB" altLang="en-US" sz="2400" dirty="0">
                <a:latin typeface="+mj-lt"/>
              </a:rPr>
              <a:t>Different types of debt</a:t>
            </a:r>
          </a:p>
          <a:p>
            <a:pPr lvl="1">
              <a:spcBef>
                <a:spcPts val="0"/>
              </a:spcBef>
              <a:buClrTx/>
              <a:buFont typeface="Arial" panose="020B0604020202020204" pitchFamily="34" charset="0"/>
              <a:buChar char="•"/>
              <a:defRPr/>
            </a:pPr>
            <a:r>
              <a:rPr lang="en-GB" altLang="en-US" sz="2400" kern="1200" dirty="0">
                <a:latin typeface="+mj-lt"/>
              </a:rPr>
              <a:t>Lower risk</a:t>
            </a:r>
          </a:p>
          <a:p>
            <a:pPr lvl="1">
              <a:spcBef>
                <a:spcPts val="0"/>
              </a:spcBef>
              <a:buClrTx/>
              <a:buFont typeface="Arial" panose="020B0604020202020204" pitchFamily="34" charset="0"/>
              <a:buChar char="•"/>
              <a:defRPr/>
            </a:pPr>
            <a:r>
              <a:rPr lang="en-GB" altLang="en-US" sz="2400" kern="1200" dirty="0">
                <a:latin typeface="+mj-lt"/>
              </a:rPr>
              <a:t>Lower returns thus cost of financing lower</a:t>
            </a:r>
          </a:p>
          <a:p>
            <a:pPr lvl="1">
              <a:spcBef>
                <a:spcPts val="0"/>
              </a:spcBef>
              <a:buClrTx/>
              <a:buFont typeface="Arial" panose="020B0604020202020204" pitchFamily="34" charset="0"/>
              <a:buChar char="•"/>
              <a:defRPr/>
            </a:pPr>
            <a:r>
              <a:rPr lang="en-GB" altLang="en-US" sz="2400" kern="1200" dirty="0">
                <a:latin typeface="+mj-lt"/>
              </a:rPr>
              <a:t>Ranks ahead in event of liquidation</a:t>
            </a:r>
          </a:p>
          <a:p>
            <a:pPr lvl="1">
              <a:spcBef>
                <a:spcPts val="0"/>
              </a:spcBef>
              <a:buClrTx/>
              <a:buFont typeface="Arial" panose="020B0604020202020204" pitchFamily="34" charset="0"/>
              <a:buChar char="•"/>
              <a:defRPr/>
            </a:pPr>
            <a:r>
              <a:rPr lang="en-GB" altLang="en-US" sz="2400" kern="1200" dirty="0">
                <a:latin typeface="+mj-lt"/>
              </a:rPr>
              <a:t>Must be repaid at some future date</a:t>
            </a:r>
          </a:p>
          <a:p>
            <a:pPr lvl="1">
              <a:spcBef>
                <a:spcPts val="0"/>
              </a:spcBef>
              <a:buClrTx/>
              <a:buFont typeface="Arial" panose="020B0604020202020204" pitchFamily="34" charset="0"/>
              <a:buChar char="•"/>
              <a:defRPr/>
            </a:pPr>
            <a:r>
              <a:rPr lang="en-GB" altLang="en-US" sz="2400" kern="1200" dirty="0">
                <a:latin typeface="+mj-lt"/>
              </a:rPr>
              <a:t>Tax deductibility</a:t>
            </a:r>
          </a:p>
          <a:p>
            <a:pPr lvl="1">
              <a:spcBef>
                <a:spcPts val="0"/>
              </a:spcBef>
              <a:buClrTx/>
              <a:buFont typeface="Arial" panose="020B0604020202020204" pitchFamily="34" charset="0"/>
              <a:buChar char="•"/>
              <a:defRPr/>
            </a:pPr>
            <a:r>
              <a:rPr lang="en-GB" altLang="en-US" sz="2400" kern="1200" dirty="0">
                <a:latin typeface="+mj-lt"/>
              </a:rPr>
              <a:t>No control or ownershi</a:t>
            </a:r>
            <a:r>
              <a:rPr lang="en-GB" altLang="en-US" sz="2400" kern="1200" dirty="0">
                <a:latin typeface="Garamond" panose="02020404030301010803" pitchFamily="18" charset="0"/>
              </a:rPr>
              <a:t>p</a:t>
            </a:r>
          </a:p>
          <a:p>
            <a:endParaRPr lang="en-GB" dirty="0"/>
          </a:p>
        </p:txBody>
      </p:sp>
      <p:sp>
        <p:nvSpPr>
          <p:cNvPr id="8" name="Text Placeholder 7">
            <a:extLst>
              <a:ext uri="{FF2B5EF4-FFF2-40B4-BE49-F238E27FC236}">
                <a16:creationId xmlns:a16="http://schemas.microsoft.com/office/drawing/2014/main" id="{4CFA5E4E-9A1C-4D50-00E4-F608545BFE97}"/>
              </a:ext>
            </a:extLst>
          </p:cNvPr>
          <p:cNvSpPr>
            <a:spLocks noGrp="1"/>
          </p:cNvSpPr>
          <p:nvPr>
            <p:ph type="body" sz="quarter" idx="3"/>
          </p:nvPr>
        </p:nvSpPr>
        <p:spPr>
          <a:xfrm>
            <a:off x="4645025" y="844581"/>
            <a:ext cx="4498975" cy="639762"/>
          </a:xfrm>
          <a:solidFill>
            <a:schemeClr val="tx2">
              <a:lumMod val="20000"/>
              <a:lumOff val="80000"/>
            </a:schemeClr>
          </a:solidFill>
        </p:spPr>
        <p:txBody>
          <a:bodyPr>
            <a:noAutofit/>
          </a:bodyPr>
          <a:lstStyle/>
          <a:p>
            <a:pPr algn="ctr"/>
            <a:r>
              <a:rPr lang="en-GB" sz="3600" b="0" dirty="0"/>
              <a:t>Equity</a:t>
            </a:r>
          </a:p>
        </p:txBody>
      </p:sp>
      <p:sp>
        <p:nvSpPr>
          <p:cNvPr id="9" name="Content Placeholder 8">
            <a:extLst>
              <a:ext uri="{FF2B5EF4-FFF2-40B4-BE49-F238E27FC236}">
                <a16:creationId xmlns:a16="http://schemas.microsoft.com/office/drawing/2014/main" id="{BD456F77-49B6-A226-BB38-19EEC43A7CB1}"/>
              </a:ext>
            </a:extLst>
          </p:cNvPr>
          <p:cNvSpPr>
            <a:spLocks noGrp="1"/>
          </p:cNvSpPr>
          <p:nvPr>
            <p:ph sz="quarter" idx="4"/>
          </p:nvPr>
        </p:nvSpPr>
        <p:spPr>
          <a:xfrm>
            <a:off x="4659633" y="1556791"/>
            <a:ext cx="4484368" cy="4176549"/>
          </a:xfrm>
          <a:solidFill>
            <a:schemeClr val="tx2">
              <a:lumMod val="75000"/>
            </a:schemeClr>
          </a:solidFill>
        </p:spPr>
        <p:txBody>
          <a:bodyPr>
            <a:normAutofit/>
          </a:bodyPr>
          <a:lstStyle/>
          <a:p>
            <a:pPr lvl="1">
              <a:spcBef>
                <a:spcPts val="0"/>
              </a:spcBef>
              <a:buClrTx/>
              <a:buFont typeface="Arial" panose="020B0604020202020204" pitchFamily="34" charset="0"/>
              <a:buChar char="•"/>
              <a:defRPr/>
            </a:pPr>
            <a:r>
              <a:rPr lang="en-GB" altLang="en-US" sz="2400" kern="1200" dirty="0">
                <a:solidFill>
                  <a:schemeClr val="tx2">
                    <a:lumMod val="20000"/>
                    <a:lumOff val="80000"/>
                  </a:schemeClr>
                </a:solidFill>
                <a:latin typeface="+mj-lt"/>
              </a:rPr>
              <a:t>Common shares {unlike preferences shares}</a:t>
            </a:r>
          </a:p>
          <a:p>
            <a:pPr lvl="1">
              <a:spcBef>
                <a:spcPts val="0"/>
              </a:spcBef>
              <a:buClrTx/>
              <a:buFont typeface="Arial" panose="020B0604020202020204" pitchFamily="34" charset="0"/>
              <a:buChar char="•"/>
              <a:defRPr/>
            </a:pPr>
            <a:r>
              <a:rPr lang="en-GB" altLang="en-US" sz="2400" kern="1200" dirty="0">
                <a:solidFill>
                  <a:schemeClr val="tx2">
                    <a:lumMod val="20000"/>
                    <a:lumOff val="80000"/>
                  </a:schemeClr>
                </a:solidFill>
                <a:latin typeface="+mj-lt"/>
              </a:rPr>
              <a:t>Risky and thus more expensive</a:t>
            </a:r>
          </a:p>
          <a:p>
            <a:pPr lvl="1">
              <a:spcBef>
                <a:spcPts val="0"/>
              </a:spcBef>
              <a:buClrTx/>
              <a:buFont typeface="Arial" panose="020B0604020202020204" pitchFamily="34" charset="0"/>
              <a:buChar char="•"/>
              <a:defRPr/>
            </a:pPr>
            <a:r>
              <a:rPr lang="en-GB" altLang="en-US" sz="2400" kern="1200" dirty="0">
                <a:solidFill>
                  <a:schemeClr val="tx2">
                    <a:lumMod val="20000"/>
                    <a:lumOff val="80000"/>
                  </a:schemeClr>
                </a:solidFill>
                <a:latin typeface="+mj-lt"/>
              </a:rPr>
              <a:t>Last in the queue for payment</a:t>
            </a:r>
          </a:p>
          <a:p>
            <a:pPr lvl="1">
              <a:spcBef>
                <a:spcPts val="0"/>
              </a:spcBef>
              <a:buClrTx/>
              <a:buFont typeface="Arial" panose="020B0604020202020204" pitchFamily="34" charset="0"/>
              <a:buChar char="•"/>
              <a:defRPr/>
            </a:pPr>
            <a:r>
              <a:rPr lang="en-GB" altLang="en-US" sz="2400" kern="1200" dirty="0">
                <a:solidFill>
                  <a:schemeClr val="tx2">
                    <a:lumMod val="20000"/>
                    <a:lumOff val="80000"/>
                  </a:schemeClr>
                </a:solidFill>
                <a:latin typeface="+mj-lt"/>
              </a:rPr>
              <a:t>No redemption, dividend optional</a:t>
            </a:r>
          </a:p>
          <a:p>
            <a:pPr lvl="1">
              <a:spcBef>
                <a:spcPts val="0"/>
              </a:spcBef>
              <a:buClrTx/>
              <a:buFont typeface="Arial" panose="020B0604020202020204" pitchFamily="34" charset="0"/>
              <a:buChar char="•"/>
              <a:defRPr/>
            </a:pPr>
            <a:r>
              <a:rPr lang="en-GB" altLang="en-US" sz="2400" kern="1200" dirty="0">
                <a:solidFill>
                  <a:schemeClr val="tx2">
                    <a:lumMod val="20000"/>
                    <a:lumOff val="80000"/>
                  </a:schemeClr>
                </a:solidFill>
                <a:latin typeface="+mj-lt"/>
              </a:rPr>
              <a:t>Provides ownership</a:t>
            </a:r>
            <a:endParaRPr lang="en-GB" altLang="en-US" sz="2400" dirty="0">
              <a:solidFill>
                <a:schemeClr val="tx2">
                  <a:lumMod val="20000"/>
                  <a:lumOff val="80000"/>
                </a:schemeClr>
              </a:solidFill>
              <a:latin typeface="+mj-lt"/>
            </a:endParaRPr>
          </a:p>
          <a:p>
            <a:pPr lvl="1">
              <a:spcBef>
                <a:spcPts val="0"/>
              </a:spcBef>
              <a:buClrTx/>
              <a:buFont typeface="Arial" panose="020B0604020202020204" pitchFamily="34" charset="0"/>
              <a:buChar char="•"/>
              <a:defRPr/>
            </a:pPr>
            <a:r>
              <a:rPr lang="en-GB" altLang="en-US" sz="2400" kern="1200" dirty="0">
                <a:solidFill>
                  <a:schemeClr val="tx2">
                    <a:lumMod val="20000"/>
                    <a:lumOff val="80000"/>
                  </a:schemeClr>
                </a:solidFill>
                <a:latin typeface="+mj-lt"/>
              </a:rPr>
              <a:t>Dividends not tax deductible</a:t>
            </a:r>
          </a:p>
          <a:p>
            <a:endParaRPr lang="en-GB" dirty="0"/>
          </a:p>
        </p:txBody>
      </p:sp>
      <p:sp>
        <p:nvSpPr>
          <p:cNvPr id="4" name="Slide Number Placeholder 3">
            <a:extLst>
              <a:ext uri="{FF2B5EF4-FFF2-40B4-BE49-F238E27FC236}">
                <a16:creationId xmlns:a16="http://schemas.microsoft.com/office/drawing/2014/main" id="{EE308F8B-C6D4-9ACA-B6C5-E82350B77795}"/>
              </a:ext>
            </a:extLst>
          </p:cNvPr>
          <p:cNvSpPr>
            <a:spLocks noGrp="1"/>
          </p:cNvSpPr>
          <p:nvPr>
            <p:ph type="sldNum" sz="quarter" idx="12"/>
          </p:nvPr>
        </p:nvSpPr>
        <p:spPr/>
        <p:txBody>
          <a:bodyPr/>
          <a:lstStyle/>
          <a:p>
            <a:fld id="{C3F65BB1-9206-4D7F-97F9-47DCC7DC6334}" type="slidenum">
              <a:rPr lang="en-GB" smtClean="0"/>
              <a:pPr/>
              <a:t>4</a:t>
            </a:fld>
            <a:endParaRPr lang="en-GB" dirty="0"/>
          </a:p>
        </p:txBody>
      </p:sp>
    </p:spTree>
    <p:extLst>
      <p:ext uri="{BB962C8B-B14F-4D97-AF65-F5344CB8AC3E}">
        <p14:creationId xmlns:p14="http://schemas.microsoft.com/office/powerpoint/2010/main" val="3522952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20636" y="1195337"/>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30000"/>
              </a:spcBef>
              <a:buClrTx/>
              <a:buFontTx/>
              <a:buChar char="•"/>
            </a:pPr>
            <a:r>
              <a:rPr lang="en-US" altLang="zh-CN" sz="2400" dirty="0">
                <a:solidFill>
                  <a:schemeClr val="tx2">
                    <a:lumMod val="20000"/>
                    <a:lumOff val="80000"/>
                  </a:schemeClr>
                </a:solidFill>
                <a:latin typeface="+mj-lt"/>
              </a:rPr>
              <a:t>Ordinary shares</a:t>
            </a:r>
          </a:p>
          <a:p>
            <a:pPr lvl="1" eaLnBrk="1" hangingPunct="1">
              <a:spcBef>
                <a:spcPct val="3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Ordinary shares represent the equity share capital of the firm</a:t>
            </a:r>
          </a:p>
          <a:p>
            <a:pPr lvl="1" eaLnBrk="1" hangingPunct="1">
              <a:spcBef>
                <a:spcPct val="3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Share in the rising prosperity of a company</a:t>
            </a:r>
          </a:p>
          <a:p>
            <a:pPr lvl="2" eaLnBrk="1" hangingPunct="1">
              <a:spcBef>
                <a:spcPct val="3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What ordinary shareholders receive depends on how well the company is managed</a:t>
            </a:r>
          </a:p>
          <a:p>
            <a:pPr lvl="1" eaLnBrk="1" hangingPunct="1">
              <a:spcBef>
                <a:spcPct val="3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Owners of the firm</a:t>
            </a:r>
          </a:p>
          <a:p>
            <a:pPr lvl="1" eaLnBrk="1" hangingPunct="1">
              <a:spcBef>
                <a:spcPct val="3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The right to exercise control over the company</a:t>
            </a:r>
          </a:p>
          <a:p>
            <a:pPr lvl="1" eaLnBrk="1" hangingPunct="1">
              <a:spcBef>
                <a:spcPct val="3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Vote at shareholder meetings</a:t>
            </a:r>
          </a:p>
          <a:p>
            <a:pPr lvl="1" eaLnBrk="1" hangingPunct="1">
              <a:spcBef>
                <a:spcPct val="3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A right to receive a share of dividends distributed</a:t>
            </a:r>
          </a:p>
          <a:p>
            <a:pPr lvl="1" eaLnBrk="1" hangingPunct="1">
              <a:spcBef>
                <a:spcPct val="3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Each shareholder entitled to a copy of the annual report</a:t>
            </a:r>
          </a:p>
          <a:p>
            <a:pPr lvl="1" eaLnBrk="1" hangingPunct="1">
              <a:spcBef>
                <a:spcPct val="3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No agreement between ordinary shareholders and the company that the investor will receive back the original capital invested</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lnSpc>
                <a:spcPct val="150000"/>
              </a:lnSpc>
              <a:spcBef>
                <a:spcPts val="0"/>
              </a:spcBef>
              <a:defRPr/>
            </a:pPr>
            <a:r>
              <a:rPr lang="en-GB" sz="4000" kern="0" dirty="0">
                <a:solidFill>
                  <a:schemeClr val="tx2"/>
                </a:solidFill>
                <a:latin typeface="+mj-lt"/>
                <a:ea typeface="+mj-ea"/>
                <a:cs typeface="+mj-cs"/>
              </a:rPr>
              <a:t>What is equity capital?</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5</a:t>
            </a:fld>
            <a:endParaRPr lang="en-GB" altLang="en-US" dirty="0">
              <a:solidFill>
                <a:schemeClr val="bg1"/>
              </a:solidFill>
            </a:endParaRPr>
          </a:p>
        </p:txBody>
      </p:sp>
    </p:spTree>
    <p:extLst>
      <p:ext uri="{BB962C8B-B14F-4D97-AF65-F5344CB8AC3E}">
        <p14:creationId xmlns:p14="http://schemas.microsoft.com/office/powerpoint/2010/main" val="2872437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0293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Char char="•"/>
            </a:pPr>
            <a:r>
              <a:rPr lang="en-US" altLang="zh-CN" sz="2400" dirty="0">
                <a:solidFill>
                  <a:schemeClr val="tx2">
                    <a:lumMod val="20000"/>
                    <a:lumOff val="80000"/>
                  </a:schemeClr>
                </a:solidFill>
                <a:latin typeface="+mj-lt"/>
              </a:rPr>
              <a:t>Debt (e.g. bank loans, bonds)</a:t>
            </a:r>
          </a:p>
          <a:p>
            <a:pPr lvl="1" eaLnBrk="1" hangingPunct="1">
              <a:spcBef>
                <a:spcPct val="5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Usually the lenders (creditors) to the firm have no official control</a:t>
            </a:r>
          </a:p>
          <a:p>
            <a:pPr lvl="1" eaLnBrk="1" hangingPunct="1">
              <a:spcBef>
                <a:spcPct val="5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Usually requires regular cash outlays in the form of interest and the repayment of the capital sum (firm will be obliged to maintain the repayment schedule through good years and bad)	</a:t>
            </a:r>
          </a:p>
          <a:p>
            <a:pPr eaLnBrk="1" hangingPunct="1">
              <a:spcBef>
                <a:spcPct val="50000"/>
              </a:spcBef>
              <a:buClrTx/>
              <a:buFontTx/>
              <a:buChar char="•"/>
            </a:pPr>
            <a:r>
              <a:rPr lang="en-US" altLang="zh-CN" sz="2400" dirty="0">
                <a:solidFill>
                  <a:schemeClr val="tx2">
                    <a:lumMod val="20000"/>
                    <a:lumOff val="80000"/>
                  </a:schemeClr>
                </a:solidFill>
                <a:latin typeface="+mj-lt"/>
              </a:rPr>
              <a:t>Disadvantage of ordinary shares for investors</a:t>
            </a:r>
          </a:p>
          <a:p>
            <a:pPr lvl="1" eaLnBrk="1" hangingPunct="1">
              <a:spcBef>
                <a:spcPct val="5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Last in the queue to have their claims met</a:t>
            </a:r>
          </a:p>
          <a:p>
            <a:pPr lvl="1" eaLnBrk="1" hangingPunct="1">
              <a:spcBef>
                <a:spcPct val="5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Unlike interests from debt investment, dividends are not guaranteed. No repayment of principal from issuers. </a:t>
            </a:r>
          </a:p>
          <a:p>
            <a:pPr lvl="1" eaLnBrk="1" hangingPunct="1">
              <a:spcBef>
                <a:spcPct val="50000"/>
              </a:spcBef>
              <a:buClrTx/>
              <a:buSzPct val="46000"/>
              <a:buFont typeface="Wingdings" panose="05000000000000000000" pitchFamily="2" charset="2"/>
              <a:buChar char="l"/>
            </a:pPr>
            <a:r>
              <a:rPr lang="en-US" altLang="zh-CN" sz="2000" dirty="0">
                <a:solidFill>
                  <a:schemeClr val="tx2">
                    <a:lumMod val="20000"/>
                    <a:lumOff val="80000"/>
                  </a:schemeClr>
                </a:solidFill>
                <a:latin typeface="+mj-lt"/>
              </a:rPr>
              <a:t>Although expected returns are higher than debt investment, the real returns are more volatile (riskier investments)</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lnSpc>
                <a:spcPct val="150000"/>
              </a:lnSpc>
              <a:spcBef>
                <a:spcPts val="0"/>
              </a:spcBef>
              <a:defRPr/>
            </a:pPr>
            <a:r>
              <a:rPr lang="en-GB" sz="4000" kern="0" dirty="0">
                <a:solidFill>
                  <a:schemeClr val="tx2"/>
                </a:solidFill>
                <a:latin typeface="+mj-lt"/>
                <a:ea typeface="+mj-ea"/>
                <a:cs typeface="+mj-cs"/>
              </a:rPr>
              <a:t>Debt and equity for investors</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6</a:t>
            </a:fld>
            <a:endParaRPr lang="en-GB" altLang="en-US" dirty="0">
              <a:solidFill>
                <a:schemeClr val="bg1"/>
              </a:solidFill>
            </a:endParaRPr>
          </a:p>
        </p:txBody>
      </p:sp>
    </p:spTree>
    <p:extLst>
      <p:ext uri="{BB962C8B-B14F-4D97-AF65-F5344CB8AC3E}">
        <p14:creationId xmlns:p14="http://schemas.microsoft.com/office/powerpoint/2010/main" val="2701046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85610"/>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Char char="•"/>
            </a:pPr>
            <a:r>
              <a:rPr lang="en-US" altLang="zh-CN" sz="2200" dirty="0">
                <a:solidFill>
                  <a:schemeClr val="tx2">
                    <a:lumMod val="20000"/>
                    <a:lumOff val="80000"/>
                  </a:schemeClr>
                </a:solidFill>
                <a:latin typeface="+mn-lt"/>
              </a:rPr>
              <a:t>Advantages</a:t>
            </a:r>
          </a:p>
          <a:p>
            <a:pPr lvl="1"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n-lt"/>
              </a:rPr>
              <a:t>Usually there is no obligation to pay dividends </a:t>
            </a:r>
          </a:p>
          <a:p>
            <a:pPr lvl="1"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n-lt"/>
              </a:rPr>
              <a:t>The capital does not have to be repaid </a:t>
            </a:r>
          </a:p>
          <a:p>
            <a:pPr eaLnBrk="1" hangingPunct="1">
              <a:spcBef>
                <a:spcPct val="50000"/>
              </a:spcBef>
              <a:buClrTx/>
              <a:buFontTx/>
              <a:buChar char="•"/>
            </a:pPr>
            <a:r>
              <a:rPr lang="en-US" altLang="zh-CN" sz="2200" dirty="0">
                <a:solidFill>
                  <a:schemeClr val="tx2">
                    <a:lumMod val="20000"/>
                    <a:lumOff val="80000"/>
                  </a:schemeClr>
                </a:solidFill>
                <a:latin typeface="+mn-lt"/>
              </a:rPr>
              <a:t>Disadvantages</a:t>
            </a:r>
          </a:p>
          <a:p>
            <a:pPr lvl="1"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n-lt"/>
              </a:rPr>
              <a:t>High cost</a:t>
            </a:r>
          </a:p>
          <a:p>
            <a:pPr lvl="2"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n-lt"/>
              </a:rPr>
              <a:t>Direct costs of issue</a:t>
            </a:r>
          </a:p>
          <a:p>
            <a:pPr lvl="2"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n-lt"/>
              </a:rPr>
              <a:t>The return required to satisfy shareholders (costs of equity)</a:t>
            </a:r>
          </a:p>
          <a:p>
            <a:pPr lvl="1"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n-lt"/>
              </a:rPr>
              <a:t>Loss of control</a:t>
            </a:r>
          </a:p>
          <a:p>
            <a:pPr lvl="1"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n-lt"/>
              </a:rPr>
              <a:t>Dividends cannot be uses to reduce taxable profit (see below)</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3600" dirty="0">
                <a:solidFill>
                  <a:schemeClr val="tx2"/>
                </a:solidFill>
                <a:latin typeface="+mj-lt"/>
              </a:rPr>
              <a:t>Advantages and disadvantages of equity share issues for companies</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7</a:t>
            </a:fld>
            <a:endParaRPr lang="en-GB" altLang="en-US"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0293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Char char="•"/>
            </a:pPr>
            <a:r>
              <a:rPr lang="en-US" altLang="zh-CN" sz="2400" dirty="0">
                <a:solidFill>
                  <a:schemeClr val="tx2">
                    <a:lumMod val="20000"/>
                    <a:lumOff val="80000"/>
                  </a:schemeClr>
                </a:solidFill>
                <a:latin typeface="+mj-lt"/>
              </a:rPr>
              <a:t>Preference shares usually offer their owners a fixed rate of dividend each year</a:t>
            </a:r>
          </a:p>
          <a:p>
            <a:pPr eaLnBrk="1" hangingPunct="1">
              <a:spcBef>
                <a:spcPct val="50000"/>
              </a:spcBef>
              <a:buClrTx/>
              <a:buFontTx/>
              <a:buChar char="•"/>
            </a:pPr>
            <a:r>
              <a:rPr lang="en-US" altLang="zh-CN" sz="2400" dirty="0">
                <a:solidFill>
                  <a:schemeClr val="tx2">
                    <a:lumMod val="20000"/>
                    <a:lumOff val="80000"/>
                  </a:schemeClr>
                </a:solidFill>
                <a:latin typeface="+mj-lt"/>
              </a:rPr>
              <a:t>However, if the firm has insufficient profits the amount paid would be reduced, sometimes to zero</a:t>
            </a:r>
          </a:p>
          <a:p>
            <a:pPr eaLnBrk="1" hangingPunct="1">
              <a:spcBef>
                <a:spcPct val="50000"/>
              </a:spcBef>
              <a:buClrTx/>
              <a:buFontTx/>
              <a:buChar char="•"/>
            </a:pPr>
            <a:r>
              <a:rPr lang="en-US" altLang="zh-CN" sz="2400" dirty="0">
                <a:solidFill>
                  <a:schemeClr val="tx2">
                    <a:lumMod val="20000"/>
                    <a:lumOff val="80000"/>
                  </a:schemeClr>
                </a:solidFill>
                <a:latin typeface="+mj-lt"/>
              </a:rPr>
              <a:t>The dividend on preference shares is paid before anything	is paid out to ordinary shareholders, but after the creditors.</a:t>
            </a:r>
          </a:p>
          <a:p>
            <a:pPr eaLnBrk="1" hangingPunct="1">
              <a:spcBef>
                <a:spcPct val="50000"/>
              </a:spcBef>
              <a:buClrTx/>
              <a:buFontTx/>
              <a:buChar char="•"/>
            </a:pPr>
            <a:r>
              <a:rPr lang="en-US" altLang="zh-CN" sz="2400" dirty="0">
                <a:solidFill>
                  <a:schemeClr val="tx2">
                    <a:lumMod val="20000"/>
                    <a:lumOff val="80000"/>
                  </a:schemeClr>
                </a:solidFill>
                <a:latin typeface="+mj-lt"/>
              </a:rPr>
              <a:t>Preference shares are part of shareholders’ funds but are not equity share capital, do not represent “ownership”.</a:t>
            </a:r>
          </a:p>
          <a:p>
            <a:pPr eaLnBrk="1" hangingPunct="1">
              <a:spcBef>
                <a:spcPct val="50000"/>
              </a:spcBef>
              <a:buClrTx/>
              <a:buFontTx/>
              <a:buChar char="•"/>
            </a:pPr>
            <a:r>
              <a:rPr lang="en-US" altLang="zh-CN" sz="2400" dirty="0">
                <a:solidFill>
                  <a:schemeClr val="tx2">
                    <a:lumMod val="20000"/>
                    <a:lumOff val="80000"/>
                  </a:schemeClr>
                </a:solidFill>
                <a:latin typeface="+mj-lt"/>
              </a:rPr>
              <a:t>Common types: cumulative, participating, convertible</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lnSpc>
                <a:spcPct val="150000"/>
              </a:lnSpc>
              <a:spcBef>
                <a:spcPts val="0"/>
              </a:spcBef>
              <a:defRPr/>
            </a:pPr>
            <a:r>
              <a:rPr lang="en-GB" sz="4000" kern="0" dirty="0">
                <a:solidFill>
                  <a:schemeClr val="tx2"/>
                </a:solidFill>
                <a:latin typeface="+mj-lt"/>
                <a:ea typeface="+mj-ea"/>
                <a:cs typeface="+mj-cs"/>
              </a:rPr>
              <a:t>Preference shares</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8</a:t>
            </a:fld>
            <a:endParaRPr lang="en-GB" altLang="en-US" dirty="0">
              <a:solidFill>
                <a:schemeClr val="bg1"/>
              </a:solidFill>
            </a:endParaRPr>
          </a:p>
        </p:txBody>
      </p:sp>
    </p:spTree>
    <p:extLst>
      <p:ext uri="{BB962C8B-B14F-4D97-AF65-F5344CB8AC3E}">
        <p14:creationId xmlns:p14="http://schemas.microsoft.com/office/powerpoint/2010/main" val="869739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0293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Char char="•"/>
            </a:pPr>
            <a:r>
              <a:rPr lang="en-US" altLang="zh-CN" sz="2200" dirty="0">
                <a:solidFill>
                  <a:schemeClr val="tx2">
                    <a:lumMod val="20000"/>
                    <a:lumOff val="80000"/>
                  </a:schemeClr>
                </a:solidFill>
                <a:latin typeface="+mj-lt"/>
              </a:rPr>
              <a:t>Advantages</a:t>
            </a:r>
          </a:p>
          <a:p>
            <a:pPr lvl="1"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j-lt"/>
              </a:rPr>
              <a:t>Dividend ‘optional’</a:t>
            </a:r>
          </a:p>
          <a:p>
            <a:pPr lvl="1"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j-lt"/>
              </a:rPr>
              <a:t>Generally no voting rights, fewer influence over management and no dilution</a:t>
            </a:r>
          </a:p>
          <a:p>
            <a:pPr lvl="1"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j-lt"/>
              </a:rPr>
              <a:t>Fixed dividend, no access to extraordinary profits</a:t>
            </a:r>
          </a:p>
          <a:p>
            <a:pPr lvl="1"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j-lt"/>
              </a:rPr>
              <a:t>Preserve debt capacity, since they are not secured</a:t>
            </a:r>
          </a:p>
          <a:p>
            <a:pPr eaLnBrk="1" hangingPunct="1">
              <a:spcBef>
                <a:spcPct val="50000"/>
              </a:spcBef>
              <a:buClrTx/>
              <a:buFontTx/>
              <a:buChar char="•"/>
            </a:pPr>
            <a:r>
              <a:rPr lang="en-US" altLang="zh-CN" sz="2200" dirty="0">
                <a:solidFill>
                  <a:schemeClr val="tx2">
                    <a:lumMod val="20000"/>
                    <a:lumOff val="80000"/>
                  </a:schemeClr>
                </a:solidFill>
                <a:latin typeface="+mj-lt"/>
              </a:rPr>
              <a:t>Disadvantages</a:t>
            </a:r>
          </a:p>
          <a:p>
            <a:pPr lvl="1"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j-lt"/>
              </a:rPr>
              <a:t>High cost of capital compared to other debts such as loans and bonds</a:t>
            </a:r>
          </a:p>
          <a:p>
            <a:pPr lvl="1" eaLnBrk="1" hangingPunct="1">
              <a:spcBef>
                <a:spcPct val="50000"/>
              </a:spcBef>
              <a:buClrTx/>
              <a:buSzPct val="46000"/>
              <a:buFont typeface="Wingdings" panose="05000000000000000000" pitchFamily="2" charset="2"/>
              <a:buChar char="l"/>
            </a:pPr>
            <a:r>
              <a:rPr lang="en-US" altLang="zh-CN" sz="2200" dirty="0">
                <a:solidFill>
                  <a:schemeClr val="tx2">
                    <a:lumMod val="20000"/>
                    <a:lumOff val="80000"/>
                  </a:schemeClr>
                </a:solidFill>
                <a:latin typeface="+mj-lt"/>
              </a:rPr>
              <a:t>Dividends are not tax deductible</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3200" dirty="0">
                <a:solidFill>
                  <a:schemeClr val="tx2">
                    <a:lumMod val="75000"/>
                  </a:schemeClr>
                </a:solidFill>
                <a:latin typeface="+mj-lt"/>
              </a:rPr>
              <a:t>Advantages and disadvantages of preference shares for companies</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9</a:t>
            </a:fld>
            <a:endParaRPr lang="en-GB" altLang="en-US" dirty="0">
              <a:solidFill>
                <a:schemeClr val="bg1"/>
              </a:solidFill>
            </a:endParaRPr>
          </a:p>
        </p:txBody>
      </p:sp>
    </p:spTree>
    <p:extLst>
      <p:ext uri="{BB962C8B-B14F-4D97-AF65-F5344CB8AC3E}">
        <p14:creationId xmlns:p14="http://schemas.microsoft.com/office/powerpoint/2010/main" val="511009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20636" y="836713"/>
            <a:ext cx="9144000" cy="4896544"/>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63550" lvl="1" indent="0" defTabSz="304800">
              <a:spcBef>
                <a:spcPts val="600"/>
              </a:spcBef>
              <a:buClr>
                <a:schemeClr val="tx2">
                  <a:lumMod val="20000"/>
                  <a:lumOff val="80000"/>
                </a:schemeClr>
              </a:buClr>
              <a:buNone/>
              <a:tabLst>
                <a:tab pos="185738" algn="l"/>
              </a:tabLst>
              <a:defRPr/>
            </a:pPr>
            <a:r>
              <a:rPr lang="en-GB" altLang="zh-CN" sz="2000" dirty="0">
                <a:solidFill>
                  <a:schemeClr val="tx2">
                    <a:lumMod val="20000"/>
                    <a:lumOff val="80000"/>
                  </a:schemeClr>
                </a:solidFill>
                <a:latin typeface="+mj-lt"/>
              </a:rPr>
              <a:t>Here is an example of two companies, A and B, where A borrows through a bond issue, and B via a preference share issue. The coupon payable on the bond is the same as the fixed preference share dividend</a:t>
            </a:r>
          </a:p>
          <a:p>
            <a:pPr marL="463550" lvl="1" indent="0" defTabSz="304800">
              <a:spcBef>
                <a:spcPts val="600"/>
              </a:spcBef>
              <a:buClr>
                <a:schemeClr val="tx2">
                  <a:lumMod val="20000"/>
                  <a:lumOff val="80000"/>
                </a:schemeClr>
              </a:buClr>
              <a:buNone/>
              <a:tabLst>
                <a:tab pos="185738" algn="l"/>
              </a:tabLst>
              <a:defRPr/>
            </a:pPr>
            <a:endParaRPr lang="en-GB" altLang="zh-CN" sz="20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10318" y="17691"/>
            <a:ext cx="9144000" cy="819021"/>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Tax deductibility</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10</a:t>
            </a:fld>
            <a:endParaRPr lang="en-GB" altLang="en-US" dirty="0">
              <a:solidFill>
                <a:schemeClr val="bg1"/>
              </a:solidFill>
            </a:endParaRPr>
          </a:p>
        </p:txBody>
      </p:sp>
      <p:graphicFrame>
        <p:nvGraphicFramePr>
          <p:cNvPr id="2" name="Table 1">
            <a:extLst>
              <a:ext uri="{FF2B5EF4-FFF2-40B4-BE49-F238E27FC236}">
                <a16:creationId xmlns:a16="http://schemas.microsoft.com/office/drawing/2014/main" id="{F7F90AFA-8F49-BCA1-6D55-03D0C67079FA}"/>
              </a:ext>
            </a:extLst>
          </p:cNvPr>
          <p:cNvGraphicFramePr>
            <a:graphicFrameLocks noGrp="1"/>
          </p:cNvGraphicFramePr>
          <p:nvPr/>
        </p:nvGraphicFramePr>
        <p:xfrm>
          <a:off x="446908" y="1945640"/>
          <a:ext cx="8208912" cy="3606800"/>
        </p:xfrm>
        <a:graphic>
          <a:graphicData uri="http://schemas.openxmlformats.org/drawingml/2006/table">
            <a:tbl>
              <a:tblPr firstRow="1" bandRow="1">
                <a:tableStyleId>{5C22544A-7EE6-4342-B048-85BDC9FD1C3A}</a:tableStyleId>
              </a:tblPr>
              <a:tblGrid>
                <a:gridCol w="4464496">
                  <a:extLst>
                    <a:ext uri="{9D8B030D-6E8A-4147-A177-3AD203B41FA5}">
                      <a16:colId xmlns:a16="http://schemas.microsoft.com/office/drawing/2014/main" val="533780540"/>
                    </a:ext>
                  </a:extLst>
                </a:gridCol>
                <a:gridCol w="1800200">
                  <a:extLst>
                    <a:ext uri="{9D8B030D-6E8A-4147-A177-3AD203B41FA5}">
                      <a16:colId xmlns:a16="http://schemas.microsoft.com/office/drawing/2014/main" val="1389507803"/>
                    </a:ext>
                  </a:extLst>
                </a:gridCol>
                <a:gridCol w="1944216">
                  <a:extLst>
                    <a:ext uri="{9D8B030D-6E8A-4147-A177-3AD203B41FA5}">
                      <a16:colId xmlns:a16="http://schemas.microsoft.com/office/drawing/2014/main" val="3121018693"/>
                    </a:ext>
                  </a:extLst>
                </a:gridCol>
              </a:tblGrid>
              <a:tr h="370840">
                <a:tc>
                  <a:txBody>
                    <a:bodyPr/>
                    <a:lstStyle/>
                    <a:p>
                      <a:endParaRPr lang="en-GB" dirty="0"/>
                    </a:p>
                  </a:txBody>
                  <a:tcPr/>
                </a:tc>
                <a:tc>
                  <a:txBody>
                    <a:bodyPr/>
                    <a:lstStyle/>
                    <a:p>
                      <a:r>
                        <a:rPr lang="en-GB" dirty="0"/>
                        <a:t>Company A</a:t>
                      </a:r>
                    </a:p>
                  </a:txBody>
                  <a:tcPr/>
                </a:tc>
                <a:tc>
                  <a:txBody>
                    <a:bodyPr/>
                    <a:lstStyle/>
                    <a:p>
                      <a:r>
                        <a:rPr lang="en-GB" dirty="0"/>
                        <a:t>Company B</a:t>
                      </a:r>
                    </a:p>
                  </a:txBody>
                  <a:tcPr/>
                </a:tc>
                <a:extLst>
                  <a:ext uri="{0D108BD9-81ED-4DB2-BD59-A6C34878D82A}">
                    <a16:rowId xmlns:a16="http://schemas.microsoft.com/office/drawing/2014/main" val="2905109399"/>
                  </a:ext>
                </a:extLst>
              </a:tr>
              <a:tr h="370840">
                <a:tc>
                  <a:txBody>
                    <a:bodyPr/>
                    <a:lstStyle/>
                    <a:p>
                      <a:r>
                        <a:rPr lang="en-GB" dirty="0"/>
                        <a:t>Profit before tax, dividends, and interest</a:t>
                      </a:r>
                    </a:p>
                  </a:txBody>
                  <a:tcPr/>
                </a:tc>
                <a:tc>
                  <a:txBody>
                    <a:bodyPr/>
                    <a:lstStyle/>
                    <a:p>
                      <a:pPr algn="r"/>
                      <a:r>
                        <a:rPr lang="en-GB" dirty="0"/>
                        <a:t>200,000</a:t>
                      </a:r>
                    </a:p>
                  </a:txBody>
                  <a:tcPr/>
                </a:tc>
                <a:tc>
                  <a:txBody>
                    <a:bodyPr/>
                    <a:lstStyle/>
                    <a:p>
                      <a:pPr algn="r"/>
                      <a:r>
                        <a:rPr lang="en-GB" dirty="0"/>
                        <a:t>200,000</a:t>
                      </a:r>
                    </a:p>
                  </a:txBody>
                  <a:tcPr/>
                </a:tc>
                <a:extLst>
                  <a:ext uri="{0D108BD9-81ED-4DB2-BD59-A6C34878D82A}">
                    <a16:rowId xmlns:a16="http://schemas.microsoft.com/office/drawing/2014/main" val="1625141155"/>
                  </a:ext>
                </a:extLst>
              </a:tr>
              <a:tr h="370840">
                <a:tc>
                  <a:txBody>
                    <a:bodyPr/>
                    <a:lstStyle/>
                    <a:p>
                      <a:r>
                        <a:rPr lang="en-GB" dirty="0"/>
                        <a:t>Interest payable on bonds</a:t>
                      </a:r>
                    </a:p>
                  </a:txBody>
                  <a:tcPr/>
                </a:tc>
                <a:tc>
                  <a:txBody>
                    <a:bodyPr/>
                    <a:lstStyle/>
                    <a:p>
                      <a:pPr algn="r"/>
                      <a:r>
                        <a:rPr lang="en-GB" u="sng" dirty="0"/>
                        <a:t>80,000</a:t>
                      </a:r>
                    </a:p>
                  </a:txBody>
                  <a:tcPr/>
                </a:tc>
                <a:tc>
                  <a:txBody>
                    <a:bodyPr/>
                    <a:lstStyle/>
                    <a:p>
                      <a:pPr algn="r"/>
                      <a:r>
                        <a:rPr lang="en-GB" u="sng" dirty="0"/>
                        <a:t>0</a:t>
                      </a:r>
                    </a:p>
                  </a:txBody>
                  <a:tcPr/>
                </a:tc>
                <a:extLst>
                  <a:ext uri="{0D108BD9-81ED-4DB2-BD59-A6C34878D82A}">
                    <a16:rowId xmlns:a16="http://schemas.microsoft.com/office/drawing/2014/main" val="3163572205"/>
                  </a:ext>
                </a:extLst>
              </a:tr>
              <a:tr h="370840">
                <a:tc>
                  <a:txBody>
                    <a:bodyPr/>
                    <a:lstStyle/>
                    <a:p>
                      <a:r>
                        <a:rPr lang="en-GB" dirty="0"/>
                        <a:t>Taxable profit</a:t>
                      </a:r>
                    </a:p>
                  </a:txBody>
                  <a:tcPr/>
                </a:tc>
                <a:tc>
                  <a:txBody>
                    <a:bodyPr/>
                    <a:lstStyle/>
                    <a:p>
                      <a:pPr algn="r"/>
                      <a:r>
                        <a:rPr lang="en-GB" dirty="0"/>
                        <a:t>120,000</a:t>
                      </a:r>
                    </a:p>
                  </a:txBody>
                  <a:tcPr/>
                </a:tc>
                <a:tc>
                  <a:txBody>
                    <a:bodyPr/>
                    <a:lstStyle/>
                    <a:p>
                      <a:pPr algn="r"/>
                      <a:r>
                        <a:rPr lang="en-GB" dirty="0"/>
                        <a:t>200,000</a:t>
                      </a:r>
                    </a:p>
                  </a:txBody>
                  <a:tcPr/>
                </a:tc>
                <a:extLst>
                  <a:ext uri="{0D108BD9-81ED-4DB2-BD59-A6C34878D82A}">
                    <a16:rowId xmlns:a16="http://schemas.microsoft.com/office/drawing/2014/main" val="3584413470"/>
                  </a:ext>
                </a:extLst>
              </a:tr>
              <a:tr h="370840">
                <a:tc>
                  <a:txBody>
                    <a:bodyPr/>
                    <a:lstStyle/>
                    <a:p>
                      <a:r>
                        <a:rPr lang="en-GB" dirty="0"/>
                        <a:t>Tax payable at 30% of taxable profit</a:t>
                      </a:r>
                    </a:p>
                  </a:txBody>
                  <a:tcPr/>
                </a:tc>
                <a:tc>
                  <a:txBody>
                    <a:bodyPr/>
                    <a:lstStyle/>
                    <a:p>
                      <a:pPr algn="r"/>
                      <a:r>
                        <a:rPr lang="en-GB" u="sng" dirty="0"/>
                        <a:t>36,000</a:t>
                      </a:r>
                    </a:p>
                  </a:txBody>
                  <a:tcPr/>
                </a:tc>
                <a:tc>
                  <a:txBody>
                    <a:bodyPr/>
                    <a:lstStyle/>
                    <a:p>
                      <a:pPr algn="r"/>
                      <a:r>
                        <a:rPr lang="en-GB" u="sng" dirty="0"/>
                        <a:t>60,000</a:t>
                      </a:r>
                    </a:p>
                  </a:txBody>
                  <a:tcPr/>
                </a:tc>
                <a:extLst>
                  <a:ext uri="{0D108BD9-81ED-4DB2-BD59-A6C34878D82A}">
                    <a16:rowId xmlns:a16="http://schemas.microsoft.com/office/drawing/2014/main" val="3210527719"/>
                  </a:ext>
                </a:extLst>
              </a:tr>
              <a:tr h="370840">
                <a:tc>
                  <a:txBody>
                    <a:bodyPr/>
                    <a:lstStyle/>
                    <a:p>
                      <a:endParaRPr lang="en-GB" dirty="0"/>
                    </a:p>
                  </a:txBody>
                  <a:tcPr/>
                </a:tc>
                <a:tc>
                  <a:txBody>
                    <a:bodyPr/>
                    <a:lstStyle/>
                    <a:p>
                      <a:pPr algn="r"/>
                      <a:r>
                        <a:rPr lang="en-GB" dirty="0"/>
                        <a:t>84,000</a:t>
                      </a:r>
                    </a:p>
                  </a:txBody>
                  <a:tcPr/>
                </a:tc>
                <a:tc>
                  <a:txBody>
                    <a:bodyPr/>
                    <a:lstStyle/>
                    <a:p>
                      <a:pPr algn="r"/>
                      <a:r>
                        <a:rPr lang="en-GB" dirty="0"/>
                        <a:t>140,000</a:t>
                      </a:r>
                    </a:p>
                  </a:txBody>
                  <a:tcPr/>
                </a:tc>
                <a:extLst>
                  <a:ext uri="{0D108BD9-81ED-4DB2-BD59-A6C34878D82A}">
                    <a16:rowId xmlns:a16="http://schemas.microsoft.com/office/drawing/2014/main" val="1722422622"/>
                  </a:ext>
                </a:extLst>
              </a:tr>
              <a:tr h="370840">
                <a:tc>
                  <a:txBody>
                    <a:bodyPr/>
                    <a:lstStyle/>
                    <a:p>
                      <a:r>
                        <a:rPr lang="en-GB" dirty="0"/>
                        <a:t>Preference dividend </a:t>
                      </a:r>
                    </a:p>
                  </a:txBody>
                  <a:tcPr/>
                </a:tc>
                <a:tc>
                  <a:txBody>
                    <a:bodyPr/>
                    <a:lstStyle/>
                    <a:p>
                      <a:pPr algn="r"/>
                      <a:r>
                        <a:rPr lang="en-GB" u="sng" dirty="0"/>
                        <a:t>0</a:t>
                      </a:r>
                    </a:p>
                  </a:txBody>
                  <a:tcPr/>
                </a:tc>
                <a:tc>
                  <a:txBody>
                    <a:bodyPr/>
                    <a:lstStyle/>
                    <a:p>
                      <a:pPr algn="r"/>
                      <a:r>
                        <a:rPr lang="en-GB" u="sng" dirty="0"/>
                        <a:t>80,000</a:t>
                      </a:r>
                    </a:p>
                  </a:txBody>
                  <a:tcPr/>
                </a:tc>
                <a:extLst>
                  <a:ext uri="{0D108BD9-81ED-4DB2-BD59-A6C34878D82A}">
                    <a16:rowId xmlns:a16="http://schemas.microsoft.com/office/drawing/2014/main" val="243531590"/>
                  </a:ext>
                </a:extLst>
              </a:tr>
              <a:tr h="370840">
                <a:tc>
                  <a:txBody>
                    <a:bodyPr/>
                    <a:lstStyle/>
                    <a:p>
                      <a:r>
                        <a:rPr lang="en-GB" dirty="0"/>
                        <a:t>Available for ordinary shareholders</a:t>
                      </a:r>
                    </a:p>
                  </a:txBody>
                  <a:tcPr/>
                </a:tc>
                <a:tc>
                  <a:txBody>
                    <a:bodyPr/>
                    <a:lstStyle/>
                    <a:p>
                      <a:pPr algn="r"/>
                      <a:r>
                        <a:rPr lang="en-GB" u="sng" dirty="0"/>
                        <a:t>84,000</a:t>
                      </a:r>
                    </a:p>
                  </a:txBody>
                  <a:tcPr/>
                </a:tc>
                <a:tc>
                  <a:txBody>
                    <a:bodyPr/>
                    <a:lstStyle/>
                    <a:p>
                      <a:pPr algn="r"/>
                      <a:r>
                        <a:rPr lang="en-GB" u="sng" dirty="0"/>
                        <a:t>60,000</a:t>
                      </a:r>
                    </a:p>
                  </a:txBody>
                  <a:tcPr/>
                </a:tc>
                <a:extLst>
                  <a:ext uri="{0D108BD9-81ED-4DB2-BD59-A6C34878D82A}">
                    <a16:rowId xmlns:a16="http://schemas.microsoft.com/office/drawing/2014/main" val="279259427"/>
                  </a:ext>
                </a:extLst>
              </a:tr>
              <a:tr h="370840">
                <a:tc gridSpan="3">
                  <a:txBody>
                    <a:bodyPr/>
                    <a:lstStyle/>
                    <a:p>
                      <a:r>
                        <a:rPr lang="en-GB" dirty="0"/>
                        <a:t>Therefore, the tax benefit from a debt instrument like a bond issue is</a:t>
                      </a:r>
                    </a:p>
                    <a:p>
                      <a:r>
                        <a:rPr lang="en-GB" dirty="0"/>
                        <a:t>80,000 x 30% = 24,000</a:t>
                      </a:r>
                    </a:p>
                  </a:txBody>
                  <a:tcPr/>
                </a:tc>
                <a:tc hMerge="1">
                  <a:txBody>
                    <a:bodyPr/>
                    <a:lstStyle/>
                    <a:p>
                      <a:pPr algn="r"/>
                      <a:endParaRPr lang="en-GB" u="sng" dirty="0"/>
                    </a:p>
                  </a:txBody>
                  <a:tcPr/>
                </a:tc>
                <a:tc hMerge="1">
                  <a:txBody>
                    <a:bodyPr/>
                    <a:lstStyle/>
                    <a:p>
                      <a:pPr algn="r"/>
                      <a:endParaRPr lang="en-GB" u="sng" dirty="0"/>
                    </a:p>
                  </a:txBody>
                  <a:tcPr/>
                </a:tc>
                <a:extLst>
                  <a:ext uri="{0D108BD9-81ED-4DB2-BD59-A6C34878D82A}">
                    <a16:rowId xmlns:a16="http://schemas.microsoft.com/office/drawing/2014/main" val="1144962319"/>
                  </a:ext>
                </a:extLst>
              </a:tr>
            </a:tbl>
          </a:graphicData>
        </a:graphic>
      </p:graphicFrame>
    </p:spTree>
    <p:extLst>
      <p:ext uri="{BB962C8B-B14F-4D97-AF65-F5344CB8AC3E}">
        <p14:creationId xmlns:p14="http://schemas.microsoft.com/office/powerpoint/2010/main" val="4261101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0293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buClrTx/>
              <a:buFont typeface="Arial" panose="020B0604020202020204" pitchFamily="34" charset="0"/>
              <a:buChar char="•"/>
            </a:pPr>
            <a:r>
              <a:rPr lang="en-GB" altLang="zh-CN" sz="2400" dirty="0">
                <a:solidFill>
                  <a:schemeClr val="tx2">
                    <a:lumMod val="20000"/>
                    <a:lumOff val="80000"/>
                  </a:schemeClr>
                </a:solidFill>
                <a:latin typeface="+mn-lt"/>
              </a:rPr>
              <a:t>Advantages of being listed</a:t>
            </a:r>
          </a:p>
          <a:p>
            <a:pPr lvl="1" indent="-342900" eaLnBrk="1" hangingPunct="1">
              <a:buClrTx/>
              <a:buFont typeface="Arial" panose="020B0604020202020204" pitchFamily="34" charset="0"/>
              <a:buChar char="•"/>
            </a:pPr>
            <a:r>
              <a:rPr lang="en-GB" altLang="zh-CN" sz="2400" dirty="0">
                <a:solidFill>
                  <a:schemeClr val="tx2">
                    <a:lumMod val="20000"/>
                    <a:lumOff val="80000"/>
                  </a:schemeClr>
                </a:solidFill>
                <a:latin typeface="+mn-lt"/>
              </a:rPr>
              <a:t>Raising finance by coming to market	</a:t>
            </a:r>
          </a:p>
          <a:p>
            <a:pPr lvl="1" indent="-342900" eaLnBrk="1" hangingPunct="1">
              <a:buClrTx/>
              <a:buFont typeface="Arial" panose="020B0604020202020204" pitchFamily="34" charset="0"/>
              <a:buChar char="•"/>
            </a:pPr>
            <a:r>
              <a:rPr lang="en-GB" altLang="zh-CN" sz="2400" dirty="0">
                <a:solidFill>
                  <a:schemeClr val="tx2">
                    <a:lumMod val="20000"/>
                    <a:lumOff val="80000"/>
                  </a:schemeClr>
                </a:solidFill>
                <a:latin typeface="+mn-lt"/>
              </a:rPr>
              <a:t>Access to finance via capital markets</a:t>
            </a:r>
          </a:p>
          <a:p>
            <a:pPr lvl="1" indent="-342900" eaLnBrk="1" hangingPunct="1">
              <a:buClrTx/>
              <a:buFont typeface="Arial" panose="020B0604020202020204" pitchFamily="34" charset="0"/>
              <a:buChar char="•"/>
            </a:pPr>
            <a:r>
              <a:rPr lang="en-GB" altLang="zh-CN" sz="2400" dirty="0">
                <a:solidFill>
                  <a:schemeClr val="tx2">
                    <a:lumMod val="20000"/>
                    <a:lumOff val="80000"/>
                  </a:schemeClr>
                </a:solidFill>
                <a:latin typeface="+mn-lt"/>
              </a:rPr>
              <a:t>Shares can be used in acquisitions.</a:t>
            </a:r>
          </a:p>
          <a:p>
            <a:pPr marL="400050" lvl="1" indent="0" eaLnBrk="1" hangingPunct="1">
              <a:buClrTx/>
              <a:buNone/>
            </a:pPr>
            <a:endParaRPr lang="en-GB" altLang="zh-CN" sz="2400" dirty="0">
              <a:solidFill>
                <a:schemeClr val="tx2">
                  <a:lumMod val="20000"/>
                  <a:lumOff val="80000"/>
                </a:schemeClr>
              </a:solidFill>
              <a:latin typeface="+mn-lt"/>
            </a:endParaRPr>
          </a:p>
          <a:p>
            <a:pPr eaLnBrk="1" hangingPunct="1">
              <a:buClrTx/>
              <a:buFont typeface="Arial" panose="020B0604020202020204" pitchFamily="34" charset="0"/>
              <a:buChar char="•"/>
            </a:pPr>
            <a:r>
              <a:rPr lang="en-GB" altLang="zh-CN" sz="2400" dirty="0">
                <a:solidFill>
                  <a:schemeClr val="tx2">
                    <a:lumMod val="20000"/>
                    <a:lumOff val="80000"/>
                  </a:schemeClr>
                </a:solidFill>
                <a:latin typeface="+mn-lt"/>
              </a:rPr>
              <a:t>Disadvantages of being listed</a:t>
            </a:r>
          </a:p>
          <a:p>
            <a:pPr lvl="1" indent="-342900" eaLnBrk="1" hangingPunct="1">
              <a:buClrTx/>
              <a:buFont typeface="Arial" panose="020B0604020202020204" pitchFamily="34" charset="0"/>
              <a:buChar char="•"/>
            </a:pPr>
            <a:r>
              <a:rPr lang="en-GB" altLang="zh-CN" sz="2400" dirty="0">
                <a:solidFill>
                  <a:schemeClr val="tx2">
                    <a:lumMod val="20000"/>
                    <a:lumOff val="80000"/>
                  </a:schemeClr>
                </a:solidFill>
                <a:latin typeface="+mn-lt"/>
              </a:rPr>
              <a:t>Costs of gaining  and maintaining quotation</a:t>
            </a:r>
          </a:p>
          <a:p>
            <a:pPr lvl="1" indent="-342900" eaLnBrk="1" hangingPunct="1">
              <a:buClrTx/>
              <a:buFont typeface="Arial" panose="020B0604020202020204" pitchFamily="34" charset="0"/>
              <a:buChar char="•"/>
            </a:pPr>
            <a:r>
              <a:rPr lang="en-GB" altLang="zh-CN" sz="2400" dirty="0">
                <a:solidFill>
                  <a:schemeClr val="tx2">
                    <a:lumMod val="20000"/>
                    <a:lumOff val="80000"/>
                  </a:schemeClr>
                </a:solidFill>
                <a:latin typeface="+mn-lt"/>
              </a:rPr>
              <a:t>Higher shareholder expectations</a:t>
            </a:r>
          </a:p>
          <a:p>
            <a:pPr lvl="1" indent="-342900" eaLnBrk="1" hangingPunct="1">
              <a:buClrTx/>
              <a:buFont typeface="Arial" panose="020B0604020202020204" pitchFamily="34" charset="0"/>
              <a:buChar char="•"/>
            </a:pPr>
            <a:r>
              <a:rPr lang="en-GB" altLang="zh-CN" sz="2400" dirty="0">
                <a:solidFill>
                  <a:schemeClr val="tx2">
                    <a:lumMod val="20000"/>
                    <a:lumOff val="80000"/>
                  </a:schemeClr>
                </a:solidFill>
                <a:latin typeface="+mn-lt"/>
              </a:rPr>
              <a:t>Increased financial transparency</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4000" dirty="0">
                <a:solidFill>
                  <a:schemeClr val="tx2">
                    <a:lumMod val="75000"/>
                  </a:schemeClr>
                </a:solidFill>
                <a:latin typeface="+mj-lt"/>
              </a:rPr>
              <a:t>The stock exchanges for companies</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11</a:t>
            </a:fld>
            <a:endParaRPr lang="en-GB" altLang="en-US" dirty="0">
              <a:solidFill>
                <a:schemeClr val="bg1"/>
              </a:solidFill>
            </a:endParaRPr>
          </a:p>
        </p:txBody>
      </p:sp>
    </p:spTree>
    <p:extLst>
      <p:ext uri="{BB962C8B-B14F-4D97-AF65-F5344CB8AC3E}">
        <p14:creationId xmlns:p14="http://schemas.microsoft.com/office/powerpoint/2010/main" val="289043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9675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
                <a:schemeClr val="tx2">
                  <a:lumMod val="20000"/>
                  <a:lumOff val="80000"/>
                </a:schemeClr>
              </a:buClr>
              <a:buFontTx/>
              <a:buChar char="•"/>
            </a:pPr>
            <a:r>
              <a:rPr lang="en-US" altLang="zh-CN" sz="2400" dirty="0">
                <a:solidFill>
                  <a:schemeClr val="tx2">
                    <a:lumMod val="20000"/>
                    <a:lumOff val="80000"/>
                  </a:schemeClr>
                </a:solidFill>
                <a:latin typeface="+mn-lt"/>
              </a:rPr>
              <a:t>To broaden the shareholder base </a:t>
            </a:r>
          </a:p>
          <a:p>
            <a:pPr eaLnBrk="1" hangingPunct="1">
              <a:spcBef>
                <a:spcPct val="50000"/>
              </a:spcBef>
              <a:buClr>
                <a:schemeClr val="tx2">
                  <a:lumMod val="20000"/>
                  <a:lumOff val="80000"/>
                </a:schemeClr>
              </a:buClr>
              <a:buFontTx/>
              <a:buChar char="•"/>
            </a:pPr>
            <a:r>
              <a:rPr lang="en-US" altLang="zh-CN" sz="2400" dirty="0">
                <a:solidFill>
                  <a:schemeClr val="tx2">
                    <a:lumMod val="20000"/>
                    <a:lumOff val="80000"/>
                  </a:schemeClr>
                </a:solidFill>
                <a:latin typeface="+mn-lt"/>
              </a:rPr>
              <a:t>The domestic stock exchange is too small or the firm’s	growth is otherwise constrained </a:t>
            </a:r>
          </a:p>
          <a:p>
            <a:pPr eaLnBrk="1" hangingPunct="1">
              <a:spcBef>
                <a:spcPct val="50000"/>
              </a:spcBef>
              <a:buClr>
                <a:schemeClr val="tx2">
                  <a:lumMod val="20000"/>
                  <a:lumOff val="80000"/>
                </a:schemeClr>
              </a:buClr>
              <a:buFontTx/>
              <a:buChar char="•"/>
            </a:pPr>
            <a:r>
              <a:rPr lang="en-US" altLang="zh-CN" sz="2400" dirty="0">
                <a:solidFill>
                  <a:schemeClr val="tx2">
                    <a:lumMod val="20000"/>
                    <a:lumOff val="80000"/>
                  </a:schemeClr>
                </a:solidFill>
                <a:latin typeface="+mn-lt"/>
              </a:rPr>
              <a:t>To reward employees </a:t>
            </a:r>
          </a:p>
          <a:p>
            <a:pPr eaLnBrk="1" hangingPunct="1">
              <a:spcBef>
                <a:spcPct val="50000"/>
              </a:spcBef>
              <a:buClr>
                <a:schemeClr val="tx2">
                  <a:lumMod val="20000"/>
                  <a:lumOff val="80000"/>
                </a:schemeClr>
              </a:buClr>
              <a:buFontTx/>
              <a:buChar char="•"/>
            </a:pPr>
            <a:r>
              <a:rPr lang="en-US" altLang="zh-CN" sz="2400" dirty="0">
                <a:solidFill>
                  <a:schemeClr val="tx2">
                    <a:lumMod val="20000"/>
                    <a:lumOff val="80000"/>
                  </a:schemeClr>
                </a:solidFill>
                <a:latin typeface="+mn-lt"/>
              </a:rPr>
              <a:t>Investors in a particular market may understand the firm better </a:t>
            </a:r>
          </a:p>
          <a:p>
            <a:pPr eaLnBrk="1" hangingPunct="1">
              <a:spcBef>
                <a:spcPct val="50000"/>
              </a:spcBef>
              <a:buClr>
                <a:schemeClr val="tx2">
                  <a:lumMod val="20000"/>
                  <a:lumOff val="80000"/>
                </a:schemeClr>
              </a:buClr>
              <a:buFontTx/>
              <a:buChar char="•"/>
            </a:pPr>
            <a:r>
              <a:rPr lang="en-US" altLang="zh-CN" sz="2400" dirty="0">
                <a:solidFill>
                  <a:schemeClr val="tx2">
                    <a:lumMod val="20000"/>
                    <a:lumOff val="80000"/>
                  </a:schemeClr>
                </a:solidFill>
                <a:latin typeface="+mn-lt"/>
              </a:rPr>
              <a:t>To raise awareness of the company </a:t>
            </a:r>
          </a:p>
          <a:p>
            <a:pPr eaLnBrk="1" hangingPunct="1">
              <a:spcBef>
                <a:spcPct val="50000"/>
              </a:spcBef>
              <a:buClr>
                <a:schemeClr val="tx2">
                  <a:lumMod val="20000"/>
                  <a:lumOff val="80000"/>
                </a:schemeClr>
              </a:buClr>
              <a:buFontTx/>
              <a:buChar char="•"/>
            </a:pPr>
            <a:r>
              <a:rPr lang="en-US" altLang="zh-CN" sz="2400" dirty="0">
                <a:solidFill>
                  <a:schemeClr val="tx2">
                    <a:lumMod val="20000"/>
                    <a:lumOff val="80000"/>
                  </a:schemeClr>
                </a:solidFill>
                <a:latin typeface="+mn-lt"/>
              </a:rPr>
              <a:t>To understand better the economic, social and </a:t>
            </a:r>
            <a:r>
              <a:rPr lang="en-US" altLang="zh-CN" sz="3200" dirty="0">
                <a:latin typeface="Garamond" panose="02020404030301010803" pitchFamily="18" charset="0"/>
              </a:rPr>
              <a:t>industrial changes occurring in major product markets</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3600" dirty="0">
                <a:solidFill>
                  <a:schemeClr val="tx2">
                    <a:lumMod val="75000"/>
                  </a:schemeClr>
                </a:solidFill>
                <a:latin typeface="+mj-lt"/>
              </a:rPr>
              <a:t>Why do companies list their shares on more than one exchange?</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12</a:t>
            </a:fld>
            <a:endParaRPr lang="en-GB" altLang="en-US" dirty="0">
              <a:solidFill>
                <a:schemeClr val="bg1"/>
              </a:solidFill>
            </a:endParaRPr>
          </a:p>
        </p:txBody>
      </p:sp>
    </p:spTree>
    <p:extLst>
      <p:ext uri="{BB962C8B-B14F-4D97-AF65-F5344CB8AC3E}">
        <p14:creationId xmlns:p14="http://schemas.microsoft.com/office/powerpoint/2010/main" val="3090869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9675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
                <a:schemeClr val="tx2">
                  <a:lumMod val="20000"/>
                  <a:lumOff val="80000"/>
                </a:schemeClr>
              </a:buClr>
              <a:buFontTx/>
              <a:buChar char="•"/>
            </a:pPr>
            <a:r>
              <a:rPr lang="en-US" altLang="zh-CN" sz="2400" dirty="0">
                <a:solidFill>
                  <a:schemeClr val="tx2">
                    <a:lumMod val="20000"/>
                    <a:lumOff val="80000"/>
                  </a:schemeClr>
                </a:solidFill>
                <a:latin typeface="+mn-lt"/>
              </a:rPr>
              <a:t>To broaden the shareholder base </a:t>
            </a:r>
          </a:p>
          <a:p>
            <a:pPr eaLnBrk="1" hangingPunct="1">
              <a:spcBef>
                <a:spcPct val="50000"/>
              </a:spcBef>
              <a:buClr>
                <a:schemeClr val="tx2">
                  <a:lumMod val="20000"/>
                  <a:lumOff val="80000"/>
                </a:schemeClr>
              </a:buClr>
              <a:buFontTx/>
              <a:buChar char="•"/>
            </a:pPr>
            <a:r>
              <a:rPr lang="en-US" altLang="zh-CN" sz="2400" dirty="0">
                <a:solidFill>
                  <a:schemeClr val="tx2">
                    <a:lumMod val="20000"/>
                    <a:lumOff val="80000"/>
                  </a:schemeClr>
                </a:solidFill>
                <a:latin typeface="+mn-lt"/>
              </a:rPr>
              <a:t>The domestic stock exchange is too small or the firm’s	growth is otherwise constrained </a:t>
            </a:r>
          </a:p>
          <a:p>
            <a:pPr eaLnBrk="1" hangingPunct="1">
              <a:spcBef>
                <a:spcPct val="50000"/>
              </a:spcBef>
              <a:buClr>
                <a:schemeClr val="tx2">
                  <a:lumMod val="20000"/>
                  <a:lumOff val="80000"/>
                </a:schemeClr>
              </a:buClr>
              <a:buFontTx/>
              <a:buChar char="•"/>
            </a:pPr>
            <a:r>
              <a:rPr lang="en-US" altLang="zh-CN" sz="2400" dirty="0">
                <a:solidFill>
                  <a:schemeClr val="tx2">
                    <a:lumMod val="20000"/>
                    <a:lumOff val="80000"/>
                  </a:schemeClr>
                </a:solidFill>
                <a:latin typeface="+mn-lt"/>
              </a:rPr>
              <a:t>To reward employees </a:t>
            </a:r>
          </a:p>
          <a:p>
            <a:pPr eaLnBrk="1" hangingPunct="1">
              <a:spcBef>
                <a:spcPct val="50000"/>
              </a:spcBef>
              <a:buClr>
                <a:schemeClr val="tx2">
                  <a:lumMod val="20000"/>
                  <a:lumOff val="80000"/>
                </a:schemeClr>
              </a:buClr>
              <a:buFontTx/>
              <a:buChar char="•"/>
            </a:pPr>
            <a:r>
              <a:rPr lang="en-US" altLang="zh-CN" sz="2400" dirty="0">
                <a:solidFill>
                  <a:schemeClr val="tx2">
                    <a:lumMod val="20000"/>
                    <a:lumOff val="80000"/>
                  </a:schemeClr>
                </a:solidFill>
                <a:latin typeface="+mn-lt"/>
              </a:rPr>
              <a:t>Investors in a particular market may understand the firm better </a:t>
            </a:r>
          </a:p>
          <a:p>
            <a:pPr eaLnBrk="1" hangingPunct="1">
              <a:spcBef>
                <a:spcPct val="50000"/>
              </a:spcBef>
              <a:buClr>
                <a:schemeClr val="tx2">
                  <a:lumMod val="20000"/>
                  <a:lumOff val="80000"/>
                </a:schemeClr>
              </a:buClr>
              <a:buFontTx/>
              <a:buChar char="•"/>
            </a:pPr>
            <a:r>
              <a:rPr lang="en-US" altLang="zh-CN" sz="2400" dirty="0">
                <a:solidFill>
                  <a:schemeClr val="tx2">
                    <a:lumMod val="20000"/>
                    <a:lumOff val="80000"/>
                  </a:schemeClr>
                </a:solidFill>
                <a:latin typeface="+mn-lt"/>
              </a:rPr>
              <a:t>To raise awareness of the company </a:t>
            </a:r>
          </a:p>
          <a:p>
            <a:pPr eaLnBrk="1" hangingPunct="1">
              <a:spcBef>
                <a:spcPct val="50000"/>
              </a:spcBef>
              <a:buClr>
                <a:schemeClr val="tx2">
                  <a:lumMod val="20000"/>
                  <a:lumOff val="80000"/>
                </a:schemeClr>
              </a:buClr>
              <a:buFontTx/>
              <a:buChar char="•"/>
            </a:pPr>
            <a:r>
              <a:rPr lang="en-US" altLang="zh-CN" sz="2400" dirty="0">
                <a:solidFill>
                  <a:schemeClr val="tx2">
                    <a:lumMod val="20000"/>
                    <a:lumOff val="80000"/>
                  </a:schemeClr>
                </a:solidFill>
                <a:latin typeface="+mn-lt"/>
              </a:rPr>
              <a:t>To understand better the economic, social and industrial</a:t>
            </a:r>
            <a:r>
              <a:rPr lang="en-US" altLang="zh-CN" sz="2400" dirty="0">
                <a:solidFill>
                  <a:schemeClr val="tx2">
                    <a:lumMod val="20000"/>
                    <a:lumOff val="80000"/>
                  </a:schemeClr>
                </a:solidFill>
                <a:latin typeface="Garamond" panose="02020404030301010803" pitchFamily="18" charset="0"/>
              </a:rPr>
              <a:t> </a:t>
            </a:r>
            <a:r>
              <a:rPr lang="en-US" altLang="zh-CN" sz="2400" dirty="0">
                <a:solidFill>
                  <a:schemeClr val="tx2">
                    <a:lumMod val="20000"/>
                    <a:lumOff val="80000"/>
                  </a:schemeClr>
                </a:solidFill>
                <a:latin typeface="+mn-lt"/>
              </a:rPr>
              <a:t>changes occurring in major product markets</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3600" dirty="0">
                <a:solidFill>
                  <a:schemeClr val="tx2">
                    <a:lumMod val="75000"/>
                  </a:schemeClr>
                </a:solidFill>
                <a:latin typeface="+mj-lt"/>
              </a:rPr>
              <a:t>Why do companies list their shares on more than one exchange?</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13</a:t>
            </a:fld>
            <a:endParaRPr lang="en-GB" altLang="en-US" dirty="0">
              <a:solidFill>
                <a:schemeClr val="bg1"/>
              </a:solidFill>
            </a:endParaRPr>
          </a:p>
        </p:txBody>
      </p:sp>
    </p:spTree>
    <p:extLst>
      <p:ext uri="{BB962C8B-B14F-4D97-AF65-F5344CB8AC3E}">
        <p14:creationId xmlns:p14="http://schemas.microsoft.com/office/powerpoint/2010/main" val="3479598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9675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buClr>
                <a:schemeClr val="tx2">
                  <a:lumMod val="20000"/>
                  <a:lumOff val="80000"/>
                </a:schemeClr>
              </a:buClr>
              <a:buFont typeface="Arial" panose="020B0604020202020204" pitchFamily="34" charset="0"/>
              <a:buChar char="•"/>
              <a:defRPr/>
            </a:pPr>
            <a:r>
              <a:rPr lang="en-GB" altLang="zh-CN" sz="2000" dirty="0">
                <a:solidFill>
                  <a:schemeClr val="tx2">
                    <a:lumMod val="20000"/>
                    <a:lumOff val="80000"/>
                  </a:schemeClr>
                </a:solidFill>
              </a:rPr>
              <a:t>Placing: large blocks of shares are ‘placed’ with institutional investors</a:t>
            </a:r>
          </a:p>
          <a:p>
            <a:pPr marL="812800" lvl="1" indent="-354013" eaLnBrk="1" hangingPunct="1">
              <a:buClr>
                <a:schemeClr val="tx2">
                  <a:lumMod val="20000"/>
                  <a:lumOff val="80000"/>
                </a:schemeClr>
              </a:buClr>
              <a:buFont typeface="Arial" panose="020B0604020202020204" pitchFamily="34" charset="0"/>
              <a:buChar char="•"/>
              <a:defRPr/>
            </a:pPr>
            <a:r>
              <a:rPr lang="en-GB" altLang="zh-CN" sz="2000" dirty="0">
                <a:solidFill>
                  <a:schemeClr val="tx2">
                    <a:lumMod val="20000"/>
                    <a:lumOff val="80000"/>
                  </a:schemeClr>
                </a:solidFill>
              </a:rPr>
              <a:t>cheaper than public offer</a:t>
            </a:r>
          </a:p>
          <a:p>
            <a:pPr marL="812800" lvl="1" indent="-354013" eaLnBrk="1" hangingPunct="1">
              <a:buClr>
                <a:schemeClr val="tx2">
                  <a:lumMod val="20000"/>
                  <a:lumOff val="80000"/>
                </a:schemeClr>
              </a:buClr>
              <a:buFont typeface="Arial" panose="020B0604020202020204" pitchFamily="34" charset="0"/>
              <a:buChar char="•"/>
              <a:defRPr/>
            </a:pPr>
            <a:r>
              <a:rPr lang="en-GB" altLang="zh-CN" sz="2000" dirty="0">
                <a:solidFill>
                  <a:schemeClr val="tx2">
                    <a:lumMod val="20000"/>
                    <a:lumOff val="80000"/>
                  </a:schemeClr>
                </a:solidFill>
              </a:rPr>
              <a:t>narrower spread of public ownership</a:t>
            </a:r>
          </a:p>
          <a:p>
            <a:pPr marL="801687" lvl="1" indent="-342900" eaLnBrk="1" hangingPunct="1">
              <a:buClr>
                <a:schemeClr val="tx2">
                  <a:lumMod val="20000"/>
                  <a:lumOff val="80000"/>
                </a:schemeClr>
              </a:buClr>
              <a:buFont typeface="Arial" panose="020B0604020202020204" pitchFamily="34" charset="0"/>
              <a:buChar char="•"/>
              <a:defRPr/>
            </a:pPr>
            <a:endParaRPr lang="en-GB" altLang="zh-CN" sz="2000" dirty="0">
              <a:solidFill>
                <a:schemeClr val="tx2">
                  <a:lumMod val="20000"/>
                  <a:lumOff val="80000"/>
                </a:schemeClr>
              </a:solidFill>
            </a:endParaRPr>
          </a:p>
          <a:p>
            <a:pPr eaLnBrk="1" hangingPunct="1">
              <a:buClr>
                <a:schemeClr val="tx2">
                  <a:lumMod val="20000"/>
                  <a:lumOff val="80000"/>
                </a:schemeClr>
              </a:buClr>
              <a:buFont typeface="Arial" panose="020B0604020202020204" pitchFamily="34" charset="0"/>
              <a:buChar char="•"/>
              <a:defRPr/>
            </a:pPr>
            <a:r>
              <a:rPr lang="en-GB" altLang="zh-CN" sz="2000" dirty="0">
                <a:solidFill>
                  <a:schemeClr val="tx2">
                    <a:lumMod val="20000"/>
                    <a:lumOff val="80000"/>
                  </a:schemeClr>
                </a:solidFill>
              </a:rPr>
              <a:t>Public offer: shares offered to public either</a:t>
            </a:r>
            <a:br>
              <a:rPr lang="en-GB" altLang="zh-CN" sz="2000" dirty="0">
                <a:solidFill>
                  <a:schemeClr val="tx2">
                    <a:lumMod val="20000"/>
                    <a:lumOff val="80000"/>
                  </a:schemeClr>
                </a:solidFill>
              </a:rPr>
            </a:br>
            <a:r>
              <a:rPr lang="en-GB" altLang="zh-CN" sz="2000" dirty="0">
                <a:solidFill>
                  <a:schemeClr val="tx2">
                    <a:lumMod val="20000"/>
                    <a:lumOff val="80000"/>
                  </a:schemeClr>
                </a:solidFill>
              </a:rPr>
              <a:t>at fixed price or by tender</a:t>
            </a:r>
          </a:p>
          <a:p>
            <a:pPr marL="812800" lvl="1" indent="-354013" eaLnBrk="1" hangingPunct="1">
              <a:buClr>
                <a:schemeClr val="tx2">
                  <a:lumMod val="20000"/>
                  <a:lumOff val="80000"/>
                </a:schemeClr>
              </a:buClr>
              <a:buFont typeface="Arial" panose="020B0604020202020204" pitchFamily="34" charset="0"/>
              <a:buChar char="•"/>
              <a:defRPr/>
            </a:pPr>
            <a:r>
              <a:rPr lang="en-GB" altLang="zh-CN" sz="2000" dirty="0">
                <a:solidFill>
                  <a:schemeClr val="tx2">
                    <a:lumMod val="20000"/>
                    <a:lumOff val="80000"/>
                  </a:schemeClr>
                </a:solidFill>
              </a:rPr>
              <a:t>more expensive than placing</a:t>
            </a:r>
          </a:p>
          <a:p>
            <a:pPr marL="812800" lvl="1" indent="-354013" eaLnBrk="1" hangingPunct="1">
              <a:buClr>
                <a:schemeClr val="tx2">
                  <a:lumMod val="20000"/>
                  <a:lumOff val="80000"/>
                </a:schemeClr>
              </a:buClr>
              <a:buFont typeface="Arial" panose="020B0604020202020204" pitchFamily="34" charset="0"/>
              <a:buChar char="•"/>
              <a:defRPr/>
            </a:pPr>
            <a:r>
              <a:rPr lang="en-GB" altLang="zh-CN" sz="2000" dirty="0">
                <a:solidFill>
                  <a:schemeClr val="tx2">
                    <a:lumMod val="20000"/>
                    <a:lumOff val="80000"/>
                  </a:schemeClr>
                </a:solidFill>
              </a:rPr>
              <a:t>gives wide spread of public ownership</a:t>
            </a:r>
          </a:p>
          <a:p>
            <a:pPr marL="812800" lvl="1" indent="-354013" eaLnBrk="1" hangingPunct="1">
              <a:buClr>
                <a:schemeClr val="tx2">
                  <a:lumMod val="20000"/>
                  <a:lumOff val="80000"/>
                </a:schemeClr>
              </a:buClr>
              <a:buFont typeface="Arial" panose="020B0604020202020204" pitchFamily="34" charset="0"/>
              <a:buChar char="•"/>
              <a:defRPr/>
            </a:pPr>
            <a:r>
              <a:rPr lang="en-GB" altLang="zh-CN" sz="2000" dirty="0">
                <a:solidFill>
                  <a:schemeClr val="tx2">
                    <a:lumMod val="20000"/>
                    <a:lumOff val="80000"/>
                  </a:schemeClr>
                </a:solidFill>
              </a:rPr>
              <a:t>used for very large issues.</a:t>
            </a:r>
          </a:p>
          <a:p>
            <a:pPr marL="812800" lvl="1" indent="-354013" eaLnBrk="1" hangingPunct="1">
              <a:buClr>
                <a:schemeClr val="tx2">
                  <a:lumMod val="20000"/>
                  <a:lumOff val="80000"/>
                </a:schemeClr>
              </a:buClr>
              <a:buFont typeface="Arial" panose="020B0604020202020204" pitchFamily="34" charset="0"/>
              <a:buChar char="•"/>
              <a:defRPr/>
            </a:pPr>
            <a:r>
              <a:rPr lang="en-GB" altLang="zh-CN" sz="2000" dirty="0">
                <a:solidFill>
                  <a:schemeClr val="tx2">
                    <a:lumMod val="20000"/>
                    <a:lumOff val="80000"/>
                  </a:schemeClr>
                </a:solidFill>
              </a:rPr>
              <a:t>Initial public offering (IPO) vs seasoned offer</a:t>
            </a:r>
          </a:p>
          <a:p>
            <a:pPr marL="812800" lvl="1" indent="-354013" eaLnBrk="1" hangingPunct="1">
              <a:buClr>
                <a:schemeClr val="tx2">
                  <a:lumMod val="20000"/>
                  <a:lumOff val="80000"/>
                </a:schemeClr>
              </a:buClr>
              <a:buFont typeface="Arial" panose="020B0604020202020204" pitchFamily="34" charset="0"/>
              <a:buChar char="•"/>
              <a:defRPr/>
            </a:pPr>
            <a:r>
              <a:rPr lang="en-GB" altLang="zh-CN" sz="2000" dirty="0">
                <a:solidFill>
                  <a:schemeClr val="tx2">
                    <a:lumMod val="20000"/>
                    <a:lumOff val="80000"/>
                  </a:schemeClr>
                </a:solidFill>
              </a:rPr>
              <a:t>With underwriter</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3600" dirty="0">
                <a:solidFill>
                  <a:schemeClr val="tx2">
                    <a:lumMod val="75000"/>
                  </a:schemeClr>
                </a:solidFill>
                <a:latin typeface="+mj-lt"/>
              </a:rPr>
              <a:t>New issues of equity capital</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14</a:t>
            </a:fld>
            <a:endParaRPr lang="en-GB" altLang="en-US" dirty="0">
              <a:solidFill>
                <a:schemeClr val="bg1"/>
              </a:solidFill>
            </a:endParaRPr>
          </a:p>
        </p:txBody>
      </p:sp>
    </p:spTree>
    <p:extLst>
      <p:ext uri="{BB962C8B-B14F-4D97-AF65-F5344CB8AC3E}">
        <p14:creationId xmlns:p14="http://schemas.microsoft.com/office/powerpoint/2010/main" val="3739728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9675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r>
              <a:rPr lang="en-GB" sz="2400" dirty="0">
                <a:solidFill>
                  <a:schemeClr val="tx2">
                    <a:lumMod val="20000"/>
                    <a:lumOff val="80000"/>
                  </a:schemeClr>
                </a:solidFill>
                <a:latin typeface="+mn-lt"/>
              </a:rPr>
              <a:t>Net Present values, Discounted Cash Flows (DCV), and the time value of money, again!</a:t>
            </a:r>
          </a:p>
          <a:p>
            <a:pPr>
              <a:buClr>
                <a:schemeClr val="tx2">
                  <a:lumMod val="20000"/>
                  <a:lumOff val="80000"/>
                </a:schemeClr>
              </a:buClr>
              <a:buFont typeface="Arial" panose="020B0604020202020204" pitchFamily="34" charset="0"/>
              <a:buChar char="•"/>
            </a:pPr>
            <a:r>
              <a:rPr lang="en-GB" sz="2400" dirty="0">
                <a:solidFill>
                  <a:schemeClr val="tx2">
                    <a:lumMod val="20000"/>
                    <a:lumOff val="80000"/>
                  </a:schemeClr>
                </a:solidFill>
                <a:latin typeface="+mn-lt"/>
              </a:rPr>
              <a:t>The present value of a share is therefore the PV(share) is equal to PV(expected future dividends)</a:t>
            </a:r>
          </a:p>
          <a:p>
            <a:pPr>
              <a:buClr>
                <a:schemeClr val="tx2">
                  <a:lumMod val="20000"/>
                  <a:lumOff val="80000"/>
                </a:schemeClr>
              </a:buClr>
              <a:buFont typeface="Arial" panose="020B0604020202020204" pitchFamily="34" charset="0"/>
              <a:buChar char="•"/>
            </a:pPr>
            <a:r>
              <a:rPr lang="en-GB" sz="2400" dirty="0">
                <a:solidFill>
                  <a:schemeClr val="tx2">
                    <a:lumMod val="20000"/>
                    <a:lumOff val="80000"/>
                  </a:schemeClr>
                </a:solidFill>
                <a:latin typeface="+mn-lt"/>
              </a:rPr>
              <a:t>However, the cash payoff to shareholders has two aspects: cash dividends and capital gains or losses</a:t>
            </a:r>
          </a:p>
          <a:p>
            <a:pPr>
              <a:buClr>
                <a:schemeClr val="tx2">
                  <a:lumMod val="20000"/>
                  <a:lumOff val="80000"/>
                </a:schemeClr>
              </a:buClr>
              <a:buFont typeface="Arial" panose="020B0604020202020204" pitchFamily="34" charset="0"/>
              <a:buChar char="•"/>
            </a:pPr>
            <a:r>
              <a:rPr lang="en-GB" sz="2400" dirty="0">
                <a:solidFill>
                  <a:schemeClr val="tx2">
                    <a:lumMod val="20000"/>
                    <a:lumOff val="80000"/>
                  </a:schemeClr>
                </a:solidFill>
                <a:latin typeface="+mn-lt"/>
              </a:rPr>
              <a:t>Suppose that the current price of a share is P</a:t>
            </a:r>
            <a:r>
              <a:rPr lang="en-GB" sz="2400" baseline="-25000" dirty="0">
                <a:solidFill>
                  <a:schemeClr val="tx2">
                    <a:lumMod val="20000"/>
                    <a:lumOff val="80000"/>
                  </a:schemeClr>
                </a:solidFill>
                <a:latin typeface="+mn-lt"/>
              </a:rPr>
              <a:t>o, </a:t>
            </a:r>
            <a:r>
              <a:rPr lang="en-GB" sz="2400" dirty="0">
                <a:solidFill>
                  <a:schemeClr val="tx2">
                    <a:lumMod val="20000"/>
                    <a:lumOff val="80000"/>
                  </a:schemeClr>
                </a:solidFill>
                <a:latin typeface="+mn-lt"/>
              </a:rPr>
              <a:t>that the expected price at the end of the year is P</a:t>
            </a:r>
            <a:r>
              <a:rPr lang="en-GB" sz="2400" baseline="-25000" dirty="0">
                <a:solidFill>
                  <a:schemeClr val="tx2">
                    <a:lumMod val="20000"/>
                    <a:lumOff val="80000"/>
                  </a:schemeClr>
                </a:solidFill>
                <a:latin typeface="+mn-lt"/>
              </a:rPr>
              <a:t>1,</a:t>
            </a:r>
            <a:r>
              <a:rPr lang="en-GB" sz="2400" dirty="0">
                <a:solidFill>
                  <a:schemeClr val="tx2">
                    <a:lumMod val="20000"/>
                    <a:lumOff val="80000"/>
                  </a:schemeClr>
                </a:solidFill>
                <a:latin typeface="+mn-lt"/>
              </a:rPr>
              <a:t> and that the expected dividend per share is DIV</a:t>
            </a:r>
            <a:r>
              <a:rPr lang="en-GB" sz="2400" baseline="-25000" dirty="0">
                <a:solidFill>
                  <a:schemeClr val="tx2">
                    <a:lumMod val="20000"/>
                    <a:lumOff val="80000"/>
                  </a:schemeClr>
                </a:solidFill>
                <a:latin typeface="+mn-lt"/>
              </a:rPr>
              <a:t>1</a:t>
            </a:r>
          </a:p>
          <a:p>
            <a:pPr>
              <a:buClr>
                <a:schemeClr val="tx2">
                  <a:lumMod val="20000"/>
                  <a:lumOff val="80000"/>
                </a:schemeClr>
              </a:buClr>
              <a:buFont typeface="Arial" panose="020B0604020202020204" pitchFamily="34" charset="0"/>
              <a:buChar char="•"/>
            </a:pPr>
            <a:r>
              <a:rPr lang="en-GB" sz="2400" baseline="-25000" dirty="0">
                <a:solidFill>
                  <a:schemeClr val="tx2">
                    <a:lumMod val="20000"/>
                    <a:lumOff val="80000"/>
                  </a:schemeClr>
                </a:solidFill>
                <a:latin typeface="+mn-lt"/>
              </a:rPr>
              <a:t>  </a:t>
            </a:r>
            <a:r>
              <a:rPr lang="en-GB" sz="2400" dirty="0">
                <a:solidFill>
                  <a:schemeClr val="tx2">
                    <a:lumMod val="20000"/>
                    <a:lumOff val="80000"/>
                  </a:schemeClr>
                </a:solidFill>
                <a:latin typeface="+mn-lt"/>
              </a:rPr>
              <a:t> </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3600" dirty="0">
                <a:solidFill>
                  <a:schemeClr val="tx2">
                    <a:lumMod val="75000"/>
                  </a:schemeClr>
                </a:solidFill>
                <a:latin typeface="+mj-lt"/>
              </a:rPr>
              <a:t>How are equities valued? - 1</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15</a:t>
            </a:fld>
            <a:endParaRPr lang="en-GB" altLang="en-US" dirty="0">
              <a:solidFill>
                <a:schemeClr val="bg1"/>
              </a:solidFill>
            </a:endParaRPr>
          </a:p>
        </p:txBody>
      </p:sp>
    </p:spTree>
    <p:extLst>
      <p:ext uri="{BB962C8B-B14F-4D97-AF65-F5344CB8AC3E}">
        <p14:creationId xmlns:p14="http://schemas.microsoft.com/office/powerpoint/2010/main" val="1357193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96753"/>
            <a:ext cx="9144000" cy="4536503"/>
          </a:xfrm>
          <a:prstGeom prst="rect">
            <a:avLst/>
          </a:prstGeom>
          <a:solidFill>
            <a:schemeClr val="tx2">
              <a:lumMod val="75000"/>
            </a:schemeClr>
          </a:solidFill>
          <a:ln w="25400">
            <a:solidFill>
              <a:schemeClr val="bg1"/>
            </a:solid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0" indent="0">
              <a:buNone/>
            </a:pPr>
            <a:r>
              <a:rPr lang="en-GB" sz="2000" dirty="0">
                <a:solidFill>
                  <a:schemeClr val="tx2">
                    <a:lumMod val="20000"/>
                    <a:lumOff val="80000"/>
                  </a:schemeClr>
                </a:solidFill>
                <a:latin typeface="+mj-lt"/>
              </a:rPr>
              <a:t>The rate of return that investors expect from this share over the next year is defined as the expected dividend per share DIV</a:t>
            </a:r>
            <a:r>
              <a:rPr lang="en-GB" sz="2000" baseline="-25000" dirty="0">
                <a:solidFill>
                  <a:schemeClr val="tx2">
                    <a:lumMod val="20000"/>
                    <a:lumOff val="80000"/>
                  </a:schemeClr>
                </a:solidFill>
                <a:latin typeface="+mj-lt"/>
              </a:rPr>
              <a:t>1,</a:t>
            </a:r>
            <a:r>
              <a:rPr lang="en-GB" sz="2000" dirty="0">
                <a:solidFill>
                  <a:schemeClr val="tx2">
                    <a:lumMod val="20000"/>
                    <a:lumOff val="80000"/>
                  </a:schemeClr>
                </a:solidFill>
                <a:latin typeface="+mj-lt"/>
              </a:rPr>
              <a:t> plus the expected appreciation per share P</a:t>
            </a:r>
            <a:r>
              <a:rPr lang="en-GB" sz="2000" baseline="-25000" dirty="0">
                <a:solidFill>
                  <a:schemeClr val="tx2">
                    <a:lumMod val="20000"/>
                    <a:lumOff val="80000"/>
                  </a:schemeClr>
                </a:solidFill>
                <a:latin typeface="+mj-lt"/>
              </a:rPr>
              <a:t>1</a:t>
            </a:r>
            <a:r>
              <a:rPr lang="en-GB" sz="2000" dirty="0">
                <a:solidFill>
                  <a:schemeClr val="tx2">
                    <a:lumMod val="20000"/>
                    <a:lumOff val="80000"/>
                  </a:schemeClr>
                </a:solidFill>
                <a:latin typeface="+mj-lt"/>
              </a:rPr>
              <a:t> – P</a:t>
            </a:r>
            <a:r>
              <a:rPr lang="en-GB" sz="2000" baseline="-25000" dirty="0">
                <a:solidFill>
                  <a:schemeClr val="tx2">
                    <a:lumMod val="20000"/>
                    <a:lumOff val="80000"/>
                  </a:schemeClr>
                </a:solidFill>
                <a:latin typeface="+mj-lt"/>
              </a:rPr>
              <a:t>0     </a:t>
            </a:r>
            <a:r>
              <a:rPr lang="en-GB" sz="2000" dirty="0">
                <a:solidFill>
                  <a:schemeClr val="tx2">
                    <a:lumMod val="20000"/>
                    <a:lumOff val="80000"/>
                  </a:schemeClr>
                </a:solidFill>
                <a:latin typeface="+mj-lt"/>
              </a:rPr>
              <a:t>all divided by the price of the share at the start of the year,P</a:t>
            </a:r>
            <a:r>
              <a:rPr lang="en-GB" sz="2000" baseline="-25000" dirty="0">
                <a:solidFill>
                  <a:schemeClr val="tx2">
                    <a:lumMod val="20000"/>
                    <a:lumOff val="80000"/>
                  </a:schemeClr>
                </a:solidFill>
                <a:latin typeface="+mj-lt"/>
              </a:rPr>
              <a:t>0. </a:t>
            </a:r>
            <a:r>
              <a:rPr lang="en-GB" sz="2000" dirty="0">
                <a:solidFill>
                  <a:schemeClr val="tx2">
                    <a:lumMod val="20000"/>
                    <a:lumOff val="80000"/>
                  </a:schemeClr>
                </a:solidFill>
                <a:latin typeface="+mj-lt"/>
              </a:rPr>
              <a:t>So, the expected return =</a:t>
            </a:r>
          </a:p>
          <a:p>
            <a:pPr marL="0" indent="0">
              <a:buNone/>
            </a:pPr>
            <a:r>
              <a:rPr lang="en-GB" sz="2000" baseline="-25000" dirty="0">
                <a:solidFill>
                  <a:schemeClr val="tx2">
                    <a:lumMod val="20000"/>
                    <a:lumOff val="80000"/>
                  </a:schemeClr>
                </a:solidFill>
                <a:latin typeface="+mj-lt"/>
              </a:rPr>
              <a:t>  </a:t>
            </a:r>
          </a:p>
          <a:p>
            <a:pPr marL="0" indent="0">
              <a:buNone/>
            </a:pPr>
            <a:r>
              <a:rPr lang="en-GB" sz="2000" baseline="-25000" dirty="0">
                <a:solidFill>
                  <a:schemeClr val="tx2">
                    <a:lumMod val="20000"/>
                    <a:lumOff val="80000"/>
                  </a:schemeClr>
                </a:solidFill>
              </a:rPr>
              <a:t> </a:t>
            </a:r>
            <a:r>
              <a:rPr lang="en-GB" sz="2000" dirty="0">
                <a:solidFill>
                  <a:schemeClr val="tx2">
                    <a:lumMod val="20000"/>
                    <a:lumOff val="80000"/>
                  </a:schemeClr>
                </a:solidFill>
              </a:rPr>
              <a:t>     </a:t>
            </a:r>
          </a:p>
          <a:p>
            <a:pPr marL="0" indent="0">
              <a:spcBef>
                <a:spcPts val="0"/>
              </a:spcBef>
              <a:buNone/>
            </a:pPr>
            <a:r>
              <a:rPr lang="en-GB" sz="2000" dirty="0">
                <a:solidFill>
                  <a:schemeClr val="tx2">
                    <a:lumMod val="20000"/>
                    <a:lumOff val="80000"/>
                  </a:schemeClr>
                </a:solidFill>
                <a:latin typeface="+mn-lt"/>
              </a:rPr>
              <a:t>                                       </a:t>
            </a:r>
            <a:r>
              <a:rPr lang="en-GB" sz="2000" i="1" dirty="0">
                <a:solidFill>
                  <a:schemeClr val="tx2">
                    <a:lumMod val="20000"/>
                    <a:lumOff val="80000"/>
                  </a:schemeClr>
                </a:solidFill>
                <a:latin typeface="+mn-lt"/>
              </a:rPr>
              <a:t>r = </a:t>
            </a:r>
            <a:r>
              <a:rPr lang="en-GB" sz="2000" dirty="0">
                <a:solidFill>
                  <a:schemeClr val="tx2">
                    <a:lumMod val="20000"/>
                    <a:lumOff val="80000"/>
                  </a:schemeClr>
                </a:solidFill>
                <a:latin typeface="+mn-lt"/>
              </a:rPr>
              <a:t>DIV</a:t>
            </a:r>
            <a:r>
              <a:rPr lang="en-GB" sz="2000" baseline="-25000" dirty="0">
                <a:solidFill>
                  <a:schemeClr val="tx2">
                    <a:lumMod val="20000"/>
                    <a:lumOff val="80000"/>
                  </a:schemeClr>
                </a:solidFill>
                <a:latin typeface="+mn-lt"/>
              </a:rPr>
              <a:t>1 </a:t>
            </a:r>
            <a:r>
              <a:rPr lang="en-GB" sz="2000" dirty="0">
                <a:solidFill>
                  <a:schemeClr val="tx2">
                    <a:lumMod val="20000"/>
                    <a:lumOff val="80000"/>
                  </a:schemeClr>
                </a:solidFill>
                <a:latin typeface="+mn-lt"/>
              </a:rPr>
              <a:t>+ P</a:t>
            </a:r>
            <a:r>
              <a:rPr lang="en-GB" sz="2000" baseline="-25000" dirty="0">
                <a:solidFill>
                  <a:schemeClr val="tx2">
                    <a:lumMod val="20000"/>
                    <a:lumOff val="80000"/>
                  </a:schemeClr>
                </a:solidFill>
                <a:latin typeface="+mn-lt"/>
              </a:rPr>
              <a:t>1</a:t>
            </a:r>
            <a:r>
              <a:rPr lang="en-GB" sz="2000" dirty="0">
                <a:solidFill>
                  <a:schemeClr val="tx2">
                    <a:lumMod val="20000"/>
                    <a:lumOff val="80000"/>
                  </a:schemeClr>
                </a:solidFill>
                <a:latin typeface="+mn-lt"/>
              </a:rPr>
              <a:t> – P</a:t>
            </a:r>
            <a:r>
              <a:rPr lang="en-GB" sz="2000" baseline="-25000" dirty="0">
                <a:solidFill>
                  <a:schemeClr val="tx2">
                    <a:lumMod val="20000"/>
                    <a:lumOff val="80000"/>
                  </a:schemeClr>
                </a:solidFill>
                <a:latin typeface="+mn-lt"/>
              </a:rPr>
              <a:t>0   </a:t>
            </a:r>
            <a:endParaRPr lang="en-GB" sz="2000" dirty="0">
              <a:solidFill>
                <a:schemeClr val="tx2">
                  <a:lumMod val="20000"/>
                  <a:lumOff val="80000"/>
                </a:schemeClr>
              </a:solidFill>
              <a:latin typeface="+mn-lt"/>
            </a:endParaRPr>
          </a:p>
          <a:p>
            <a:pPr marL="0" indent="0">
              <a:spcBef>
                <a:spcPts val="0"/>
              </a:spcBef>
              <a:buNone/>
            </a:pPr>
            <a:r>
              <a:rPr lang="en-GB" sz="2000" baseline="-25000" dirty="0">
                <a:solidFill>
                  <a:schemeClr val="tx2">
                    <a:lumMod val="20000"/>
                    <a:lumOff val="80000"/>
                  </a:schemeClr>
                </a:solidFill>
                <a:latin typeface="+mn-lt"/>
              </a:rPr>
              <a:t>                                              </a:t>
            </a:r>
          </a:p>
          <a:p>
            <a:pPr marL="0" indent="0">
              <a:spcBef>
                <a:spcPts val="0"/>
              </a:spcBef>
              <a:buNone/>
            </a:pPr>
            <a:r>
              <a:rPr lang="en-GB" sz="2000" baseline="-25000" dirty="0">
                <a:solidFill>
                  <a:schemeClr val="tx2">
                    <a:lumMod val="20000"/>
                    <a:lumOff val="80000"/>
                  </a:schemeClr>
                </a:solidFill>
                <a:latin typeface="+mn-lt"/>
              </a:rPr>
              <a:t>                                                                             </a:t>
            </a:r>
            <a:r>
              <a:rPr lang="en-GB" sz="2000" dirty="0">
                <a:solidFill>
                  <a:schemeClr val="tx2">
                    <a:lumMod val="20000"/>
                    <a:lumOff val="80000"/>
                  </a:schemeClr>
                </a:solidFill>
                <a:latin typeface="+mn-lt"/>
              </a:rPr>
              <a:t>P</a:t>
            </a:r>
            <a:r>
              <a:rPr lang="en-GB" sz="2000" baseline="-25000" dirty="0">
                <a:solidFill>
                  <a:schemeClr val="tx2">
                    <a:lumMod val="20000"/>
                    <a:lumOff val="80000"/>
                  </a:schemeClr>
                </a:solidFill>
                <a:latin typeface="+mn-lt"/>
              </a:rPr>
              <a:t>0</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3600" dirty="0">
                <a:solidFill>
                  <a:schemeClr val="tx2">
                    <a:lumMod val="75000"/>
                  </a:schemeClr>
                </a:solidFill>
                <a:latin typeface="+mj-lt"/>
              </a:rPr>
              <a:t>How are equities valued? - 2</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16</a:t>
            </a:fld>
            <a:endParaRPr lang="en-GB" altLang="en-US" dirty="0">
              <a:solidFill>
                <a:schemeClr val="bg1"/>
              </a:solidFill>
            </a:endParaRPr>
          </a:p>
        </p:txBody>
      </p:sp>
      <p:cxnSp>
        <p:nvCxnSpPr>
          <p:cNvPr id="3" name="Straight Connector 2">
            <a:extLst>
              <a:ext uri="{FF2B5EF4-FFF2-40B4-BE49-F238E27FC236}">
                <a16:creationId xmlns:a16="http://schemas.microsoft.com/office/drawing/2014/main" id="{CD690BBC-1C2D-B649-1B99-41711A7E382E}"/>
              </a:ext>
            </a:extLst>
          </p:cNvPr>
          <p:cNvCxnSpPr>
            <a:cxnSpLocks/>
          </p:cNvCxnSpPr>
          <p:nvPr/>
        </p:nvCxnSpPr>
        <p:spPr>
          <a:xfrm>
            <a:off x="2771800" y="3573016"/>
            <a:ext cx="2016224"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1555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25603"/>
            <a:ext cx="9144000" cy="4536503"/>
          </a:xfrm>
          <a:prstGeom prst="rect">
            <a:avLst/>
          </a:prstGeom>
          <a:solidFill>
            <a:schemeClr val="tx2">
              <a:lumMod val="75000"/>
            </a:schemeClr>
          </a:solidFill>
          <a:ln w="25400">
            <a:solidFill>
              <a:schemeClr val="bg1"/>
            </a:solid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None/>
            </a:pPr>
            <a:endParaRPr lang="en-GB" sz="2000" i="1" dirty="0">
              <a:solidFill>
                <a:schemeClr val="tx2">
                  <a:lumMod val="20000"/>
                  <a:lumOff val="80000"/>
                </a:schemeClr>
              </a:solidFill>
            </a:endParaRPr>
          </a:p>
          <a:p>
            <a:pPr marL="0" indent="0">
              <a:buNone/>
            </a:pPr>
            <a:r>
              <a:rPr lang="en-GB" sz="2400" dirty="0">
                <a:solidFill>
                  <a:schemeClr val="tx2">
                    <a:lumMod val="20000"/>
                    <a:lumOff val="80000"/>
                  </a:schemeClr>
                </a:solidFill>
                <a:latin typeface="+mj-lt"/>
              </a:rPr>
              <a:t>For example…</a:t>
            </a:r>
          </a:p>
          <a:p>
            <a:pPr marL="0" indent="0">
              <a:buNone/>
            </a:pPr>
            <a:r>
              <a:rPr lang="en-GB" sz="2400" dirty="0">
                <a:solidFill>
                  <a:schemeClr val="tx2">
                    <a:lumMod val="20000"/>
                    <a:lumOff val="80000"/>
                  </a:schemeClr>
                </a:solidFill>
                <a:latin typeface="+mj-lt"/>
              </a:rPr>
              <a:t>Suppose Future Electronics shares are selling for $100 (P=100). Investors expect a cash dividend of $5 over the next year (DIV</a:t>
            </a:r>
            <a:r>
              <a:rPr lang="en-GB" sz="2400" baseline="-25000" dirty="0">
                <a:solidFill>
                  <a:schemeClr val="tx2">
                    <a:lumMod val="20000"/>
                    <a:lumOff val="80000"/>
                  </a:schemeClr>
                </a:solidFill>
                <a:latin typeface="+mj-lt"/>
              </a:rPr>
              <a:t>1</a:t>
            </a:r>
            <a:r>
              <a:rPr lang="en-GB" sz="2400" dirty="0">
                <a:solidFill>
                  <a:schemeClr val="tx2">
                    <a:lumMod val="20000"/>
                    <a:lumOff val="80000"/>
                  </a:schemeClr>
                </a:solidFill>
                <a:latin typeface="+mj-lt"/>
              </a:rPr>
              <a:t>), and they also expect to sell the share for £110 in a year’s time (P</a:t>
            </a:r>
            <a:r>
              <a:rPr lang="en-GB" sz="2400" baseline="-25000" dirty="0">
                <a:solidFill>
                  <a:schemeClr val="tx2">
                    <a:lumMod val="20000"/>
                    <a:lumOff val="80000"/>
                  </a:schemeClr>
                </a:solidFill>
                <a:latin typeface="+mj-lt"/>
              </a:rPr>
              <a:t>1</a:t>
            </a:r>
            <a:r>
              <a:rPr lang="en-GB" sz="2400" dirty="0">
                <a:solidFill>
                  <a:schemeClr val="tx2">
                    <a:lumMod val="20000"/>
                    <a:lumOff val="80000"/>
                  </a:schemeClr>
                </a:solidFill>
                <a:latin typeface="+mj-lt"/>
              </a:rPr>
              <a:t>=110)</a:t>
            </a:r>
          </a:p>
          <a:p>
            <a:pPr>
              <a:buNone/>
            </a:pPr>
            <a:endParaRPr lang="en-GB" sz="2400" dirty="0"/>
          </a:p>
          <a:p>
            <a:pPr algn="ctr">
              <a:buNone/>
            </a:pPr>
            <a:r>
              <a:rPr lang="en-GB" sz="2800" i="1" dirty="0">
                <a:solidFill>
                  <a:schemeClr val="tx2">
                    <a:lumMod val="20000"/>
                    <a:lumOff val="80000"/>
                  </a:schemeClr>
                </a:solidFill>
              </a:rPr>
              <a:t>r</a:t>
            </a:r>
            <a:r>
              <a:rPr lang="en-GB" sz="2800" dirty="0">
                <a:solidFill>
                  <a:schemeClr val="tx2">
                    <a:lumMod val="20000"/>
                    <a:lumOff val="80000"/>
                  </a:schemeClr>
                </a:solidFill>
              </a:rPr>
              <a:t> = 5+(110-100) = 0.15 or 15%</a:t>
            </a:r>
          </a:p>
          <a:p>
            <a:pPr>
              <a:buNone/>
            </a:pPr>
            <a:r>
              <a:rPr lang="en-GB" sz="2800" dirty="0">
                <a:solidFill>
                  <a:schemeClr val="tx2">
                    <a:lumMod val="20000"/>
                    <a:lumOff val="80000"/>
                  </a:schemeClr>
                </a:solidFill>
              </a:rPr>
              <a:t>                                   100</a:t>
            </a:r>
          </a:p>
          <a:p>
            <a:pPr algn="ctr">
              <a:buNone/>
            </a:pPr>
            <a:endParaRPr lang="en-GB" sz="2800" dirty="0">
              <a:solidFill>
                <a:schemeClr val="tx2">
                  <a:lumMod val="20000"/>
                  <a:lumOff val="80000"/>
                </a:schemeClr>
              </a:solidFill>
            </a:endParaRPr>
          </a:p>
          <a:p>
            <a:pPr>
              <a:buNone/>
            </a:pPr>
            <a:endParaRPr lang="en-GB" sz="2800" i="1" dirty="0">
              <a:solidFill>
                <a:schemeClr val="tx2">
                  <a:lumMod val="20000"/>
                  <a:lumOff val="80000"/>
                </a:schemeClr>
              </a:solidFill>
            </a:endParaRPr>
          </a:p>
          <a:p>
            <a:pPr>
              <a:buNone/>
            </a:pPr>
            <a:endParaRPr lang="en-GB" sz="2800" i="1" dirty="0">
              <a:solidFill>
                <a:schemeClr val="tx2">
                  <a:lumMod val="20000"/>
                  <a:lumOff val="80000"/>
                </a:schemeClr>
              </a:solidFill>
            </a:endParaRPr>
          </a:p>
          <a:p>
            <a:pPr>
              <a:buNone/>
            </a:pPr>
            <a:endParaRPr lang="en-GB" sz="2800" i="1" dirty="0">
              <a:solidFill>
                <a:schemeClr val="tx2">
                  <a:lumMod val="20000"/>
                  <a:lumOff val="80000"/>
                </a:schemeClr>
              </a:solidFill>
            </a:endParaRPr>
          </a:p>
          <a:p>
            <a:pPr algn="ctr">
              <a:buNone/>
            </a:pPr>
            <a:r>
              <a:rPr lang="en-GB" sz="2800" i="1" dirty="0">
                <a:solidFill>
                  <a:schemeClr val="tx2">
                    <a:lumMod val="20000"/>
                    <a:lumOff val="80000"/>
                  </a:schemeClr>
                </a:solidFill>
              </a:rPr>
              <a:t>         </a:t>
            </a:r>
            <a:endParaRPr lang="en-GB" sz="2800" dirty="0">
              <a:solidFill>
                <a:schemeClr val="tx2">
                  <a:lumMod val="20000"/>
                  <a:lumOff val="80000"/>
                </a:schemeClr>
              </a:solidFill>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3600" dirty="0">
                <a:solidFill>
                  <a:schemeClr val="tx2">
                    <a:lumMod val="75000"/>
                  </a:schemeClr>
                </a:solidFill>
                <a:latin typeface="+mj-lt"/>
              </a:rPr>
              <a:t>How are equities valued? - 3</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17</a:t>
            </a:fld>
            <a:endParaRPr lang="en-GB" altLang="en-US" dirty="0">
              <a:solidFill>
                <a:schemeClr val="bg1"/>
              </a:solidFill>
            </a:endParaRPr>
          </a:p>
        </p:txBody>
      </p:sp>
      <p:cxnSp>
        <p:nvCxnSpPr>
          <p:cNvPr id="3" name="Straight Connector 2">
            <a:extLst>
              <a:ext uri="{FF2B5EF4-FFF2-40B4-BE49-F238E27FC236}">
                <a16:creationId xmlns:a16="http://schemas.microsoft.com/office/drawing/2014/main" id="{CD690BBC-1C2D-B649-1B99-41711A7E382E}"/>
              </a:ext>
            </a:extLst>
          </p:cNvPr>
          <p:cNvCxnSpPr>
            <a:cxnSpLocks/>
          </p:cNvCxnSpPr>
          <p:nvPr/>
        </p:nvCxnSpPr>
        <p:spPr>
          <a:xfrm>
            <a:off x="2627784" y="4797152"/>
            <a:ext cx="2016224"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56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25603"/>
            <a:ext cx="9144000" cy="4536503"/>
          </a:xfrm>
          <a:prstGeom prst="rect">
            <a:avLst/>
          </a:prstGeom>
          <a:solidFill>
            <a:schemeClr val="tx2">
              <a:lumMod val="75000"/>
            </a:schemeClr>
          </a:solidFill>
          <a:ln w="25400">
            <a:solidFill>
              <a:schemeClr val="bg1"/>
            </a:solid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None/>
            </a:pPr>
            <a:endParaRPr lang="en-GB" sz="2000" i="1" dirty="0">
              <a:solidFill>
                <a:schemeClr val="tx2">
                  <a:lumMod val="20000"/>
                  <a:lumOff val="80000"/>
                </a:schemeClr>
              </a:solidFill>
            </a:endParaRPr>
          </a:p>
          <a:p>
            <a:pPr marL="0" indent="0">
              <a:buNone/>
            </a:pPr>
            <a:r>
              <a:rPr lang="en-GB" sz="2400" dirty="0">
                <a:solidFill>
                  <a:schemeClr val="tx2">
                    <a:lumMod val="20000"/>
                    <a:lumOff val="80000"/>
                  </a:schemeClr>
                </a:solidFill>
                <a:latin typeface="+mj-lt"/>
              </a:rPr>
              <a:t>However, if you are given investors’ forecasts of dividends and price, and the expected return offered by similarly risky shares, you can predict today’s price…</a:t>
            </a:r>
          </a:p>
          <a:p>
            <a:pPr marL="0" indent="0">
              <a:buNone/>
            </a:pPr>
            <a:r>
              <a:rPr lang="en-GB" sz="2400" dirty="0">
                <a:solidFill>
                  <a:schemeClr val="tx2">
                    <a:lumMod val="20000"/>
                    <a:lumOff val="80000"/>
                  </a:schemeClr>
                </a:solidFill>
              </a:rPr>
              <a:t>    </a:t>
            </a:r>
          </a:p>
          <a:p>
            <a:pPr>
              <a:buNone/>
            </a:pPr>
            <a:r>
              <a:rPr lang="en-GB" sz="2400" dirty="0">
                <a:solidFill>
                  <a:schemeClr val="tx2">
                    <a:lumMod val="20000"/>
                    <a:lumOff val="80000"/>
                  </a:schemeClr>
                </a:solidFill>
              </a:rPr>
              <a:t>            Price = P</a:t>
            </a:r>
            <a:r>
              <a:rPr lang="en-GB" sz="2400" baseline="-25000" dirty="0">
                <a:solidFill>
                  <a:schemeClr val="tx2">
                    <a:lumMod val="20000"/>
                    <a:lumOff val="80000"/>
                  </a:schemeClr>
                </a:solidFill>
              </a:rPr>
              <a:t>0 </a:t>
            </a:r>
            <a:r>
              <a:rPr lang="en-GB" sz="2400" dirty="0">
                <a:solidFill>
                  <a:schemeClr val="tx2">
                    <a:lumMod val="20000"/>
                    <a:lumOff val="80000"/>
                  </a:schemeClr>
                </a:solidFill>
              </a:rPr>
              <a:t>= DIV</a:t>
            </a:r>
            <a:r>
              <a:rPr lang="en-GB" sz="2400" baseline="-25000" dirty="0">
                <a:solidFill>
                  <a:schemeClr val="tx2">
                    <a:lumMod val="20000"/>
                    <a:lumOff val="80000"/>
                  </a:schemeClr>
                </a:solidFill>
              </a:rPr>
              <a:t>1 </a:t>
            </a:r>
            <a:r>
              <a:rPr lang="en-GB" sz="2400" dirty="0">
                <a:solidFill>
                  <a:schemeClr val="tx2">
                    <a:lumMod val="20000"/>
                    <a:lumOff val="80000"/>
                  </a:schemeClr>
                </a:solidFill>
              </a:rPr>
              <a:t>+ </a:t>
            </a:r>
            <a:r>
              <a:rPr lang="en-GB" sz="2400" baseline="-25000" dirty="0">
                <a:solidFill>
                  <a:schemeClr val="tx2">
                    <a:lumMod val="20000"/>
                    <a:lumOff val="80000"/>
                  </a:schemeClr>
                </a:solidFill>
              </a:rPr>
              <a:t> </a:t>
            </a:r>
            <a:r>
              <a:rPr lang="en-GB" sz="2400" dirty="0">
                <a:solidFill>
                  <a:schemeClr val="tx2">
                    <a:lumMod val="20000"/>
                    <a:lumOff val="80000"/>
                  </a:schemeClr>
                </a:solidFill>
              </a:rPr>
              <a:t>P</a:t>
            </a:r>
            <a:r>
              <a:rPr lang="en-GB" sz="2400" baseline="-25000" dirty="0">
                <a:solidFill>
                  <a:schemeClr val="tx2">
                    <a:lumMod val="20000"/>
                    <a:lumOff val="80000"/>
                  </a:schemeClr>
                </a:solidFill>
              </a:rPr>
              <a:t>1</a:t>
            </a:r>
            <a:r>
              <a:rPr lang="en-GB" sz="2400" dirty="0">
                <a:solidFill>
                  <a:schemeClr val="tx2">
                    <a:lumMod val="20000"/>
                    <a:lumOff val="80000"/>
                  </a:schemeClr>
                </a:solidFill>
              </a:rPr>
              <a:t> </a:t>
            </a:r>
          </a:p>
          <a:p>
            <a:pPr>
              <a:buNone/>
            </a:pPr>
            <a:r>
              <a:rPr lang="en-GB" sz="2400" dirty="0">
                <a:solidFill>
                  <a:schemeClr val="tx2">
                    <a:lumMod val="20000"/>
                    <a:lumOff val="80000"/>
                  </a:schemeClr>
                </a:solidFill>
              </a:rPr>
              <a:t>                                   1+</a:t>
            </a:r>
            <a:r>
              <a:rPr lang="en-GB" sz="2400" i="1" dirty="0">
                <a:solidFill>
                  <a:schemeClr val="tx2">
                    <a:lumMod val="20000"/>
                    <a:lumOff val="80000"/>
                  </a:schemeClr>
                </a:solidFill>
              </a:rPr>
              <a:t>r</a:t>
            </a:r>
          </a:p>
          <a:p>
            <a:pPr>
              <a:buNone/>
            </a:pPr>
            <a:r>
              <a:rPr lang="en-GB" sz="2400" baseline="-25000" dirty="0">
                <a:solidFill>
                  <a:schemeClr val="tx2">
                    <a:lumMod val="20000"/>
                    <a:lumOff val="80000"/>
                  </a:schemeClr>
                </a:solidFill>
              </a:rPr>
              <a:t> </a:t>
            </a:r>
            <a:r>
              <a:rPr lang="en-GB" sz="2400" dirty="0">
                <a:solidFill>
                  <a:schemeClr val="tx2">
                    <a:lumMod val="20000"/>
                    <a:lumOff val="80000"/>
                  </a:schemeClr>
                </a:solidFill>
                <a:latin typeface="+mj-lt"/>
              </a:rPr>
              <a:t>So, for Future Electronics </a:t>
            </a:r>
            <a:r>
              <a:rPr lang="en-GB" sz="2400" dirty="0">
                <a:solidFill>
                  <a:schemeClr val="tx2">
                    <a:lumMod val="20000"/>
                    <a:lumOff val="80000"/>
                  </a:schemeClr>
                </a:solidFill>
              </a:rPr>
              <a:t>P</a:t>
            </a:r>
            <a:r>
              <a:rPr lang="en-GB" sz="2400" baseline="-25000" dirty="0">
                <a:solidFill>
                  <a:schemeClr val="tx2">
                    <a:lumMod val="20000"/>
                    <a:lumOff val="80000"/>
                  </a:schemeClr>
                </a:solidFill>
              </a:rPr>
              <a:t>0 </a:t>
            </a:r>
            <a:r>
              <a:rPr lang="en-GB" sz="2400" dirty="0">
                <a:solidFill>
                  <a:schemeClr val="tx2">
                    <a:lumMod val="20000"/>
                    <a:lumOff val="80000"/>
                  </a:schemeClr>
                </a:solidFill>
              </a:rPr>
              <a:t>= 5 +110 = $100</a:t>
            </a:r>
          </a:p>
          <a:p>
            <a:pPr>
              <a:buNone/>
            </a:pPr>
            <a:r>
              <a:rPr lang="en-GB" sz="2400" dirty="0">
                <a:solidFill>
                  <a:schemeClr val="tx2">
                    <a:lumMod val="20000"/>
                    <a:lumOff val="80000"/>
                  </a:schemeClr>
                </a:solidFill>
              </a:rPr>
              <a:t>                                                1.15</a:t>
            </a:r>
          </a:p>
          <a:p>
            <a:pPr>
              <a:buNone/>
            </a:pPr>
            <a:endParaRPr lang="en-GB" sz="2400" dirty="0"/>
          </a:p>
          <a:p>
            <a:pPr algn="ctr">
              <a:buNone/>
            </a:pPr>
            <a:endParaRPr lang="en-GB" sz="2800" dirty="0">
              <a:solidFill>
                <a:schemeClr val="tx2">
                  <a:lumMod val="20000"/>
                  <a:lumOff val="80000"/>
                </a:schemeClr>
              </a:solidFill>
            </a:endParaRPr>
          </a:p>
          <a:p>
            <a:pPr>
              <a:buNone/>
            </a:pPr>
            <a:endParaRPr lang="en-GB" sz="2800" i="1" dirty="0">
              <a:solidFill>
                <a:schemeClr val="tx2">
                  <a:lumMod val="20000"/>
                  <a:lumOff val="80000"/>
                </a:schemeClr>
              </a:solidFill>
            </a:endParaRPr>
          </a:p>
          <a:p>
            <a:pPr>
              <a:buNone/>
            </a:pPr>
            <a:endParaRPr lang="en-GB" sz="2800" i="1" dirty="0">
              <a:solidFill>
                <a:schemeClr val="tx2">
                  <a:lumMod val="20000"/>
                  <a:lumOff val="80000"/>
                </a:schemeClr>
              </a:solidFill>
            </a:endParaRPr>
          </a:p>
          <a:p>
            <a:pPr>
              <a:buNone/>
            </a:pPr>
            <a:endParaRPr lang="en-GB" sz="2800" i="1" dirty="0">
              <a:solidFill>
                <a:schemeClr val="tx2">
                  <a:lumMod val="20000"/>
                  <a:lumOff val="80000"/>
                </a:schemeClr>
              </a:solidFill>
            </a:endParaRPr>
          </a:p>
          <a:p>
            <a:pPr algn="ctr">
              <a:buNone/>
            </a:pPr>
            <a:r>
              <a:rPr lang="en-GB" sz="2800" i="1" dirty="0">
                <a:solidFill>
                  <a:schemeClr val="tx2">
                    <a:lumMod val="20000"/>
                    <a:lumOff val="80000"/>
                  </a:schemeClr>
                </a:solidFill>
              </a:rPr>
              <a:t>         </a:t>
            </a:r>
            <a:endParaRPr lang="en-GB" sz="2800" dirty="0">
              <a:solidFill>
                <a:schemeClr val="tx2">
                  <a:lumMod val="20000"/>
                  <a:lumOff val="80000"/>
                </a:schemeClr>
              </a:solidFill>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3600" dirty="0">
                <a:solidFill>
                  <a:schemeClr val="tx2">
                    <a:lumMod val="75000"/>
                  </a:schemeClr>
                </a:solidFill>
                <a:latin typeface="+mj-lt"/>
              </a:rPr>
              <a:t>How are equities valued? - 4</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18</a:t>
            </a:fld>
            <a:endParaRPr lang="en-GB" altLang="en-US" dirty="0">
              <a:solidFill>
                <a:schemeClr val="bg1"/>
              </a:solidFill>
            </a:endParaRPr>
          </a:p>
        </p:txBody>
      </p:sp>
      <p:cxnSp>
        <p:nvCxnSpPr>
          <p:cNvPr id="3" name="Straight Connector 2">
            <a:extLst>
              <a:ext uri="{FF2B5EF4-FFF2-40B4-BE49-F238E27FC236}">
                <a16:creationId xmlns:a16="http://schemas.microsoft.com/office/drawing/2014/main" id="{CD690BBC-1C2D-B649-1B99-41711A7E382E}"/>
              </a:ext>
            </a:extLst>
          </p:cNvPr>
          <p:cNvCxnSpPr>
            <a:cxnSpLocks/>
          </p:cNvCxnSpPr>
          <p:nvPr/>
        </p:nvCxnSpPr>
        <p:spPr>
          <a:xfrm>
            <a:off x="2123728" y="3861048"/>
            <a:ext cx="2016224"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 name="Straight Connector 1">
            <a:extLst>
              <a:ext uri="{FF2B5EF4-FFF2-40B4-BE49-F238E27FC236}">
                <a16:creationId xmlns:a16="http://schemas.microsoft.com/office/drawing/2014/main" id="{61030095-21D3-BA07-ECB5-D235F6C29ACC}"/>
              </a:ext>
            </a:extLst>
          </p:cNvPr>
          <p:cNvCxnSpPr>
            <a:cxnSpLocks/>
          </p:cNvCxnSpPr>
          <p:nvPr/>
        </p:nvCxnSpPr>
        <p:spPr>
          <a:xfrm>
            <a:off x="3707904" y="4869160"/>
            <a:ext cx="1512168"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7072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25603"/>
            <a:ext cx="9144000" cy="4536503"/>
          </a:xfrm>
          <a:prstGeom prst="rect">
            <a:avLst/>
          </a:prstGeom>
          <a:solidFill>
            <a:schemeClr val="tx2">
              <a:lumMod val="75000"/>
            </a:schemeClr>
          </a:solidFill>
          <a:ln w="25400">
            <a:solidFill>
              <a:schemeClr val="bg1"/>
            </a:solid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400" dirty="0">
              <a:solidFill>
                <a:schemeClr val="tx2">
                  <a:lumMod val="20000"/>
                  <a:lumOff val="80000"/>
                </a:schemeClr>
              </a:solidFill>
              <a:latin typeface="+mj-lt"/>
            </a:endParaRPr>
          </a:p>
          <a:p>
            <a:pPr>
              <a:buClr>
                <a:schemeClr val="tx2">
                  <a:lumMod val="20000"/>
                  <a:lumOff val="80000"/>
                </a:schemeClr>
              </a:buClr>
              <a:buFont typeface="Arial" panose="020B0604020202020204" pitchFamily="34" charset="0"/>
              <a:buChar char="•"/>
            </a:pPr>
            <a:r>
              <a:rPr lang="en-GB" sz="2400" dirty="0">
                <a:solidFill>
                  <a:schemeClr val="tx2">
                    <a:lumMod val="20000"/>
                    <a:lumOff val="80000"/>
                  </a:schemeClr>
                </a:solidFill>
                <a:latin typeface="+mn-lt"/>
              </a:rPr>
              <a:t>But, what exactly is the discount rate </a:t>
            </a:r>
            <a:r>
              <a:rPr lang="en-GB" sz="2400" i="1" dirty="0">
                <a:solidFill>
                  <a:schemeClr val="tx2">
                    <a:lumMod val="20000"/>
                    <a:lumOff val="80000"/>
                  </a:schemeClr>
                </a:solidFill>
                <a:latin typeface="+mn-lt"/>
              </a:rPr>
              <a:t>r </a:t>
            </a:r>
            <a:r>
              <a:rPr lang="en-GB" sz="2400" dirty="0">
                <a:solidFill>
                  <a:schemeClr val="tx2">
                    <a:lumMod val="20000"/>
                    <a:lumOff val="80000"/>
                  </a:schemeClr>
                </a:solidFill>
                <a:latin typeface="+mn-lt"/>
              </a:rPr>
              <a:t>in this equation? Well again, as in the bond valuation example, it is the opportunity cost of capital, known in share valuation as the </a:t>
            </a:r>
            <a:r>
              <a:rPr lang="en-GB" sz="2400" i="1" dirty="0">
                <a:solidFill>
                  <a:schemeClr val="tx2">
                    <a:lumMod val="20000"/>
                    <a:lumOff val="80000"/>
                  </a:schemeClr>
                </a:solidFill>
                <a:latin typeface="+mn-lt"/>
              </a:rPr>
              <a:t>market capitalisation rate</a:t>
            </a:r>
            <a:r>
              <a:rPr lang="en-GB" sz="2400" dirty="0">
                <a:solidFill>
                  <a:schemeClr val="tx2">
                    <a:lumMod val="20000"/>
                    <a:lumOff val="80000"/>
                  </a:schemeClr>
                </a:solidFill>
                <a:latin typeface="+mn-lt"/>
              </a:rPr>
              <a:t> or </a:t>
            </a:r>
            <a:r>
              <a:rPr lang="en-GB" sz="2400" i="1" dirty="0">
                <a:solidFill>
                  <a:schemeClr val="tx2">
                    <a:lumMod val="20000"/>
                    <a:lumOff val="80000"/>
                  </a:schemeClr>
                </a:solidFill>
                <a:latin typeface="+mn-lt"/>
              </a:rPr>
              <a:t>cost of equity capital </a:t>
            </a:r>
          </a:p>
          <a:p>
            <a:pPr marL="0" indent="0">
              <a:buClr>
                <a:schemeClr val="tx2">
                  <a:lumMod val="20000"/>
                  <a:lumOff val="80000"/>
                </a:schemeClr>
              </a:buClr>
              <a:buNone/>
            </a:pPr>
            <a:endParaRPr lang="en-GB" sz="2400" i="1" dirty="0">
              <a:solidFill>
                <a:schemeClr val="tx2">
                  <a:lumMod val="20000"/>
                  <a:lumOff val="80000"/>
                </a:schemeClr>
              </a:solidFill>
              <a:latin typeface="+mn-lt"/>
            </a:endParaRPr>
          </a:p>
          <a:p>
            <a:pPr>
              <a:buClr>
                <a:schemeClr val="tx2">
                  <a:lumMod val="20000"/>
                  <a:lumOff val="80000"/>
                </a:schemeClr>
              </a:buClr>
              <a:buFont typeface="Arial" panose="020B0604020202020204" pitchFamily="34" charset="0"/>
              <a:buChar char="•"/>
            </a:pPr>
            <a:r>
              <a:rPr lang="en-GB" sz="2400" dirty="0">
                <a:solidFill>
                  <a:schemeClr val="tx2">
                    <a:lumMod val="20000"/>
                    <a:lumOff val="80000"/>
                  </a:schemeClr>
                </a:solidFill>
                <a:latin typeface="+mn-lt"/>
              </a:rPr>
              <a:t>Many shares will be safer than Future Electronics and many riskier. This would be called Future’s </a:t>
            </a:r>
            <a:r>
              <a:rPr lang="en-GB" sz="2400" i="1" dirty="0">
                <a:solidFill>
                  <a:schemeClr val="tx2">
                    <a:lumMod val="20000"/>
                    <a:lumOff val="80000"/>
                  </a:schemeClr>
                </a:solidFill>
                <a:latin typeface="+mn-lt"/>
              </a:rPr>
              <a:t>risk class, </a:t>
            </a:r>
            <a:r>
              <a:rPr lang="en-GB" sz="2400" dirty="0">
                <a:solidFill>
                  <a:schemeClr val="tx2">
                    <a:lumMod val="20000"/>
                    <a:lumOff val="80000"/>
                  </a:schemeClr>
                </a:solidFill>
                <a:latin typeface="+mn-lt"/>
              </a:rPr>
              <a:t>and all shares in this class have to be priced to offer the same rate of return.</a:t>
            </a:r>
          </a:p>
          <a:p>
            <a:pPr>
              <a:buNone/>
            </a:pPr>
            <a:endParaRPr lang="en-GB" sz="2000" i="1" dirty="0">
              <a:solidFill>
                <a:schemeClr val="tx2">
                  <a:lumMod val="20000"/>
                  <a:lumOff val="80000"/>
                </a:schemeClr>
              </a:solidFill>
              <a:latin typeface="+mn-lt"/>
            </a:endParaRPr>
          </a:p>
          <a:p>
            <a:pPr>
              <a:buNone/>
            </a:pPr>
            <a:endParaRPr lang="en-GB" sz="2400" dirty="0"/>
          </a:p>
          <a:p>
            <a:pPr algn="ctr">
              <a:buNone/>
            </a:pPr>
            <a:endParaRPr lang="en-GB" sz="2800" dirty="0">
              <a:solidFill>
                <a:schemeClr val="tx2">
                  <a:lumMod val="20000"/>
                  <a:lumOff val="80000"/>
                </a:schemeClr>
              </a:solidFill>
            </a:endParaRPr>
          </a:p>
          <a:p>
            <a:pPr>
              <a:buNone/>
            </a:pPr>
            <a:endParaRPr lang="en-GB" sz="2800" i="1" dirty="0">
              <a:solidFill>
                <a:schemeClr val="tx2">
                  <a:lumMod val="20000"/>
                  <a:lumOff val="80000"/>
                </a:schemeClr>
              </a:solidFill>
            </a:endParaRPr>
          </a:p>
          <a:p>
            <a:pPr>
              <a:buNone/>
            </a:pPr>
            <a:endParaRPr lang="en-GB" sz="2800" i="1" dirty="0">
              <a:solidFill>
                <a:schemeClr val="tx2">
                  <a:lumMod val="20000"/>
                  <a:lumOff val="80000"/>
                </a:schemeClr>
              </a:solidFill>
            </a:endParaRPr>
          </a:p>
          <a:p>
            <a:pPr>
              <a:buNone/>
            </a:pPr>
            <a:endParaRPr lang="en-GB" sz="2800" i="1" dirty="0">
              <a:solidFill>
                <a:schemeClr val="tx2">
                  <a:lumMod val="20000"/>
                  <a:lumOff val="80000"/>
                </a:schemeClr>
              </a:solidFill>
            </a:endParaRPr>
          </a:p>
          <a:p>
            <a:pPr algn="ctr">
              <a:buNone/>
            </a:pPr>
            <a:r>
              <a:rPr lang="en-GB" sz="2800" i="1" dirty="0">
                <a:solidFill>
                  <a:schemeClr val="tx2">
                    <a:lumMod val="20000"/>
                    <a:lumOff val="80000"/>
                  </a:schemeClr>
                </a:solidFill>
              </a:rPr>
              <a:t>         </a:t>
            </a:r>
            <a:endParaRPr lang="en-GB" sz="2800" dirty="0">
              <a:solidFill>
                <a:schemeClr val="tx2">
                  <a:lumMod val="20000"/>
                  <a:lumOff val="80000"/>
                </a:schemeClr>
              </a:solidFill>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3600" dirty="0">
                <a:solidFill>
                  <a:schemeClr val="tx2">
                    <a:lumMod val="75000"/>
                  </a:schemeClr>
                </a:solidFill>
                <a:latin typeface="+mj-lt"/>
              </a:rPr>
              <a:t>How are equities valued? - 5</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19</a:t>
            </a:fld>
            <a:endParaRPr lang="en-GB" altLang="en-US" dirty="0">
              <a:solidFill>
                <a:schemeClr val="bg1"/>
              </a:solidFill>
            </a:endParaRPr>
          </a:p>
        </p:txBody>
      </p:sp>
    </p:spTree>
    <p:extLst>
      <p:ext uri="{BB962C8B-B14F-4D97-AF65-F5344CB8AC3E}">
        <p14:creationId xmlns:p14="http://schemas.microsoft.com/office/powerpoint/2010/main" val="1477088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25603"/>
            <a:ext cx="9144000" cy="4536503"/>
          </a:xfrm>
          <a:prstGeom prst="rect">
            <a:avLst/>
          </a:prstGeom>
          <a:solidFill>
            <a:schemeClr val="tx2">
              <a:lumMod val="75000"/>
            </a:schemeClr>
          </a:solidFill>
          <a:ln w="25400">
            <a:solidFill>
              <a:schemeClr val="bg1"/>
            </a:solid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52628">
              <a:spcBef>
                <a:spcPts val="400"/>
              </a:spcBef>
              <a:buClr>
                <a:schemeClr val="tx2">
                  <a:lumMod val="20000"/>
                  <a:lumOff val="80000"/>
                </a:schemeClr>
              </a:buClr>
              <a:buSzPct val="68000"/>
              <a:buFont typeface="Arial" panose="020B0604020202020204" pitchFamily="34" charset="0"/>
              <a:buChar char="•"/>
              <a:defRPr/>
            </a:pPr>
            <a:r>
              <a:rPr kumimoji="0" lang="en-GB" sz="2200" b="0" i="0" u="none" strike="noStrike" kern="1200" cap="none" spc="0" normalizeH="0" baseline="0" noProof="0" dirty="0">
                <a:ln>
                  <a:noFill/>
                </a:ln>
                <a:solidFill>
                  <a:schemeClr val="tx2">
                    <a:lumMod val="20000"/>
                    <a:lumOff val="80000"/>
                  </a:schemeClr>
                </a:solidFill>
                <a:effectLst/>
                <a:uLnTx/>
                <a:uFillTx/>
                <a:latin typeface="+mn-lt"/>
                <a:ea typeface="+mn-ea"/>
                <a:cs typeface="+mn-cs"/>
              </a:rPr>
              <a:t>For example, let us suppose that all the other securities in Future </a:t>
            </a:r>
            <a:r>
              <a:rPr kumimoji="0" lang="en-GB" sz="2200" b="0" i="0" u="none" strike="noStrike" kern="1200" cap="none" spc="0" normalizeH="0" baseline="0" noProof="0" dirty="0" err="1">
                <a:ln>
                  <a:noFill/>
                </a:ln>
                <a:solidFill>
                  <a:schemeClr val="tx2">
                    <a:lumMod val="20000"/>
                    <a:lumOff val="80000"/>
                  </a:schemeClr>
                </a:solidFill>
                <a:effectLst/>
                <a:uLnTx/>
                <a:uFillTx/>
                <a:latin typeface="+mn-lt"/>
                <a:ea typeface="+mn-ea"/>
                <a:cs typeface="+mn-cs"/>
              </a:rPr>
              <a:t>Electronics’s</a:t>
            </a:r>
            <a:r>
              <a:rPr kumimoji="0" lang="en-GB" sz="22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class offer the same 15% return. This would mean that the $100 must be the right price for Future</a:t>
            </a:r>
          </a:p>
          <a:p>
            <a:pPr marL="452628">
              <a:spcBef>
                <a:spcPts val="400"/>
              </a:spcBef>
              <a:buClr>
                <a:schemeClr val="tx2">
                  <a:lumMod val="20000"/>
                  <a:lumOff val="80000"/>
                </a:schemeClr>
              </a:buClr>
              <a:buSzPct val="68000"/>
              <a:buFont typeface="Arial" panose="020B0604020202020204" pitchFamily="34" charset="0"/>
              <a:buChar char="•"/>
              <a:defRPr/>
            </a:pPr>
            <a:endParaRPr kumimoji="0" lang="en-GB" sz="2200" b="0" i="0" u="none" strike="noStrike" kern="1200" cap="none" spc="0" normalizeH="0" baseline="0" noProof="0" dirty="0">
              <a:ln>
                <a:noFill/>
              </a:ln>
              <a:solidFill>
                <a:schemeClr val="tx2">
                  <a:lumMod val="20000"/>
                  <a:lumOff val="80000"/>
                </a:schemeClr>
              </a:solidFill>
              <a:effectLst/>
              <a:uLnTx/>
              <a:uFillTx/>
              <a:latin typeface="+mn-lt"/>
              <a:ea typeface="+mn-ea"/>
              <a:cs typeface="+mn-cs"/>
            </a:endParaRPr>
          </a:p>
          <a:p>
            <a:pPr marL="452628">
              <a:spcBef>
                <a:spcPts val="400"/>
              </a:spcBef>
              <a:buClr>
                <a:schemeClr val="tx2">
                  <a:lumMod val="20000"/>
                  <a:lumOff val="80000"/>
                </a:schemeClr>
              </a:buClr>
              <a:buSzPct val="68000"/>
              <a:buFont typeface="Arial" panose="020B0604020202020204" pitchFamily="34" charset="0"/>
              <a:buChar char="•"/>
              <a:defRPr/>
            </a:pPr>
            <a:r>
              <a:rPr kumimoji="0" lang="en-GB" sz="2200" b="0" i="0" u="none" strike="noStrike" kern="1200" cap="none" spc="0" normalizeH="0" baseline="0" noProof="0" dirty="0">
                <a:ln>
                  <a:noFill/>
                </a:ln>
                <a:solidFill>
                  <a:schemeClr val="tx2">
                    <a:lumMod val="20000"/>
                    <a:lumOff val="80000"/>
                  </a:schemeClr>
                </a:solidFill>
                <a:effectLst/>
                <a:uLnTx/>
                <a:uFillTx/>
                <a:latin typeface="+mn-lt"/>
                <a:ea typeface="+mn-ea"/>
                <a:cs typeface="+mn-cs"/>
              </a:rPr>
              <a:t>What if Future’s price was above $100? In this case investors would shift their capital to the other securities in Future’s class. And should Future’s price fall below $100, investors would rush in to buy, which would force up the price</a:t>
            </a:r>
          </a:p>
          <a:p>
            <a:pPr marL="452628">
              <a:spcBef>
                <a:spcPts val="400"/>
              </a:spcBef>
              <a:buClr>
                <a:schemeClr val="tx2">
                  <a:lumMod val="20000"/>
                  <a:lumOff val="80000"/>
                </a:schemeClr>
              </a:buClr>
              <a:buSzPct val="68000"/>
              <a:buFont typeface="Arial" panose="020B0604020202020204" pitchFamily="34" charset="0"/>
              <a:buChar char="•"/>
              <a:defRPr/>
            </a:pPr>
            <a:endParaRPr kumimoji="0" lang="en-GB" sz="2200" b="0" i="0" u="none" strike="noStrike" kern="1200" cap="none" spc="0" normalizeH="0" baseline="0" noProof="0" dirty="0">
              <a:ln>
                <a:noFill/>
              </a:ln>
              <a:solidFill>
                <a:schemeClr val="tx2">
                  <a:lumMod val="20000"/>
                  <a:lumOff val="80000"/>
                </a:schemeClr>
              </a:solidFill>
              <a:effectLst/>
              <a:uLnTx/>
              <a:uFillTx/>
              <a:latin typeface="+mn-lt"/>
              <a:ea typeface="+mn-ea"/>
              <a:cs typeface="+mn-cs"/>
            </a:endParaRPr>
          </a:p>
          <a:p>
            <a:pPr marL="452628">
              <a:spcBef>
                <a:spcPts val="400"/>
              </a:spcBef>
              <a:buClr>
                <a:schemeClr val="tx2">
                  <a:lumMod val="20000"/>
                  <a:lumOff val="80000"/>
                </a:schemeClr>
              </a:buClr>
              <a:buSzPct val="68000"/>
              <a:buFont typeface="Arial" panose="020B0604020202020204" pitchFamily="34" charset="0"/>
              <a:buChar char="•"/>
              <a:defRPr/>
            </a:pPr>
            <a:r>
              <a:rPr kumimoji="0" lang="en-GB" sz="2200" b="0" i="0" u="none" strike="noStrike" kern="1200" cap="none" spc="0" normalizeH="0" baseline="0" noProof="0" dirty="0">
                <a:ln>
                  <a:noFill/>
                </a:ln>
                <a:solidFill>
                  <a:schemeClr val="tx2">
                    <a:lumMod val="20000"/>
                    <a:lumOff val="80000"/>
                  </a:schemeClr>
                </a:solidFill>
                <a:effectLst/>
                <a:uLnTx/>
                <a:uFillTx/>
                <a:latin typeface="+mn-lt"/>
                <a:ea typeface="+mn-ea"/>
                <a:cs typeface="+mn-cs"/>
              </a:rPr>
              <a:t>Therefore, at each point in time all securities in an equivalent class are priced to offer the same return. This equilibrium is a condition for well-functioning capital markets. </a:t>
            </a:r>
          </a:p>
          <a:p>
            <a:pPr>
              <a:buNone/>
            </a:pPr>
            <a:endParaRPr lang="en-GB" sz="2400" dirty="0"/>
          </a:p>
          <a:p>
            <a:pPr algn="ctr">
              <a:buNone/>
            </a:pPr>
            <a:endParaRPr lang="en-GB" sz="2800" dirty="0">
              <a:solidFill>
                <a:schemeClr val="tx2">
                  <a:lumMod val="20000"/>
                  <a:lumOff val="80000"/>
                </a:schemeClr>
              </a:solidFill>
            </a:endParaRPr>
          </a:p>
          <a:p>
            <a:pPr>
              <a:buNone/>
            </a:pPr>
            <a:endParaRPr lang="en-GB" sz="2800" i="1" dirty="0">
              <a:solidFill>
                <a:schemeClr val="tx2">
                  <a:lumMod val="20000"/>
                  <a:lumOff val="80000"/>
                </a:schemeClr>
              </a:solidFill>
            </a:endParaRPr>
          </a:p>
          <a:p>
            <a:pPr>
              <a:buNone/>
            </a:pPr>
            <a:endParaRPr lang="en-GB" sz="2800" i="1" dirty="0">
              <a:solidFill>
                <a:schemeClr val="tx2">
                  <a:lumMod val="20000"/>
                  <a:lumOff val="80000"/>
                </a:schemeClr>
              </a:solidFill>
            </a:endParaRPr>
          </a:p>
          <a:p>
            <a:pPr>
              <a:buNone/>
            </a:pPr>
            <a:endParaRPr lang="en-GB" sz="2800" i="1" dirty="0">
              <a:solidFill>
                <a:schemeClr val="tx2">
                  <a:lumMod val="20000"/>
                  <a:lumOff val="80000"/>
                </a:schemeClr>
              </a:solidFill>
            </a:endParaRPr>
          </a:p>
          <a:p>
            <a:pPr algn="ctr">
              <a:buNone/>
            </a:pPr>
            <a:r>
              <a:rPr lang="en-GB" sz="2800" i="1" dirty="0">
                <a:solidFill>
                  <a:schemeClr val="tx2">
                    <a:lumMod val="20000"/>
                    <a:lumOff val="80000"/>
                  </a:schemeClr>
                </a:solidFill>
              </a:rPr>
              <a:t>         </a:t>
            </a:r>
            <a:endParaRPr lang="en-GB" sz="2800" dirty="0">
              <a:solidFill>
                <a:schemeClr val="tx2">
                  <a:lumMod val="20000"/>
                  <a:lumOff val="80000"/>
                </a:schemeClr>
              </a:solidFill>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3600" dirty="0">
                <a:solidFill>
                  <a:schemeClr val="tx2">
                    <a:lumMod val="75000"/>
                  </a:schemeClr>
                </a:solidFill>
                <a:latin typeface="+mj-lt"/>
              </a:rPr>
              <a:t>How are equities valued? - 6</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20</a:t>
            </a:fld>
            <a:endParaRPr lang="en-GB" altLang="en-US" dirty="0">
              <a:solidFill>
                <a:schemeClr val="bg1"/>
              </a:solidFill>
            </a:endParaRPr>
          </a:p>
        </p:txBody>
      </p:sp>
      <p:cxnSp>
        <p:nvCxnSpPr>
          <p:cNvPr id="3" name="Straight Connector 2">
            <a:extLst>
              <a:ext uri="{FF2B5EF4-FFF2-40B4-BE49-F238E27FC236}">
                <a16:creationId xmlns:a16="http://schemas.microsoft.com/office/drawing/2014/main" id="{CD690BBC-1C2D-B649-1B99-41711A7E382E}"/>
              </a:ext>
            </a:extLst>
          </p:cNvPr>
          <p:cNvCxnSpPr>
            <a:cxnSpLocks/>
          </p:cNvCxnSpPr>
          <p:nvPr/>
        </p:nvCxnSpPr>
        <p:spPr>
          <a:xfrm>
            <a:off x="6804248" y="5613903"/>
            <a:ext cx="2016224"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 name="Straight Connector 1">
            <a:extLst>
              <a:ext uri="{FF2B5EF4-FFF2-40B4-BE49-F238E27FC236}">
                <a16:creationId xmlns:a16="http://schemas.microsoft.com/office/drawing/2014/main" id="{61030095-21D3-BA07-ECB5-D235F6C29ACC}"/>
              </a:ext>
            </a:extLst>
          </p:cNvPr>
          <p:cNvCxnSpPr>
            <a:cxnSpLocks/>
          </p:cNvCxnSpPr>
          <p:nvPr/>
        </p:nvCxnSpPr>
        <p:spPr>
          <a:xfrm>
            <a:off x="6804248" y="5301208"/>
            <a:ext cx="1440160"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3155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25603"/>
            <a:ext cx="9144000" cy="4536503"/>
          </a:xfrm>
          <a:prstGeom prst="rect">
            <a:avLst/>
          </a:prstGeom>
          <a:solidFill>
            <a:schemeClr val="tx2">
              <a:lumMod val="75000"/>
            </a:schemeClr>
          </a:solidFill>
          <a:ln w="25400">
            <a:solidFill>
              <a:schemeClr val="bg1"/>
            </a:solid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109728" marR="0" lvl="0" indent="0" algn="l" defTabSz="914400" rtl="0" eaLnBrk="1" fontAlgn="auto" latinLnBrk="0" hangingPunct="1">
              <a:lnSpc>
                <a:spcPct val="100000"/>
              </a:lnSpc>
              <a:spcBef>
                <a:spcPts val="400"/>
              </a:spcBef>
              <a:spcAft>
                <a:spcPts val="0"/>
              </a:spcAft>
              <a:buClr>
                <a:srgbClr val="2DA2BF"/>
              </a:buClr>
              <a:buSzPct val="68000"/>
              <a:buNone/>
              <a:tabLst/>
              <a:defRPr/>
            </a:pPr>
            <a:r>
              <a:rPr kumimoji="0" lang="en-GB" b="0" i="0" u="none" strike="noStrike" kern="1200" cap="none" spc="0" normalizeH="0" baseline="0" noProof="0" dirty="0">
                <a:ln>
                  <a:noFill/>
                </a:ln>
                <a:solidFill>
                  <a:schemeClr val="tx2">
                    <a:lumMod val="20000"/>
                    <a:lumOff val="80000"/>
                  </a:schemeClr>
                </a:solidFill>
                <a:effectLst/>
                <a:uLnTx/>
                <a:uFillTx/>
                <a:latin typeface="+mn-lt"/>
                <a:ea typeface="+mn-ea"/>
                <a:cs typeface="+mn-cs"/>
              </a:rPr>
              <a:t>But how do we determine next year’s price?</a:t>
            </a:r>
          </a:p>
          <a:p>
            <a:pPr marL="109728" marR="0" lvl="0" indent="0" algn="l" defTabSz="914400" rtl="0" eaLnBrk="1" fontAlgn="auto" latinLnBrk="0" hangingPunct="1">
              <a:lnSpc>
                <a:spcPct val="100000"/>
              </a:lnSpc>
              <a:spcBef>
                <a:spcPts val="400"/>
              </a:spcBef>
              <a:spcAft>
                <a:spcPts val="0"/>
              </a:spcAft>
              <a:buClr>
                <a:srgbClr val="2DA2BF"/>
              </a:buClr>
              <a:buSzPct val="68000"/>
              <a:buNone/>
              <a:tabLst/>
              <a:defRPr/>
            </a:pPr>
            <a:endPar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endParaRPr>
          </a:p>
          <a:p>
            <a:pPr marL="109728" marR="0" lvl="0" indent="0" algn="l" defTabSz="914400" rtl="0" eaLnBrk="1" fontAlgn="auto" latinLnBrk="0" hangingPunct="1">
              <a:lnSpc>
                <a:spcPct val="100000"/>
              </a:lnSpc>
              <a:spcBef>
                <a:spcPts val="400"/>
              </a:spcBef>
              <a:spcAft>
                <a:spcPts val="0"/>
              </a:spcAft>
              <a:buClr>
                <a:srgbClr val="2DA2BF"/>
              </a:buClr>
              <a:buSzPct val="68000"/>
              <a:buNone/>
              <a:tabLst/>
              <a:defRPr/>
            </a:pPr>
            <a:r>
              <a:rPr kumimoji="0" lang="en-GB" b="0" i="0" u="none" strike="noStrike" kern="1200" cap="none" spc="0" normalizeH="0" baseline="0" noProof="0" dirty="0">
                <a:ln>
                  <a:noFill/>
                </a:ln>
                <a:solidFill>
                  <a:schemeClr val="tx2">
                    <a:lumMod val="20000"/>
                    <a:lumOff val="80000"/>
                  </a:schemeClr>
                </a:solidFill>
                <a:effectLst/>
                <a:uLnTx/>
                <a:uFillTx/>
                <a:latin typeface="+mn-lt"/>
                <a:ea typeface="+mn-ea"/>
                <a:cs typeface="+mn-cs"/>
              </a:rPr>
              <a:t>If our price formula holds, then it should be applicable to next year as well. So…</a:t>
            </a:r>
          </a:p>
          <a:p>
            <a:pPr marL="109728" marR="0" lvl="0" indent="0" algn="l" defTabSz="914400" rtl="0" eaLnBrk="1" fontAlgn="auto" latinLnBrk="0" hangingPunct="1">
              <a:lnSpc>
                <a:spcPct val="100000"/>
              </a:lnSpc>
              <a:spcBef>
                <a:spcPts val="400"/>
              </a:spcBef>
              <a:spcAft>
                <a:spcPts val="0"/>
              </a:spcAft>
              <a:buClr>
                <a:srgbClr val="2DA2BF"/>
              </a:buClr>
              <a:buSzPct val="68000"/>
              <a:buNone/>
              <a:tabLst/>
              <a:defRPr/>
            </a:pPr>
            <a:endParaRPr kumimoji="0" lang="en-GB" b="0" i="0" u="none" strike="noStrike" kern="1200" cap="none" spc="0" normalizeH="0" baseline="0" noProof="0" dirty="0">
              <a:ln>
                <a:noFill/>
              </a:ln>
              <a:solidFill>
                <a:schemeClr val="tx2">
                  <a:lumMod val="20000"/>
                  <a:lumOff val="8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None/>
              <a:tabLst/>
              <a:defRPr/>
            </a:pP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P</a:t>
            </a:r>
            <a:r>
              <a:rPr kumimoji="0" lang="en-GB" sz="1400" b="0" i="0" u="none" strike="noStrike" kern="1200" cap="none" spc="0" normalizeH="0" baseline="-25000" noProof="0" dirty="0">
                <a:ln>
                  <a:noFill/>
                </a:ln>
                <a:solidFill>
                  <a:schemeClr val="tx2">
                    <a:lumMod val="20000"/>
                    <a:lumOff val="80000"/>
                  </a:schemeClr>
                </a:solidFill>
                <a:effectLst/>
                <a:uLnTx/>
                <a:uFillTx/>
                <a:latin typeface="+mn-lt"/>
                <a:ea typeface="+mn-ea"/>
                <a:cs typeface="+mn-cs"/>
              </a:rPr>
              <a:t>1 </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DIV</a:t>
            </a:r>
            <a:r>
              <a:rPr kumimoji="0" lang="en-GB" sz="1400" b="0" i="0" u="none" strike="noStrike" kern="1200" cap="none" spc="0" normalizeH="0" baseline="-25000" noProof="0" dirty="0">
                <a:ln>
                  <a:noFill/>
                </a:ln>
                <a:solidFill>
                  <a:schemeClr val="tx2">
                    <a:lumMod val="20000"/>
                    <a:lumOff val="80000"/>
                  </a:schemeClr>
                </a:solidFill>
                <a:effectLst/>
                <a:uLnTx/>
                <a:uFillTx/>
                <a:latin typeface="+mn-lt"/>
                <a:ea typeface="+mn-ea"/>
                <a:cs typeface="+mn-cs"/>
              </a:rPr>
              <a:t>2 </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a:t>
            </a:r>
            <a:r>
              <a:rPr kumimoji="0" lang="en-GB" sz="1400" b="0" i="0" u="none" strike="noStrike" kern="1200" cap="none" spc="0" normalizeH="0" baseline="-25000" noProof="0" dirty="0">
                <a:ln>
                  <a:noFill/>
                </a:ln>
                <a:solidFill>
                  <a:schemeClr val="tx2">
                    <a:lumMod val="20000"/>
                    <a:lumOff val="80000"/>
                  </a:schemeClr>
                </a:solidFill>
                <a:effectLst/>
                <a:uLnTx/>
                <a:uFillTx/>
                <a:latin typeface="+mn-lt"/>
                <a:ea typeface="+mn-ea"/>
                <a:cs typeface="+mn-cs"/>
              </a:rPr>
              <a:t> </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P</a:t>
            </a:r>
            <a:r>
              <a:rPr kumimoji="0" lang="en-GB" sz="1400" b="0" i="0" u="none" strike="noStrike" kern="1200" cap="none" spc="0" normalizeH="0" baseline="-25000" noProof="0" dirty="0">
                <a:ln>
                  <a:noFill/>
                </a:ln>
                <a:solidFill>
                  <a:schemeClr val="tx2">
                    <a:lumMod val="20000"/>
                    <a:lumOff val="80000"/>
                  </a:schemeClr>
                </a:solidFill>
                <a:effectLst/>
                <a:uLnTx/>
                <a:uFillTx/>
                <a:latin typeface="+mn-lt"/>
                <a:ea typeface="+mn-ea"/>
                <a:cs typeface="+mn-cs"/>
              </a:rPr>
              <a:t>2</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a:t>
            </a: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None/>
              <a:tabLst/>
              <a:defRPr/>
            </a:pP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1+</a:t>
            </a:r>
            <a:r>
              <a:rPr kumimoji="0" lang="en-GB" sz="1400" b="0" i="1" u="none" strike="noStrike" kern="1200" cap="none" spc="0" normalizeH="0" baseline="0" noProof="0" dirty="0">
                <a:ln>
                  <a:noFill/>
                </a:ln>
                <a:solidFill>
                  <a:schemeClr val="tx2">
                    <a:lumMod val="20000"/>
                    <a:lumOff val="80000"/>
                  </a:schemeClr>
                </a:solidFill>
                <a:effectLst/>
                <a:uLnTx/>
                <a:uFillTx/>
                <a:latin typeface="+mn-lt"/>
                <a:ea typeface="+mn-ea"/>
                <a:cs typeface="+mn-cs"/>
              </a:rPr>
              <a:t>r</a:t>
            </a: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None/>
              <a:tabLst/>
              <a:defRPr/>
            </a:pPr>
            <a:endParaRPr kumimoji="0" lang="en-GB" sz="1400" b="0" i="1" u="none" strike="noStrike" kern="1200" cap="none" spc="0" normalizeH="0" baseline="0" noProof="0" dirty="0">
              <a:ln>
                <a:noFill/>
              </a:ln>
              <a:solidFill>
                <a:schemeClr val="tx2">
                  <a:lumMod val="20000"/>
                  <a:lumOff val="8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None/>
              <a:tabLst/>
              <a:defRPr/>
            </a:pPr>
            <a:r>
              <a:rPr kumimoji="0" lang="en-GB" b="0" i="0" u="none" strike="noStrike" kern="1200" cap="none" spc="0" normalizeH="0" baseline="0" noProof="0" dirty="0">
                <a:ln>
                  <a:noFill/>
                </a:ln>
                <a:solidFill>
                  <a:schemeClr val="tx2">
                    <a:lumMod val="20000"/>
                    <a:lumOff val="80000"/>
                  </a:schemeClr>
                </a:solidFill>
                <a:effectLst/>
                <a:uLnTx/>
                <a:uFillTx/>
                <a:latin typeface="+mn-lt"/>
                <a:ea typeface="+mn-ea"/>
                <a:cs typeface="+mn-cs"/>
              </a:rPr>
              <a:t>If our investors expect an increase in dividend</a:t>
            </a: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None/>
              <a:tabLst/>
              <a:defRPr/>
            </a:pPr>
            <a:r>
              <a:rPr kumimoji="0" lang="en-GB" b="0" i="0" u="none" strike="noStrike" kern="1200" cap="none" spc="0" normalizeH="0" baseline="0" noProof="0" dirty="0">
                <a:ln>
                  <a:noFill/>
                </a:ln>
                <a:solidFill>
                  <a:schemeClr val="tx2">
                    <a:lumMod val="20000"/>
                    <a:lumOff val="80000"/>
                  </a:schemeClr>
                </a:solidFill>
                <a:effectLst/>
                <a:uLnTx/>
                <a:uFillTx/>
                <a:latin typeface="+mn-lt"/>
                <a:ea typeface="+mn-ea"/>
                <a:cs typeface="+mn-cs"/>
              </a:rPr>
              <a:t>to $5.50 and subsequent growth to $121, this would imply a price of</a:t>
            </a: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None/>
              <a:tabLst/>
              <a:defRPr/>
            </a:pPr>
            <a:endParaRPr kumimoji="0" lang="en-GB" b="0" i="0" u="none" strike="noStrike" kern="1200" cap="none" spc="0" normalizeH="0" baseline="0" noProof="0" dirty="0">
              <a:ln>
                <a:noFill/>
              </a:ln>
              <a:solidFill>
                <a:schemeClr val="tx2">
                  <a:lumMod val="20000"/>
                  <a:lumOff val="8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None/>
              <a:tabLst/>
              <a:defRPr/>
            </a:pP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P</a:t>
            </a:r>
            <a:r>
              <a:rPr kumimoji="0" lang="en-GB" sz="1400" b="0" i="0" u="none" strike="noStrike" kern="1200" cap="none" spc="0" normalizeH="0" baseline="-25000" noProof="0" dirty="0">
                <a:ln>
                  <a:noFill/>
                </a:ln>
                <a:solidFill>
                  <a:schemeClr val="tx2">
                    <a:lumMod val="20000"/>
                    <a:lumOff val="80000"/>
                  </a:schemeClr>
                </a:solidFill>
                <a:effectLst/>
                <a:uLnTx/>
                <a:uFillTx/>
                <a:latin typeface="+mn-lt"/>
                <a:ea typeface="+mn-ea"/>
                <a:cs typeface="+mn-cs"/>
              </a:rPr>
              <a:t>1</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 </a:t>
            </a:r>
            <a:r>
              <a:rPr kumimoji="0" lang="en-GB" sz="1400" b="0" i="0" strike="noStrike" kern="1200" cap="none" spc="0" normalizeH="0" baseline="0" noProof="0" dirty="0">
                <a:ln>
                  <a:noFill/>
                </a:ln>
                <a:solidFill>
                  <a:schemeClr val="tx2">
                    <a:lumMod val="20000"/>
                    <a:lumOff val="80000"/>
                  </a:schemeClr>
                </a:solidFill>
                <a:effectLst/>
                <a:uLnTx/>
                <a:uFillTx/>
                <a:latin typeface="+mn-lt"/>
                <a:ea typeface="+mn-ea"/>
                <a:cs typeface="+mn-cs"/>
              </a:rPr>
              <a:t>5.50+121 </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$110   </a:t>
            </a:r>
            <a:r>
              <a:rPr kumimoji="0" lang="en-GB" b="0" i="0" u="none" strike="noStrike" kern="1200" cap="none" spc="0" normalizeH="0" baseline="0" noProof="0" dirty="0">
                <a:ln>
                  <a:noFill/>
                </a:ln>
                <a:solidFill>
                  <a:schemeClr val="tx2">
                    <a:lumMod val="20000"/>
                    <a:lumOff val="80000"/>
                  </a:schemeClr>
                </a:solidFill>
                <a:effectLst/>
                <a:uLnTx/>
                <a:uFillTx/>
                <a:latin typeface="+mn-lt"/>
                <a:ea typeface="+mn-ea"/>
                <a:cs typeface="+mn-cs"/>
              </a:rPr>
              <a:t>Today’s price can then be calculated by</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a:t>
            </a: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None/>
              <a:tabLst/>
              <a:defRPr/>
            </a:pP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1.15</a:t>
            </a: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None/>
              <a:tabLst/>
              <a:defRPr/>
            </a:pP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a:t>
            </a: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None/>
              <a:tabLst/>
              <a:defRPr/>
            </a:pP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P</a:t>
            </a:r>
            <a:r>
              <a:rPr kumimoji="0" lang="en-GB" sz="1400" b="0" i="0" u="none" strike="noStrike" kern="1200" cap="none" spc="0" normalizeH="0" baseline="-25000" noProof="0" dirty="0">
                <a:ln>
                  <a:noFill/>
                </a:ln>
                <a:solidFill>
                  <a:schemeClr val="tx2">
                    <a:lumMod val="20000"/>
                    <a:lumOff val="80000"/>
                  </a:schemeClr>
                </a:solidFill>
                <a:effectLst/>
                <a:uLnTx/>
                <a:uFillTx/>
                <a:latin typeface="+mn-lt"/>
                <a:ea typeface="+mn-ea"/>
                <a:cs typeface="+mn-cs"/>
              </a:rPr>
              <a:t>0 </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DIV</a:t>
            </a:r>
            <a:r>
              <a:rPr kumimoji="0" lang="en-GB" sz="1400" b="0" i="0" u="none" strike="noStrike" kern="1200" cap="none" spc="0" normalizeH="0" baseline="-25000" noProof="0" dirty="0">
                <a:ln>
                  <a:noFill/>
                </a:ln>
                <a:solidFill>
                  <a:schemeClr val="tx2">
                    <a:lumMod val="20000"/>
                    <a:lumOff val="80000"/>
                  </a:schemeClr>
                </a:solidFill>
                <a:effectLst/>
                <a:uLnTx/>
                <a:uFillTx/>
                <a:latin typeface="+mn-lt"/>
                <a:ea typeface="+mn-ea"/>
                <a:cs typeface="+mn-cs"/>
              </a:rPr>
              <a:t>1 </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a:t>
            </a:r>
            <a:r>
              <a:rPr kumimoji="0" lang="en-GB" sz="1400" b="0" i="0" u="none" strike="noStrike" kern="1200" cap="none" spc="0" normalizeH="0" baseline="-25000" noProof="0" dirty="0">
                <a:ln>
                  <a:noFill/>
                </a:ln>
                <a:solidFill>
                  <a:schemeClr val="tx2">
                    <a:lumMod val="20000"/>
                    <a:lumOff val="80000"/>
                  </a:schemeClr>
                </a:solidFill>
                <a:effectLst/>
                <a:uLnTx/>
                <a:uFillTx/>
                <a:latin typeface="+mn-lt"/>
                <a:ea typeface="+mn-ea"/>
                <a:cs typeface="+mn-cs"/>
              </a:rPr>
              <a:t> </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P</a:t>
            </a:r>
            <a:r>
              <a:rPr kumimoji="0" lang="en-GB" sz="1400" b="0" i="0" u="none" strike="noStrike" kern="1200" cap="none" spc="0" normalizeH="0" baseline="-25000" noProof="0" dirty="0">
                <a:ln>
                  <a:noFill/>
                </a:ln>
                <a:solidFill>
                  <a:schemeClr val="tx2">
                    <a:lumMod val="20000"/>
                    <a:lumOff val="80000"/>
                  </a:schemeClr>
                </a:solidFill>
                <a:effectLst/>
                <a:uLnTx/>
                <a:uFillTx/>
                <a:latin typeface="+mn-lt"/>
                <a:ea typeface="+mn-ea"/>
                <a:cs typeface="+mn-cs"/>
              </a:rPr>
              <a:t>1</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 DIV</a:t>
            </a:r>
            <a:r>
              <a:rPr kumimoji="0" lang="en-GB" sz="1400" b="0" i="0" u="none" strike="noStrike" kern="1200" cap="none" spc="0" normalizeH="0" baseline="-25000" noProof="0" dirty="0">
                <a:ln>
                  <a:noFill/>
                </a:ln>
                <a:solidFill>
                  <a:schemeClr val="tx2">
                    <a:lumMod val="20000"/>
                    <a:lumOff val="80000"/>
                  </a:schemeClr>
                </a:solidFill>
                <a:effectLst/>
                <a:uLnTx/>
                <a:uFillTx/>
                <a:latin typeface="+mn-lt"/>
                <a:ea typeface="+mn-ea"/>
                <a:cs typeface="+mn-cs"/>
              </a:rPr>
              <a:t>2 </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a:t>
            </a:r>
            <a:r>
              <a:rPr kumimoji="0" lang="en-GB" sz="1400" b="0" i="0" u="none" strike="noStrike" kern="1200" cap="none" spc="0" normalizeH="0" baseline="-25000" noProof="0" dirty="0">
                <a:ln>
                  <a:noFill/>
                </a:ln>
                <a:solidFill>
                  <a:schemeClr val="tx2">
                    <a:lumMod val="20000"/>
                    <a:lumOff val="80000"/>
                  </a:schemeClr>
                </a:solidFill>
                <a:effectLst/>
                <a:uLnTx/>
                <a:uFillTx/>
                <a:latin typeface="+mn-lt"/>
                <a:ea typeface="+mn-ea"/>
                <a:cs typeface="+mn-cs"/>
              </a:rPr>
              <a:t> </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P</a:t>
            </a:r>
            <a:r>
              <a:rPr kumimoji="0" lang="en-GB" sz="1400" b="0" i="0" u="none" strike="noStrike" kern="1200" cap="none" spc="0" normalizeH="0" baseline="-25000" noProof="0" dirty="0">
                <a:ln>
                  <a:noFill/>
                </a:ln>
                <a:solidFill>
                  <a:schemeClr val="tx2">
                    <a:lumMod val="20000"/>
                    <a:lumOff val="80000"/>
                  </a:schemeClr>
                </a:solidFill>
                <a:effectLst/>
                <a:uLnTx/>
                <a:uFillTx/>
                <a:latin typeface="+mn-lt"/>
                <a:ea typeface="+mn-ea"/>
                <a:cs typeface="+mn-cs"/>
              </a:rPr>
              <a:t>2</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 </a:t>
            </a:r>
            <a:r>
              <a:rPr kumimoji="0" lang="en-GB" sz="1400" b="0" i="0" strike="noStrike" kern="1200" cap="none" spc="0" normalizeH="0" baseline="0" noProof="0" dirty="0">
                <a:ln>
                  <a:noFill/>
                </a:ln>
                <a:solidFill>
                  <a:schemeClr val="tx2">
                    <a:lumMod val="20000"/>
                    <a:lumOff val="80000"/>
                  </a:schemeClr>
                </a:solidFill>
                <a:effectLst/>
                <a:uLnTx/>
                <a:uFillTx/>
                <a:latin typeface="+mn-lt"/>
                <a:ea typeface="+mn-ea"/>
                <a:cs typeface="+mn-cs"/>
              </a:rPr>
              <a:t>5.00  + 5.50 + 121  </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$100</a:t>
            </a: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None/>
              <a:tabLst/>
              <a:defRPr/>
            </a:pP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              1+</a:t>
            </a:r>
            <a:r>
              <a:rPr kumimoji="0" lang="en-GB" sz="1400" b="0" i="1" u="none" strike="noStrike" kern="1200" cap="none" spc="0" normalizeH="0" baseline="0" noProof="0" dirty="0">
                <a:ln>
                  <a:noFill/>
                </a:ln>
                <a:solidFill>
                  <a:schemeClr val="tx2">
                    <a:lumMod val="20000"/>
                    <a:lumOff val="80000"/>
                  </a:schemeClr>
                </a:solidFill>
                <a:effectLst/>
                <a:uLnTx/>
                <a:uFillTx/>
                <a:latin typeface="+mn-lt"/>
                <a:ea typeface="+mn-ea"/>
                <a:cs typeface="+mn-cs"/>
              </a:rPr>
              <a:t>r (</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1+</a:t>
            </a:r>
            <a:r>
              <a:rPr kumimoji="0" lang="en-GB" sz="1400" b="0" i="1" u="none" strike="noStrike" kern="1200" cap="none" spc="0" normalizeH="0" baseline="0" noProof="0" dirty="0">
                <a:ln>
                  <a:noFill/>
                </a:ln>
                <a:solidFill>
                  <a:schemeClr val="tx2">
                    <a:lumMod val="20000"/>
                    <a:lumOff val="80000"/>
                  </a:schemeClr>
                </a:solidFill>
                <a:effectLst/>
                <a:uLnTx/>
                <a:uFillTx/>
                <a:latin typeface="+mn-lt"/>
                <a:ea typeface="+mn-ea"/>
                <a:cs typeface="+mn-cs"/>
              </a:rPr>
              <a:t>r )</a:t>
            </a:r>
            <a:r>
              <a:rPr kumimoji="0" lang="en-GB" sz="1400" b="0" i="1" u="none" strike="noStrike" kern="1200" cap="none" spc="0" normalizeH="0" baseline="30000" noProof="0" dirty="0">
                <a:ln>
                  <a:noFill/>
                </a:ln>
                <a:solidFill>
                  <a:schemeClr val="tx2">
                    <a:lumMod val="20000"/>
                    <a:lumOff val="80000"/>
                  </a:schemeClr>
                </a:solidFill>
                <a:effectLst/>
                <a:uLnTx/>
                <a:uFillTx/>
                <a:latin typeface="+mn-lt"/>
                <a:ea typeface="+mn-ea"/>
                <a:cs typeface="+mn-cs"/>
              </a:rPr>
              <a:t>2                                  </a:t>
            </a:r>
            <a:r>
              <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rPr>
              <a:t>1.15 (1.15)</a:t>
            </a:r>
            <a:r>
              <a:rPr kumimoji="0" lang="en-GB" sz="1400" b="0" i="0" u="none" strike="noStrike" kern="1200" cap="none" spc="0" normalizeH="0" baseline="30000" noProof="0" dirty="0">
                <a:ln>
                  <a:noFill/>
                </a:ln>
                <a:solidFill>
                  <a:schemeClr val="tx2">
                    <a:lumMod val="20000"/>
                    <a:lumOff val="80000"/>
                  </a:schemeClr>
                </a:solidFill>
                <a:effectLst/>
                <a:uLnTx/>
                <a:uFillTx/>
                <a:latin typeface="+mn-lt"/>
                <a:ea typeface="+mn-ea"/>
                <a:cs typeface="+mn-cs"/>
              </a:rPr>
              <a:t>2</a:t>
            </a:r>
            <a:endParaRPr kumimoji="0" lang="en-GB" sz="1400" b="0" i="0" u="none" strike="noStrike" kern="1200" cap="none" spc="0" normalizeH="0" baseline="0" noProof="0" dirty="0">
              <a:ln>
                <a:noFill/>
              </a:ln>
              <a:solidFill>
                <a:schemeClr val="tx2">
                  <a:lumMod val="20000"/>
                  <a:lumOff val="80000"/>
                </a:schemeClr>
              </a:solidFill>
              <a:effectLst/>
              <a:uLnTx/>
              <a:uFillTx/>
              <a:latin typeface="+mn-lt"/>
              <a:ea typeface="+mn-ea"/>
              <a:cs typeface="+mn-cs"/>
            </a:endParaRPr>
          </a:p>
          <a:p>
            <a:pPr algn="ctr">
              <a:buNone/>
            </a:pPr>
            <a:endParaRPr lang="en-GB" sz="2800" dirty="0">
              <a:solidFill>
                <a:schemeClr val="tx2">
                  <a:lumMod val="20000"/>
                  <a:lumOff val="80000"/>
                </a:schemeClr>
              </a:solidFill>
            </a:endParaRPr>
          </a:p>
          <a:p>
            <a:pPr>
              <a:buNone/>
            </a:pPr>
            <a:endParaRPr lang="en-GB" sz="2800" i="1" dirty="0">
              <a:solidFill>
                <a:schemeClr val="tx2">
                  <a:lumMod val="20000"/>
                  <a:lumOff val="80000"/>
                </a:schemeClr>
              </a:solidFill>
            </a:endParaRPr>
          </a:p>
          <a:p>
            <a:pPr>
              <a:buNone/>
            </a:pPr>
            <a:endParaRPr lang="en-GB" sz="2800" i="1" dirty="0">
              <a:solidFill>
                <a:schemeClr val="tx2">
                  <a:lumMod val="20000"/>
                  <a:lumOff val="80000"/>
                </a:schemeClr>
              </a:solidFill>
            </a:endParaRPr>
          </a:p>
          <a:p>
            <a:pPr>
              <a:buNone/>
            </a:pPr>
            <a:endParaRPr lang="en-GB" sz="2800" i="1" dirty="0">
              <a:solidFill>
                <a:schemeClr val="tx2">
                  <a:lumMod val="20000"/>
                  <a:lumOff val="80000"/>
                </a:schemeClr>
              </a:solidFill>
            </a:endParaRPr>
          </a:p>
          <a:p>
            <a:pPr algn="ctr">
              <a:buNone/>
            </a:pPr>
            <a:r>
              <a:rPr lang="en-GB" sz="2800" i="1" dirty="0">
                <a:solidFill>
                  <a:schemeClr val="tx2">
                    <a:lumMod val="20000"/>
                    <a:lumOff val="80000"/>
                  </a:schemeClr>
                </a:solidFill>
              </a:rPr>
              <a:t>         </a:t>
            </a:r>
            <a:endParaRPr lang="en-GB" sz="2800" dirty="0">
              <a:solidFill>
                <a:schemeClr val="tx2">
                  <a:lumMod val="20000"/>
                  <a:lumOff val="80000"/>
                </a:schemeClr>
              </a:solidFill>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US" altLang="zh-CN" sz="3600" dirty="0">
                <a:solidFill>
                  <a:schemeClr val="tx2">
                    <a:lumMod val="75000"/>
                  </a:schemeClr>
                </a:solidFill>
                <a:latin typeface="+mj-lt"/>
              </a:rPr>
              <a:t>How are equities valued? - 7</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21</a:t>
            </a:fld>
            <a:endParaRPr lang="en-GB" altLang="en-US" dirty="0">
              <a:solidFill>
                <a:schemeClr val="bg1"/>
              </a:solidFill>
            </a:endParaRPr>
          </a:p>
        </p:txBody>
      </p:sp>
      <p:cxnSp>
        <p:nvCxnSpPr>
          <p:cNvPr id="3" name="Straight Connector 2">
            <a:extLst>
              <a:ext uri="{FF2B5EF4-FFF2-40B4-BE49-F238E27FC236}">
                <a16:creationId xmlns:a16="http://schemas.microsoft.com/office/drawing/2014/main" id="{CD690BBC-1C2D-B649-1B99-41711A7E382E}"/>
              </a:ext>
            </a:extLst>
          </p:cNvPr>
          <p:cNvCxnSpPr>
            <a:cxnSpLocks/>
          </p:cNvCxnSpPr>
          <p:nvPr/>
        </p:nvCxnSpPr>
        <p:spPr>
          <a:xfrm>
            <a:off x="503548" y="5373216"/>
            <a:ext cx="1800200"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 name="Straight Connector 1">
            <a:extLst>
              <a:ext uri="{FF2B5EF4-FFF2-40B4-BE49-F238E27FC236}">
                <a16:creationId xmlns:a16="http://schemas.microsoft.com/office/drawing/2014/main" id="{61030095-21D3-BA07-ECB5-D235F6C29ACC}"/>
              </a:ext>
            </a:extLst>
          </p:cNvPr>
          <p:cNvCxnSpPr>
            <a:cxnSpLocks/>
          </p:cNvCxnSpPr>
          <p:nvPr/>
        </p:nvCxnSpPr>
        <p:spPr>
          <a:xfrm>
            <a:off x="323528" y="2780928"/>
            <a:ext cx="1080120"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A98BE3CD-CE00-421A-25C6-93E6AFC5C03D}"/>
              </a:ext>
            </a:extLst>
          </p:cNvPr>
          <p:cNvCxnSpPr>
            <a:cxnSpLocks/>
          </p:cNvCxnSpPr>
          <p:nvPr/>
        </p:nvCxnSpPr>
        <p:spPr>
          <a:xfrm>
            <a:off x="2555776" y="5373216"/>
            <a:ext cx="1440160"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50D1935-DDEA-07B9-C457-2BC8152A5DC1}"/>
              </a:ext>
            </a:extLst>
          </p:cNvPr>
          <p:cNvCxnSpPr>
            <a:cxnSpLocks/>
          </p:cNvCxnSpPr>
          <p:nvPr/>
        </p:nvCxnSpPr>
        <p:spPr>
          <a:xfrm>
            <a:off x="503548" y="4581128"/>
            <a:ext cx="720080"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93177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w="15875">
            <a:solidFill>
              <a:schemeClr val="bg1"/>
            </a:solidFill>
          </a:ln>
        </p:spPr>
        <p:txBody>
          <a:bodyPr>
            <a:normAutofit/>
          </a:bodyPr>
          <a:lstStyle/>
          <a:p>
            <a:endParaRPr lang="en-GB" dirty="0"/>
          </a:p>
          <a:p>
            <a:pPr marL="0" indent="0">
              <a:buNone/>
            </a:pPr>
            <a:r>
              <a:rPr lang="en-GB" sz="2400" dirty="0"/>
              <a:t>The formula for a general share price is then…</a:t>
            </a:r>
          </a:p>
          <a:p>
            <a:endParaRPr lang="en-GB" dirty="0"/>
          </a:p>
          <a:p>
            <a:pPr>
              <a:buNone/>
            </a:pPr>
            <a:r>
              <a:rPr lang="en-GB" sz="2800" dirty="0"/>
              <a:t>P</a:t>
            </a:r>
            <a:r>
              <a:rPr lang="en-GB" sz="2800" baseline="-25000" dirty="0"/>
              <a:t>0 </a:t>
            </a:r>
            <a:r>
              <a:rPr lang="en-GB" sz="2800" dirty="0"/>
              <a:t>= DIV</a:t>
            </a:r>
            <a:r>
              <a:rPr lang="en-GB" sz="2800" baseline="-25000" dirty="0"/>
              <a:t>1 </a:t>
            </a:r>
            <a:r>
              <a:rPr lang="en-GB" sz="2800" dirty="0"/>
              <a:t>+ </a:t>
            </a:r>
            <a:r>
              <a:rPr lang="en-GB" sz="2800" baseline="-25000" dirty="0"/>
              <a:t> </a:t>
            </a:r>
            <a:r>
              <a:rPr lang="en-GB" sz="2800" dirty="0"/>
              <a:t>P</a:t>
            </a:r>
            <a:r>
              <a:rPr lang="en-GB" sz="2800" baseline="-25000" dirty="0"/>
              <a:t>1</a:t>
            </a:r>
            <a:r>
              <a:rPr lang="en-GB" sz="2800" dirty="0"/>
              <a:t> + DIV</a:t>
            </a:r>
            <a:r>
              <a:rPr lang="en-GB" sz="2800" baseline="-25000" dirty="0"/>
              <a:t>2 </a:t>
            </a:r>
            <a:r>
              <a:rPr lang="en-GB" sz="2800" dirty="0"/>
              <a:t>+ </a:t>
            </a:r>
            <a:r>
              <a:rPr lang="en-GB" sz="2800" baseline="-25000" dirty="0"/>
              <a:t> </a:t>
            </a:r>
            <a:r>
              <a:rPr lang="en-GB" sz="2800" dirty="0"/>
              <a:t>P</a:t>
            </a:r>
            <a:r>
              <a:rPr lang="en-GB" sz="2800" baseline="-25000" dirty="0"/>
              <a:t>2 </a:t>
            </a:r>
            <a:r>
              <a:rPr lang="en-GB" sz="2800" dirty="0"/>
              <a:t>+</a:t>
            </a:r>
            <a:r>
              <a:rPr lang="en-GB" sz="2800" baseline="-25000" dirty="0"/>
              <a:t> ….  </a:t>
            </a:r>
            <a:r>
              <a:rPr lang="en-GB" sz="2800" dirty="0"/>
              <a:t>+</a:t>
            </a:r>
            <a:r>
              <a:rPr lang="en-GB" sz="2800" baseline="-25000" dirty="0"/>
              <a:t> </a:t>
            </a:r>
            <a:r>
              <a:rPr lang="en-GB" sz="2800" dirty="0"/>
              <a:t>DIV</a:t>
            </a:r>
            <a:r>
              <a:rPr lang="en-GB" sz="2800" baseline="-25000" dirty="0"/>
              <a:t>H</a:t>
            </a:r>
            <a:r>
              <a:rPr lang="en-GB" sz="2800" dirty="0"/>
              <a:t> + P</a:t>
            </a:r>
            <a:r>
              <a:rPr lang="en-GB" sz="2800" baseline="-25000" dirty="0"/>
              <a:t>H</a:t>
            </a:r>
            <a:endParaRPr lang="en-GB" sz="2800" dirty="0"/>
          </a:p>
          <a:p>
            <a:pPr>
              <a:buNone/>
            </a:pPr>
            <a:r>
              <a:rPr lang="en-GB" sz="2800" dirty="0"/>
              <a:t>            1+</a:t>
            </a:r>
            <a:r>
              <a:rPr lang="en-GB" sz="2800" i="1" dirty="0"/>
              <a:t>r         (</a:t>
            </a:r>
            <a:r>
              <a:rPr lang="en-GB" sz="2800" dirty="0"/>
              <a:t>1+</a:t>
            </a:r>
            <a:r>
              <a:rPr lang="en-GB" sz="2800" i="1" dirty="0"/>
              <a:t>r) </a:t>
            </a:r>
            <a:r>
              <a:rPr lang="en-GB" sz="2800" i="1" baseline="30000" dirty="0"/>
              <a:t>2                            </a:t>
            </a:r>
            <a:r>
              <a:rPr lang="en-GB" sz="2800" i="1" dirty="0"/>
              <a:t>(</a:t>
            </a:r>
            <a:r>
              <a:rPr lang="en-GB" sz="2800" dirty="0"/>
              <a:t>1+</a:t>
            </a:r>
            <a:r>
              <a:rPr lang="en-GB" sz="2800" i="1" dirty="0"/>
              <a:t>r) </a:t>
            </a:r>
            <a:r>
              <a:rPr lang="en-GB" sz="2800" baseline="30000" dirty="0"/>
              <a:t>H</a:t>
            </a:r>
          </a:p>
          <a:p>
            <a:pPr>
              <a:buNone/>
            </a:pPr>
            <a:endParaRPr lang="en-GB" dirty="0"/>
          </a:p>
          <a:p>
            <a:pPr>
              <a:spcBef>
                <a:spcPts val="0"/>
              </a:spcBef>
              <a:buNone/>
            </a:pPr>
            <a:r>
              <a:rPr lang="en-GB" dirty="0"/>
              <a:t>Or…          </a:t>
            </a:r>
            <a:r>
              <a:rPr lang="en-GB" sz="2000" dirty="0"/>
              <a:t>H </a:t>
            </a:r>
            <a:r>
              <a:rPr lang="en-GB" sz="1400" dirty="0"/>
              <a:t>   </a:t>
            </a:r>
            <a:r>
              <a:rPr lang="en-GB" sz="3200" dirty="0"/>
              <a:t>DIV</a:t>
            </a:r>
            <a:r>
              <a:rPr lang="en-GB" sz="2800" baseline="-25000" dirty="0"/>
              <a:t>t    </a:t>
            </a:r>
            <a:r>
              <a:rPr lang="en-GB" sz="2800" dirty="0"/>
              <a:t>+</a:t>
            </a:r>
            <a:r>
              <a:rPr lang="en-GB" sz="2800" baseline="-25000" dirty="0"/>
              <a:t>    </a:t>
            </a:r>
            <a:r>
              <a:rPr lang="en-GB" sz="2800" dirty="0"/>
              <a:t>P</a:t>
            </a:r>
            <a:r>
              <a:rPr lang="en-GB" sz="2800" baseline="-25000" dirty="0"/>
              <a:t>H</a:t>
            </a:r>
            <a:endParaRPr lang="en-GB" sz="2800" dirty="0"/>
          </a:p>
          <a:p>
            <a:pPr>
              <a:spcBef>
                <a:spcPts val="0"/>
              </a:spcBef>
              <a:buNone/>
            </a:pPr>
            <a:r>
              <a:rPr lang="en-GB" sz="2800" dirty="0"/>
              <a:t>            </a:t>
            </a:r>
            <a:r>
              <a:rPr lang="el-GR" sz="3200" dirty="0"/>
              <a:t>Σ</a:t>
            </a:r>
            <a:r>
              <a:rPr lang="en-GB" sz="3200" dirty="0"/>
              <a:t> (1+</a:t>
            </a:r>
            <a:r>
              <a:rPr lang="en-GB" sz="3200" i="1" dirty="0"/>
              <a:t>r)</a:t>
            </a:r>
            <a:r>
              <a:rPr lang="en-GB" sz="3200" i="1" baseline="30000" dirty="0"/>
              <a:t>t     </a:t>
            </a:r>
            <a:r>
              <a:rPr lang="en-GB" sz="3200" dirty="0"/>
              <a:t>(1+</a:t>
            </a:r>
            <a:r>
              <a:rPr lang="en-GB" sz="3200" i="1" dirty="0"/>
              <a:t>r)</a:t>
            </a:r>
            <a:r>
              <a:rPr lang="en-GB" sz="2800" i="1" baseline="30000" dirty="0"/>
              <a:t>H</a:t>
            </a:r>
            <a:endParaRPr lang="en-GB" sz="2800" dirty="0"/>
          </a:p>
          <a:p>
            <a:pPr>
              <a:spcBef>
                <a:spcPts val="0"/>
              </a:spcBef>
              <a:buNone/>
            </a:pPr>
            <a:r>
              <a:rPr lang="en-GB" sz="2800" baseline="30000" dirty="0"/>
              <a:t>                  t=1 `	</a:t>
            </a:r>
          </a:p>
          <a:p>
            <a:pPr>
              <a:buNone/>
            </a:pPr>
            <a:r>
              <a:rPr lang="en-GB" sz="2400" baseline="30000" dirty="0"/>
              <a:t>                  </a:t>
            </a:r>
            <a:r>
              <a:rPr lang="en-GB" dirty="0"/>
              <a:t>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22</a:t>
            </a:fld>
            <a:endParaRPr lang="en-GB" dirty="0"/>
          </a:p>
        </p:txBody>
      </p:sp>
      <p:sp>
        <p:nvSpPr>
          <p:cNvPr id="4" name="Title 3"/>
          <p:cNvSpPr>
            <a:spLocks noGrp="1"/>
          </p:cNvSpPr>
          <p:nvPr>
            <p:ph type="title"/>
          </p:nvPr>
        </p:nvSpPr>
        <p:spPr/>
        <p:txBody>
          <a:bodyPr>
            <a:normAutofit/>
          </a:bodyPr>
          <a:lstStyle/>
          <a:p>
            <a:r>
              <a:rPr lang="en-GB" sz="3600" dirty="0">
                <a:latin typeface="+mn-lt"/>
              </a:rPr>
              <a:t>How are equities valued? - 8</a:t>
            </a:r>
          </a:p>
        </p:txBody>
      </p:sp>
      <p:cxnSp>
        <p:nvCxnSpPr>
          <p:cNvPr id="7" name="Straight Connector 6">
            <a:extLst>
              <a:ext uri="{FF2B5EF4-FFF2-40B4-BE49-F238E27FC236}">
                <a16:creationId xmlns:a16="http://schemas.microsoft.com/office/drawing/2014/main" id="{6F338252-C17A-1C50-9D09-F47198AB19FD}"/>
              </a:ext>
            </a:extLst>
          </p:cNvPr>
          <p:cNvCxnSpPr>
            <a:cxnSpLocks/>
          </p:cNvCxnSpPr>
          <p:nvPr/>
        </p:nvCxnSpPr>
        <p:spPr>
          <a:xfrm>
            <a:off x="5364088" y="2852936"/>
            <a:ext cx="1512168"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6127039-45CD-8AC3-EFFF-25B2219AB6F7}"/>
              </a:ext>
            </a:extLst>
          </p:cNvPr>
          <p:cNvCxnSpPr>
            <a:cxnSpLocks/>
          </p:cNvCxnSpPr>
          <p:nvPr/>
        </p:nvCxnSpPr>
        <p:spPr>
          <a:xfrm>
            <a:off x="2699792" y="2852193"/>
            <a:ext cx="1584176"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6471D6B-E8EE-9199-BFC6-FFD4635B8156}"/>
              </a:ext>
            </a:extLst>
          </p:cNvPr>
          <p:cNvCxnSpPr>
            <a:cxnSpLocks/>
          </p:cNvCxnSpPr>
          <p:nvPr/>
        </p:nvCxnSpPr>
        <p:spPr>
          <a:xfrm>
            <a:off x="899592" y="2852936"/>
            <a:ext cx="1368152"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3D7515D-56FE-1EEE-CE8D-2EABE86A8E73}"/>
              </a:ext>
            </a:extLst>
          </p:cNvPr>
          <p:cNvCxnSpPr>
            <a:cxnSpLocks/>
          </p:cNvCxnSpPr>
          <p:nvPr/>
        </p:nvCxnSpPr>
        <p:spPr>
          <a:xfrm>
            <a:off x="3059832" y="4221088"/>
            <a:ext cx="792088"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B8D5989-EB06-C080-6131-6B84C126ECA1}"/>
              </a:ext>
            </a:extLst>
          </p:cNvPr>
          <p:cNvCxnSpPr>
            <a:cxnSpLocks/>
          </p:cNvCxnSpPr>
          <p:nvPr/>
        </p:nvCxnSpPr>
        <p:spPr>
          <a:xfrm>
            <a:off x="1259632" y="4208504"/>
            <a:ext cx="1296144"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9675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
                <a:schemeClr val="tx2">
                  <a:lumMod val="20000"/>
                  <a:lumOff val="80000"/>
                </a:schemeClr>
              </a:buClr>
              <a:buFontTx/>
              <a:buChar char="•"/>
            </a:pPr>
            <a:r>
              <a:rPr lang="en-GB" altLang="zh-CN" sz="2400" dirty="0">
                <a:solidFill>
                  <a:schemeClr val="tx2">
                    <a:lumMod val="20000"/>
                    <a:lumOff val="80000"/>
                  </a:schemeClr>
                </a:solidFill>
                <a:latin typeface="+mj-lt"/>
              </a:rPr>
              <a:t>The most common types of secondary issue in the UK are rights issues, open offers, and placings</a:t>
            </a:r>
          </a:p>
          <a:p>
            <a:pPr eaLnBrk="1" hangingPunct="1">
              <a:spcBef>
                <a:spcPct val="50000"/>
              </a:spcBef>
              <a:buClr>
                <a:schemeClr val="tx2">
                  <a:lumMod val="20000"/>
                  <a:lumOff val="80000"/>
                </a:schemeClr>
              </a:buClr>
              <a:buFontTx/>
              <a:buChar char="•"/>
            </a:pPr>
            <a:r>
              <a:rPr lang="en-GB" altLang="zh-CN" sz="2400" dirty="0">
                <a:solidFill>
                  <a:schemeClr val="tx2">
                    <a:lumMod val="20000"/>
                    <a:lumOff val="80000"/>
                  </a:schemeClr>
                </a:solidFill>
                <a:latin typeface="+mj-lt"/>
              </a:rPr>
              <a:t>Rights issues and open offers are pre-emptive public offers, meaning that existing shareholders are given the right to participate in the offer </a:t>
            </a:r>
            <a:r>
              <a:rPr lang="en-GB" altLang="zh-CN" sz="2400" i="1" dirty="0">
                <a:solidFill>
                  <a:schemeClr val="tx2">
                    <a:lumMod val="20000"/>
                    <a:lumOff val="80000"/>
                  </a:schemeClr>
                </a:solidFill>
                <a:latin typeface="+mj-lt"/>
              </a:rPr>
              <a:t>pro rata </a:t>
            </a:r>
            <a:r>
              <a:rPr lang="en-GB" altLang="zh-CN" sz="2400" dirty="0">
                <a:solidFill>
                  <a:schemeClr val="tx2">
                    <a:lumMod val="20000"/>
                    <a:lumOff val="80000"/>
                  </a:schemeClr>
                </a:solidFill>
                <a:latin typeface="+mj-lt"/>
              </a:rPr>
              <a:t>to their existing shareholdings</a:t>
            </a:r>
          </a:p>
          <a:p>
            <a:pPr eaLnBrk="1" hangingPunct="1">
              <a:spcBef>
                <a:spcPct val="50000"/>
              </a:spcBef>
              <a:buClr>
                <a:schemeClr val="tx2">
                  <a:lumMod val="20000"/>
                  <a:lumOff val="80000"/>
                </a:schemeClr>
              </a:buClr>
              <a:buFontTx/>
              <a:buChar char="•"/>
            </a:pPr>
            <a:r>
              <a:rPr lang="en-GB" altLang="zh-CN" sz="2400" dirty="0">
                <a:solidFill>
                  <a:schemeClr val="tx2">
                    <a:lumMod val="20000"/>
                    <a:lumOff val="80000"/>
                  </a:schemeClr>
                </a:solidFill>
                <a:latin typeface="+mj-lt"/>
              </a:rPr>
              <a:t> Open of</a:t>
            </a:r>
            <a:r>
              <a:rPr lang="en-GB" sz="2400" dirty="0">
                <a:solidFill>
                  <a:schemeClr val="tx2">
                    <a:lumMod val="20000"/>
                    <a:lumOff val="80000"/>
                  </a:schemeClr>
                </a:solidFill>
                <a:latin typeface="+mj-lt"/>
              </a:rPr>
              <a:t>fers differ from a rights issue in that there is no option to sell your entitlement in the market</a:t>
            </a:r>
            <a:endParaRPr lang="en-GB" altLang="zh-CN" sz="2400" dirty="0">
              <a:solidFill>
                <a:schemeClr val="tx2">
                  <a:lumMod val="20000"/>
                  <a:lumOff val="80000"/>
                </a:schemeClr>
              </a:solidFill>
              <a:latin typeface="+mj-lt"/>
            </a:endParaRPr>
          </a:p>
          <a:p>
            <a:pPr eaLnBrk="1" hangingPunct="1">
              <a:spcBef>
                <a:spcPct val="50000"/>
              </a:spcBef>
              <a:buClr>
                <a:schemeClr val="tx2">
                  <a:lumMod val="20000"/>
                  <a:lumOff val="80000"/>
                </a:schemeClr>
              </a:buClr>
              <a:buFontTx/>
              <a:buChar char="•"/>
            </a:pPr>
            <a:r>
              <a:rPr lang="en-GB" altLang="zh-CN" sz="2400" dirty="0">
                <a:solidFill>
                  <a:schemeClr val="tx2">
                    <a:lumMod val="20000"/>
                    <a:lumOff val="80000"/>
                  </a:schemeClr>
                </a:solidFill>
                <a:latin typeface="+mj-lt"/>
              </a:rPr>
              <a:t>In contrast, placings are issues of new shares </a:t>
            </a:r>
            <a:r>
              <a:rPr lang="en-GB" altLang="zh-CN" sz="2400" dirty="0">
                <a:latin typeface="+mj-lt"/>
              </a:rPr>
              <a:t>to selected </a:t>
            </a:r>
            <a:r>
              <a:rPr lang="en-GB" altLang="zh-CN" sz="2400" dirty="0">
                <a:solidFill>
                  <a:schemeClr val="tx2">
                    <a:lumMod val="20000"/>
                    <a:lumOff val="80000"/>
                  </a:schemeClr>
                </a:solidFill>
                <a:latin typeface="+mn-lt"/>
              </a:rPr>
              <a:t>subscribers only, and existing shareholders are not given the right to participate; although major shareholders may often be included</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GB" altLang="zh-CN" sz="3400" dirty="0">
                <a:solidFill>
                  <a:schemeClr val="tx2">
                    <a:lumMod val="75000"/>
                  </a:schemeClr>
                </a:solidFill>
              </a:rPr>
              <a:t>Secondary share issues – the United Kingdom (UK) as an example - 1</a:t>
            </a:r>
            <a:endParaRPr lang="en-US" altLang="zh-CN" sz="3400" dirty="0">
              <a:solidFill>
                <a:schemeClr val="tx2">
                  <a:lumMod val="75000"/>
                </a:schemeClr>
              </a:solidFill>
            </a:endParaRP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23</a:t>
            </a:fld>
            <a:endParaRPr lang="en-GB" altLang="en-US" dirty="0">
              <a:solidFill>
                <a:schemeClr val="bg1"/>
              </a:solidFill>
            </a:endParaRPr>
          </a:p>
        </p:txBody>
      </p:sp>
    </p:spTree>
    <p:extLst>
      <p:ext uri="{BB962C8B-B14F-4D97-AF65-F5344CB8AC3E}">
        <p14:creationId xmlns:p14="http://schemas.microsoft.com/office/powerpoint/2010/main" val="17441506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9675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
                <a:schemeClr val="tx2">
                  <a:lumMod val="20000"/>
                  <a:lumOff val="80000"/>
                </a:schemeClr>
              </a:buClr>
              <a:buFontTx/>
              <a:buChar char="•"/>
            </a:pPr>
            <a:r>
              <a:rPr lang="en-GB" altLang="zh-CN" sz="2400" dirty="0">
                <a:solidFill>
                  <a:schemeClr val="tx2">
                    <a:lumMod val="20000"/>
                    <a:lumOff val="80000"/>
                  </a:schemeClr>
                </a:solidFill>
                <a:latin typeface="+mj-lt"/>
              </a:rPr>
              <a:t>Reasons for a secondary issue Secondary issues are usually conducted by companies to raise cash for specific or general purposes including…</a:t>
            </a:r>
          </a:p>
          <a:p>
            <a:pPr eaLnBrk="1" hangingPunct="1">
              <a:spcBef>
                <a:spcPct val="50000"/>
              </a:spcBef>
              <a:buClr>
                <a:schemeClr val="tx2">
                  <a:lumMod val="20000"/>
                  <a:lumOff val="80000"/>
                </a:schemeClr>
              </a:buClr>
              <a:buFontTx/>
              <a:buChar char="•"/>
            </a:pPr>
            <a:r>
              <a:rPr lang="en-GB" altLang="zh-CN" sz="2400" dirty="0">
                <a:solidFill>
                  <a:schemeClr val="tx2">
                    <a:lumMod val="20000"/>
                    <a:lumOff val="80000"/>
                  </a:schemeClr>
                </a:solidFill>
                <a:latin typeface="+mj-lt"/>
              </a:rPr>
              <a:t>To repay debt</a:t>
            </a:r>
          </a:p>
          <a:p>
            <a:pPr eaLnBrk="1" hangingPunct="1">
              <a:spcBef>
                <a:spcPct val="50000"/>
              </a:spcBef>
              <a:buClr>
                <a:schemeClr val="tx2">
                  <a:lumMod val="20000"/>
                  <a:lumOff val="80000"/>
                </a:schemeClr>
              </a:buClr>
              <a:buFontTx/>
              <a:buChar char="•"/>
            </a:pPr>
            <a:r>
              <a:rPr lang="en-GB" altLang="zh-CN" sz="2400" dirty="0">
                <a:solidFill>
                  <a:schemeClr val="tx2">
                    <a:lumMod val="20000"/>
                    <a:lumOff val="80000"/>
                  </a:schemeClr>
                </a:solidFill>
                <a:latin typeface="+mj-lt"/>
              </a:rPr>
              <a:t>To satisfy capital adequacy requirements, if regulated by the Prudential Regulation Authority or the Financial </a:t>
            </a:r>
            <a:r>
              <a:rPr lang="en-GB" altLang="zh-CN" sz="2400">
                <a:solidFill>
                  <a:schemeClr val="tx2">
                    <a:lumMod val="20000"/>
                    <a:lumOff val="80000"/>
                  </a:schemeClr>
                </a:solidFill>
                <a:latin typeface="+mj-lt"/>
              </a:rPr>
              <a:t>Conduct Authority (FCA)</a:t>
            </a:r>
            <a:endParaRPr lang="en-GB" altLang="zh-CN" sz="2400" dirty="0">
              <a:solidFill>
                <a:schemeClr val="tx2">
                  <a:lumMod val="20000"/>
                  <a:lumOff val="80000"/>
                </a:schemeClr>
              </a:solidFill>
              <a:latin typeface="+mj-lt"/>
            </a:endParaRPr>
          </a:p>
          <a:p>
            <a:pPr eaLnBrk="1" hangingPunct="1">
              <a:spcBef>
                <a:spcPct val="50000"/>
              </a:spcBef>
              <a:buClr>
                <a:schemeClr val="tx2">
                  <a:lumMod val="20000"/>
                  <a:lumOff val="80000"/>
                </a:schemeClr>
              </a:buClr>
              <a:buFontTx/>
              <a:buChar char="•"/>
            </a:pPr>
            <a:r>
              <a:rPr lang="en-GB" altLang="zh-CN" sz="2400" dirty="0">
                <a:solidFill>
                  <a:schemeClr val="tx2">
                    <a:lumMod val="20000"/>
                    <a:lumOff val="80000"/>
                  </a:schemeClr>
                </a:solidFill>
                <a:latin typeface="+mj-lt"/>
              </a:rPr>
              <a:t>To fund acquisitions </a:t>
            </a:r>
          </a:p>
          <a:p>
            <a:pPr eaLnBrk="1" hangingPunct="1">
              <a:spcBef>
                <a:spcPct val="50000"/>
              </a:spcBef>
              <a:buClr>
                <a:schemeClr val="tx2">
                  <a:lumMod val="20000"/>
                  <a:lumOff val="80000"/>
                </a:schemeClr>
              </a:buClr>
              <a:buFontTx/>
              <a:buChar char="•"/>
            </a:pPr>
            <a:r>
              <a:rPr lang="en-GB" altLang="zh-CN" sz="2400" dirty="0">
                <a:solidFill>
                  <a:schemeClr val="tx2">
                    <a:lumMod val="20000"/>
                    <a:lumOff val="80000"/>
                  </a:schemeClr>
                </a:solidFill>
                <a:latin typeface="+mj-lt"/>
              </a:rPr>
              <a:t>To create working capital</a:t>
            </a:r>
          </a:p>
          <a:p>
            <a:pPr eaLnBrk="1" hangingPunct="1">
              <a:spcBef>
                <a:spcPct val="50000"/>
              </a:spcBef>
              <a:buClr>
                <a:schemeClr val="tx2">
                  <a:lumMod val="20000"/>
                  <a:lumOff val="80000"/>
                </a:schemeClr>
              </a:buClr>
              <a:buFontTx/>
              <a:buChar char="•"/>
            </a:pPr>
            <a:r>
              <a:rPr lang="en-GB" altLang="zh-CN" sz="2400" dirty="0">
                <a:solidFill>
                  <a:schemeClr val="tx2">
                    <a:lumMod val="20000"/>
                    <a:lumOff val="80000"/>
                  </a:schemeClr>
                </a:solidFill>
                <a:latin typeface="+mj-lt"/>
              </a:rPr>
              <a:t>To fund expansion.</a:t>
            </a:r>
            <a:endParaRPr lang="en-US" altLang="zh-CN" sz="24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hangingPunct="1"/>
            <a:r>
              <a:rPr lang="en-GB" altLang="zh-CN" sz="3400" dirty="0">
                <a:solidFill>
                  <a:schemeClr val="tx2">
                    <a:lumMod val="75000"/>
                  </a:schemeClr>
                </a:solidFill>
              </a:rPr>
              <a:t>Secondary share issues – the United Kingdom (UK) as an example - 2</a:t>
            </a:r>
            <a:endParaRPr lang="en-US" altLang="zh-CN" sz="3400" dirty="0">
              <a:solidFill>
                <a:schemeClr val="tx2">
                  <a:lumMod val="75000"/>
                </a:schemeClr>
              </a:solidFill>
            </a:endParaRP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24</a:t>
            </a:fld>
            <a:endParaRPr lang="en-GB" altLang="en-US" dirty="0">
              <a:solidFill>
                <a:schemeClr val="bg1"/>
              </a:solidFill>
            </a:endParaRPr>
          </a:p>
        </p:txBody>
      </p:sp>
    </p:spTree>
    <p:extLst>
      <p:ext uri="{BB962C8B-B14F-4D97-AF65-F5344CB8AC3E}">
        <p14:creationId xmlns:p14="http://schemas.microsoft.com/office/powerpoint/2010/main" val="20616554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9675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60000"/>
              </a:spcBef>
              <a:buFontTx/>
              <a:buChar char="•"/>
            </a:pPr>
            <a:endParaRPr lang="en-US" altLang="zh-CN" sz="2800" dirty="0">
              <a:solidFill>
                <a:schemeClr val="tx2">
                  <a:lumMod val="20000"/>
                  <a:lumOff val="80000"/>
                </a:schemeClr>
              </a:solidFill>
              <a:latin typeface="+mn-lt"/>
            </a:endParaRPr>
          </a:p>
          <a:p>
            <a:pPr eaLnBrk="1" hangingPunct="1">
              <a:spcBef>
                <a:spcPct val="60000"/>
              </a:spcBef>
              <a:buClr>
                <a:schemeClr val="tx2">
                  <a:lumMod val="20000"/>
                  <a:lumOff val="80000"/>
                </a:schemeClr>
              </a:buClr>
              <a:buFontTx/>
              <a:buChar char="•"/>
            </a:pPr>
            <a:r>
              <a:rPr lang="en-US" altLang="zh-CN" sz="2800" dirty="0">
                <a:solidFill>
                  <a:schemeClr val="tx2">
                    <a:lumMod val="20000"/>
                    <a:lumOff val="80000"/>
                  </a:schemeClr>
                </a:solidFill>
                <a:latin typeface="+mn-lt"/>
              </a:rPr>
              <a:t>A rights issue is an invitation to existing shareholders to purchase additional shares in the company</a:t>
            </a:r>
          </a:p>
          <a:p>
            <a:pPr eaLnBrk="1" hangingPunct="1">
              <a:spcBef>
                <a:spcPct val="60000"/>
              </a:spcBef>
              <a:buClr>
                <a:schemeClr val="tx2">
                  <a:lumMod val="20000"/>
                  <a:lumOff val="80000"/>
                </a:schemeClr>
              </a:buClr>
              <a:buFontTx/>
              <a:buChar char="•"/>
            </a:pPr>
            <a:r>
              <a:rPr lang="en-US" altLang="zh-CN" sz="2800" dirty="0">
                <a:solidFill>
                  <a:schemeClr val="tx2">
                    <a:lumMod val="20000"/>
                    <a:lumOff val="80000"/>
                  </a:schemeClr>
                </a:solidFill>
                <a:latin typeface="+mn-lt"/>
              </a:rPr>
              <a:t>Pre-emption rights are first refusal rights to existing shareholders</a:t>
            </a:r>
          </a:p>
          <a:p>
            <a:pPr>
              <a:spcBef>
                <a:spcPct val="60000"/>
              </a:spcBef>
              <a:buClr>
                <a:schemeClr val="tx2">
                  <a:lumMod val="20000"/>
                  <a:lumOff val="80000"/>
                </a:schemeClr>
              </a:buClr>
              <a:buFontTx/>
              <a:buChar char="•"/>
            </a:pPr>
            <a:r>
              <a:rPr lang="en-US" altLang="zh-CN" sz="2800" dirty="0">
                <a:solidFill>
                  <a:schemeClr val="tx2">
                    <a:lumMod val="20000"/>
                    <a:lumOff val="80000"/>
                  </a:schemeClr>
                </a:solidFill>
                <a:latin typeface="+mn-lt"/>
              </a:rPr>
              <a:t>Shares are usually offered at a significantly discounted price from the market 	</a:t>
            </a:r>
            <a:r>
              <a:rPr lang="en-US" altLang="zh-CN" sz="2400" dirty="0">
                <a:solidFill>
                  <a:schemeClr val="tx2">
                    <a:lumMod val="20000"/>
                    <a:lumOff val="80000"/>
                  </a:schemeClr>
                </a:solidFill>
                <a:latin typeface="+mn-lt"/>
              </a:rPr>
              <a:t>	</a:t>
            </a:r>
            <a:r>
              <a:rPr lang="en-US" altLang="zh-CN" sz="2400" dirty="0">
                <a:latin typeface="Garamond" panose="02020404030301010803" pitchFamily="18" charset="0"/>
              </a:rPr>
              <a:t>value</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lnSpc>
                <a:spcPct val="150000"/>
              </a:lnSpc>
              <a:spcBef>
                <a:spcPts val="0"/>
              </a:spcBef>
              <a:defRPr/>
            </a:pPr>
            <a:r>
              <a:rPr lang="en-GB" sz="3200" kern="0" dirty="0">
                <a:solidFill>
                  <a:schemeClr val="tx2"/>
                </a:solidFill>
                <a:latin typeface="+mj-lt"/>
                <a:ea typeface="+mj-ea"/>
                <a:cs typeface="+mj-cs"/>
              </a:rPr>
              <a:t>Rights Issues</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25</a:t>
            </a:fld>
            <a:endParaRPr lang="en-GB" altLang="en-US" dirty="0">
              <a:solidFill>
                <a:schemeClr val="bg1"/>
              </a:solidFill>
            </a:endParaRPr>
          </a:p>
        </p:txBody>
      </p:sp>
    </p:spTree>
    <p:extLst>
      <p:ext uri="{BB962C8B-B14F-4D97-AF65-F5344CB8AC3E}">
        <p14:creationId xmlns:p14="http://schemas.microsoft.com/office/powerpoint/2010/main" val="2534563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908721"/>
            <a:ext cx="9144000" cy="482453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lnSpc>
                <a:spcPct val="90000"/>
              </a:lnSpc>
              <a:spcBef>
                <a:spcPct val="15000"/>
              </a:spcBef>
              <a:buClr>
                <a:schemeClr val="tx2">
                  <a:lumMod val="20000"/>
                  <a:lumOff val="80000"/>
                </a:schemeClr>
              </a:buClr>
              <a:buFont typeface="Arial" panose="020B0604020202020204" pitchFamily="34" charset="0"/>
              <a:buChar char="•"/>
            </a:pPr>
            <a:r>
              <a:rPr lang="en-GB" altLang="zh-CN" sz="2200" dirty="0">
                <a:solidFill>
                  <a:schemeClr val="tx2">
                    <a:lumMod val="20000"/>
                    <a:lumOff val="80000"/>
                  </a:schemeClr>
                </a:solidFill>
                <a:latin typeface="+mn-lt"/>
              </a:rPr>
              <a:t>Conglomerate plc has 100 million shares in issue.</a:t>
            </a:r>
          </a:p>
          <a:p>
            <a:pPr eaLnBrk="1" hangingPunct="1">
              <a:lnSpc>
                <a:spcPct val="90000"/>
              </a:lnSpc>
              <a:spcBef>
                <a:spcPct val="15000"/>
              </a:spcBef>
              <a:buClr>
                <a:schemeClr val="tx2">
                  <a:lumMod val="20000"/>
                  <a:lumOff val="80000"/>
                </a:schemeClr>
              </a:buClr>
              <a:buFont typeface="Arial" panose="020B0604020202020204" pitchFamily="34" charset="0"/>
              <a:buChar char="•"/>
            </a:pPr>
            <a:r>
              <a:rPr lang="en-GB" altLang="zh-CN" sz="2200" dirty="0">
                <a:solidFill>
                  <a:schemeClr val="tx2">
                    <a:lumMod val="20000"/>
                    <a:lumOff val="80000"/>
                  </a:schemeClr>
                </a:solidFill>
                <a:latin typeface="+mn-lt"/>
              </a:rPr>
              <a:t>Existing shares are quoted at 120p – the market price</a:t>
            </a:r>
          </a:p>
          <a:p>
            <a:pPr eaLnBrk="1" hangingPunct="1">
              <a:lnSpc>
                <a:spcPct val="90000"/>
              </a:lnSpc>
              <a:spcBef>
                <a:spcPct val="15000"/>
              </a:spcBef>
              <a:buClr>
                <a:schemeClr val="tx2">
                  <a:lumMod val="20000"/>
                  <a:lumOff val="80000"/>
                </a:schemeClr>
              </a:buClr>
              <a:buFont typeface="Arial" panose="020B0604020202020204" pitchFamily="34" charset="0"/>
              <a:buChar char="•"/>
            </a:pPr>
            <a:r>
              <a:rPr lang="en-GB" altLang="zh-CN" sz="2200" dirty="0">
                <a:solidFill>
                  <a:schemeClr val="tx2">
                    <a:lumMod val="20000"/>
                    <a:lumOff val="80000"/>
                  </a:schemeClr>
                </a:solidFill>
                <a:latin typeface="+mn-lt"/>
              </a:rPr>
              <a:t>Swell plc wants to raise £25m via right issue.</a:t>
            </a:r>
          </a:p>
          <a:p>
            <a:pPr eaLnBrk="1" hangingPunct="1">
              <a:lnSpc>
                <a:spcPct val="90000"/>
              </a:lnSpc>
              <a:spcBef>
                <a:spcPct val="15000"/>
              </a:spcBef>
              <a:buClr>
                <a:schemeClr val="tx2">
                  <a:lumMod val="20000"/>
                  <a:lumOff val="80000"/>
                </a:schemeClr>
              </a:buClr>
              <a:buFont typeface="Arial" panose="020B0604020202020204" pitchFamily="34" charset="0"/>
              <a:buChar char="•"/>
            </a:pPr>
            <a:r>
              <a:rPr lang="en-GB" altLang="zh-CN" sz="2200" dirty="0">
                <a:solidFill>
                  <a:schemeClr val="tx2">
                    <a:lumMod val="20000"/>
                    <a:lumOff val="80000"/>
                  </a:schemeClr>
                </a:solidFill>
                <a:latin typeface="+mn-lt"/>
              </a:rPr>
              <a:t>Issues 25 million new shares at 100p each (100p is the subscription price).</a:t>
            </a:r>
          </a:p>
          <a:p>
            <a:pPr eaLnBrk="1" hangingPunct="1">
              <a:lnSpc>
                <a:spcPct val="90000"/>
              </a:lnSpc>
              <a:spcBef>
                <a:spcPct val="15000"/>
              </a:spcBef>
              <a:buClr>
                <a:schemeClr val="tx2">
                  <a:lumMod val="20000"/>
                  <a:lumOff val="80000"/>
                </a:schemeClr>
              </a:buClr>
              <a:buFont typeface="Arial" panose="020B0604020202020204" pitchFamily="34" charset="0"/>
              <a:buChar char="•"/>
            </a:pPr>
            <a:r>
              <a:rPr lang="en-GB" altLang="zh-CN" sz="2200" dirty="0">
                <a:solidFill>
                  <a:schemeClr val="tx2">
                    <a:lumMod val="20000"/>
                    <a:lumOff val="80000"/>
                  </a:schemeClr>
                </a:solidFill>
                <a:latin typeface="+mn-lt"/>
              </a:rPr>
              <a:t>This is a </a:t>
            </a:r>
            <a:r>
              <a:rPr lang="en-US" altLang="zh-CN" sz="2200" dirty="0">
                <a:solidFill>
                  <a:schemeClr val="tx2">
                    <a:lumMod val="20000"/>
                    <a:lumOff val="80000"/>
                  </a:schemeClr>
                </a:solidFill>
                <a:latin typeface="+mn-lt"/>
              </a:rPr>
              <a:t>‘one-for-four’ rights issue</a:t>
            </a:r>
          </a:p>
          <a:p>
            <a:pPr lvl="1" eaLnBrk="1" hangingPunct="1">
              <a:lnSpc>
                <a:spcPct val="90000"/>
              </a:lnSpc>
              <a:spcBef>
                <a:spcPct val="15000"/>
              </a:spcBef>
              <a:buClr>
                <a:schemeClr val="tx2">
                  <a:lumMod val="20000"/>
                  <a:lumOff val="80000"/>
                </a:schemeClr>
              </a:buClr>
              <a:buFont typeface="Arial" panose="020B0604020202020204" pitchFamily="34" charset="0"/>
              <a:buChar char="•"/>
            </a:pPr>
            <a:r>
              <a:rPr lang="en-GB" altLang="zh-CN" sz="2200" dirty="0">
                <a:solidFill>
                  <a:schemeClr val="tx2">
                    <a:lumMod val="20000"/>
                    <a:lumOff val="80000"/>
                  </a:schemeClr>
                </a:solidFill>
                <a:latin typeface="+mn-lt"/>
              </a:rPr>
              <a:t>for every 4 shares shareholders already own, the company will offer one new share at the special price (the subscription price).</a:t>
            </a:r>
            <a:endParaRPr lang="en-US" altLang="zh-CN" sz="2200" dirty="0">
              <a:solidFill>
                <a:schemeClr val="tx2">
                  <a:lumMod val="20000"/>
                  <a:lumOff val="80000"/>
                </a:schemeClr>
              </a:solidFill>
              <a:latin typeface="+mn-lt"/>
            </a:endParaRPr>
          </a:p>
          <a:p>
            <a:pPr eaLnBrk="1" hangingPunct="1">
              <a:lnSpc>
                <a:spcPct val="90000"/>
              </a:lnSpc>
              <a:spcBef>
                <a:spcPct val="15000"/>
              </a:spcBef>
              <a:buClr>
                <a:schemeClr val="tx2">
                  <a:lumMod val="20000"/>
                  <a:lumOff val="80000"/>
                </a:schemeClr>
              </a:buClr>
              <a:buFont typeface="Arial" panose="020B0604020202020204" pitchFamily="34" charset="0"/>
              <a:buChar char="•"/>
            </a:pPr>
            <a:r>
              <a:rPr lang="en-US" altLang="zh-CN" sz="2200" dirty="0">
                <a:solidFill>
                  <a:schemeClr val="tx2">
                    <a:lumMod val="20000"/>
                    <a:lumOff val="80000"/>
                  </a:schemeClr>
                </a:solidFill>
                <a:latin typeface="+mn-lt"/>
              </a:rPr>
              <a:t>Discount on these new shares is 20p or 16.7 per cent</a:t>
            </a:r>
          </a:p>
          <a:p>
            <a:pPr lvl="1" eaLnBrk="1" hangingPunct="1">
              <a:lnSpc>
                <a:spcPct val="90000"/>
              </a:lnSpc>
              <a:spcBef>
                <a:spcPct val="15000"/>
              </a:spcBef>
              <a:buClr>
                <a:schemeClr val="tx2">
                  <a:lumMod val="20000"/>
                  <a:lumOff val="80000"/>
                </a:schemeClr>
              </a:buClr>
              <a:buFont typeface="Arial" panose="020B0604020202020204" pitchFamily="34" charset="0"/>
              <a:buChar char="•"/>
            </a:pPr>
            <a:r>
              <a:rPr lang="en-US" altLang="zh-CN" sz="2200" dirty="0">
                <a:solidFill>
                  <a:schemeClr val="tx2">
                    <a:lumMod val="20000"/>
                    <a:lumOff val="80000"/>
                  </a:schemeClr>
                </a:solidFill>
                <a:latin typeface="+mn-lt"/>
              </a:rPr>
              <a:t>The subscription price is 100p (which is 20p lower than the current market price of 120p)</a:t>
            </a:r>
          </a:p>
          <a:p>
            <a:pPr lvl="1" eaLnBrk="1" hangingPunct="1">
              <a:lnSpc>
                <a:spcPct val="90000"/>
              </a:lnSpc>
              <a:spcBef>
                <a:spcPct val="15000"/>
              </a:spcBef>
              <a:buClr>
                <a:schemeClr val="tx2">
                  <a:lumMod val="20000"/>
                  <a:lumOff val="80000"/>
                </a:schemeClr>
              </a:buClr>
              <a:buFont typeface="Arial" panose="020B0604020202020204" pitchFamily="34" charset="0"/>
              <a:buChar char="•"/>
            </a:pPr>
            <a:r>
              <a:rPr lang="en-US" altLang="zh-CN" sz="2200" dirty="0">
                <a:solidFill>
                  <a:schemeClr val="tx2">
                    <a:lumMod val="20000"/>
                    <a:lumOff val="80000"/>
                  </a:schemeClr>
                </a:solidFill>
                <a:latin typeface="+mn-lt"/>
              </a:rPr>
              <a:t>The subscription price is at a 16.7 per cent discount to the market price)</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7362" y="48890"/>
            <a:ext cx="9164636" cy="859830"/>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lnSpc>
                <a:spcPct val="150000"/>
              </a:lnSpc>
              <a:spcBef>
                <a:spcPts val="0"/>
              </a:spcBef>
              <a:defRPr/>
            </a:pPr>
            <a:r>
              <a:rPr lang="en-GB" sz="3200" kern="0" dirty="0">
                <a:solidFill>
                  <a:schemeClr val="tx2"/>
                </a:solidFill>
                <a:latin typeface="+mj-lt"/>
                <a:ea typeface="+mj-ea"/>
                <a:cs typeface="+mj-cs"/>
              </a:rPr>
              <a:t>Rights Issues – an example</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26</a:t>
            </a:fld>
            <a:endParaRPr lang="en-GB" altLang="en-US" dirty="0">
              <a:solidFill>
                <a:schemeClr val="bg1"/>
              </a:solidFill>
            </a:endParaRPr>
          </a:p>
        </p:txBody>
      </p:sp>
    </p:spTree>
    <p:extLst>
      <p:ext uri="{BB962C8B-B14F-4D97-AF65-F5344CB8AC3E}">
        <p14:creationId xmlns:p14="http://schemas.microsoft.com/office/powerpoint/2010/main" val="14329676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7362" y="888548"/>
            <a:ext cx="9144000" cy="482453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buFontTx/>
              <a:buChar char="•"/>
            </a:pPr>
            <a:endParaRPr lang="en-US" altLang="zh-CN" sz="2000" dirty="0">
              <a:solidFill>
                <a:schemeClr val="tx2">
                  <a:lumMod val="20000"/>
                  <a:lumOff val="80000"/>
                </a:schemeClr>
              </a:solidFill>
              <a:latin typeface="+mj-lt"/>
            </a:endParaRPr>
          </a:p>
          <a:p>
            <a:pPr eaLnBrk="1" hangingPunct="1">
              <a:buClr>
                <a:schemeClr val="tx2">
                  <a:lumMod val="20000"/>
                  <a:lumOff val="80000"/>
                </a:schemeClr>
              </a:buClr>
              <a:buFontTx/>
              <a:buChar char="•"/>
            </a:pPr>
            <a:r>
              <a:rPr lang="en-US" altLang="zh-CN" sz="2200" dirty="0">
                <a:solidFill>
                  <a:schemeClr val="tx2">
                    <a:lumMod val="20000"/>
                    <a:lumOff val="80000"/>
                  </a:schemeClr>
                </a:solidFill>
                <a:latin typeface="+mn-lt"/>
              </a:rPr>
              <a:t>The market capitalization of the firm is calculated as follows…</a:t>
            </a:r>
          </a:p>
          <a:p>
            <a:pPr eaLnBrk="1" hangingPunct="1">
              <a:buClr>
                <a:schemeClr val="tx2">
                  <a:lumMod val="20000"/>
                  <a:lumOff val="80000"/>
                </a:schemeClr>
              </a:buClr>
              <a:buFontTx/>
              <a:buChar char="•"/>
            </a:pPr>
            <a:r>
              <a:rPr lang="en-US" altLang="zh-CN" sz="2200" dirty="0">
                <a:solidFill>
                  <a:schemeClr val="tx2">
                    <a:lumMod val="20000"/>
                    <a:lumOff val="80000"/>
                  </a:schemeClr>
                </a:solidFill>
                <a:latin typeface="+mn-lt"/>
              </a:rPr>
              <a:t>Total market capitalisation = market price per share x total number of shares outstanding</a:t>
            </a:r>
          </a:p>
          <a:p>
            <a:pPr eaLnBrk="1" hangingPunct="1">
              <a:buClr>
                <a:schemeClr val="tx2">
                  <a:lumMod val="20000"/>
                  <a:lumOff val="80000"/>
                </a:schemeClr>
              </a:buClr>
              <a:buFontTx/>
              <a:buChar char="•"/>
            </a:pPr>
            <a:r>
              <a:rPr lang="en-US" altLang="zh-CN" sz="2200" dirty="0">
                <a:solidFill>
                  <a:schemeClr val="tx2">
                    <a:lumMod val="20000"/>
                    <a:lumOff val="80000"/>
                  </a:schemeClr>
                </a:solidFill>
                <a:latin typeface="+mn-lt"/>
              </a:rPr>
              <a:t>Therefore, market capitalisation before the rights issue is 120pence x 100 million = £120million</a:t>
            </a:r>
          </a:p>
          <a:p>
            <a:pPr eaLnBrk="1" hangingPunct="1">
              <a:buClr>
                <a:schemeClr val="tx2">
                  <a:lumMod val="20000"/>
                  <a:lumOff val="80000"/>
                </a:schemeClr>
              </a:buClr>
              <a:buFontTx/>
              <a:buChar char="•"/>
            </a:pPr>
            <a:r>
              <a:rPr lang="en-US" altLang="zh-CN" sz="2200" dirty="0">
                <a:solidFill>
                  <a:schemeClr val="tx2">
                    <a:lumMod val="20000"/>
                    <a:lumOff val="80000"/>
                  </a:schemeClr>
                </a:solidFill>
                <a:latin typeface="+mn-lt"/>
              </a:rPr>
              <a:t>The number of shares increases to 125million – 100million old shares plus 25million new shares</a:t>
            </a:r>
          </a:p>
          <a:p>
            <a:pPr eaLnBrk="1" hangingPunct="1">
              <a:buClr>
                <a:schemeClr val="tx2">
                  <a:lumMod val="20000"/>
                  <a:lumOff val="80000"/>
                </a:schemeClr>
              </a:buClr>
              <a:buFontTx/>
              <a:buChar char="•"/>
            </a:pPr>
            <a:r>
              <a:rPr lang="en-US" altLang="zh-CN" sz="2200" dirty="0">
                <a:solidFill>
                  <a:schemeClr val="tx2">
                    <a:lumMod val="20000"/>
                    <a:lumOff val="80000"/>
                  </a:schemeClr>
                </a:solidFill>
                <a:latin typeface="+mn-lt"/>
              </a:rPr>
              <a:t>The market capitalisation after the rights issue is not known at the time of the issue</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7362" y="48890"/>
            <a:ext cx="9164636" cy="859830"/>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lnSpc>
                <a:spcPct val="150000"/>
              </a:lnSpc>
              <a:spcBef>
                <a:spcPts val="0"/>
              </a:spcBef>
              <a:defRPr/>
            </a:pPr>
            <a:r>
              <a:rPr lang="en-GB" sz="3200" kern="0" dirty="0">
                <a:solidFill>
                  <a:schemeClr val="tx2"/>
                </a:solidFill>
                <a:latin typeface="+mj-lt"/>
                <a:ea typeface="+mj-ea"/>
                <a:cs typeface="+mj-cs"/>
              </a:rPr>
              <a:t>Rights Issues – an example</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27</a:t>
            </a:fld>
            <a:endParaRPr lang="en-GB" altLang="en-US" dirty="0">
              <a:solidFill>
                <a:schemeClr val="bg1"/>
              </a:solidFill>
            </a:endParaRPr>
          </a:p>
        </p:txBody>
      </p:sp>
    </p:spTree>
    <p:extLst>
      <p:ext uri="{BB962C8B-B14F-4D97-AF65-F5344CB8AC3E}">
        <p14:creationId xmlns:p14="http://schemas.microsoft.com/office/powerpoint/2010/main" val="9932777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7362" y="908720"/>
            <a:ext cx="9144000" cy="482453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buClr>
                <a:schemeClr val="tx2">
                  <a:lumMod val="20000"/>
                  <a:lumOff val="80000"/>
                </a:schemeClr>
              </a:buClr>
              <a:buFontTx/>
              <a:buChar char="•"/>
            </a:pPr>
            <a:r>
              <a:rPr lang="en-US" altLang="zh-CN" sz="2200" dirty="0">
                <a:solidFill>
                  <a:schemeClr val="tx2">
                    <a:lumMod val="20000"/>
                    <a:lumOff val="80000"/>
                  </a:schemeClr>
                </a:solidFill>
                <a:latin typeface="+mn-lt"/>
              </a:rPr>
              <a:t>Theoretical market capitalisation after the right issue</a:t>
            </a:r>
          </a:p>
          <a:p>
            <a:pPr eaLnBrk="1" hangingPunct="1">
              <a:buClr>
                <a:schemeClr val="tx2">
                  <a:lumMod val="20000"/>
                  <a:lumOff val="80000"/>
                </a:schemeClr>
              </a:buClr>
              <a:buFontTx/>
              <a:buChar char="•"/>
            </a:pPr>
            <a:endParaRPr lang="en-US" altLang="zh-CN" sz="2200" dirty="0">
              <a:solidFill>
                <a:schemeClr val="tx2">
                  <a:lumMod val="20000"/>
                  <a:lumOff val="80000"/>
                </a:schemeClr>
              </a:solidFill>
              <a:latin typeface="+mn-lt"/>
            </a:endParaRPr>
          </a:p>
          <a:p>
            <a:pPr lvl="1" eaLnBrk="1" hangingPunct="1">
              <a:buClr>
                <a:schemeClr val="tx2">
                  <a:lumMod val="20000"/>
                  <a:lumOff val="80000"/>
                </a:schemeClr>
              </a:buClr>
              <a:buFontTx/>
              <a:buChar char="•"/>
            </a:pPr>
            <a:r>
              <a:rPr lang="en-US" altLang="zh-CN" sz="2200" dirty="0">
                <a:solidFill>
                  <a:schemeClr val="tx2">
                    <a:lumMod val="20000"/>
                    <a:lumOff val="80000"/>
                  </a:schemeClr>
                </a:solidFill>
                <a:latin typeface="+mn-lt"/>
              </a:rPr>
              <a:t>In theory, the rights issue does create not value </a:t>
            </a:r>
          </a:p>
          <a:p>
            <a:pPr lvl="1" eaLnBrk="1" hangingPunct="1">
              <a:buClr>
                <a:schemeClr val="tx2">
                  <a:lumMod val="20000"/>
                  <a:lumOff val="80000"/>
                </a:schemeClr>
              </a:buClr>
              <a:buFontTx/>
              <a:buChar char="•"/>
            </a:pPr>
            <a:r>
              <a:rPr lang="en-US" altLang="zh-CN" sz="2200" dirty="0">
                <a:solidFill>
                  <a:schemeClr val="tx2">
                    <a:lumMod val="20000"/>
                    <a:lumOff val="80000"/>
                  </a:schemeClr>
                </a:solidFill>
                <a:latin typeface="+mn-lt"/>
              </a:rPr>
              <a:t>The theoretical market capitalisation for the company after the rights issue equals to £145 million pounds (£120 million market capitalisation before right issue, plus the additional  £25 million received from the right issue.</a:t>
            </a:r>
          </a:p>
          <a:p>
            <a:pPr lvl="1" eaLnBrk="1" hangingPunct="1">
              <a:buClr>
                <a:schemeClr val="tx2">
                  <a:lumMod val="20000"/>
                  <a:lumOff val="80000"/>
                </a:schemeClr>
              </a:buClr>
              <a:buFontTx/>
              <a:buChar char="•"/>
            </a:pPr>
            <a:r>
              <a:rPr lang="en-US" altLang="zh-CN" sz="2200" dirty="0">
                <a:solidFill>
                  <a:schemeClr val="tx2">
                    <a:lumMod val="20000"/>
                    <a:lumOff val="80000"/>
                  </a:schemeClr>
                </a:solidFill>
                <a:latin typeface="+mn-lt"/>
              </a:rPr>
              <a:t>So, theoretical market capitalisation after the rights issue divided by the total number of shares outstanding after the rights issue</a:t>
            </a:r>
          </a:p>
          <a:p>
            <a:pPr lvl="1" eaLnBrk="1" hangingPunct="1">
              <a:buClr>
                <a:schemeClr val="tx2">
                  <a:lumMod val="20000"/>
                  <a:lumOff val="80000"/>
                </a:schemeClr>
              </a:buClr>
              <a:buFontTx/>
              <a:buChar char="•"/>
            </a:pPr>
            <a:endParaRPr lang="en-US" altLang="zh-CN" sz="2200" dirty="0">
              <a:solidFill>
                <a:schemeClr val="tx2">
                  <a:lumMod val="20000"/>
                  <a:lumOff val="80000"/>
                </a:schemeClr>
              </a:solidFill>
              <a:latin typeface="+mn-lt"/>
            </a:endParaRPr>
          </a:p>
          <a:p>
            <a:pPr lvl="1">
              <a:spcBef>
                <a:spcPts val="0"/>
              </a:spcBef>
              <a:buClr>
                <a:schemeClr val="tx2">
                  <a:lumMod val="20000"/>
                  <a:lumOff val="80000"/>
                </a:schemeClr>
              </a:buClr>
              <a:buFontTx/>
              <a:buChar char="•"/>
            </a:pPr>
            <a:r>
              <a:rPr lang="en-US" altLang="zh-CN" sz="2200" u="sng" dirty="0">
                <a:solidFill>
                  <a:schemeClr val="tx2">
                    <a:lumMod val="20000"/>
                    <a:lumOff val="80000"/>
                  </a:schemeClr>
                </a:solidFill>
                <a:latin typeface="+mn-lt"/>
              </a:rPr>
              <a:t>£</a:t>
            </a:r>
            <a:r>
              <a:rPr lang="en-US" altLang="zh-CN" sz="2200" dirty="0">
                <a:solidFill>
                  <a:schemeClr val="tx2">
                    <a:lumMod val="20000"/>
                    <a:lumOff val="80000"/>
                  </a:schemeClr>
                </a:solidFill>
                <a:latin typeface="+mn-lt"/>
              </a:rPr>
              <a:t>145million/125 million shares = 116 pence per share</a:t>
            </a:r>
          </a:p>
          <a:p>
            <a:pPr lvl="1" eaLnBrk="1" hangingPunct="1">
              <a:spcBef>
                <a:spcPts val="0"/>
              </a:spcBef>
              <a:buClr>
                <a:schemeClr val="tx2">
                  <a:lumMod val="20000"/>
                  <a:lumOff val="80000"/>
                </a:schemeClr>
              </a:buClr>
              <a:buFontTx/>
              <a:buChar char="•"/>
            </a:pPr>
            <a:endParaRPr lang="en-US" altLang="zh-CN" sz="2200" dirty="0">
              <a:solidFill>
                <a:schemeClr val="tx2">
                  <a:lumMod val="20000"/>
                  <a:lumOff val="80000"/>
                </a:schemeClr>
              </a:solidFill>
              <a:latin typeface="+mn-lt"/>
            </a:endParaRPr>
          </a:p>
          <a:p>
            <a:pPr marL="457200" lvl="1" indent="0" eaLnBrk="1" hangingPunct="1">
              <a:spcBef>
                <a:spcPts val="0"/>
              </a:spcBef>
              <a:buNone/>
            </a:pPr>
            <a:r>
              <a:rPr lang="en-US" altLang="zh-CN" sz="2000" dirty="0">
                <a:solidFill>
                  <a:schemeClr val="tx2">
                    <a:lumMod val="20000"/>
                    <a:lumOff val="80000"/>
                  </a:schemeClr>
                </a:solidFill>
                <a:latin typeface="+mn-lt"/>
              </a:rPr>
              <a:t>     </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7362" y="48890"/>
            <a:ext cx="9164636" cy="859830"/>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lnSpc>
                <a:spcPct val="150000"/>
              </a:lnSpc>
              <a:spcBef>
                <a:spcPts val="0"/>
              </a:spcBef>
              <a:defRPr/>
            </a:pPr>
            <a:r>
              <a:rPr lang="en-GB" sz="3200" kern="0" dirty="0">
                <a:solidFill>
                  <a:schemeClr val="tx2"/>
                </a:solidFill>
                <a:latin typeface="+mj-lt"/>
                <a:ea typeface="+mj-ea"/>
                <a:cs typeface="+mj-cs"/>
              </a:rPr>
              <a:t>Rights Issues – an example</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28</a:t>
            </a:fld>
            <a:endParaRPr lang="en-GB" altLang="en-US" dirty="0">
              <a:solidFill>
                <a:schemeClr val="bg1"/>
              </a:solidFill>
            </a:endParaRPr>
          </a:p>
        </p:txBody>
      </p:sp>
    </p:spTree>
    <p:extLst>
      <p:ext uri="{BB962C8B-B14F-4D97-AF65-F5344CB8AC3E}">
        <p14:creationId xmlns:p14="http://schemas.microsoft.com/office/powerpoint/2010/main" val="41445700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7362" y="908720"/>
            <a:ext cx="9144000" cy="482453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57200" lvl="1" indent="0" eaLnBrk="1" hangingPunct="1">
              <a:spcBef>
                <a:spcPts val="0"/>
              </a:spcBef>
              <a:buClr>
                <a:schemeClr val="tx2">
                  <a:lumMod val="20000"/>
                  <a:lumOff val="80000"/>
                </a:schemeClr>
              </a:buClr>
              <a:buNone/>
            </a:pPr>
            <a:r>
              <a:rPr lang="en-GB" sz="2200" b="0" i="0" dirty="0">
                <a:solidFill>
                  <a:schemeClr val="tx2">
                    <a:lumMod val="20000"/>
                    <a:lumOff val="80000"/>
                  </a:schemeClr>
                </a:solidFill>
                <a:effectLst/>
                <a:latin typeface="+mj-lt"/>
              </a:rPr>
              <a:t>The Theoretical Ex-Rights Price (TERP) is a calculated price that represents the expected price of a share following a rights issue. It's a theoretical average of the current market price and the discounted rights issue price, taking into consideration the number of existing shares and new shares</a:t>
            </a:r>
          </a:p>
          <a:p>
            <a:pPr marL="457200" lvl="1" indent="0" eaLnBrk="1" hangingPunct="1">
              <a:spcBef>
                <a:spcPts val="0"/>
              </a:spcBef>
              <a:buNone/>
            </a:pPr>
            <a:endParaRPr lang="en-GB" altLang="zh-CN" sz="2400" dirty="0">
              <a:solidFill>
                <a:schemeClr val="tx2">
                  <a:lumMod val="20000"/>
                  <a:lumOff val="80000"/>
                </a:schemeClr>
              </a:solidFill>
              <a:latin typeface="+mj-lt"/>
            </a:endParaRPr>
          </a:p>
          <a:p>
            <a:pPr marL="457200" lvl="1" indent="0" eaLnBrk="1" hangingPunct="1">
              <a:spcBef>
                <a:spcPts val="0"/>
              </a:spcBef>
              <a:buNone/>
            </a:pPr>
            <a:r>
              <a:rPr lang="en-GB" altLang="zh-CN" sz="2200" dirty="0">
                <a:solidFill>
                  <a:schemeClr val="tx2">
                    <a:lumMod val="20000"/>
                    <a:lumOff val="80000"/>
                  </a:schemeClr>
                </a:solidFill>
                <a:latin typeface="+mj-lt"/>
              </a:rPr>
              <a:t>So, in our example…</a:t>
            </a:r>
          </a:p>
          <a:p>
            <a:pPr marL="457200" lvl="1" indent="0" eaLnBrk="1" hangingPunct="1">
              <a:spcBef>
                <a:spcPts val="0"/>
              </a:spcBef>
              <a:buNone/>
            </a:pPr>
            <a:r>
              <a:rPr lang="en-GB" altLang="zh-CN" sz="2200" dirty="0">
                <a:solidFill>
                  <a:schemeClr val="tx2">
                    <a:lumMod val="20000"/>
                    <a:lumOff val="80000"/>
                  </a:schemeClr>
                </a:solidFill>
                <a:latin typeface="+mj-lt"/>
              </a:rPr>
              <a:t>Four existing shares at a price of 120pence   -  480p</a:t>
            </a:r>
          </a:p>
          <a:p>
            <a:pPr marL="457200" lvl="1" indent="0" eaLnBrk="1" hangingPunct="1">
              <a:spcBef>
                <a:spcPts val="0"/>
              </a:spcBef>
              <a:buNone/>
            </a:pPr>
            <a:r>
              <a:rPr lang="en-GB" altLang="zh-CN" sz="2200" dirty="0">
                <a:solidFill>
                  <a:schemeClr val="tx2">
                    <a:lumMod val="20000"/>
                    <a:lumOff val="80000"/>
                  </a:schemeClr>
                </a:solidFill>
                <a:latin typeface="+mj-lt"/>
              </a:rPr>
              <a:t>One new share for 100pence cash                 -  </a:t>
            </a:r>
            <a:r>
              <a:rPr lang="en-GB" altLang="zh-CN" sz="2200" u="sng" dirty="0">
                <a:solidFill>
                  <a:schemeClr val="tx2">
                    <a:lumMod val="20000"/>
                    <a:lumOff val="80000"/>
                  </a:schemeClr>
                </a:solidFill>
                <a:latin typeface="+mj-lt"/>
              </a:rPr>
              <a:t>100p</a:t>
            </a:r>
          </a:p>
          <a:p>
            <a:pPr marL="457200" lvl="1" indent="0" eaLnBrk="1" hangingPunct="1">
              <a:spcBef>
                <a:spcPts val="0"/>
              </a:spcBef>
              <a:buNone/>
            </a:pPr>
            <a:r>
              <a:rPr lang="en-GB" altLang="zh-CN" sz="2200" dirty="0">
                <a:solidFill>
                  <a:schemeClr val="tx2">
                    <a:lumMod val="20000"/>
                    <a:lumOff val="80000"/>
                  </a:schemeClr>
                </a:solidFill>
                <a:latin typeface="+mj-lt"/>
              </a:rPr>
              <a:t>Value of five shares                                         -  580p</a:t>
            </a:r>
          </a:p>
          <a:p>
            <a:pPr marL="457200" lvl="1" indent="0" eaLnBrk="1" hangingPunct="1">
              <a:spcBef>
                <a:spcPts val="0"/>
              </a:spcBef>
              <a:buNone/>
            </a:pPr>
            <a:r>
              <a:rPr lang="en-GB" altLang="zh-CN" sz="2200" dirty="0">
                <a:solidFill>
                  <a:schemeClr val="tx2">
                    <a:lumMod val="20000"/>
                    <a:lumOff val="80000"/>
                  </a:schemeClr>
                </a:solidFill>
                <a:latin typeface="+mj-lt"/>
              </a:rPr>
              <a:t>Value of one share ex-rights 580/5                  -  116p</a:t>
            </a:r>
          </a:p>
          <a:p>
            <a:pPr marL="457200" lvl="1" indent="0" eaLnBrk="1" hangingPunct="1">
              <a:spcBef>
                <a:spcPts val="0"/>
              </a:spcBef>
              <a:buNone/>
            </a:pPr>
            <a:endParaRPr lang="en-GB" altLang="zh-CN" sz="2200" dirty="0">
              <a:solidFill>
                <a:schemeClr val="tx2">
                  <a:lumMod val="20000"/>
                  <a:lumOff val="80000"/>
                </a:schemeClr>
              </a:solidFill>
              <a:latin typeface="+mj-lt"/>
            </a:endParaRPr>
          </a:p>
          <a:p>
            <a:pPr marL="457200" lvl="1" indent="0" eaLnBrk="1" hangingPunct="1">
              <a:spcBef>
                <a:spcPts val="0"/>
              </a:spcBef>
              <a:buNone/>
            </a:pPr>
            <a:r>
              <a:rPr lang="en-GB" altLang="zh-CN" sz="2200" dirty="0">
                <a:solidFill>
                  <a:schemeClr val="tx2">
                    <a:lumMod val="20000"/>
                    <a:lumOff val="80000"/>
                  </a:schemeClr>
                </a:solidFill>
                <a:latin typeface="+mj-lt"/>
              </a:rPr>
              <a:t>Which is the same as the £145million/125 million shares = £1.16 on previous slide</a:t>
            </a:r>
            <a:endParaRPr lang="en-US" altLang="zh-CN" sz="22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7362" y="48890"/>
            <a:ext cx="9164636" cy="859830"/>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lnSpc>
                <a:spcPct val="150000"/>
              </a:lnSpc>
              <a:spcBef>
                <a:spcPts val="0"/>
              </a:spcBef>
              <a:defRPr/>
            </a:pPr>
            <a:r>
              <a:rPr lang="en-GB" sz="3200" kern="0" dirty="0">
                <a:solidFill>
                  <a:schemeClr val="tx2"/>
                </a:solidFill>
                <a:latin typeface="+mj-lt"/>
                <a:ea typeface="+mj-ea"/>
                <a:cs typeface="+mj-cs"/>
              </a:rPr>
              <a:t>The theoretical ex-rights price (TERP)</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29</a:t>
            </a:fld>
            <a:endParaRPr lang="en-GB" altLang="en-US" dirty="0">
              <a:solidFill>
                <a:schemeClr val="bg1"/>
              </a:solidFill>
            </a:endParaRPr>
          </a:p>
        </p:txBody>
      </p:sp>
    </p:spTree>
    <p:extLst>
      <p:ext uri="{BB962C8B-B14F-4D97-AF65-F5344CB8AC3E}">
        <p14:creationId xmlns:p14="http://schemas.microsoft.com/office/powerpoint/2010/main" val="41711741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39643" y="908720"/>
            <a:ext cx="9144000" cy="482453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0" indent="0">
              <a:spcBef>
                <a:spcPts val="1200"/>
              </a:spcBef>
              <a:buNone/>
            </a:pPr>
            <a:endParaRPr lang="en-US" altLang="zh-CN" sz="2300" dirty="0">
              <a:solidFill>
                <a:schemeClr val="tx2">
                  <a:lumMod val="20000"/>
                  <a:lumOff val="80000"/>
                </a:schemeClr>
              </a:solidFill>
              <a:latin typeface="+mn-lt"/>
            </a:endParaRPr>
          </a:p>
          <a:p>
            <a:pPr>
              <a:spcBef>
                <a:spcPts val="1200"/>
              </a:spcBef>
              <a:buClr>
                <a:schemeClr val="tx2">
                  <a:lumMod val="20000"/>
                  <a:lumOff val="80000"/>
                </a:schemeClr>
              </a:buClr>
              <a:buFont typeface="Arial" panose="020B0604020202020204" pitchFamily="34" charset="0"/>
              <a:buChar char="•"/>
            </a:pPr>
            <a:r>
              <a:rPr lang="en-US" altLang="zh-CN" sz="2400" dirty="0">
                <a:solidFill>
                  <a:schemeClr val="tx2">
                    <a:lumMod val="20000"/>
                    <a:lumOff val="80000"/>
                  </a:schemeClr>
                </a:solidFill>
                <a:latin typeface="+mn-lt"/>
              </a:rPr>
              <a:t>Sid owned 100 shares of Conglomerate plc. worth £120 prior to the rights announcement (100 shares  x 120 pence per share)</a:t>
            </a:r>
          </a:p>
          <a:p>
            <a:pPr>
              <a:spcBef>
                <a:spcPts val="1200"/>
              </a:spcBef>
              <a:buClr>
                <a:schemeClr val="tx2">
                  <a:lumMod val="20000"/>
                  <a:lumOff val="80000"/>
                </a:schemeClr>
              </a:buClr>
              <a:buFont typeface="Arial" panose="020B0604020202020204" pitchFamily="34" charset="0"/>
              <a:buChar char="•"/>
            </a:pPr>
            <a:r>
              <a:rPr lang="en-US" altLang="zh-CN" sz="2400" dirty="0">
                <a:solidFill>
                  <a:schemeClr val="tx2">
                    <a:lumMod val="20000"/>
                    <a:lumOff val="80000"/>
                  </a:schemeClr>
                </a:solidFill>
                <a:latin typeface="+mn-lt"/>
              </a:rPr>
              <a:t>Their value is now £116 after the right issue, as in theory, the market price after right issue will be 116 pence (100 shares x 116 pence per share)</a:t>
            </a:r>
          </a:p>
          <a:p>
            <a:pPr marL="342900" lvl="1" indent="-342900">
              <a:spcBef>
                <a:spcPts val="1200"/>
              </a:spcBef>
              <a:buClr>
                <a:schemeClr val="tx2">
                  <a:lumMod val="20000"/>
                  <a:lumOff val="80000"/>
                </a:schemeClr>
              </a:buClr>
              <a:buFont typeface="Arial" panose="020B0604020202020204" pitchFamily="34" charset="0"/>
              <a:buChar char="•"/>
            </a:pPr>
            <a:r>
              <a:rPr lang="en-US" altLang="zh-CN" sz="2400" dirty="0">
                <a:solidFill>
                  <a:schemeClr val="tx2">
                    <a:lumMod val="20000"/>
                    <a:lumOff val="80000"/>
                  </a:schemeClr>
                </a:solidFill>
                <a:latin typeface="+mn-lt"/>
              </a:rPr>
              <a:t>Now this represents a loss of £4 on the existing holding of 100 shares</a:t>
            </a:r>
          </a:p>
          <a:p>
            <a:pPr>
              <a:spcBef>
                <a:spcPts val="1200"/>
              </a:spcBef>
              <a:buClr>
                <a:schemeClr val="tx2">
                  <a:lumMod val="20000"/>
                  <a:lumOff val="80000"/>
                </a:schemeClr>
              </a:buClr>
              <a:buFont typeface="Arial" panose="020B0604020202020204" pitchFamily="34" charset="0"/>
              <a:buChar char="•"/>
            </a:pPr>
            <a:r>
              <a:rPr lang="en-US" altLang="zh-CN" sz="2400" dirty="0">
                <a:solidFill>
                  <a:schemeClr val="tx2">
                    <a:lumMod val="20000"/>
                    <a:lumOff val="80000"/>
                  </a:schemeClr>
                </a:solidFill>
                <a:latin typeface="+mn-lt"/>
              </a:rPr>
              <a:t>If Sid gives up the right to purchase the 25 new issue, he will make a loss of £4.</a:t>
            </a:r>
          </a:p>
          <a:p>
            <a:pPr marL="0" indent="0">
              <a:spcBef>
                <a:spcPts val="1200"/>
              </a:spcBef>
              <a:buNone/>
            </a:pPr>
            <a:endParaRPr lang="en-US" altLang="zh-CN" sz="2400" dirty="0">
              <a:solidFill>
                <a:schemeClr val="tx2">
                  <a:lumMod val="20000"/>
                  <a:lumOff val="80000"/>
                </a:schemeClr>
              </a:solidFill>
              <a:latin typeface="+mj-lt"/>
            </a:endParaRPr>
          </a:p>
          <a:p>
            <a:pPr marL="0" indent="0">
              <a:spcBef>
                <a:spcPts val="1200"/>
              </a:spcBef>
              <a:buNone/>
            </a:pPr>
            <a:endParaRPr lang="en-US" altLang="zh-CN" sz="2400" dirty="0">
              <a:solidFill>
                <a:schemeClr val="tx2">
                  <a:lumMod val="20000"/>
                  <a:lumOff val="80000"/>
                </a:schemeClr>
              </a:solidFill>
              <a:latin typeface="+mj-lt"/>
            </a:endParaRPr>
          </a:p>
          <a:p>
            <a:pPr marL="457200" lvl="1" indent="0">
              <a:spcBef>
                <a:spcPts val="1200"/>
              </a:spcBef>
              <a:buNone/>
            </a:pPr>
            <a:endParaRPr lang="en-US" altLang="zh-CN" sz="24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7362" y="48890"/>
            <a:ext cx="9164636" cy="859830"/>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lnSpc>
                <a:spcPct val="150000"/>
              </a:lnSpc>
              <a:spcBef>
                <a:spcPts val="0"/>
              </a:spcBef>
              <a:defRPr/>
            </a:pPr>
            <a:r>
              <a:rPr lang="en-GB" sz="3000" kern="0" dirty="0">
                <a:solidFill>
                  <a:schemeClr val="tx2"/>
                </a:solidFill>
                <a:latin typeface="+mj-lt"/>
                <a:ea typeface="+mj-ea"/>
                <a:cs typeface="+mj-cs"/>
              </a:rPr>
              <a:t>Rights issue from the shareholder’s perspective - </a:t>
            </a:r>
            <a:r>
              <a:rPr lang="en-GB" sz="3200" kern="0" dirty="0">
                <a:solidFill>
                  <a:schemeClr val="tx2"/>
                </a:solidFill>
                <a:latin typeface="+mj-lt"/>
                <a:ea typeface="+mj-ea"/>
                <a:cs typeface="+mj-cs"/>
              </a:rPr>
              <a:t>1</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30</a:t>
            </a:fld>
            <a:endParaRPr lang="en-GB" altLang="en-US" dirty="0">
              <a:solidFill>
                <a:schemeClr val="bg1"/>
              </a:solidFill>
            </a:endParaRPr>
          </a:p>
        </p:txBody>
      </p:sp>
    </p:spTree>
    <p:extLst>
      <p:ext uri="{BB962C8B-B14F-4D97-AF65-F5344CB8AC3E}">
        <p14:creationId xmlns:p14="http://schemas.microsoft.com/office/powerpoint/2010/main" val="24467267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7362" y="937303"/>
            <a:ext cx="9144000" cy="482453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0" indent="0">
              <a:spcBef>
                <a:spcPts val="1200"/>
              </a:spcBef>
              <a:buNone/>
            </a:pPr>
            <a:endParaRPr lang="en-US" altLang="zh-CN" sz="2400" dirty="0">
              <a:solidFill>
                <a:schemeClr val="tx2">
                  <a:lumMod val="20000"/>
                  <a:lumOff val="80000"/>
                </a:schemeClr>
              </a:solidFill>
              <a:latin typeface="+mn-lt"/>
            </a:endParaRPr>
          </a:p>
          <a:p>
            <a:pPr>
              <a:spcBef>
                <a:spcPts val="1200"/>
              </a:spcBef>
              <a:buClr>
                <a:schemeClr val="tx2">
                  <a:lumMod val="20000"/>
                  <a:lumOff val="80000"/>
                </a:schemeClr>
              </a:buClr>
              <a:buFont typeface="Arial" panose="020B0604020202020204" pitchFamily="34" charset="0"/>
              <a:buChar char="•"/>
            </a:pPr>
            <a:r>
              <a:rPr lang="en-US" altLang="zh-CN" sz="2400" dirty="0">
                <a:solidFill>
                  <a:schemeClr val="tx2">
                    <a:lumMod val="20000"/>
                    <a:lumOff val="80000"/>
                  </a:schemeClr>
                </a:solidFill>
                <a:latin typeface="+mn-lt"/>
              </a:rPr>
              <a:t>Sid owes 100 shares of Swell plc worth £120 prior to the rights announcement  that is 100 shares  x 120 pence per share</a:t>
            </a:r>
          </a:p>
          <a:p>
            <a:pPr>
              <a:spcBef>
                <a:spcPts val="1200"/>
              </a:spcBef>
              <a:buClr>
                <a:schemeClr val="tx2">
                  <a:lumMod val="20000"/>
                  <a:lumOff val="80000"/>
                </a:schemeClr>
              </a:buClr>
              <a:buFont typeface="Arial" panose="020B0604020202020204" pitchFamily="34" charset="0"/>
              <a:buChar char="•"/>
            </a:pPr>
            <a:endParaRPr lang="en-US" altLang="zh-CN" sz="2400" dirty="0">
              <a:solidFill>
                <a:schemeClr val="tx2">
                  <a:lumMod val="20000"/>
                  <a:lumOff val="80000"/>
                </a:schemeClr>
              </a:solidFill>
              <a:latin typeface="+mn-lt"/>
            </a:endParaRPr>
          </a:p>
          <a:p>
            <a:pPr>
              <a:spcBef>
                <a:spcPts val="1200"/>
              </a:spcBef>
              <a:buClr>
                <a:schemeClr val="tx2">
                  <a:lumMod val="20000"/>
                  <a:lumOff val="80000"/>
                </a:schemeClr>
              </a:buClr>
              <a:buFont typeface="Arial" panose="020B0604020202020204" pitchFamily="34" charset="0"/>
              <a:buChar char="•"/>
            </a:pPr>
            <a:r>
              <a:rPr lang="en-US" altLang="zh-CN" sz="2400" dirty="0">
                <a:solidFill>
                  <a:schemeClr val="tx2">
                    <a:lumMod val="20000"/>
                    <a:lumOff val="80000"/>
                  </a:schemeClr>
                </a:solidFill>
                <a:latin typeface="+mn-lt"/>
              </a:rPr>
              <a:t>Their value is now £116 after the rights issue, as in theory, the market price after right issue will be 116 pence. =100 share  x 116 pence per share</a:t>
            </a:r>
          </a:p>
          <a:p>
            <a:pPr>
              <a:spcBef>
                <a:spcPts val="1200"/>
              </a:spcBef>
              <a:buClr>
                <a:schemeClr val="tx2">
                  <a:lumMod val="20000"/>
                  <a:lumOff val="80000"/>
                </a:schemeClr>
              </a:buClr>
              <a:buFont typeface="Arial" panose="020B0604020202020204" pitchFamily="34" charset="0"/>
              <a:buChar char="•"/>
            </a:pPr>
            <a:endParaRPr lang="en-US" altLang="zh-CN" sz="2400" dirty="0">
              <a:solidFill>
                <a:schemeClr val="tx2">
                  <a:lumMod val="20000"/>
                  <a:lumOff val="80000"/>
                </a:schemeClr>
              </a:solidFill>
              <a:latin typeface="+mn-lt"/>
            </a:endParaRPr>
          </a:p>
          <a:p>
            <a:pPr>
              <a:spcBef>
                <a:spcPts val="1200"/>
              </a:spcBef>
              <a:buClr>
                <a:schemeClr val="tx2">
                  <a:lumMod val="20000"/>
                  <a:lumOff val="80000"/>
                </a:schemeClr>
              </a:buClr>
              <a:buFont typeface="Arial" panose="020B0604020202020204" pitchFamily="34" charset="0"/>
              <a:buChar char="•"/>
            </a:pPr>
            <a:r>
              <a:rPr lang="en-US" altLang="zh-CN" sz="2400" dirty="0">
                <a:solidFill>
                  <a:schemeClr val="tx2">
                    <a:lumMod val="20000"/>
                    <a:lumOff val="80000"/>
                  </a:schemeClr>
                </a:solidFill>
                <a:latin typeface="+mn-lt"/>
              </a:rPr>
              <a:t>If Sid gives up the right to purchase the 25 new issue, he will make a loss of £4, which represents a loss of £4 on the existing 100 shares.</a:t>
            </a:r>
          </a:p>
          <a:p>
            <a:pPr marL="0" indent="0" eaLnBrk="1" hangingPunct="1">
              <a:spcBef>
                <a:spcPts val="1200"/>
              </a:spcBef>
              <a:buNone/>
            </a:pPr>
            <a:endParaRPr lang="en-US" altLang="zh-CN"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7362" y="48890"/>
            <a:ext cx="9164636" cy="859830"/>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lnSpc>
                <a:spcPct val="150000"/>
              </a:lnSpc>
              <a:spcBef>
                <a:spcPts val="0"/>
              </a:spcBef>
              <a:defRPr/>
            </a:pPr>
            <a:r>
              <a:rPr lang="en-GB" sz="3000" kern="0" dirty="0">
                <a:solidFill>
                  <a:schemeClr val="tx2"/>
                </a:solidFill>
                <a:latin typeface="+mj-lt"/>
                <a:ea typeface="+mj-ea"/>
                <a:cs typeface="+mj-cs"/>
              </a:rPr>
              <a:t>Rights issue from the shareholder’s perspective - </a:t>
            </a:r>
            <a:r>
              <a:rPr lang="en-GB" sz="3200" kern="0" dirty="0">
                <a:solidFill>
                  <a:schemeClr val="tx2"/>
                </a:solidFill>
                <a:latin typeface="+mj-lt"/>
                <a:ea typeface="+mj-ea"/>
                <a:cs typeface="+mj-cs"/>
              </a:rPr>
              <a:t>2</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31</a:t>
            </a:fld>
            <a:endParaRPr lang="en-GB" altLang="en-US" dirty="0">
              <a:solidFill>
                <a:schemeClr val="bg1"/>
              </a:solidFill>
            </a:endParaRPr>
          </a:p>
        </p:txBody>
      </p:sp>
    </p:spTree>
    <p:extLst>
      <p:ext uri="{BB962C8B-B14F-4D97-AF65-F5344CB8AC3E}">
        <p14:creationId xmlns:p14="http://schemas.microsoft.com/office/powerpoint/2010/main" val="31325241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908720"/>
            <a:ext cx="9144000" cy="482453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0" indent="0">
              <a:spcBef>
                <a:spcPts val="1200"/>
              </a:spcBef>
              <a:buNone/>
            </a:pPr>
            <a:endParaRPr lang="en-GB" sz="2400" b="0" i="0" dirty="0">
              <a:solidFill>
                <a:schemeClr val="tx2">
                  <a:lumMod val="20000"/>
                  <a:lumOff val="80000"/>
                </a:schemeClr>
              </a:solidFill>
              <a:effectLst/>
              <a:latin typeface="+mj-lt"/>
            </a:endParaRPr>
          </a:p>
          <a:p>
            <a:pPr>
              <a:spcBef>
                <a:spcPts val="1200"/>
              </a:spcBef>
              <a:buClr>
                <a:schemeClr val="tx2">
                  <a:lumMod val="20000"/>
                  <a:lumOff val="80000"/>
                </a:schemeClr>
              </a:buClr>
              <a:buFont typeface="Arial" panose="020B0604020202020204" pitchFamily="34" charset="0"/>
              <a:buChar char="•"/>
            </a:pPr>
            <a:r>
              <a:rPr lang="en-GB" sz="2400" b="0" i="0" dirty="0">
                <a:solidFill>
                  <a:schemeClr val="tx2">
                    <a:lumMod val="20000"/>
                    <a:lumOff val="80000"/>
                  </a:schemeClr>
                </a:solidFill>
                <a:effectLst/>
                <a:latin typeface="+mn-lt"/>
              </a:rPr>
              <a:t>A scrip issue or bonus issue is when a company creates new shares and awards them to existing stockholders. This is different from a scrip dividend, where stockholders are given the choice of receiving cash or shares.</a:t>
            </a:r>
          </a:p>
          <a:p>
            <a:pPr>
              <a:spcBef>
                <a:spcPts val="1200"/>
              </a:spcBef>
              <a:buClr>
                <a:schemeClr val="tx2">
                  <a:lumMod val="20000"/>
                  <a:lumOff val="80000"/>
                </a:schemeClr>
              </a:buClr>
              <a:buFont typeface="Arial" panose="020B0604020202020204" pitchFamily="34" charset="0"/>
              <a:buChar char="•"/>
            </a:pPr>
            <a:endParaRPr lang="en-GB" altLang="zh-CN" sz="2400" dirty="0">
              <a:solidFill>
                <a:schemeClr val="tx2">
                  <a:lumMod val="20000"/>
                  <a:lumOff val="80000"/>
                </a:schemeClr>
              </a:solidFill>
              <a:latin typeface="+mn-lt"/>
            </a:endParaRPr>
          </a:p>
          <a:p>
            <a:pPr>
              <a:spcBef>
                <a:spcPts val="1200"/>
              </a:spcBef>
              <a:buClr>
                <a:schemeClr val="tx2">
                  <a:lumMod val="20000"/>
                  <a:lumOff val="80000"/>
                </a:schemeClr>
              </a:buClr>
              <a:buFont typeface="Arial" panose="020B0604020202020204" pitchFamily="34" charset="0"/>
              <a:buChar char="•"/>
            </a:pPr>
            <a:r>
              <a:rPr lang="en-GB" altLang="zh-CN" sz="2400" dirty="0">
                <a:solidFill>
                  <a:schemeClr val="tx2">
                    <a:lumMod val="20000"/>
                    <a:lumOff val="80000"/>
                  </a:schemeClr>
                </a:solidFill>
                <a:latin typeface="+mn-lt"/>
              </a:rPr>
              <a:t>Companies often prefer to create scrip issues </a:t>
            </a:r>
            <a:r>
              <a:rPr lang="en-GB" sz="2400" b="0" i="0" dirty="0">
                <a:solidFill>
                  <a:srgbClr val="202124"/>
                </a:solidFill>
                <a:effectLst/>
                <a:latin typeface="+mn-lt"/>
              </a:rPr>
              <a:t> </a:t>
            </a:r>
            <a:r>
              <a:rPr lang="en-GB" sz="2400" b="0" i="0" dirty="0">
                <a:solidFill>
                  <a:schemeClr val="tx2">
                    <a:lumMod val="20000"/>
                    <a:lumOff val="80000"/>
                  </a:schemeClr>
                </a:solidFill>
                <a:effectLst/>
                <a:latin typeface="+mn-lt"/>
              </a:rPr>
              <a:t>as a way to save cash while still providing an income to shareholders as an alternative to paying a dividend.</a:t>
            </a:r>
            <a:endParaRPr lang="en-US" altLang="zh-CN" sz="2400" dirty="0">
              <a:solidFill>
                <a:schemeClr val="tx2">
                  <a:lumMod val="20000"/>
                  <a:lumOff val="80000"/>
                </a:schemeClr>
              </a:solidFill>
              <a:latin typeface="+mn-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7362" y="48890"/>
            <a:ext cx="9164636" cy="859830"/>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lnSpc>
                <a:spcPct val="150000"/>
              </a:lnSpc>
              <a:spcBef>
                <a:spcPts val="0"/>
              </a:spcBef>
              <a:defRPr/>
            </a:pPr>
            <a:r>
              <a:rPr lang="en-GB" sz="4000" kern="0" dirty="0">
                <a:solidFill>
                  <a:schemeClr val="tx2"/>
                </a:solidFill>
                <a:latin typeface="+mj-lt"/>
                <a:ea typeface="+mj-ea"/>
                <a:cs typeface="+mj-cs"/>
              </a:rPr>
              <a:t>Scrip or bonus issues</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32</a:t>
            </a:fld>
            <a:endParaRPr lang="en-GB" altLang="en-US" dirty="0">
              <a:solidFill>
                <a:schemeClr val="bg1"/>
              </a:solidFill>
            </a:endParaRPr>
          </a:p>
        </p:txBody>
      </p:sp>
    </p:spTree>
    <p:extLst>
      <p:ext uri="{BB962C8B-B14F-4D97-AF65-F5344CB8AC3E}">
        <p14:creationId xmlns:p14="http://schemas.microsoft.com/office/powerpoint/2010/main" val="15419032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908720"/>
            <a:ext cx="9144000" cy="482453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spcBef>
                <a:spcPts val="1200"/>
              </a:spcBef>
              <a:buClr>
                <a:schemeClr val="tx2">
                  <a:lumMod val="20000"/>
                  <a:lumOff val="80000"/>
                </a:schemeClr>
              </a:buClr>
              <a:buFont typeface="Arial" panose="020B0604020202020204" pitchFamily="34" charset="0"/>
              <a:buChar char="•"/>
            </a:pPr>
            <a:r>
              <a:rPr lang="en-GB" sz="2000" b="0" i="0" dirty="0">
                <a:solidFill>
                  <a:schemeClr val="tx2">
                    <a:lumMod val="20000"/>
                    <a:lumOff val="80000"/>
                  </a:schemeClr>
                </a:solidFill>
                <a:effectLst/>
                <a:latin typeface="+mj-lt"/>
              </a:rPr>
              <a:t>The last three lectures have looked extensively at sources of finance in general, debt capital, and equity capital</a:t>
            </a:r>
          </a:p>
          <a:p>
            <a:pPr>
              <a:spcBef>
                <a:spcPts val="1200"/>
              </a:spcBef>
              <a:buClr>
                <a:schemeClr val="tx2">
                  <a:lumMod val="20000"/>
                  <a:lumOff val="80000"/>
                </a:schemeClr>
              </a:buClr>
              <a:buFont typeface="Arial" panose="020B0604020202020204" pitchFamily="34" charset="0"/>
              <a:buChar char="•"/>
            </a:pPr>
            <a:r>
              <a:rPr lang="en-GB" sz="2000" dirty="0">
                <a:solidFill>
                  <a:schemeClr val="tx2">
                    <a:lumMod val="20000"/>
                    <a:lumOff val="80000"/>
                  </a:schemeClr>
                </a:solidFill>
                <a:latin typeface="+mj-lt"/>
              </a:rPr>
              <a:t>There is no ideal mix of debt and equity, although most firms do take advantage of debt capital because of the significant advantages of borrowing, especially in terms of tax advantages when profits are high</a:t>
            </a:r>
          </a:p>
          <a:p>
            <a:pPr>
              <a:spcBef>
                <a:spcPts val="1200"/>
              </a:spcBef>
              <a:buClr>
                <a:schemeClr val="tx2">
                  <a:lumMod val="20000"/>
                  <a:lumOff val="80000"/>
                </a:schemeClr>
              </a:buClr>
              <a:buFont typeface="Arial" panose="020B0604020202020204" pitchFamily="34" charset="0"/>
              <a:buChar char="•"/>
            </a:pPr>
            <a:r>
              <a:rPr lang="en-GB" sz="2000" dirty="0">
                <a:solidFill>
                  <a:schemeClr val="tx2">
                    <a:lumMod val="20000"/>
                    <a:lumOff val="80000"/>
                  </a:schemeClr>
                </a:solidFill>
                <a:latin typeface="+mj-lt"/>
              </a:rPr>
              <a:t>Equity also has a number of benefits, largely as a result of the flexibility offered when considering dividend payout levels, and also in new share issues</a:t>
            </a:r>
          </a:p>
          <a:p>
            <a:pPr>
              <a:spcBef>
                <a:spcPts val="1200"/>
              </a:spcBef>
              <a:buClr>
                <a:schemeClr val="tx2">
                  <a:lumMod val="20000"/>
                  <a:lumOff val="80000"/>
                </a:schemeClr>
              </a:buClr>
              <a:buFont typeface="Arial" panose="020B0604020202020204" pitchFamily="34" charset="0"/>
              <a:buChar char="•"/>
            </a:pPr>
            <a:r>
              <a:rPr lang="en-GB" sz="2000" dirty="0">
                <a:solidFill>
                  <a:schemeClr val="tx2">
                    <a:lumMod val="20000"/>
                    <a:lumOff val="80000"/>
                  </a:schemeClr>
                </a:solidFill>
                <a:latin typeface="+mj-lt"/>
              </a:rPr>
              <a:t>Preference shares, although technically debt, also offer flexibility in terms of when they are declared in relation to varying profit or loss levels</a:t>
            </a:r>
          </a:p>
          <a:p>
            <a:pPr>
              <a:spcBef>
                <a:spcPts val="1200"/>
              </a:spcBef>
              <a:buClr>
                <a:schemeClr val="tx2">
                  <a:lumMod val="20000"/>
                  <a:lumOff val="80000"/>
                </a:schemeClr>
              </a:buClr>
              <a:buFont typeface="Arial" panose="020B0604020202020204" pitchFamily="34" charset="0"/>
              <a:buChar char="•"/>
            </a:pPr>
            <a:r>
              <a:rPr lang="en-GB" sz="2000" dirty="0">
                <a:solidFill>
                  <a:schemeClr val="tx2">
                    <a:lumMod val="20000"/>
                    <a:lumOff val="80000"/>
                  </a:schemeClr>
                </a:solidFill>
                <a:latin typeface="+mj-lt"/>
              </a:rPr>
              <a:t>The mix of debt and equity depends on so many factors, both in terms of quantitative and qualitative analysis, although in can be argued most firms can benefit from some level of debt in their financial structure profiles and cost of capital decisions</a:t>
            </a:r>
          </a:p>
          <a:p>
            <a:pPr>
              <a:spcBef>
                <a:spcPts val="1200"/>
              </a:spcBef>
              <a:buClr>
                <a:schemeClr val="tx2">
                  <a:lumMod val="20000"/>
                  <a:lumOff val="80000"/>
                </a:schemeClr>
              </a:buClr>
              <a:buFont typeface="Arial" panose="020B0604020202020204" pitchFamily="34" charset="0"/>
              <a:buChar char="•"/>
            </a:pPr>
            <a:r>
              <a:rPr lang="en-GB" sz="2400" dirty="0">
                <a:solidFill>
                  <a:schemeClr val="tx2">
                    <a:lumMod val="20000"/>
                    <a:lumOff val="80000"/>
                  </a:schemeClr>
                </a:solidFill>
                <a:latin typeface="+mj-lt"/>
              </a:rPr>
              <a:t> </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38911" y="0"/>
            <a:ext cx="9105089" cy="899009"/>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lnSpc>
                <a:spcPct val="150000"/>
              </a:lnSpc>
              <a:spcBef>
                <a:spcPts val="0"/>
              </a:spcBef>
              <a:defRPr/>
            </a:pPr>
            <a:r>
              <a:rPr lang="en-GB" sz="4000" kern="0" dirty="0">
                <a:solidFill>
                  <a:schemeClr val="tx2"/>
                </a:solidFill>
                <a:latin typeface="+mj-lt"/>
                <a:ea typeface="+mj-ea"/>
                <a:cs typeface="+mj-cs"/>
              </a:rPr>
              <a:t>Equity or debt</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33</a:t>
            </a:fld>
            <a:endParaRPr lang="en-GB" altLang="en-US" dirty="0">
              <a:solidFill>
                <a:schemeClr val="bg1"/>
              </a:solidFill>
            </a:endParaRPr>
          </a:p>
        </p:txBody>
      </p:sp>
    </p:spTree>
    <p:extLst>
      <p:ext uri="{BB962C8B-B14F-4D97-AF65-F5344CB8AC3E}">
        <p14:creationId xmlns:p14="http://schemas.microsoft.com/office/powerpoint/2010/main" val="13896386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10356</TotalTime>
  <Words>2748</Words>
  <Application>Microsoft Office PowerPoint</Application>
  <PresentationFormat>On-screen Show (4:3)</PresentationFormat>
  <Paragraphs>342</Paragraphs>
  <Slides>33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Century Gothic</vt:lpstr>
      <vt:lpstr>Garamond</vt:lpstr>
      <vt:lpstr>Wingdings</vt:lpstr>
      <vt:lpstr>Wingdings 3</vt:lpstr>
      <vt:lpstr>20140311PresentationUWTSDTemplate</vt:lpstr>
      <vt:lpstr>MBA  Corporate Finance</vt:lpstr>
      <vt:lpstr>PowerPoint Presentation</vt:lpstr>
      <vt:lpstr>Most businesses have a combination of both equity and debt</vt:lpstr>
      <vt:lpstr>Debt finance compared to equity finance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are equities valued? - 8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cp:lastModifiedBy>
  <cp:revision>339</cp:revision>
  <cp:lastPrinted>2022-11-08T12:19:29Z</cp:lastPrinted>
  <dcterms:created xsi:type="dcterms:W3CDTF">2013-10-11T12:05:37Z</dcterms:created>
  <dcterms:modified xsi:type="dcterms:W3CDTF">2023-11-08T10:54:30Z</dcterms:modified>
</cp:coreProperties>
</file>