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11"/>
  </p:notesMasterIdLst>
  <p:sldIdLst>
    <p:sldId id="256" r:id="rId2"/>
    <p:sldId id="260" r:id="rId3"/>
    <p:sldId id="261" r:id="rId4"/>
    <p:sldId id="262" r:id="rId5"/>
    <p:sldId id="263" r:id="rId6"/>
    <p:sldId id="264" r:id="rId7"/>
    <p:sldId id="265" r:id="rId8"/>
    <p:sldId id="266" r:id="rId9"/>
    <p:sldId id="267" r:id="rId1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77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318077DB-CB7D-44D2-A885-CF13011C4F86}" type="datetimeFigureOut">
              <a:rPr lang="en-GB"/>
              <a:pPr>
                <a:defRPr/>
              </a:pPr>
              <a:t>07/11/2014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ACDD0BA-6BE0-4DEB-A145-6EB6AE304B6E}" type="slidenum">
              <a:rPr lang="en-GB"/>
              <a:pPr>
                <a:defRPr/>
              </a:pPr>
              <a:t>‹#›</a:t>
            </a:fld>
            <a:endParaRPr lang="en-GB"/>
          </a:p>
        </p:txBody>
      </p:sp>
    </p:spTree>
    <p:extLst>
      <p:ext uri="{BB962C8B-B14F-4D97-AF65-F5344CB8AC3E}">
        <p14:creationId xmlns:p14="http://schemas.microsoft.com/office/powerpoint/2010/main" val="47177194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D3E923AF-2E64-486F-8D6F-A527DB370849}" type="datetimeFigureOut">
              <a:rPr lang="en-GB"/>
              <a:pPr>
                <a:defRPr/>
              </a:pPr>
              <a:t>07/11/2014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9F3B9CC6-2CB3-4508-9D7D-9F7F763547E9}" type="slidenum">
              <a:rPr lang="en-GB"/>
              <a:pPr>
                <a:defRPr/>
              </a:pPr>
              <a:t>‹#›</a:t>
            </a:fld>
            <a:endParaRPr lang="en-GB"/>
          </a:p>
        </p:txBody>
      </p:sp>
    </p:spTree>
    <p:extLst>
      <p:ext uri="{BB962C8B-B14F-4D97-AF65-F5344CB8AC3E}">
        <p14:creationId xmlns:p14="http://schemas.microsoft.com/office/powerpoint/2010/main" val="3270752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4F943E01-FAAA-4561-AAF4-C74414E31B13}" type="slidenum">
              <a:rPr lang="en-GB"/>
              <a:pPr>
                <a:defRPr/>
              </a:pPr>
              <a:t>‹#›</a:t>
            </a:fld>
            <a:endParaRPr lang="en-GB"/>
          </a:p>
        </p:txBody>
      </p:sp>
    </p:spTree>
    <p:extLst>
      <p:ext uri="{BB962C8B-B14F-4D97-AF65-F5344CB8AC3E}">
        <p14:creationId xmlns:p14="http://schemas.microsoft.com/office/powerpoint/2010/main" val="3617354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C0BA7DC2-8FCF-4246-A0B3-9BF1A4662771}" type="datetimeFigureOut">
              <a:rPr lang="en-GB"/>
              <a:pPr>
                <a:defRPr/>
              </a:pPr>
              <a:t>07/11/2014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0D8484A-4EC8-45C9-89B1-418A11755595}" type="slidenum">
              <a:rPr lang="en-GB"/>
              <a:pPr>
                <a:defRPr/>
              </a:pPr>
              <a:t>‹#›</a:t>
            </a:fld>
            <a:endParaRPr lang="en-GB"/>
          </a:p>
        </p:txBody>
      </p:sp>
    </p:spTree>
    <p:extLst>
      <p:ext uri="{BB962C8B-B14F-4D97-AF65-F5344CB8AC3E}">
        <p14:creationId xmlns:p14="http://schemas.microsoft.com/office/powerpoint/2010/main" val="2682301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E1EABE9D-1D00-489F-8D66-7174737AFC05}" type="datetimeFigureOut">
              <a:rPr lang="en-GB"/>
              <a:pPr>
                <a:defRPr/>
              </a:pPr>
              <a:t>07/11/2014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C01FD19D-0F31-4E83-9C14-01580FC20BDE}" type="slidenum">
              <a:rPr lang="en-GB"/>
              <a:pPr>
                <a:defRPr/>
              </a:pPr>
              <a:t>‹#›</a:t>
            </a:fld>
            <a:endParaRPr lang="en-GB"/>
          </a:p>
        </p:txBody>
      </p:sp>
    </p:spTree>
    <p:extLst>
      <p:ext uri="{BB962C8B-B14F-4D97-AF65-F5344CB8AC3E}">
        <p14:creationId xmlns:p14="http://schemas.microsoft.com/office/powerpoint/2010/main" val="104022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2E7CCE62-DD88-4D59-90EC-52DE39B0A88A}" type="datetimeFigureOut">
              <a:rPr lang="en-GB"/>
              <a:pPr>
                <a:defRPr/>
              </a:pPr>
              <a:t>07/11/2014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E1096FAF-55E6-4E9C-8E0E-C9DF4C43A2E0}" type="slidenum">
              <a:rPr lang="en-GB"/>
              <a:pPr>
                <a:defRPr/>
              </a:pPr>
              <a:t>‹#›</a:t>
            </a:fld>
            <a:endParaRPr lang="en-GB"/>
          </a:p>
        </p:txBody>
      </p:sp>
    </p:spTree>
    <p:extLst>
      <p:ext uri="{BB962C8B-B14F-4D97-AF65-F5344CB8AC3E}">
        <p14:creationId xmlns:p14="http://schemas.microsoft.com/office/powerpoint/2010/main" val="348581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8490E77-A1F4-4CFE-86FA-E3759816360B}" type="datetimeFigureOut">
              <a:rPr lang="en-GB"/>
              <a:pPr>
                <a:defRPr/>
              </a:pPr>
              <a:t>07/11/2014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E9105470-BF9A-42FB-A9DA-57E96507A983}" type="slidenum">
              <a:rPr lang="en-GB"/>
              <a:pPr>
                <a:defRPr/>
              </a:pPr>
              <a:t>‹#›</a:t>
            </a:fld>
            <a:endParaRPr lang="en-GB"/>
          </a:p>
        </p:txBody>
      </p:sp>
    </p:spTree>
    <p:extLst>
      <p:ext uri="{BB962C8B-B14F-4D97-AF65-F5344CB8AC3E}">
        <p14:creationId xmlns:p14="http://schemas.microsoft.com/office/powerpoint/2010/main" val="3365028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97E779F-E4CA-485D-B7CA-6D10CAB563BB}" type="datetimeFigureOut">
              <a:rPr lang="en-GB"/>
              <a:pPr>
                <a:defRPr/>
              </a:pPr>
              <a:t>07/11/2014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A5F854DB-42FB-4525-B463-294B9C446CD3}" type="slidenum">
              <a:rPr lang="en-GB"/>
              <a:pPr>
                <a:defRPr/>
              </a:pPr>
              <a:t>‹#›</a:t>
            </a:fld>
            <a:endParaRPr lang="en-GB"/>
          </a:p>
        </p:txBody>
      </p:sp>
    </p:spTree>
    <p:extLst>
      <p:ext uri="{BB962C8B-B14F-4D97-AF65-F5344CB8AC3E}">
        <p14:creationId xmlns:p14="http://schemas.microsoft.com/office/powerpoint/2010/main" val="2771328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E78F157C-08EB-43FF-8972-3BC6E253DE49}" type="datetimeFigureOut">
              <a:rPr lang="en-GB"/>
              <a:pPr>
                <a:defRPr/>
              </a:pPr>
              <a:t>07/11/2014</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A7C802EC-1B41-4F72-B981-9C62FC7B0F7A}" type="slidenum">
              <a:rPr lang="en-GB"/>
              <a:pPr>
                <a:defRPr/>
              </a:pPr>
              <a:t>‹#›</a:t>
            </a:fld>
            <a:endParaRPr lang="en-GB"/>
          </a:p>
        </p:txBody>
      </p:sp>
    </p:spTree>
    <p:extLst>
      <p:ext uri="{BB962C8B-B14F-4D97-AF65-F5344CB8AC3E}">
        <p14:creationId xmlns:p14="http://schemas.microsoft.com/office/powerpoint/2010/main" val="2851260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D03AE657-6C67-4CA3-91BC-A5F5D823484E}" type="datetimeFigureOut">
              <a:rPr lang="en-GB"/>
              <a:pPr>
                <a:defRPr/>
              </a:pPr>
              <a:t>07/11/2014</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2A9133EB-D5A3-4F68-860B-37F6120270F9}" type="slidenum">
              <a:rPr lang="en-GB"/>
              <a:pPr>
                <a:defRPr/>
              </a:pPr>
              <a:t>‹#›</a:t>
            </a:fld>
            <a:endParaRPr lang="en-GB"/>
          </a:p>
        </p:txBody>
      </p:sp>
    </p:spTree>
    <p:extLst>
      <p:ext uri="{BB962C8B-B14F-4D97-AF65-F5344CB8AC3E}">
        <p14:creationId xmlns:p14="http://schemas.microsoft.com/office/powerpoint/2010/main" val="220333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E836326-5992-486E-BB13-B7CA2A9646AA}" type="datetimeFigureOut">
              <a:rPr lang="en-GB"/>
              <a:pPr>
                <a:defRPr/>
              </a:pPr>
              <a:t>07/11/2014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C902D964-C3BC-47C1-BF52-1AA3062F2513}" type="slidenum">
              <a:rPr lang="en-GB"/>
              <a:pPr>
                <a:defRPr/>
              </a:pPr>
              <a:t>‹#›</a:t>
            </a:fld>
            <a:endParaRPr lang="en-GB"/>
          </a:p>
        </p:txBody>
      </p:sp>
    </p:spTree>
    <p:extLst>
      <p:ext uri="{BB962C8B-B14F-4D97-AF65-F5344CB8AC3E}">
        <p14:creationId xmlns:p14="http://schemas.microsoft.com/office/powerpoint/2010/main" val="2972327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CFBFBE2-872A-4C44-8BEA-A5EBEDF07712}" type="datetimeFigureOut">
              <a:rPr lang="en-GB"/>
              <a:pPr>
                <a:defRPr/>
              </a:pPr>
              <a:t>07/11/2014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0DF15297-F245-478A-8026-4AB9F882083B}" type="slidenum">
              <a:rPr lang="en-GB"/>
              <a:pPr>
                <a:defRPr/>
              </a:pPr>
              <a:t>‹#›</a:t>
            </a:fld>
            <a:endParaRPr lang="en-GB"/>
          </a:p>
        </p:txBody>
      </p:sp>
    </p:spTree>
    <p:extLst>
      <p:ext uri="{BB962C8B-B14F-4D97-AF65-F5344CB8AC3E}">
        <p14:creationId xmlns:p14="http://schemas.microsoft.com/office/powerpoint/2010/main" val="1881873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30725"/>
          </a:xfrm>
        </p:spPr>
        <p:txBody>
          <a:bodyPr/>
          <a:lstStyle/>
          <a:p>
            <a:pPr lvl="0"/>
            <a:endParaRPr lang="en-GB" noProof="0" smtClean="0"/>
          </a:p>
        </p:txBody>
      </p:sp>
      <p:sp>
        <p:nvSpPr>
          <p:cNvPr id="5" name="Rectangle 44"/>
          <p:cNvSpPr>
            <a:spLocks noGrp="1" noChangeArrowheads="1"/>
          </p:cNvSpPr>
          <p:nvPr>
            <p:ph type="dt" sz="half" idx="10"/>
          </p:nvPr>
        </p:nvSpPr>
        <p:spPr>
          <a:ln/>
        </p:spPr>
        <p:txBody>
          <a:bodyPr/>
          <a:lstStyle>
            <a:lvl1pPr>
              <a:defRPr/>
            </a:lvl1pPr>
          </a:lstStyle>
          <a:p>
            <a:pPr>
              <a:defRPr/>
            </a:pPr>
            <a:endParaRPr lang="en-GB"/>
          </a:p>
        </p:txBody>
      </p:sp>
      <p:sp>
        <p:nvSpPr>
          <p:cNvPr id="6" name="Rectangle 45"/>
          <p:cNvSpPr>
            <a:spLocks noGrp="1" noChangeArrowheads="1"/>
          </p:cNvSpPr>
          <p:nvPr>
            <p:ph type="ftr" sz="quarter" idx="11"/>
          </p:nvPr>
        </p:nvSpPr>
        <p:spPr>
          <a:ln/>
        </p:spPr>
        <p:txBody>
          <a:bodyPr/>
          <a:lstStyle>
            <a:lvl1pPr>
              <a:defRPr/>
            </a:lvl1pPr>
          </a:lstStyle>
          <a:p>
            <a:pPr>
              <a:defRPr/>
            </a:pPr>
            <a:endParaRPr lang="en-GB"/>
          </a:p>
        </p:txBody>
      </p:sp>
      <p:sp>
        <p:nvSpPr>
          <p:cNvPr id="7" name="Rectangle 46"/>
          <p:cNvSpPr>
            <a:spLocks noGrp="1" noChangeArrowheads="1"/>
          </p:cNvSpPr>
          <p:nvPr>
            <p:ph type="sldNum" sz="quarter" idx="12"/>
          </p:nvPr>
        </p:nvSpPr>
        <p:spPr>
          <a:ln/>
        </p:spPr>
        <p:txBody>
          <a:bodyPr/>
          <a:lstStyle>
            <a:lvl1pPr>
              <a:defRPr/>
            </a:lvl1pPr>
          </a:lstStyle>
          <a:p>
            <a:pPr>
              <a:defRPr/>
            </a:pPr>
            <a:fld id="{D7957B82-D30C-462D-8565-F9D92C44199B}" type="slidenum">
              <a:rPr lang="en-GB"/>
              <a:pPr>
                <a:defRPr/>
              </a:pPr>
              <a:t>‹#›</a:t>
            </a:fld>
            <a:endParaRPr lang="en-GB"/>
          </a:p>
        </p:txBody>
      </p:sp>
    </p:spTree>
    <p:extLst>
      <p:ext uri="{BB962C8B-B14F-4D97-AF65-F5344CB8AC3E}">
        <p14:creationId xmlns:p14="http://schemas.microsoft.com/office/powerpoint/2010/main" val="4253127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C8A32504-D6BE-4702-8C33-5DB6F591CA7C}" type="datetimeFigureOut">
              <a:rPr lang="en-GB"/>
              <a:pPr>
                <a:defRPr/>
              </a:pPr>
              <a:t>07/11/2014</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65F84BE5-1D8B-4FA2-93F9-B46787225DC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 id="2147483856" r:id="rId12"/>
  </p:sldLayoutIdLst>
  <p:txStyles>
    <p:titleStyle>
      <a:lvl1pPr algn="l" rtl="0" fontAlgn="base">
        <a:spcBef>
          <a:spcPct val="0"/>
        </a:spcBef>
        <a:spcAft>
          <a:spcPct val="0"/>
        </a:spcAft>
        <a:defRPr sz="2800" kern="1200" cap="all">
          <a:solidFill>
            <a:schemeClr val="tx1"/>
          </a:solidFill>
          <a:latin typeface="+mj-lt"/>
          <a:ea typeface="+mj-ea"/>
          <a:cs typeface="+mj-cs"/>
        </a:defRPr>
      </a:lvl1pPr>
      <a:lvl2pPr algn="l" rtl="0" fontAlgn="base">
        <a:spcBef>
          <a:spcPct val="0"/>
        </a:spcBef>
        <a:spcAft>
          <a:spcPct val="0"/>
        </a:spcAft>
        <a:defRPr sz="2800">
          <a:solidFill>
            <a:schemeClr val="tx1"/>
          </a:solidFill>
          <a:latin typeface="Franklin Gothic Medium" pitchFamily="34" charset="0"/>
        </a:defRPr>
      </a:lvl2pPr>
      <a:lvl3pPr algn="l" rtl="0" fontAlgn="base">
        <a:spcBef>
          <a:spcPct val="0"/>
        </a:spcBef>
        <a:spcAft>
          <a:spcPct val="0"/>
        </a:spcAft>
        <a:defRPr sz="2800">
          <a:solidFill>
            <a:schemeClr val="tx1"/>
          </a:solidFill>
          <a:latin typeface="Franklin Gothic Medium" pitchFamily="34" charset="0"/>
        </a:defRPr>
      </a:lvl3pPr>
      <a:lvl4pPr algn="l" rtl="0" fontAlgn="base">
        <a:spcBef>
          <a:spcPct val="0"/>
        </a:spcBef>
        <a:spcAft>
          <a:spcPct val="0"/>
        </a:spcAft>
        <a:defRPr sz="2800">
          <a:solidFill>
            <a:schemeClr val="tx1"/>
          </a:solidFill>
          <a:latin typeface="Franklin Gothic Medium" pitchFamily="34" charset="0"/>
        </a:defRPr>
      </a:lvl4pPr>
      <a:lvl5pPr algn="l" rtl="0" fontAlgn="base">
        <a:spcBef>
          <a:spcPct val="0"/>
        </a:spcBef>
        <a:spcAft>
          <a:spcPct val="0"/>
        </a:spcAft>
        <a:defRPr sz="2800">
          <a:solidFill>
            <a:schemeClr val="tx1"/>
          </a:solidFill>
          <a:latin typeface="Franklin Gothic Medium" pitchFamily="34" charset="0"/>
        </a:defRPr>
      </a:lvl5pPr>
      <a:lvl6pPr marL="457200" algn="l" rtl="0" fontAlgn="base">
        <a:spcBef>
          <a:spcPct val="0"/>
        </a:spcBef>
        <a:spcAft>
          <a:spcPct val="0"/>
        </a:spcAft>
        <a:defRPr sz="2800">
          <a:solidFill>
            <a:schemeClr val="tx1"/>
          </a:solidFill>
          <a:latin typeface="Franklin Gothic Medium" pitchFamily="34" charset="0"/>
        </a:defRPr>
      </a:lvl6pPr>
      <a:lvl7pPr marL="914400" algn="l" rtl="0" fontAlgn="base">
        <a:spcBef>
          <a:spcPct val="0"/>
        </a:spcBef>
        <a:spcAft>
          <a:spcPct val="0"/>
        </a:spcAft>
        <a:defRPr sz="2800">
          <a:solidFill>
            <a:schemeClr val="tx1"/>
          </a:solidFill>
          <a:latin typeface="Franklin Gothic Medium" pitchFamily="34" charset="0"/>
        </a:defRPr>
      </a:lvl7pPr>
      <a:lvl8pPr marL="1371600" algn="l" rtl="0" fontAlgn="base">
        <a:spcBef>
          <a:spcPct val="0"/>
        </a:spcBef>
        <a:spcAft>
          <a:spcPct val="0"/>
        </a:spcAft>
        <a:defRPr sz="2800">
          <a:solidFill>
            <a:schemeClr val="tx1"/>
          </a:solidFill>
          <a:latin typeface="Franklin Gothic Medium" pitchFamily="34" charset="0"/>
        </a:defRPr>
      </a:lvl8pPr>
      <a:lvl9pPr marL="1828800" algn="l" rtl="0" fontAlgn="base">
        <a:spcBef>
          <a:spcPct val="0"/>
        </a:spcBef>
        <a:spcAft>
          <a:spcPct val="0"/>
        </a:spcAft>
        <a:defRPr sz="2800">
          <a:solidFill>
            <a:schemeClr val="tx1"/>
          </a:solidFill>
          <a:latin typeface="Franklin Gothic Medium" pitchFamily="34" charset="0"/>
        </a:defRPr>
      </a:lvl9pPr>
    </p:titleStyle>
    <p:bodyStyle>
      <a:lvl1pPr marL="342900" indent="-342900" algn="l" rtl="0" fontAlgn="base">
        <a:spcBef>
          <a:spcPts val="800"/>
        </a:spcBef>
        <a:spcAft>
          <a:spcPct val="0"/>
        </a:spcAft>
        <a:buFont typeface="Arial" charset="0"/>
        <a:defRPr sz="1600" b="1" kern="1200">
          <a:solidFill>
            <a:schemeClr val="tx1"/>
          </a:solidFill>
          <a:latin typeface="+mn-lt"/>
          <a:ea typeface="+mn-ea"/>
          <a:cs typeface="+mn-cs"/>
        </a:defRPr>
      </a:lvl1pPr>
      <a:lvl2pPr marL="1730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dirty="0"/>
              <a:t>The User Application</a:t>
            </a:r>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smtClean="0"/>
              <a:t>Continued</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p:cNvSpPr>
            <a:spLocks noGrp="1" noChangeArrowheads="1"/>
          </p:cNvSpPr>
          <p:nvPr>
            <p:ph type="title"/>
          </p:nvPr>
        </p:nvSpPr>
        <p:spPr>
          <a:xfrm>
            <a:off x="457200" y="277813"/>
            <a:ext cx="8229600" cy="533400"/>
          </a:xfrm>
        </p:spPr>
        <p:txBody>
          <a:bodyPr/>
          <a:lstStyle/>
          <a:p>
            <a:pPr eaLnBrk="1" hangingPunct="1">
              <a:defRPr/>
            </a:pPr>
            <a:r>
              <a:rPr lang="en-GB" sz="3200" smtClean="0"/>
              <a:t>The User Application</a:t>
            </a:r>
          </a:p>
        </p:txBody>
      </p:sp>
      <p:sp>
        <p:nvSpPr>
          <p:cNvPr id="10243" name="Rectangle 1027"/>
          <p:cNvSpPr>
            <a:spLocks noGrp="1" noChangeArrowheads="1"/>
          </p:cNvSpPr>
          <p:nvPr>
            <p:ph type="body" idx="1"/>
          </p:nvPr>
        </p:nvSpPr>
        <p:spPr/>
        <p:txBody>
          <a:bodyPr/>
          <a:lstStyle/>
          <a:p>
            <a:pPr marL="0" indent="0" eaLnBrk="1" hangingPunct="1">
              <a:defRPr/>
            </a:pPr>
            <a:r>
              <a:rPr lang="en-GB" sz="2400" dirty="0" smtClean="0"/>
              <a:t>Continuing  the </a:t>
            </a:r>
            <a:r>
              <a:rPr lang="en-GB" sz="2400" dirty="0" smtClean="0"/>
              <a:t>creation of </a:t>
            </a:r>
            <a:r>
              <a:rPr lang="en-GB" sz="2400" dirty="0" smtClean="0"/>
              <a:t>your </a:t>
            </a:r>
            <a:r>
              <a:rPr lang="en-GB" sz="2400" dirty="0" smtClean="0"/>
              <a:t>user application (the purchase order system) has amounted to the following :</a:t>
            </a:r>
          </a:p>
          <a:p>
            <a:pPr lvl="1" eaLnBrk="1" hangingPunct="1">
              <a:defRPr/>
            </a:pPr>
            <a:r>
              <a:rPr lang="en-GB" sz="2000" dirty="0" smtClean="0"/>
              <a:t>creation of the orders screen</a:t>
            </a:r>
          </a:p>
          <a:p>
            <a:pPr lvl="2" eaLnBrk="1" hangingPunct="1">
              <a:defRPr/>
            </a:pPr>
            <a:r>
              <a:rPr lang="en-GB" sz="1800" dirty="0" smtClean="0"/>
              <a:t>including the definition of a database area and product list area on the.xls spreadsheet.</a:t>
            </a:r>
          </a:p>
          <a:p>
            <a:pPr lvl="1" eaLnBrk="1" hangingPunct="1">
              <a:defRPr/>
            </a:pPr>
            <a:r>
              <a:rPr lang="en-GB" sz="2000" dirty="0" smtClean="0"/>
              <a:t>Creation of four macros that will carry out the following tasks:-</a:t>
            </a:r>
          </a:p>
          <a:p>
            <a:pPr lvl="2" eaLnBrk="1" hangingPunct="1">
              <a:defRPr/>
            </a:pPr>
            <a:r>
              <a:rPr lang="en-GB" sz="1800" dirty="0" smtClean="0"/>
              <a:t>set the title screen ( i.e. remove many of the screen features)</a:t>
            </a:r>
          </a:p>
          <a:p>
            <a:pPr lvl="2" eaLnBrk="1" hangingPunct="1">
              <a:defRPr/>
            </a:pPr>
            <a:r>
              <a:rPr lang="en-GB" sz="1800" dirty="0" smtClean="0"/>
              <a:t>restore the title screen</a:t>
            </a:r>
          </a:p>
          <a:p>
            <a:pPr lvl="2" eaLnBrk="1" hangingPunct="1">
              <a:defRPr/>
            </a:pPr>
            <a:r>
              <a:rPr lang="en-GB" sz="1800" dirty="0" smtClean="0"/>
              <a:t>move the cursor to the database area</a:t>
            </a:r>
          </a:p>
          <a:p>
            <a:pPr lvl="2" eaLnBrk="1" hangingPunct="1">
              <a:defRPr/>
            </a:pPr>
            <a:r>
              <a:rPr lang="en-GB" sz="1800" dirty="0" smtClean="0"/>
              <a:t>position the title screen  </a:t>
            </a:r>
          </a:p>
        </p:txBody>
      </p:sp>
    </p:spTree>
    <p:extLst>
      <p:ext uri="{BB962C8B-B14F-4D97-AF65-F5344CB8AC3E}">
        <p14:creationId xmlns:p14="http://schemas.microsoft.com/office/powerpoint/2010/main" val="2908371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7813"/>
            <a:ext cx="8229600" cy="685800"/>
          </a:xfrm>
        </p:spPr>
        <p:txBody>
          <a:bodyPr/>
          <a:lstStyle/>
          <a:p>
            <a:pPr eaLnBrk="1" hangingPunct="1">
              <a:defRPr/>
            </a:pPr>
            <a:r>
              <a:rPr lang="en-GB" sz="3600" dirty="0" smtClean="0"/>
              <a:t>Creation of a user form</a:t>
            </a:r>
          </a:p>
        </p:txBody>
      </p:sp>
      <p:sp>
        <p:nvSpPr>
          <p:cNvPr id="11267" name="Rectangle 3"/>
          <p:cNvSpPr>
            <a:spLocks noGrp="1" noChangeArrowheads="1"/>
          </p:cNvSpPr>
          <p:nvPr>
            <p:ph type="body" idx="1"/>
          </p:nvPr>
        </p:nvSpPr>
        <p:spPr>
          <a:xfrm>
            <a:off x="683568" y="1052736"/>
            <a:ext cx="7521575" cy="3579812"/>
          </a:xfrm>
        </p:spPr>
        <p:txBody>
          <a:bodyPr/>
          <a:lstStyle/>
          <a:p>
            <a:pPr eaLnBrk="1" hangingPunct="1">
              <a:defRPr/>
            </a:pPr>
            <a:r>
              <a:rPr lang="en-GB" sz="2000" b="0" dirty="0" smtClean="0"/>
              <a:t>To create a form you need to be in the Visual Basic editor environment</a:t>
            </a:r>
          </a:p>
          <a:p>
            <a:pPr eaLnBrk="1" hangingPunct="1">
              <a:defRPr/>
            </a:pPr>
            <a:r>
              <a:rPr lang="en-GB" sz="2000" b="0" dirty="0" smtClean="0"/>
              <a:t>The next step is to insert a user form into your project</a:t>
            </a:r>
          </a:p>
          <a:p>
            <a:pPr eaLnBrk="1" hangingPunct="1">
              <a:defRPr/>
            </a:pPr>
            <a:r>
              <a:rPr lang="en-GB" sz="2000" b="0" dirty="0" smtClean="0"/>
              <a:t>The window should display a blank form and a tool box. The tool box will allow you to paint your user form with various objects ( </a:t>
            </a:r>
            <a:r>
              <a:rPr lang="en-GB" sz="2000" b="0" dirty="0" err="1" smtClean="0"/>
              <a:t>e.g</a:t>
            </a:r>
            <a:r>
              <a:rPr lang="en-GB" sz="2000" b="0" dirty="0" smtClean="0"/>
              <a:t> a textbox, a label, a </a:t>
            </a:r>
            <a:r>
              <a:rPr lang="en-GB" sz="2000" b="0" dirty="0" err="1" smtClean="0"/>
              <a:t>combobox</a:t>
            </a:r>
            <a:r>
              <a:rPr lang="en-GB" sz="2000" b="0" dirty="0" smtClean="0"/>
              <a:t>, a checkbox )</a:t>
            </a:r>
          </a:p>
          <a:p>
            <a:pPr eaLnBrk="1" hangingPunct="1">
              <a:defRPr/>
            </a:pPr>
            <a:r>
              <a:rPr lang="en-GB" sz="2000" b="0" dirty="0" smtClean="0"/>
              <a:t>Note that as you build the user form you will be prompted to name the objects in a properties window that is attached to each object. If you are naming textbox variable then you have could  prefix them with TB e.g. </a:t>
            </a:r>
            <a:r>
              <a:rPr lang="en-GB" sz="2000" b="0" dirty="0" err="1" smtClean="0"/>
              <a:t>tbquantity</a:t>
            </a:r>
            <a:r>
              <a:rPr lang="en-GB" sz="2000" b="0" dirty="0" smtClean="0"/>
              <a:t>. This is good development convention, if you adhere to some basic rules then it will help you in the development process.</a:t>
            </a:r>
          </a:p>
        </p:txBody>
      </p:sp>
    </p:spTree>
    <p:extLst>
      <p:ext uri="{BB962C8B-B14F-4D97-AF65-F5344CB8AC3E}">
        <p14:creationId xmlns:p14="http://schemas.microsoft.com/office/powerpoint/2010/main" val="3876527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GB" sz="3200" smtClean="0"/>
              <a:t>The user form development window</a:t>
            </a:r>
            <a:br>
              <a:rPr lang="en-GB" sz="3200" smtClean="0"/>
            </a:br>
            <a:endParaRPr lang="en-GB" sz="3200" smtClean="0"/>
          </a:p>
        </p:txBody>
      </p:sp>
      <p:sp>
        <p:nvSpPr>
          <p:cNvPr id="5123" name="Rectangle 3"/>
          <p:cNvSpPr>
            <a:spLocks noGrp="1" noChangeArrowheads="1"/>
          </p:cNvSpPr>
          <p:nvPr>
            <p:ph type="body" sz="half" idx="1"/>
          </p:nvPr>
        </p:nvSpPr>
        <p:spPr>
          <a:xfrm>
            <a:off x="107504" y="1052736"/>
            <a:ext cx="3067050" cy="4530725"/>
          </a:xfrm>
        </p:spPr>
        <p:txBody>
          <a:bodyPr/>
          <a:lstStyle/>
          <a:p>
            <a:pPr eaLnBrk="1" hangingPunct="1">
              <a:buFont typeface="Arial" panose="020B0604020202020204" pitchFamily="34" charset="0"/>
              <a:buChar char="•"/>
              <a:defRPr/>
            </a:pPr>
            <a:r>
              <a:rPr lang="en-GB" sz="1600" dirty="0" smtClean="0"/>
              <a:t>On this screen we can see a completed order entry form, the properties window ( at present displaying information about the date label), and the tool box.</a:t>
            </a:r>
          </a:p>
          <a:p>
            <a:pPr eaLnBrk="1" hangingPunct="1">
              <a:buFont typeface="Arial" panose="020B0604020202020204" pitchFamily="34" charset="0"/>
              <a:buChar char="•"/>
              <a:defRPr/>
            </a:pPr>
            <a:r>
              <a:rPr lang="en-GB" sz="1600" dirty="0" smtClean="0"/>
              <a:t>Note you can change the appearance of a label using the font property.</a:t>
            </a:r>
          </a:p>
          <a:p>
            <a:pPr lvl="1" eaLnBrk="1" hangingPunct="1">
              <a:defRPr/>
            </a:pPr>
            <a:r>
              <a:rPr lang="en-GB" sz="1400" dirty="0" smtClean="0"/>
              <a:t>Click on the button with the 3 dots and you will be given a choice of font styles etc.</a:t>
            </a:r>
          </a:p>
          <a:p>
            <a:pPr eaLnBrk="1" hangingPunct="1">
              <a:buFont typeface="Arial" panose="020B0604020202020204" pitchFamily="34" charset="0"/>
              <a:buChar char="•"/>
              <a:defRPr/>
            </a:pPr>
            <a:r>
              <a:rPr lang="en-GB" sz="1400" dirty="0" smtClean="0"/>
              <a:t>You can use the property window to manipulate the appearance of any </a:t>
            </a:r>
            <a:r>
              <a:rPr lang="en-GB" sz="1400" dirty="0" err="1" smtClean="0"/>
              <a:t>objet</a:t>
            </a:r>
            <a:r>
              <a:rPr lang="en-GB" sz="1400" dirty="0" smtClean="0"/>
              <a:t> you place on the form.</a:t>
            </a:r>
            <a:endParaRPr lang="en-GB" sz="1600" dirty="0" smtClean="0"/>
          </a:p>
        </p:txBody>
      </p:sp>
      <p:pic>
        <p:nvPicPr>
          <p:cNvPr id="5124" name="Picture 8"/>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3131840" y="1052736"/>
            <a:ext cx="5832648" cy="4666118"/>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241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GB" sz="1800" smtClean="0"/>
              <a:t>Text boxes Check boxes and combo boxes</a:t>
            </a:r>
            <a:br>
              <a:rPr lang="en-GB" sz="1800" smtClean="0"/>
            </a:br>
            <a:endParaRPr lang="en-GB" smtClean="0"/>
          </a:p>
        </p:txBody>
      </p:sp>
      <p:sp>
        <p:nvSpPr>
          <p:cNvPr id="4102" name="Rectangle 6"/>
          <p:cNvSpPr>
            <a:spLocks noGrp="1" noChangeArrowheads="1"/>
          </p:cNvSpPr>
          <p:nvPr>
            <p:ph type="body" sz="half" idx="1"/>
          </p:nvPr>
        </p:nvSpPr>
        <p:spPr>
          <a:xfrm>
            <a:off x="107504" y="980728"/>
            <a:ext cx="3257550" cy="4248472"/>
          </a:xfrm>
        </p:spPr>
        <p:txBody>
          <a:bodyPr/>
          <a:lstStyle/>
          <a:p>
            <a:pPr eaLnBrk="1" hangingPunct="1">
              <a:buFont typeface="Arial" panose="020B0604020202020204" pitchFamily="34" charset="0"/>
              <a:buChar char="•"/>
              <a:defRPr/>
            </a:pPr>
            <a:r>
              <a:rPr lang="en-GB" sz="1800" dirty="0" smtClean="0"/>
              <a:t>Each of the above object types can contain variable information relevant to you application.</a:t>
            </a:r>
          </a:p>
          <a:p>
            <a:pPr eaLnBrk="1" hangingPunct="1">
              <a:buFont typeface="Arial" panose="020B0604020202020204" pitchFamily="34" charset="0"/>
              <a:buChar char="•"/>
              <a:defRPr/>
            </a:pPr>
            <a:r>
              <a:rPr lang="en-GB" sz="1800" dirty="0" smtClean="0"/>
              <a:t>Notice that we give the check box a name, </a:t>
            </a:r>
            <a:r>
              <a:rPr lang="en-GB" sz="1800" dirty="0" err="1" smtClean="0"/>
              <a:t>cbvat</a:t>
            </a:r>
            <a:r>
              <a:rPr lang="en-GB" sz="1800" dirty="0" smtClean="0"/>
              <a:t> and we also change the caption properties.</a:t>
            </a:r>
          </a:p>
          <a:p>
            <a:pPr eaLnBrk="1" hangingPunct="1">
              <a:buFont typeface="Arial" panose="020B0604020202020204" pitchFamily="34" charset="0"/>
              <a:buChar char="•"/>
              <a:defRPr/>
            </a:pPr>
            <a:r>
              <a:rPr lang="en-GB" sz="1800" dirty="0" smtClean="0"/>
              <a:t>For the combo box we also need to set a row source i.e. define an area on the spreadsheet that will contain relevant information in this case on the available products.</a:t>
            </a:r>
          </a:p>
        </p:txBody>
      </p:sp>
      <p:pic>
        <p:nvPicPr>
          <p:cNvPr id="6148" name="Picture 7"/>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3419872" y="1052736"/>
            <a:ext cx="5616624" cy="4492626"/>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38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277813"/>
            <a:ext cx="8229600" cy="762000"/>
          </a:xfrm>
        </p:spPr>
        <p:txBody>
          <a:bodyPr/>
          <a:lstStyle/>
          <a:p>
            <a:pPr eaLnBrk="1" hangingPunct="1">
              <a:defRPr/>
            </a:pPr>
            <a:r>
              <a:rPr lang="en-GB" sz="3600" smtClean="0"/>
              <a:t>Controlling the user form </a:t>
            </a:r>
            <a:r>
              <a:rPr lang="en-GB" sz="2000" smtClean="0"/>
              <a:t>(unit 14)</a:t>
            </a:r>
            <a:endParaRPr lang="en-GB" sz="3600" smtClean="0"/>
          </a:p>
        </p:txBody>
      </p:sp>
      <p:sp>
        <p:nvSpPr>
          <p:cNvPr id="12291" name="Rectangle 3"/>
          <p:cNvSpPr>
            <a:spLocks noGrp="1" noChangeArrowheads="1"/>
          </p:cNvSpPr>
          <p:nvPr>
            <p:ph type="body" idx="1"/>
          </p:nvPr>
        </p:nvSpPr>
        <p:spPr/>
        <p:txBody>
          <a:bodyPr/>
          <a:lstStyle/>
          <a:p>
            <a:pPr eaLnBrk="1" hangingPunct="1">
              <a:buFont typeface="Arial" panose="020B0604020202020204" pitchFamily="34" charset="0"/>
              <a:buChar char="•"/>
              <a:defRPr/>
            </a:pPr>
            <a:r>
              <a:rPr lang="en-GB" sz="1800" dirty="0" smtClean="0"/>
              <a:t>In order to make any sense of our previous design work we need to combine all the areas on our worksheets and control the flow if data. </a:t>
            </a:r>
          </a:p>
          <a:p>
            <a:pPr eaLnBrk="1" hangingPunct="1">
              <a:buFont typeface="Arial" panose="020B0604020202020204" pitchFamily="34" charset="0"/>
              <a:buChar char="•"/>
              <a:defRPr/>
            </a:pPr>
            <a:r>
              <a:rPr lang="en-GB" sz="1800" dirty="0" smtClean="0"/>
              <a:t>Basically we need to add a simple program and attach it to the enter button. Once we click on the enter button the attached code should prompt the application to transfer any data that the user has entered onto the screen and copy it to our database area.</a:t>
            </a:r>
          </a:p>
          <a:p>
            <a:pPr lvl="1" eaLnBrk="1" hangingPunct="1">
              <a:defRPr/>
            </a:pPr>
            <a:r>
              <a:rPr lang="en-GB" dirty="0" smtClean="0"/>
              <a:t>You should have defined names for a selection of cell just above the data base area on the spreadsheet ( orders screen). The names will follow our convention e.g. </a:t>
            </a:r>
            <a:r>
              <a:rPr lang="en-GB" dirty="0" err="1" smtClean="0"/>
              <a:t>wsquantity</a:t>
            </a:r>
            <a:r>
              <a:rPr lang="en-GB" dirty="0" smtClean="0"/>
              <a:t> ( work sheet quantity)</a:t>
            </a:r>
          </a:p>
          <a:p>
            <a:pPr eaLnBrk="1" hangingPunct="1">
              <a:buFont typeface="Arial" panose="020B0604020202020204" pitchFamily="34" charset="0"/>
              <a:buChar char="•"/>
              <a:defRPr/>
            </a:pPr>
            <a:r>
              <a:rPr lang="en-GB" sz="1800" dirty="0" smtClean="0"/>
              <a:t>Note that Visual Basic follows object -oriented programming principles - one of the fundamental factors is that code can be attached to any object on a form e.g. the enter button.</a:t>
            </a:r>
          </a:p>
          <a:p>
            <a:pPr eaLnBrk="1" hangingPunct="1">
              <a:buFont typeface="Arial" panose="020B0604020202020204" pitchFamily="34" charset="0"/>
              <a:buChar char="•"/>
              <a:defRPr/>
            </a:pPr>
            <a:endParaRPr lang="en-GB" sz="1800" dirty="0" smtClean="0"/>
          </a:p>
        </p:txBody>
      </p:sp>
    </p:spTree>
    <p:extLst>
      <p:ext uri="{BB962C8B-B14F-4D97-AF65-F5344CB8AC3E}">
        <p14:creationId xmlns:p14="http://schemas.microsoft.com/office/powerpoint/2010/main" val="281963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defRPr/>
            </a:pPr>
            <a:r>
              <a:rPr lang="en-GB" smtClean="0"/>
              <a:t>Explaining the code</a:t>
            </a:r>
            <a:br>
              <a:rPr lang="en-GB" smtClean="0"/>
            </a:br>
            <a:endParaRPr lang="en-GB" smtClean="0"/>
          </a:p>
        </p:txBody>
      </p:sp>
      <p:sp>
        <p:nvSpPr>
          <p:cNvPr id="6147" name="Rectangle 3"/>
          <p:cNvSpPr>
            <a:spLocks noGrp="1" noChangeArrowheads="1"/>
          </p:cNvSpPr>
          <p:nvPr>
            <p:ph type="body" sz="half" idx="1"/>
          </p:nvPr>
        </p:nvSpPr>
        <p:spPr>
          <a:xfrm>
            <a:off x="107504" y="1052736"/>
            <a:ext cx="3114675" cy="4530725"/>
          </a:xfrm>
        </p:spPr>
        <p:txBody>
          <a:bodyPr/>
          <a:lstStyle/>
          <a:p>
            <a:pPr eaLnBrk="1" hangingPunct="1">
              <a:buFont typeface="Arial" panose="020B0604020202020204" pitchFamily="34" charset="0"/>
              <a:buChar char="•"/>
              <a:defRPr/>
            </a:pPr>
            <a:r>
              <a:rPr lang="en-GB" sz="1600" dirty="0" smtClean="0"/>
              <a:t>Double click on the enter button that you have placed on your form</a:t>
            </a:r>
          </a:p>
          <a:p>
            <a:pPr eaLnBrk="1" hangingPunct="1">
              <a:buFont typeface="Arial" panose="020B0604020202020204" pitchFamily="34" charset="0"/>
              <a:buChar char="•"/>
              <a:defRPr/>
            </a:pPr>
            <a:r>
              <a:rPr lang="en-GB" sz="1600" dirty="0" smtClean="0"/>
              <a:t>You will be taken to the area of code that will run an event when you click on that button. At first it is a blank subroutine</a:t>
            </a:r>
          </a:p>
          <a:p>
            <a:pPr eaLnBrk="1" hangingPunct="1">
              <a:buFont typeface="Arial" panose="020B0604020202020204" pitchFamily="34" charset="0"/>
              <a:buChar char="•"/>
              <a:defRPr/>
            </a:pPr>
            <a:r>
              <a:rPr lang="en-GB" sz="1600" dirty="0" smtClean="0"/>
              <a:t>You now have to create the code to copy each </a:t>
            </a:r>
            <a:r>
              <a:rPr lang="en-GB" sz="1600" dirty="0" err="1" smtClean="0"/>
              <a:t>objet</a:t>
            </a:r>
            <a:r>
              <a:rPr lang="en-GB" sz="1600" dirty="0" smtClean="0"/>
              <a:t> on the user form to a temporary area ( just above the database range) on you worksheet.</a:t>
            </a:r>
          </a:p>
          <a:p>
            <a:pPr eaLnBrk="1" hangingPunct="1">
              <a:buFont typeface="Arial" panose="020B0604020202020204" pitchFamily="34" charset="0"/>
              <a:buChar char="•"/>
              <a:defRPr/>
            </a:pPr>
            <a:r>
              <a:rPr lang="en-GB" sz="1600" dirty="0" smtClean="0"/>
              <a:t>The code should look like the given example</a:t>
            </a:r>
          </a:p>
          <a:p>
            <a:pPr eaLnBrk="1" hangingPunct="1">
              <a:buFont typeface="Arial" panose="020B0604020202020204" pitchFamily="34" charset="0"/>
              <a:buChar char="•"/>
              <a:defRPr/>
            </a:pPr>
            <a:endParaRPr lang="en-GB" sz="1600" dirty="0" smtClean="0"/>
          </a:p>
        </p:txBody>
      </p:sp>
      <p:pic>
        <p:nvPicPr>
          <p:cNvPr id="8196" name="Picture 5"/>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3275856" y="908719"/>
            <a:ext cx="5688632" cy="5213301"/>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64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536" y="404664"/>
            <a:ext cx="7772400" cy="533400"/>
          </a:xfrm>
        </p:spPr>
        <p:txBody>
          <a:bodyPr/>
          <a:lstStyle/>
          <a:p>
            <a:pPr eaLnBrk="1" hangingPunct="1">
              <a:defRPr/>
            </a:pPr>
            <a:r>
              <a:rPr lang="en-GB" sz="1600" dirty="0" smtClean="0"/>
              <a:t/>
            </a:r>
            <a:br>
              <a:rPr lang="en-GB" sz="1600" dirty="0" smtClean="0"/>
            </a:br>
            <a:r>
              <a:rPr lang="en-GB" sz="1600" dirty="0" smtClean="0"/>
              <a:t>To control the user form we need to copy information entered onto the form into the database area in the order entry spreadsheet</a:t>
            </a:r>
            <a:br>
              <a:rPr lang="en-GB" sz="1600" dirty="0" smtClean="0"/>
            </a:br>
            <a:r>
              <a:rPr lang="en-GB" sz="1600" dirty="0" smtClean="0"/>
              <a:t>The following VB code will perform the tasks</a:t>
            </a:r>
            <a:br>
              <a:rPr lang="en-GB" sz="1600" dirty="0" smtClean="0"/>
            </a:br>
            <a:endParaRPr lang="en-GB" sz="1600" dirty="0" smtClean="0"/>
          </a:p>
        </p:txBody>
      </p:sp>
      <p:sp>
        <p:nvSpPr>
          <p:cNvPr id="7171" name="Rectangle 3"/>
          <p:cNvSpPr>
            <a:spLocks noGrp="1" noChangeArrowheads="1"/>
          </p:cNvSpPr>
          <p:nvPr>
            <p:ph type="body" sz="half" idx="1"/>
          </p:nvPr>
        </p:nvSpPr>
        <p:spPr>
          <a:xfrm>
            <a:off x="822960" y="1097280"/>
            <a:ext cx="3200400" cy="3555856"/>
          </a:xfrm>
        </p:spPr>
        <p:txBody>
          <a:bodyPr/>
          <a:lstStyle/>
          <a:p>
            <a:pPr eaLnBrk="1" hangingPunct="1">
              <a:buFont typeface="Wingdings" pitchFamily="2" charset="2"/>
              <a:buNone/>
              <a:defRPr/>
            </a:pPr>
            <a:r>
              <a:rPr lang="en-GB" sz="1000" b="0" dirty="0" smtClean="0"/>
              <a:t>Private Sub </a:t>
            </a:r>
            <a:r>
              <a:rPr lang="en-GB" sz="1000" b="0" dirty="0" err="1" smtClean="0"/>
              <a:t>btnenter_Click</a:t>
            </a:r>
            <a:r>
              <a:rPr lang="en-GB" sz="1000" b="0" dirty="0" smtClean="0"/>
              <a:t>()</a:t>
            </a:r>
          </a:p>
          <a:p>
            <a:pPr eaLnBrk="1" hangingPunct="1">
              <a:buFont typeface="Wingdings" pitchFamily="2" charset="2"/>
              <a:buNone/>
              <a:defRPr/>
            </a:pPr>
            <a:r>
              <a:rPr lang="en-GB" sz="1000" b="0" dirty="0" smtClean="0"/>
              <a:t>'copy supplier name form the user form to named cell in worksheet</a:t>
            </a:r>
          </a:p>
          <a:p>
            <a:pPr eaLnBrk="1" hangingPunct="1">
              <a:buFont typeface="Wingdings" pitchFamily="2" charset="2"/>
              <a:buNone/>
              <a:defRPr/>
            </a:pPr>
            <a:r>
              <a:rPr lang="en-GB" sz="1000" b="0" dirty="0" smtClean="0"/>
              <a:t>Sheets("Orders Screen").Range("</a:t>
            </a:r>
            <a:r>
              <a:rPr lang="en-GB" sz="1000" b="0" dirty="0" err="1" smtClean="0"/>
              <a:t>wssupplier</a:t>
            </a:r>
            <a:r>
              <a:rPr lang="en-GB" sz="1000" b="0" dirty="0" smtClean="0"/>
              <a:t>") = _</a:t>
            </a:r>
          </a:p>
          <a:p>
            <a:pPr eaLnBrk="1" hangingPunct="1">
              <a:buFont typeface="Wingdings" pitchFamily="2" charset="2"/>
              <a:buNone/>
              <a:defRPr/>
            </a:pPr>
            <a:r>
              <a:rPr lang="en-GB" sz="1000" b="0" dirty="0" err="1" smtClean="0"/>
              <a:t>Orderform.tbsupplier.Value</a:t>
            </a:r>
            <a:endParaRPr lang="en-GB" sz="1000" b="0" dirty="0" smtClean="0"/>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wsproduct</a:t>
            </a:r>
            <a:r>
              <a:rPr lang="en-GB" sz="1000" b="0" dirty="0" smtClean="0"/>
              <a:t>") = _</a:t>
            </a:r>
          </a:p>
          <a:p>
            <a:pPr eaLnBrk="1" hangingPunct="1">
              <a:buFont typeface="Wingdings" pitchFamily="2" charset="2"/>
              <a:buNone/>
              <a:defRPr/>
            </a:pPr>
            <a:r>
              <a:rPr lang="en-GB" sz="1000" b="0" dirty="0" err="1" smtClean="0"/>
              <a:t>Orderform.cbproduct.Value</a:t>
            </a:r>
            <a:endParaRPr lang="en-GB" sz="1000" b="0" dirty="0" smtClean="0"/>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wstype</a:t>
            </a:r>
            <a:r>
              <a:rPr lang="en-GB" sz="1000" b="0" dirty="0" smtClean="0"/>
              <a:t>") = _</a:t>
            </a:r>
          </a:p>
          <a:p>
            <a:pPr eaLnBrk="1" hangingPunct="1">
              <a:buFont typeface="Wingdings" pitchFamily="2" charset="2"/>
              <a:buNone/>
              <a:defRPr/>
            </a:pPr>
            <a:r>
              <a:rPr lang="en-GB" sz="1000" b="0" dirty="0" err="1" smtClean="0"/>
              <a:t>Orderform.tbtype.Value</a:t>
            </a:r>
            <a:endParaRPr lang="en-GB" sz="1000" b="0" dirty="0" smtClean="0"/>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wsquantity</a:t>
            </a:r>
            <a:r>
              <a:rPr lang="en-GB" sz="1000" b="0" dirty="0" smtClean="0"/>
              <a:t>") = _</a:t>
            </a:r>
          </a:p>
          <a:p>
            <a:pPr eaLnBrk="1" hangingPunct="1">
              <a:buFont typeface="Wingdings" pitchFamily="2" charset="2"/>
              <a:buNone/>
              <a:defRPr/>
            </a:pPr>
            <a:r>
              <a:rPr lang="en-GB" sz="1000" b="0" dirty="0" err="1" smtClean="0"/>
              <a:t>Orderform.tbquantity.Value</a:t>
            </a:r>
            <a:endParaRPr lang="en-GB" sz="1000" b="0" dirty="0" smtClean="0"/>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wsprice</a:t>
            </a:r>
            <a:r>
              <a:rPr lang="en-GB" sz="1000" b="0" dirty="0" smtClean="0"/>
              <a:t>") = _</a:t>
            </a:r>
          </a:p>
          <a:p>
            <a:pPr eaLnBrk="1" hangingPunct="1">
              <a:buFont typeface="Wingdings" pitchFamily="2" charset="2"/>
              <a:buNone/>
              <a:defRPr/>
            </a:pPr>
            <a:r>
              <a:rPr lang="en-GB" sz="1000" b="0" dirty="0" err="1" smtClean="0"/>
              <a:t>Orderform.tbprice.Value</a:t>
            </a:r>
            <a:endParaRPr lang="en-GB" sz="1000" b="0" dirty="0" smtClean="0"/>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wsdate</a:t>
            </a:r>
            <a:r>
              <a:rPr lang="en-GB" sz="1000" b="0" dirty="0" smtClean="0"/>
              <a:t>") = _</a:t>
            </a:r>
          </a:p>
          <a:p>
            <a:pPr eaLnBrk="1" hangingPunct="1">
              <a:buFont typeface="Wingdings" pitchFamily="2" charset="2"/>
              <a:buNone/>
              <a:defRPr/>
            </a:pPr>
            <a:r>
              <a:rPr lang="en-GB" sz="1000" b="0" dirty="0" err="1" smtClean="0"/>
              <a:t>Orderform.tbdate.Value</a:t>
            </a:r>
            <a:endParaRPr lang="en-GB" sz="1000" b="0" dirty="0" smtClean="0"/>
          </a:p>
          <a:p>
            <a:pPr eaLnBrk="1" hangingPunct="1">
              <a:buFont typeface="Wingdings" pitchFamily="2" charset="2"/>
              <a:buNone/>
              <a:defRPr/>
            </a:pPr>
            <a:endParaRPr lang="en-GB" sz="1000" b="0" dirty="0" smtClean="0"/>
          </a:p>
        </p:txBody>
      </p:sp>
      <p:sp>
        <p:nvSpPr>
          <p:cNvPr id="7172" name="Rectangle 4"/>
          <p:cNvSpPr>
            <a:spLocks noGrp="1" noChangeArrowheads="1"/>
          </p:cNvSpPr>
          <p:nvPr>
            <p:ph type="body" sz="half" idx="2"/>
          </p:nvPr>
        </p:nvSpPr>
        <p:spPr/>
        <p:txBody>
          <a:bodyPr/>
          <a:lstStyle/>
          <a:p>
            <a:pPr eaLnBrk="1" hangingPunct="1">
              <a:buFont typeface="Wingdings" pitchFamily="2" charset="2"/>
              <a:buNone/>
              <a:defRPr/>
            </a:pPr>
            <a:r>
              <a:rPr lang="en-GB" sz="1000" b="0" dirty="0" smtClean="0"/>
              <a:t>'calculating </a:t>
            </a:r>
            <a:r>
              <a:rPr lang="en-GB" sz="1000" b="0" dirty="0" err="1" smtClean="0"/>
              <a:t>teh</a:t>
            </a:r>
            <a:r>
              <a:rPr lang="en-GB" sz="1000" b="0" dirty="0" smtClean="0"/>
              <a:t> vat rate at 17.7% if the check box is set</a:t>
            </a:r>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err="1" smtClean="0"/>
              <a:t>vatrate</a:t>
            </a:r>
            <a:r>
              <a:rPr lang="en-GB" sz="1000" b="0" dirty="0" smtClean="0"/>
              <a:t> = 0.175</a:t>
            </a:r>
          </a:p>
          <a:p>
            <a:pPr eaLnBrk="1" hangingPunct="1">
              <a:buFont typeface="Wingdings" pitchFamily="2" charset="2"/>
              <a:buNone/>
              <a:defRPr/>
            </a:pPr>
            <a:r>
              <a:rPr lang="en-GB" sz="1000" b="0" dirty="0" smtClean="0"/>
              <a:t>If </a:t>
            </a:r>
            <a:r>
              <a:rPr lang="en-GB" sz="1000" b="0" dirty="0" err="1" smtClean="0"/>
              <a:t>Orderform.cbvat.Value</a:t>
            </a:r>
            <a:r>
              <a:rPr lang="en-GB" sz="1000" b="0" dirty="0" smtClean="0"/>
              <a:t> = True _</a:t>
            </a:r>
          </a:p>
          <a:p>
            <a:pPr eaLnBrk="1" hangingPunct="1">
              <a:buFont typeface="Wingdings" pitchFamily="2" charset="2"/>
              <a:buNone/>
              <a:defRPr/>
            </a:pPr>
            <a:r>
              <a:rPr lang="en-GB" sz="1000" b="0" dirty="0" smtClean="0"/>
              <a:t>Then</a:t>
            </a:r>
          </a:p>
          <a:p>
            <a:pPr eaLnBrk="1" hangingPunct="1">
              <a:buFont typeface="Wingdings" pitchFamily="2" charset="2"/>
              <a:buNone/>
              <a:defRPr/>
            </a:pPr>
            <a:r>
              <a:rPr lang="en-GB" sz="1000" b="0" dirty="0" smtClean="0"/>
              <a:t>    Sheets("orders screen").Range("</a:t>
            </a:r>
            <a:r>
              <a:rPr lang="en-GB" sz="1000" b="0" dirty="0" err="1" smtClean="0"/>
              <a:t>wsvat</a:t>
            </a:r>
            <a:r>
              <a:rPr lang="en-GB" sz="1000" b="0" dirty="0" smtClean="0"/>
              <a:t>") = </a:t>
            </a:r>
            <a:r>
              <a:rPr lang="en-GB" sz="1000" b="0" dirty="0" err="1" smtClean="0"/>
              <a:t>vatrate</a:t>
            </a:r>
            <a:r>
              <a:rPr lang="en-GB" sz="1000" b="0" dirty="0" smtClean="0"/>
              <a:t> * _</a:t>
            </a:r>
          </a:p>
          <a:p>
            <a:pPr eaLnBrk="1" hangingPunct="1">
              <a:buFont typeface="Wingdings" pitchFamily="2" charset="2"/>
              <a:buNone/>
              <a:defRPr/>
            </a:pPr>
            <a:r>
              <a:rPr lang="en-GB" sz="1000" b="0" dirty="0" smtClean="0"/>
              <a:t>    Range("</a:t>
            </a:r>
            <a:r>
              <a:rPr lang="en-GB" sz="1000" b="0" dirty="0" err="1" smtClean="0"/>
              <a:t>wsquantity</a:t>
            </a:r>
            <a:r>
              <a:rPr lang="en-GB" sz="1000" b="0" dirty="0" smtClean="0"/>
              <a:t>").Value * Range("</a:t>
            </a:r>
            <a:r>
              <a:rPr lang="en-GB" sz="1000" b="0" dirty="0" err="1" smtClean="0"/>
              <a:t>wsprice</a:t>
            </a:r>
            <a:r>
              <a:rPr lang="en-GB" sz="1000" b="0" dirty="0" smtClean="0"/>
              <a:t>").Value</a:t>
            </a:r>
          </a:p>
          <a:p>
            <a:pPr eaLnBrk="1" hangingPunct="1">
              <a:buFont typeface="Wingdings" pitchFamily="2" charset="2"/>
              <a:buNone/>
              <a:defRPr/>
            </a:pPr>
            <a:r>
              <a:rPr lang="en-GB" sz="1000" b="0" dirty="0" smtClean="0"/>
              <a:t>Else</a:t>
            </a:r>
          </a:p>
          <a:p>
            <a:pPr eaLnBrk="1" hangingPunct="1">
              <a:buFont typeface="Wingdings" pitchFamily="2" charset="2"/>
              <a:buNone/>
              <a:defRPr/>
            </a:pPr>
            <a:r>
              <a:rPr lang="en-GB" sz="1000" b="0" dirty="0" smtClean="0"/>
              <a:t>    Sheets("orders screen").Range("</a:t>
            </a:r>
            <a:r>
              <a:rPr lang="en-GB" sz="1000" b="0" dirty="0" err="1" smtClean="0"/>
              <a:t>wsvat</a:t>
            </a:r>
            <a:r>
              <a:rPr lang="en-GB" sz="1000" b="0" dirty="0" smtClean="0"/>
              <a:t>") = 0</a:t>
            </a:r>
          </a:p>
          <a:p>
            <a:pPr eaLnBrk="1" hangingPunct="1">
              <a:buFont typeface="Wingdings" pitchFamily="2" charset="2"/>
              <a:buNone/>
              <a:defRPr/>
            </a:pPr>
            <a:r>
              <a:rPr lang="en-GB" sz="1000" b="0" dirty="0" smtClean="0"/>
              <a:t>End If</a:t>
            </a:r>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'calculate the orders total</a:t>
            </a:r>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Sheets("orders screen").Range("</a:t>
            </a:r>
            <a:r>
              <a:rPr lang="en-GB" sz="1000" b="0" dirty="0" err="1" smtClean="0"/>
              <a:t>wstotal</a:t>
            </a:r>
            <a:r>
              <a:rPr lang="en-GB" sz="1000" b="0" dirty="0" smtClean="0"/>
              <a:t>") = _</a:t>
            </a:r>
          </a:p>
          <a:p>
            <a:pPr eaLnBrk="1" hangingPunct="1">
              <a:buFont typeface="Wingdings" pitchFamily="2" charset="2"/>
              <a:buNone/>
              <a:defRPr/>
            </a:pPr>
            <a:r>
              <a:rPr lang="en-GB" sz="1000" b="0" dirty="0" smtClean="0"/>
              <a:t>(Range("</a:t>
            </a:r>
            <a:r>
              <a:rPr lang="en-GB" sz="1000" b="0" dirty="0" err="1" smtClean="0"/>
              <a:t>wsquantity</a:t>
            </a:r>
            <a:r>
              <a:rPr lang="en-GB" sz="1000" b="0" dirty="0" smtClean="0"/>
              <a:t>").Value) * (Range("</a:t>
            </a:r>
            <a:r>
              <a:rPr lang="en-GB" sz="1000" b="0" dirty="0" err="1" smtClean="0"/>
              <a:t>wsprice</a:t>
            </a:r>
            <a:r>
              <a:rPr lang="en-GB" sz="1000" b="0" dirty="0" smtClean="0"/>
              <a:t>").Value) _</a:t>
            </a:r>
          </a:p>
          <a:p>
            <a:pPr eaLnBrk="1" hangingPunct="1">
              <a:buFont typeface="Wingdings" pitchFamily="2" charset="2"/>
              <a:buNone/>
              <a:defRPr/>
            </a:pPr>
            <a:r>
              <a:rPr lang="en-GB" sz="1000" b="0" dirty="0" smtClean="0"/>
              <a:t>+ Range("</a:t>
            </a:r>
            <a:r>
              <a:rPr lang="en-GB" sz="1000" b="0" dirty="0" err="1" smtClean="0"/>
              <a:t>wsvat</a:t>
            </a:r>
            <a:r>
              <a:rPr lang="en-GB" sz="1000" b="0" dirty="0" smtClean="0"/>
              <a:t>").Value</a:t>
            </a:r>
          </a:p>
          <a:p>
            <a:pPr eaLnBrk="1" hangingPunct="1">
              <a:buFont typeface="Wingdings" pitchFamily="2" charset="2"/>
              <a:buNone/>
              <a:defRPr/>
            </a:pPr>
            <a:endParaRPr lang="en-GB" sz="1000" b="0" dirty="0" smtClean="0"/>
          </a:p>
          <a:p>
            <a:pPr eaLnBrk="1" hangingPunct="1">
              <a:buFont typeface="Wingdings" pitchFamily="2" charset="2"/>
              <a:buNone/>
              <a:defRPr/>
            </a:pPr>
            <a:r>
              <a:rPr lang="en-GB" sz="1000" b="0" dirty="0" smtClean="0"/>
              <a:t>End Sub</a:t>
            </a:r>
          </a:p>
          <a:p>
            <a:pPr eaLnBrk="1" hangingPunct="1">
              <a:defRPr/>
            </a:pPr>
            <a:endParaRPr lang="en-GB" b="0" dirty="0" smtClean="0"/>
          </a:p>
        </p:txBody>
      </p:sp>
    </p:spTree>
    <p:extLst>
      <p:ext uri="{BB962C8B-B14F-4D97-AF65-F5344CB8AC3E}">
        <p14:creationId xmlns:p14="http://schemas.microsoft.com/office/powerpoint/2010/main" val="1048250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sz="2000" smtClean="0"/>
              <a:t>Further macros to control the user application</a:t>
            </a:r>
          </a:p>
        </p:txBody>
      </p:sp>
      <p:sp>
        <p:nvSpPr>
          <p:cNvPr id="9219" name="Rectangle 3"/>
          <p:cNvSpPr>
            <a:spLocks noGrp="1" noChangeArrowheads="1"/>
          </p:cNvSpPr>
          <p:nvPr>
            <p:ph type="body" sz="half" idx="1"/>
          </p:nvPr>
        </p:nvSpPr>
        <p:spPr>
          <a:xfrm>
            <a:off x="395536" y="1196752"/>
            <a:ext cx="4013200" cy="4171950"/>
          </a:xfrm>
        </p:spPr>
        <p:txBody>
          <a:bodyPr/>
          <a:lstStyle/>
          <a:p>
            <a:pPr eaLnBrk="1" hangingPunct="1">
              <a:buFont typeface="Wingdings" pitchFamily="2" charset="2"/>
              <a:buNone/>
              <a:defRPr/>
            </a:pPr>
            <a:r>
              <a:rPr lang="en-GB" sz="1200" b="0" dirty="0" smtClean="0"/>
              <a:t>Sub </a:t>
            </a:r>
            <a:r>
              <a:rPr lang="en-GB" sz="1200" b="0" dirty="0" err="1" smtClean="0"/>
              <a:t>add_order</a:t>
            </a:r>
            <a:r>
              <a:rPr lang="en-GB" sz="1200" b="0" dirty="0" smtClean="0"/>
              <a:t>()</a:t>
            </a:r>
          </a:p>
          <a:p>
            <a:pPr eaLnBrk="1" hangingPunct="1">
              <a:buFont typeface="Wingdings" pitchFamily="2" charset="2"/>
              <a:buNone/>
              <a:defRPr/>
            </a:pPr>
            <a:r>
              <a:rPr lang="en-GB" sz="1200" b="0" dirty="0" smtClean="0"/>
              <a:t>'</a:t>
            </a:r>
          </a:p>
          <a:p>
            <a:pPr eaLnBrk="1" hangingPunct="1">
              <a:buFont typeface="Wingdings" pitchFamily="2" charset="2"/>
              <a:buNone/>
              <a:defRPr/>
            </a:pPr>
            <a:r>
              <a:rPr lang="en-GB" sz="1200" b="0" dirty="0" smtClean="0"/>
              <a:t>' </a:t>
            </a:r>
            <a:r>
              <a:rPr lang="en-GB" sz="1200" b="0" dirty="0" err="1" smtClean="0"/>
              <a:t>add_order</a:t>
            </a:r>
            <a:r>
              <a:rPr lang="en-GB" sz="1200" b="0" dirty="0" smtClean="0"/>
              <a:t> Macro</a:t>
            </a:r>
          </a:p>
          <a:p>
            <a:pPr eaLnBrk="1" hangingPunct="1">
              <a:buFont typeface="Wingdings" pitchFamily="2" charset="2"/>
              <a:buNone/>
              <a:defRPr/>
            </a:pPr>
            <a:r>
              <a:rPr lang="en-GB" sz="1200" b="0" dirty="0" smtClean="0"/>
              <a:t>' Macro recorded by Beverley Holland</a:t>
            </a:r>
          </a:p>
          <a:p>
            <a:pPr eaLnBrk="1" hangingPunct="1">
              <a:buFont typeface="Wingdings" pitchFamily="2" charset="2"/>
              <a:buNone/>
              <a:defRPr/>
            </a:pPr>
            <a:r>
              <a:rPr lang="en-GB" sz="1200" b="0" dirty="0" smtClean="0"/>
              <a:t>''</a:t>
            </a:r>
          </a:p>
          <a:p>
            <a:pPr eaLnBrk="1" hangingPunct="1">
              <a:buFont typeface="Wingdings" pitchFamily="2" charset="2"/>
              <a:buNone/>
              <a:defRPr/>
            </a:pPr>
            <a:r>
              <a:rPr lang="en-GB" sz="1200" b="0" dirty="0" smtClean="0"/>
              <a:t>    Rows("57:57").Select</a:t>
            </a:r>
          </a:p>
          <a:p>
            <a:pPr eaLnBrk="1" hangingPunct="1">
              <a:buFont typeface="Wingdings" pitchFamily="2" charset="2"/>
              <a:buNone/>
              <a:defRPr/>
            </a:pPr>
            <a:r>
              <a:rPr lang="en-GB" sz="1200" b="0" dirty="0" smtClean="0"/>
              <a:t>    Range("K57").Activate</a:t>
            </a:r>
          </a:p>
          <a:p>
            <a:pPr eaLnBrk="1" hangingPunct="1">
              <a:buFont typeface="Wingdings" pitchFamily="2" charset="2"/>
              <a:buNone/>
              <a:defRPr/>
            </a:pPr>
            <a:r>
              <a:rPr lang="en-GB" sz="1200" b="0" dirty="0" smtClean="0"/>
              <a:t>    </a:t>
            </a:r>
            <a:r>
              <a:rPr lang="en-GB" sz="1200" b="0" dirty="0" err="1" smtClean="0"/>
              <a:t>Selection.Insert</a:t>
            </a:r>
            <a:r>
              <a:rPr lang="en-GB" sz="1200" b="0" dirty="0" smtClean="0"/>
              <a:t> Shift:=</a:t>
            </a:r>
            <a:r>
              <a:rPr lang="en-GB" sz="1200" b="0" dirty="0" err="1" smtClean="0"/>
              <a:t>xlDown</a:t>
            </a:r>
            <a:endParaRPr lang="en-GB" sz="1200" b="0" dirty="0" smtClean="0"/>
          </a:p>
          <a:p>
            <a:pPr eaLnBrk="1" hangingPunct="1">
              <a:buFont typeface="Wingdings" pitchFamily="2" charset="2"/>
              <a:buNone/>
              <a:defRPr/>
            </a:pPr>
            <a:r>
              <a:rPr lang="en-GB" sz="1200" b="0" dirty="0" smtClean="0"/>
              <a:t>    Range("L52:S52").Select</a:t>
            </a:r>
          </a:p>
          <a:p>
            <a:pPr eaLnBrk="1" hangingPunct="1">
              <a:buFont typeface="Wingdings" pitchFamily="2" charset="2"/>
              <a:buNone/>
              <a:defRPr/>
            </a:pPr>
            <a:r>
              <a:rPr lang="en-GB" sz="1200" b="0" dirty="0" smtClean="0"/>
              <a:t>    </a:t>
            </a:r>
            <a:r>
              <a:rPr lang="en-GB" sz="1200" b="0" dirty="0" err="1" smtClean="0"/>
              <a:t>Selection.Copy</a:t>
            </a:r>
            <a:endParaRPr lang="en-GB" sz="1200" b="0" dirty="0" smtClean="0"/>
          </a:p>
          <a:p>
            <a:pPr eaLnBrk="1" hangingPunct="1">
              <a:buFont typeface="Wingdings" pitchFamily="2" charset="2"/>
              <a:buNone/>
              <a:defRPr/>
            </a:pPr>
            <a:r>
              <a:rPr lang="en-GB" sz="1200" b="0" dirty="0" smtClean="0"/>
              <a:t>    Range("L57").Select</a:t>
            </a:r>
          </a:p>
          <a:p>
            <a:pPr eaLnBrk="1" hangingPunct="1">
              <a:buFont typeface="Wingdings" pitchFamily="2" charset="2"/>
              <a:buNone/>
              <a:defRPr/>
            </a:pPr>
            <a:r>
              <a:rPr lang="en-GB" sz="1200" b="0" dirty="0" smtClean="0"/>
              <a:t>    </a:t>
            </a:r>
            <a:r>
              <a:rPr lang="en-GB" sz="1200" b="0" dirty="0" err="1" smtClean="0"/>
              <a:t>ActiveSheet.Paste</a:t>
            </a:r>
            <a:endParaRPr lang="en-GB" sz="1200" b="0" dirty="0" smtClean="0"/>
          </a:p>
          <a:p>
            <a:pPr eaLnBrk="1" hangingPunct="1">
              <a:buFont typeface="Wingdings" pitchFamily="2" charset="2"/>
              <a:buNone/>
              <a:defRPr/>
            </a:pPr>
            <a:r>
              <a:rPr lang="en-GB" sz="1200" b="0" dirty="0" smtClean="0"/>
              <a:t>'setting </a:t>
            </a:r>
            <a:r>
              <a:rPr lang="en-GB" sz="1200" b="0" dirty="0" smtClean="0"/>
              <a:t>up a variable to hold a user response</a:t>
            </a:r>
          </a:p>
          <a:p>
            <a:pPr eaLnBrk="1" hangingPunct="1">
              <a:buFont typeface="Wingdings" pitchFamily="2" charset="2"/>
              <a:buNone/>
              <a:defRPr/>
            </a:pPr>
            <a:r>
              <a:rPr lang="en-GB" sz="1200" b="0" dirty="0" smtClean="0"/>
              <a:t>Dim reply</a:t>
            </a:r>
          </a:p>
          <a:p>
            <a:pPr eaLnBrk="1" hangingPunct="1">
              <a:buFont typeface="Wingdings" pitchFamily="2" charset="2"/>
              <a:buNone/>
              <a:defRPr/>
            </a:pPr>
            <a:r>
              <a:rPr lang="en-GB" sz="1200" b="0" dirty="0" smtClean="0"/>
              <a:t>' display a message box</a:t>
            </a:r>
          </a:p>
          <a:p>
            <a:pPr eaLnBrk="1" hangingPunct="1">
              <a:buFont typeface="Wingdings" pitchFamily="2" charset="2"/>
              <a:buNone/>
              <a:defRPr/>
            </a:pPr>
            <a:r>
              <a:rPr lang="en-GB" sz="1200" b="0" dirty="0" smtClean="0"/>
              <a:t>reply = </a:t>
            </a:r>
            <a:r>
              <a:rPr lang="en-GB" sz="1200" b="0" dirty="0" err="1" smtClean="0"/>
              <a:t>MsgBox</a:t>
            </a:r>
            <a:r>
              <a:rPr lang="en-GB" sz="1200" b="0" dirty="0" smtClean="0"/>
              <a:t>("Enter another order?", </a:t>
            </a:r>
            <a:r>
              <a:rPr lang="en-GB" sz="1200" b="0" dirty="0" err="1" smtClean="0"/>
              <a:t>vbYesNo</a:t>
            </a:r>
            <a:r>
              <a:rPr lang="en-GB" sz="1200" b="0" dirty="0" smtClean="0"/>
              <a:t>, _</a:t>
            </a:r>
          </a:p>
          <a:p>
            <a:pPr eaLnBrk="1" hangingPunct="1">
              <a:buFont typeface="Wingdings" pitchFamily="2" charset="2"/>
              <a:buNone/>
              <a:defRPr/>
            </a:pPr>
            <a:r>
              <a:rPr lang="en-GB" sz="1200" b="0" dirty="0" smtClean="0"/>
              <a:t>"Purchase Orders")</a:t>
            </a:r>
          </a:p>
          <a:p>
            <a:pPr eaLnBrk="1" hangingPunct="1">
              <a:buFont typeface="Wingdings" pitchFamily="2" charset="2"/>
              <a:buNone/>
              <a:defRPr/>
            </a:pPr>
            <a:r>
              <a:rPr lang="en-GB" sz="1200" b="0" dirty="0" smtClean="0"/>
              <a:t>'the yes option</a:t>
            </a:r>
          </a:p>
          <a:p>
            <a:pPr eaLnBrk="1" hangingPunct="1">
              <a:buFont typeface="Wingdings" pitchFamily="2" charset="2"/>
              <a:buNone/>
              <a:defRPr/>
            </a:pPr>
            <a:endParaRPr lang="en-GB" sz="1200" b="0" dirty="0" smtClean="0"/>
          </a:p>
          <a:p>
            <a:pPr eaLnBrk="1" hangingPunct="1">
              <a:defRPr/>
            </a:pPr>
            <a:endParaRPr lang="en-GB" b="0" dirty="0" smtClean="0"/>
          </a:p>
        </p:txBody>
      </p:sp>
      <p:sp>
        <p:nvSpPr>
          <p:cNvPr id="9220" name="Rectangle 4"/>
          <p:cNvSpPr>
            <a:spLocks noGrp="1" noChangeArrowheads="1"/>
          </p:cNvSpPr>
          <p:nvPr>
            <p:ph type="body" sz="half" idx="2"/>
          </p:nvPr>
        </p:nvSpPr>
        <p:spPr>
          <a:xfrm>
            <a:off x="4644008" y="908720"/>
            <a:ext cx="3200400" cy="3712464"/>
          </a:xfrm>
        </p:spPr>
        <p:txBody>
          <a:bodyPr/>
          <a:lstStyle/>
          <a:p>
            <a:pPr eaLnBrk="1" hangingPunct="1">
              <a:buFont typeface="Wingdings" pitchFamily="2" charset="2"/>
              <a:buNone/>
              <a:defRPr/>
            </a:pPr>
            <a:endParaRPr lang="en-GB" sz="1200" b="0" dirty="0" smtClean="0"/>
          </a:p>
          <a:p>
            <a:pPr eaLnBrk="1" hangingPunct="1">
              <a:buFont typeface="Wingdings" pitchFamily="2" charset="2"/>
              <a:buNone/>
              <a:defRPr/>
            </a:pPr>
            <a:r>
              <a:rPr lang="en-GB" sz="1200" b="0" dirty="0" smtClean="0"/>
              <a:t>If reply = </a:t>
            </a:r>
            <a:r>
              <a:rPr lang="en-GB" sz="1200" b="0" dirty="0" err="1" smtClean="0"/>
              <a:t>vbYes</a:t>
            </a:r>
            <a:r>
              <a:rPr lang="en-GB" sz="1200" b="0" dirty="0" smtClean="0"/>
              <a:t> _</a:t>
            </a:r>
          </a:p>
          <a:p>
            <a:pPr eaLnBrk="1" hangingPunct="1">
              <a:buFont typeface="Wingdings" pitchFamily="2" charset="2"/>
              <a:buNone/>
              <a:defRPr/>
            </a:pPr>
            <a:r>
              <a:rPr lang="en-GB" sz="1200" b="0" dirty="0" smtClean="0"/>
              <a:t>    Then</a:t>
            </a:r>
          </a:p>
          <a:p>
            <a:pPr eaLnBrk="1" hangingPunct="1">
              <a:buFont typeface="Wingdings" pitchFamily="2" charset="2"/>
              <a:buNone/>
              <a:defRPr/>
            </a:pPr>
            <a:r>
              <a:rPr lang="en-GB" sz="1200" b="0" dirty="0" smtClean="0"/>
              <a:t>        </a:t>
            </a:r>
            <a:r>
              <a:rPr lang="en-GB" sz="1200" b="0" dirty="0" err="1" smtClean="0"/>
              <a:t>Orderform.Show</a:t>
            </a:r>
            <a:endParaRPr lang="en-GB" sz="1200" b="0" dirty="0" smtClean="0"/>
          </a:p>
          <a:p>
            <a:pPr eaLnBrk="1" hangingPunct="1">
              <a:buFont typeface="Wingdings" pitchFamily="2" charset="2"/>
              <a:buNone/>
              <a:defRPr/>
            </a:pPr>
            <a:r>
              <a:rPr lang="en-GB" sz="1200" b="0" dirty="0" smtClean="0"/>
              <a:t>    Else</a:t>
            </a:r>
          </a:p>
          <a:p>
            <a:pPr eaLnBrk="1" hangingPunct="1">
              <a:buFont typeface="Wingdings" pitchFamily="2" charset="2"/>
              <a:buNone/>
              <a:defRPr/>
            </a:pPr>
            <a:r>
              <a:rPr lang="en-GB" sz="1200" b="0" dirty="0" smtClean="0"/>
              <a:t>        </a:t>
            </a:r>
            <a:r>
              <a:rPr lang="en-GB" sz="1200" b="0" dirty="0" err="1" smtClean="0"/>
              <a:t>Orderform.Hide</a:t>
            </a:r>
            <a:endParaRPr lang="en-GB" sz="1200" b="0" dirty="0" smtClean="0"/>
          </a:p>
          <a:p>
            <a:pPr eaLnBrk="1" hangingPunct="1">
              <a:buFont typeface="Wingdings" pitchFamily="2" charset="2"/>
              <a:buNone/>
              <a:defRPr/>
            </a:pPr>
            <a:r>
              <a:rPr lang="en-GB" sz="1200" b="0" dirty="0" smtClean="0"/>
              <a:t>        Sheets("orders screen").Select</a:t>
            </a:r>
          </a:p>
          <a:p>
            <a:pPr eaLnBrk="1" hangingPunct="1">
              <a:buFont typeface="Wingdings" pitchFamily="2" charset="2"/>
              <a:buNone/>
              <a:defRPr/>
            </a:pPr>
            <a:r>
              <a:rPr lang="en-GB" sz="1200" b="0" dirty="0" smtClean="0"/>
              <a:t>        </a:t>
            </a:r>
            <a:r>
              <a:rPr lang="en-GB" sz="1200" b="0" dirty="0" err="1" smtClean="0"/>
              <a:t>ActiveWindow.WindowState</a:t>
            </a:r>
            <a:r>
              <a:rPr lang="en-GB" sz="1200" b="0" dirty="0" smtClean="0"/>
              <a:t> = </a:t>
            </a:r>
            <a:r>
              <a:rPr lang="en-GB" sz="1200" b="0" dirty="0" err="1" smtClean="0"/>
              <a:t>xlMaximized</a:t>
            </a:r>
            <a:endParaRPr lang="en-GB" sz="1200" b="0" dirty="0" smtClean="0"/>
          </a:p>
          <a:p>
            <a:pPr eaLnBrk="1" hangingPunct="1">
              <a:buFont typeface="Wingdings" pitchFamily="2" charset="2"/>
              <a:buNone/>
              <a:defRPr/>
            </a:pPr>
            <a:r>
              <a:rPr lang="en-GB" sz="1200" b="0" dirty="0" smtClean="0"/>
              <a:t>        </a:t>
            </a:r>
            <a:r>
              <a:rPr lang="en-GB" sz="1200" b="0" dirty="0" err="1" smtClean="0"/>
              <a:t>Application.Run</a:t>
            </a:r>
            <a:r>
              <a:rPr lang="en-GB" sz="1200" b="0" dirty="0" smtClean="0"/>
              <a:t> "</a:t>
            </a:r>
            <a:r>
              <a:rPr lang="en-GB" sz="1200" b="0" dirty="0" err="1" smtClean="0"/>
              <a:t>Position_tittle_screen</a:t>
            </a:r>
            <a:r>
              <a:rPr lang="en-GB" sz="1200" b="0" dirty="0" smtClean="0"/>
              <a:t>"</a:t>
            </a:r>
          </a:p>
          <a:p>
            <a:pPr eaLnBrk="1" hangingPunct="1">
              <a:buFont typeface="Wingdings" pitchFamily="2" charset="2"/>
              <a:buNone/>
              <a:defRPr/>
            </a:pPr>
            <a:r>
              <a:rPr lang="en-GB" sz="1200" b="0" dirty="0" smtClean="0"/>
              <a:t>        </a:t>
            </a:r>
            <a:r>
              <a:rPr lang="en-GB" sz="1200" b="0" dirty="0" err="1" smtClean="0"/>
              <a:t>Application.Run</a:t>
            </a:r>
            <a:r>
              <a:rPr lang="en-GB" sz="1200" b="0" dirty="0" smtClean="0"/>
              <a:t> "</a:t>
            </a:r>
            <a:r>
              <a:rPr lang="en-GB" sz="1200" b="0" dirty="0" err="1" smtClean="0"/>
              <a:t>set_title_screen</a:t>
            </a:r>
            <a:r>
              <a:rPr lang="en-GB" sz="1200" b="0" dirty="0" smtClean="0"/>
              <a:t>"</a:t>
            </a:r>
          </a:p>
          <a:p>
            <a:pPr eaLnBrk="1" hangingPunct="1">
              <a:buFont typeface="Wingdings" pitchFamily="2" charset="2"/>
              <a:buNone/>
              <a:defRPr/>
            </a:pPr>
            <a:r>
              <a:rPr lang="en-GB" sz="1200" b="0" dirty="0" smtClean="0"/>
              <a:t>    End If</a:t>
            </a:r>
          </a:p>
          <a:p>
            <a:pPr eaLnBrk="1" hangingPunct="1">
              <a:buFont typeface="Wingdings" pitchFamily="2" charset="2"/>
              <a:buNone/>
              <a:defRPr/>
            </a:pPr>
            <a:r>
              <a:rPr lang="en-GB" sz="1200" b="0" dirty="0" smtClean="0"/>
              <a:t> </a:t>
            </a:r>
            <a:r>
              <a:rPr lang="en-GB" sz="1200" b="0" dirty="0" smtClean="0"/>
              <a:t>End </a:t>
            </a:r>
            <a:r>
              <a:rPr lang="en-GB" sz="1200" b="0" dirty="0" smtClean="0"/>
              <a:t>Sub</a:t>
            </a:r>
          </a:p>
          <a:p>
            <a:pPr eaLnBrk="1" hangingPunct="1">
              <a:buFont typeface="Wingdings" pitchFamily="2" charset="2"/>
              <a:buNone/>
              <a:defRPr/>
            </a:pPr>
            <a:r>
              <a:rPr lang="en-GB" sz="1200" b="0" dirty="0" smtClean="0"/>
              <a:t>Sub </a:t>
            </a:r>
            <a:r>
              <a:rPr lang="en-GB" sz="1200" b="0" dirty="0" err="1" smtClean="0"/>
              <a:t>call_order_form</a:t>
            </a:r>
            <a:r>
              <a:rPr lang="en-GB" sz="1200" b="0" dirty="0" smtClean="0"/>
              <a:t>()</a:t>
            </a:r>
          </a:p>
          <a:p>
            <a:pPr eaLnBrk="1" hangingPunct="1">
              <a:buFont typeface="Wingdings" pitchFamily="2" charset="2"/>
              <a:buNone/>
              <a:defRPr/>
            </a:pPr>
            <a:r>
              <a:rPr lang="en-GB" sz="1200" b="0" dirty="0" smtClean="0"/>
              <a:t>'</a:t>
            </a:r>
          </a:p>
          <a:p>
            <a:pPr eaLnBrk="1" hangingPunct="1">
              <a:buFont typeface="Wingdings" pitchFamily="2" charset="2"/>
              <a:buNone/>
              <a:defRPr/>
            </a:pPr>
            <a:r>
              <a:rPr lang="en-GB" sz="1200" b="0" dirty="0" smtClean="0"/>
              <a:t>' </a:t>
            </a:r>
            <a:r>
              <a:rPr lang="en-GB" sz="1200" b="0" dirty="0" err="1" smtClean="0"/>
              <a:t>call_order_form</a:t>
            </a:r>
            <a:r>
              <a:rPr lang="en-GB" sz="1200" b="0" dirty="0" smtClean="0"/>
              <a:t> Macro</a:t>
            </a:r>
          </a:p>
          <a:p>
            <a:pPr eaLnBrk="1" hangingPunct="1">
              <a:buFont typeface="Wingdings" pitchFamily="2" charset="2"/>
              <a:buNone/>
              <a:defRPr/>
            </a:pPr>
            <a:r>
              <a:rPr lang="en-GB" sz="1200" b="0" dirty="0" smtClean="0"/>
              <a:t>' Macro recorded 11/01/99 by Beverley Holland</a:t>
            </a:r>
          </a:p>
          <a:p>
            <a:pPr eaLnBrk="1" hangingPunct="1">
              <a:buFont typeface="Wingdings" pitchFamily="2" charset="2"/>
              <a:buNone/>
              <a:defRPr/>
            </a:pPr>
            <a:r>
              <a:rPr lang="en-GB" sz="1200" b="0" dirty="0" smtClean="0"/>
              <a:t>'</a:t>
            </a:r>
          </a:p>
          <a:p>
            <a:pPr eaLnBrk="1" hangingPunct="1">
              <a:buFont typeface="Wingdings" pitchFamily="2" charset="2"/>
              <a:buNone/>
              <a:defRPr/>
            </a:pPr>
            <a:r>
              <a:rPr lang="en-GB" sz="1200" b="0" dirty="0" err="1" smtClean="0"/>
              <a:t>Orderform.Show</a:t>
            </a:r>
            <a:endParaRPr lang="en-GB" sz="1200" b="0" dirty="0" smtClean="0"/>
          </a:p>
          <a:p>
            <a:pPr eaLnBrk="1" hangingPunct="1">
              <a:buFont typeface="Wingdings" pitchFamily="2" charset="2"/>
              <a:buNone/>
              <a:defRPr/>
            </a:pPr>
            <a:r>
              <a:rPr lang="en-GB" sz="1200" b="0" dirty="0" smtClean="0"/>
              <a:t>End Sub</a:t>
            </a:r>
          </a:p>
          <a:p>
            <a:pPr eaLnBrk="1" hangingPunct="1">
              <a:defRPr/>
            </a:pPr>
            <a:endParaRPr lang="en-GB" b="0" dirty="0" smtClean="0"/>
          </a:p>
        </p:txBody>
      </p:sp>
    </p:spTree>
    <p:extLst>
      <p:ext uri="{BB962C8B-B14F-4D97-AF65-F5344CB8AC3E}">
        <p14:creationId xmlns:p14="http://schemas.microsoft.com/office/powerpoint/2010/main" val="29711008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powerpoint design">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TotalTime>
  <Words>963</Words>
  <Application>Microsoft Office PowerPoint</Application>
  <PresentationFormat>On-screen Show (4:3)</PresentationFormat>
  <Paragraphs>111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Franklin Gothic Book</vt:lpstr>
      <vt:lpstr>Arial</vt:lpstr>
      <vt:lpstr>Franklin Gothic Medium</vt:lpstr>
      <vt:lpstr>Wingdings</vt:lpstr>
      <vt:lpstr>Calibri</vt:lpstr>
      <vt:lpstr>Tunga</vt:lpstr>
      <vt:lpstr>Information engineering powerpoint design</vt:lpstr>
      <vt:lpstr>The User Application</vt:lpstr>
      <vt:lpstr>The User Application</vt:lpstr>
      <vt:lpstr>Creation of a user form</vt:lpstr>
      <vt:lpstr>The user form development window </vt:lpstr>
      <vt:lpstr>Text boxes Check boxes and combo boxes </vt:lpstr>
      <vt:lpstr>Controlling the user form (unit 14)</vt:lpstr>
      <vt:lpstr>Explaining the code </vt:lpstr>
      <vt:lpstr> To control the user form we need to copy information entered onto the form into the database area in the order entry spreadsheet The following VB code will perform the tasks </vt:lpstr>
      <vt:lpstr>Further macros to control the user application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Holland, Beverley</cp:lastModifiedBy>
  <cp:revision>2</cp:revision>
  <dcterms:created xsi:type="dcterms:W3CDTF">2014-10-02T16:11:33Z</dcterms:created>
  <dcterms:modified xsi:type="dcterms:W3CDTF">2014-11-07T13:40:19Z</dcterms:modified>
</cp:coreProperties>
</file>