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5"/>
  </p:notesMasterIdLst>
  <p:sldIdLst>
    <p:sldId id="266" r:id="rId5"/>
    <p:sldId id="308" r:id="rId6"/>
    <p:sldId id="309" r:id="rId7"/>
    <p:sldId id="310" r:id="rId8"/>
    <p:sldId id="312" r:id="rId9"/>
    <p:sldId id="313" r:id="rId10"/>
    <p:sldId id="314" r:id="rId11"/>
    <p:sldId id="315" r:id="rId12"/>
    <p:sldId id="317" r:id="rId13"/>
    <p:sldId id="31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7165" autoAdjust="0"/>
  </p:normalViewPr>
  <p:slideViewPr>
    <p:cSldViewPr snapToGrid="0">
      <p:cViewPr varScale="1">
        <p:scale>
          <a:sx n="90" d="100"/>
          <a:sy n="90" d="100"/>
        </p:scale>
        <p:origin x="41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B262C7-DDDD-452C-89DD-769EC5F3BF27}" type="datetimeFigureOut">
              <a:rPr lang="en-GB" smtClean="0"/>
              <a:t>11/05/2023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4BE3ED-9896-48C7-9DFB-C24912656BEB}" type="slidenum">
              <a:rPr lang="en-GB" smtClean="0"/>
              <a:t>‹#›</a:t>
            </a:fld>
            <a:endParaRPr lang="en-GB"/>
          </a:p>
        </p:txBody>
      </p:sp>
    </p:spTree>
    <p:extLst>
      <p:ext uri="{BB962C8B-B14F-4D97-AF65-F5344CB8AC3E}">
        <p14:creationId xmlns:p14="http://schemas.microsoft.com/office/powerpoint/2010/main" val="13042659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Introduce Henri Fayol and note if Fayol’s view of management matches those discussed in last sessions – highlight how ground breaking this approach was at the time of 1916, the idea of short and long term goals, unity and common cause of a company. </a:t>
            </a:r>
          </a:p>
          <a:p>
            <a:endParaRPr lang="en-GB" dirty="0"/>
          </a:p>
          <a:p>
            <a:r>
              <a:rPr lang="en-GB" dirty="0"/>
              <a:t>Sometimes, his theory is referred to as Administrative Management. Fayol’s 14 Principles fit into the broad </a:t>
            </a:r>
            <a:r>
              <a:rPr lang="en-GB" dirty="0" err="1"/>
              <a:t>umberella</a:t>
            </a:r>
            <a:r>
              <a:rPr lang="en-GB" dirty="0"/>
              <a:t> of Classical Management theory. However, acknowledge that many of his fundamentals will still apply to the workplace in the 21</a:t>
            </a:r>
            <a:r>
              <a:rPr lang="en-GB" baseline="30000" dirty="0"/>
              <a:t>st</a:t>
            </a:r>
            <a:r>
              <a:rPr lang="en-GB" dirty="0"/>
              <a:t> century and that his view of management has stood the test of time.  Emphasis that Fayol was a practicing manager when he developed these principles, he was not a social psychologist or an academic. </a:t>
            </a:r>
          </a:p>
        </p:txBody>
      </p:sp>
      <p:sp>
        <p:nvSpPr>
          <p:cNvPr id="4" name="Slide Number Placeholder 3"/>
          <p:cNvSpPr>
            <a:spLocks noGrp="1"/>
          </p:cNvSpPr>
          <p:nvPr>
            <p:ph type="sldNum" sz="quarter" idx="5"/>
          </p:nvPr>
        </p:nvSpPr>
        <p:spPr/>
        <p:txBody>
          <a:bodyPr/>
          <a:lstStyle/>
          <a:p>
            <a:fld id="{F54BE3ED-9896-48C7-9DFB-C24912656BEB}" type="slidenum">
              <a:rPr lang="en-GB" smtClean="0"/>
              <a:t>3</a:t>
            </a:fld>
            <a:endParaRPr lang="en-GB"/>
          </a:p>
        </p:txBody>
      </p:sp>
    </p:spTree>
    <p:extLst>
      <p:ext uri="{BB962C8B-B14F-4D97-AF65-F5344CB8AC3E}">
        <p14:creationId xmlns:p14="http://schemas.microsoft.com/office/powerpoint/2010/main" val="37285193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Seven of 14 principles on this slide. 8 – 14 on next slide. </a:t>
            </a:r>
          </a:p>
          <a:p>
            <a:endParaRPr lang="en-GB" dirty="0"/>
          </a:p>
          <a:p>
            <a:r>
              <a:rPr lang="en-GB" dirty="0"/>
              <a:t>Extend a brief explanation of each principle. </a:t>
            </a:r>
          </a:p>
        </p:txBody>
      </p:sp>
      <p:sp>
        <p:nvSpPr>
          <p:cNvPr id="4" name="Slide Number Placeholder 3"/>
          <p:cNvSpPr>
            <a:spLocks noGrp="1"/>
          </p:cNvSpPr>
          <p:nvPr>
            <p:ph type="sldNum" sz="quarter" idx="5"/>
          </p:nvPr>
        </p:nvSpPr>
        <p:spPr/>
        <p:txBody>
          <a:bodyPr/>
          <a:lstStyle/>
          <a:p>
            <a:fld id="{F54BE3ED-9896-48C7-9DFB-C24912656BEB}" type="slidenum">
              <a:rPr lang="en-GB" smtClean="0"/>
              <a:t>4</a:t>
            </a:fld>
            <a:endParaRPr lang="en-GB"/>
          </a:p>
        </p:txBody>
      </p:sp>
    </p:spTree>
    <p:extLst>
      <p:ext uri="{BB962C8B-B14F-4D97-AF65-F5344CB8AC3E}">
        <p14:creationId xmlns:p14="http://schemas.microsoft.com/office/powerpoint/2010/main" val="2297752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8 – 14  </a:t>
            </a:r>
          </a:p>
          <a:p>
            <a:endParaRPr lang="en-GB" dirty="0"/>
          </a:p>
          <a:p>
            <a:r>
              <a:rPr lang="en-GB" dirty="0"/>
              <a:t>Extend a brief explanation of each principle. Are some of these principles more challenging than others to maintain? In 21</a:t>
            </a:r>
            <a:r>
              <a:rPr lang="en-GB" baseline="30000" dirty="0"/>
              <a:t>st</a:t>
            </a:r>
            <a:r>
              <a:rPr lang="en-GB" dirty="0"/>
              <a:t> century UK? What challenge do zero hour contract provide to job security?</a:t>
            </a:r>
          </a:p>
        </p:txBody>
      </p:sp>
      <p:sp>
        <p:nvSpPr>
          <p:cNvPr id="4" name="Slide Number Placeholder 3"/>
          <p:cNvSpPr>
            <a:spLocks noGrp="1"/>
          </p:cNvSpPr>
          <p:nvPr>
            <p:ph type="sldNum" sz="quarter" idx="5"/>
          </p:nvPr>
        </p:nvSpPr>
        <p:spPr/>
        <p:txBody>
          <a:bodyPr/>
          <a:lstStyle/>
          <a:p>
            <a:fld id="{F54BE3ED-9896-48C7-9DFB-C24912656BEB}" type="slidenum">
              <a:rPr lang="en-GB" smtClean="0"/>
              <a:t>5</a:t>
            </a:fld>
            <a:endParaRPr lang="en-GB"/>
          </a:p>
        </p:txBody>
      </p:sp>
    </p:spTree>
    <p:extLst>
      <p:ext uri="{BB962C8B-B14F-4D97-AF65-F5344CB8AC3E}">
        <p14:creationId xmlns:p14="http://schemas.microsoft.com/office/powerpoint/2010/main" val="736944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54BE3ED-9896-48C7-9DFB-C24912656BEB}" type="slidenum">
              <a:rPr lang="en-GB" smtClean="0"/>
              <a:t>6</a:t>
            </a:fld>
            <a:endParaRPr lang="en-GB"/>
          </a:p>
        </p:txBody>
      </p:sp>
    </p:spTree>
    <p:extLst>
      <p:ext uri="{BB962C8B-B14F-4D97-AF65-F5344CB8AC3E}">
        <p14:creationId xmlns:p14="http://schemas.microsoft.com/office/powerpoint/2010/main" val="28039981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Consider other examples of as well – students may have examples of good and bad practice. </a:t>
            </a:r>
          </a:p>
        </p:txBody>
      </p:sp>
      <p:sp>
        <p:nvSpPr>
          <p:cNvPr id="4" name="Slide Number Placeholder 3"/>
          <p:cNvSpPr>
            <a:spLocks noGrp="1"/>
          </p:cNvSpPr>
          <p:nvPr>
            <p:ph type="sldNum" sz="quarter" idx="5"/>
          </p:nvPr>
        </p:nvSpPr>
        <p:spPr/>
        <p:txBody>
          <a:bodyPr/>
          <a:lstStyle/>
          <a:p>
            <a:fld id="{F54BE3ED-9896-48C7-9DFB-C24912656BEB}" type="slidenum">
              <a:rPr lang="en-GB" smtClean="0"/>
              <a:t>7</a:t>
            </a:fld>
            <a:endParaRPr lang="en-GB"/>
          </a:p>
        </p:txBody>
      </p:sp>
    </p:spTree>
    <p:extLst>
      <p:ext uri="{BB962C8B-B14F-4D97-AF65-F5344CB8AC3E}">
        <p14:creationId xmlns:p14="http://schemas.microsoft.com/office/powerpoint/2010/main" val="2927435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pairs. Discuss and decide your top three principles. Use the QR code to post on the board via </a:t>
            </a:r>
            <a:r>
              <a:rPr lang="en-GB" dirty="0" err="1"/>
              <a:t>padlet</a:t>
            </a:r>
            <a:r>
              <a:rPr lang="en-GB" dirty="0"/>
              <a:t>. https://padlet.com/rstewart122/three-top-principles-1uv5v0atrgvwk0g3 </a:t>
            </a:r>
          </a:p>
          <a:p>
            <a:endParaRPr lang="en-GB" dirty="0"/>
          </a:p>
          <a:p>
            <a:r>
              <a:rPr lang="en-GB" dirty="0"/>
              <a:t>Display the </a:t>
            </a:r>
            <a:r>
              <a:rPr lang="en-GB" dirty="0" err="1"/>
              <a:t>padlet</a:t>
            </a:r>
            <a:r>
              <a:rPr lang="en-GB" dirty="0"/>
              <a:t> page on the screen. </a:t>
            </a:r>
          </a:p>
          <a:p>
            <a:endParaRPr lang="en-GB" dirty="0"/>
          </a:p>
          <a:p>
            <a:r>
              <a:rPr lang="en-GB" dirty="0"/>
              <a:t>Discussion similarities and differences. </a:t>
            </a:r>
          </a:p>
        </p:txBody>
      </p:sp>
      <p:sp>
        <p:nvSpPr>
          <p:cNvPr id="4" name="Slide Number Placeholder 3"/>
          <p:cNvSpPr>
            <a:spLocks noGrp="1"/>
          </p:cNvSpPr>
          <p:nvPr>
            <p:ph type="sldNum" sz="quarter" idx="5"/>
          </p:nvPr>
        </p:nvSpPr>
        <p:spPr/>
        <p:txBody>
          <a:bodyPr/>
          <a:lstStyle/>
          <a:p>
            <a:fld id="{F54BE3ED-9896-48C7-9DFB-C24912656BEB}" type="slidenum">
              <a:rPr lang="en-GB" smtClean="0"/>
              <a:t>8</a:t>
            </a:fld>
            <a:endParaRPr lang="en-GB"/>
          </a:p>
        </p:txBody>
      </p:sp>
    </p:spTree>
    <p:extLst>
      <p:ext uri="{BB962C8B-B14F-4D97-AF65-F5344CB8AC3E}">
        <p14:creationId xmlns:p14="http://schemas.microsoft.com/office/powerpoint/2010/main" val="1880574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Set the reading as a class task or homework task. </a:t>
            </a:r>
          </a:p>
        </p:txBody>
      </p:sp>
      <p:sp>
        <p:nvSpPr>
          <p:cNvPr id="4" name="Slide Number Placeholder 3"/>
          <p:cNvSpPr>
            <a:spLocks noGrp="1"/>
          </p:cNvSpPr>
          <p:nvPr>
            <p:ph type="sldNum" sz="quarter" idx="5"/>
          </p:nvPr>
        </p:nvSpPr>
        <p:spPr/>
        <p:txBody>
          <a:bodyPr/>
          <a:lstStyle/>
          <a:p>
            <a:fld id="{F54BE3ED-9896-48C7-9DFB-C24912656BEB}" type="slidenum">
              <a:rPr lang="en-GB" smtClean="0"/>
              <a:t>9</a:t>
            </a:fld>
            <a:endParaRPr lang="en-GB"/>
          </a:p>
        </p:txBody>
      </p:sp>
    </p:spTree>
    <p:extLst>
      <p:ext uri="{BB962C8B-B14F-4D97-AF65-F5344CB8AC3E}">
        <p14:creationId xmlns:p14="http://schemas.microsoft.com/office/powerpoint/2010/main" val="3078255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5/11/2023</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7293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5/11/2023</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38980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5/11/2023</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233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5/11/2023</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761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5/11/2023</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280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5/11/2023</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1771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5/11/2023</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7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5/11/2023</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0130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5/11/2023</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26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5/11/2023</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014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452A527-3631-41ED-858D-3777A7D14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peak Pro"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6730000" y="639097"/>
            <a:ext cx="4813072" cy="3494791"/>
          </a:xfrm>
        </p:spPr>
        <p:txBody>
          <a:bodyPr>
            <a:normAutofit fontScale="90000"/>
          </a:bodyPr>
          <a:lstStyle/>
          <a:p>
            <a:r>
              <a:rPr lang="en-US" dirty="0"/>
              <a:t>Fayol’s 14 Principles of Management</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6729999" y="4455621"/>
            <a:ext cx="4829101" cy="1238616"/>
          </a:xfrm>
        </p:spPr>
        <p:txBody>
          <a:bodyPr>
            <a:normAutofit lnSpcReduction="10000"/>
          </a:bodyPr>
          <a:lstStyle/>
          <a:p>
            <a:r>
              <a:rPr lang="en-US" dirty="0"/>
              <a:t>Week 6 – BMSW5101 Developing Workplace Critical Skills</a:t>
            </a:r>
          </a:p>
        </p:txBody>
      </p:sp>
      <p:pic>
        <p:nvPicPr>
          <p:cNvPr id="6" name="Picture 5">
            <a:extLst>
              <a:ext uri="{FF2B5EF4-FFF2-40B4-BE49-F238E27FC236}">
                <a16:creationId xmlns:a16="http://schemas.microsoft.com/office/drawing/2014/main" id="{8940CBE3-3F91-419A-A649-32AB388ECA8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 y="10"/>
            <a:ext cx="6096000" cy="6857990"/>
          </a:xfrm>
          <a:prstGeom prst="rect">
            <a:avLst/>
          </a:prstGeom>
        </p:spPr>
      </p:pic>
      <p:cxnSp>
        <p:nvCxnSpPr>
          <p:cNvPr id="26" name="Straight Connector 25">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294754"/>
            <a:ext cx="43891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915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47F5C-50EC-416A-AE8C-6F6BB4225673}"/>
              </a:ext>
            </a:extLst>
          </p:cNvPr>
          <p:cNvSpPr>
            <a:spLocks noGrp="1"/>
          </p:cNvSpPr>
          <p:nvPr>
            <p:ph type="title"/>
          </p:nvPr>
        </p:nvSpPr>
        <p:spPr>
          <a:xfrm>
            <a:off x="1097280" y="286603"/>
            <a:ext cx="10058400" cy="1450757"/>
          </a:xfrm>
        </p:spPr>
        <p:txBody>
          <a:bodyPr>
            <a:normAutofit/>
          </a:bodyPr>
          <a:lstStyle/>
          <a:p>
            <a:r>
              <a:rPr lang="en-US" dirty="0"/>
              <a:t>During this session we will discuss…</a:t>
            </a:r>
          </a:p>
        </p:txBody>
      </p:sp>
      <p:grpSp>
        <p:nvGrpSpPr>
          <p:cNvPr id="24" name="Group 23">
            <a:extLst>
              <a:ext uri="{FF2B5EF4-FFF2-40B4-BE49-F238E27FC236}">
                <a16:creationId xmlns:a16="http://schemas.microsoft.com/office/drawing/2014/main" id="{56227057-FD3E-CB99-73B9-13759A066454}"/>
              </a:ext>
            </a:extLst>
          </p:cNvPr>
          <p:cNvGrpSpPr/>
          <p:nvPr/>
        </p:nvGrpSpPr>
        <p:grpSpPr>
          <a:xfrm>
            <a:off x="1132569" y="2439054"/>
            <a:ext cx="2981250" cy="3105001"/>
            <a:chOff x="1132569" y="2439054"/>
            <a:chExt cx="2981250" cy="3105001"/>
          </a:xfrm>
        </p:grpSpPr>
        <p:sp>
          <p:nvSpPr>
            <p:cNvPr id="15" name="Oval 14">
              <a:extLst>
                <a:ext uri="{FF2B5EF4-FFF2-40B4-BE49-F238E27FC236}">
                  <a16:creationId xmlns:a16="http://schemas.microsoft.com/office/drawing/2014/main" id="{C448ABB6-E76D-1410-6CDC-B821DAD1B160}"/>
                </a:ext>
              </a:extLst>
            </p:cNvPr>
            <p:cNvSpPr/>
            <p:nvPr/>
          </p:nvSpPr>
          <p:spPr>
            <a:xfrm>
              <a:off x="1713912" y="2439054"/>
              <a:ext cx="1818562" cy="1818562"/>
            </a:xfrm>
            <a:prstGeom prst="ellipse">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16" name="Rectangle 15" descr="Clipboard with solid fill">
              <a:extLst>
                <a:ext uri="{FF2B5EF4-FFF2-40B4-BE49-F238E27FC236}">
                  <a16:creationId xmlns:a16="http://schemas.microsoft.com/office/drawing/2014/main" id="{A6190272-2DDE-0C88-B550-EBBD2533B708}"/>
                </a:ext>
              </a:extLst>
            </p:cNvPr>
            <p:cNvSpPr/>
            <p:nvPr/>
          </p:nvSpPr>
          <p:spPr>
            <a:xfrm>
              <a:off x="2101475" y="2826617"/>
              <a:ext cx="1043437" cy="1043437"/>
            </a:xfrm>
            <a:prstGeom prst="rect">
              <a:avLst/>
            </a:prstGeom>
            <a:blipFill>
              <a:blip r:embed="rId3">
                <a:extLst>
                  <a:ext uri="{96DAC541-7B7A-43D3-8B79-37D633B846F1}">
                    <asvg:svgBlip xmlns:asvg="http://schemas.microsoft.com/office/drawing/2016/SVG/main" r:embed="rId4"/>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7" name="Freeform: Shape 16">
              <a:extLst>
                <a:ext uri="{FF2B5EF4-FFF2-40B4-BE49-F238E27FC236}">
                  <a16:creationId xmlns:a16="http://schemas.microsoft.com/office/drawing/2014/main" id="{00C991A1-71F1-0AD5-D56A-06750DC82C63}"/>
                </a:ext>
              </a:extLst>
            </p:cNvPr>
            <p:cNvSpPr/>
            <p:nvPr/>
          </p:nvSpPr>
          <p:spPr>
            <a:xfrm>
              <a:off x="1132569" y="4824055"/>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kern="1200" dirty="0" err="1">
                  <a:latin typeface="Arial" panose="020B0604020202020204" pitchFamily="34" charset="0"/>
                  <a:cs typeface="Arial" panose="020B0604020202020204" pitchFamily="34" charset="0"/>
                </a:rPr>
                <a:t>fayol’s</a:t>
              </a:r>
              <a:r>
                <a:rPr lang="en-US" sz="1600" kern="1200" dirty="0">
                  <a:latin typeface="Arial" panose="020B0604020202020204" pitchFamily="34" charset="0"/>
                  <a:cs typeface="Arial" panose="020B0604020202020204" pitchFamily="34" charset="0"/>
                </a:rPr>
                <a:t> theory - The 14 principles of management</a:t>
              </a:r>
            </a:p>
          </p:txBody>
        </p:sp>
      </p:grpSp>
      <p:grpSp>
        <p:nvGrpSpPr>
          <p:cNvPr id="25" name="Group 24">
            <a:extLst>
              <a:ext uri="{FF2B5EF4-FFF2-40B4-BE49-F238E27FC236}">
                <a16:creationId xmlns:a16="http://schemas.microsoft.com/office/drawing/2014/main" id="{A90A27B1-D12A-16F4-6909-8E4360946EE4}"/>
              </a:ext>
            </a:extLst>
          </p:cNvPr>
          <p:cNvGrpSpPr/>
          <p:nvPr/>
        </p:nvGrpSpPr>
        <p:grpSpPr>
          <a:xfrm>
            <a:off x="4635537" y="2439054"/>
            <a:ext cx="2981250" cy="3105001"/>
            <a:chOff x="4635537" y="2439054"/>
            <a:chExt cx="2981250" cy="3105001"/>
          </a:xfrm>
        </p:grpSpPr>
        <p:sp>
          <p:nvSpPr>
            <p:cNvPr id="18" name="Oval 17">
              <a:extLst>
                <a:ext uri="{FF2B5EF4-FFF2-40B4-BE49-F238E27FC236}">
                  <a16:creationId xmlns:a16="http://schemas.microsoft.com/office/drawing/2014/main" id="{E771E339-7D8A-573E-FFE5-96999F006998}"/>
                </a:ext>
              </a:extLst>
            </p:cNvPr>
            <p:cNvSpPr/>
            <p:nvPr/>
          </p:nvSpPr>
          <p:spPr>
            <a:xfrm>
              <a:off x="5216881" y="2439054"/>
              <a:ext cx="1818562" cy="1818562"/>
            </a:xfrm>
            <a:prstGeom prst="ellipse">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19" name="Rectangle 18" descr="Hourglass 30% with solid fill">
              <a:extLst>
                <a:ext uri="{FF2B5EF4-FFF2-40B4-BE49-F238E27FC236}">
                  <a16:creationId xmlns:a16="http://schemas.microsoft.com/office/drawing/2014/main" id="{352A6245-F389-C14E-BCF7-FF6E85BC7B5B}"/>
                </a:ext>
              </a:extLst>
            </p:cNvPr>
            <p:cNvSpPr/>
            <p:nvPr/>
          </p:nvSpPr>
          <p:spPr>
            <a:xfrm>
              <a:off x="5604444" y="2826617"/>
              <a:ext cx="1043437" cy="1043437"/>
            </a:xfrm>
            <a:prstGeom prst="rect">
              <a:avLst/>
            </a:prstGeom>
            <a:blipFill>
              <a:blip r:embed="rId5">
                <a:extLst>
                  <a:ext uri="{96DAC541-7B7A-43D3-8B79-37D633B846F1}">
                    <asvg:svgBlip xmlns:asvg="http://schemas.microsoft.com/office/drawing/2016/SVG/main" r:embed="rId6"/>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20" name="Freeform: Shape 19">
              <a:extLst>
                <a:ext uri="{FF2B5EF4-FFF2-40B4-BE49-F238E27FC236}">
                  <a16:creationId xmlns:a16="http://schemas.microsoft.com/office/drawing/2014/main" id="{EE9E2F04-5F11-07F8-AFF0-C6E05E1C70F9}"/>
                </a:ext>
              </a:extLst>
            </p:cNvPr>
            <p:cNvSpPr/>
            <p:nvPr/>
          </p:nvSpPr>
          <p:spPr>
            <a:xfrm>
              <a:off x="4635537" y="4824055"/>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b="1" kern="1200" dirty="0">
                  <a:latin typeface="Arial" panose="020B0604020202020204" pitchFamily="34" charset="0"/>
                  <a:cs typeface="Arial" panose="020B0604020202020204" pitchFamily="34" charset="0"/>
                </a:rPr>
                <a:t>When</a:t>
              </a:r>
              <a:r>
                <a:rPr lang="en-US" sz="1600" kern="1200" dirty="0">
                  <a:latin typeface="Arial" panose="020B0604020202020204" pitchFamily="34" charset="0"/>
                  <a:cs typeface="Arial" panose="020B0604020202020204" pitchFamily="34" charset="0"/>
                </a:rPr>
                <a:t> would this theory be relevant to use?</a:t>
              </a:r>
            </a:p>
          </p:txBody>
        </p:sp>
      </p:grpSp>
      <p:grpSp>
        <p:nvGrpSpPr>
          <p:cNvPr id="26" name="Group 25">
            <a:extLst>
              <a:ext uri="{FF2B5EF4-FFF2-40B4-BE49-F238E27FC236}">
                <a16:creationId xmlns:a16="http://schemas.microsoft.com/office/drawing/2014/main" id="{7E2F5C4D-4AD2-DA17-8315-BB3F24BB735B}"/>
              </a:ext>
            </a:extLst>
          </p:cNvPr>
          <p:cNvGrpSpPr/>
          <p:nvPr/>
        </p:nvGrpSpPr>
        <p:grpSpPr>
          <a:xfrm>
            <a:off x="8138506" y="2439054"/>
            <a:ext cx="2981250" cy="3105001"/>
            <a:chOff x="8138506" y="2439054"/>
            <a:chExt cx="2981250" cy="3105001"/>
          </a:xfrm>
        </p:grpSpPr>
        <p:sp>
          <p:nvSpPr>
            <p:cNvPr id="21" name="Oval 20">
              <a:extLst>
                <a:ext uri="{FF2B5EF4-FFF2-40B4-BE49-F238E27FC236}">
                  <a16:creationId xmlns:a16="http://schemas.microsoft.com/office/drawing/2014/main" id="{B2CC54B2-9CD1-3AEB-36FB-C3F26DF3F917}"/>
                </a:ext>
              </a:extLst>
            </p:cNvPr>
            <p:cNvSpPr/>
            <p:nvPr/>
          </p:nvSpPr>
          <p:spPr>
            <a:xfrm>
              <a:off x="8719850" y="2439054"/>
              <a:ext cx="1818562" cy="1818562"/>
            </a:xfrm>
            <a:prstGeom prst="ellipse">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sp>
          <p:nvSpPr>
            <p:cNvPr id="22" name="Rectangle 21" descr="Meeting with solid fill">
              <a:extLst>
                <a:ext uri="{FF2B5EF4-FFF2-40B4-BE49-F238E27FC236}">
                  <a16:creationId xmlns:a16="http://schemas.microsoft.com/office/drawing/2014/main" id="{1810F4F6-81AD-4745-6100-038ACF4DF3C5}"/>
                </a:ext>
              </a:extLst>
            </p:cNvPr>
            <p:cNvSpPr/>
            <p:nvPr/>
          </p:nvSpPr>
          <p:spPr>
            <a:xfrm>
              <a:off x="9107413" y="2826617"/>
              <a:ext cx="1043437" cy="1043437"/>
            </a:xfrm>
            <a:prstGeom prst="rect">
              <a:avLst/>
            </a:prstGeom>
            <a: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23" name="Freeform: Shape 22">
              <a:extLst>
                <a:ext uri="{FF2B5EF4-FFF2-40B4-BE49-F238E27FC236}">
                  <a16:creationId xmlns:a16="http://schemas.microsoft.com/office/drawing/2014/main" id="{54EE95FB-03CC-4B74-ABAC-50401A4B0FDD}"/>
                </a:ext>
              </a:extLst>
            </p:cNvPr>
            <p:cNvSpPr/>
            <p:nvPr/>
          </p:nvSpPr>
          <p:spPr>
            <a:xfrm>
              <a:off x="8138506" y="4824055"/>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b="1" kern="1200" dirty="0">
                  <a:latin typeface="Arial" panose="020B0604020202020204" pitchFamily="34" charset="0"/>
                  <a:cs typeface="Arial" panose="020B0604020202020204" pitchFamily="34" charset="0"/>
                </a:rPr>
                <a:t>How</a:t>
              </a:r>
              <a:r>
                <a:rPr lang="en-US" sz="1600" kern="1200" dirty="0">
                  <a:latin typeface="Arial" panose="020B0604020202020204" pitchFamily="34" charset="0"/>
                  <a:cs typeface="Arial" panose="020B0604020202020204" pitchFamily="34" charset="0"/>
                </a:rPr>
                <a:t> would this theory be used?</a:t>
              </a:r>
            </a:p>
          </p:txBody>
        </p:sp>
      </p:grpSp>
    </p:spTree>
    <p:extLst>
      <p:ext uri="{BB962C8B-B14F-4D97-AF65-F5344CB8AC3E}">
        <p14:creationId xmlns:p14="http://schemas.microsoft.com/office/powerpoint/2010/main" val="265522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9D413-84B3-210E-EF78-B88BF2DE386D}"/>
              </a:ext>
            </a:extLst>
          </p:cNvPr>
          <p:cNvSpPr>
            <a:spLocks noGrp="1"/>
          </p:cNvSpPr>
          <p:nvPr>
            <p:ph type="title"/>
          </p:nvPr>
        </p:nvSpPr>
        <p:spPr/>
        <p:txBody>
          <a:bodyPr/>
          <a:lstStyle/>
          <a:p>
            <a:r>
              <a:rPr lang="en-GB" dirty="0"/>
              <a:t>Henri Fayol </a:t>
            </a:r>
          </a:p>
        </p:txBody>
      </p:sp>
      <p:pic>
        <p:nvPicPr>
          <p:cNvPr id="5" name="Content Placeholder 4">
            <a:extLst>
              <a:ext uri="{FF2B5EF4-FFF2-40B4-BE49-F238E27FC236}">
                <a16:creationId xmlns:a16="http://schemas.microsoft.com/office/drawing/2014/main" id="{7BA79F79-66EE-A4A2-2B3E-095B2AE746E2}"/>
              </a:ext>
            </a:extLst>
          </p:cNvPr>
          <p:cNvPicPr>
            <a:picLocks noGrp="1" noChangeAspect="1"/>
          </p:cNvPicPr>
          <p:nvPr>
            <p:ph idx="1"/>
          </p:nvPr>
        </p:nvPicPr>
        <p:blipFill>
          <a:blip r:embed="rId3"/>
          <a:stretch>
            <a:fillRect/>
          </a:stretch>
        </p:blipFill>
        <p:spPr>
          <a:xfrm>
            <a:off x="1097280" y="3607367"/>
            <a:ext cx="1781175" cy="2562225"/>
          </a:xfrm>
        </p:spPr>
      </p:pic>
      <p:sp>
        <p:nvSpPr>
          <p:cNvPr id="6" name="TextBox 5">
            <a:extLst>
              <a:ext uri="{FF2B5EF4-FFF2-40B4-BE49-F238E27FC236}">
                <a16:creationId xmlns:a16="http://schemas.microsoft.com/office/drawing/2014/main" id="{72131474-0D32-01F8-0111-49A5EAAE0697}"/>
              </a:ext>
            </a:extLst>
          </p:cNvPr>
          <p:cNvSpPr txBox="1"/>
          <p:nvPr/>
        </p:nvSpPr>
        <p:spPr>
          <a:xfrm>
            <a:off x="1097280" y="2148114"/>
            <a:ext cx="9890034" cy="1569660"/>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Henri Fayol was a French mining engineer; he became a manager in his mining company by 25years and CEO by 44years. In 1916, he wrote a book called ‘Administration </a:t>
            </a:r>
            <a:r>
              <a:rPr lang="en-GB" sz="2400" dirty="0" err="1">
                <a:latin typeface="Arial" panose="020B0604020202020204" pitchFamily="34" charset="0"/>
                <a:cs typeface="Arial" panose="020B0604020202020204" pitchFamily="34" charset="0"/>
              </a:rPr>
              <a:t>industrielle</a:t>
            </a:r>
            <a:r>
              <a:rPr lang="en-GB" sz="2400" dirty="0">
                <a:latin typeface="Arial" panose="020B0604020202020204" pitchFamily="34" charset="0"/>
                <a:cs typeface="Arial" panose="020B0604020202020204" pitchFamily="34" charset="0"/>
              </a:rPr>
              <a:t> et </a:t>
            </a:r>
            <a:r>
              <a:rPr lang="en-GB" sz="2400" dirty="0" err="1">
                <a:latin typeface="Arial" panose="020B0604020202020204" pitchFamily="34" charset="0"/>
                <a:cs typeface="Arial" panose="020B0604020202020204" pitchFamily="34" charset="0"/>
              </a:rPr>
              <a:t>generale</a:t>
            </a:r>
            <a:r>
              <a:rPr lang="en-GB" sz="2400" dirty="0">
                <a:latin typeface="Arial" panose="020B0604020202020204" pitchFamily="34" charset="0"/>
                <a:cs typeface="Arial" panose="020B0604020202020204" pitchFamily="34" charset="0"/>
              </a:rPr>
              <a:t>’ or ‘General and Industrial Management’  </a:t>
            </a:r>
          </a:p>
        </p:txBody>
      </p:sp>
      <p:sp>
        <p:nvSpPr>
          <p:cNvPr id="7" name="Speech Bubble: Rectangle 6">
            <a:extLst>
              <a:ext uri="{FF2B5EF4-FFF2-40B4-BE49-F238E27FC236}">
                <a16:creationId xmlns:a16="http://schemas.microsoft.com/office/drawing/2014/main" id="{E3793A9F-7B5F-C842-F784-CA67CBFB51BB}"/>
              </a:ext>
            </a:extLst>
          </p:cNvPr>
          <p:cNvSpPr/>
          <p:nvPr/>
        </p:nvSpPr>
        <p:spPr>
          <a:xfrm>
            <a:off x="3443514" y="3863198"/>
            <a:ext cx="7271657" cy="1728431"/>
          </a:xfrm>
          <a:prstGeom prst="wedgeRectCallout">
            <a:avLst>
              <a:gd name="adj1" fmla="val -64779"/>
              <a:gd name="adj2" fmla="val 2256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Management needs to do more than increase production, it involves planning and organising as well as command, co-ordination and control. </a:t>
            </a:r>
          </a:p>
        </p:txBody>
      </p:sp>
    </p:spTree>
    <p:extLst>
      <p:ext uri="{BB962C8B-B14F-4D97-AF65-F5344CB8AC3E}">
        <p14:creationId xmlns:p14="http://schemas.microsoft.com/office/powerpoint/2010/main" val="292333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AD845-BE18-5462-8348-C629A9F6C9B6}"/>
              </a:ext>
            </a:extLst>
          </p:cNvPr>
          <p:cNvSpPr>
            <a:spLocks noGrp="1"/>
          </p:cNvSpPr>
          <p:nvPr>
            <p:ph type="title"/>
          </p:nvPr>
        </p:nvSpPr>
        <p:spPr>
          <a:xfrm>
            <a:off x="1097280" y="286603"/>
            <a:ext cx="10058400" cy="1008797"/>
          </a:xfrm>
        </p:spPr>
        <p:txBody>
          <a:bodyPr/>
          <a:lstStyle/>
          <a:p>
            <a:r>
              <a:rPr lang="en-GB" dirty="0"/>
              <a:t>Fayol’s 14 Principles</a:t>
            </a:r>
          </a:p>
        </p:txBody>
      </p:sp>
      <p:sp>
        <p:nvSpPr>
          <p:cNvPr id="3" name="Content Placeholder 2">
            <a:extLst>
              <a:ext uri="{FF2B5EF4-FFF2-40B4-BE49-F238E27FC236}">
                <a16:creationId xmlns:a16="http://schemas.microsoft.com/office/drawing/2014/main" id="{5D5B4ED4-2CCC-3134-0138-5B1BD93966E2}"/>
              </a:ext>
            </a:extLst>
          </p:cNvPr>
          <p:cNvSpPr>
            <a:spLocks noGrp="1"/>
          </p:cNvSpPr>
          <p:nvPr>
            <p:ph idx="1"/>
          </p:nvPr>
        </p:nvSpPr>
        <p:spPr>
          <a:xfrm>
            <a:off x="1173480" y="1473147"/>
            <a:ext cx="10058400" cy="388256"/>
          </a:xfrm>
        </p:spPr>
        <p:txBody>
          <a:bodyPr>
            <a:noAutofit/>
          </a:bodyPr>
          <a:lstStyle/>
          <a:p>
            <a:r>
              <a:rPr lang="en-GB" sz="2400" dirty="0">
                <a:latin typeface="Arial" panose="020B0604020202020204" pitchFamily="34" charset="0"/>
                <a:cs typeface="Arial" panose="020B0604020202020204" pitchFamily="34" charset="0"/>
              </a:rPr>
              <a:t>Fayol believed that managers should:</a:t>
            </a:r>
          </a:p>
        </p:txBody>
      </p:sp>
      <p:sp>
        <p:nvSpPr>
          <p:cNvPr id="5" name="TextBox 4">
            <a:extLst>
              <a:ext uri="{FF2B5EF4-FFF2-40B4-BE49-F238E27FC236}">
                <a16:creationId xmlns:a16="http://schemas.microsoft.com/office/drawing/2014/main" id="{2B1D34AD-B546-874E-17C9-6EAFDB8E95E3}"/>
              </a:ext>
            </a:extLst>
          </p:cNvPr>
          <p:cNvSpPr txBox="1"/>
          <p:nvPr/>
        </p:nvSpPr>
        <p:spPr>
          <a:xfrm>
            <a:off x="8118497" y="5981641"/>
            <a:ext cx="4083006" cy="369332"/>
          </a:xfrm>
          <a:prstGeom prst="rect">
            <a:avLst/>
          </a:prstGeom>
          <a:noFill/>
        </p:spPr>
        <p:txBody>
          <a:bodyPr wrap="square">
            <a:spAutoFit/>
          </a:bodyPr>
          <a:lstStyle/>
          <a:p>
            <a:r>
              <a:rPr lang="en-GB" dirty="0"/>
              <a:t> McGrath and Bates (2017, p4) </a:t>
            </a:r>
          </a:p>
        </p:txBody>
      </p:sp>
      <p:grpSp>
        <p:nvGrpSpPr>
          <p:cNvPr id="23" name="Group 22">
            <a:extLst>
              <a:ext uri="{FF2B5EF4-FFF2-40B4-BE49-F238E27FC236}">
                <a16:creationId xmlns:a16="http://schemas.microsoft.com/office/drawing/2014/main" id="{40A0B4BC-BA78-B881-9FBE-07DB8D395D88}"/>
              </a:ext>
            </a:extLst>
          </p:cNvPr>
          <p:cNvGrpSpPr/>
          <p:nvPr/>
        </p:nvGrpSpPr>
        <p:grpSpPr>
          <a:xfrm>
            <a:off x="-2851618" y="1328691"/>
            <a:ext cx="12634577" cy="5520101"/>
            <a:chOff x="-2851618" y="1328691"/>
            <a:chExt cx="12634577" cy="5520101"/>
          </a:xfrm>
        </p:grpSpPr>
        <p:sp>
          <p:nvSpPr>
            <p:cNvPr id="8" name="Block Arc 7">
              <a:extLst>
                <a:ext uri="{FF2B5EF4-FFF2-40B4-BE49-F238E27FC236}">
                  <a16:creationId xmlns:a16="http://schemas.microsoft.com/office/drawing/2014/main" id="{5065B754-2CC9-964C-CB71-BBDED2CCF3FF}"/>
                </a:ext>
              </a:extLst>
            </p:cNvPr>
            <p:cNvSpPr/>
            <p:nvPr/>
          </p:nvSpPr>
          <p:spPr>
            <a:xfrm>
              <a:off x="-2851618" y="1328691"/>
              <a:ext cx="5520101" cy="5520101"/>
            </a:xfrm>
            <a:prstGeom prst="blockArc">
              <a:avLst>
                <a:gd name="adj1" fmla="val 18900000"/>
                <a:gd name="adj2" fmla="val 2700000"/>
                <a:gd name="adj3" fmla="val 391"/>
              </a:avLst>
            </a:prstGeom>
          </p:spPr>
          <p:style>
            <a:lnRef idx="2">
              <a:schemeClr val="accent4">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9" name="Freeform: Shape 8">
              <a:extLst>
                <a:ext uri="{FF2B5EF4-FFF2-40B4-BE49-F238E27FC236}">
                  <a16:creationId xmlns:a16="http://schemas.microsoft.com/office/drawing/2014/main" id="{3094947F-43F1-5ACC-F365-CC8B2AA554E6}"/>
                </a:ext>
              </a:extLst>
            </p:cNvPr>
            <p:cNvSpPr/>
            <p:nvPr/>
          </p:nvSpPr>
          <p:spPr>
            <a:xfrm>
              <a:off x="2069061" y="2225498"/>
              <a:ext cx="7713898" cy="372533"/>
            </a:xfrm>
            <a:custGeom>
              <a:avLst/>
              <a:gdLst>
                <a:gd name="connsiteX0" fmla="*/ 0 w 7713898"/>
                <a:gd name="connsiteY0" fmla="*/ 0 h 372533"/>
                <a:gd name="connsiteX1" fmla="*/ 7713898 w 7713898"/>
                <a:gd name="connsiteY1" fmla="*/ 0 h 372533"/>
                <a:gd name="connsiteX2" fmla="*/ 7713898 w 7713898"/>
                <a:gd name="connsiteY2" fmla="*/ 372533 h 372533"/>
                <a:gd name="connsiteX3" fmla="*/ 0 w 7713898"/>
                <a:gd name="connsiteY3" fmla="*/ 372533 h 372533"/>
                <a:gd name="connsiteX4" fmla="*/ 0 w 7713898"/>
                <a:gd name="connsiteY4" fmla="*/ 0 h 372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13898" h="372533">
                  <a:moveTo>
                    <a:pt x="0" y="0"/>
                  </a:moveTo>
                  <a:lnTo>
                    <a:pt x="7713898" y="0"/>
                  </a:lnTo>
                  <a:lnTo>
                    <a:pt x="7713898" y="372533"/>
                  </a:lnTo>
                  <a:lnTo>
                    <a:pt x="0" y="372533"/>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95699" tIns="50800" rIns="50800" bIns="50800" numCol="1" spcCol="1270" anchor="ctr" anchorCtr="0">
              <a:noAutofit/>
            </a:bodyPr>
            <a:lstStyle/>
            <a:p>
              <a:pPr marL="0" lvl="0" indent="0" algn="l" defTabSz="889000">
                <a:lnSpc>
                  <a:spcPct val="90000"/>
                </a:lnSpc>
                <a:spcBef>
                  <a:spcPct val="0"/>
                </a:spcBef>
                <a:spcAft>
                  <a:spcPct val="35000"/>
                </a:spcAft>
                <a:buNone/>
              </a:pPr>
              <a:r>
                <a:rPr lang="en-GB" sz="2000" b="1" kern="1200" dirty="0">
                  <a:solidFill>
                    <a:schemeClr val="tx1"/>
                  </a:solidFill>
                  <a:latin typeface="Arial" panose="020B0604020202020204" pitchFamily="34" charset="0"/>
                  <a:cs typeface="Arial" panose="020B0604020202020204" pitchFamily="34" charset="0"/>
                </a:rPr>
                <a:t>Exercise authority</a:t>
              </a:r>
            </a:p>
          </p:txBody>
        </p:sp>
        <p:sp>
          <p:nvSpPr>
            <p:cNvPr id="10" name="Oval 9">
              <a:extLst>
                <a:ext uri="{FF2B5EF4-FFF2-40B4-BE49-F238E27FC236}">
                  <a16:creationId xmlns:a16="http://schemas.microsoft.com/office/drawing/2014/main" id="{9F15BF7F-9F82-7840-0861-A5B25471D594}"/>
                </a:ext>
              </a:extLst>
            </p:cNvPr>
            <p:cNvSpPr/>
            <p:nvPr/>
          </p:nvSpPr>
          <p:spPr>
            <a:xfrm>
              <a:off x="1836228" y="2178932"/>
              <a:ext cx="465667" cy="465667"/>
            </a:xfrm>
            <a:prstGeom prst="ellipse">
              <a:avLst/>
            </a:prstGeom>
          </p:spPr>
          <p:style>
            <a:lnRef idx="2">
              <a:schemeClr val="accent3">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4" name="Group 23">
            <a:extLst>
              <a:ext uri="{FF2B5EF4-FFF2-40B4-BE49-F238E27FC236}">
                <a16:creationId xmlns:a16="http://schemas.microsoft.com/office/drawing/2014/main" id="{8B15CBCE-F3FD-EAA2-3BE7-6048562B34E4}"/>
              </a:ext>
            </a:extLst>
          </p:cNvPr>
          <p:cNvGrpSpPr/>
          <p:nvPr/>
        </p:nvGrpSpPr>
        <p:grpSpPr>
          <a:xfrm>
            <a:off x="2173590" y="2738060"/>
            <a:ext cx="7609369" cy="465667"/>
            <a:chOff x="2173590" y="2738060"/>
            <a:chExt cx="7609369" cy="465667"/>
          </a:xfrm>
        </p:grpSpPr>
        <p:sp>
          <p:nvSpPr>
            <p:cNvPr id="11" name="Freeform: Shape 10">
              <a:extLst>
                <a:ext uri="{FF2B5EF4-FFF2-40B4-BE49-F238E27FC236}">
                  <a16:creationId xmlns:a16="http://schemas.microsoft.com/office/drawing/2014/main" id="{42CF5310-47F2-A093-E066-E97F8348F4D0}"/>
                </a:ext>
              </a:extLst>
            </p:cNvPr>
            <p:cNvSpPr/>
            <p:nvPr/>
          </p:nvSpPr>
          <p:spPr>
            <a:xfrm>
              <a:off x="2406424" y="2784627"/>
              <a:ext cx="7376535" cy="372533"/>
            </a:xfrm>
            <a:custGeom>
              <a:avLst/>
              <a:gdLst>
                <a:gd name="connsiteX0" fmla="*/ 0 w 7376535"/>
                <a:gd name="connsiteY0" fmla="*/ 0 h 372533"/>
                <a:gd name="connsiteX1" fmla="*/ 7376535 w 7376535"/>
                <a:gd name="connsiteY1" fmla="*/ 0 h 372533"/>
                <a:gd name="connsiteX2" fmla="*/ 7376535 w 7376535"/>
                <a:gd name="connsiteY2" fmla="*/ 372533 h 372533"/>
                <a:gd name="connsiteX3" fmla="*/ 0 w 7376535"/>
                <a:gd name="connsiteY3" fmla="*/ 372533 h 372533"/>
                <a:gd name="connsiteX4" fmla="*/ 0 w 7376535"/>
                <a:gd name="connsiteY4" fmla="*/ 0 h 372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6535" h="372533">
                  <a:moveTo>
                    <a:pt x="0" y="0"/>
                  </a:moveTo>
                  <a:lnTo>
                    <a:pt x="7376535" y="0"/>
                  </a:lnTo>
                  <a:lnTo>
                    <a:pt x="7376535" y="372533"/>
                  </a:lnTo>
                  <a:lnTo>
                    <a:pt x="0" y="372533"/>
                  </a:lnTo>
                  <a:lnTo>
                    <a:pt x="0" y="0"/>
                  </a:lnTo>
                  <a:close/>
                </a:path>
              </a:pathLst>
            </a:custGeom>
          </p:spPr>
          <p:style>
            <a:lnRef idx="2">
              <a:schemeClr val="lt1">
                <a:hueOff val="0"/>
                <a:satOff val="0"/>
                <a:lumOff val="0"/>
                <a:alphaOff val="0"/>
              </a:schemeClr>
            </a:lnRef>
            <a:fillRef idx="1">
              <a:schemeClr val="accent3">
                <a:hueOff val="253553"/>
                <a:satOff val="2441"/>
                <a:lumOff val="-294"/>
                <a:alphaOff val="0"/>
              </a:schemeClr>
            </a:fillRef>
            <a:effectRef idx="0">
              <a:schemeClr val="accent3">
                <a:hueOff val="253553"/>
                <a:satOff val="2441"/>
                <a:lumOff val="-294"/>
                <a:alphaOff val="0"/>
              </a:schemeClr>
            </a:effectRef>
            <a:fontRef idx="minor">
              <a:schemeClr val="lt1"/>
            </a:fontRef>
          </p:style>
          <p:txBody>
            <a:bodyPr spcFirstLastPara="0" vert="horz" wrap="square" lIns="295699" tIns="50800" rIns="50800" bIns="50800" numCol="1" spcCol="1270" anchor="ctr" anchorCtr="0">
              <a:noAutofit/>
            </a:bodyPr>
            <a:lstStyle/>
            <a:p>
              <a:pPr marL="0" lvl="0" indent="0" algn="l" defTabSz="889000">
                <a:lnSpc>
                  <a:spcPct val="90000"/>
                </a:lnSpc>
                <a:spcBef>
                  <a:spcPct val="0"/>
                </a:spcBef>
                <a:spcAft>
                  <a:spcPct val="35000"/>
                </a:spcAft>
                <a:buNone/>
              </a:pPr>
              <a:r>
                <a:rPr lang="en-GB" sz="2000" b="1" kern="1200" dirty="0">
                  <a:solidFill>
                    <a:schemeClr val="tx1"/>
                  </a:solidFill>
                  <a:latin typeface="Arial" panose="020B0604020202020204" pitchFamily="34" charset="0"/>
                  <a:cs typeface="Arial" panose="020B0604020202020204" pitchFamily="34" charset="0"/>
                </a:rPr>
                <a:t>Ensure that unity of command exists</a:t>
              </a:r>
            </a:p>
          </p:txBody>
        </p:sp>
        <p:sp>
          <p:nvSpPr>
            <p:cNvPr id="12" name="Oval 11">
              <a:extLst>
                <a:ext uri="{FF2B5EF4-FFF2-40B4-BE49-F238E27FC236}">
                  <a16:creationId xmlns:a16="http://schemas.microsoft.com/office/drawing/2014/main" id="{402FA779-6D06-EF5D-80C1-8528080B0FF2}"/>
                </a:ext>
              </a:extLst>
            </p:cNvPr>
            <p:cNvSpPr/>
            <p:nvPr/>
          </p:nvSpPr>
          <p:spPr>
            <a:xfrm>
              <a:off x="2173590" y="2738060"/>
              <a:ext cx="465667" cy="465667"/>
            </a:xfrm>
            <a:prstGeom prst="ellipse">
              <a:avLst/>
            </a:prstGeom>
          </p:spPr>
          <p:style>
            <a:lnRef idx="2">
              <a:schemeClr val="accent3">
                <a:hueOff val="253553"/>
                <a:satOff val="2441"/>
                <a:lumOff val="-294"/>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5" name="Group 24">
            <a:extLst>
              <a:ext uri="{FF2B5EF4-FFF2-40B4-BE49-F238E27FC236}">
                <a16:creationId xmlns:a16="http://schemas.microsoft.com/office/drawing/2014/main" id="{BBBF1979-8BB1-D689-3A44-E6D1FB47342C}"/>
              </a:ext>
            </a:extLst>
          </p:cNvPr>
          <p:cNvGrpSpPr/>
          <p:nvPr/>
        </p:nvGrpSpPr>
        <p:grpSpPr>
          <a:xfrm>
            <a:off x="2358464" y="3296778"/>
            <a:ext cx="8267495" cy="465668"/>
            <a:chOff x="2358464" y="3296778"/>
            <a:chExt cx="8267495" cy="465668"/>
          </a:xfrm>
        </p:grpSpPr>
        <p:sp>
          <p:nvSpPr>
            <p:cNvPr id="13" name="Freeform: Shape 12">
              <a:extLst>
                <a:ext uri="{FF2B5EF4-FFF2-40B4-BE49-F238E27FC236}">
                  <a16:creationId xmlns:a16="http://schemas.microsoft.com/office/drawing/2014/main" id="{CC2E9DD4-A928-5DA0-A6E8-A7D0082B74C7}"/>
                </a:ext>
              </a:extLst>
            </p:cNvPr>
            <p:cNvSpPr/>
            <p:nvPr/>
          </p:nvSpPr>
          <p:spPr>
            <a:xfrm>
              <a:off x="2591297" y="3296778"/>
              <a:ext cx="8034662" cy="419102"/>
            </a:xfrm>
            <a:custGeom>
              <a:avLst/>
              <a:gdLst>
                <a:gd name="connsiteX0" fmla="*/ 0 w 7191662"/>
                <a:gd name="connsiteY0" fmla="*/ 0 h 372533"/>
                <a:gd name="connsiteX1" fmla="*/ 7191662 w 7191662"/>
                <a:gd name="connsiteY1" fmla="*/ 0 h 372533"/>
                <a:gd name="connsiteX2" fmla="*/ 7191662 w 7191662"/>
                <a:gd name="connsiteY2" fmla="*/ 372533 h 372533"/>
                <a:gd name="connsiteX3" fmla="*/ 0 w 7191662"/>
                <a:gd name="connsiteY3" fmla="*/ 372533 h 372533"/>
                <a:gd name="connsiteX4" fmla="*/ 0 w 7191662"/>
                <a:gd name="connsiteY4" fmla="*/ 0 h 372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91662" h="372533">
                  <a:moveTo>
                    <a:pt x="0" y="0"/>
                  </a:moveTo>
                  <a:lnTo>
                    <a:pt x="7191662" y="0"/>
                  </a:lnTo>
                  <a:lnTo>
                    <a:pt x="7191662" y="372533"/>
                  </a:lnTo>
                  <a:lnTo>
                    <a:pt x="0" y="372533"/>
                  </a:lnTo>
                  <a:lnTo>
                    <a:pt x="0" y="0"/>
                  </a:lnTo>
                  <a:close/>
                </a:path>
              </a:pathLst>
            </a:custGeom>
          </p:spPr>
          <p:style>
            <a:lnRef idx="2">
              <a:schemeClr val="lt1">
                <a:hueOff val="0"/>
                <a:satOff val="0"/>
                <a:lumOff val="0"/>
                <a:alphaOff val="0"/>
              </a:schemeClr>
            </a:lnRef>
            <a:fillRef idx="1">
              <a:schemeClr val="accent3">
                <a:hueOff val="507105"/>
                <a:satOff val="4882"/>
                <a:lumOff val="-588"/>
                <a:alphaOff val="0"/>
              </a:schemeClr>
            </a:fillRef>
            <a:effectRef idx="0">
              <a:schemeClr val="accent3">
                <a:hueOff val="507105"/>
                <a:satOff val="4882"/>
                <a:lumOff val="-588"/>
                <a:alphaOff val="0"/>
              </a:schemeClr>
            </a:effectRef>
            <a:fontRef idx="minor">
              <a:schemeClr val="lt1"/>
            </a:fontRef>
          </p:style>
          <p:txBody>
            <a:bodyPr spcFirstLastPara="0" vert="horz" wrap="square" lIns="295699" tIns="45720" rIns="45720" bIns="4572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latin typeface="Arial" panose="020B0604020202020204" pitchFamily="34" charset="0"/>
                  <a:cs typeface="Arial" panose="020B0604020202020204" pitchFamily="34" charset="0"/>
                </a:rPr>
                <a:t>Ensure that there is a clear chain of command within the organisation. </a:t>
              </a:r>
            </a:p>
          </p:txBody>
        </p:sp>
        <p:sp>
          <p:nvSpPr>
            <p:cNvPr id="14" name="Oval 13">
              <a:extLst>
                <a:ext uri="{FF2B5EF4-FFF2-40B4-BE49-F238E27FC236}">
                  <a16:creationId xmlns:a16="http://schemas.microsoft.com/office/drawing/2014/main" id="{203954FF-520F-EC88-FA86-3FA4EE645243}"/>
                </a:ext>
              </a:extLst>
            </p:cNvPr>
            <p:cNvSpPr/>
            <p:nvPr/>
          </p:nvSpPr>
          <p:spPr>
            <a:xfrm>
              <a:off x="2358464" y="3296779"/>
              <a:ext cx="465667" cy="465667"/>
            </a:xfrm>
            <a:prstGeom prst="ellipse">
              <a:avLst/>
            </a:prstGeom>
          </p:spPr>
          <p:style>
            <a:lnRef idx="2">
              <a:schemeClr val="accent3">
                <a:hueOff val="507105"/>
                <a:satOff val="4882"/>
                <a:lumOff val="-588"/>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6" name="Group 25">
            <a:extLst>
              <a:ext uri="{FF2B5EF4-FFF2-40B4-BE49-F238E27FC236}">
                <a16:creationId xmlns:a16="http://schemas.microsoft.com/office/drawing/2014/main" id="{B16A06D6-57C3-5B31-C459-C536BFE6FA7E}"/>
              </a:ext>
            </a:extLst>
          </p:cNvPr>
          <p:cNvGrpSpPr/>
          <p:nvPr/>
        </p:nvGrpSpPr>
        <p:grpSpPr>
          <a:xfrm>
            <a:off x="2417492" y="3855907"/>
            <a:ext cx="7365467" cy="465667"/>
            <a:chOff x="2417492" y="3855907"/>
            <a:chExt cx="7365467" cy="465667"/>
          </a:xfrm>
        </p:grpSpPr>
        <p:sp>
          <p:nvSpPr>
            <p:cNvPr id="15" name="Freeform: Shape 14">
              <a:extLst>
                <a:ext uri="{FF2B5EF4-FFF2-40B4-BE49-F238E27FC236}">
                  <a16:creationId xmlns:a16="http://schemas.microsoft.com/office/drawing/2014/main" id="{8CE8A1D4-9DFF-174D-674C-66DF1EDD904E}"/>
                </a:ext>
              </a:extLst>
            </p:cNvPr>
            <p:cNvSpPr/>
            <p:nvPr/>
          </p:nvSpPr>
          <p:spPr>
            <a:xfrm>
              <a:off x="2650325" y="3902474"/>
              <a:ext cx="7132634" cy="372533"/>
            </a:xfrm>
            <a:custGeom>
              <a:avLst/>
              <a:gdLst>
                <a:gd name="connsiteX0" fmla="*/ 0 w 7132634"/>
                <a:gd name="connsiteY0" fmla="*/ 0 h 372533"/>
                <a:gd name="connsiteX1" fmla="*/ 7132634 w 7132634"/>
                <a:gd name="connsiteY1" fmla="*/ 0 h 372533"/>
                <a:gd name="connsiteX2" fmla="*/ 7132634 w 7132634"/>
                <a:gd name="connsiteY2" fmla="*/ 372533 h 372533"/>
                <a:gd name="connsiteX3" fmla="*/ 0 w 7132634"/>
                <a:gd name="connsiteY3" fmla="*/ 372533 h 372533"/>
                <a:gd name="connsiteX4" fmla="*/ 0 w 7132634"/>
                <a:gd name="connsiteY4" fmla="*/ 0 h 372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32634" h="372533">
                  <a:moveTo>
                    <a:pt x="0" y="0"/>
                  </a:moveTo>
                  <a:lnTo>
                    <a:pt x="7132634" y="0"/>
                  </a:lnTo>
                  <a:lnTo>
                    <a:pt x="7132634" y="372533"/>
                  </a:lnTo>
                  <a:lnTo>
                    <a:pt x="0" y="372533"/>
                  </a:lnTo>
                  <a:lnTo>
                    <a:pt x="0" y="0"/>
                  </a:lnTo>
                  <a:close/>
                </a:path>
              </a:pathLst>
            </a:custGeom>
          </p:spPr>
          <p:style>
            <a:lnRef idx="2">
              <a:schemeClr val="lt1">
                <a:hueOff val="0"/>
                <a:satOff val="0"/>
                <a:lumOff val="0"/>
                <a:alphaOff val="0"/>
              </a:schemeClr>
            </a:lnRef>
            <a:fillRef idx="1">
              <a:schemeClr val="accent3">
                <a:hueOff val="760658"/>
                <a:satOff val="7323"/>
                <a:lumOff val="-883"/>
                <a:alphaOff val="0"/>
              </a:schemeClr>
            </a:fillRef>
            <a:effectRef idx="0">
              <a:schemeClr val="accent3">
                <a:hueOff val="760658"/>
                <a:satOff val="7323"/>
                <a:lumOff val="-883"/>
                <a:alphaOff val="0"/>
              </a:schemeClr>
            </a:effectRef>
            <a:fontRef idx="minor">
              <a:schemeClr val="lt1"/>
            </a:fontRef>
          </p:style>
          <p:txBody>
            <a:bodyPr spcFirstLastPara="0" vert="horz" wrap="square" lIns="295699" tIns="50800" rIns="50800" bIns="50800" numCol="1" spcCol="1270" anchor="ctr" anchorCtr="0">
              <a:noAutofit/>
            </a:bodyPr>
            <a:lstStyle/>
            <a:p>
              <a:pPr marL="0" lvl="0" indent="0" algn="l" defTabSz="889000">
                <a:lnSpc>
                  <a:spcPct val="90000"/>
                </a:lnSpc>
                <a:spcBef>
                  <a:spcPct val="0"/>
                </a:spcBef>
                <a:spcAft>
                  <a:spcPct val="35000"/>
                </a:spcAft>
                <a:buNone/>
              </a:pPr>
              <a:r>
                <a:rPr lang="en-GB" sz="2000" b="1" kern="1200" dirty="0">
                  <a:solidFill>
                    <a:schemeClr val="tx1"/>
                  </a:solidFill>
                  <a:latin typeface="Arial" panose="020B0604020202020204" pitchFamily="34" charset="0"/>
                  <a:cs typeface="Arial" panose="020B0604020202020204" pitchFamily="34" charset="0"/>
                </a:rPr>
                <a:t>Provide unity of direction to all staff.</a:t>
              </a:r>
            </a:p>
          </p:txBody>
        </p:sp>
        <p:sp>
          <p:nvSpPr>
            <p:cNvPr id="16" name="Oval 15">
              <a:extLst>
                <a:ext uri="{FF2B5EF4-FFF2-40B4-BE49-F238E27FC236}">
                  <a16:creationId xmlns:a16="http://schemas.microsoft.com/office/drawing/2014/main" id="{5C4A0C08-182A-7B3B-48A6-70C4B1804775}"/>
                </a:ext>
              </a:extLst>
            </p:cNvPr>
            <p:cNvSpPr/>
            <p:nvPr/>
          </p:nvSpPr>
          <p:spPr>
            <a:xfrm>
              <a:off x="2417492" y="3855907"/>
              <a:ext cx="465667" cy="465667"/>
            </a:xfrm>
            <a:prstGeom prst="ellipse">
              <a:avLst/>
            </a:prstGeom>
          </p:spPr>
          <p:style>
            <a:lnRef idx="2">
              <a:schemeClr val="accent3">
                <a:hueOff val="760658"/>
                <a:satOff val="7323"/>
                <a:lumOff val="-883"/>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7" name="Group 26">
            <a:extLst>
              <a:ext uri="{FF2B5EF4-FFF2-40B4-BE49-F238E27FC236}">
                <a16:creationId xmlns:a16="http://schemas.microsoft.com/office/drawing/2014/main" id="{480E5C1D-E137-97CF-556E-AE36ACD4B14A}"/>
              </a:ext>
            </a:extLst>
          </p:cNvPr>
          <p:cNvGrpSpPr/>
          <p:nvPr/>
        </p:nvGrpSpPr>
        <p:grpSpPr>
          <a:xfrm>
            <a:off x="2358464" y="4415036"/>
            <a:ext cx="7424495" cy="465667"/>
            <a:chOff x="2358464" y="4415036"/>
            <a:chExt cx="7424495" cy="465667"/>
          </a:xfrm>
        </p:grpSpPr>
        <p:sp>
          <p:nvSpPr>
            <p:cNvPr id="17" name="Freeform: Shape 16">
              <a:extLst>
                <a:ext uri="{FF2B5EF4-FFF2-40B4-BE49-F238E27FC236}">
                  <a16:creationId xmlns:a16="http://schemas.microsoft.com/office/drawing/2014/main" id="{EC704254-7D3A-BDB3-347E-2B7EE4513A1F}"/>
                </a:ext>
              </a:extLst>
            </p:cNvPr>
            <p:cNvSpPr/>
            <p:nvPr/>
          </p:nvSpPr>
          <p:spPr>
            <a:xfrm>
              <a:off x="2591297" y="4461603"/>
              <a:ext cx="7191662" cy="372533"/>
            </a:xfrm>
            <a:custGeom>
              <a:avLst/>
              <a:gdLst>
                <a:gd name="connsiteX0" fmla="*/ 0 w 7191662"/>
                <a:gd name="connsiteY0" fmla="*/ 0 h 372533"/>
                <a:gd name="connsiteX1" fmla="*/ 7191662 w 7191662"/>
                <a:gd name="connsiteY1" fmla="*/ 0 h 372533"/>
                <a:gd name="connsiteX2" fmla="*/ 7191662 w 7191662"/>
                <a:gd name="connsiteY2" fmla="*/ 372533 h 372533"/>
                <a:gd name="connsiteX3" fmla="*/ 0 w 7191662"/>
                <a:gd name="connsiteY3" fmla="*/ 372533 h 372533"/>
                <a:gd name="connsiteX4" fmla="*/ 0 w 7191662"/>
                <a:gd name="connsiteY4" fmla="*/ 0 h 372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91662" h="372533">
                  <a:moveTo>
                    <a:pt x="0" y="0"/>
                  </a:moveTo>
                  <a:lnTo>
                    <a:pt x="7191662" y="0"/>
                  </a:lnTo>
                  <a:lnTo>
                    <a:pt x="7191662" y="372533"/>
                  </a:lnTo>
                  <a:lnTo>
                    <a:pt x="0" y="372533"/>
                  </a:lnTo>
                  <a:lnTo>
                    <a:pt x="0" y="0"/>
                  </a:lnTo>
                  <a:close/>
                </a:path>
              </a:pathLst>
            </a:custGeom>
          </p:spPr>
          <p:style>
            <a:lnRef idx="2">
              <a:schemeClr val="lt1">
                <a:hueOff val="0"/>
                <a:satOff val="0"/>
                <a:lumOff val="0"/>
                <a:alphaOff val="0"/>
              </a:schemeClr>
            </a:lnRef>
            <a:fillRef idx="1">
              <a:schemeClr val="accent3">
                <a:hueOff val="1014211"/>
                <a:satOff val="9764"/>
                <a:lumOff val="-1177"/>
                <a:alphaOff val="0"/>
              </a:schemeClr>
            </a:fillRef>
            <a:effectRef idx="0">
              <a:schemeClr val="accent3">
                <a:hueOff val="1014211"/>
                <a:satOff val="9764"/>
                <a:lumOff val="-1177"/>
                <a:alphaOff val="0"/>
              </a:schemeClr>
            </a:effectRef>
            <a:fontRef idx="minor">
              <a:schemeClr val="lt1"/>
            </a:fontRef>
          </p:style>
          <p:txBody>
            <a:bodyPr spcFirstLastPara="0" vert="horz" wrap="square" lIns="295699" tIns="50800" rIns="50800" bIns="50800" numCol="1" spcCol="1270" anchor="ctr" anchorCtr="0">
              <a:noAutofit/>
            </a:bodyPr>
            <a:lstStyle/>
            <a:p>
              <a:pPr marL="0" lvl="0" indent="0" algn="l" defTabSz="889000">
                <a:lnSpc>
                  <a:spcPct val="90000"/>
                </a:lnSpc>
                <a:spcBef>
                  <a:spcPct val="0"/>
                </a:spcBef>
                <a:spcAft>
                  <a:spcPct val="35000"/>
                </a:spcAft>
                <a:buNone/>
              </a:pPr>
              <a:r>
                <a:rPr lang="en-GB" sz="2000" b="1" kern="1200" dirty="0">
                  <a:solidFill>
                    <a:schemeClr val="tx1"/>
                  </a:solidFill>
                  <a:latin typeface="Arial" panose="020B0604020202020204" pitchFamily="34" charset="0"/>
                  <a:cs typeface="Arial" panose="020B0604020202020204" pitchFamily="34" charset="0"/>
                </a:rPr>
                <a:t>Manage the supply of human and other resources.</a:t>
              </a:r>
            </a:p>
          </p:txBody>
        </p:sp>
        <p:sp>
          <p:nvSpPr>
            <p:cNvPr id="18" name="Oval 17">
              <a:extLst>
                <a:ext uri="{FF2B5EF4-FFF2-40B4-BE49-F238E27FC236}">
                  <a16:creationId xmlns:a16="http://schemas.microsoft.com/office/drawing/2014/main" id="{61706BD9-CAD4-69CA-95B2-CFF00AF76140}"/>
                </a:ext>
              </a:extLst>
            </p:cNvPr>
            <p:cNvSpPr/>
            <p:nvPr/>
          </p:nvSpPr>
          <p:spPr>
            <a:xfrm>
              <a:off x="2358464" y="4415036"/>
              <a:ext cx="465667" cy="465667"/>
            </a:xfrm>
            <a:prstGeom prst="ellipse">
              <a:avLst/>
            </a:prstGeom>
          </p:spPr>
          <p:style>
            <a:lnRef idx="2">
              <a:schemeClr val="accent3">
                <a:hueOff val="1014211"/>
                <a:satOff val="9764"/>
                <a:lumOff val="-1177"/>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8" name="Group 27">
            <a:extLst>
              <a:ext uri="{FF2B5EF4-FFF2-40B4-BE49-F238E27FC236}">
                <a16:creationId xmlns:a16="http://schemas.microsoft.com/office/drawing/2014/main" id="{A265A296-BE01-2428-CBBB-F942A82DE2BC}"/>
              </a:ext>
            </a:extLst>
          </p:cNvPr>
          <p:cNvGrpSpPr/>
          <p:nvPr/>
        </p:nvGrpSpPr>
        <p:grpSpPr>
          <a:xfrm>
            <a:off x="2173590" y="4973755"/>
            <a:ext cx="7609369" cy="465667"/>
            <a:chOff x="2173590" y="4973755"/>
            <a:chExt cx="7609369" cy="465667"/>
          </a:xfrm>
        </p:grpSpPr>
        <p:sp>
          <p:nvSpPr>
            <p:cNvPr id="19" name="Freeform: Shape 18">
              <a:extLst>
                <a:ext uri="{FF2B5EF4-FFF2-40B4-BE49-F238E27FC236}">
                  <a16:creationId xmlns:a16="http://schemas.microsoft.com/office/drawing/2014/main" id="{1A9F7EF6-C53B-0391-BE58-A3E651866BA8}"/>
                </a:ext>
              </a:extLst>
            </p:cNvPr>
            <p:cNvSpPr/>
            <p:nvPr/>
          </p:nvSpPr>
          <p:spPr>
            <a:xfrm>
              <a:off x="2406424" y="5020321"/>
              <a:ext cx="7376535" cy="372533"/>
            </a:xfrm>
            <a:custGeom>
              <a:avLst/>
              <a:gdLst>
                <a:gd name="connsiteX0" fmla="*/ 0 w 7376535"/>
                <a:gd name="connsiteY0" fmla="*/ 0 h 372533"/>
                <a:gd name="connsiteX1" fmla="*/ 7376535 w 7376535"/>
                <a:gd name="connsiteY1" fmla="*/ 0 h 372533"/>
                <a:gd name="connsiteX2" fmla="*/ 7376535 w 7376535"/>
                <a:gd name="connsiteY2" fmla="*/ 372533 h 372533"/>
                <a:gd name="connsiteX3" fmla="*/ 0 w 7376535"/>
                <a:gd name="connsiteY3" fmla="*/ 372533 h 372533"/>
                <a:gd name="connsiteX4" fmla="*/ 0 w 7376535"/>
                <a:gd name="connsiteY4" fmla="*/ 0 h 372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6535" h="372533">
                  <a:moveTo>
                    <a:pt x="0" y="0"/>
                  </a:moveTo>
                  <a:lnTo>
                    <a:pt x="7376535" y="0"/>
                  </a:lnTo>
                  <a:lnTo>
                    <a:pt x="7376535" y="372533"/>
                  </a:lnTo>
                  <a:lnTo>
                    <a:pt x="0" y="372533"/>
                  </a:lnTo>
                  <a:lnTo>
                    <a:pt x="0" y="0"/>
                  </a:lnTo>
                  <a:close/>
                </a:path>
              </a:pathLst>
            </a:custGeom>
          </p:spPr>
          <p:style>
            <a:lnRef idx="2">
              <a:schemeClr val="lt1">
                <a:hueOff val="0"/>
                <a:satOff val="0"/>
                <a:lumOff val="0"/>
                <a:alphaOff val="0"/>
              </a:schemeClr>
            </a:lnRef>
            <a:fillRef idx="1">
              <a:schemeClr val="accent3">
                <a:hueOff val="1267763"/>
                <a:satOff val="12205"/>
                <a:lumOff val="-1471"/>
                <a:alphaOff val="0"/>
              </a:schemeClr>
            </a:fillRef>
            <a:effectRef idx="0">
              <a:schemeClr val="accent3">
                <a:hueOff val="1267763"/>
                <a:satOff val="12205"/>
                <a:lumOff val="-1471"/>
                <a:alphaOff val="0"/>
              </a:schemeClr>
            </a:effectRef>
            <a:fontRef idx="minor">
              <a:schemeClr val="lt1"/>
            </a:fontRef>
          </p:style>
          <p:txBody>
            <a:bodyPr spcFirstLastPara="0" vert="horz" wrap="square" lIns="295699" tIns="50800" rIns="50800" bIns="50800" numCol="1" spcCol="1270" anchor="ctr" anchorCtr="0">
              <a:noAutofit/>
            </a:bodyPr>
            <a:lstStyle/>
            <a:p>
              <a:pPr marL="0" lvl="0" indent="0" algn="l" defTabSz="889000">
                <a:lnSpc>
                  <a:spcPct val="90000"/>
                </a:lnSpc>
                <a:spcBef>
                  <a:spcPct val="0"/>
                </a:spcBef>
                <a:spcAft>
                  <a:spcPct val="35000"/>
                </a:spcAft>
                <a:buNone/>
              </a:pPr>
              <a:r>
                <a:rPr lang="en-GB" sz="2000" b="1" kern="1200" dirty="0">
                  <a:solidFill>
                    <a:schemeClr val="tx1"/>
                  </a:solidFill>
                  <a:latin typeface="Arial" panose="020B0604020202020204" pitchFamily="34" charset="0"/>
                  <a:cs typeface="Arial" panose="020B0604020202020204" pitchFamily="34" charset="0"/>
                </a:rPr>
                <a:t>Exercise staff discipline.</a:t>
              </a:r>
            </a:p>
          </p:txBody>
        </p:sp>
        <p:sp>
          <p:nvSpPr>
            <p:cNvPr id="20" name="Oval 19">
              <a:extLst>
                <a:ext uri="{FF2B5EF4-FFF2-40B4-BE49-F238E27FC236}">
                  <a16:creationId xmlns:a16="http://schemas.microsoft.com/office/drawing/2014/main" id="{6E2AC937-5201-02B1-135F-13C5B99A0095}"/>
                </a:ext>
              </a:extLst>
            </p:cNvPr>
            <p:cNvSpPr/>
            <p:nvPr/>
          </p:nvSpPr>
          <p:spPr>
            <a:xfrm>
              <a:off x="2173590" y="4973755"/>
              <a:ext cx="465667" cy="465667"/>
            </a:xfrm>
            <a:prstGeom prst="ellipse">
              <a:avLst/>
            </a:prstGeom>
          </p:spPr>
          <p:style>
            <a:lnRef idx="2">
              <a:schemeClr val="accent3">
                <a:hueOff val="1267763"/>
                <a:satOff val="12205"/>
                <a:lumOff val="-147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9" name="Group 28">
            <a:extLst>
              <a:ext uri="{FF2B5EF4-FFF2-40B4-BE49-F238E27FC236}">
                <a16:creationId xmlns:a16="http://schemas.microsoft.com/office/drawing/2014/main" id="{0B6A8C0C-3D20-8121-48F5-214915CD11C5}"/>
              </a:ext>
            </a:extLst>
          </p:cNvPr>
          <p:cNvGrpSpPr/>
          <p:nvPr/>
        </p:nvGrpSpPr>
        <p:grpSpPr>
          <a:xfrm>
            <a:off x="1836228" y="5532883"/>
            <a:ext cx="7946731" cy="465667"/>
            <a:chOff x="1836228" y="5532883"/>
            <a:chExt cx="7946731" cy="465667"/>
          </a:xfrm>
        </p:grpSpPr>
        <p:sp>
          <p:nvSpPr>
            <p:cNvPr id="21" name="Freeform: Shape 20">
              <a:extLst>
                <a:ext uri="{FF2B5EF4-FFF2-40B4-BE49-F238E27FC236}">
                  <a16:creationId xmlns:a16="http://schemas.microsoft.com/office/drawing/2014/main" id="{439399F0-ABBC-FE72-3448-7BC313FF66DD}"/>
                </a:ext>
              </a:extLst>
            </p:cNvPr>
            <p:cNvSpPr/>
            <p:nvPr/>
          </p:nvSpPr>
          <p:spPr>
            <a:xfrm>
              <a:off x="2069061" y="5579450"/>
              <a:ext cx="7713898" cy="372533"/>
            </a:xfrm>
            <a:custGeom>
              <a:avLst/>
              <a:gdLst>
                <a:gd name="connsiteX0" fmla="*/ 0 w 7713898"/>
                <a:gd name="connsiteY0" fmla="*/ 0 h 372533"/>
                <a:gd name="connsiteX1" fmla="*/ 7713898 w 7713898"/>
                <a:gd name="connsiteY1" fmla="*/ 0 h 372533"/>
                <a:gd name="connsiteX2" fmla="*/ 7713898 w 7713898"/>
                <a:gd name="connsiteY2" fmla="*/ 372533 h 372533"/>
                <a:gd name="connsiteX3" fmla="*/ 0 w 7713898"/>
                <a:gd name="connsiteY3" fmla="*/ 372533 h 372533"/>
                <a:gd name="connsiteX4" fmla="*/ 0 w 7713898"/>
                <a:gd name="connsiteY4" fmla="*/ 0 h 372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13898" h="372533">
                  <a:moveTo>
                    <a:pt x="0" y="0"/>
                  </a:moveTo>
                  <a:lnTo>
                    <a:pt x="7713898" y="0"/>
                  </a:lnTo>
                  <a:lnTo>
                    <a:pt x="7713898" y="372533"/>
                  </a:lnTo>
                  <a:lnTo>
                    <a:pt x="0" y="372533"/>
                  </a:lnTo>
                  <a:lnTo>
                    <a:pt x="0" y="0"/>
                  </a:lnTo>
                  <a:close/>
                </a:path>
              </a:pathLst>
            </a:custGeom>
          </p:spPr>
          <p:style>
            <a:lnRef idx="2">
              <a:schemeClr val="lt1">
                <a:hueOff val="0"/>
                <a:satOff val="0"/>
                <a:lumOff val="0"/>
                <a:alphaOff val="0"/>
              </a:schemeClr>
            </a:lnRef>
            <a:fillRef idx="1">
              <a:schemeClr val="accent3">
                <a:hueOff val="1521316"/>
                <a:satOff val="14646"/>
                <a:lumOff val="-1765"/>
                <a:alphaOff val="0"/>
              </a:schemeClr>
            </a:fillRef>
            <a:effectRef idx="0">
              <a:schemeClr val="accent3">
                <a:hueOff val="1521316"/>
                <a:satOff val="14646"/>
                <a:lumOff val="-1765"/>
                <a:alphaOff val="0"/>
              </a:schemeClr>
            </a:effectRef>
            <a:fontRef idx="minor">
              <a:schemeClr val="lt1"/>
            </a:fontRef>
          </p:style>
          <p:txBody>
            <a:bodyPr spcFirstLastPara="0" vert="horz" wrap="square" lIns="295699" tIns="50800" rIns="50800" bIns="50800" numCol="1" spcCol="1270" anchor="ctr" anchorCtr="0">
              <a:noAutofit/>
            </a:bodyPr>
            <a:lstStyle/>
            <a:p>
              <a:pPr marL="0" lvl="0" indent="0" algn="l" defTabSz="889000">
                <a:lnSpc>
                  <a:spcPct val="90000"/>
                </a:lnSpc>
                <a:spcBef>
                  <a:spcPct val="0"/>
                </a:spcBef>
                <a:spcAft>
                  <a:spcPct val="35000"/>
                </a:spcAft>
                <a:buNone/>
              </a:pPr>
              <a:r>
                <a:rPr lang="en-GB" sz="2000" b="1" kern="1200" dirty="0">
                  <a:solidFill>
                    <a:schemeClr val="tx1"/>
                  </a:solidFill>
                  <a:latin typeface="Arial" panose="020B0604020202020204" pitchFamily="34" charset="0"/>
                  <a:cs typeface="Arial" panose="020B0604020202020204" pitchFamily="34" charset="0"/>
                </a:rPr>
                <a:t>Coordinate key activities through centralisation. </a:t>
              </a:r>
            </a:p>
          </p:txBody>
        </p:sp>
        <p:sp>
          <p:nvSpPr>
            <p:cNvPr id="22" name="Oval 21">
              <a:extLst>
                <a:ext uri="{FF2B5EF4-FFF2-40B4-BE49-F238E27FC236}">
                  <a16:creationId xmlns:a16="http://schemas.microsoft.com/office/drawing/2014/main" id="{A3880CB4-B38E-2FA4-DAAE-9E4091E324BA}"/>
                </a:ext>
              </a:extLst>
            </p:cNvPr>
            <p:cNvSpPr/>
            <p:nvPr/>
          </p:nvSpPr>
          <p:spPr>
            <a:xfrm>
              <a:off x="1836228" y="5532883"/>
              <a:ext cx="465667" cy="465667"/>
            </a:xfrm>
            <a:prstGeom prst="ellipse">
              <a:avLst/>
            </a:prstGeom>
          </p:spPr>
          <p:style>
            <a:lnRef idx="2">
              <a:schemeClr val="accent3">
                <a:hueOff val="1521316"/>
                <a:satOff val="14646"/>
                <a:lumOff val="-1765"/>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Tree>
    <p:extLst>
      <p:ext uri="{BB962C8B-B14F-4D97-AF65-F5344CB8AC3E}">
        <p14:creationId xmlns:p14="http://schemas.microsoft.com/office/powerpoint/2010/main" val="2210643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AD845-BE18-5462-8348-C629A9F6C9B6}"/>
              </a:ext>
            </a:extLst>
          </p:cNvPr>
          <p:cNvSpPr>
            <a:spLocks noGrp="1"/>
          </p:cNvSpPr>
          <p:nvPr>
            <p:ph type="title"/>
          </p:nvPr>
        </p:nvSpPr>
        <p:spPr>
          <a:xfrm>
            <a:off x="1097280" y="286603"/>
            <a:ext cx="10058400" cy="1008797"/>
          </a:xfrm>
        </p:spPr>
        <p:txBody>
          <a:bodyPr/>
          <a:lstStyle/>
          <a:p>
            <a:r>
              <a:rPr lang="en-GB" dirty="0"/>
              <a:t>Fayol’s 14 Principles</a:t>
            </a:r>
          </a:p>
        </p:txBody>
      </p:sp>
      <p:sp>
        <p:nvSpPr>
          <p:cNvPr id="3" name="Content Placeholder 2">
            <a:extLst>
              <a:ext uri="{FF2B5EF4-FFF2-40B4-BE49-F238E27FC236}">
                <a16:creationId xmlns:a16="http://schemas.microsoft.com/office/drawing/2014/main" id="{5D5B4ED4-2CCC-3134-0138-5B1BD93966E2}"/>
              </a:ext>
            </a:extLst>
          </p:cNvPr>
          <p:cNvSpPr>
            <a:spLocks noGrp="1"/>
          </p:cNvSpPr>
          <p:nvPr>
            <p:ph idx="1"/>
          </p:nvPr>
        </p:nvSpPr>
        <p:spPr>
          <a:xfrm>
            <a:off x="1173480" y="1473147"/>
            <a:ext cx="10058400" cy="388256"/>
          </a:xfrm>
        </p:spPr>
        <p:txBody>
          <a:bodyPr>
            <a:noAutofit/>
          </a:bodyPr>
          <a:lstStyle/>
          <a:p>
            <a:r>
              <a:rPr lang="en-GB" sz="2200" dirty="0">
                <a:latin typeface="Arial" panose="020B0604020202020204" pitchFamily="34" charset="0"/>
                <a:cs typeface="Arial" panose="020B0604020202020204" pitchFamily="34" charset="0"/>
              </a:rPr>
              <a:t>Fayol believed that managers should:</a:t>
            </a:r>
          </a:p>
        </p:txBody>
      </p:sp>
      <p:sp>
        <p:nvSpPr>
          <p:cNvPr id="5" name="TextBox 4">
            <a:extLst>
              <a:ext uri="{FF2B5EF4-FFF2-40B4-BE49-F238E27FC236}">
                <a16:creationId xmlns:a16="http://schemas.microsoft.com/office/drawing/2014/main" id="{2B1D34AD-B546-874E-17C9-6EAFDB8E95E3}"/>
              </a:ext>
            </a:extLst>
          </p:cNvPr>
          <p:cNvSpPr txBox="1"/>
          <p:nvPr/>
        </p:nvSpPr>
        <p:spPr>
          <a:xfrm>
            <a:off x="8118497" y="5981641"/>
            <a:ext cx="4083006" cy="369332"/>
          </a:xfrm>
          <a:prstGeom prst="rect">
            <a:avLst/>
          </a:prstGeom>
          <a:noFill/>
        </p:spPr>
        <p:txBody>
          <a:bodyPr wrap="square">
            <a:spAutoFit/>
          </a:bodyPr>
          <a:lstStyle/>
          <a:p>
            <a:r>
              <a:rPr lang="en-GB" dirty="0"/>
              <a:t> McGrath and Bates (2017, p4) </a:t>
            </a:r>
          </a:p>
        </p:txBody>
      </p:sp>
      <p:grpSp>
        <p:nvGrpSpPr>
          <p:cNvPr id="23" name="Group 22">
            <a:extLst>
              <a:ext uri="{FF2B5EF4-FFF2-40B4-BE49-F238E27FC236}">
                <a16:creationId xmlns:a16="http://schemas.microsoft.com/office/drawing/2014/main" id="{40A0B4BC-BA78-B881-9FBE-07DB8D395D88}"/>
              </a:ext>
            </a:extLst>
          </p:cNvPr>
          <p:cNvGrpSpPr/>
          <p:nvPr/>
        </p:nvGrpSpPr>
        <p:grpSpPr>
          <a:xfrm>
            <a:off x="-2851618" y="1166649"/>
            <a:ext cx="12634577" cy="5682144"/>
            <a:chOff x="-2851618" y="1328691"/>
            <a:chExt cx="12634577" cy="5520101"/>
          </a:xfrm>
        </p:grpSpPr>
        <p:sp>
          <p:nvSpPr>
            <p:cNvPr id="8" name="Block Arc 7">
              <a:extLst>
                <a:ext uri="{FF2B5EF4-FFF2-40B4-BE49-F238E27FC236}">
                  <a16:creationId xmlns:a16="http://schemas.microsoft.com/office/drawing/2014/main" id="{5065B754-2CC9-964C-CB71-BBDED2CCF3FF}"/>
                </a:ext>
              </a:extLst>
            </p:cNvPr>
            <p:cNvSpPr/>
            <p:nvPr/>
          </p:nvSpPr>
          <p:spPr>
            <a:xfrm>
              <a:off x="-2851618" y="1328691"/>
              <a:ext cx="5520101" cy="5520101"/>
            </a:xfrm>
            <a:prstGeom prst="blockArc">
              <a:avLst>
                <a:gd name="adj1" fmla="val 18900000"/>
                <a:gd name="adj2" fmla="val 2700000"/>
                <a:gd name="adj3" fmla="val 391"/>
              </a:avLst>
            </a:prstGeom>
          </p:spPr>
          <p:style>
            <a:lnRef idx="2">
              <a:schemeClr val="accent4">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9" name="Freeform: Shape 8">
              <a:extLst>
                <a:ext uri="{FF2B5EF4-FFF2-40B4-BE49-F238E27FC236}">
                  <a16:creationId xmlns:a16="http://schemas.microsoft.com/office/drawing/2014/main" id="{3094947F-43F1-5ACC-F365-CC8B2AA554E6}"/>
                </a:ext>
              </a:extLst>
            </p:cNvPr>
            <p:cNvSpPr/>
            <p:nvPr/>
          </p:nvSpPr>
          <p:spPr>
            <a:xfrm>
              <a:off x="2069061" y="2225498"/>
              <a:ext cx="7713898" cy="372533"/>
            </a:xfrm>
            <a:custGeom>
              <a:avLst/>
              <a:gdLst>
                <a:gd name="connsiteX0" fmla="*/ 0 w 7713898"/>
                <a:gd name="connsiteY0" fmla="*/ 0 h 372533"/>
                <a:gd name="connsiteX1" fmla="*/ 7713898 w 7713898"/>
                <a:gd name="connsiteY1" fmla="*/ 0 h 372533"/>
                <a:gd name="connsiteX2" fmla="*/ 7713898 w 7713898"/>
                <a:gd name="connsiteY2" fmla="*/ 372533 h 372533"/>
                <a:gd name="connsiteX3" fmla="*/ 0 w 7713898"/>
                <a:gd name="connsiteY3" fmla="*/ 372533 h 372533"/>
                <a:gd name="connsiteX4" fmla="*/ 0 w 7713898"/>
                <a:gd name="connsiteY4" fmla="*/ 0 h 372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13898" h="372533">
                  <a:moveTo>
                    <a:pt x="0" y="0"/>
                  </a:moveTo>
                  <a:lnTo>
                    <a:pt x="7713898" y="0"/>
                  </a:lnTo>
                  <a:lnTo>
                    <a:pt x="7713898" y="372533"/>
                  </a:lnTo>
                  <a:lnTo>
                    <a:pt x="0" y="372533"/>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95699" tIns="50800" rIns="50800" bIns="50800" numCol="1" spcCol="1270" anchor="ctr" anchorCtr="0">
              <a:noAutofit/>
            </a:bodyPr>
            <a:lstStyle/>
            <a:p>
              <a:pPr marL="0" lvl="0" indent="0" algn="l" defTabSz="889000">
                <a:lnSpc>
                  <a:spcPct val="90000"/>
                </a:lnSpc>
                <a:spcBef>
                  <a:spcPct val="0"/>
                </a:spcBef>
                <a:spcAft>
                  <a:spcPct val="35000"/>
                </a:spcAft>
                <a:buNone/>
              </a:pPr>
              <a:r>
                <a:rPr lang="en-GB" sz="2000" b="1" dirty="0">
                  <a:solidFill>
                    <a:schemeClr val="tx1"/>
                  </a:solidFill>
                  <a:latin typeface="Arial" panose="020B0604020202020204" pitchFamily="34" charset="0"/>
                  <a:cs typeface="Arial" panose="020B0604020202020204" pitchFamily="34" charset="0"/>
                </a:rPr>
                <a:t>Seek efficiency through the division of work</a:t>
              </a:r>
              <a:endParaRPr lang="en-GB" sz="2000" b="1" kern="1200" dirty="0">
                <a:solidFill>
                  <a:schemeClr val="tx1"/>
                </a:solidFill>
                <a:latin typeface="Arial" panose="020B0604020202020204" pitchFamily="34" charset="0"/>
                <a:cs typeface="Arial" panose="020B0604020202020204" pitchFamily="34" charset="0"/>
              </a:endParaRPr>
            </a:p>
          </p:txBody>
        </p:sp>
        <p:sp>
          <p:nvSpPr>
            <p:cNvPr id="10" name="Oval 9">
              <a:extLst>
                <a:ext uri="{FF2B5EF4-FFF2-40B4-BE49-F238E27FC236}">
                  <a16:creationId xmlns:a16="http://schemas.microsoft.com/office/drawing/2014/main" id="{9F15BF7F-9F82-7840-0861-A5B25471D594}"/>
                </a:ext>
              </a:extLst>
            </p:cNvPr>
            <p:cNvSpPr/>
            <p:nvPr/>
          </p:nvSpPr>
          <p:spPr>
            <a:xfrm>
              <a:off x="1836228" y="2178932"/>
              <a:ext cx="465667" cy="465667"/>
            </a:xfrm>
            <a:prstGeom prst="ellipse">
              <a:avLst/>
            </a:prstGeom>
          </p:spPr>
          <p:style>
            <a:lnRef idx="2">
              <a:schemeClr val="accent3">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4" name="Group 23">
            <a:extLst>
              <a:ext uri="{FF2B5EF4-FFF2-40B4-BE49-F238E27FC236}">
                <a16:creationId xmlns:a16="http://schemas.microsoft.com/office/drawing/2014/main" id="{8B15CBCE-F3FD-EAA2-3BE7-6048562B34E4}"/>
              </a:ext>
            </a:extLst>
          </p:cNvPr>
          <p:cNvGrpSpPr/>
          <p:nvPr/>
        </p:nvGrpSpPr>
        <p:grpSpPr>
          <a:xfrm>
            <a:off x="2173590" y="2688576"/>
            <a:ext cx="8452369" cy="529471"/>
            <a:chOff x="2173590" y="2688576"/>
            <a:chExt cx="7620437" cy="529471"/>
          </a:xfrm>
        </p:grpSpPr>
        <p:sp>
          <p:nvSpPr>
            <p:cNvPr id="11" name="Freeform: Shape 10">
              <a:extLst>
                <a:ext uri="{FF2B5EF4-FFF2-40B4-BE49-F238E27FC236}">
                  <a16:creationId xmlns:a16="http://schemas.microsoft.com/office/drawing/2014/main" id="{42CF5310-47F2-A093-E066-E97F8348F4D0}"/>
                </a:ext>
              </a:extLst>
            </p:cNvPr>
            <p:cNvSpPr/>
            <p:nvPr/>
          </p:nvSpPr>
          <p:spPr>
            <a:xfrm>
              <a:off x="2417492" y="2688576"/>
              <a:ext cx="7376535" cy="529471"/>
            </a:xfrm>
            <a:custGeom>
              <a:avLst/>
              <a:gdLst>
                <a:gd name="connsiteX0" fmla="*/ 0 w 7376535"/>
                <a:gd name="connsiteY0" fmla="*/ 0 h 372533"/>
                <a:gd name="connsiteX1" fmla="*/ 7376535 w 7376535"/>
                <a:gd name="connsiteY1" fmla="*/ 0 h 372533"/>
                <a:gd name="connsiteX2" fmla="*/ 7376535 w 7376535"/>
                <a:gd name="connsiteY2" fmla="*/ 372533 h 372533"/>
                <a:gd name="connsiteX3" fmla="*/ 0 w 7376535"/>
                <a:gd name="connsiteY3" fmla="*/ 372533 h 372533"/>
                <a:gd name="connsiteX4" fmla="*/ 0 w 7376535"/>
                <a:gd name="connsiteY4" fmla="*/ 0 h 372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6535" h="372533">
                  <a:moveTo>
                    <a:pt x="0" y="0"/>
                  </a:moveTo>
                  <a:lnTo>
                    <a:pt x="7376535" y="0"/>
                  </a:lnTo>
                  <a:lnTo>
                    <a:pt x="7376535" y="372533"/>
                  </a:lnTo>
                  <a:lnTo>
                    <a:pt x="0" y="372533"/>
                  </a:lnTo>
                  <a:lnTo>
                    <a:pt x="0" y="0"/>
                  </a:lnTo>
                  <a:close/>
                </a:path>
              </a:pathLst>
            </a:custGeom>
          </p:spPr>
          <p:style>
            <a:lnRef idx="2">
              <a:schemeClr val="lt1">
                <a:hueOff val="0"/>
                <a:satOff val="0"/>
                <a:lumOff val="0"/>
                <a:alphaOff val="0"/>
              </a:schemeClr>
            </a:lnRef>
            <a:fillRef idx="1">
              <a:schemeClr val="accent3">
                <a:hueOff val="253553"/>
                <a:satOff val="2441"/>
                <a:lumOff val="-294"/>
                <a:alphaOff val="0"/>
              </a:schemeClr>
            </a:fillRef>
            <a:effectRef idx="0">
              <a:schemeClr val="accent3">
                <a:hueOff val="253553"/>
                <a:satOff val="2441"/>
                <a:lumOff val="-294"/>
                <a:alphaOff val="0"/>
              </a:schemeClr>
            </a:effectRef>
            <a:fontRef idx="minor">
              <a:schemeClr val="lt1"/>
            </a:fontRef>
          </p:style>
          <p:txBody>
            <a:bodyPr spcFirstLastPara="0" vert="horz" wrap="square" lIns="295699" tIns="50800" rIns="50800" bIns="50800" numCol="1" spcCol="1270" anchor="ctr" anchorCtr="0">
              <a:noAutofit/>
            </a:bodyPr>
            <a:lstStyle/>
            <a:p>
              <a:pPr marL="0" lvl="0" indent="0" algn="l" defTabSz="889000">
                <a:lnSpc>
                  <a:spcPct val="90000"/>
                </a:lnSpc>
                <a:spcBef>
                  <a:spcPct val="0"/>
                </a:spcBef>
                <a:spcAft>
                  <a:spcPct val="35000"/>
                </a:spcAft>
                <a:buNone/>
              </a:pPr>
              <a:r>
                <a:rPr lang="en-GB" sz="2000" b="1" dirty="0">
                  <a:solidFill>
                    <a:schemeClr val="tx1"/>
                  </a:solidFill>
                  <a:latin typeface="Arial" panose="020B0604020202020204" pitchFamily="34" charset="0"/>
                  <a:cs typeface="Arial" panose="020B0604020202020204" pitchFamily="34" charset="0"/>
                </a:rPr>
                <a:t>Put the company first - Subordinate their needs and those of their team to the needs of the company. </a:t>
              </a:r>
              <a:endParaRPr lang="en-GB" sz="2000" b="1" kern="1200" dirty="0">
                <a:solidFill>
                  <a:schemeClr val="tx1"/>
                </a:solidFill>
                <a:latin typeface="Arial" panose="020B0604020202020204" pitchFamily="34" charset="0"/>
                <a:cs typeface="Arial" panose="020B0604020202020204" pitchFamily="34" charset="0"/>
              </a:endParaRPr>
            </a:p>
          </p:txBody>
        </p:sp>
        <p:sp>
          <p:nvSpPr>
            <p:cNvPr id="12" name="Oval 11">
              <a:extLst>
                <a:ext uri="{FF2B5EF4-FFF2-40B4-BE49-F238E27FC236}">
                  <a16:creationId xmlns:a16="http://schemas.microsoft.com/office/drawing/2014/main" id="{402FA779-6D06-EF5D-80C1-8528080B0FF2}"/>
                </a:ext>
              </a:extLst>
            </p:cNvPr>
            <p:cNvSpPr/>
            <p:nvPr/>
          </p:nvSpPr>
          <p:spPr>
            <a:xfrm>
              <a:off x="2173590" y="2738060"/>
              <a:ext cx="465667" cy="465667"/>
            </a:xfrm>
            <a:prstGeom prst="ellipse">
              <a:avLst/>
            </a:prstGeom>
          </p:spPr>
          <p:style>
            <a:lnRef idx="2">
              <a:schemeClr val="accent3">
                <a:hueOff val="253553"/>
                <a:satOff val="2441"/>
                <a:lumOff val="-294"/>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5" name="Group 24">
            <a:extLst>
              <a:ext uri="{FF2B5EF4-FFF2-40B4-BE49-F238E27FC236}">
                <a16:creationId xmlns:a16="http://schemas.microsoft.com/office/drawing/2014/main" id="{BBBF1979-8BB1-D689-3A44-E6D1FB47342C}"/>
              </a:ext>
            </a:extLst>
          </p:cNvPr>
          <p:cNvGrpSpPr/>
          <p:nvPr/>
        </p:nvGrpSpPr>
        <p:grpSpPr>
          <a:xfrm>
            <a:off x="2358464" y="3296778"/>
            <a:ext cx="8267495" cy="465668"/>
            <a:chOff x="2358464" y="3296778"/>
            <a:chExt cx="8267495" cy="465668"/>
          </a:xfrm>
        </p:grpSpPr>
        <p:sp>
          <p:nvSpPr>
            <p:cNvPr id="13" name="Freeform: Shape 12">
              <a:extLst>
                <a:ext uri="{FF2B5EF4-FFF2-40B4-BE49-F238E27FC236}">
                  <a16:creationId xmlns:a16="http://schemas.microsoft.com/office/drawing/2014/main" id="{CC2E9DD4-A928-5DA0-A6E8-A7D0082B74C7}"/>
                </a:ext>
              </a:extLst>
            </p:cNvPr>
            <p:cNvSpPr/>
            <p:nvPr/>
          </p:nvSpPr>
          <p:spPr>
            <a:xfrm>
              <a:off x="2591297" y="3296778"/>
              <a:ext cx="8034662" cy="419102"/>
            </a:xfrm>
            <a:custGeom>
              <a:avLst/>
              <a:gdLst>
                <a:gd name="connsiteX0" fmla="*/ 0 w 7191662"/>
                <a:gd name="connsiteY0" fmla="*/ 0 h 372533"/>
                <a:gd name="connsiteX1" fmla="*/ 7191662 w 7191662"/>
                <a:gd name="connsiteY1" fmla="*/ 0 h 372533"/>
                <a:gd name="connsiteX2" fmla="*/ 7191662 w 7191662"/>
                <a:gd name="connsiteY2" fmla="*/ 372533 h 372533"/>
                <a:gd name="connsiteX3" fmla="*/ 0 w 7191662"/>
                <a:gd name="connsiteY3" fmla="*/ 372533 h 372533"/>
                <a:gd name="connsiteX4" fmla="*/ 0 w 7191662"/>
                <a:gd name="connsiteY4" fmla="*/ 0 h 372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91662" h="372533">
                  <a:moveTo>
                    <a:pt x="0" y="0"/>
                  </a:moveTo>
                  <a:lnTo>
                    <a:pt x="7191662" y="0"/>
                  </a:lnTo>
                  <a:lnTo>
                    <a:pt x="7191662" y="372533"/>
                  </a:lnTo>
                  <a:lnTo>
                    <a:pt x="0" y="372533"/>
                  </a:lnTo>
                  <a:lnTo>
                    <a:pt x="0" y="0"/>
                  </a:lnTo>
                  <a:close/>
                </a:path>
              </a:pathLst>
            </a:custGeom>
          </p:spPr>
          <p:style>
            <a:lnRef idx="2">
              <a:schemeClr val="lt1">
                <a:hueOff val="0"/>
                <a:satOff val="0"/>
                <a:lumOff val="0"/>
                <a:alphaOff val="0"/>
              </a:schemeClr>
            </a:lnRef>
            <a:fillRef idx="1">
              <a:schemeClr val="accent3">
                <a:hueOff val="507105"/>
                <a:satOff val="4882"/>
                <a:lumOff val="-588"/>
                <a:alphaOff val="0"/>
              </a:schemeClr>
            </a:fillRef>
            <a:effectRef idx="0">
              <a:schemeClr val="accent3">
                <a:hueOff val="507105"/>
                <a:satOff val="4882"/>
                <a:lumOff val="-588"/>
                <a:alphaOff val="0"/>
              </a:schemeClr>
            </a:effectRef>
            <a:fontRef idx="minor">
              <a:schemeClr val="lt1"/>
            </a:fontRef>
          </p:style>
          <p:txBody>
            <a:bodyPr spcFirstLastPara="0" vert="horz" wrap="square" lIns="295699" tIns="45720" rIns="45720" bIns="45720" numCol="1" spcCol="1270" anchor="ctr" anchorCtr="0">
              <a:noAutofit/>
            </a:bodyPr>
            <a:lstStyle/>
            <a:p>
              <a:pPr marL="0" lvl="0" indent="0" algn="l" defTabSz="800100">
                <a:lnSpc>
                  <a:spcPct val="90000"/>
                </a:lnSpc>
                <a:spcBef>
                  <a:spcPct val="0"/>
                </a:spcBef>
                <a:spcAft>
                  <a:spcPct val="35000"/>
                </a:spcAft>
                <a:buNone/>
              </a:pPr>
              <a:r>
                <a:rPr lang="en-GB" sz="2000" b="1" kern="1200" dirty="0">
                  <a:solidFill>
                    <a:schemeClr val="tx1"/>
                  </a:solidFill>
                  <a:latin typeface="Arial" panose="020B0604020202020204" pitchFamily="34" charset="0"/>
                  <a:cs typeface="Arial" panose="020B0604020202020204" pitchFamily="34" charset="0"/>
                </a:rPr>
                <a:t>Ensure that staff are fairly renumerated</a:t>
              </a:r>
              <a:r>
                <a:rPr lang="en-GB" sz="2000" b="1" dirty="0">
                  <a:solidFill>
                    <a:schemeClr val="tx1"/>
                  </a:solidFill>
                  <a:latin typeface="Arial" panose="020B0604020202020204" pitchFamily="34" charset="0"/>
                  <a:cs typeface="Arial" panose="020B0604020202020204" pitchFamily="34" charset="0"/>
                </a:rPr>
                <a:t>. </a:t>
              </a:r>
              <a:endParaRPr lang="en-GB" sz="2000" b="1" kern="1200" dirty="0">
                <a:solidFill>
                  <a:schemeClr val="tx1"/>
                </a:solidFill>
                <a:latin typeface="Arial" panose="020B0604020202020204" pitchFamily="34" charset="0"/>
                <a:cs typeface="Arial" panose="020B0604020202020204" pitchFamily="34" charset="0"/>
              </a:endParaRPr>
            </a:p>
          </p:txBody>
        </p:sp>
        <p:sp>
          <p:nvSpPr>
            <p:cNvPr id="14" name="Oval 13">
              <a:extLst>
                <a:ext uri="{FF2B5EF4-FFF2-40B4-BE49-F238E27FC236}">
                  <a16:creationId xmlns:a16="http://schemas.microsoft.com/office/drawing/2014/main" id="{203954FF-520F-EC88-FA86-3FA4EE645243}"/>
                </a:ext>
              </a:extLst>
            </p:cNvPr>
            <p:cNvSpPr/>
            <p:nvPr/>
          </p:nvSpPr>
          <p:spPr>
            <a:xfrm>
              <a:off x="2358464" y="3296779"/>
              <a:ext cx="465667" cy="465667"/>
            </a:xfrm>
            <a:prstGeom prst="ellipse">
              <a:avLst/>
            </a:prstGeom>
          </p:spPr>
          <p:style>
            <a:lnRef idx="2">
              <a:schemeClr val="accent3">
                <a:hueOff val="507105"/>
                <a:satOff val="4882"/>
                <a:lumOff val="-588"/>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6" name="Group 25">
            <a:extLst>
              <a:ext uri="{FF2B5EF4-FFF2-40B4-BE49-F238E27FC236}">
                <a16:creationId xmlns:a16="http://schemas.microsoft.com/office/drawing/2014/main" id="{B16A06D6-57C3-5B31-C459-C536BFE6FA7E}"/>
              </a:ext>
            </a:extLst>
          </p:cNvPr>
          <p:cNvGrpSpPr/>
          <p:nvPr/>
        </p:nvGrpSpPr>
        <p:grpSpPr>
          <a:xfrm>
            <a:off x="2417492" y="3855907"/>
            <a:ext cx="7365467" cy="465667"/>
            <a:chOff x="2417492" y="3855907"/>
            <a:chExt cx="7365467" cy="465667"/>
          </a:xfrm>
        </p:grpSpPr>
        <p:sp>
          <p:nvSpPr>
            <p:cNvPr id="15" name="Freeform: Shape 14">
              <a:extLst>
                <a:ext uri="{FF2B5EF4-FFF2-40B4-BE49-F238E27FC236}">
                  <a16:creationId xmlns:a16="http://schemas.microsoft.com/office/drawing/2014/main" id="{8CE8A1D4-9DFF-174D-674C-66DF1EDD904E}"/>
                </a:ext>
              </a:extLst>
            </p:cNvPr>
            <p:cNvSpPr/>
            <p:nvPr/>
          </p:nvSpPr>
          <p:spPr>
            <a:xfrm>
              <a:off x="2650325" y="3902474"/>
              <a:ext cx="7132634" cy="372533"/>
            </a:xfrm>
            <a:custGeom>
              <a:avLst/>
              <a:gdLst>
                <a:gd name="connsiteX0" fmla="*/ 0 w 7132634"/>
                <a:gd name="connsiteY0" fmla="*/ 0 h 372533"/>
                <a:gd name="connsiteX1" fmla="*/ 7132634 w 7132634"/>
                <a:gd name="connsiteY1" fmla="*/ 0 h 372533"/>
                <a:gd name="connsiteX2" fmla="*/ 7132634 w 7132634"/>
                <a:gd name="connsiteY2" fmla="*/ 372533 h 372533"/>
                <a:gd name="connsiteX3" fmla="*/ 0 w 7132634"/>
                <a:gd name="connsiteY3" fmla="*/ 372533 h 372533"/>
                <a:gd name="connsiteX4" fmla="*/ 0 w 7132634"/>
                <a:gd name="connsiteY4" fmla="*/ 0 h 372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32634" h="372533">
                  <a:moveTo>
                    <a:pt x="0" y="0"/>
                  </a:moveTo>
                  <a:lnTo>
                    <a:pt x="7132634" y="0"/>
                  </a:lnTo>
                  <a:lnTo>
                    <a:pt x="7132634" y="372533"/>
                  </a:lnTo>
                  <a:lnTo>
                    <a:pt x="0" y="372533"/>
                  </a:lnTo>
                  <a:lnTo>
                    <a:pt x="0" y="0"/>
                  </a:lnTo>
                  <a:close/>
                </a:path>
              </a:pathLst>
            </a:custGeom>
          </p:spPr>
          <p:style>
            <a:lnRef idx="2">
              <a:schemeClr val="lt1">
                <a:hueOff val="0"/>
                <a:satOff val="0"/>
                <a:lumOff val="0"/>
                <a:alphaOff val="0"/>
              </a:schemeClr>
            </a:lnRef>
            <a:fillRef idx="1">
              <a:schemeClr val="accent3">
                <a:hueOff val="760658"/>
                <a:satOff val="7323"/>
                <a:lumOff val="-883"/>
                <a:alphaOff val="0"/>
              </a:schemeClr>
            </a:fillRef>
            <a:effectRef idx="0">
              <a:schemeClr val="accent3">
                <a:hueOff val="760658"/>
                <a:satOff val="7323"/>
                <a:lumOff val="-883"/>
                <a:alphaOff val="0"/>
              </a:schemeClr>
            </a:effectRef>
            <a:fontRef idx="minor">
              <a:schemeClr val="lt1"/>
            </a:fontRef>
          </p:style>
          <p:txBody>
            <a:bodyPr spcFirstLastPara="0" vert="horz" wrap="square" lIns="295699" tIns="50800" rIns="50800" bIns="50800" numCol="1" spcCol="1270" anchor="ctr" anchorCtr="0">
              <a:noAutofit/>
            </a:bodyPr>
            <a:lstStyle/>
            <a:p>
              <a:pPr marL="0" lvl="0" indent="0" algn="l" defTabSz="889000">
                <a:lnSpc>
                  <a:spcPct val="90000"/>
                </a:lnSpc>
                <a:spcBef>
                  <a:spcPct val="0"/>
                </a:spcBef>
                <a:spcAft>
                  <a:spcPct val="35000"/>
                </a:spcAft>
                <a:buNone/>
              </a:pPr>
              <a:r>
                <a:rPr lang="en-GB" sz="2000" b="1" dirty="0">
                  <a:solidFill>
                    <a:schemeClr val="tx1"/>
                  </a:solidFill>
                  <a:latin typeface="Arial" panose="020B0604020202020204" pitchFamily="34" charset="0"/>
                  <a:cs typeface="Arial" panose="020B0604020202020204" pitchFamily="34" charset="0"/>
                </a:rPr>
                <a:t>Ensure equity of treatment for all staff</a:t>
              </a:r>
              <a:endParaRPr lang="en-GB" sz="2000" b="1" kern="1200" dirty="0">
                <a:solidFill>
                  <a:schemeClr val="tx1"/>
                </a:solidFill>
                <a:latin typeface="Arial" panose="020B0604020202020204" pitchFamily="34" charset="0"/>
                <a:cs typeface="Arial" panose="020B0604020202020204" pitchFamily="34" charset="0"/>
              </a:endParaRPr>
            </a:p>
          </p:txBody>
        </p:sp>
        <p:sp>
          <p:nvSpPr>
            <p:cNvPr id="16" name="Oval 15">
              <a:extLst>
                <a:ext uri="{FF2B5EF4-FFF2-40B4-BE49-F238E27FC236}">
                  <a16:creationId xmlns:a16="http://schemas.microsoft.com/office/drawing/2014/main" id="{5C4A0C08-182A-7B3B-48A6-70C4B1804775}"/>
                </a:ext>
              </a:extLst>
            </p:cNvPr>
            <p:cNvSpPr/>
            <p:nvPr/>
          </p:nvSpPr>
          <p:spPr>
            <a:xfrm>
              <a:off x="2417492" y="3855907"/>
              <a:ext cx="465667" cy="465667"/>
            </a:xfrm>
            <a:prstGeom prst="ellipse">
              <a:avLst/>
            </a:prstGeom>
          </p:spPr>
          <p:style>
            <a:lnRef idx="2">
              <a:schemeClr val="accent3">
                <a:hueOff val="760658"/>
                <a:satOff val="7323"/>
                <a:lumOff val="-883"/>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7" name="Group 26">
            <a:extLst>
              <a:ext uri="{FF2B5EF4-FFF2-40B4-BE49-F238E27FC236}">
                <a16:creationId xmlns:a16="http://schemas.microsoft.com/office/drawing/2014/main" id="{480E5C1D-E137-97CF-556E-AE36ACD4B14A}"/>
              </a:ext>
            </a:extLst>
          </p:cNvPr>
          <p:cNvGrpSpPr/>
          <p:nvPr/>
        </p:nvGrpSpPr>
        <p:grpSpPr>
          <a:xfrm>
            <a:off x="2358464" y="4415036"/>
            <a:ext cx="7424495" cy="465667"/>
            <a:chOff x="2358464" y="4415036"/>
            <a:chExt cx="7424495" cy="465667"/>
          </a:xfrm>
        </p:grpSpPr>
        <p:sp>
          <p:nvSpPr>
            <p:cNvPr id="17" name="Freeform: Shape 16">
              <a:extLst>
                <a:ext uri="{FF2B5EF4-FFF2-40B4-BE49-F238E27FC236}">
                  <a16:creationId xmlns:a16="http://schemas.microsoft.com/office/drawing/2014/main" id="{EC704254-7D3A-BDB3-347E-2B7EE4513A1F}"/>
                </a:ext>
              </a:extLst>
            </p:cNvPr>
            <p:cNvSpPr/>
            <p:nvPr/>
          </p:nvSpPr>
          <p:spPr>
            <a:xfrm>
              <a:off x="2591297" y="4461603"/>
              <a:ext cx="7191662" cy="372533"/>
            </a:xfrm>
            <a:custGeom>
              <a:avLst/>
              <a:gdLst>
                <a:gd name="connsiteX0" fmla="*/ 0 w 7191662"/>
                <a:gd name="connsiteY0" fmla="*/ 0 h 372533"/>
                <a:gd name="connsiteX1" fmla="*/ 7191662 w 7191662"/>
                <a:gd name="connsiteY1" fmla="*/ 0 h 372533"/>
                <a:gd name="connsiteX2" fmla="*/ 7191662 w 7191662"/>
                <a:gd name="connsiteY2" fmla="*/ 372533 h 372533"/>
                <a:gd name="connsiteX3" fmla="*/ 0 w 7191662"/>
                <a:gd name="connsiteY3" fmla="*/ 372533 h 372533"/>
                <a:gd name="connsiteX4" fmla="*/ 0 w 7191662"/>
                <a:gd name="connsiteY4" fmla="*/ 0 h 372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91662" h="372533">
                  <a:moveTo>
                    <a:pt x="0" y="0"/>
                  </a:moveTo>
                  <a:lnTo>
                    <a:pt x="7191662" y="0"/>
                  </a:lnTo>
                  <a:lnTo>
                    <a:pt x="7191662" y="372533"/>
                  </a:lnTo>
                  <a:lnTo>
                    <a:pt x="0" y="372533"/>
                  </a:lnTo>
                  <a:lnTo>
                    <a:pt x="0" y="0"/>
                  </a:lnTo>
                  <a:close/>
                </a:path>
              </a:pathLst>
            </a:custGeom>
          </p:spPr>
          <p:style>
            <a:lnRef idx="2">
              <a:schemeClr val="lt1">
                <a:hueOff val="0"/>
                <a:satOff val="0"/>
                <a:lumOff val="0"/>
                <a:alphaOff val="0"/>
              </a:schemeClr>
            </a:lnRef>
            <a:fillRef idx="1">
              <a:schemeClr val="accent3">
                <a:hueOff val="1014211"/>
                <a:satOff val="9764"/>
                <a:lumOff val="-1177"/>
                <a:alphaOff val="0"/>
              </a:schemeClr>
            </a:fillRef>
            <a:effectRef idx="0">
              <a:schemeClr val="accent3">
                <a:hueOff val="1014211"/>
                <a:satOff val="9764"/>
                <a:lumOff val="-1177"/>
                <a:alphaOff val="0"/>
              </a:schemeClr>
            </a:effectRef>
            <a:fontRef idx="minor">
              <a:schemeClr val="lt1"/>
            </a:fontRef>
          </p:style>
          <p:txBody>
            <a:bodyPr spcFirstLastPara="0" vert="horz" wrap="square" lIns="295699" tIns="50800" rIns="50800" bIns="50800" numCol="1" spcCol="1270" anchor="ctr" anchorCtr="0">
              <a:noAutofit/>
            </a:bodyPr>
            <a:lstStyle/>
            <a:p>
              <a:pPr marL="0" lvl="0" indent="0" algn="l" defTabSz="889000">
                <a:lnSpc>
                  <a:spcPct val="90000"/>
                </a:lnSpc>
                <a:spcBef>
                  <a:spcPct val="0"/>
                </a:spcBef>
                <a:spcAft>
                  <a:spcPct val="35000"/>
                </a:spcAft>
                <a:buNone/>
              </a:pPr>
              <a:r>
                <a:rPr lang="en-GB" sz="2000" b="1" dirty="0">
                  <a:solidFill>
                    <a:schemeClr val="tx1"/>
                  </a:solidFill>
                  <a:latin typeface="Arial" panose="020B0604020202020204" pitchFamily="34" charset="0"/>
                  <a:cs typeface="Arial" panose="020B0604020202020204" pitchFamily="34" charset="0"/>
                </a:rPr>
                <a:t>Provide job security as far as possible</a:t>
              </a:r>
              <a:endParaRPr lang="en-GB" sz="2000" b="1" kern="1200" dirty="0">
                <a:solidFill>
                  <a:schemeClr val="tx1"/>
                </a:solidFill>
                <a:latin typeface="Arial" panose="020B0604020202020204" pitchFamily="34" charset="0"/>
                <a:cs typeface="Arial" panose="020B0604020202020204" pitchFamily="34" charset="0"/>
              </a:endParaRPr>
            </a:p>
          </p:txBody>
        </p:sp>
        <p:sp>
          <p:nvSpPr>
            <p:cNvPr id="18" name="Oval 17">
              <a:extLst>
                <a:ext uri="{FF2B5EF4-FFF2-40B4-BE49-F238E27FC236}">
                  <a16:creationId xmlns:a16="http://schemas.microsoft.com/office/drawing/2014/main" id="{61706BD9-CAD4-69CA-95B2-CFF00AF76140}"/>
                </a:ext>
              </a:extLst>
            </p:cNvPr>
            <p:cNvSpPr/>
            <p:nvPr/>
          </p:nvSpPr>
          <p:spPr>
            <a:xfrm>
              <a:off x="2358464" y="4415036"/>
              <a:ext cx="465667" cy="465667"/>
            </a:xfrm>
            <a:prstGeom prst="ellipse">
              <a:avLst/>
            </a:prstGeom>
          </p:spPr>
          <p:style>
            <a:lnRef idx="2">
              <a:schemeClr val="accent3">
                <a:hueOff val="1014211"/>
                <a:satOff val="9764"/>
                <a:lumOff val="-1177"/>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8" name="Group 27">
            <a:extLst>
              <a:ext uri="{FF2B5EF4-FFF2-40B4-BE49-F238E27FC236}">
                <a16:creationId xmlns:a16="http://schemas.microsoft.com/office/drawing/2014/main" id="{A265A296-BE01-2428-CBBB-F942A82DE2BC}"/>
              </a:ext>
            </a:extLst>
          </p:cNvPr>
          <p:cNvGrpSpPr/>
          <p:nvPr/>
        </p:nvGrpSpPr>
        <p:grpSpPr>
          <a:xfrm>
            <a:off x="2173590" y="4973755"/>
            <a:ext cx="7609369" cy="465667"/>
            <a:chOff x="2173590" y="4973755"/>
            <a:chExt cx="7609369" cy="465667"/>
          </a:xfrm>
        </p:grpSpPr>
        <p:sp>
          <p:nvSpPr>
            <p:cNvPr id="19" name="Freeform: Shape 18">
              <a:extLst>
                <a:ext uri="{FF2B5EF4-FFF2-40B4-BE49-F238E27FC236}">
                  <a16:creationId xmlns:a16="http://schemas.microsoft.com/office/drawing/2014/main" id="{1A9F7EF6-C53B-0391-BE58-A3E651866BA8}"/>
                </a:ext>
              </a:extLst>
            </p:cNvPr>
            <p:cNvSpPr/>
            <p:nvPr/>
          </p:nvSpPr>
          <p:spPr>
            <a:xfrm>
              <a:off x="2406424" y="5020321"/>
              <a:ext cx="7376535" cy="372533"/>
            </a:xfrm>
            <a:custGeom>
              <a:avLst/>
              <a:gdLst>
                <a:gd name="connsiteX0" fmla="*/ 0 w 7376535"/>
                <a:gd name="connsiteY0" fmla="*/ 0 h 372533"/>
                <a:gd name="connsiteX1" fmla="*/ 7376535 w 7376535"/>
                <a:gd name="connsiteY1" fmla="*/ 0 h 372533"/>
                <a:gd name="connsiteX2" fmla="*/ 7376535 w 7376535"/>
                <a:gd name="connsiteY2" fmla="*/ 372533 h 372533"/>
                <a:gd name="connsiteX3" fmla="*/ 0 w 7376535"/>
                <a:gd name="connsiteY3" fmla="*/ 372533 h 372533"/>
                <a:gd name="connsiteX4" fmla="*/ 0 w 7376535"/>
                <a:gd name="connsiteY4" fmla="*/ 0 h 372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6535" h="372533">
                  <a:moveTo>
                    <a:pt x="0" y="0"/>
                  </a:moveTo>
                  <a:lnTo>
                    <a:pt x="7376535" y="0"/>
                  </a:lnTo>
                  <a:lnTo>
                    <a:pt x="7376535" y="372533"/>
                  </a:lnTo>
                  <a:lnTo>
                    <a:pt x="0" y="372533"/>
                  </a:lnTo>
                  <a:lnTo>
                    <a:pt x="0" y="0"/>
                  </a:lnTo>
                  <a:close/>
                </a:path>
              </a:pathLst>
            </a:custGeom>
          </p:spPr>
          <p:style>
            <a:lnRef idx="2">
              <a:schemeClr val="lt1">
                <a:hueOff val="0"/>
                <a:satOff val="0"/>
                <a:lumOff val="0"/>
                <a:alphaOff val="0"/>
              </a:schemeClr>
            </a:lnRef>
            <a:fillRef idx="1">
              <a:schemeClr val="accent3">
                <a:hueOff val="1267763"/>
                <a:satOff val="12205"/>
                <a:lumOff val="-1471"/>
                <a:alphaOff val="0"/>
              </a:schemeClr>
            </a:fillRef>
            <a:effectRef idx="0">
              <a:schemeClr val="accent3">
                <a:hueOff val="1267763"/>
                <a:satOff val="12205"/>
                <a:lumOff val="-1471"/>
                <a:alphaOff val="0"/>
              </a:schemeClr>
            </a:effectRef>
            <a:fontRef idx="minor">
              <a:schemeClr val="lt1"/>
            </a:fontRef>
          </p:style>
          <p:txBody>
            <a:bodyPr spcFirstLastPara="0" vert="horz" wrap="square" lIns="295699" tIns="50800" rIns="50800" bIns="50800" numCol="1" spcCol="1270" anchor="ctr" anchorCtr="0">
              <a:noAutofit/>
            </a:bodyPr>
            <a:lstStyle/>
            <a:p>
              <a:pPr marL="0" lvl="0" indent="0" algn="l" defTabSz="889000">
                <a:lnSpc>
                  <a:spcPct val="90000"/>
                </a:lnSpc>
                <a:spcBef>
                  <a:spcPct val="0"/>
                </a:spcBef>
                <a:spcAft>
                  <a:spcPct val="35000"/>
                </a:spcAft>
                <a:buNone/>
              </a:pPr>
              <a:r>
                <a:rPr lang="en-GB" sz="2000" b="1" kern="1200" dirty="0">
                  <a:solidFill>
                    <a:schemeClr val="tx1"/>
                  </a:solidFill>
                  <a:latin typeface="Arial" panose="020B0604020202020204" pitchFamily="34" charset="0"/>
                  <a:cs typeface="Arial" panose="020B0604020202020204" pitchFamily="34" charset="0"/>
                </a:rPr>
                <a:t>Encourage staff initiative</a:t>
              </a:r>
            </a:p>
          </p:txBody>
        </p:sp>
        <p:sp>
          <p:nvSpPr>
            <p:cNvPr id="20" name="Oval 19">
              <a:extLst>
                <a:ext uri="{FF2B5EF4-FFF2-40B4-BE49-F238E27FC236}">
                  <a16:creationId xmlns:a16="http://schemas.microsoft.com/office/drawing/2014/main" id="{6E2AC937-5201-02B1-135F-13C5B99A0095}"/>
                </a:ext>
              </a:extLst>
            </p:cNvPr>
            <p:cNvSpPr/>
            <p:nvPr/>
          </p:nvSpPr>
          <p:spPr>
            <a:xfrm>
              <a:off x="2173590" y="4973755"/>
              <a:ext cx="465667" cy="465667"/>
            </a:xfrm>
            <a:prstGeom prst="ellipse">
              <a:avLst/>
            </a:prstGeom>
          </p:spPr>
          <p:style>
            <a:lnRef idx="2">
              <a:schemeClr val="accent3">
                <a:hueOff val="1267763"/>
                <a:satOff val="12205"/>
                <a:lumOff val="-147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9" name="Group 28">
            <a:extLst>
              <a:ext uri="{FF2B5EF4-FFF2-40B4-BE49-F238E27FC236}">
                <a16:creationId xmlns:a16="http://schemas.microsoft.com/office/drawing/2014/main" id="{0B6A8C0C-3D20-8121-48F5-214915CD11C5}"/>
              </a:ext>
            </a:extLst>
          </p:cNvPr>
          <p:cNvGrpSpPr/>
          <p:nvPr/>
        </p:nvGrpSpPr>
        <p:grpSpPr>
          <a:xfrm>
            <a:off x="1836228" y="5532883"/>
            <a:ext cx="7946731" cy="465667"/>
            <a:chOff x="1836228" y="5532883"/>
            <a:chExt cx="7946731" cy="465667"/>
          </a:xfrm>
        </p:grpSpPr>
        <p:sp>
          <p:nvSpPr>
            <p:cNvPr id="21" name="Freeform: Shape 20">
              <a:extLst>
                <a:ext uri="{FF2B5EF4-FFF2-40B4-BE49-F238E27FC236}">
                  <a16:creationId xmlns:a16="http://schemas.microsoft.com/office/drawing/2014/main" id="{439399F0-ABBC-FE72-3448-7BC313FF66DD}"/>
                </a:ext>
              </a:extLst>
            </p:cNvPr>
            <p:cNvSpPr/>
            <p:nvPr/>
          </p:nvSpPr>
          <p:spPr>
            <a:xfrm>
              <a:off x="2069061" y="5579450"/>
              <a:ext cx="7713898" cy="372533"/>
            </a:xfrm>
            <a:custGeom>
              <a:avLst/>
              <a:gdLst>
                <a:gd name="connsiteX0" fmla="*/ 0 w 7713898"/>
                <a:gd name="connsiteY0" fmla="*/ 0 h 372533"/>
                <a:gd name="connsiteX1" fmla="*/ 7713898 w 7713898"/>
                <a:gd name="connsiteY1" fmla="*/ 0 h 372533"/>
                <a:gd name="connsiteX2" fmla="*/ 7713898 w 7713898"/>
                <a:gd name="connsiteY2" fmla="*/ 372533 h 372533"/>
                <a:gd name="connsiteX3" fmla="*/ 0 w 7713898"/>
                <a:gd name="connsiteY3" fmla="*/ 372533 h 372533"/>
                <a:gd name="connsiteX4" fmla="*/ 0 w 7713898"/>
                <a:gd name="connsiteY4" fmla="*/ 0 h 372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13898" h="372533">
                  <a:moveTo>
                    <a:pt x="0" y="0"/>
                  </a:moveTo>
                  <a:lnTo>
                    <a:pt x="7713898" y="0"/>
                  </a:lnTo>
                  <a:lnTo>
                    <a:pt x="7713898" y="372533"/>
                  </a:lnTo>
                  <a:lnTo>
                    <a:pt x="0" y="372533"/>
                  </a:lnTo>
                  <a:lnTo>
                    <a:pt x="0" y="0"/>
                  </a:lnTo>
                  <a:close/>
                </a:path>
              </a:pathLst>
            </a:custGeom>
          </p:spPr>
          <p:style>
            <a:lnRef idx="2">
              <a:schemeClr val="lt1">
                <a:hueOff val="0"/>
                <a:satOff val="0"/>
                <a:lumOff val="0"/>
                <a:alphaOff val="0"/>
              </a:schemeClr>
            </a:lnRef>
            <a:fillRef idx="1">
              <a:schemeClr val="accent3">
                <a:hueOff val="1521316"/>
                <a:satOff val="14646"/>
                <a:lumOff val="-1765"/>
                <a:alphaOff val="0"/>
              </a:schemeClr>
            </a:fillRef>
            <a:effectRef idx="0">
              <a:schemeClr val="accent3">
                <a:hueOff val="1521316"/>
                <a:satOff val="14646"/>
                <a:lumOff val="-1765"/>
                <a:alphaOff val="0"/>
              </a:schemeClr>
            </a:effectRef>
            <a:fontRef idx="minor">
              <a:schemeClr val="lt1"/>
            </a:fontRef>
          </p:style>
          <p:txBody>
            <a:bodyPr spcFirstLastPara="0" vert="horz" wrap="square" lIns="295699" tIns="50800" rIns="50800" bIns="50800" numCol="1" spcCol="1270" anchor="ctr" anchorCtr="0">
              <a:noAutofit/>
            </a:bodyPr>
            <a:lstStyle/>
            <a:p>
              <a:pPr marL="0" lvl="0" indent="0" algn="l" defTabSz="889000">
                <a:lnSpc>
                  <a:spcPct val="90000"/>
                </a:lnSpc>
                <a:spcBef>
                  <a:spcPct val="0"/>
                </a:spcBef>
                <a:spcAft>
                  <a:spcPct val="35000"/>
                </a:spcAft>
                <a:buNone/>
              </a:pPr>
              <a:r>
                <a:rPr lang="en-GB" sz="2000" b="1" dirty="0">
                  <a:solidFill>
                    <a:schemeClr val="tx1"/>
                  </a:solidFill>
                  <a:latin typeface="Arial" panose="020B0604020202020204" pitchFamily="34" charset="0"/>
                  <a:cs typeface="Arial" panose="020B0604020202020204" pitchFamily="34" charset="0"/>
                </a:rPr>
                <a:t>Establish a sense of spirit de corps (team spirit) </a:t>
              </a:r>
              <a:r>
                <a:rPr lang="en-GB" sz="2000" b="1" kern="1200" dirty="0">
                  <a:solidFill>
                    <a:schemeClr val="tx1"/>
                  </a:solidFill>
                  <a:latin typeface="Arial" panose="020B0604020202020204" pitchFamily="34" charset="0"/>
                  <a:cs typeface="Arial" panose="020B0604020202020204" pitchFamily="34" charset="0"/>
                </a:rPr>
                <a:t> </a:t>
              </a:r>
            </a:p>
          </p:txBody>
        </p:sp>
        <p:sp>
          <p:nvSpPr>
            <p:cNvPr id="22" name="Oval 21">
              <a:extLst>
                <a:ext uri="{FF2B5EF4-FFF2-40B4-BE49-F238E27FC236}">
                  <a16:creationId xmlns:a16="http://schemas.microsoft.com/office/drawing/2014/main" id="{A3880CB4-B38E-2FA4-DAAE-9E4091E324BA}"/>
                </a:ext>
              </a:extLst>
            </p:cNvPr>
            <p:cNvSpPr/>
            <p:nvPr/>
          </p:nvSpPr>
          <p:spPr>
            <a:xfrm>
              <a:off x="1836228" y="5532883"/>
              <a:ext cx="465667" cy="465667"/>
            </a:xfrm>
            <a:prstGeom prst="ellipse">
              <a:avLst/>
            </a:prstGeom>
          </p:spPr>
          <p:style>
            <a:lnRef idx="2">
              <a:schemeClr val="accent3">
                <a:hueOff val="1521316"/>
                <a:satOff val="14646"/>
                <a:lumOff val="-1765"/>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Tree>
    <p:extLst>
      <p:ext uri="{BB962C8B-B14F-4D97-AF65-F5344CB8AC3E}">
        <p14:creationId xmlns:p14="http://schemas.microsoft.com/office/powerpoint/2010/main" val="416386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CC38B-4DAF-C5CF-E38F-527122D99E9A}"/>
              </a:ext>
            </a:extLst>
          </p:cNvPr>
          <p:cNvSpPr>
            <a:spLocks noGrp="1"/>
          </p:cNvSpPr>
          <p:nvPr>
            <p:ph type="title"/>
          </p:nvPr>
        </p:nvSpPr>
        <p:spPr>
          <a:xfrm>
            <a:off x="3310758" y="286603"/>
            <a:ext cx="7844921" cy="1494900"/>
          </a:xfrm>
        </p:spPr>
        <p:txBody>
          <a:bodyPr>
            <a:normAutofit/>
          </a:bodyPr>
          <a:lstStyle/>
          <a:p>
            <a:r>
              <a:rPr lang="en-GB" sz="4800" dirty="0"/>
              <a:t>When to use?</a:t>
            </a:r>
          </a:p>
        </p:txBody>
      </p:sp>
      <p:pic>
        <p:nvPicPr>
          <p:cNvPr id="5" name="Content Placeholder 4" descr="Young girl hand on chin">
            <a:extLst>
              <a:ext uri="{FF2B5EF4-FFF2-40B4-BE49-F238E27FC236}">
                <a16:creationId xmlns:a16="http://schemas.microsoft.com/office/drawing/2014/main" id="{52FA8D0D-3C10-CF64-C959-00C54B47FDA7}"/>
              </a:ext>
            </a:extLst>
          </p:cNvPr>
          <p:cNvPicPr>
            <a:picLocks noGrp="1" noChangeAspect="1"/>
          </p:cNvPicPr>
          <p:nvPr>
            <p:ph idx="1"/>
          </p:nvPr>
        </p:nvPicPr>
        <p:blipFill>
          <a:blip r:embed="rId3"/>
          <a:stretch>
            <a:fillRect/>
          </a:stretch>
        </p:blipFill>
        <p:spPr>
          <a:xfrm flipH="1">
            <a:off x="472966" y="611608"/>
            <a:ext cx="1434662" cy="5731777"/>
          </a:xfrm>
        </p:spPr>
      </p:pic>
      <p:pic>
        <p:nvPicPr>
          <p:cNvPr id="7" name="Picture 6" descr="Young businessman thinking">
            <a:extLst>
              <a:ext uri="{FF2B5EF4-FFF2-40B4-BE49-F238E27FC236}">
                <a16:creationId xmlns:a16="http://schemas.microsoft.com/office/drawing/2014/main" id="{30EF2830-0BE5-475D-0574-3F1D7053C47B}"/>
              </a:ext>
            </a:extLst>
          </p:cNvPr>
          <p:cNvPicPr>
            <a:picLocks noChangeAspect="1"/>
          </p:cNvPicPr>
          <p:nvPr/>
        </p:nvPicPr>
        <p:blipFill>
          <a:blip r:embed="rId4"/>
          <a:stretch>
            <a:fillRect/>
          </a:stretch>
        </p:blipFill>
        <p:spPr>
          <a:xfrm>
            <a:off x="9341540" y="286603"/>
            <a:ext cx="2674315" cy="6056782"/>
          </a:xfrm>
          <a:prstGeom prst="rect">
            <a:avLst/>
          </a:prstGeom>
        </p:spPr>
      </p:pic>
      <p:sp>
        <p:nvSpPr>
          <p:cNvPr id="8" name="TextBox 7">
            <a:extLst>
              <a:ext uri="{FF2B5EF4-FFF2-40B4-BE49-F238E27FC236}">
                <a16:creationId xmlns:a16="http://schemas.microsoft.com/office/drawing/2014/main" id="{5DA95C04-721A-A187-AAEC-0E95D62A337F}"/>
              </a:ext>
            </a:extLst>
          </p:cNvPr>
          <p:cNvSpPr txBox="1"/>
          <p:nvPr/>
        </p:nvSpPr>
        <p:spPr>
          <a:xfrm>
            <a:off x="1907629" y="2112580"/>
            <a:ext cx="7433912"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This theory is over 100years old, but it can still have relevance. </a:t>
            </a:r>
          </a:p>
        </p:txBody>
      </p:sp>
      <p:sp>
        <p:nvSpPr>
          <p:cNvPr id="11" name="Arrow: Right 10">
            <a:extLst>
              <a:ext uri="{FF2B5EF4-FFF2-40B4-BE49-F238E27FC236}">
                <a16:creationId xmlns:a16="http://schemas.microsoft.com/office/drawing/2014/main" id="{A9DA6053-8DC9-85D1-534E-EEC39985FB1A}"/>
              </a:ext>
            </a:extLst>
          </p:cNvPr>
          <p:cNvSpPr/>
          <p:nvPr/>
        </p:nvSpPr>
        <p:spPr>
          <a:xfrm>
            <a:off x="2156371" y="2571750"/>
            <a:ext cx="8128000" cy="3656747"/>
          </a:xfrm>
          <a:prstGeom prst="rightArrow">
            <a:avLst>
              <a:gd name="adj1" fmla="val 50000"/>
              <a:gd name="adj2" fmla="val 51467"/>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Freeform: Shape 11">
            <a:extLst>
              <a:ext uri="{FF2B5EF4-FFF2-40B4-BE49-F238E27FC236}">
                <a16:creationId xmlns:a16="http://schemas.microsoft.com/office/drawing/2014/main" id="{7AD21A55-0174-11F3-A04E-6A7C25AF8E33}"/>
              </a:ext>
            </a:extLst>
          </p:cNvPr>
          <p:cNvSpPr/>
          <p:nvPr/>
        </p:nvSpPr>
        <p:spPr>
          <a:xfrm>
            <a:off x="2435219" y="3377725"/>
            <a:ext cx="6906320" cy="1947502"/>
          </a:xfrm>
          <a:custGeom>
            <a:avLst/>
            <a:gdLst>
              <a:gd name="connsiteX0" fmla="*/ 0 w 6657578"/>
              <a:gd name="connsiteY0" fmla="*/ 0 h 2304000"/>
              <a:gd name="connsiteX1" fmla="*/ 6657578 w 6657578"/>
              <a:gd name="connsiteY1" fmla="*/ 0 h 2304000"/>
              <a:gd name="connsiteX2" fmla="*/ 6657578 w 6657578"/>
              <a:gd name="connsiteY2" fmla="*/ 2304000 h 2304000"/>
              <a:gd name="connsiteX3" fmla="*/ 0 w 6657578"/>
              <a:gd name="connsiteY3" fmla="*/ 2304000 h 2304000"/>
              <a:gd name="connsiteX4" fmla="*/ 0 w 6657578"/>
              <a:gd name="connsiteY4" fmla="*/ 0 h 230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57578" h="2304000">
                <a:moveTo>
                  <a:pt x="0" y="0"/>
                </a:moveTo>
                <a:lnTo>
                  <a:pt x="6657578" y="0"/>
                </a:lnTo>
                <a:lnTo>
                  <a:pt x="6657578" y="2304000"/>
                </a:lnTo>
                <a:lnTo>
                  <a:pt x="0" y="2304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243840" rIns="0" bIns="2438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Use the principles to remind you that as a manager you </a:t>
            </a:r>
            <a:r>
              <a:rPr lang="en-GB" sz="2400" b="1" kern="1200" dirty="0">
                <a:latin typeface="Arial" panose="020B0604020202020204" pitchFamily="34" charset="0"/>
                <a:cs typeface="Arial" panose="020B0604020202020204" pitchFamily="34" charset="0"/>
              </a:rPr>
              <a:t>must</a:t>
            </a:r>
            <a:r>
              <a:rPr lang="en-GB" sz="2400" kern="1200" dirty="0">
                <a:latin typeface="Arial" panose="020B0604020202020204" pitchFamily="34" charset="0"/>
                <a:cs typeface="Arial" panose="020B0604020202020204" pitchFamily="34" charset="0"/>
              </a:rPr>
              <a:t> </a:t>
            </a:r>
            <a:r>
              <a:rPr lang="en-GB" sz="2400" b="1" kern="1200" dirty="0">
                <a:latin typeface="Arial" panose="020B0604020202020204" pitchFamily="34" charset="0"/>
                <a:cs typeface="Arial" panose="020B0604020202020204" pitchFamily="34" charset="0"/>
              </a:rPr>
              <a:t>use</a:t>
            </a:r>
            <a:r>
              <a:rPr lang="en-GB" sz="2400" kern="1200" dirty="0">
                <a:latin typeface="Arial" panose="020B0604020202020204" pitchFamily="34" charset="0"/>
                <a:cs typeface="Arial" panose="020B0604020202020204" pitchFamily="34" charset="0"/>
              </a:rPr>
              <a:t> your </a:t>
            </a:r>
            <a:r>
              <a:rPr lang="en-GB" sz="2400" b="1" kern="1200" dirty="0">
                <a:latin typeface="Arial" panose="020B0604020202020204" pitchFamily="34" charset="0"/>
                <a:cs typeface="Arial" panose="020B0604020202020204" pitchFamily="34" charset="0"/>
              </a:rPr>
              <a:t>authority</a:t>
            </a:r>
            <a:r>
              <a:rPr lang="en-GB" sz="2400" kern="1200" dirty="0">
                <a:latin typeface="Arial" panose="020B0604020202020204" pitchFamily="34" charset="0"/>
                <a:cs typeface="Arial" panose="020B0604020202020204" pitchFamily="34" charset="0"/>
              </a:rPr>
              <a:t> to ensure that the organisation’s structure and systems for managing staff and resources </a:t>
            </a:r>
            <a:r>
              <a:rPr lang="en-GB" sz="2400" b="1" kern="1200" dirty="0">
                <a:latin typeface="Arial" panose="020B0604020202020204" pitchFamily="34" charset="0"/>
                <a:cs typeface="Arial" panose="020B0604020202020204" pitchFamily="34" charset="0"/>
              </a:rPr>
              <a:t>work effectively</a:t>
            </a:r>
            <a:r>
              <a:rPr lang="en-GB" sz="2400" kern="1200" dirty="0">
                <a:latin typeface="Arial" panose="020B0604020202020204" pitchFamily="34" charset="0"/>
                <a:cs typeface="Arial" panose="020B0604020202020204" pitchFamily="34" charset="0"/>
              </a:rPr>
              <a:t>. </a:t>
            </a:r>
          </a:p>
        </p:txBody>
      </p:sp>
      <p:sp>
        <p:nvSpPr>
          <p:cNvPr id="13" name="Rectangle 12">
            <a:extLst>
              <a:ext uri="{FF2B5EF4-FFF2-40B4-BE49-F238E27FC236}">
                <a16:creationId xmlns:a16="http://schemas.microsoft.com/office/drawing/2014/main" id="{D19CB122-9A19-9DBA-248D-A71972EA31E0}"/>
              </a:ext>
            </a:extLst>
          </p:cNvPr>
          <p:cNvSpPr/>
          <p:nvPr/>
        </p:nvSpPr>
        <p:spPr>
          <a:xfrm>
            <a:off x="1907628" y="2133374"/>
            <a:ext cx="8376743" cy="4133811"/>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955153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562CB-3A92-7DF4-76A0-A3D73600C857}"/>
              </a:ext>
            </a:extLst>
          </p:cNvPr>
          <p:cNvSpPr>
            <a:spLocks noGrp="1"/>
          </p:cNvSpPr>
          <p:nvPr>
            <p:ph type="title" idx="4294967295"/>
          </p:nvPr>
        </p:nvSpPr>
        <p:spPr>
          <a:xfrm>
            <a:off x="704850" y="482600"/>
            <a:ext cx="10058400" cy="749300"/>
          </a:xfrm>
        </p:spPr>
        <p:txBody>
          <a:bodyPr/>
          <a:lstStyle/>
          <a:p>
            <a:r>
              <a:rPr lang="en-GB" u="sng" dirty="0">
                <a:latin typeface="Arial" panose="020B0604020202020204" pitchFamily="34" charset="0"/>
                <a:cs typeface="Arial" panose="020B0604020202020204" pitchFamily="34" charset="0"/>
              </a:rPr>
              <a:t>How to use it - examples</a:t>
            </a:r>
          </a:p>
        </p:txBody>
      </p:sp>
      <p:sp>
        <p:nvSpPr>
          <p:cNvPr id="10" name="Straight Connector 9">
            <a:extLst>
              <a:ext uri="{FF2B5EF4-FFF2-40B4-BE49-F238E27FC236}">
                <a16:creationId xmlns:a16="http://schemas.microsoft.com/office/drawing/2014/main" id="{C6311B7F-FC66-9B28-DB6D-C3CDD961A1CC}"/>
              </a:ext>
            </a:extLst>
          </p:cNvPr>
          <p:cNvSpPr/>
          <p:nvPr/>
        </p:nvSpPr>
        <p:spPr>
          <a:xfrm>
            <a:off x="1066800" y="5492952"/>
            <a:ext cx="10058399" cy="0"/>
          </a:xfrm>
          <a:prstGeom prst="line">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 name="Straight Connector 10">
            <a:extLst>
              <a:ext uri="{FF2B5EF4-FFF2-40B4-BE49-F238E27FC236}">
                <a16:creationId xmlns:a16="http://schemas.microsoft.com/office/drawing/2014/main" id="{47CC36D3-4555-3427-8F05-B33EA36BAD4A}"/>
              </a:ext>
            </a:extLst>
          </p:cNvPr>
          <p:cNvSpPr/>
          <p:nvPr/>
        </p:nvSpPr>
        <p:spPr>
          <a:xfrm>
            <a:off x="1066800" y="3946570"/>
            <a:ext cx="10058399" cy="0"/>
          </a:xfrm>
          <a:prstGeom prst="line">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2" name="Straight Connector 11">
            <a:extLst>
              <a:ext uri="{FF2B5EF4-FFF2-40B4-BE49-F238E27FC236}">
                <a16:creationId xmlns:a16="http://schemas.microsoft.com/office/drawing/2014/main" id="{83A77EE6-BA19-44EA-72E4-5334B70812CD}"/>
              </a:ext>
            </a:extLst>
          </p:cNvPr>
          <p:cNvSpPr/>
          <p:nvPr/>
        </p:nvSpPr>
        <p:spPr>
          <a:xfrm>
            <a:off x="1066800" y="2122501"/>
            <a:ext cx="10058399" cy="0"/>
          </a:xfrm>
          <a:prstGeom prst="line">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3" name="Freeform: Shape 12">
            <a:extLst>
              <a:ext uri="{FF2B5EF4-FFF2-40B4-BE49-F238E27FC236}">
                <a16:creationId xmlns:a16="http://schemas.microsoft.com/office/drawing/2014/main" id="{3B59950D-2BDD-E9FB-9549-82FA453A4D73}"/>
              </a:ext>
            </a:extLst>
          </p:cNvPr>
          <p:cNvSpPr/>
          <p:nvPr/>
        </p:nvSpPr>
        <p:spPr>
          <a:xfrm>
            <a:off x="3681983" y="1440826"/>
            <a:ext cx="7443216" cy="681674"/>
          </a:xfrm>
          <a:custGeom>
            <a:avLst/>
            <a:gdLst>
              <a:gd name="connsiteX0" fmla="*/ 0 w 7443216"/>
              <a:gd name="connsiteY0" fmla="*/ 0 h 681674"/>
              <a:gd name="connsiteX1" fmla="*/ 7443216 w 7443216"/>
              <a:gd name="connsiteY1" fmla="*/ 0 h 681674"/>
              <a:gd name="connsiteX2" fmla="*/ 7443216 w 7443216"/>
              <a:gd name="connsiteY2" fmla="*/ 681674 h 681674"/>
              <a:gd name="connsiteX3" fmla="*/ 0 w 7443216"/>
              <a:gd name="connsiteY3" fmla="*/ 681674 h 681674"/>
              <a:gd name="connsiteX4" fmla="*/ 0 w 7443216"/>
              <a:gd name="connsiteY4" fmla="*/ 0 h 681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3216" h="681674">
                <a:moveTo>
                  <a:pt x="0" y="0"/>
                </a:moveTo>
                <a:lnTo>
                  <a:pt x="7443216" y="0"/>
                </a:lnTo>
                <a:lnTo>
                  <a:pt x="7443216" y="681674"/>
                </a:lnTo>
                <a:lnTo>
                  <a:pt x="0" y="68167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2390" tIns="72390" rIns="72390" bIns="72390" numCol="1" spcCol="1270" anchor="b" anchorCtr="0">
            <a:noAutofit/>
          </a:bodyPr>
          <a:lstStyle/>
          <a:p>
            <a:pPr marL="0" lvl="0" indent="0" algn="l" defTabSz="1689100">
              <a:lnSpc>
                <a:spcPct val="90000"/>
              </a:lnSpc>
              <a:spcBef>
                <a:spcPct val="0"/>
              </a:spcBef>
              <a:spcAft>
                <a:spcPct val="35000"/>
              </a:spcAft>
              <a:buNone/>
            </a:pPr>
            <a:r>
              <a:rPr lang="en-GB" sz="3800" kern="1200" dirty="0"/>
              <a:t>Exercise authority</a:t>
            </a:r>
          </a:p>
        </p:txBody>
      </p:sp>
      <p:sp>
        <p:nvSpPr>
          <p:cNvPr id="14" name="Freeform: Shape 13">
            <a:extLst>
              <a:ext uri="{FF2B5EF4-FFF2-40B4-BE49-F238E27FC236}">
                <a16:creationId xmlns:a16="http://schemas.microsoft.com/office/drawing/2014/main" id="{353AFBBA-A53B-DF53-E36D-370387FD2F25}"/>
              </a:ext>
            </a:extLst>
          </p:cNvPr>
          <p:cNvSpPr/>
          <p:nvPr/>
        </p:nvSpPr>
        <p:spPr>
          <a:xfrm>
            <a:off x="1066800" y="1440826"/>
            <a:ext cx="2615183" cy="681674"/>
          </a:xfrm>
          <a:custGeom>
            <a:avLst/>
            <a:gdLst>
              <a:gd name="connsiteX0" fmla="*/ 113635 w 2615183"/>
              <a:gd name="connsiteY0" fmla="*/ 0 h 681674"/>
              <a:gd name="connsiteX1" fmla="*/ 2501548 w 2615183"/>
              <a:gd name="connsiteY1" fmla="*/ 0 h 681674"/>
              <a:gd name="connsiteX2" fmla="*/ 2615183 w 2615183"/>
              <a:gd name="connsiteY2" fmla="*/ 113635 h 681674"/>
              <a:gd name="connsiteX3" fmla="*/ 2615183 w 2615183"/>
              <a:gd name="connsiteY3" fmla="*/ 681674 h 681674"/>
              <a:gd name="connsiteX4" fmla="*/ 2615183 w 2615183"/>
              <a:gd name="connsiteY4" fmla="*/ 681674 h 681674"/>
              <a:gd name="connsiteX5" fmla="*/ 0 w 2615183"/>
              <a:gd name="connsiteY5" fmla="*/ 681674 h 681674"/>
              <a:gd name="connsiteX6" fmla="*/ 0 w 2615183"/>
              <a:gd name="connsiteY6" fmla="*/ 681674 h 681674"/>
              <a:gd name="connsiteX7" fmla="*/ 0 w 2615183"/>
              <a:gd name="connsiteY7" fmla="*/ 113635 h 681674"/>
              <a:gd name="connsiteX8" fmla="*/ 113635 w 2615183"/>
              <a:gd name="connsiteY8" fmla="*/ 0 h 681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15183" h="681674">
                <a:moveTo>
                  <a:pt x="113635" y="0"/>
                </a:moveTo>
                <a:lnTo>
                  <a:pt x="2501548" y="0"/>
                </a:lnTo>
                <a:cubicBezTo>
                  <a:pt x="2564307" y="0"/>
                  <a:pt x="2615183" y="50876"/>
                  <a:pt x="2615183" y="113635"/>
                </a:cubicBezTo>
                <a:lnTo>
                  <a:pt x="2615183" y="681674"/>
                </a:lnTo>
                <a:lnTo>
                  <a:pt x="2615183" y="681674"/>
                </a:lnTo>
                <a:lnTo>
                  <a:pt x="0" y="681674"/>
                </a:lnTo>
                <a:lnTo>
                  <a:pt x="0" y="681674"/>
                </a:lnTo>
                <a:lnTo>
                  <a:pt x="0" y="113635"/>
                </a:lnTo>
                <a:cubicBezTo>
                  <a:pt x="0" y="50876"/>
                  <a:pt x="50876" y="0"/>
                  <a:pt x="113635" y="0"/>
                </a:cubicBez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673" tIns="105673" rIns="105673" bIns="72390" numCol="1" spcCol="1270" anchor="ctr" anchorCtr="0">
            <a:noAutofit/>
          </a:bodyPr>
          <a:lstStyle/>
          <a:p>
            <a:pPr marL="0" lvl="0" indent="0" algn="ctr" defTabSz="1689100">
              <a:lnSpc>
                <a:spcPct val="90000"/>
              </a:lnSpc>
              <a:spcBef>
                <a:spcPct val="0"/>
              </a:spcBef>
              <a:spcAft>
                <a:spcPct val="35000"/>
              </a:spcAft>
              <a:buNone/>
            </a:pPr>
            <a:r>
              <a:rPr lang="en-GB" sz="3800" kern="1200" dirty="0"/>
              <a:t>.</a:t>
            </a:r>
          </a:p>
        </p:txBody>
      </p:sp>
      <p:sp>
        <p:nvSpPr>
          <p:cNvPr id="15" name="Freeform: Shape 14">
            <a:extLst>
              <a:ext uri="{FF2B5EF4-FFF2-40B4-BE49-F238E27FC236}">
                <a16:creationId xmlns:a16="http://schemas.microsoft.com/office/drawing/2014/main" id="{1F3A991F-2C01-C779-2CB3-19EC6EDAE635}"/>
              </a:ext>
            </a:extLst>
          </p:cNvPr>
          <p:cNvSpPr/>
          <p:nvPr/>
        </p:nvSpPr>
        <p:spPr>
          <a:xfrm>
            <a:off x="1066800" y="2122501"/>
            <a:ext cx="10058399" cy="1108310"/>
          </a:xfrm>
          <a:custGeom>
            <a:avLst/>
            <a:gdLst>
              <a:gd name="connsiteX0" fmla="*/ 0 w 10058399"/>
              <a:gd name="connsiteY0" fmla="*/ 0 h 1108310"/>
              <a:gd name="connsiteX1" fmla="*/ 10058399 w 10058399"/>
              <a:gd name="connsiteY1" fmla="*/ 0 h 1108310"/>
              <a:gd name="connsiteX2" fmla="*/ 10058399 w 10058399"/>
              <a:gd name="connsiteY2" fmla="*/ 1108310 h 1108310"/>
              <a:gd name="connsiteX3" fmla="*/ 0 w 10058399"/>
              <a:gd name="connsiteY3" fmla="*/ 1108310 h 1108310"/>
              <a:gd name="connsiteX4" fmla="*/ 0 w 10058399"/>
              <a:gd name="connsiteY4" fmla="*/ 0 h 11083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58399" h="1108310">
                <a:moveTo>
                  <a:pt x="0" y="0"/>
                </a:moveTo>
                <a:lnTo>
                  <a:pt x="10058399" y="0"/>
                </a:lnTo>
                <a:lnTo>
                  <a:pt x="10058399" y="1108310"/>
                </a:lnTo>
                <a:lnTo>
                  <a:pt x="0" y="110831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100" tIns="38100" rIns="38100" bIns="38100" numCol="1" spcCol="1270" anchor="t" anchorCtr="0">
            <a:noAutofit/>
          </a:bodyPr>
          <a:lstStyle/>
          <a:p>
            <a:pPr marL="228600" lvl="1" indent="-228600" algn="l" defTabSz="889000">
              <a:lnSpc>
                <a:spcPct val="90000"/>
              </a:lnSpc>
              <a:spcBef>
                <a:spcPct val="0"/>
              </a:spcBef>
              <a:spcAft>
                <a:spcPct val="15000"/>
              </a:spcAft>
              <a:buChar char="•"/>
            </a:pPr>
            <a:r>
              <a:rPr lang="en-GB" sz="2000" kern="1200" dirty="0">
                <a:latin typeface="Arial" panose="020B0604020202020204" pitchFamily="34" charset="0"/>
                <a:cs typeface="Arial" panose="020B0604020202020204" pitchFamily="34" charset="0"/>
              </a:rPr>
              <a:t>As a manager, you have the right to exercise authority and to expect compliance. If someone fails to comply with your request, don’t ignore it. Repeat your request and if they continue to ignore you look at what sanctions you can apply. </a:t>
            </a:r>
          </a:p>
        </p:txBody>
      </p:sp>
      <p:sp>
        <p:nvSpPr>
          <p:cNvPr id="16" name="Freeform: Shape 15">
            <a:extLst>
              <a:ext uri="{FF2B5EF4-FFF2-40B4-BE49-F238E27FC236}">
                <a16:creationId xmlns:a16="http://schemas.microsoft.com/office/drawing/2014/main" id="{786955A2-1A29-7599-B1A2-F13A9A0D585D}"/>
              </a:ext>
            </a:extLst>
          </p:cNvPr>
          <p:cNvSpPr/>
          <p:nvPr/>
        </p:nvSpPr>
        <p:spPr>
          <a:xfrm>
            <a:off x="3681983" y="3264895"/>
            <a:ext cx="7443216" cy="681674"/>
          </a:xfrm>
          <a:custGeom>
            <a:avLst/>
            <a:gdLst>
              <a:gd name="connsiteX0" fmla="*/ 0 w 7443216"/>
              <a:gd name="connsiteY0" fmla="*/ 0 h 681674"/>
              <a:gd name="connsiteX1" fmla="*/ 7443216 w 7443216"/>
              <a:gd name="connsiteY1" fmla="*/ 0 h 681674"/>
              <a:gd name="connsiteX2" fmla="*/ 7443216 w 7443216"/>
              <a:gd name="connsiteY2" fmla="*/ 681674 h 681674"/>
              <a:gd name="connsiteX3" fmla="*/ 0 w 7443216"/>
              <a:gd name="connsiteY3" fmla="*/ 681674 h 681674"/>
              <a:gd name="connsiteX4" fmla="*/ 0 w 7443216"/>
              <a:gd name="connsiteY4" fmla="*/ 0 h 681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3216" h="681674">
                <a:moveTo>
                  <a:pt x="0" y="0"/>
                </a:moveTo>
                <a:lnTo>
                  <a:pt x="7443216" y="0"/>
                </a:lnTo>
                <a:lnTo>
                  <a:pt x="7443216" y="681674"/>
                </a:lnTo>
                <a:lnTo>
                  <a:pt x="0" y="68167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2390" tIns="72390" rIns="72390" bIns="72390" numCol="1" spcCol="1270" anchor="b" anchorCtr="0">
            <a:noAutofit/>
          </a:bodyPr>
          <a:lstStyle/>
          <a:p>
            <a:pPr marL="0" lvl="0" indent="0" algn="l" defTabSz="1689100">
              <a:lnSpc>
                <a:spcPct val="90000"/>
              </a:lnSpc>
              <a:spcBef>
                <a:spcPct val="0"/>
              </a:spcBef>
              <a:spcAft>
                <a:spcPct val="35000"/>
              </a:spcAft>
              <a:buNone/>
            </a:pPr>
            <a:r>
              <a:rPr lang="en-GB" sz="3800" kern="1200" dirty="0"/>
              <a:t>Ensure a clear chain of command</a:t>
            </a:r>
          </a:p>
        </p:txBody>
      </p:sp>
      <p:sp>
        <p:nvSpPr>
          <p:cNvPr id="17" name="Freeform: Shape 16">
            <a:extLst>
              <a:ext uri="{FF2B5EF4-FFF2-40B4-BE49-F238E27FC236}">
                <a16:creationId xmlns:a16="http://schemas.microsoft.com/office/drawing/2014/main" id="{5AD950C2-E3F3-4D22-A89D-66A32DB432D2}"/>
              </a:ext>
            </a:extLst>
          </p:cNvPr>
          <p:cNvSpPr/>
          <p:nvPr/>
        </p:nvSpPr>
        <p:spPr>
          <a:xfrm>
            <a:off x="1066800" y="3264895"/>
            <a:ext cx="2615183" cy="681674"/>
          </a:xfrm>
          <a:custGeom>
            <a:avLst/>
            <a:gdLst>
              <a:gd name="connsiteX0" fmla="*/ 113635 w 2615183"/>
              <a:gd name="connsiteY0" fmla="*/ 0 h 681674"/>
              <a:gd name="connsiteX1" fmla="*/ 2501548 w 2615183"/>
              <a:gd name="connsiteY1" fmla="*/ 0 h 681674"/>
              <a:gd name="connsiteX2" fmla="*/ 2615183 w 2615183"/>
              <a:gd name="connsiteY2" fmla="*/ 113635 h 681674"/>
              <a:gd name="connsiteX3" fmla="*/ 2615183 w 2615183"/>
              <a:gd name="connsiteY3" fmla="*/ 681674 h 681674"/>
              <a:gd name="connsiteX4" fmla="*/ 2615183 w 2615183"/>
              <a:gd name="connsiteY4" fmla="*/ 681674 h 681674"/>
              <a:gd name="connsiteX5" fmla="*/ 0 w 2615183"/>
              <a:gd name="connsiteY5" fmla="*/ 681674 h 681674"/>
              <a:gd name="connsiteX6" fmla="*/ 0 w 2615183"/>
              <a:gd name="connsiteY6" fmla="*/ 681674 h 681674"/>
              <a:gd name="connsiteX7" fmla="*/ 0 w 2615183"/>
              <a:gd name="connsiteY7" fmla="*/ 113635 h 681674"/>
              <a:gd name="connsiteX8" fmla="*/ 113635 w 2615183"/>
              <a:gd name="connsiteY8" fmla="*/ 0 h 681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15183" h="681674">
                <a:moveTo>
                  <a:pt x="113635" y="0"/>
                </a:moveTo>
                <a:lnTo>
                  <a:pt x="2501548" y="0"/>
                </a:lnTo>
                <a:cubicBezTo>
                  <a:pt x="2564307" y="0"/>
                  <a:pt x="2615183" y="50876"/>
                  <a:pt x="2615183" y="113635"/>
                </a:cubicBezTo>
                <a:lnTo>
                  <a:pt x="2615183" y="681674"/>
                </a:lnTo>
                <a:lnTo>
                  <a:pt x="2615183" y="681674"/>
                </a:lnTo>
                <a:lnTo>
                  <a:pt x="0" y="681674"/>
                </a:lnTo>
                <a:lnTo>
                  <a:pt x="0" y="681674"/>
                </a:lnTo>
                <a:lnTo>
                  <a:pt x="0" y="113635"/>
                </a:lnTo>
                <a:cubicBezTo>
                  <a:pt x="0" y="50876"/>
                  <a:pt x="50876" y="0"/>
                  <a:pt x="113635" y="0"/>
                </a:cubicBez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673" tIns="105673" rIns="105673" bIns="72390" numCol="1" spcCol="1270" anchor="ctr" anchorCtr="0">
            <a:noAutofit/>
          </a:bodyPr>
          <a:lstStyle/>
          <a:p>
            <a:pPr marL="0" lvl="0" indent="0" algn="ctr" defTabSz="1689100">
              <a:lnSpc>
                <a:spcPct val="90000"/>
              </a:lnSpc>
              <a:spcBef>
                <a:spcPct val="0"/>
              </a:spcBef>
              <a:spcAft>
                <a:spcPct val="35000"/>
              </a:spcAft>
              <a:buNone/>
            </a:pPr>
            <a:r>
              <a:rPr lang="en-GB" sz="3800" kern="1200" dirty="0"/>
              <a:t>.</a:t>
            </a:r>
          </a:p>
        </p:txBody>
      </p:sp>
      <p:sp>
        <p:nvSpPr>
          <p:cNvPr id="18" name="Freeform: Shape 17">
            <a:extLst>
              <a:ext uri="{FF2B5EF4-FFF2-40B4-BE49-F238E27FC236}">
                <a16:creationId xmlns:a16="http://schemas.microsoft.com/office/drawing/2014/main" id="{C34BA14F-1FEB-D59D-D6E9-A5BF919B1007}"/>
              </a:ext>
            </a:extLst>
          </p:cNvPr>
          <p:cNvSpPr/>
          <p:nvPr/>
        </p:nvSpPr>
        <p:spPr>
          <a:xfrm>
            <a:off x="1066800" y="3946570"/>
            <a:ext cx="10058399" cy="830622"/>
          </a:xfrm>
          <a:custGeom>
            <a:avLst/>
            <a:gdLst>
              <a:gd name="connsiteX0" fmla="*/ 0 w 10058399"/>
              <a:gd name="connsiteY0" fmla="*/ 0 h 830622"/>
              <a:gd name="connsiteX1" fmla="*/ 10058399 w 10058399"/>
              <a:gd name="connsiteY1" fmla="*/ 0 h 830622"/>
              <a:gd name="connsiteX2" fmla="*/ 10058399 w 10058399"/>
              <a:gd name="connsiteY2" fmla="*/ 830622 h 830622"/>
              <a:gd name="connsiteX3" fmla="*/ 0 w 10058399"/>
              <a:gd name="connsiteY3" fmla="*/ 830622 h 830622"/>
              <a:gd name="connsiteX4" fmla="*/ 0 w 10058399"/>
              <a:gd name="connsiteY4" fmla="*/ 0 h 8306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58399" h="830622">
                <a:moveTo>
                  <a:pt x="0" y="0"/>
                </a:moveTo>
                <a:lnTo>
                  <a:pt x="10058399" y="0"/>
                </a:lnTo>
                <a:lnTo>
                  <a:pt x="10058399" y="830622"/>
                </a:lnTo>
                <a:lnTo>
                  <a:pt x="0" y="8306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100" tIns="38100" rIns="38100" bIns="38100" numCol="1" spcCol="1270" anchor="t" anchorCtr="0">
            <a:noAutofit/>
          </a:bodyPr>
          <a:lstStyle/>
          <a:p>
            <a:pPr marL="228600" lvl="1" indent="-228600" algn="l" defTabSz="889000">
              <a:lnSpc>
                <a:spcPct val="90000"/>
              </a:lnSpc>
              <a:spcBef>
                <a:spcPct val="0"/>
              </a:spcBef>
              <a:spcAft>
                <a:spcPct val="15000"/>
              </a:spcAft>
              <a:buChar char="•"/>
            </a:pPr>
            <a:r>
              <a:rPr lang="en-GB" sz="2000" kern="1200" dirty="0">
                <a:latin typeface="Arial" panose="020B0604020202020204" pitchFamily="34" charset="0"/>
                <a:cs typeface="Arial" panose="020B0604020202020204" pitchFamily="34" charset="0"/>
              </a:rPr>
              <a:t>Organise your team on the basis that everyone reports to a single line manager. If someone has two managers, disputes over work priorities will arise. </a:t>
            </a:r>
          </a:p>
        </p:txBody>
      </p:sp>
      <p:sp>
        <p:nvSpPr>
          <p:cNvPr id="19" name="Freeform: Shape 18">
            <a:extLst>
              <a:ext uri="{FF2B5EF4-FFF2-40B4-BE49-F238E27FC236}">
                <a16:creationId xmlns:a16="http://schemas.microsoft.com/office/drawing/2014/main" id="{BCAFA9CA-4BF6-FDF5-F848-7FF6AB83D9AC}"/>
              </a:ext>
            </a:extLst>
          </p:cNvPr>
          <p:cNvSpPr/>
          <p:nvPr/>
        </p:nvSpPr>
        <p:spPr>
          <a:xfrm>
            <a:off x="3681983" y="4811277"/>
            <a:ext cx="7443216" cy="681674"/>
          </a:xfrm>
          <a:custGeom>
            <a:avLst/>
            <a:gdLst>
              <a:gd name="connsiteX0" fmla="*/ 0 w 7443216"/>
              <a:gd name="connsiteY0" fmla="*/ 0 h 681674"/>
              <a:gd name="connsiteX1" fmla="*/ 7443216 w 7443216"/>
              <a:gd name="connsiteY1" fmla="*/ 0 h 681674"/>
              <a:gd name="connsiteX2" fmla="*/ 7443216 w 7443216"/>
              <a:gd name="connsiteY2" fmla="*/ 681674 h 681674"/>
              <a:gd name="connsiteX3" fmla="*/ 0 w 7443216"/>
              <a:gd name="connsiteY3" fmla="*/ 681674 h 681674"/>
              <a:gd name="connsiteX4" fmla="*/ 0 w 7443216"/>
              <a:gd name="connsiteY4" fmla="*/ 0 h 681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3216" h="681674">
                <a:moveTo>
                  <a:pt x="0" y="0"/>
                </a:moveTo>
                <a:lnTo>
                  <a:pt x="7443216" y="0"/>
                </a:lnTo>
                <a:lnTo>
                  <a:pt x="7443216" y="681674"/>
                </a:lnTo>
                <a:lnTo>
                  <a:pt x="0" y="68167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2390" tIns="72390" rIns="72390" bIns="72390" numCol="1" spcCol="1270" anchor="b" anchorCtr="0">
            <a:noAutofit/>
          </a:bodyPr>
          <a:lstStyle/>
          <a:p>
            <a:pPr marL="0" lvl="0" indent="0" algn="l" defTabSz="1689100">
              <a:lnSpc>
                <a:spcPct val="90000"/>
              </a:lnSpc>
              <a:spcBef>
                <a:spcPct val="0"/>
              </a:spcBef>
              <a:spcAft>
                <a:spcPct val="35000"/>
              </a:spcAft>
              <a:buNone/>
            </a:pPr>
            <a:r>
              <a:rPr lang="en-GB" sz="3800" kern="1200" dirty="0"/>
              <a:t>Ensure fair pay</a:t>
            </a:r>
          </a:p>
        </p:txBody>
      </p:sp>
      <p:sp>
        <p:nvSpPr>
          <p:cNvPr id="20" name="Freeform: Shape 19">
            <a:extLst>
              <a:ext uri="{FF2B5EF4-FFF2-40B4-BE49-F238E27FC236}">
                <a16:creationId xmlns:a16="http://schemas.microsoft.com/office/drawing/2014/main" id="{BE74C7BD-4D95-D3D8-1393-8B68DECCEE1E}"/>
              </a:ext>
            </a:extLst>
          </p:cNvPr>
          <p:cNvSpPr/>
          <p:nvPr/>
        </p:nvSpPr>
        <p:spPr>
          <a:xfrm>
            <a:off x="1066800" y="4811277"/>
            <a:ext cx="2615183" cy="681674"/>
          </a:xfrm>
          <a:custGeom>
            <a:avLst/>
            <a:gdLst>
              <a:gd name="connsiteX0" fmla="*/ 113635 w 2615183"/>
              <a:gd name="connsiteY0" fmla="*/ 0 h 681674"/>
              <a:gd name="connsiteX1" fmla="*/ 2501548 w 2615183"/>
              <a:gd name="connsiteY1" fmla="*/ 0 h 681674"/>
              <a:gd name="connsiteX2" fmla="*/ 2615183 w 2615183"/>
              <a:gd name="connsiteY2" fmla="*/ 113635 h 681674"/>
              <a:gd name="connsiteX3" fmla="*/ 2615183 w 2615183"/>
              <a:gd name="connsiteY3" fmla="*/ 681674 h 681674"/>
              <a:gd name="connsiteX4" fmla="*/ 2615183 w 2615183"/>
              <a:gd name="connsiteY4" fmla="*/ 681674 h 681674"/>
              <a:gd name="connsiteX5" fmla="*/ 0 w 2615183"/>
              <a:gd name="connsiteY5" fmla="*/ 681674 h 681674"/>
              <a:gd name="connsiteX6" fmla="*/ 0 w 2615183"/>
              <a:gd name="connsiteY6" fmla="*/ 681674 h 681674"/>
              <a:gd name="connsiteX7" fmla="*/ 0 w 2615183"/>
              <a:gd name="connsiteY7" fmla="*/ 113635 h 681674"/>
              <a:gd name="connsiteX8" fmla="*/ 113635 w 2615183"/>
              <a:gd name="connsiteY8" fmla="*/ 0 h 681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15183" h="681674">
                <a:moveTo>
                  <a:pt x="113635" y="0"/>
                </a:moveTo>
                <a:lnTo>
                  <a:pt x="2501548" y="0"/>
                </a:lnTo>
                <a:cubicBezTo>
                  <a:pt x="2564307" y="0"/>
                  <a:pt x="2615183" y="50876"/>
                  <a:pt x="2615183" y="113635"/>
                </a:cubicBezTo>
                <a:lnTo>
                  <a:pt x="2615183" y="681674"/>
                </a:lnTo>
                <a:lnTo>
                  <a:pt x="2615183" y="681674"/>
                </a:lnTo>
                <a:lnTo>
                  <a:pt x="0" y="681674"/>
                </a:lnTo>
                <a:lnTo>
                  <a:pt x="0" y="681674"/>
                </a:lnTo>
                <a:lnTo>
                  <a:pt x="0" y="113635"/>
                </a:lnTo>
                <a:cubicBezTo>
                  <a:pt x="0" y="50876"/>
                  <a:pt x="50876" y="0"/>
                  <a:pt x="113635" y="0"/>
                </a:cubicBez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673" tIns="105673" rIns="105673" bIns="72390" numCol="1" spcCol="1270" anchor="ctr" anchorCtr="0">
            <a:noAutofit/>
          </a:bodyPr>
          <a:lstStyle/>
          <a:p>
            <a:pPr marL="0" lvl="0" indent="0" algn="ctr" defTabSz="1689100">
              <a:lnSpc>
                <a:spcPct val="90000"/>
              </a:lnSpc>
              <a:spcBef>
                <a:spcPct val="0"/>
              </a:spcBef>
              <a:spcAft>
                <a:spcPct val="35000"/>
              </a:spcAft>
              <a:buNone/>
            </a:pPr>
            <a:r>
              <a:rPr lang="en-GB" sz="3800" kern="1200" dirty="0"/>
              <a:t>.</a:t>
            </a:r>
          </a:p>
        </p:txBody>
      </p:sp>
      <p:sp>
        <p:nvSpPr>
          <p:cNvPr id="21" name="Freeform: Shape 20">
            <a:extLst>
              <a:ext uri="{FF2B5EF4-FFF2-40B4-BE49-F238E27FC236}">
                <a16:creationId xmlns:a16="http://schemas.microsoft.com/office/drawing/2014/main" id="{9C09F0F1-E066-96A0-A8B9-BABA247A0A69}"/>
              </a:ext>
            </a:extLst>
          </p:cNvPr>
          <p:cNvSpPr/>
          <p:nvPr/>
        </p:nvSpPr>
        <p:spPr>
          <a:xfrm>
            <a:off x="1066800" y="5492952"/>
            <a:ext cx="10058399" cy="1363554"/>
          </a:xfrm>
          <a:custGeom>
            <a:avLst/>
            <a:gdLst>
              <a:gd name="connsiteX0" fmla="*/ 0 w 10058399"/>
              <a:gd name="connsiteY0" fmla="*/ 0 h 1363554"/>
              <a:gd name="connsiteX1" fmla="*/ 10058399 w 10058399"/>
              <a:gd name="connsiteY1" fmla="*/ 0 h 1363554"/>
              <a:gd name="connsiteX2" fmla="*/ 10058399 w 10058399"/>
              <a:gd name="connsiteY2" fmla="*/ 1363554 h 1363554"/>
              <a:gd name="connsiteX3" fmla="*/ 0 w 10058399"/>
              <a:gd name="connsiteY3" fmla="*/ 1363554 h 1363554"/>
              <a:gd name="connsiteX4" fmla="*/ 0 w 10058399"/>
              <a:gd name="connsiteY4" fmla="*/ 0 h 13635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58399" h="1363554">
                <a:moveTo>
                  <a:pt x="0" y="0"/>
                </a:moveTo>
                <a:lnTo>
                  <a:pt x="10058399" y="0"/>
                </a:lnTo>
                <a:lnTo>
                  <a:pt x="10058399" y="1363554"/>
                </a:lnTo>
                <a:lnTo>
                  <a:pt x="0" y="13635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100" tIns="38100" rIns="38100" bIns="38100" numCol="1" spcCol="1270" anchor="t" anchorCtr="0">
            <a:noAutofit/>
          </a:bodyPr>
          <a:lstStyle/>
          <a:p>
            <a:pPr marL="228600" lvl="1" indent="-228600" algn="l" defTabSz="889000">
              <a:lnSpc>
                <a:spcPct val="90000"/>
              </a:lnSpc>
              <a:spcBef>
                <a:spcPct val="0"/>
              </a:spcBef>
              <a:spcAft>
                <a:spcPct val="15000"/>
              </a:spcAft>
              <a:buChar char="•"/>
            </a:pPr>
            <a:r>
              <a:rPr lang="en-GB" sz="2000" kern="1200" dirty="0">
                <a:latin typeface="Arial" panose="020B0604020202020204" pitchFamily="34" charset="0"/>
                <a:cs typeface="Arial" panose="020B0604020202020204" pitchFamily="34" charset="0"/>
              </a:rPr>
              <a:t>Your pay and that of your staff should be comparable with others doing a similar job. Wide differentials cause resentment and undermine teamwork. Monitor pay rates and take action when required. </a:t>
            </a:r>
          </a:p>
        </p:txBody>
      </p:sp>
    </p:spTree>
    <p:extLst>
      <p:ext uri="{BB962C8B-B14F-4D97-AF65-F5344CB8AC3E}">
        <p14:creationId xmlns:p14="http://schemas.microsoft.com/office/powerpoint/2010/main" val="2435503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P spid="15" grpId="0"/>
      <p:bldP spid="16" grpId="0"/>
      <p:bldP spid="17" grpId="0" animBg="1"/>
      <p:bldP spid="18" grpId="0"/>
      <p:bldP spid="19" grpId="0"/>
      <p:bldP spid="20" grpId="0" animBg="1"/>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4AA518-9F92-C463-D0EB-E61EE4AED6C2}"/>
              </a:ext>
            </a:extLst>
          </p:cNvPr>
          <p:cNvSpPr>
            <a:spLocks noGrp="1"/>
          </p:cNvSpPr>
          <p:nvPr>
            <p:ph type="title"/>
          </p:nvPr>
        </p:nvSpPr>
        <p:spPr>
          <a:xfrm>
            <a:off x="643466" y="0"/>
            <a:ext cx="3517567" cy="2093975"/>
          </a:xfrm>
        </p:spPr>
        <p:txBody>
          <a:bodyPr/>
          <a:lstStyle/>
          <a:p>
            <a:r>
              <a:rPr lang="en-GB" dirty="0">
                <a:latin typeface="Arial" panose="020B0604020202020204" pitchFamily="34" charset="0"/>
                <a:cs typeface="Arial" panose="020B0604020202020204" pitchFamily="34" charset="0"/>
              </a:rPr>
              <a:t>Which </a:t>
            </a:r>
            <a:r>
              <a:rPr lang="en-GB" b="1" dirty="0">
                <a:latin typeface="Arial" panose="020B0604020202020204" pitchFamily="34" charset="0"/>
                <a:cs typeface="Arial" panose="020B0604020202020204" pitchFamily="34" charset="0"/>
              </a:rPr>
              <a:t>three</a:t>
            </a:r>
            <a:r>
              <a:rPr lang="en-GB" dirty="0">
                <a:latin typeface="Arial" panose="020B0604020202020204" pitchFamily="34" charset="0"/>
                <a:cs typeface="Arial" panose="020B0604020202020204" pitchFamily="34" charset="0"/>
              </a:rPr>
              <a:t> principles are most important?</a:t>
            </a:r>
          </a:p>
        </p:txBody>
      </p:sp>
      <p:sp>
        <p:nvSpPr>
          <p:cNvPr id="7" name="Content Placeholder 6">
            <a:extLst>
              <a:ext uri="{FF2B5EF4-FFF2-40B4-BE49-F238E27FC236}">
                <a16:creationId xmlns:a16="http://schemas.microsoft.com/office/drawing/2014/main" id="{FDE3EAFC-5A00-D986-C568-9F15AB03034D}"/>
              </a:ext>
            </a:extLst>
          </p:cNvPr>
          <p:cNvSpPr>
            <a:spLocks noGrp="1"/>
          </p:cNvSpPr>
          <p:nvPr>
            <p:ph idx="1"/>
          </p:nvPr>
        </p:nvSpPr>
        <p:spPr/>
        <p:txBody>
          <a:bodyPr/>
          <a:lstStyle/>
          <a:p>
            <a:endParaRPr lang="en-GB"/>
          </a:p>
        </p:txBody>
      </p:sp>
      <p:sp>
        <p:nvSpPr>
          <p:cNvPr id="8" name="Text Placeholder 7">
            <a:extLst>
              <a:ext uri="{FF2B5EF4-FFF2-40B4-BE49-F238E27FC236}">
                <a16:creationId xmlns:a16="http://schemas.microsoft.com/office/drawing/2014/main" id="{1C13ECD6-E5D7-8BBE-21BC-74BE0ADB2E21}"/>
              </a:ext>
            </a:extLst>
          </p:cNvPr>
          <p:cNvSpPr>
            <a:spLocks noGrp="1"/>
          </p:cNvSpPr>
          <p:nvPr>
            <p:ph type="body" sz="half" idx="2"/>
          </p:nvPr>
        </p:nvSpPr>
        <p:spPr>
          <a:xfrm>
            <a:off x="643466" y="2331019"/>
            <a:ext cx="3517567" cy="2093976"/>
          </a:xfrm>
        </p:spPr>
        <p:txBody>
          <a:bodyPr>
            <a:normAutofit/>
          </a:bodyPr>
          <a:lstStyle/>
          <a:p>
            <a:r>
              <a:rPr lang="en-GB" sz="2400" dirty="0">
                <a:latin typeface="Arial" panose="020B0604020202020204" pitchFamily="34" charset="0"/>
                <a:cs typeface="Arial" panose="020B0604020202020204" pitchFamily="34" charset="0"/>
              </a:rPr>
              <a:t>In pairs, decide which </a:t>
            </a:r>
            <a:r>
              <a:rPr lang="en-GB" sz="2400" b="1" dirty="0">
                <a:latin typeface="Arial" panose="020B0604020202020204" pitchFamily="34" charset="0"/>
                <a:cs typeface="Arial" panose="020B0604020202020204" pitchFamily="34" charset="0"/>
              </a:rPr>
              <a:t>three</a:t>
            </a:r>
            <a:r>
              <a:rPr lang="en-GB" sz="2400" dirty="0">
                <a:latin typeface="Arial" panose="020B0604020202020204" pitchFamily="34" charset="0"/>
                <a:cs typeface="Arial" panose="020B0604020202020204" pitchFamily="34" charset="0"/>
              </a:rPr>
              <a:t> principles you feel are the </a:t>
            </a:r>
            <a:r>
              <a:rPr lang="en-GB" sz="2400" b="1" dirty="0">
                <a:latin typeface="Arial" panose="020B0604020202020204" pitchFamily="34" charset="0"/>
                <a:cs typeface="Arial" panose="020B0604020202020204" pitchFamily="34" charset="0"/>
              </a:rPr>
              <a:t>most important </a:t>
            </a:r>
            <a:r>
              <a:rPr lang="en-GB" sz="2400" dirty="0">
                <a:latin typeface="Arial" panose="020B0604020202020204" pitchFamily="34" charset="0"/>
                <a:cs typeface="Arial" panose="020B0604020202020204" pitchFamily="34" charset="0"/>
              </a:rPr>
              <a:t>of Fayol’s 14 principles. </a:t>
            </a:r>
          </a:p>
        </p:txBody>
      </p:sp>
      <p:pic>
        <p:nvPicPr>
          <p:cNvPr id="6" name="Picture 5">
            <a:extLst>
              <a:ext uri="{FF2B5EF4-FFF2-40B4-BE49-F238E27FC236}">
                <a16:creationId xmlns:a16="http://schemas.microsoft.com/office/drawing/2014/main" id="{0591C7A4-4BAD-28E3-47B9-861B13C8A4FE}"/>
              </a:ext>
            </a:extLst>
          </p:cNvPr>
          <p:cNvPicPr>
            <a:picLocks noChangeAspect="1"/>
          </p:cNvPicPr>
          <p:nvPr/>
        </p:nvPicPr>
        <p:blipFill rotWithShape="1">
          <a:blip r:embed="rId3"/>
          <a:srcRect l="2814"/>
          <a:stretch/>
        </p:blipFill>
        <p:spPr>
          <a:xfrm>
            <a:off x="5120574" y="288732"/>
            <a:ext cx="6605164" cy="3089275"/>
          </a:xfrm>
          <a:prstGeom prst="rect">
            <a:avLst/>
          </a:prstGeom>
        </p:spPr>
      </p:pic>
      <p:pic>
        <p:nvPicPr>
          <p:cNvPr id="10" name="Picture 9">
            <a:extLst>
              <a:ext uri="{FF2B5EF4-FFF2-40B4-BE49-F238E27FC236}">
                <a16:creationId xmlns:a16="http://schemas.microsoft.com/office/drawing/2014/main" id="{2920D4AA-E258-6FC3-8901-10DCADF38D8C}"/>
              </a:ext>
            </a:extLst>
          </p:cNvPr>
          <p:cNvPicPr>
            <a:picLocks noChangeAspect="1"/>
          </p:cNvPicPr>
          <p:nvPr/>
        </p:nvPicPr>
        <p:blipFill rotWithShape="1">
          <a:blip r:embed="rId4"/>
          <a:srcRect l="2171" r="6075"/>
          <a:stretch/>
        </p:blipFill>
        <p:spPr>
          <a:xfrm>
            <a:off x="5120573" y="3378007"/>
            <a:ext cx="6605165" cy="3409950"/>
          </a:xfrm>
          <a:prstGeom prst="rect">
            <a:avLst/>
          </a:prstGeom>
        </p:spPr>
      </p:pic>
      <p:pic>
        <p:nvPicPr>
          <p:cNvPr id="5" name="Picture 4">
            <a:extLst>
              <a:ext uri="{FF2B5EF4-FFF2-40B4-BE49-F238E27FC236}">
                <a16:creationId xmlns:a16="http://schemas.microsoft.com/office/drawing/2014/main" id="{4989E1C6-D32C-051B-8858-40F08D105573}"/>
              </a:ext>
            </a:extLst>
          </p:cNvPr>
          <p:cNvPicPr>
            <a:picLocks noChangeAspect="1"/>
          </p:cNvPicPr>
          <p:nvPr/>
        </p:nvPicPr>
        <p:blipFill>
          <a:blip r:embed="rId5"/>
          <a:stretch>
            <a:fillRect/>
          </a:stretch>
        </p:blipFill>
        <p:spPr>
          <a:xfrm>
            <a:off x="1216997" y="4231683"/>
            <a:ext cx="2370503" cy="2346719"/>
          </a:xfrm>
          <a:prstGeom prst="rect">
            <a:avLst/>
          </a:prstGeom>
        </p:spPr>
      </p:pic>
    </p:spTree>
    <p:extLst>
      <p:ext uri="{BB962C8B-B14F-4D97-AF65-F5344CB8AC3E}">
        <p14:creationId xmlns:p14="http://schemas.microsoft.com/office/powerpoint/2010/main" val="1951668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4604E8-5903-0E6C-BA4F-7077E9F5DECC}"/>
              </a:ext>
            </a:extLst>
          </p:cNvPr>
          <p:cNvSpPr>
            <a:spLocks noGrp="1"/>
          </p:cNvSpPr>
          <p:nvPr>
            <p:ph type="title"/>
          </p:nvPr>
        </p:nvSpPr>
        <p:spPr/>
        <p:txBody>
          <a:bodyPr/>
          <a:lstStyle/>
          <a:p>
            <a:r>
              <a:rPr lang="en-GB" dirty="0"/>
              <a:t>Further reading. </a:t>
            </a:r>
          </a:p>
        </p:txBody>
      </p:sp>
      <p:sp>
        <p:nvSpPr>
          <p:cNvPr id="4" name="Text Placeholder 3">
            <a:extLst>
              <a:ext uri="{FF2B5EF4-FFF2-40B4-BE49-F238E27FC236}">
                <a16:creationId xmlns:a16="http://schemas.microsoft.com/office/drawing/2014/main" id="{1A830E7A-62D3-76E4-8F84-D59B8074FC2B}"/>
              </a:ext>
            </a:extLst>
          </p:cNvPr>
          <p:cNvSpPr>
            <a:spLocks noGrp="1"/>
          </p:cNvSpPr>
          <p:nvPr>
            <p:ph type="body" sz="half" idx="2"/>
          </p:nvPr>
        </p:nvSpPr>
        <p:spPr/>
        <p:txBody>
          <a:bodyPr>
            <a:normAutofit/>
          </a:bodyPr>
          <a:lstStyle/>
          <a:p>
            <a:r>
              <a:rPr lang="en-GB" sz="2000" dirty="0">
                <a:latin typeface="Arial" panose="020B0604020202020204" pitchFamily="34" charset="0"/>
                <a:cs typeface="Arial" panose="020B0604020202020204" pitchFamily="34" charset="0"/>
              </a:rPr>
              <a:t>See Moodle Week 3 Golden Pryor &amp; Taneja (2010) </a:t>
            </a:r>
          </a:p>
        </p:txBody>
      </p:sp>
      <p:pic>
        <p:nvPicPr>
          <p:cNvPr id="6" name="Picture 5">
            <a:extLst>
              <a:ext uri="{FF2B5EF4-FFF2-40B4-BE49-F238E27FC236}">
                <a16:creationId xmlns:a16="http://schemas.microsoft.com/office/drawing/2014/main" id="{4858F091-AC3F-B550-A413-B45C9A171081}"/>
              </a:ext>
            </a:extLst>
          </p:cNvPr>
          <p:cNvPicPr>
            <a:picLocks noChangeAspect="1"/>
          </p:cNvPicPr>
          <p:nvPr/>
        </p:nvPicPr>
        <p:blipFill rotWithShape="1">
          <a:blip r:embed="rId3"/>
          <a:srcRect b="11151"/>
          <a:stretch/>
        </p:blipFill>
        <p:spPr>
          <a:xfrm>
            <a:off x="2247900" y="49745"/>
            <a:ext cx="7177087" cy="4528605"/>
          </a:xfrm>
          <a:prstGeom prst="rect">
            <a:avLst/>
          </a:prstGeom>
        </p:spPr>
      </p:pic>
    </p:spTree>
    <p:extLst>
      <p:ext uri="{BB962C8B-B14F-4D97-AF65-F5344CB8AC3E}">
        <p14:creationId xmlns:p14="http://schemas.microsoft.com/office/powerpoint/2010/main" val="14519309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E27FF-D9E0-44FD-E6D3-A08B557CD532}"/>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289706C9-BAF6-4C0A-E1BC-AADC903FA2D4}"/>
              </a:ext>
            </a:extLst>
          </p:cNvPr>
          <p:cNvSpPr>
            <a:spLocks noGrp="1"/>
          </p:cNvSpPr>
          <p:nvPr>
            <p:ph idx="1"/>
          </p:nvPr>
        </p:nvSpPr>
        <p:spPr>
          <a:xfrm>
            <a:off x="1097280" y="2108201"/>
            <a:ext cx="10694670" cy="4083049"/>
          </a:xfrm>
        </p:spPr>
        <p:txBody>
          <a:bodyPr>
            <a:normAutofit/>
          </a:bodyPr>
          <a:lstStyle/>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We have introduced Fayol’s 14 principles of management</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We have discussed when the theory has relevance.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We have highlight examples of when these principles can be used in practice.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We have discussed which we feel are the most important to us. </a:t>
            </a:r>
          </a:p>
        </p:txBody>
      </p:sp>
    </p:spTree>
    <p:extLst>
      <p:ext uri="{BB962C8B-B14F-4D97-AF65-F5344CB8AC3E}">
        <p14:creationId xmlns:p14="http://schemas.microsoft.com/office/powerpoint/2010/main" val="947729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2.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31F006B4-A9E1-4F39-85C8-FB836F919348}">
  <ds:schemaRefs>
    <ds:schemaRef ds:uri="http://schemas.microsoft.com/sharepoint/v3/contenttype/forms"/>
  </ds:schemaRefs>
</ds:datastoreItem>
</file>

<file path=customXml/itemProps2.xml><?xml version="1.0" encoding="utf-8"?>
<ds:datastoreItem xmlns:ds="http://schemas.openxmlformats.org/officeDocument/2006/customXml" ds:itemID="{16377351-63A1-4C2E-8C9A-66CDD70F1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F3CD65D-61A5-43C9-A837-6EC73C7DA8AB}">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{4E768EB4-4EC9-4C4E-ADA0-7A9E61AABD9D}tf11437505_win32</Template>
  <TotalTime>0</TotalTime>
  <Words>788</Words>
  <Application>Microsoft Office PowerPoint</Application>
  <PresentationFormat>Widescreen</PresentationFormat>
  <Paragraphs>74</Paragraphs>
  <Slides>10</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Georgia Pro Cond Light</vt:lpstr>
      <vt:lpstr>Speak Pro</vt:lpstr>
      <vt:lpstr>Wingdings</vt:lpstr>
      <vt:lpstr>RetrospectVTI</vt:lpstr>
      <vt:lpstr>Fayol’s 14 Principles of Management</vt:lpstr>
      <vt:lpstr>During this session we will discuss…</vt:lpstr>
      <vt:lpstr>Henri Fayol </vt:lpstr>
      <vt:lpstr>Fayol’s 14 Principles</vt:lpstr>
      <vt:lpstr>Fayol’s 14 Principles</vt:lpstr>
      <vt:lpstr>When to use?</vt:lpstr>
      <vt:lpstr>How to use it - examples</vt:lpstr>
      <vt:lpstr>Which three principles are most important?</vt:lpstr>
      <vt:lpstr>Further reading. </vt:lpstr>
      <vt:lpstr>Summary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Fayol’s 14 Principles of Management</dc:title>
  <dc:creator>Rebecca Kavanagh</dc:creator>
  <cp:lastModifiedBy>Rebecca Stewart</cp:lastModifiedBy>
  <cp:revision>6</cp:revision>
  <dcterms:created xsi:type="dcterms:W3CDTF">2022-09-25T18:59:42Z</dcterms:created>
  <dcterms:modified xsi:type="dcterms:W3CDTF">2023-05-11T14:17:03Z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