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714738-2EC8-4387-82B4-9AB02227B6EC}" v="3" dt="2026-07-11T13:34:48.6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78" d="100"/>
          <a:sy n="78" d="100"/>
        </p:scale>
        <p:origin x="850"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overlay val="0"/>
    </c:title>
    <c:autoTitleDeleted val="0"/>
    <c:plotArea>
      <c:layout/>
      <c:barChart>
        <c:barDir val="col"/>
        <c:grouping val="clustered"/>
        <c:varyColors val="1"/>
        <c:ser>
          <c:idx val="0"/>
          <c:order val="0"/>
          <c:tx>
            <c:strRef>
              <c:f>Sheet1!$B$1</c:f>
              <c:strCache>
                <c:ptCount val="1"/>
                <c:pt idx="0">
                  <c:v>Revenue</c:v>
                </c:pt>
              </c:strCache>
            </c:strRef>
          </c:tx>
          <c:spPr>
            <a:solidFill>
              <a:srgbClr val="DC2626"/>
            </a:solidFill>
          </c:spPr>
          <c:invertIfNegative val="1"/>
          <c:cat>
            <c:strRef>
              <c:f>Sheet1!$A$2:$A$6</c:f>
              <c:strCache>
                <c:ptCount val="5"/>
                <c:pt idx="0">
                  <c:v>2021</c:v>
                </c:pt>
                <c:pt idx="1">
                  <c:v>2022</c:v>
                </c:pt>
                <c:pt idx="2">
                  <c:v>2023</c:v>
                </c:pt>
                <c:pt idx="3">
                  <c:v>2024</c:v>
                </c:pt>
                <c:pt idx="4">
                  <c:v>2025</c:v>
                </c:pt>
              </c:strCache>
            </c:strRef>
          </c:cat>
          <c:val>
            <c:numRef>
              <c:f>Sheet1!$B$2:$B$6</c:f>
              <c:numCache>
                <c:formatCode>General</c:formatCode>
                <c:ptCount val="5"/>
                <c:pt idx="0">
                  <c:v>53.8</c:v>
                </c:pt>
                <c:pt idx="1">
                  <c:v>81.5</c:v>
                </c:pt>
                <c:pt idx="2">
                  <c:v>96.8</c:v>
                </c:pt>
                <c:pt idx="3">
                  <c:v>97.7</c:v>
                </c:pt>
                <c:pt idx="4">
                  <c:v>94.8</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0-4EF0-4B06-9473-8E2740E32F25}"/>
            </c:ext>
          </c:extLst>
        </c:ser>
        <c:dLbls>
          <c:showLegendKey val="0"/>
          <c:showVal val="0"/>
          <c:showCatName val="0"/>
          <c:showSerName val="0"/>
          <c:showPercent val="0"/>
          <c:showBubbleSize val="0"/>
        </c:dLbls>
        <c:gapWidth val="150"/>
        <c:axId val="-2068027336"/>
        <c:axId val="-2113994440"/>
      </c:barChart>
      <c:catAx>
        <c:axId val="-2068027336"/>
        <c:scaling>
          <c:orientation val="minMax"/>
        </c:scaling>
        <c:delete val="0"/>
        <c:axPos val="b"/>
        <c:numFmt formatCode="General" sourceLinked="0"/>
        <c:majorTickMark val="out"/>
        <c:minorTickMark val="none"/>
        <c:tickLblPos val="nextTo"/>
        <c:txPr>
          <a:bodyPr/>
          <a:lstStyle/>
          <a:p>
            <a:pPr>
              <a:defRPr sz="800"/>
            </a:pPr>
            <a:endParaRPr lang="en-US"/>
          </a:p>
        </c:txPr>
        <c:crossAx val="-2113994440"/>
        <c:crosses val="autoZero"/>
        <c:auto val="1"/>
        <c:lblAlgn val="ctr"/>
        <c:lblOffset val="100"/>
        <c:noMultiLvlLbl val="0"/>
      </c:catAx>
      <c:valAx>
        <c:axId val="-2113994440"/>
        <c:scaling>
          <c:orientation val="minMax"/>
          <c:max val="110"/>
          <c:min val="0"/>
        </c:scaling>
        <c:delete val="0"/>
        <c:axPos val="l"/>
        <c:majorGridlines/>
        <c:numFmt formatCode="General" sourceLinked="1"/>
        <c:majorTickMark val="none"/>
        <c:minorTickMark val="none"/>
        <c:tickLblPos val="nextTo"/>
        <c:txPr>
          <a:bodyPr/>
          <a:lstStyle/>
          <a:p>
            <a:pPr>
              <a:defRPr sz="800"/>
            </a:pPr>
            <a:endParaRPr lang="en-US"/>
          </a:p>
        </c:txPr>
        <c:crossAx val="-2068027336"/>
        <c:crosses val="autoZero"/>
        <c:crossBetween val="between"/>
      </c:valAx>
    </c:plotArea>
    <c:plotVisOnly val="1"/>
    <c:dispBlanksAs val="gap"/>
    <c:showDLblsOverMax val="1"/>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title>
      <c:overlay val="0"/>
    </c:title>
    <c:autoTitleDeleted val="0"/>
    <c:plotArea>
      <c:layout/>
      <c:lineChart>
        <c:grouping val="standard"/>
        <c:varyColors val="0"/>
        <c:ser>
          <c:idx val="0"/>
          <c:order val="0"/>
          <c:tx>
            <c:strRef>
              <c:f>Sheet1!$B$1</c:f>
              <c:strCache>
                <c:ptCount val="1"/>
                <c:pt idx="0">
                  <c:v>Deliveries</c:v>
                </c:pt>
              </c:strCache>
            </c:strRef>
          </c:tx>
          <c:spPr>
            <a:ln w="28575">
              <a:solidFill>
                <a:srgbClr val="2563EB"/>
              </a:solidFill>
            </a:ln>
          </c:spPr>
          <c:cat>
            <c:strRef>
              <c:f>Sheet1!$A$2:$A$6</c:f>
              <c:strCache>
                <c:ptCount val="5"/>
                <c:pt idx="0">
                  <c:v>2021</c:v>
                </c:pt>
                <c:pt idx="1">
                  <c:v>2022</c:v>
                </c:pt>
                <c:pt idx="2">
                  <c:v>2023</c:v>
                </c:pt>
                <c:pt idx="3">
                  <c:v>2024</c:v>
                </c:pt>
                <c:pt idx="4">
                  <c:v>2025</c:v>
                </c:pt>
              </c:strCache>
            </c:strRef>
          </c:cat>
          <c:val>
            <c:numRef>
              <c:f>Sheet1!$B$2:$B$6</c:f>
              <c:numCache>
                <c:formatCode>General</c:formatCode>
                <c:ptCount val="5"/>
                <c:pt idx="0">
                  <c:v>0.94</c:v>
                </c:pt>
                <c:pt idx="1">
                  <c:v>1.31</c:v>
                </c:pt>
                <c:pt idx="2">
                  <c:v>1.81</c:v>
                </c:pt>
                <c:pt idx="3">
                  <c:v>1.79</c:v>
                </c:pt>
                <c:pt idx="4">
                  <c:v>1.64</c:v>
                </c:pt>
              </c:numCache>
            </c:numRef>
          </c:val>
          <c:smooth val="0"/>
          <c:extLst>
            <c:ext xmlns:c16="http://schemas.microsoft.com/office/drawing/2014/chart" uri="{C3380CC4-5D6E-409C-BE32-E72D297353CC}">
              <c16:uniqueId val="{00000000-3D08-4FB0-B5AE-7521B4C3B727}"/>
            </c:ext>
          </c:extLst>
        </c:ser>
        <c:dLbls>
          <c:showLegendKey val="0"/>
          <c:showVal val="0"/>
          <c:showCatName val="0"/>
          <c:showSerName val="0"/>
          <c:showPercent val="0"/>
          <c:showBubbleSize val="0"/>
        </c:dLbls>
        <c:marker val="1"/>
        <c:smooth val="0"/>
        <c:axId val="2118791784"/>
        <c:axId val="2140495176"/>
      </c:lineChart>
      <c:catAx>
        <c:axId val="2118791784"/>
        <c:scaling>
          <c:orientation val="minMax"/>
        </c:scaling>
        <c:delete val="0"/>
        <c:axPos val="b"/>
        <c:numFmt formatCode="General" sourceLinked="0"/>
        <c:majorTickMark val="out"/>
        <c:minorTickMark val="none"/>
        <c:tickLblPos val="nextTo"/>
        <c:txPr>
          <a:bodyPr/>
          <a:lstStyle/>
          <a:p>
            <a:pPr>
              <a:defRPr sz="800"/>
            </a:pPr>
            <a:endParaRPr lang="en-US"/>
          </a:p>
        </c:txPr>
        <c:crossAx val="2140495176"/>
        <c:crosses val="autoZero"/>
        <c:auto val="1"/>
        <c:lblAlgn val="ctr"/>
        <c:lblOffset val="100"/>
        <c:noMultiLvlLbl val="0"/>
      </c:catAx>
      <c:valAx>
        <c:axId val="2140495176"/>
        <c:scaling>
          <c:orientation val="minMax"/>
          <c:max val="2.1"/>
          <c:min val="0"/>
        </c:scaling>
        <c:delete val="0"/>
        <c:axPos val="l"/>
        <c:majorGridlines/>
        <c:numFmt formatCode="General" sourceLinked="1"/>
        <c:majorTickMark val="out"/>
        <c:minorTickMark val="none"/>
        <c:tickLblPos val="nextTo"/>
        <c:txPr>
          <a:bodyPr/>
          <a:lstStyle/>
          <a:p>
            <a:pPr>
              <a:defRPr sz="800"/>
            </a:pPr>
            <a:endParaRPr lang="en-US"/>
          </a:p>
        </c:txPr>
        <c:crossAx val="2118791784"/>
        <c:crosses val="autoZero"/>
        <c:crossBetween val="between"/>
      </c:valAx>
    </c:plotArea>
    <c:plotVisOnly val="1"/>
    <c:dispBlanksAs val="gap"/>
    <c:showDLblsOverMax val="0"/>
  </c:chart>
  <c:txPr>
    <a:bodyPr/>
    <a:lstStyle/>
    <a:p>
      <a:pPr>
        <a:defRPr sz="1800"/>
      </a:pPr>
      <a:endParaRPr lang="en-US"/>
    </a:p>
  </c:txPr>
  <c:externalData r:id="rId1">
    <c:autoUpdate val="0"/>
  </c:externalData>
</c:chartSpac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7.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8" Type="http://schemas.openxmlformats.org/officeDocument/2006/relationships/hyperlink" Target="https://www.tesla.com/modely" TargetMode="External"/><Relationship Id="rId3" Type="http://schemas.openxmlformats.org/officeDocument/2006/relationships/hyperlink" Target="https://assets-ir.tesla.com/tesla-contents/IR/TSLA-Q1-2026-Update.pdf" TargetMode="External"/><Relationship Id="rId7" Type="http://schemas.openxmlformats.org/officeDocument/2006/relationships/hyperlink" Target="https://www.tesla.com/model3" TargetMode="External"/><Relationship Id="rId2" Type="http://schemas.openxmlformats.org/officeDocument/2006/relationships/hyperlink" Target="https://assets-ir.tesla.com/tesla-contents/IR/TSLA-Q4-2025-Update.pdf" TargetMode="External"/><Relationship Id="rId1" Type="http://schemas.openxmlformats.org/officeDocument/2006/relationships/slideLayout" Target="../slideLayouts/slideLayout7.xml"/><Relationship Id="rId6" Type="http://schemas.openxmlformats.org/officeDocument/2006/relationships/hyperlink" Target="https://www.tesla.com/elon-musk" TargetMode="External"/><Relationship Id="rId11" Type="http://schemas.openxmlformats.org/officeDocument/2006/relationships/hyperlink" Target="https://www.tesla.com/secret-master-plan" TargetMode="External"/><Relationship Id="rId5" Type="http://schemas.openxmlformats.org/officeDocument/2006/relationships/hyperlink" Target="https://www.tesla.com/about" TargetMode="External"/><Relationship Id="rId10" Type="http://schemas.openxmlformats.org/officeDocument/2006/relationships/hyperlink" Target="https://www.tesla.com/supercharger" TargetMode="External"/><Relationship Id="rId4" Type="http://schemas.openxmlformats.org/officeDocument/2006/relationships/hyperlink" Target="https://www.tesla.com/blog/teslas-california-footprint" TargetMode="External"/><Relationship Id="rId9" Type="http://schemas.openxmlformats.org/officeDocument/2006/relationships/hyperlink" Target="https://www.tesla.com/ener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502920" y="502920"/>
            <a:ext cx="4343400" cy="562356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1193292" y="668818"/>
            <a:ext cx="3474720" cy="502920"/>
          </a:xfrm>
          <a:prstGeom prst="rect">
            <a:avLst/>
          </a:prstGeom>
          <a:noFill/>
        </p:spPr>
        <p:txBody>
          <a:bodyPr wrap="square" lIns="45720" tIns="22860" rIns="45720" bIns="22860" anchor="t"/>
          <a:lstStyle/>
          <a:p>
            <a:pPr algn="l"/>
            <a:r>
              <a:rPr sz="3000" b="1" i="0" dirty="0">
                <a:solidFill>
                  <a:srgbClr val="0D172A"/>
                </a:solidFill>
                <a:latin typeface="Arial" panose="020B0604020202020204" pitchFamily="34" charset="0"/>
                <a:cs typeface="Arial" panose="020B0604020202020204" pitchFamily="34" charset="0"/>
              </a:rPr>
              <a:t>Tesla, Inc.</a:t>
            </a:r>
          </a:p>
        </p:txBody>
      </p:sp>
      <p:sp>
        <p:nvSpPr>
          <p:cNvPr id="9" name="TextBox 8"/>
          <p:cNvSpPr txBox="1"/>
          <p:nvPr/>
        </p:nvSpPr>
        <p:spPr>
          <a:xfrm>
            <a:off x="576072" y="1290610"/>
            <a:ext cx="3291840" cy="274320"/>
          </a:xfrm>
          <a:prstGeom prst="rect">
            <a:avLst/>
          </a:prstGeom>
          <a:noFill/>
        </p:spPr>
        <p:txBody>
          <a:bodyPr wrap="square" lIns="45720" tIns="22860" rIns="45720" bIns="22860" anchor="t"/>
          <a:lstStyle/>
          <a:p>
            <a:pPr algn="l"/>
            <a:r>
              <a:rPr b="1" i="0" dirty="0">
                <a:solidFill>
                  <a:srgbClr val="DC2626"/>
                </a:solidFill>
                <a:latin typeface="Arial" panose="020B0604020202020204" pitchFamily="34" charset="0"/>
                <a:cs typeface="Arial" panose="020B0604020202020204" pitchFamily="34" charset="0"/>
              </a:rPr>
              <a:t>Business Plan Presentation</a:t>
            </a:r>
          </a:p>
        </p:txBody>
      </p:sp>
      <p:sp>
        <p:nvSpPr>
          <p:cNvPr id="10" name="TextBox 9"/>
          <p:cNvSpPr txBox="1"/>
          <p:nvPr/>
        </p:nvSpPr>
        <p:spPr>
          <a:xfrm>
            <a:off x="564751" y="1930146"/>
            <a:ext cx="3566160" cy="1060704"/>
          </a:xfrm>
          <a:prstGeom prst="rect">
            <a:avLst/>
          </a:prstGeom>
          <a:noFill/>
        </p:spPr>
        <p:txBody>
          <a:bodyPr wrap="square" lIns="45720" tIns="22860" rIns="45720" bIns="22860" anchor="t"/>
          <a:lstStyle/>
          <a:p>
            <a:pPr algn="l"/>
            <a:r>
              <a:rPr lang="en-GB" sz="2000" b="0" i="0" dirty="0">
                <a:solidFill>
                  <a:srgbClr val="334155"/>
                </a:solidFill>
                <a:latin typeface="Arial" panose="020B0604020202020204" pitchFamily="34" charset="0"/>
                <a:cs typeface="Arial" panose="020B0604020202020204" pitchFamily="34" charset="0"/>
              </a:rPr>
              <a:t>Business and Management</a:t>
            </a:r>
          </a:p>
          <a:p>
            <a:pPr algn="l"/>
            <a:r>
              <a:rPr sz="2000" b="0" i="0" dirty="0">
                <a:solidFill>
                  <a:srgbClr val="334155"/>
                </a:solidFill>
                <a:latin typeface="Arial" panose="020B0604020202020204" pitchFamily="34" charset="0"/>
                <a:cs typeface="Arial" panose="020B0604020202020204" pitchFamily="34" charset="0"/>
              </a:rPr>
              <a:t>LCBB5013 </a:t>
            </a:r>
            <a:r>
              <a:rPr lang="en-GB" sz="2000" dirty="0">
                <a:solidFill>
                  <a:srgbClr val="334155"/>
                </a:solidFill>
                <a:latin typeface="Arial" panose="020B0604020202020204" pitchFamily="34" charset="0"/>
                <a:cs typeface="Arial" panose="020B0604020202020204" pitchFamily="34" charset="0"/>
              </a:rPr>
              <a:t>- </a:t>
            </a:r>
            <a:r>
              <a:rPr sz="2000" b="0" i="0" dirty="0">
                <a:solidFill>
                  <a:srgbClr val="334155"/>
                </a:solidFill>
                <a:latin typeface="Arial" panose="020B0604020202020204" pitchFamily="34" charset="0"/>
                <a:cs typeface="Arial" panose="020B0604020202020204" pitchFamily="34" charset="0"/>
              </a:rPr>
              <a:t>Entrepreneurship
Task 2 | Portfolio Element 5</a:t>
            </a:r>
          </a:p>
        </p:txBody>
      </p:sp>
      <p:sp>
        <p:nvSpPr>
          <p:cNvPr id="11" name="Rectangle 10"/>
          <p:cNvSpPr/>
          <p:nvPr/>
        </p:nvSpPr>
        <p:spPr>
          <a:xfrm>
            <a:off x="841248" y="3351276"/>
            <a:ext cx="3337560" cy="18288"/>
          </a:xfrm>
          <a:prstGeom prst="rect">
            <a:avLst/>
          </a:prstGeom>
          <a:solidFill>
            <a:srgbClr val="DEE2E8"/>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502921" y="3685032"/>
            <a:ext cx="4556758" cy="1464346"/>
          </a:xfrm>
          <a:prstGeom prst="rect">
            <a:avLst/>
          </a:prstGeom>
          <a:noFill/>
        </p:spPr>
        <p:txBody>
          <a:bodyPr wrap="square" lIns="45720" tIns="22860" rIns="45720" bIns="22860" anchor="t"/>
          <a:lstStyle/>
          <a:p>
            <a:r>
              <a:rPr lang="en-GB" b="0" i="0" dirty="0">
                <a:solidFill>
                  <a:srgbClr val="1E293B"/>
                </a:solidFill>
                <a:latin typeface="Arial" panose="020B0604020202020204" pitchFamily="34" charset="0"/>
                <a:cs typeface="Arial" panose="020B0604020202020204" pitchFamily="34" charset="0"/>
              </a:rPr>
              <a:t>Student name : </a:t>
            </a:r>
            <a:r>
              <a:rPr b="1" i="0" dirty="0">
                <a:solidFill>
                  <a:srgbClr val="1E293B"/>
                </a:solidFill>
                <a:latin typeface="Arial" panose="020B0604020202020204" pitchFamily="34" charset="0"/>
                <a:cs typeface="Arial" panose="020B0604020202020204" pitchFamily="34" charset="0"/>
              </a:rPr>
              <a:t>Petre-Daniel Nedelcu</a:t>
            </a:r>
            <a:r>
              <a:rPr b="0" i="0" dirty="0">
                <a:solidFill>
                  <a:srgbClr val="1E293B"/>
                </a:solidFill>
                <a:latin typeface="Arial" panose="020B0604020202020204" pitchFamily="34" charset="0"/>
                <a:cs typeface="Arial" panose="020B0604020202020204" pitchFamily="34" charset="0"/>
              </a:rPr>
              <a:t>
Student ID: </a:t>
            </a:r>
            <a:r>
              <a:rPr lang="en-GB" b="0" i="0" dirty="0">
                <a:solidFill>
                  <a:srgbClr val="1E293B"/>
                </a:solidFill>
                <a:latin typeface="Arial" panose="020B0604020202020204" pitchFamily="34" charset="0"/>
                <a:cs typeface="Arial" panose="020B0604020202020204" pitchFamily="34" charset="0"/>
              </a:rPr>
              <a:t>2326556</a:t>
            </a:r>
          </a:p>
          <a:p>
            <a:r>
              <a:rPr lang="en-GB" dirty="0">
                <a:solidFill>
                  <a:srgbClr val="1E293B"/>
                </a:solidFill>
                <a:latin typeface="Arial" panose="020B0604020202020204" pitchFamily="34" charset="0"/>
                <a:cs typeface="Arial" panose="020B0604020202020204" pitchFamily="34" charset="0"/>
              </a:rPr>
              <a:t>Lecturer’s name: Aso Abdullah</a:t>
            </a:r>
            <a:endParaRPr b="0" i="0" dirty="0">
              <a:solidFill>
                <a:srgbClr val="1E293B"/>
              </a:solidFill>
              <a:latin typeface="Arial" panose="020B0604020202020204" pitchFamily="34" charset="0"/>
              <a:cs typeface="Arial" panose="020B0604020202020204" pitchFamily="34" charset="0"/>
            </a:endParaRPr>
          </a:p>
        </p:txBody>
      </p:sp>
      <p:sp>
        <p:nvSpPr>
          <p:cNvPr id="13" name="Rounded Rectangle 12"/>
          <p:cNvSpPr/>
          <p:nvPr/>
        </p:nvSpPr>
        <p:spPr>
          <a:xfrm>
            <a:off x="1280159" y="6287152"/>
            <a:ext cx="4064727" cy="310896"/>
          </a:xfrm>
          <a:prstGeom prst="roundRect">
            <a:avLst/>
          </a:prstGeom>
          <a:solidFill>
            <a:srgbClr val="0D172A"/>
          </a:solidFill>
          <a:ln>
            <a:solidFill>
              <a:srgbClr val="0D172A"/>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1080" b="1" dirty="0">
                <a:solidFill>
                  <a:srgbClr val="FFFFFF"/>
                </a:solidFill>
                <a:latin typeface="Aptos"/>
              </a:rPr>
              <a:t>Critical focus: EV scale → AI and energy profit?</a:t>
            </a:r>
          </a:p>
        </p:txBody>
      </p:sp>
      <p:sp>
        <p:nvSpPr>
          <p:cNvPr id="14" name="Rectangle 13"/>
          <p:cNvSpPr/>
          <p:nvPr/>
        </p:nvSpPr>
        <p:spPr>
          <a:xfrm>
            <a:off x="5093208" y="475488"/>
            <a:ext cx="6409944" cy="567842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5" name="Picture 14" descr="tesla_model_y_crop.jpg"/>
          <p:cNvPicPr>
            <a:picLocks noChangeAspect="1"/>
          </p:cNvPicPr>
          <p:nvPr/>
        </p:nvPicPr>
        <p:blipFill>
          <a:blip r:embed="rId2"/>
          <a:stretch>
            <a:fillRect/>
          </a:stretch>
        </p:blipFill>
        <p:spPr>
          <a:xfrm>
            <a:off x="5120640" y="502920"/>
            <a:ext cx="6355080" cy="5623560"/>
          </a:xfrm>
          <a:prstGeom prst="rect">
            <a:avLst/>
          </a:prstGeom>
        </p:spPr>
      </p:pic>
      <p:sp>
        <p:nvSpPr>
          <p:cNvPr id="16" name="Rounded Rectangle 15"/>
          <p:cNvSpPr/>
          <p:nvPr/>
        </p:nvSpPr>
        <p:spPr>
          <a:xfrm>
            <a:off x="10469880" y="749808"/>
            <a:ext cx="713232" cy="256032"/>
          </a:xfrm>
          <a:prstGeom prst="round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00" b="1">
                <a:solidFill>
                  <a:srgbClr val="FFFFFF"/>
                </a:solidFill>
                <a:latin typeface="Aptos"/>
              </a:rPr>
              <a:t>TESLA</a:t>
            </a:r>
          </a:p>
        </p:txBody>
      </p:sp>
      <p:sp>
        <p:nvSpPr>
          <p:cNvPr id="18" name="TextBox 17"/>
          <p:cNvSpPr txBox="1"/>
          <p:nvPr/>
        </p:nvSpPr>
        <p:spPr>
          <a:xfrm>
            <a:off x="5577840" y="6601968"/>
            <a:ext cx="5943600" cy="146304"/>
          </a:xfrm>
          <a:prstGeom prst="rect">
            <a:avLst/>
          </a:prstGeom>
          <a:noFill/>
        </p:spPr>
        <p:txBody>
          <a:bodyPr wrap="square" lIns="45720" tIns="22860" rIns="45720" bIns="22860" anchor="t"/>
          <a:lstStyle/>
          <a:p>
            <a:pPr algn="r"/>
            <a:r>
              <a:rPr>
                <a:latin typeface="Aptos"/>
              </a:rPr>
              <a:t>Source: Tesla image asset; author design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Executive snapshot</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050" b="0" i="0">
                <a:solidFill>
                  <a:srgbClr val="CBD5E1"/>
                </a:solidFill>
                <a:latin typeface="Aptos"/>
              </a:rPr>
              <a:t>Business idea and current strategic position</a:t>
            </a:r>
          </a:p>
        </p:txBody>
      </p:sp>
      <p:sp>
        <p:nvSpPr>
          <p:cNvPr id="9" name="Rounded Rectangle 8"/>
          <p:cNvSpPr/>
          <p:nvPr/>
        </p:nvSpPr>
        <p:spPr>
          <a:xfrm>
            <a:off x="502920" y="1139299"/>
            <a:ext cx="5577840" cy="507492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41248" y="1417320"/>
            <a:ext cx="4937760" cy="868680"/>
          </a:xfrm>
          <a:prstGeom prst="rect">
            <a:avLst/>
          </a:prstGeom>
          <a:noFill/>
        </p:spPr>
        <p:txBody>
          <a:bodyPr wrap="square" lIns="45720" tIns="22860" rIns="45720" bIns="22860" anchor="t"/>
          <a:lstStyle/>
          <a:p>
            <a:pPr algn="l"/>
            <a:r>
              <a:rPr dirty="0">
                <a:latin typeface="Aptos"/>
              </a:rPr>
              <a:t>Tesla’s business idea is an integrated clean-technology ecosystem combining electric vehicles, charging, software, energy storage and AI-enabled autonomy (Tesla, n.d.; Tesla, 2026a).</a:t>
            </a:r>
          </a:p>
        </p:txBody>
      </p:sp>
      <p:sp>
        <p:nvSpPr>
          <p:cNvPr id="11" name="Rounded Rectangle 10"/>
          <p:cNvSpPr/>
          <p:nvPr/>
        </p:nvSpPr>
        <p:spPr>
          <a:xfrm>
            <a:off x="914400" y="2560320"/>
            <a:ext cx="960120" cy="320040"/>
          </a:xfrm>
          <a:prstGeom prst="round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50" b="1">
                <a:solidFill>
                  <a:srgbClr val="FFFFFF"/>
                </a:solidFill>
                <a:latin typeface="Aptos"/>
              </a:rPr>
              <a:t>EVs</a:t>
            </a:r>
          </a:p>
        </p:txBody>
      </p:sp>
      <p:sp>
        <p:nvSpPr>
          <p:cNvPr id="12" name="Rounded Rectangle 11"/>
          <p:cNvSpPr/>
          <p:nvPr/>
        </p:nvSpPr>
        <p:spPr>
          <a:xfrm>
            <a:off x="2057400" y="2560320"/>
            <a:ext cx="960120" cy="320040"/>
          </a:xfrm>
          <a:prstGeom prst="round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50" b="1">
                <a:solidFill>
                  <a:srgbClr val="FFFFFF"/>
                </a:solidFill>
                <a:latin typeface="Aptos"/>
              </a:rPr>
              <a:t>Charging</a:t>
            </a:r>
          </a:p>
        </p:txBody>
      </p:sp>
      <p:sp>
        <p:nvSpPr>
          <p:cNvPr id="13" name="Rounded Rectangle 12"/>
          <p:cNvSpPr/>
          <p:nvPr/>
        </p:nvSpPr>
        <p:spPr>
          <a:xfrm>
            <a:off x="3200400" y="2560320"/>
            <a:ext cx="960120" cy="320040"/>
          </a:xfrm>
          <a:prstGeom prst="round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50" b="1">
                <a:solidFill>
                  <a:srgbClr val="FFFFFF"/>
                </a:solidFill>
                <a:latin typeface="Aptos"/>
              </a:rPr>
              <a:t>Energy</a:t>
            </a:r>
          </a:p>
        </p:txBody>
      </p:sp>
      <p:sp>
        <p:nvSpPr>
          <p:cNvPr id="14" name="Rounded Rectangle 13"/>
          <p:cNvSpPr/>
          <p:nvPr/>
        </p:nvSpPr>
        <p:spPr>
          <a:xfrm>
            <a:off x="4343400" y="2560320"/>
            <a:ext cx="960120" cy="320040"/>
          </a:xfrm>
          <a:prstGeom prst="round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950" b="1">
                <a:solidFill>
                  <a:srgbClr val="FFFFFF"/>
                </a:solidFill>
                <a:latin typeface="Aptos"/>
              </a:rPr>
              <a:t>AI/Software</a:t>
            </a:r>
          </a:p>
        </p:txBody>
      </p:sp>
      <p:sp>
        <p:nvSpPr>
          <p:cNvPr id="15" name="TextBox 14"/>
          <p:cNvSpPr txBox="1"/>
          <p:nvPr/>
        </p:nvSpPr>
        <p:spPr>
          <a:xfrm>
            <a:off x="836458" y="4004554"/>
            <a:ext cx="5029200" cy="1052596"/>
          </a:xfrm>
          <a:prstGeom prst="rect">
            <a:avLst/>
          </a:prstGeom>
          <a:noFill/>
        </p:spPr>
        <p:txBody>
          <a:bodyPr wrap="square" lIns="36576" tIns="18288" rIns="18288" bIns="18288">
            <a:spAutoFit/>
          </a:bodyPr>
          <a:lstStyle/>
          <a:p>
            <a:r>
              <a:rPr b="1" dirty="0">
                <a:solidFill>
                  <a:srgbClr val="0070C0"/>
                </a:solidFill>
                <a:latin typeface="Aptos"/>
              </a:rPr>
              <a:t>Weakness</a:t>
            </a:r>
            <a:r>
              <a:rPr sz="1600" dirty="0">
                <a:latin typeface="Aptos"/>
              </a:rPr>
              <a:t>: automotive revenue still carries the business while EV competition intensifies (Tesla, 2026a).</a:t>
            </a:r>
          </a:p>
          <a:p>
            <a:r>
              <a:rPr sz="1600" dirty="0">
                <a:latin typeface="Aptos"/>
              </a:rPr>
              <a:t>Strategic question: can Robotaxi, AI and energy offset margin pressure? (Tesla, 2026a; Tesla, 2026b).</a:t>
            </a:r>
          </a:p>
        </p:txBody>
      </p:sp>
      <p:sp>
        <p:nvSpPr>
          <p:cNvPr id="16" name="Rounded Rectangle 15"/>
          <p:cNvSpPr/>
          <p:nvPr/>
        </p:nvSpPr>
        <p:spPr>
          <a:xfrm>
            <a:off x="841248" y="5169408"/>
            <a:ext cx="4983480" cy="914400"/>
          </a:xfrm>
          <a:prstGeom prst="roundRect">
            <a:avLst/>
          </a:prstGeom>
          <a:solidFill>
            <a:srgbClr val="FFF7E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841248" y="5156345"/>
            <a:ext cx="73152" cy="914400"/>
          </a:xfrm>
          <a:prstGeom prst="rect">
            <a:avLst/>
          </a:prstGeom>
          <a:solidFill>
            <a:srgbClr val="EAB308"/>
          </a:solidFill>
          <a:ln>
            <a:solidFill>
              <a:srgbClr val="EAB30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1024128" y="5290893"/>
            <a:ext cx="4617720" cy="228600"/>
          </a:xfrm>
          <a:prstGeom prst="rect">
            <a:avLst/>
          </a:prstGeom>
          <a:noFill/>
        </p:spPr>
        <p:txBody>
          <a:bodyPr wrap="square" lIns="18288" tIns="9144" rIns="18288" bIns="9144" anchor="t"/>
          <a:lstStyle/>
          <a:p>
            <a:pPr algn="l"/>
            <a:r>
              <a:rPr sz="1180" b="1" i="0" dirty="0">
                <a:solidFill>
                  <a:srgbClr val="EAB308"/>
                </a:solidFill>
                <a:latin typeface="Aptos"/>
              </a:rPr>
              <a:t>Critical judgement</a:t>
            </a:r>
          </a:p>
        </p:txBody>
      </p:sp>
      <p:sp>
        <p:nvSpPr>
          <p:cNvPr id="19" name="TextBox 18"/>
          <p:cNvSpPr txBox="1"/>
          <p:nvPr/>
        </p:nvSpPr>
        <p:spPr>
          <a:xfrm>
            <a:off x="1092708" y="5586984"/>
            <a:ext cx="4581144" cy="438912"/>
          </a:xfrm>
          <a:prstGeom prst="rect">
            <a:avLst/>
          </a:prstGeom>
          <a:noFill/>
        </p:spPr>
        <p:txBody>
          <a:bodyPr wrap="square" lIns="18288" tIns="9144" rIns="18288" bIns="9144" anchor="t"/>
          <a:lstStyle/>
          <a:p>
            <a:pPr algn="l"/>
            <a:r>
              <a:rPr sz="1400" b="0" i="0" dirty="0">
                <a:solidFill>
                  <a:srgbClr val="1E293B"/>
                </a:solidFill>
                <a:latin typeface="Aptos"/>
              </a:rPr>
              <a:t>Opportunity is broader than EVs, but execution risk is materially higher</a:t>
            </a:r>
            <a:r>
              <a:rPr sz="980" b="0" i="0" dirty="0">
                <a:solidFill>
                  <a:srgbClr val="1E293B"/>
                </a:solidFill>
                <a:latin typeface="Aptos"/>
              </a:rPr>
              <a:t>.</a:t>
            </a:r>
          </a:p>
        </p:txBody>
      </p:sp>
      <p:sp>
        <p:nvSpPr>
          <p:cNvPr id="20" name="Rounded Rectangle 19"/>
          <p:cNvSpPr/>
          <p:nvPr/>
        </p:nvSpPr>
        <p:spPr>
          <a:xfrm>
            <a:off x="6537960" y="1143000"/>
            <a:ext cx="1536192" cy="96012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21" name="Rectangle 20"/>
          <p:cNvSpPr/>
          <p:nvPr/>
        </p:nvSpPr>
        <p:spPr>
          <a:xfrm>
            <a:off x="6537960" y="1143000"/>
            <a:ext cx="73152" cy="960120"/>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6739128" y="1280160"/>
            <a:ext cx="1207008" cy="201168"/>
          </a:xfrm>
          <a:prstGeom prst="rect">
            <a:avLst/>
          </a:prstGeom>
          <a:noFill/>
        </p:spPr>
        <p:txBody>
          <a:bodyPr wrap="square" lIns="9144" tIns="4572" rIns="9144" bIns="4572" anchor="t"/>
          <a:lstStyle/>
          <a:p>
            <a:pPr algn="l"/>
            <a:r>
              <a:rPr sz="1040" b="1" i="0">
                <a:solidFill>
                  <a:srgbClr val="DC2626"/>
                </a:solidFill>
                <a:latin typeface="Aptos"/>
              </a:rPr>
              <a:t>2025 revenue</a:t>
            </a:r>
          </a:p>
        </p:txBody>
      </p:sp>
      <p:sp>
        <p:nvSpPr>
          <p:cNvPr id="23" name="TextBox 22"/>
          <p:cNvSpPr txBox="1"/>
          <p:nvPr/>
        </p:nvSpPr>
        <p:spPr>
          <a:xfrm>
            <a:off x="6739128" y="1618488"/>
            <a:ext cx="1207008" cy="329184"/>
          </a:xfrm>
          <a:prstGeom prst="rect">
            <a:avLst/>
          </a:prstGeom>
          <a:noFill/>
        </p:spPr>
        <p:txBody>
          <a:bodyPr wrap="square" lIns="9144" tIns="4572" rIns="9144" bIns="4572" anchor="t"/>
          <a:lstStyle/>
          <a:p>
            <a:pPr algn="l"/>
            <a:r>
              <a:rPr sz="1300">
                <a:latin typeface="Aptos"/>
              </a:rPr>
              <a:t>$94.83bn</a:t>
            </a:r>
          </a:p>
          <a:p>
            <a:r>
              <a:rPr sz="1300">
                <a:latin typeface="Aptos"/>
              </a:rPr>
              <a:t>(Tesla, 2026a)</a:t>
            </a:r>
          </a:p>
        </p:txBody>
      </p:sp>
      <p:sp>
        <p:nvSpPr>
          <p:cNvPr id="24" name="Rounded Rectangle 23"/>
          <p:cNvSpPr/>
          <p:nvPr/>
        </p:nvSpPr>
        <p:spPr>
          <a:xfrm>
            <a:off x="8257032" y="1143000"/>
            <a:ext cx="1536192" cy="96012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ectangle 24"/>
          <p:cNvSpPr/>
          <p:nvPr/>
        </p:nvSpPr>
        <p:spPr>
          <a:xfrm>
            <a:off x="8257032" y="1143000"/>
            <a:ext cx="73152" cy="96012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8458200" y="1280160"/>
            <a:ext cx="1207008" cy="201168"/>
          </a:xfrm>
          <a:prstGeom prst="rect">
            <a:avLst/>
          </a:prstGeom>
          <a:noFill/>
        </p:spPr>
        <p:txBody>
          <a:bodyPr wrap="square" lIns="9144" tIns="4572" rIns="9144" bIns="4572" anchor="t"/>
          <a:lstStyle/>
          <a:p>
            <a:pPr algn="l"/>
            <a:r>
              <a:rPr sz="1040" b="1" i="0">
                <a:solidFill>
                  <a:srgbClr val="2563EB"/>
                </a:solidFill>
                <a:latin typeface="Aptos"/>
              </a:rPr>
              <a:t>2025 deliveries</a:t>
            </a:r>
          </a:p>
        </p:txBody>
      </p:sp>
      <p:sp>
        <p:nvSpPr>
          <p:cNvPr id="27" name="TextBox 26"/>
          <p:cNvSpPr txBox="1"/>
          <p:nvPr/>
        </p:nvSpPr>
        <p:spPr>
          <a:xfrm>
            <a:off x="8458200" y="1618488"/>
            <a:ext cx="1207008" cy="329184"/>
          </a:xfrm>
          <a:prstGeom prst="rect">
            <a:avLst/>
          </a:prstGeom>
          <a:noFill/>
        </p:spPr>
        <p:txBody>
          <a:bodyPr wrap="square" lIns="9144" tIns="4572" rIns="9144" bIns="4572" anchor="t"/>
          <a:lstStyle/>
          <a:p>
            <a:pPr algn="l"/>
            <a:r>
              <a:rPr sz="1300">
                <a:latin typeface="Aptos"/>
              </a:rPr>
              <a:t>1.636m</a:t>
            </a:r>
          </a:p>
          <a:p>
            <a:r>
              <a:rPr sz="1300">
                <a:latin typeface="Aptos"/>
              </a:rPr>
              <a:t>(Tesla, 2026a)</a:t>
            </a:r>
          </a:p>
        </p:txBody>
      </p:sp>
      <p:sp>
        <p:nvSpPr>
          <p:cNvPr id="28" name="Rounded Rectangle 27"/>
          <p:cNvSpPr/>
          <p:nvPr/>
        </p:nvSpPr>
        <p:spPr>
          <a:xfrm>
            <a:off x="9976104" y="1143000"/>
            <a:ext cx="1536192" cy="96012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ectangle 28"/>
          <p:cNvSpPr/>
          <p:nvPr/>
        </p:nvSpPr>
        <p:spPr>
          <a:xfrm>
            <a:off x="9976104" y="1143000"/>
            <a:ext cx="73152" cy="96012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0177272" y="1280160"/>
            <a:ext cx="1207008" cy="201168"/>
          </a:xfrm>
          <a:prstGeom prst="rect">
            <a:avLst/>
          </a:prstGeom>
          <a:noFill/>
        </p:spPr>
        <p:txBody>
          <a:bodyPr wrap="square" lIns="9144" tIns="4572" rIns="9144" bIns="4572" anchor="t"/>
          <a:lstStyle/>
          <a:p>
            <a:pPr algn="l"/>
            <a:r>
              <a:rPr sz="1040" b="1" i="0">
                <a:solidFill>
                  <a:srgbClr val="16A34A"/>
                </a:solidFill>
                <a:latin typeface="Aptos"/>
              </a:rPr>
              <a:t>Storage deployed</a:t>
            </a:r>
          </a:p>
        </p:txBody>
      </p:sp>
      <p:sp>
        <p:nvSpPr>
          <p:cNvPr id="31" name="TextBox 30"/>
          <p:cNvSpPr txBox="1"/>
          <p:nvPr/>
        </p:nvSpPr>
        <p:spPr>
          <a:xfrm>
            <a:off x="10177272" y="1618488"/>
            <a:ext cx="1207008" cy="329184"/>
          </a:xfrm>
          <a:prstGeom prst="rect">
            <a:avLst/>
          </a:prstGeom>
          <a:noFill/>
        </p:spPr>
        <p:txBody>
          <a:bodyPr wrap="square" lIns="9144" tIns="4572" rIns="9144" bIns="4572" anchor="t"/>
          <a:lstStyle/>
          <a:p>
            <a:pPr algn="l"/>
            <a:r>
              <a:rPr sz="1300">
                <a:latin typeface="Aptos"/>
              </a:rPr>
              <a:t>46.7 GWh</a:t>
            </a:r>
          </a:p>
          <a:p>
            <a:r>
              <a:rPr sz="1300">
                <a:latin typeface="Aptos"/>
              </a:rPr>
              <a:t>(Tesla, 2026a)</a:t>
            </a:r>
          </a:p>
        </p:txBody>
      </p:sp>
      <p:sp>
        <p:nvSpPr>
          <p:cNvPr id="32" name="Rectangle 31"/>
          <p:cNvSpPr/>
          <p:nvPr/>
        </p:nvSpPr>
        <p:spPr>
          <a:xfrm>
            <a:off x="6510528" y="2459736"/>
            <a:ext cx="4581144" cy="197510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3" name="Picture 32" descr="tesla_supercharger_crop.jpg"/>
          <p:cNvPicPr>
            <a:picLocks noChangeAspect="1"/>
          </p:cNvPicPr>
          <p:nvPr/>
        </p:nvPicPr>
        <p:blipFill>
          <a:blip r:embed="rId2"/>
          <a:stretch>
            <a:fillRect/>
          </a:stretch>
        </p:blipFill>
        <p:spPr>
          <a:xfrm>
            <a:off x="6537960" y="2459736"/>
            <a:ext cx="4526280" cy="1920240"/>
          </a:xfrm>
          <a:prstGeom prst="rect">
            <a:avLst/>
          </a:prstGeom>
        </p:spPr>
      </p:pic>
      <p:sp>
        <p:nvSpPr>
          <p:cNvPr id="34" name="Rounded Rectangle 33"/>
          <p:cNvSpPr/>
          <p:nvPr/>
        </p:nvSpPr>
        <p:spPr>
          <a:xfrm>
            <a:off x="6537960" y="4617720"/>
            <a:ext cx="4526280" cy="987552"/>
          </a:xfrm>
          <a:prstGeom prst="roundRect">
            <a:avLst/>
          </a:prstGeom>
          <a:solidFill>
            <a:srgbClr val="F0FDFA"/>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5" name="Rectangle 34"/>
          <p:cNvSpPr/>
          <p:nvPr/>
        </p:nvSpPr>
        <p:spPr>
          <a:xfrm>
            <a:off x="6537960" y="4617720"/>
            <a:ext cx="73152" cy="987552"/>
          </a:xfrm>
          <a:prstGeom prst="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6739128" y="4718304"/>
            <a:ext cx="4160520" cy="228600"/>
          </a:xfrm>
          <a:prstGeom prst="rect">
            <a:avLst/>
          </a:prstGeom>
          <a:noFill/>
        </p:spPr>
        <p:txBody>
          <a:bodyPr wrap="square" lIns="18288" tIns="9144" rIns="18288" bIns="9144" anchor="t"/>
          <a:lstStyle/>
          <a:p>
            <a:pPr algn="l"/>
            <a:r>
              <a:rPr sz="1600" b="1" i="0" dirty="0">
                <a:solidFill>
                  <a:srgbClr val="14B8A6"/>
                </a:solidFill>
                <a:latin typeface="Aptos"/>
              </a:rPr>
              <a:t>Why it matters</a:t>
            </a:r>
          </a:p>
        </p:txBody>
      </p:sp>
      <p:sp>
        <p:nvSpPr>
          <p:cNvPr id="37" name="TextBox 36"/>
          <p:cNvSpPr txBox="1"/>
          <p:nvPr/>
        </p:nvSpPr>
        <p:spPr>
          <a:xfrm>
            <a:off x="6739128" y="4983480"/>
            <a:ext cx="4123944" cy="512064"/>
          </a:xfrm>
          <a:prstGeom prst="rect">
            <a:avLst/>
          </a:prstGeom>
          <a:noFill/>
        </p:spPr>
        <p:txBody>
          <a:bodyPr wrap="square" lIns="18288" tIns="9144" rIns="18288" bIns="9144" anchor="t"/>
          <a:lstStyle/>
          <a:p>
            <a:pPr algn="l"/>
            <a:r>
              <a:rPr sz="1400" dirty="0">
                <a:latin typeface="Aptos"/>
              </a:rPr>
              <a:t>Autonomy and energy must become reliable profit pools (Tesla, 2026a; Tesla, 2026b).</a:t>
            </a:r>
          </a:p>
        </p:txBody>
      </p:sp>
      <p:sp>
        <p:nvSpPr>
          <p:cNvPr id="38" name="TextBox 37"/>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39" name="TextBox 38"/>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Q4 FY2025 Update; Tesla image</a:t>
            </a:r>
          </a:p>
        </p:txBody>
      </p:sp>
      <p:sp>
        <p:nvSpPr>
          <p:cNvPr id="40" name="TextBox 39">
            <a:extLst>
              <a:ext uri="{FF2B5EF4-FFF2-40B4-BE49-F238E27FC236}">
                <a16:creationId xmlns:a16="http://schemas.microsoft.com/office/drawing/2014/main" id="{1AB86CD2-EAC6-8035-B8B6-FBAC31598146}"/>
              </a:ext>
            </a:extLst>
          </p:cNvPr>
          <p:cNvSpPr txBox="1"/>
          <p:nvPr/>
        </p:nvSpPr>
        <p:spPr>
          <a:xfrm>
            <a:off x="5644243" y="2993571"/>
            <a:ext cx="914400" cy="914400"/>
          </a:xfrm>
          <a:prstGeom prst="rect">
            <a:avLst/>
          </a:prstGeom>
          <a:noFill/>
        </p:spPr>
        <p:txBody>
          <a:bodyPr wrap="square" rtlCol="0">
            <a:spAutoFit/>
          </a:bodyPr>
          <a:lstStyle/>
          <a:p>
            <a:endParaRPr lang="en-GB" dirty="0"/>
          </a:p>
        </p:txBody>
      </p:sp>
      <p:sp>
        <p:nvSpPr>
          <p:cNvPr id="41" name="TextBox 40">
            <a:extLst>
              <a:ext uri="{FF2B5EF4-FFF2-40B4-BE49-F238E27FC236}">
                <a16:creationId xmlns:a16="http://schemas.microsoft.com/office/drawing/2014/main" id="{70DDB397-E5D3-9B14-5E85-86BA74EC8008}"/>
              </a:ext>
            </a:extLst>
          </p:cNvPr>
          <p:cNvSpPr txBox="1"/>
          <p:nvPr/>
        </p:nvSpPr>
        <p:spPr>
          <a:xfrm>
            <a:off x="643563" y="3099816"/>
            <a:ext cx="5296554" cy="954107"/>
          </a:xfrm>
          <a:prstGeom prst="rect">
            <a:avLst/>
          </a:prstGeom>
          <a:noFill/>
        </p:spPr>
        <p:txBody>
          <a:bodyPr wrap="square" rtlCol="0">
            <a:spAutoFit/>
          </a:bodyPr>
          <a:lstStyle/>
          <a:p>
            <a:r>
              <a:rPr lang="en-GB" sz="2000" b="1" dirty="0">
                <a:solidFill>
                  <a:schemeClr val="accent5"/>
                </a:solidFill>
                <a:latin typeface="Aptos"/>
              </a:rPr>
              <a:t>Strength</a:t>
            </a:r>
            <a:r>
              <a:rPr lang="en-GB" dirty="0">
                <a:latin typeface="Aptos"/>
              </a:rPr>
              <a:t>: vertical integration and data capability create differentiation (Tesla, 2026a).</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800" b="1" i="0" dirty="0">
                <a:solidFill>
                  <a:srgbClr val="FFFFFF"/>
                </a:solidFill>
                <a:latin typeface="Aptos Display"/>
              </a:rPr>
              <a:t>Company </a:t>
            </a:r>
            <a:r>
              <a:rPr sz="2800" b="1" i="0" dirty="0">
                <a:solidFill>
                  <a:srgbClr val="FFFFFF"/>
                </a:solidFill>
                <a:latin typeface="Arial" panose="020B0604020202020204" pitchFamily="34" charset="0"/>
                <a:cs typeface="Arial" panose="020B0604020202020204" pitchFamily="34" charset="0"/>
              </a:rPr>
              <a:t>overview</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600" b="1" i="0" dirty="0">
                <a:solidFill>
                  <a:schemeClr val="accent5"/>
                </a:solidFill>
                <a:latin typeface="Aptos"/>
              </a:rPr>
              <a:t>What the company does</a:t>
            </a:r>
            <a:r>
              <a:rPr lang="en-GB" sz="1600" b="1" i="0" dirty="0">
                <a:solidFill>
                  <a:schemeClr val="accent5"/>
                </a:solidFill>
                <a:latin typeface="Aptos"/>
              </a:rPr>
              <a:t>,</a:t>
            </a:r>
            <a:r>
              <a:rPr sz="1600" b="1" i="0" dirty="0">
                <a:solidFill>
                  <a:schemeClr val="accent5"/>
                </a:solidFill>
                <a:latin typeface="Aptos"/>
              </a:rPr>
              <a:t> </a:t>
            </a:r>
            <a:r>
              <a:rPr sz="1600" b="1" i="0" dirty="0">
                <a:solidFill>
                  <a:schemeClr val="accent5"/>
                </a:solidFill>
                <a:latin typeface="Arial" panose="020B0604020202020204" pitchFamily="34" charset="0"/>
                <a:cs typeface="Arial" panose="020B0604020202020204" pitchFamily="34" charset="0"/>
              </a:rPr>
              <a:t>and</a:t>
            </a:r>
            <a:r>
              <a:rPr sz="1600" b="1" i="0" dirty="0">
                <a:solidFill>
                  <a:schemeClr val="accent5"/>
                </a:solidFill>
                <a:latin typeface="Aptos"/>
              </a:rPr>
              <a:t> </a:t>
            </a:r>
            <a:r>
              <a:rPr lang="en-GB" sz="1600" b="1" i="0" dirty="0">
                <a:solidFill>
                  <a:schemeClr val="accent5"/>
                </a:solidFill>
                <a:latin typeface="Aptos"/>
              </a:rPr>
              <a:t>what </a:t>
            </a:r>
            <a:r>
              <a:rPr sz="1600" b="1" i="0" dirty="0">
                <a:solidFill>
                  <a:schemeClr val="accent5"/>
                </a:solidFill>
                <a:latin typeface="Aptos"/>
              </a:rPr>
              <a:t>the customer </a:t>
            </a:r>
            <a:r>
              <a:rPr lang="en-GB" sz="1600" b="1" i="0" dirty="0">
                <a:solidFill>
                  <a:schemeClr val="accent5"/>
                </a:solidFill>
                <a:latin typeface="Aptos"/>
              </a:rPr>
              <a:t>needs,</a:t>
            </a:r>
            <a:r>
              <a:rPr sz="1600" b="1" i="0" dirty="0">
                <a:solidFill>
                  <a:schemeClr val="accent5"/>
                </a:solidFill>
                <a:latin typeface="Aptos"/>
              </a:rPr>
              <a:t> it meets</a:t>
            </a:r>
          </a:p>
        </p:txBody>
      </p:sp>
      <p:sp>
        <p:nvSpPr>
          <p:cNvPr id="9" name="Rectangle 8"/>
          <p:cNvSpPr/>
          <p:nvPr/>
        </p:nvSpPr>
        <p:spPr>
          <a:xfrm>
            <a:off x="566928" y="1115568"/>
            <a:ext cx="3986784" cy="220370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tesla_factory_model_y_crop.jpg"/>
          <p:cNvPicPr>
            <a:picLocks noChangeAspect="1"/>
          </p:cNvPicPr>
          <p:nvPr/>
        </p:nvPicPr>
        <p:blipFill>
          <a:blip r:embed="rId2"/>
          <a:stretch>
            <a:fillRect/>
          </a:stretch>
        </p:blipFill>
        <p:spPr>
          <a:xfrm>
            <a:off x="594360" y="1143000"/>
            <a:ext cx="3931920" cy="2148840"/>
          </a:xfrm>
          <a:prstGeom prst="rect">
            <a:avLst/>
          </a:prstGeom>
        </p:spPr>
      </p:pic>
      <p:sp>
        <p:nvSpPr>
          <p:cNvPr id="11" name="Rounded Rectangle 10"/>
          <p:cNvSpPr/>
          <p:nvPr/>
        </p:nvSpPr>
        <p:spPr>
          <a:xfrm>
            <a:off x="4800600" y="1143000"/>
            <a:ext cx="3154680" cy="1572768"/>
          </a:xfrm>
          <a:prstGeom prst="roundRect">
            <a:avLst/>
          </a:prstGeom>
          <a:solidFill>
            <a:srgbClr val="EFF6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4800600" y="1143000"/>
            <a:ext cx="73152" cy="114300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5001768" y="1271016"/>
            <a:ext cx="2788920" cy="228600"/>
          </a:xfrm>
          <a:prstGeom prst="rect">
            <a:avLst/>
          </a:prstGeom>
          <a:noFill/>
        </p:spPr>
        <p:txBody>
          <a:bodyPr wrap="square" lIns="18288" tIns="9144" rIns="18288" bIns="9144" anchor="t"/>
          <a:lstStyle/>
          <a:p>
            <a:pPr algn="l"/>
            <a:r>
              <a:rPr sz="1600" b="1" i="0" dirty="0">
                <a:solidFill>
                  <a:srgbClr val="2563EB"/>
                </a:solidFill>
                <a:latin typeface="Aptos"/>
              </a:rPr>
              <a:t>Founded in 2003</a:t>
            </a:r>
          </a:p>
        </p:txBody>
      </p:sp>
      <p:sp>
        <p:nvSpPr>
          <p:cNvPr id="14" name="TextBox 13"/>
          <p:cNvSpPr txBox="1"/>
          <p:nvPr/>
        </p:nvSpPr>
        <p:spPr>
          <a:xfrm>
            <a:off x="5001768" y="1618488"/>
            <a:ext cx="2752344" cy="557784"/>
          </a:xfrm>
          <a:prstGeom prst="rect">
            <a:avLst/>
          </a:prstGeom>
          <a:noFill/>
        </p:spPr>
        <p:txBody>
          <a:bodyPr wrap="square" lIns="18288" tIns="9144" rIns="18288" bIns="9144" anchor="t"/>
          <a:lstStyle/>
          <a:p>
            <a:pPr algn="l"/>
            <a:r>
              <a:rPr sz="1400" dirty="0">
                <a:latin typeface="Arial" panose="020B0604020202020204" pitchFamily="34" charset="0"/>
                <a:cs typeface="Arial" panose="020B0604020202020204" pitchFamily="34" charset="0"/>
              </a:rPr>
              <a:t>Tesla designs and manufactures electric vehicles, energy storage, solar products and software-enabled services (Tesla, n.d.).</a:t>
            </a:r>
          </a:p>
        </p:txBody>
      </p:sp>
      <p:sp>
        <p:nvSpPr>
          <p:cNvPr id="15" name="Rounded Rectangle 14"/>
          <p:cNvSpPr/>
          <p:nvPr/>
        </p:nvSpPr>
        <p:spPr>
          <a:xfrm>
            <a:off x="8151876" y="1115568"/>
            <a:ext cx="3154680" cy="1404257"/>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8183879" y="1143000"/>
            <a:ext cx="73152" cy="114300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8385047" y="1271016"/>
            <a:ext cx="2834640" cy="228600"/>
          </a:xfrm>
          <a:prstGeom prst="rect">
            <a:avLst/>
          </a:prstGeom>
          <a:noFill/>
        </p:spPr>
        <p:txBody>
          <a:bodyPr wrap="square" lIns="18288" tIns="9144" rIns="18288" bIns="9144" anchor="t"/>
          <a:lstStyle/>
          <a:p>
            <a:pPr algn="l"/>
            <a:r>
              <a:rPr sz="1600" b="1" i="0" dirty="0">
                <a:solidFill>
                  <a:srgbClr val="16A34A"/>
                </a:solidFill>
                <a:latin typeface="Aptos"/>
              </a:rPr>
              <a:t>Customer need solved</a:t>
            </a:r>
          </a:p>
        </p:txBody>
      </p:sp>
      <p:sp>
        <p:nvSpPr>
          <p:cNvPr id="18" name="TextBox 17"/>
          <p:cNvSpPr txBox="1"/>
          <p:nvPr/>
        </p:nvSpPr>
        <p:spPr>
          <a:xfrm>
            <a:off x="8385047" y="1618488"/>
            <a:ext cx="2798064" cy="557784"/>
          </a:xfrm>
          <a:prstGeom prst="rect">
            <a:avLst/>
          </a:prstGeom>
          <a:noFill/>
        </p:spPr>
        <p:txBody>
          <a:bodyPr wrap="square" lIns="18288" tIns="9144" rIns="18288" bIns="9144" anchor="t"/>
          <a:lstStyle/>
          <a:p>
            <a:pPr algn="l"/>
            <a:r>
              <a:rPr sz="1400" dirty="0">
                <a:latin typeface="Arial" panose="020B0604020202020204" pitchFamily="34" charset="0"/>
                <a:cs typeface="Arial" panose="020B0604020202020204" pitchFamily="34" charset="0"/>
              </a:rPr>
              <a:t>Cleaner transport, convenient charging, lower running costs and integrated ownership experience (Tesla, n.d.).</a:t>
            </a:r>
          </a:p>
        </p:txBody>
      </p:sp>
      <p:sp>
        <p:nvSpPr>
          <p:cNvPr id="19" name="TextBox 18"/>
          <p:cNvSpPr txBox="1"/>
          <p:nvPr/>
        </p:nvSpPr>
        <p:spPr>
          <a:xfrm>
            <a:off x="685800" y="3657600"/>
            <a:ext cx="2377440" cy="228600"/>
          </a:xfrm>
          <a:prstGeom prst="rect">
            <a:avLst/>
          </a:prstGeom>
          <a:noFill/>
        </p:spPr>
        <p:txBody>
          <a:bodyPr wrap="square" lIns="45720" tIns="22860" rIns="45720" bIns="22860" anchor="t"/>
          <a:lstStyle/>
          <a:p>
            <a:pPr algn="l"/>
            <a:r>
              <a:rPr sz="1200">
                <a:latin typeface="Aptos"/>
              </a:rPr>
              <a:t>Strategic development timeline (Musk, 2006; Tesla, 2023; Tesla, 2026a)</a:t>
            </a:r>
          </a:p>
        </p:txBody>
      </p:sp>
      <p:cxnSp>
        <p:nvCxnSpPr>
          <p:cNvPr id="20" name="Connector 19"/>
          <p:cNvCxnSpPr/>
          <p:nvPr/>
        </p:nvCxnSpPr>
        <p:spPr>
          <a:xfrm>
            <a:off x="960120" y="4434840"/>
            <a:ext cx="10104120" cy="0"/>
          </a:xfrm>
          <a:prstGeom prst="line">
            <a:avLst/>
          </a:prstGeom>
          <a:ln w="25400">
            <a:solidFill>
              <a:srgbClr val="94A3B8"/>
            </a:solidFill>
          </a:ln>
        </p:spPr>
        <p:style>
          <a:lnRef idx="2">
            <a:schemeClr val="accent1"/>
          </a:lnRef>
          <a:fillRef idx="0">
            <a:schemeClr val="accent1"/>
          </a:fillRef>
          <a:effectRef idx="1">
            <a:schemeClr val="accent1"/>
          </a:effectRef>
          <a:fontRef idx="minor">
            <a:schemeClr val="tx1"/>
          </a:fontRef>
        </p:style>
      </p:cxnSp>
      <p:sp>
        <p:nvSpPr>
          <p:cNvPr id="21" name="Oval 20"/>
          <p:cNvSpPr/>
          <p:nvPr/>
        </p:nvSpPr>
        <p:spPr>
          <a:xfrm>
            <a:off x="960120" y="4270248"/>
            <a:ext cx="329184" cy="329184"/>
          </a:xfrm>
          <a:prstGeom prst="ellipse">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758952" y="3968496"/>
            <a:ext cx="777240" cy="182880"/>
          </a:xfrm>
          <a:prstGeom prst="rect">
            <a:avLst/>
          </a:prstGeom>
          <a:noFill/>
        </p:spPr>
        <p:txBody>
          <a:bodyPr wrap="square" lIns="45720" tIns="22860" rIns="45720" bIns="22860" anchor="t"/>
          <a:lstStyle/>
          <a:p>
            <a:pPr algn="ctr"/>
            <a:r>
              <a:rPr sz="1050" b="1" i="0">
                <a:solidFill>
                  <a:srgbClr val="FFFFFF"/>
                </a:solidFill>
                <a:latin typeface="Aptos"/>
              </a:rPr>
              <a:t>2003</a:t>
            </a:r>
          </a:p>
        </p:txBody>
      </p:sp>
      <p:sp>
        <p:nvSpPr>
          <p:cNvPr id="23" name="TextBox 22"/>
          <p:cNvSpPr txBox="1"/>
          <p:nvPr/>
        </p:nvSpPr>
        <p:spPr>
          <a:xfrm>
            <a:off x="502920" y="4709160"/>
            <a:ext cx="1234440" cy="274320"/>
          </a:xfrm>
          <a:prstGeom prst="rect">
            <a:avLst/>
          </a:prstGeom>
          <a:noFill/>
        </p:spPr>
        <p:txBody>
          <a:bodyPr wrap="square" lIns="45720" tIns="22860" rIns="45720" bIns="22860" anchor="t"/>
          <a:lstStyle/>
          <a:p>
            <a:pPr algn="ctr"/>
            <a:r>
              <a:rPr sz="1050" b="0" i="0">
                <a:solidFill>
                  <a:srgbClr val="E2E8F0"/>
                </a:solidFill>
                <a:latin typeface="Aptos"/>
              </a:rPr>
              <a:t>Founded</a:t>
            </a:r>
          </a:p>
        </p:txBody>
      </p:sp>
      <p:sp>
        <p:nvSpPr>
          <p:cNvPr id="24" name="Oval 23"/>
          <p:cNvSpPr/>
          <p:nvPr/>
        </p:nvSpPr>
        <p:spPr>
          <a:xfrm>
            <a:off x="2743200" y="4270248"/>
            <a:ext cx="329184" cy="329184"/>
          </a:xfrm>
          <a:prstGeom prst="ellipse">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2542032" y="3968496"/>
            <a:ext cx="777240" cy="182880"/>
          </a:xfrm>
          <a:prstGeom prst="rect">
            <a:avLst/>
          </a:prstGeom>
          <a:noFill/>
        </p:spPr>
        <p:txBody>
          <a:bodyPr wrap="square" lIns="45720" tIns="22860" rIns="45720" bIns="22860" anchor="t"/>
          <a:lstStyle/>
          <a:p>
            <a:pPr algn="ctr"/>
            <a:r>
              <a:rPr sz="1050" b="1" i="0">
                <a:solidFill>
                  <a:srgbClr val="FFFFFF"/>
                </a:solidFill>
                <a:latin typeface="Aptos"/>
              </a:rPr>
              <a:t>2008</a:t>
            </a:r>
          </a:p>
        </p:txBody>
      </p:sp>
      <p:sp>
        <p:nvSpPr>
          <p:cNvPr id="26" name="TextBox 25"/>
          <p:cNvSpPr txBox="1"/>
          <p:nvPr/>
        </p:nvSpPr>
        <p:spPr>
          <a:xfrm>
            <a:off x="2286000" y="4709160"/>
            <a:ext cx="1234440" cy="274320"/>
          </a:xfrm>
          <a:prstGeom prst="rect">
            <a:avLst/>
          </a:prstGeom>
          <a:noFill/>
        </p:spPr>
        <p:txBody>
          <a:bodyPr wrap="square" lIns="45720" tIns="22860" rIns="45720" bIns="22860" anchor="t"/>
          <a:lstStyle/>
          <a:p>
            <a:pPr algn="ctr"/>
            <a:r>
              <a:rPr sz="1050" b="0" i="0">
                <a:solidFill>
                  <a:srgbClr val="E2E8F0"/>
                </a:solidFill>
                <a:latin typeface="Aptos"/>
              </a:rPr>
              <a:t>Roadster</a:t>
            </a:r>
          </a:p>
        </p:txBody>
      </p:sp>
      <p:sp>
        <p:nvSpPr>
          <p:cNvPr id="27" name="Oval 26"/>
          <p:cNvSpPr/>
          <p:nvPr/>
        </p:nvSpPr>
        <p:spPr>
          <a:xfrm>
            <a:off x="4526280" y="4270248"/>
            <a:ext cx="329184" cy="329184"/>
          </a:xfrm>
          <a:prstGeom prst="ellipse">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4325112" y="3968496"/>
            <a:ext cx="777240" cy="182880"/>
          </a:xfrm>
          <a:prstGeom prst="rect">
            <a:avLst/>
          </a:prstGeom>
          <a:noFill/>
        </p:spPr>
        <p:txBody>
          <a:bodyPr wrap="square" lIns="45720" tIns="22860" rIns="45720" bIns="22860" anchor="t"/>
          <a:lstStyle/>
          <a:p>
            <a:pPr algn="ctr"/>
            <a:r>
              <a:rPr sz="1050" b="1" i="0">
                <a:solidFill>
                  <a:srgbClr val="FFFFFF"/>
                </a:solidFill>
                <a:latin typeface="Aptos"/>
              </a:rPr>
              <a:t>2012</a:t>
            </a:r>
          </a:p>
        </p:txBody>
      </p:sp>
      <p:sp>
        <p:nvSpPr>
          <p:cNvPr id="29" name="TextBox 28"/>
          <p:cNvSpPr txBox="1"/>
          <p:nvPr/>
        </p:nvSpPr>
        <p:spPr>
          <a:xfrm>
            <a:off x="4069080" y="4709160"/>
            <a:ext cx="1234440" cy="274320"/>
          </a:xfrm>
          <a:prstGeom prst="rect">
            <a:avLst/>
          </a:prstGeom>
          <a:noFill/>
        </p:spPr>
        <p:txBody>
          <a:bodyPr wrap="square" lIns="45720" tIns="22860" rIns="45720" bIns="22860" anchor="t"/>
          <a:lstStyle/>
          <a:p>
            <a:pPr algn="ctr"/>
            <a:r>
              <a:rPr sz="1050" b="0" i="0">
                <a:solidFill>
                  <a:srgbClr val="E2E8F0"/>
                </a:solidFill>
                <a:latin typeface="Aptos"/>
              </a:rPr>
              <a:t>Model S</a:t>
            </a:r>
          </a:p>
        </p:txBody>
      </p:sp>
      <p:sp>
        <p:nvSpPr>
          <p:cNvPr id="30" name="Oval 29"/>
          <p:cNvSpPr/>
          <p:nvPr/>
        </p:nvSpPr>
        <p:spPr>
          <a:xfrm>
            <a:off x="6309360" y="4270248"/>
            <a:ext cx="329184" cy="329184"/>
          </a:xfrm>
          <a:prstGeom prst="ellipse">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TextBox 30"/>
          <p:cNvSpPr txBox="1"/>
          <p:nvPr/>
        </p:nvSpPr>
        <p:spPr>
          <a:xfrm>
            <a:off x="6108192" y="3968496"/>
            <a:ext cx="777240" cy="182880"/>
          </a:xfrm>
          <a:prstGeom prst="rect">
            <a:avLst/>
          </a:prstGeom>
          <a:noFill/>
        </p:spPr>
        <p:txBody>
          <a:bodyPr wrap="square" lIns="45720" tIns="22860" rIns="45720" bIns="22860" anchor="t"/>
          <a:lstStyle/>
          <a:p>
            <a:pPr algn="ctr"/>
            <a:r>
              <a:rPr sz="1050" b="1" i="0">
                <a:solidFill>
                  <a:srgbClr val="FFFFFF"/>
                </a:solidFill>
                <a:latin typeface="Aptos"/>
              </a:rPr>
              <a:t>2017</a:t>
            </a:r>
          </a:p>
        </p:txBody>
      </p:sp>
      <p:sp>
        <p:nvSpPr>
          <p:cNvPr id="32" name="TextBox 31"/>
          <p:cNvSpPr txBox="1"/>
          <p:nvPr/>
        </p:nvSpPr>
        <p:spPr>
          <a:xfrm>
            <a:off x="5852160" y="4709160"/>
            <a:ext cx="1234440" cy="274320"/>
          </a:xfrm>
          <a:prstGeom prst="rect">
            <a:avLst/>
          </a:prstGeom>
          <a:noFill/>
        </p:spPr>
        <p:txBody>
          <a:bodyPr wrap="square" lIns="45720" tIns="22860" rIns="45720" bIns="22860" anchor="t"/>
          <a:lstStyle/>
          <a:p>
            <a:pPr algn="ctr"/>
            <a:r>
              <a:rPr sz="1050" b="0" i="0">
                <a:solidFill>
                  <a:srgbClr val="E2E8F0"/>
                </a:solidFill>
                <a:latin typeface="Aptos"/>
              </a:rPr>
              <a:t>Model 3</a:t>
            </a:r>
          </a:p>
        </p:txBody>
      </p:sp>
      <p:sp>
        <p:nvSpPr>
          <p:cNvPr id="33" name="Oval 32"/>
          <p:cNvSpPr/>
          <p:nvPr/>
        </p:nvSpPr>
        <p:spPr>
          <a:xfrm>
            <a:off x="8092440" y="4270248"/>
            <a:ext cx="329184" cy="329184"/>
          </a:xfrm>
          <a:prstGeom prst="ellipse">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7891271" y="3968496"/>
            <a:ext cx="777240" cy="182880"/>
          </a:xfrm>
          <a:prstGeom prst="rect">
            <a:avLst/>
          </a:prstGeom>
          <a:noFill/>
        </p:spPr>
        <p:txBody>
          <a:bodyPr wrap="square" lIns="45720" tIns="22860" rIns="45720" bIns="22860" anchor="t"/>
          <a:lstStyle/>
          <a:p>
            <a:pPr algn="ctr"/>
            <a:r>
              <a:rPr sz="1050" b="1" i="0">
                <a:solidFill>
                  <a:srgbClr val="FFFFFF"/>
                </a:solidFill>
                <a:latin typeface="Aptos"/>
              </a:rPr>
              <a:t>2020</a:t>
            </a:r>
          </a:p>
        </p:txBody>
      </p:sp>
      <p:sp>
        <p:nvSpPr>
          <p:cNvPr id="35" name="TextBox 34"/>
          <p:cNvSpPr txBox="1"/>
          <p:nvPr/>
        </p:nvSpPr>
        <p:spPr>
          <a:xfrm>
            <a:off x="7635240" y="4709160"/>
            <a:ext cx="1234440" cy="274320"/>
          </a:xfrm>
          <a:prstGeom prst="rect">
            <a:avLst/>
          </a:prstGeom>
          <a:noFill/>
        </p:spPr>
        <p:txBody>
          <a:bodyPr wrap="square" lIns="45720" tIns="22860" rIns="45720" bIns="22860" anchor="t"/>
          <a:lstStyle/>
          <a:p>
            <a:pPr algn="ctr"/>
            <a:r>
              <a:rPr sz="1050" b="0" i="0">
                <a:solidFill>
                  <a:srgbClr val="E2E8F0"/>
                </a:solidFill>
                <a:latin typeface="Aptos"/>
              </a:rPr>
              <a:t>Model Y</a:t>
            </a:r>
          </a:p>
        </p:txBody>
      </p:sp>
      <p:sp>
        <p:nvSpPr>
          <p:cNvPr id="36" name="Oval 35"/>
          <p:cNvSpPr/>
          <p:nvPr/>
        </p:nvSpPr>
        <p:spPr>
          <a:xfrm>
            <a:off x="9875520" y="4270248"/>
            <a:ext cx="329184" cy="329184"/>
          </a:xfrm>
          <a:prstGeom prst="ellipse">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7" name="TextBox 36"/>
          <p:cNvSpPr txBox="1"/>
          <p:nvPr/>
        </p:nvSpPr>
        <p:spPr>
          <a:xfrm>
            <a:off x="9674352" y="3968496"/>
            <a:ext cx="777240" cy="182880"/>
          </a:xfrm>
          <a:prstGeom prst="rect">
            <a:avLst/>
          </a:prstGeom>
          <a:noFill/>
        </p:spPr>
        <p:txBody>
          <a:bodyPr wrap="square" lIns="45720" tIns="22860" rIns="45720" bIns="22860" anchor="t"/>
          <a:lstStyle/>
          <a:p>
            <a:pPr algn="ctr"/>
            <a:r>
              <a:rPr sz="1050" b="1" i="0">
                <a:solidFill>
                  <a:srgbClr val="FFFFFF"/>
                </a:solidFill>
                <a:latin typeface="Aptos"/>
              </a:rPr>
              <a:t>2025</a:t>
            </a:r>
          </a:p>
        </p:txBody>
      </p:sp>
      <p:sp>
        <p:nvSpPr>
          <p:cNvPr id="38" name="TextBox 37"/>
          <p:cNvSpPr txBox="1"/>
          <p:nvPr/>
        </p:nvSpPr>
        <p:spPr>
          <a:xfrm>
            <a:off x="9418320" y="4709160"/>
            <a:ext cx="1234440" cy="274320"/>
          </a:xfrm>
          <a:prstGeom prst="rect">
            <a:avLst/>
          </a:prstGeom>
          <a:noFill/>
        </p:spPr>
        <p:txBody>
          <a:bodyPr wrap="square" lIns="45720" tIns="22860" rIns="45720" bIns="22860" anchor="t"/>
          <a:lstStyle/>
          <a:p>
            <a:pPr algn="ctr"/>
            <a:r>
              <a:rPr sz="1050" b="0" i="0">
                <a:solidFill>
                  <a:srgbClr val="E2E8F0"/>
                </a:solidFill>
                <a:latin typeface="Aptos"/>
              </a:rPr>
              <a:t>Robotaxi/AI</a:t>
            </a:r>
          </a:p>
        </p:txBody>
      </p:sp>
      <p:sp>
        <p:nvSpPr>
          <p:cNvPr id="39" name="Rounded Rectangle 38"/>
          <p:cNvSpPr/>
          <p:nvPr/>
        </p:nvSpPr>
        <p:spPr>
          <a:xfrm>
            <a:off x="685800" y="5413248"/>
            <a:ext cx="10652760" cy="749808"/>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p:cNvSpPr/>
          <p:nvPr/>
        </p:nvSpPr>
        <p:spPr>
          <a:xfrm>
            <a:off x="685800" y="5413248"/>
            <a:ext cx="73152" cy="749808"/>
          </a:xfrm>
          <a:prstGeom prst="rect">
            <a:avLst/>
          </a:prstGeom>
          <a:solidFill>
            <a:srgbClr val="EAB308"/>
          </a:solidFill>
          <a:ln>
            <a:solidFill>
              <a:srgbClr val="EAB30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TextBox 40"/>
          <p:cNvSpPr txBox="1"/>
          <p:nvPr/>
        </p:nvSpPr>
        <p:spPr>
          <a:xfrm>
            <a:off x="886968" y="5513832"/>
            <a:ext cx="10287000" cy="228600"/>
          </a:xfrm>
          <a:prstGeom prst="rect">
            <a:avLst/>
          </a:prstGeom>
          <a:noFill/>
        </p:spPr>
        <p:txBody>
          <a:bodyPr wrap="square" lIns="18288" tIns="9144" rIns="18288" bIns="9144" anchor="t"/>
          <a:lstStyle/>
          <a:p>
            <a:pPr algn="l"/>
            <a:r>
              <a:rPr sz="1600" b="1" i="0" dirty="0">
                <a:solidFill>
                  <a:srgbClr val="EAB308"/>
                </a:solidFill>
                <a:latin typeface="Arial" panose="020B0604020202020204" pitchFamily="34" charset="0"/>
                <a:cs typeface="Arial" panose="020B0604020202020204" pitchFamily="34" charset="0"/>
              </a:rPr>
              <a:t>Critical view</a:t>
            </a:r>
          </a:p>
        </p:txBody>
      </p:sp>
      <p:sp>
        <p:nvSpPr>
          <p:cNvPr id="42" name="TextBox 41"/>
          <p:cNvSpPr txBox="1"/>
          <p:nvPr/>
        </p:nvSpPr>
        <p:spPr>
          <a:xfrm>
            <a:off x="886968" y="5779008"/>
            <a:ext cx="10250424" cy="274320"/>
          </a:xfrm>
          <a:prstGeom prst="rect">
            <a:avLst/>
          </a:prstGeom>
          <a:noFill/>
        </p:spPr>
        <p:txBody>
          <a:bodyPr wrap="square" lIns="18288" tIns="9144" rIns="18288" bIns="9144" anchor="t"/>
          <a:lstStyle/>
          <a:p>
            <a:pPr algn="l"/>
            <a:r>
              <a:rPr sz="1600" b="0" i="0" dirty="0">
                <a:solidFill>
                  <a:srgbClr val="1E293B"/>
                </a:solidFill>
                <a:latin typeface="Arial" panose="020B0604020202020204" pitchFamily="34" charset="0"/>
                <a:cs typeface="Arial" panose="020B0604020202020204" pitchFamily="34" charset="0"/>
              </a:rPr>
              <a:t>Ecosystem integration lowers friction,</a:t>
            </a:r>
            <a:r>
              <a:rPr lang="en-GB" sz="1600" b="0" i="0" dirty="0">
                <a:solidFill>
                  <a:srgbClr val="1E293B"/>
                </a:solidFill>
                <a:latin typeface="Arial" panose="020B0604020202020204" pitchFamily="34" charset="0"/>
                <a:cs typeface="Arial" panose="020B0604020202020204" pitchFamily="34" charset="0"/>
              </a:rPr>
              <a:t> </a:t>
            </a:r>
            <a:r>
              <a:rPr sz="1600" b="0" i="0" dirty="0">
                <a:solidFill>
                  <a:srgbClr val="1E293B"/>
                </a:solidFill>
                <a:latin typeface="Arial" panose="020B0604020202020204" pitchFamily="34" charset="0"/>
                <a:cs typeface="Arial" panose="020B0604020202020204" pitchFamily="34" charset="0"/>
              </a:rPr>
              <a:t>but raises execution expectations.</a:t>
            </a:r>
          </a:p>
        </p:txBody>
      </p:sp>
      <p:sp>
        <p:nvSpPr>
          <p:cNvPr id="43" name="TextBox 42"/>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44" name="TextBox 43"/>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About; Tesla California Footprint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Products and services portfolio</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050" b="0" i="0">
                <a:solidFill>
                  <a:srgbClr val="CBD5E1"/>
                </a:solidFill>
                <a:latin typeface="Aptos"/>
              </a:rPr>
              <a:t>Main categories rather than a long product list</a:t>
            </a:r>
          </a:p>
        </p:txBody>
      </p:sp>
      <p:sp>
        <p:nvSpPr>
          <p:cNvPr id="9" name="Rounded Rectangle 8"/>
          <p:cNvSpPr/>
          <p:nvPr/>
        </p:nvSpPr>
        <p:spPr>
          <a:xfrm>
            <a:off x="658368" y="1115568"/>
            <a:ext cx="4526280" cy="896112"/>
          </a:xfrm>
          <a:prstGeom prst="roundRect">
            <a:avLst/>
          </a:prstGeom>
          <a:solidFill>
            <a:srgbClr val="FEF2F2"/>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58368" y="1115568"/>
            <a:ext cx="73152" cy="896112"/>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59536" y="1216152"/>
            <a:ext cx="4160520" cy="228600"/>
          </a:xfrm>
          <a:prstGeom prst="rect">
            <a:avLst/>
          </a:prstGeom>
          <a:noFill/>
        </p:spPr>
        <p:txBody>
          <a:bodyPr wrap="square" lIns="18288" tIns="9144" rIns="18288" bIns="9144" anchor="t"/>
          <a:lstStyle/>
          <a:p>
            <a:pPr algn="l"/>
            <a:r>
              <a:rPr sz="1400" b="1" i="0" dirty="0">
                <a:solidFill>
                  <a:srgbClr val="DC2626"/>
                </a:solidFill>
                <a:latin typeface="Aptos"/>
              </a:rPr>
              <a:t>Electric vehicles</a:t>
            </a:r>
          </a:p>
        </p:txBody>
      </p:sp>
      <p:sp>
        <p:nvSpPr>
          <p:cNvPr id="12" name="TextBox 11"/>
          <p:cNvSpPr txBox="1"/>
          <p:nvPr/>
        </p:nvSpPr>
        <p:spPr>
          <a:xfrm>
            <a:off x="859536" y="1481328"/>
            <a:ext cx="4123944" cy="420624"/>
          </a:xfrm>
          <a:prstGeom prst="rect">
            <a:avLst/>
          </a:prstGeom>
          <a:noFill/>
        </p:spPr>
        <p:txBody>
          <a:bodyPr wrap="square" lIns="18288" tIns="9144" rIns="18288" bIns="9144" anchor="t"/>
          <a:lstStyle/>
          <a:p>
            <a:pPr algn="l"/>
            <a:r>
              <a:rPr sz="1200" dirty="0">
                <a:latin typeface="Arial" panose="020B0604020202020204" pitchFamily="34" charset="0"/>
                <a:cs typeface="Arial" panose="020B0604020202020204" pitchFamily="34" charset="0"/>
              </a:rPr>
              <a:t>Model 3/Y, S/X, Cybertruck and Semi. Automotive still anchors revenue (Tesla, 2026a).</a:t>
            </a:r>
          </a:p>
        </p:txBody>
      </p:sp>
      <p:sp>
        <p:nvSpPr>
          <p:cNvPr id="13" name="Rounded Rectangle 12"/>
          <p:cNvSpPr/>
          <p:nvPr/>
        </p:nvSpPr>
        <p:spPr>
          <a:xfrm>
            <a:off x="658368" y="2258568"/>
            <a:ext cx="4526280" cy="896112"/>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14" name="Rectangle 13"/>
          <p:cNvSpPr/>
          <p:nvPr/>
        </p:nvSpPr>
        <p:spPr>
          <a:xfrm>
            <a:off x="658368" y="2258568"/>
            <a:ext cx="73152" cy="896112"/>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859536" y="2359152"/>
            <a:ext cx="4160520" cy="228600"/>
          </a:xfrm>
          <a:prstGeom prst="rect">
            <a:avLst/>
          </a:prstGeom>
          <a:noFill/>
        </p:spPr>
        <p:txBody>
          <a:bodyPr wrap="square" lIns="18288" tIns="9144" rIns="18288" bIns="9144" anchor="t"/>
          <a:lstStyle/>
          <a:p>
            <a:pPr algn="l"/>
            <a:r>
              <a:rPr sz="1400" b="1" i="0" dirty="0">
                <a:solidFill>
                  <a:srgbClr val="16A34A"/>
                </a:solidFill>
                <a:latin typeface="Aptos"/>
              </a:rPr>
              <a:t>Energy storage</a:t>
            </a:r>
          </a:p>
        </p:txBody>
      </p:sp>
      <p:sp>
        <p:nvSpPr>
          <p:cNvPr id="16" name="TextBox 15"/>
          <p:cNvSpPr txBox="1"/>
          <p:nvPr/>
        </p:nvSpPr>
        <p:spPr>
          <a:xfrm>
            <a:off x="859536" y="2624328"/>
            <a:ext cx="4123944" cy="420624"/>
          </a:xfrm>
          <a:prstGeom prst="rect">
            <a:avLst/>
          </a:prstGeom>
          <a:noFill/>
        </p:spPr>
        <p:txBody>
          <a:bodyPr wrap="square" lIns="18288" tIns="9144" rIns="18288" bIns="9144" anchor="t"/>
          <a:lstStyle/>
          <a:p>
            <a:pPr algn="l"/>
            <a:r>
              <a:rPr sz="1200" dirty="0">
                <a:latin typeface="Arial" panose="020B0604020202020204" pitchFamily="34" charset="0"/>
                <a:cs typeface="Arial" panose="020B0604020202020204" pitchFamily="34" charset="0"/>
              </a:rPr>
              <a:t>Megapack and Powerwall strengthen a second growth pillar (Tesla, 2026a).</a:t>
            </a:r>
          </a:p>
        </p:txBody>
      </p:sp>
      <p:sp>
        <p:nvSpPr>
          <p:cNvPr id="17" name="Rounded Rectangle 16"/>
          <p:cNvSpPr/>
          <p:nvPr/>
        </p:nvSpPr>
        <p:spPr>
          <a:xfrm>
            <a:off x="658368" y="3401568"/>
            <a:ext cx="4526280" cy="896112"/>
          </a:xfrm>
          <a:prstGeom prst="roundRect">
            <a:avLst/>
          </a:prstGeom>
          <a:solidFill>
            <a:srgbClr val="EFF6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18" name="Rectangle 17"/>
          <p:cNvSpPr/>
          <p:nvPr/>
        </p:nvSpPr>
        <p:spPr>
          <a:xfrm>
            <a:off x="658368" y="3401568"/>
            <a:ext cx="73152" cy="896112"/>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59536" y="3502152"/>
            <a:ext cx="4160520" cy="228600"/>
          </a:xfrm>
          <a:prstGeom prst="rect">
            <a:avLst/>
          </a:prstGeom>
          <a:noFill/>
        </p:spPr>
        <p:txBody>
          <a:bodyPr wrap="square" lIns="18288" tIns="9144" rIns="18288" bIns="9144" anchor="t"/>
          <a:lstStyle/>
          <a:p>
            <a:pPr algn="l"/>
            <a:r>
              <a:rPr sz="1400" b="1" i="0" dirty="0">
                <a:solidFill>
                  <a:srgbClr val="2563EB"/>
                </a:solidFill>
                <a:latin typeface="Aptos"/>
              </a:rPr>
              <a:t>Charging network</a:t>
            </a:r>
          </a:p>
        </p:txBody>
      </p:sp>
      <p:sp>
        <p:nvSpPr>
          <p:cNvPr id="20" name="TextBox 19"/>
          <p:cNvSpPr txBox="1"/>
          <p:nvPr/>
        </p:nvSpPr>
        <p:spPr>
          <a:xfrm>
            <a:off x="859536" y="3767328"/>
            <a:ext cx="4123944" cy="420624"/>
          </a:xfrm>
          <a:prstGeom prst="rect">
            <a:avLst/>
          </a:prstGeom>
          <a:noFill/>
        </p:spPr>
        <p:txBody>
          <a:bodyPr wrap="square" lIns="18288" tIns="9144" rIns="18288" bIns="9144" anchor="t"/>
          <a:lstStyle/>
          <a:p>
            <a:pPr algn="l"/>
            <a:r>
              <a:rPr sz="1200" dirty="0">
                <a:latin typeface="Arial" panose="020B0604020202020204" pitchFamily="34" charset="0"/>
                <a:cs typeface="Arial" panose="020B0604020202020204" pitchFamily="34" charset="0"/>
              </a:rPr>
              <a:t>Supercharger network improves convenience and brand lock-in (Tesla, 2026b).</a:t>
            </a:r>
          </a:p>
        </p:txBody>
      </p:sp>
      <p:sp>
        <p:nvSpPr>
          <p:cNvPr id="21" name="Rounded Rectangle 20"/>
          <p:cNvSpPr/>
          <p:nvPr/>
        </p:nvSpPr>
        <p:spPr>
          <a:xfrm>
            <a:off x="658368" y="4544568"/>
            <a:ext cx="4526280" cy="896112"/>
          </a:xfrm>
          <a:prstGeom prst="roundRect">
            <a:avLst/>
          </a:prstGeom>
          <a:solidFill>
            <a:srgbClr val="F5F3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58368" y="4544568"/>
            <a:ext cx="73152" cy="896112"/>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59536" y="4645152"/>
            <a:ext cx="4160520" cy="228600"/>
          </a:xfrm>
          <a:prstGeom prst="rect">
            <a:avLst/>
          </a:prstGeom>
          <a:noFill/>
        </p:spPr>
        <p:txBody>
          <a:bodyPr wrap="square" lIns="18288" tIns="9144" rIns="18288" bIns="9144" anchor="t"/>
          <a:lstStyle/>
          <a:p>
            <a:pPr algn="l"/>
            <a:r>
              <a:rPr sz="1400" b="1" i="0" dirty="0">
                <a:solidFill>
                  <a:srgbClr val="7C3AED"/>
                </a:solidFill>
                <a:latin typeface="Aptos"/>
              </a:rPr>
              <a:t>Software &amp; services</a:t>
            </a:r>
          </a:p>
        </p:txBody>
      </p:sp>
      <p:sp>
        <p:nvSpPr>
          <p:cNvPr id="24" name="TextBox 23"/>
          <p:cNvSpPr txBox="1"/>
          <p:nvPr/>
        </p:nvSpPr>
        <p:spPr>
          <a:xfrm>
            <a:off x="859536" y="4910328"/>
            <a:ext cx="4123944" cy="420624"/>
          </a:xfrm>
          <a:prstGeom prst="rect">
            <a:avLst/>
          </a:prstGeom>
          <a:noFill/>
        </p:spPr>
        <p:txBody>
          <a:bodyPr wrap="square" lIns="18288" tIns="9144" rIns="18288" bIns="9144" anchor="t"/>
          <a:lstStyle/>
          <a:p>
            <a:pPr algn="l"/>
            <a:r>
              <a:rPr sz="1200" dirty="0">
                <a:latin typeface="Arial" panose="020B0604020202020204" pitchFamily="34" charset="0"/>
                <a:cs typeface="Arial" panose="020B0604020202020204" pitchFamily="34" charset="0"/>
              </a:rPr>
              <a:t>FSD, connectivity, insurance and OTA features support recurring value (Tesla, n.d.; Tesla, 2026a).</a:t>
            </a:r>
          </a:p>
        </p:txBody>
      </p:sp>
      <p:sp>
        <p:nvSpPr>
          <p:cNvPr id="25" name="Rectangle 24"/>
          <p:cNvSpPr/>
          <p:nvPr/>
        </p:nvSpPr>
        <p:spPr>
          <a:xfrm>
            <a:off x="5550408" y="1106424"/>
            <a:ext cx="2203704" cy="128930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6" name="Picture 25" descr="tesla_model_y_crop.jpg"/>
          <p:cNvPicPr>
            <a:picLocks noChangeAspect="1"/>
          </p:cNvPicPr>
          <p:nvPr/>
        </p:nvPicPr>
        <p:blipFill>
          <a:blip r:embed="rId2"/>
          <a:stretch>
            <a:fillRect/>
          </a:stretch>
        </p:blipFill>
        <p:spPr>
          <a:xfrm>
            <a:off x="5577840" y="1133856"/>
            <a:ext cx="2148840" cy="1234440"/>
          </a:xfrm>
          <a:prstGeom prst="rect">
            <a:avLst/>
          </a:prstGeom>
        </p:spPr>
      </p:pic>
      <p:sp>
        <p:nvSpPr>
          <p:cNvPr id="27" name="Rectangle 26"/>
          <p:cNvSpPr/>
          <p:nvPr/>
        </p:nvSpPr>
        <p:spPr>
          <a:xfrm>
            <a:off x="7882128" y="1106424"/>
            <a:ext cx="3255264" cy="128930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8" name="Picture 27" descr="tesla_supercharger_crop.jpg"/>
          <p:cNvPicPr>
            <a:picLocks noChangeAspect="1"/>
          </p:cNvPicPr>
          <p:nvPr/>
        </p:nvPicPr>
        <p:blipFill>
          <a:blip r:embed="rId3"/>
          <a:stretch>
            <a:fillRect/>
          </a:stretch>
        </p:blipFill>
        <p:spPr>
          <a:xfrm>
            <a:off x="7909560" y="1133856"/>
            <a:ext cx="3200400" cy="1234440"/>
          </a:xfrm>
          <a:prstGeom prst="rect">
            <a:avLst/>
          </a:prstGeom>
        </p:spPr>
      </p:pic>
      <p:sp>
        <p:nvSpPr>
          <p:cNvPr id="29" name="Rectangle 28"/>
          <p:cNvSpPr/>
          <p:nvPr/>
        </p:nvSpPr>
        <p:spPr>
          <a:xfrm>
            <a:off x="5550408" y="2551176"/>
            <a:ext cx="5586984" cy="202082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30" name="Picture 29" descr="tesla_factory_model_y_crop.jpg"/>
          <p:cNvPicPr>
            <a:picLocks noChangeAspect="1"/>
          </p:cNvPicPr>
          <p:nvPr/>
        </p:nvPicPr>
        <p:blipFill>
          <a:blip r:embed="rId4"/>
          <a:stretch>
            <a:fillRect/>
          </a:stretch>
        </p:blipFill>
        <p:spPr>
          <a:xfrm>
            <a:off x="5577840" y="2578608"/>
            <a:ext cx="5532120" cy="1965960"/>
          </a:xfrm>
          <a:prstGeom prst="rect">
            <a:avLst/>
          </a:prstGeom>
        </p:spPr>
      </p:pic>
      <p:sp>
        <p:nvSpPr>
          <p:cNvPr id="31" name="Rounded Rectangle 30"/>
          <p:cNvSpPr/>
          <p:nvPr/>
        </p:nvSpPr>
        <p:spPr>
          <a:xfrm>
            <a:off x="5577840" y="4773168"/>
            <a:ext cx="5532120" cy="987552"/>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5577840" y="4773168"/>
            <a:ext cx="73152" cy="987552"/>
          </a:xfrm>
          <a:prstGeom prst="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5779008" y="4873752"/>
            <a:ext cx="5166360" cy="228600"/>
          </a:xfrm>
          <a:prstGeom prst="rect">
            <a:avLst/>
          </a:prstGeom>
          <a:noFill/>
        </p:spPr>
        <p:txBody>
          <a:bodyPr wrap="square" lIns="18288" tIns="9144" rIns="18288" bIns="9144" anchor="t"/>
          <a:lstStyle/>
          <a:p>
            <a:pPr algn="l"/>
            <a:r>
              <a:rPr sz="1400" b="1" i="0" dirty="0">
                <a:solidFill>
                  <a:srgbClr val="14B8A6"/>
                </a:solidFill>
                <a:latin typeface="Aptos"/>
              </a:rPr>
              <a:t>Portfolio logic</a:t>
            </a:r>
          </a:p>
        </p:txBody>
      </p:sp>
      <p:sp>
        <p:nvSpPr>
          <p:cNvPr id="34" name="TextBox 33"/>
          <p:cNvSpPr txBox="1"/>
          <p:nvPr/>
        </p:nvSpPr>
        <p:spPr>
          <a:xfrm>
            <a:off x="5779008" y="5138928"/>
            <a:ext cx="5129784" cy="512064"/>
          </a:xfrm>
          <a:prstGeom prst="rect">
            <a:avLst/>
          </a:prstGeom>
          <a:noFill/>
        </p:spPr>
        <p:txBody>
          <a:bodyPr wrap="square" lIns="18288" tIns="9144" rIns="18288" bIns="9144" anchor="t"/>
          <a:lstStyle/>
          <a:p>
            <a:pPr algn="l"/>
            <a:r>
              <a:rPr sz="1400" dirty="0">
                <a:latin typeface="Aptos"/>
              </a:rPr>
              <a:t>Strongest when vehicles, charging, energy and software work as one platform (Tesla, n.d.; Tesla, 2026a).</a:t>
            </a:r>
          </a:p>
        </p:txBody>
      </p:sp>
      <p:sp>
        <p:nvSpPr>
          <p:cNvPr id="35" name="TextBox 34"/>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36" name="TextBox 35"/>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website; Tesla Q4 FY2025 Update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dirty="0">
                <a:solidFill>
                  <a:srgbClr val="FFFFFF"/>
                </a:solidFill>
                <a:latin typeface="Arial" panose="020B0604020202020204" pitchFamily="34" charset="0"/>
                <a:cs typeface="Arial" panose="020B0604020202020204" pitchFamily="34" charset="0"/>
              </a:rPr>
              <a:t>Objectives and unique selling proposition</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200" b="0" i="0" dirty="0">
                <a:solidFill>
                  <a:srgbClr val="CBD5E1"/>
                </a:solidFill>
                <a:latin typeface="Arial" panose="020B0604020202020204" pitchFamily="34" charset="0"/>
                <a:cs typeface="Arial" panose="020B0604020202020204" pitchFamily="34" charset="0"/>
              </a:rPr>
              <a:t>Short-term goals, long-term ambition and differentiation</a:t>
            </a:r>
          </a:p>
        </p:txBody>
      </p:sp>
      <p:sp>
        <p:nvSpPr>
          <p:cNvPr id="9" name="Rounded Rectangle 8"/>
          <p:cNvSpPr/>
          <p:nvPr/>
        </p:nvSpPr>
        <p:spPr>
          <a:xfrm>
            <a:off x="685800" y="1280160"/>
            <a:ext cx="3337560" cy="2971800"/>
          </a:xfrm>
          <a:prstGeom prst="roundRect">
            <a:avLst/>
          </a:prstGeom>
          <a:solidFill>
            <a:srgbClr val="FEF2F2"/>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85800" y="1280160"/>
            <a:ext cx="73152" cy="2971800"/>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886968" y="1408176"/>
            <a:ext cx="2971800" cy="228600"/>
          </a:xfrm>
          <a:prstGeom prst="rect">
            <a:avLst/>
          </a:prstGeom>
          <a:noFill/>
        </p:spPr>
        <p:txBody>
          <a:bodyPr wrap="square" lIns="18288" tIns="9144" rIns="18288" bIns="9144" anchor="t"/>
          <a:lstStyle/>
          <a:p>
            <a:pPr algn="l"/>
            <a:r>
              <a:rPr sz="1600" b="1" i="0" dirty="0">
                <a:solidFill>
                  <a:srgbClr val="DC2626"/>
                </a:solidFill>
                <a:latin typeface="Arial" panose="020B0604020202020204" pitchFamily="34" charset="0"/>
                <a:cs typeface="Arial" panose="020B0604020202020204" pitchFamily="34" charset="0"/>
              </a:rPr>
              <a:t>Short-term objectives</a:t>
            </a:r>
          </a:p>
        </p:txBody>
      </p:sp>
      <p:sp>
        <p:nvSpPr>
          <p:cNvPr id="12" name="TextBox 11"/>
          <p:cNvSpPr txBox="1"/>
          <p:nvPr/>
        </p:nvSpPr>
        <p:spPr>
          <a:xfrm>
            <a:off x="886968" y="1755648"/>
            <a:ext cx="2935224" cy="2386584"/>
          </a:xfrm>
          <a:prstGeom prst="rect">
            <a:avLst/>
          </a:prstGeom>
          <a:noFill/>
        </p:spPr>
        <p:txBody>
          <a:bodyPr wrap="square" lIns="18288" tIns="9144" rIns="18288" bIns="9144" anchor="t"/>
          <a:lstStyle/>
          <a:p>
            <a:pPr algn="just"/>
            <a:r>
              <a:rPr sz="1600" dirty="0">
                <a:latin typeface="Arial" panose="020B0604020202020204" pitchFamily="34" charset="0"/>
                <a:cs typeface="Arial" panose="020B0604020202020204" pitchFamily="34" charset="0"/>
              </a:rPr>
              <a:t>• Defend demand and margins (Tesla, 2026a)</a:t>
            </a:r>
          </a:p>
          <a:p>
            <a:pPr algn="just"/>
            <a:r>
              <a:rPr sz="1600" dirty="0">
                <a:latin typeface="Arial" panose="020B0604020202020204" pitchFamily="34" charset="0"/>
                <a:cs typeface="Arial" panose="020B0604020202020204" pitchFamily="34" charset="0"/>
              </a:rPr>
              <a:t>• Ramp energy deployments (Tesla, 2026a)</a:t>
            </a:r>
          </a:p>
          <a:p>
            <a:pPr algn="just"/>
            <a:r>
              <a:rPr sz="1600" dirty="0">
                <a:latin typeface="Arial" panose="020B0604020202020204" pitchFamily="34" charset="0"/>
                <a:cs typeface="Arial" panose="020B0604020202020204" pitchFamily="34" charset="0"/>
              </a:rPr>
              <a:t>• Improve service and delivery</a:t>
            </a:r>
          </a:p>
          <a:p>
            <a:pPr algn="just"/>
            <a:r>
              <a:rPr sz="1600" dirty="0">
                <a:latin typeface="Arial" panose="020B0604020202020204" pitchFamily="34" charset="0"/>
                <a:cs typeface="Arial" panose="020B0604020202020204" pitchFamily="34" charset="0"/>
              </a:rPr>
              <a:t>• Prepare autonomy/</a:t>
            </a:r>
            <a:r>
              <a:rPr sz="1600" dirty="0" err="1">
                <a:latin typeface="Arial" panose="020B0604020202020204" pitchFamily="34" charset="0"/>
                <a:cs typeface="Arial" panose="020B0604020202020204" pitchFamily="34" charset="0"/>
              </a:rPr>
              <a:t>Robotaxi</a:t>
            </a:r>
            <a:r>
              <a:rPr sz="1600" dirty="0">
                <a:latin typeface="Arial" panose="020B0604020202020204" pitchFamily="34" charset="0"/>
                <a:cs typeface="Arial" panose="020B0604020202020204" pitchFamily="34" charset="0"/>
              </a:rPr>
              <a:t> scale-up (Tesla, 2026b)</a:t>
            </a:r>
          </a:p>
        </p:txBody>
      </p:sp>
      <p:sp>
        <p:nvSpPr>
          <p:cNvPr id="13" name="Rounded Rectangle 12"/>
          <p:cNvSpPr/>
          <p:nvPr/>
        </p:nvSpPr>
        <p:spPr>
          <a:xfrm>
            <a:off x="4434840" y="1280160"/>
            <a:ext cx="3337560" cy="2971800"/>
          </a:xfrm>
          <a:prstGeom prst="roundRect">
            <a:avLst/>
          </a:prstGeom>
          <a:solidFill>
            <a:srgbClr val="EFF6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4434840" y="1280160"/>
            <a:ext cx="73152" cy="297180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4636008" y="1408176"/>
            <a:ext cx="2971800" cy="228600"/>
          </a:xfrm>
          <a:prstGeom prst="rect">
            <a:avLst/>
          </a:prstGeom>
          <a:noFill/>
        </p:spPr>
        <p:txBody>
          <a:bodyPr wrap="square" lIns="18288" tIns="9144" rIns="18288" bIns="9144" anchor="t"/>
          <a:lstStyle/>
          <a:p>
            <a:pPr algn="l"/>
            <a:r>
              <a:rPr sz="1600" b="1" i="0" dirty="0">
                <a:solidFill>
                  <a:srgbClr val="2563EB"/>
                </a:solidFill>
                <a:latin typeface="Aptos"/>
              </a:rPr>
              <a:t>Long-term </a:t>
            </a:r>
            <a:r>
              <a:rPr lang="en-GB" sz="1600" b="1" i="0" dirty="0">
                <a:solidFill>
                  <a:srgbClr val="2563EB"/>
                </a:solidFill>
                <a:latin typeface="Aptos"/>
              </a:rPr>
              <a:t>objectives</a:t>
            </a:r>
            <a:endParaRPr sz="1600" b="1" i="0" dirty="0">
              <a:solidFill>
                <a:srgbClr val="2563EB"/>
              </a:solidFill>
              <a:latin typeface="Aptos"/>
            </a:endParaRPr>
          </a:p>
        </p:txBody>
      </p:sp>
      <p:sp>
        <p:nvSpPr>
          <p:cNvPr id="16" name="TextBox 15"/>
          <p:cNvSpPr txBox="1"/>
          <p:nvPr/>
        </p:nvSpPr>
        <p:spPr>
          <a:xfrm>
            <a:off x="4636008" y="1755648"/>
            <a:ext cx="2935224" cy="2386584"/>
          </a:xfrm>
          <a:prstGeom prst="rect">
            <a:avLst/>
          </a:prstGeom>
          <a:noFill/>
        </p:spPr>
        <p:txBody>
          <a:bodyPr wrap="square" lIns="18288" tIns="9144" rIns="18288" bIns="9144" anchor="t"/>
          <a:lstStyle/>
          <a:p>
            <a:pPr algn="just"/>
            <a:r>
              <a:rPr sz="1600" dirty="0">
                <a:latin typeface="Arial" panose="020B0604020202020204" pitchFamily="34" charset="0"/>
                <a:cs typeface="Arial" panose="020B0604020202020204" pitchFamily="34" charset="0"/>
              </a:rPr>
              <a:t>• Shift from EV maker to physical-AI ecosystem (Tesla, 2026a)</a:t>
            </a:r>
          </a:p>
          <a:p>
            <a:pPr algn="just"/>
            <a:r>
              <a:rPr sz="1600" dirty="0">
                <a:latin typeface="Arial" panose="020B0604020202020204" pitchFamily="34" charset="0"/>
                <a:cs typeface="Arial" panose="020B0604020202020204" pitchFamily="34" charset="0"/>
              </a:rPr>
              <a:t>• Scale software, energy and Optimus (Tesla, 2026b)</a:t>
            </a:r>
          </a:p>
          <a:p>
            <a:pPr algn="just"/>
            <a:r>
              <a:rPr sz="1600" dirty="0">
                <a:latin typeface="Arial" panose="020B0604020202020204" pitchFamily="34" charset="0"/>
                <a:cs typeface="Arial" panose="020B0604020202020204" pitchFamily="34" charset="0"/>
              </a:rPr>
              <a:t>• Build integrated mobility-energy platform (Tesla, n.d.)</a:t>
            </a:r>
          </a:p>
          <a:p>
            <a:pPr algn="just"/>
            <a:r>
              <a:rPr sz="1600" dirty="0">
                <a:latin typeface="Arial" panose="020B0604020202020204" pitchFamily="34" charset="0"/>
                <a:cs typeface="Arial" panose="020B0604020202020204" pitchFamily="34" charset="0"/>
              </a:rPr>
              <a:t>• Maintain supply-chain resilience (Tesla, 2026b)</a:t>
            </a:r>
          </a:p>
        </p:txBody>
      </p:sp>
      <p:sp>
        <p:nvSpPr>
          <p:cNvPr id="17" name="Rounded Rectangle 16"/>
          <p:cNvSpPr/>
          <p:nvPr/>
        </p:nvSpPr>
        <p:spPr>
          <a:xfrm>
            <a:off x="8183879" y="1280160"/>
            <a:ext cx="3337560" cy="2971800"/>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8183879" y="1280160"/>
            <a:ext cx="73152" cy="297180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8385047" y="1408176"/>
            <a:ext cx="2971800" cy="228600"/>
          </a:xfrm>
          <a:prstGeom prst="rect">
            <a:avLst/>
          </a:prstGeom>
          <a:noFill/>
        </p:spPr>
        <p:txBody>
          <a:bodyPr wrap="square" lIns="18288" tIns="9144" rIns="18288" bIns="9144" anchor="t"/>
          <a:lstStyle/>
          <a:p>
            <a:pPr algn="l"/>
            <a:r>
              <a:rPr sz="1600" b="1" i="0" dirty="0">
                <a:solidFill>
                  <a:srgbClr val="16A34A"/>
                </a:solidFill>
                <a:latin typeface="Aptos"/>
              </a:rPr>
              <a:t>Unique </a:t>
            </a:r>
            <a:r>
              <a:rPr sz="1600" b="1" i="0" dirty="0">
                <a:solidFill>
                  <a:srgbClr val="16A34A"/>
                </a:solidFill>
                <a:latin typeface="Arial" panose="020B0604020202020204" pitchFamily="34" charset="0"/>
                <a:cs typeface="Arial" panose="020B0604020202020204" pitchFamily="34" charset="0"/>
              </a:rPr>
              <a:t>selling</a:t>
            </a:r>
            <a:r>
              <a:rPr sz="1600" b="1" i="0" dirty="0">
                <a:solidFill>
                  <a:srgbClr val="16A34A"/>
                </a:solidFill>
                <a:latin typeface="Aptos"/>
              </a:rPr>
              <a:t> proposition</a:t>
            </a:r>
          </a:p>
        </p:txBody>
      </p:sp>
      <p:sp>
        <p:nvSpPr>
          <p:cNvPr id="20" name="TextBox 19"/>
          <p:cNvSpPr txBox="1"/>
          <p:nvPr/>
        </p:nvSpPr>
        <p:spPr>
          <a:xfrm>
            <a:off x="8385047" y="1755648"/>
            <a:ext cx="2935224" cy="2386584"/>
          </a:xfrm>
          <a:prstGeom prst="rect">
            <a:avLst/>
          </a:prstGeom>
          <a:noFill/>
        </p:spPr>
        <p:txBody>
          <a:bodyPr wrap="square" lIns="18288" tIns="9144" rIns="18288" bIns="9144" anchor="t"/>
          <a:lstStyle/>
          <a:p>
            <a:pPr algn="just"/>
            <a:r>
              <a:rPr sz="1600" dirty="0">
                <a:latin typeface="Arial" panose="020B0604020202020204" pitchFamily="34" charset="0"/>
                <a:cs typeface="Arial" panose="020B0604020202020204" pitchFamily="34" charset="0"/>
              </a:rPr>
              <a:t>• Vehicle + charging + energy + software in one brand (Tesla, n.d.)</a:t>
            </a:r>
          </a:p>
          <a:p>
            <a:pPr algn="just"/>
            <a:r>
              <a:rPr sz="1600" dirty="0">
                <a:latin typeface="Arial" panose="020B0604020202020204" pitchFamily="34" charset="0"/>
                <a:cs typeface="Arial" panose="020B0604020202020204" pitchFamily="34" charset="0"/>
              </a:rPr>
              <a:t>• Strong data loop from connected fleet</a:t>
            </a:r>
          </a:p>
          <a:p>
            <a:pPr algn="just"/>
            <a:r>
              <a:rPr sz="1600" dirty="0">
                <a:latin typeface="Arial" panose="020B0604020202020204" pitchFamily="34" charset="0"/>
                <a:cs typeface="Arial" panose="020B0604020202020204" pitchFamily="34" charset="0"/>
              </a:rPr>
              <a:t>• Vertical integration supports iteration (Tesla, 2026a)</a:t>
            </a:r>
          </a:p>
          <a:p>
            <a:pPr algn="just"/>
            <a:r>
              <a:rPr sz="1600" dirty="0">
                <a:latin typeface="Arial" panose="020B0604020202020204" pitchFamily="34" charset="0"/>
                <a:cs typeface="Arial" panose="020B0604020202020204" pitchFamily="34" charset="0"/>
              </a:rPr>
              <a:t>• Premium innovation image</a:t>
            </a:r>
          </a:p>
        </p:txBody>
      </p:sp>
      <p:sp>
        <p:nvSpPr>
          <p:cNvPr id="21" name="Rounded Rectangle 20"/>
          <p:cNvSpPr/>
          <p:nvPr/>
        </p:nvSpPr>
        <p:spPr>
          <a:xfrm>
            <a:off x="685800" y="4892040"/>
            <a:ext cx="10835640" cy="713232"/>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85800" y="4892040"/>
            <a:ext cx="73152" cy="713232"/>
          </a:xfrm>
          <a:prstGeom prst="rect">
            <a:avLst/>
          </a:prstGeom>
          <a:solidFill>
            <a:srgbClr val="EAB308"/>
          </a:solidFill>
          <a:ln>
            <a:solidFill>
              <a:srgbClr val="EAB30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886968" y="4974336"/>
            <a:ext cx="10469880" cy="228600"/>
          </a:xfrm>
          <a:prstGeom prst="rect">
            <a:avLst/>
          </a:prstGeom>
          <a:noFill/>
        </p:spPr>
        <p:txBody>
          <a:bodyPr wrap="square" lIns="18288" tIns="9144" rIns="18288" bIns="9144" anchor="t"/>
          <a:lstStyle/>
          <a:p>
            <a:pPr algn="l"/>
            <a:r>
              <a:rPr sz="1400" b="1" i="0" dirty="0">
                <a:solidFill>
                  <a:srgbClr val="EAB308"/>
                </a:solidFill>
                <a:latin typeface="Arial" panose="020B0604020202020204" pitchFamily="34" charset="0"/>
                <a:cs typeface="Arial" panose="020B0604020202020204" pitchFamily="34" charset="0"/>
              </a:rPr>
              <a:t>Critical tension</a:t>
            </a:r>
          </a:p>
        </p:txBody>
      </p:sp>
      <p:sp>
        <p:nvSpPr>
          <p:cNvPr id="24" name="TextBox 23"/>
          <p:cNvSpPr txBox="1"/>
          <p:nvPr/>
        </p:nvSpPr>
        <p:spPr>
          <a:xfrm>
            <a:off x="886968" y="5184648"/>
            <a:ext cx="10433304" cy="310896"/>
          </a:xfrm>
          <a:prstGeom prst="rect">
            <a:avLst/>
          </a:prstGeom>
          <a:noFill/>
        </p:spPr>
        <p:txBody>
          <a:bodyPr wrap="square" lIns="18288" tIns="9144" rIns="18288" bIns="9144" anchor="t"/>
          <a:lstStyle/>
          <a:p>
            <a:pPr algn="l"/>
            <a:r>
              <a:rPr sz="1400" dirty="0">
                <a:latin typeface="Aptos"/>
              </a:rPr>
              <a:t>Tesla’s USP is powerful but conditional. If autonomy, service quality or lower-cost models lag, competitors can attack price, range, local market fit and trust (Tesla, 2026a; Tesla, 2026b).</a:t>
            </a:r>
          </a:p>
        </p:txBody>
      </p:sp>
      <p:sp>
        <p:nvSpPr>
          <p:cNvPr id="25" name="TextBox 24"/>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26" name="TextBox 25"/>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Secret Master Plan; Tesla Q1 2026 Update; Tesla About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dirty="0">
                <a:solidFill>
                  <a:srgbClr val="FFFFFF"/>
                </a:solidFill>
                <a:latin typeface="Arial" panose="020B0604020202020204" pitchFamily="34" charset="0"/>
                <a:cs typeface="Arial" panose="020B0604020202020204" pitchFamily="34" charset="0"/>
              </a:rPr>
              <a:t>SWOT analysis</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400" b="0" i="0" dirty="0">
                <a:solidFill>
                  <a:srgbClr val="CBD5E1"/>
                </a:solidFill>
                <a:latin typeface="Arial" panose="020B0604020202020204" pitchFamily="34" charset="0"/>
                <a:cs typeface="Arial" panose="020B0604020202020204" pitchFamily="34" charset="0"/>
              </a:rPr>
              <a:t>Internal and external factors shaping strategy</a:t>
            </a:r>
          </a:p>
        </p:txBody>
      </p:sp>
      <p:sp>
        <p:nvSpPr>
          <p:cNvPr id="9" name="Rounded Rectangle 8"/>
          <p:cNvSpPr/>
          <p:nvPr/>
        </p:nvSpPr>
        <p:spPr>
          <a:xfrm>
            <a:off x="731520" y="1234440"/>
            <a:ext cx="5257800" cy="1691640"/>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dirty="0">
              <a:latin typeface="Arial" panose="020B0604020202020204" pitchFamily="34" charset="0"/>
              <a:cs typeface="Arial" panose="020B0604020202020204" pitchFamily="34" charset="0"/>
            </a:endParaRPr>
          </a:p>
        </p:txBody>
      </p:sp>
      <p:sp>
        <p:nvSpPr>
          <p:cNvPr id="10" name="Rectangle 9"/>
          <p:cNvSpPr/>
          <p:nvPr/>
        </p:nvSpPr>
        <p:spPr>
          <a:xfrm>
            <a:off x="731520" y="1234440"/>
            <a:ext cx="73152" cy="169164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32688" y="1362456"/>
            <a:ext cx="4892040" cy="228600"/>
          </a:xfrm>
          <a:prstGeom prst="rect">
            <a:avLst/>
          </a:prstGeom>
          <a:noFill/>
        </p:spPr>
        <p:txBody>
          <a:bodyPr wrap="square" lIns="18288" tIns="9144" rIns="18288" bIns="9144" anchor="t"/>
          <a:lstStyle/>
          <a:p>
            <a:pPr algn="l"/>
            <a:r>
              <a:rPr sz="1400" b="1" i="0" dirty="0">
                <a:solidFill>
                  <a:srgbClr val="16A34A"/>
                </a:solidFill>
                <a:latin typeface="Arial" panose="020B0604020202020204" pitchFamily="34" charset="0"/>
                <a:cs typeface="Arial" panose="020B0604020202020204" pitchFamily="34" charset="0"/>
              </a:rPr>
              <a:t>Strengths</a:t>
            </a:r>
          </a:p>
        </p:txBody>
      </p:sp>
      <p:sp>
        <p:nvSpPr>
          <p:cNvPr id="12" name="TextBox 11"/>
          <p:cNvSpPr txBox="1"/>
          <p:nvPr/>
        </p:nvSpPr>
        <p:spPr>
          <a:xfrm>
            <a:off x="932688" y="1709928"/>
            <a:ext cx="4855464" cy="1106424"/>
          </a:xfrm>
          <a:prstGeom prst="rect">
            <a:avLst/>
          </a:prstGeom>
          <a:noFill/>
        </p:spPr>
        <p:txBody>
          <a:bodyPr wrap="square" lIns="18288" tIns="9144" rIns="18288" bIns="9144" anchor="t"/>
          <a:lstStyle/>
          <a:p>
            <a:pPr algn="l"/>
            <a:r>
              <a:rPr dirty="0">
                <a:latin typeface="Arial" panose="020B0604020202020204" pitchFamily="34" charset="0"/>
                <a:cs typeface="Arial" panose="020B0604020202020204" pitchFamily="34" charset="0"/>
              </a:rPr>
              <a:t>Brand power, software culture, charging ecosystem, vertical integration and strong cash base (Tesla, n.d.; Tesla, 2026a).</a:t>
            </a:r>
          </a:p>
        </p:txBody>
      </p:sp>
      <p:sp>
        <p:nvSpPr>
          <p:cNvPr id="13" name="Rounded Rectangle 12"/>
          <p:cNvSpPr/>
          <p:nvPr/>
        </p:nvSpPr>
        <p:spPr>
          <a:xfrm>
            <a:off x="6126480" y="1234440"/>
            <a:ext cx="5257800" cy="1691640"/>
          </a:xfrm>
          <a:prstGeom prst="roundRect">
            <a:avLst/>
          </a:prstGeom>
          <a:solidFill>
            <a:srgbClr val="FEF2F2"/>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ectangle 13"/>
          <p:cNvSpPr/>
          <p:nvPr/>
        </p:nvSpPr>
        <p:spPr>
          <a:xfrm>
            <a:off x="6126480" y="1234440"/>
            <a:ext cx="73152" cy="1691640"/>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327648" y="1362456"/>
            <a:ext cx="4892040" cy="228600"/>
          </a:xfrm>
          <a:prstGeom prst="rect">
            <a:avLst/>
          </a:prstGeom>
          <a:noFill/>
        </p:spPr>
        <p:txBody>
          <a:bodyPr wrap="square" lIns="18288" tIns="9144" rIns="18288" bIns="9144" anchor="t"/>
          <a:lstStyle/>
          <a:p>
            <a:pPr algn="l"/>
            <a:r>
              <a:rPr sz="1400" b="1" i="0" dirty="0">
                <a:solidFill>
                  <a:srgbClr val="DC2626"/>
                </a:solidFill>
                <a:latin typeface="Arial" panose="020B0604020202020204" pitchFamily="34" charset="0"/>
                <a:cs typeface="Arial" panose="020B0604020202020204" pitchFamily="34" charset="0"/>
              </a:rPr>
              <a:t>Weaknesses</a:t>
            </a:r>
          </a:p>
        </p:txBody>
      </p:sp>
      <p:sp>
        <p:nvSpPr>
          <p:cNvPr id="16" name="TextBox 15"/>
          <p:cNvSpPr txBox="1"/>
          <p:nvPr/>
        </p:nvSpPr>
        <p:spPr>
          <a:xfrm>
            <a:off x="6327648" y="1709928"/>
            <a:ext cx="4855464" cy="1106424"/>
          </a:xfrm>
          <a:prstGeom prst="rect">
            <a:avLst/>
          </a:prstGeom>
          <a:noFill/>
        </p:spPr>
        <p:txBody>
          <a:bodyPr wrap="square" lIns="18288" tIns="9144" rIns="18288" bIns="9144" anchor="t"/>
          <a:lstStyle/>
          <a:p>
            <a:pPr algn="l"/>
            <a:r>
              <a:rPr dirty="0">
                <a:latin typeface="Arial" panose="020B0604020202020204" pitchFamily="34" charset="0"/>
                <a:cs typeface="Arial" panose="020B0604020202020204" pitchFamily="34" charset="0"/>
              </a:rPr>
              <a:t>Narrower model range than rivals, service bottlenecks, premium pricing pressure and margin volatility (Tesla, 2026a).</a:t>
            </a:r>
          </a:p>
        </p:txBody>
      </p:sp>
      <p:sp>
        <p:nvSpPr>
          <p:cNvPr id="17" name="Rounded Rectangle 16"/>
          <p:cNvSpPr/>
          <p:nvPr/>
        </p:nvSpPr>
        <p:spPr>
          <a:xfrm>
            <a:off x="731520" y="3657600"/>
            <a:ext cx="5257800" cy="1691640"/>
          </a:xfrm>
          <a:prstGeom prst="roundRect">
            <a:avLst/>
          </a:prstGeom>
          <a:solidFill>
            <a:srgbClr val="EFF6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31520" y="3657600"/>
            <a:ext cx="73152" cy="169164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32688" y="3785616"/>
            <a:ext cx="4892040" cy="228600"/>
          </a:xfrm>
          <a:prstGeom prst="rect">
            <a:avLst/>
          </a:prstGeom>
          <a:noFill/>
        </p:spPr>
        <p:txBody>
          <a:bodyPr wrap="square" lIns="18288" tIns="9144" rIns="18288" bIns="9144" anchor="t"/>
          <a:lstStyle/>
          <a:p>
            <a:pPr algn="l"/>
            <a:r>
              <a:rPr sz="1600" b="1" i="0">
                <a:solidFill>
                  <a:srgbClr val="2563EB"/>
                </a:solidFill>
                <a:latin typeface="Arial" panose="020B0604020202020204" pitchFamily="34" charset="0"/>
                <a:cs typeface="Arial" panose="020B0604020202020204" pitchFamily="34" charset="0"/>
              </a:rPr>
              <a:t>Opportunities</a:t>
            </a:r>
          </a:p>
        </p:txBody>
      </p:sp>
      <p:sp>
        <p:nvSpPr>
          <p:cNvPr id="20" name="TextBox 19"/>
          <p:cNvSpPr txBox="1"/>
          <p:nvPr/>
        </p:nvSpPr>
        <p:spPr>
          <a:xfrm>
            <a:off x="941832" y="4123944"/>
            <a:ext cx="4855464" cy="1106424"/>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Energy storage growth, AI/</a:t>
            </a:r>
            <a:r>
              <a:rPr sz="1600" dirty="0" err="1">
                <a:latin typeface="Arial" panose="020B0604020202020204" pitchFamily="34" charset="0"/>
                <a:cs typeface="Arial" panose="020B0604020202020204" pitchFamily="34" charset="0"/>
              </a:rPr>
              <a:t>Robotaxi</a:t>
            </a:r>
            <a:r>
              <a:rPr sz="1600" dirty="0">
                <a:latin typeface="Arial" panose="020B0604020202020204" pitchFamily="34" charset="0"/>
                <a:cs typeface="Arial" panose="020B0604020202020204" pitchFamily="34" charset="0"/>
              </a:rPr>
              <a:t> </a:t>
            </a:r>
            <a:r>
              <a:rPr sz="1600" dirty="0" err="1">
                <a:latin typeface="Arial" panose="020B0604020202020204" pitchFamily="34" charset="0"/>
                <a:cs typeface="Arial" panose="020B0604020202020204" pitchFamily="34" charset="0"/>
              </a:rPr>
              <a:t>monetisation</a:t>
            </a:r>
            <a:r>
              <a:rPr sz="1600" dirty="0">
                <a:latin typeface="Arial" panose="020B0604020202020204" pitchFamily="34" charset="0"/>
                <a:cs typeface="Arial" panose="020B0604020202020204" pitchFamily="34" charset="0"/>
              </a:rPr>
              <a:t>, emerging-market expansion and service subscriptions (Tesla, 2026a; Tesla, 2026b).</a:t>
            </a:r>
          </a:p>
        </p:txBody>
      </p:sp>
      <p:sp>
        <p:nvSpPr>
          <p:cNvPr id="21" name="Rounded Rectangle 20"/>
          <p:cNvSpPr/>
          <p:nvPr/>
        </p:nvSpPr>
        <p:spPr>
          <a:xfrm>
            <a:off x="6126480" y="3657600"/>
            <a:ext cx="5257800" cy="1691640"/>
          </a:xfrm>
          <a:prstGeom prst="roundRect">
            <a:avLst/>
          </a:prstGeom>
          <a:solidFill>
            <a:srgbClr val="FFF7E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126480" y="3657600"/>
            <a:ext cx="73152" cy="1691640"/>
          </a:xfrm>
          <a:prstGeom prst="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327648" y="3785616"/>
            <a:ext cx="4892040" cy="228600"/>
          </a:xfrm>
          <a:prstGeom prst="rect">
            <a:avLst/>
          </a:prstGeom>
          <a:noFill/>
        </p:spPr>
        <p:txBody>
          <a:bodyPr wrap="square" lIns="18288" tIns="9144" rIns="18288" bIns="9144" anchor="t"/>
          <a:lstStyle/>
          <a:p>
            <a:pPr algn="l"/>
            <a:r>
              <a:rPr sz="1600" b="1" i="0">
                <a:solidFill>
                  <a:srgbClr val="EA580C"/>
                </a:solidFill>
                <a:latin typeface="Arial" panose="020B0604020202020204" pitchFamily="34" charset="0"/>
                <a:cs typeface="Arial" panose="020B0604020202020204" pitchFamily="34" charset="0"/>
              </a:rPr>
              <a:t>Threats</a:t>
            </a:r>
          </a:p>
        </p:txBody>
      </p:sp>
      <p:sp>
        <p:nvSpPr>
          <p:cNvPr id="24" name="TextBox 23"/>
          <p:cNvSpPr txBox="1"/>
          <p:nvPr/>
        </p:nvSpPr>
        <p:spPr>
          <a:xfrm>
            <a:off x="6327648" y="4133088"/>
            <a:ext cx="4855464" cy="1106424"/>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BYD cost leadership, VW scale in Europe, policy/incentive shifts, tariffs and autonomy regulation (author analysis; Tesla, 2026a).</a:t>
            </a:r>
          </a:p>
        </p:txBody>
      </p:sp>
      <p:sp>
        <p:nvSpPr>
          <p:cNvPr id="25" name="Rounded Rectangle 24"/>
          <p:cNvSpPr/>
          <p:nvPr/>
        </p:nvSpPr>
        <p:spPr>
          <a:xfrm>
            <a:off x="731520" y="5532120"/>
            <a:ext cx="10652760" cy="640080"/>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ectangle 25"/>
          <p:cNvSpPr/>
          <p:nvPr/>
        </p:nvSpPr>
        <p:spPr>
          <a:xfrm>
            <a:off x="731520" y="5532120"/>
            <a:ext cx="73152" cy="640080"/>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932688" y="5614416"/>
            <a:ext cx="10287000" cy="228600"/>
          </a:xfrm>
          <a:prstGeom prst="rect">
            <a:avLst/>
          </a:prstGeom>
          <a:noFill/>
        </p:spPr>
        <p:txBody>
          <a:bodyPr wrap="square" lIns="18288" tIns="9144" rIns="18288" bIns="9144" anchor="t"/>
          <a:lstStyle/>
          <a:p>
            <a:pPr algn="l"/>
            <a:r>
              <a:rPr sz="1200" b="1" i="0" dirty="0">
                <a:solidFill>
                  <a:srgbClr val="7C3AED"/>
                </a:solidFill>
                <a:latin typeface="Arial" panose="020B0604020202020204" pitchFamily="34" charset="0"/>
                <a:cs typeface="Arial" panose="020B0604020202020204" pitchFamily="34" charset="0"/>
              </a:rPr>
              <a:t>Analytical takeaway</a:t>
            </a:r>
          </a:p>
        </p:txBody>
      </p:sp>
      <p:sp>
        <p:nvSpPr>
          <p:cNvPr id="28" name="TextBox 27"/>
          <p:cNvSpPr txBox="1"/>
          <p:nvPr/>
        </p:nvSpPr>
        <p:spPr>
          <a:xfrm>
            <a:off x="932688" y="5824728"/>
            <a:ext cx="10250424" cy="237744"/>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Strategic assets are strong; speed of execution is the real test (author analysis based on Tesla, 2026a; 2026b).</a:t>
            </a:r>
          </a:p>
        </p:txBody>
      </p:sp>
      <p:sp>
        <p:nvSpPr>
          <p:cNvPr id="29" name="TextBox 28"/>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30" name="TextBox 29"/>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official updates and author analysis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dirty="0">
                <a:solidFill>
                  <a:srgbClr val="FFFFFF"/>
                </a:solidFill>
                <a:latin typeface="Aptos Display"/>
              </a:rPr>
              <a:t>Competitor </a:t>
            </a:r>
            <a:r>
              <a:rPr sz="2500" b="1" i="0" dirty="0">
                <a:solidFill>
                  <a:srgbClr val="FFFFFF"/>
                </a:solidFill>
                <a:latin typeface="Arial" panose="020B0604020202020204" pitchFamily="34" charset="0"/>
                <a:cs typeface="Arial" panose="020B0604020202020204" pitchFamily="34" charset="0"/>
              </a:rPr>
              <a:t>analysis</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400" b="0" i="0">
                <a:solidFill>
                  <a:srgbClr val="CBD5E1"/>
                </a:solidFill>
                <a:latin typeface="Arial" panose="020B0604020202020204" pitchFamily="34" charset="0"/>
                <a:cs typeface="Arial" panose="020B0604020202020204" pitchFamily="34" charset="0"/>
              </a:rPr>
              <a:t>Direct and indirect competitors</a:t>
            </a:r>
          </a:p>
        </p:txBody>
      </p:sp>
      <p:sp>
        <p:nvSpPr>
          <p:cNvPr id="9" name="Rounded Rectangle 8"/>
          <p:cNvSpPr/>
          <p:nvPr/>
        </p:nvSpPr>
        <p:spPr>
          <a:xfrm>
            <a:off x="594360" y="1143000"/>
            <a:ext cx="6364224" cy="465429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000" dirty="0">
              <a:latin typeface="Arial" panose="020B0604020202020204" pitchFamily="34" charset="0"/>
              <a:cs typeface="Arial" panose="020B0604020202020204" pitchFamily="34" charset="0"/>
            </a:endParaRPr>
          </a:p>
        </p:txBody>
      </p:sp>
      <p:sp>
        <p:nvSpPr>
          <p:cNvPr id="10" name="TextBox 9"/>
          <p:cNvSpPr txBox="1"/>
          <p:nvPr/>
        </p:nvSpPr>
        <p:spPr>
          <a:xfrm>
            <a:off x="868680" y="1371600"/>
            <a:ext cx="5303520" cy="246888"/>
          </a:xfrm>
          <a:prstGeom prst="rect">
            <a:avLst/>
          </a:prstGeom>
          <a:noFill/>
        </p:spPr>
        <p:txBody>
          <a:bodyPr wrap="square" lIns="45720" tIns="22860" rIns="45720" bIns="22860" anchor="t"/>
          <a:lstStyle/>
          <a:p>
            <a:pPr algn="l"/>
            <a:r>
              <a:rPr b="1" i="0">
                <a:solidFill>
                  <a:srgbClr val="0D172A"/>
                </a:solidFill>
                <a:latin typeface="Arial" panose="020B0604020202020204" pitchFamily="34" charset="0"/>
                <a:cs typeface="Arial" panose="020B0604020202020204" pitchFamily="34" charset="0"/>
              </a:rPr>
              <a:t>Competitive pressure summary</a:t>
            </a:r>
          </a:p>
        </p:txBody>
      </p:sp>
      <p:sp>
        <p:nvSpPr>
          <p:cNvPr id="11" name="Rectangle 10"/>
          <p:cNvSpPr/>
          <p:nvPr/>
        </p:nvSpPr>
        <p:spPr>
          <a:xfrm>
            <a:off x="868680" y="1783080"/>
            <a:ext cx="1051560" cy="347472"/>
          </a:xfrm>
          <a:prstGeom prst="rect">
            <a:avLst/>
          </a:prstGeom>
          <a:solidFill>
            <a:srgbClr val="0D172A"/>
          </a:solidFill>
          <a:ln>
            <a:solidFill>
              <a:srgbClr val="0D172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86968" y="1856232"/>
            <a:ext cx="1014984" cy="146304"/>
          </a:xfrm>
          <a:prstGeom prst="rect">
            <a:avLst/>
          </a:prstGeom>
          <a:noFill/>
        </p:spPr>
        <p:txBody>
          <a:bodyPr wrap="square" lIns="0" tIns="0" rIns="0" bIns="0" anchor="t"/>
          <a:lstStyle/>
          <a:p>
            <a:pPr algn="ctr"/>
            <a:r>
              <a:rPr sz="950" b="1" i="0">
                <a:solidFill>
                  <a:srgbClr val="FFFFFF"/>
                </a:solidFill>
                <a:latin typeface="Aptos"/>
              </a:rPr>
              <a:t>Firm</a:t>
            </a:r>
          </a:p>
        </p:txBody>
      </p:sp>
      <p:sp>
        <p:nvSpPr>
          <p:cNvPr id="13" name="Rectangle 12"/>
          <p:cNvSpPr/>
          <p:nvPr/>
        </p:nvSpPr>
        <p:spPr>
          <a:xfrm>
            <a:off x="1920240" y="1783080"/>
            <a:ext cx="868680" cy="347472"/>
          </a:xfrm>
          <a:prstGeom prst="rect">
            <a:avLst/>
          </a:prstGeom>
          <a:solidFill>
            <a:srgbClr val="0D172A"/>
          </a:solidFill>
          <a:ln>
            <a:solidFill>
              <a:srgbClr val="0D172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1938528" y="1856232"/>
            <a:ext cx="832104" cy="146304"/>
          </a:xfrm>
          <a:prstGeom prst="rect">
            <a:avLst/>
          </a:prstGeom>
          <a:noFill/>
        </p:spPr>
        <p:txBody>
          <a:bodyPr wrap="square" lIns="0" tIns="0" rIns="0" bIns="0" anchor="t"/>
          <a:lstStyle/>
          <a:p>
            <a:pPr algn="ctr"/>
            <a:r>
              <a:rPr sz="950" b="1" i="0">
                <a:solidFill>
                  <a:srgbClr val="FFFFFF"/>
                </a:solidFill>
                <a:latin typeface="Aptos"/>
              </a:rPr>
              <a:t>Type</a:t>
            </a:r>
          </a:p>
        </p:txBody>
      </p:sp>
      <p:sp>
        <p:nvSpPr>
          <p:cNvPr id="15" name="Rectangle 14"/>
          <p:cNvSpPr/>
          <p:nvPr/>
        </p:nvSpPr>
        <p:spPr>
          <a:xfrm>
            <a:off x="2788920" y="1783080"/>
            <a:ext cx="2514600" cy="347472"/>
          </a:xfrm>
          <a:prstGeom prst="rect">
            <a:avLst/>
          </a:prstGeom>
          <a:solidFill>
            <a:srgbClr val="0D172A"/>
          </a:solidFill>
          <a:ln>
            <a:solidFill>
              <a:srgbClr val="0D172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2807208" y="1856232"/>
            <a:ext cx="2478024" cy="146304"/>
          </a:xfrm>
          <a:prstGeom prst="rect">
            <a:avLst/>
          </a:prstGeom>
          <a:noFill/>
        </p:spPr>
        <p:txBody>
          <a:bodyPr wrap="square" lIns="0" tIns="0" rIns="0" bIns="0" anchor="t"/>
          <a:lstStyle/>
          <a:p>
            <a:pPr algn="ctr"/>
            <a:r>
              <a:rPr sz="950" b="1" i="0">
                <a:solidFill>
                  <a:srgbClr val="FFFFFF"/>
                </a:solidFill>
                <a:latin typeface="Aptos"/>
              </a:rPr>
              <a:t>Strategic pressure</a:t>
            </a:r>
          </a:p>
        </p:txBody>
      </p:sp>
      <p:sp>
        <p:nvSpPr>
          <p:cNvPr id="17" name="Rectangle 16"/>
          <p:cNvSpPr/>
          <p:nvPr/>
        </p:nvSpPr>
        <p:spPr>
          <a:xfrm>
            <a:off x="5303520" y="1783080"/>
            <a:ext cx="1051560" cy="347472"/>
          </a:xfrm>
          <a:prstGeom prst="rect">
            <a:avLst/>
          </a:prstGeom>
          <a:solidFill>
            <a:srgbClr val="0D172A"/>
          </a:solidFill>
          <a:ln>
            <a:solidFill>
              <a:srgbClr val="0D172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5321808" y="1856232"/>
            <a:ext cx="1014984" cy="146304"/>
          </a:xfrm>
          <a:prstGeom prst="rect">
            <a:avLst/>
          </a:prstGeom>
          <a:noFill/>
        </p:spPr>
        <p:txBody>
          <a:bodyPr wrap="square" lIns="0" tIns="0" rIns="0" bIns="0" anchor="t"/>
          <a:lstStyle/>
          <a:p>
            <a:pPr algn="ctr"/>
            <a:r>
              <a:rPr sz="950" b="1" i="0">
                <a:solidFill>
                  <a:srgbClr val="FFFFFF"/>
                </a:solidFill>
                <a:latin typeface="Aptos"/>
              </a:rPr>
              <a:t>Threat</a:t>
            </a:r>
          </a:p>
        </p:txBody>
      </p:sp>
      <p:sp>
        <p:nvSpPr>
          <p:cNvPr id="19" name="Rectangle 18"/>
          <p:cNvSpPr/>
          <p:nvPr/>
        </p:nvSpPr>
        <p:spPr>
          <a:xfrm>
            <a:off x="868680" y="2130552"/>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200"/>
          </a:p>
        </p:txBody>
      </p:sp>
      <p:sp>
        <p:nvSpPr>
          <p:cNvPr id="20" name="TextBox 19"/>
          <p:cNvSpPr txBox="1"/>
          <p:nvPr/>
        </p:nvSpPr>
        <p:spPr>
          <a:xfrm>
            <a:off x="905256" y="2240280"/>
            <a:ext cx="978408" cy="384048"/>
          </a:xfrm>
          <a:prstGeom prst="rect">
            <a:avLst/>
          </a:prstGeom>
          <a:noFill/>
        </p:spPr>
        <p:txBody>
          <a:bodyPr wrap="square" lIns="0" tIns="0" rIns="0" bIns="0" anchor="t"/>
          <a:lstStyle/>
          <a:p>
            <a:pPr algn="ctr"/>
            <a:r>
              <a:rPr sz="1600" b="1" i="0">
                <a:solidFill>
                  <a:srgbClr val="1E293B"/>
                </a:solidFill>
                <a:latin typeface="Aptos"/>
              </a:rPr>
              <a:t>BYD</a:t>
            </a:r>
          </a:p>
        </p:txBody>
      </p:sp>
      <p:sp>
        <p:nvSpPr>
          <p:cNvPr id="21" name="Rectangle 20"/>
          <p:cNvSpPr/>
          <p:nvPr/>
        </p:nvSpPr>
        <p:spPr>
          <a:xfrm>
            <a:off x="1920240" y="2130552"/>
            <a:ext cx="86868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TextBox 21"/>
          <p:cNvSpPr txBox="1"/>
          <p:nvPr/>
        </p:nvSpPr>
        <p:spPr>
          <a:xfrm>
            <a:off x="1956816" y="2240280"/>
            <a:ext cx="795528" cy="384048"/>
          </a:xfrm>
          <a:prstGeom prst="rect">
            <a:avLst/>
          </a:prstGeom>
          <a:noFill/>
        </p:spPr>
        <p:txBody>
          <a:bodyPr wrap="square" lIns="0" tIns="0" rIns="0" bIns="0" anchor="t"/>
          <a:lstStyle/>
          <a:p>
            <a:pPr algn="ctr"/>
            <a:r>
              <a:rPr sz="940" b="0" i="0">
                <a:solidFill>
                  <a:srgbClr val="1E293B"/>
                </a:solidFill>
                <a:latin typeface="Aptos"/>
              </a:rPr>
              <a:t>Direct</a:t>
            </a:r>
          </a:p>
        </p:txBody>
      </p:sp>
      <p:sp>
        <p:nvSpPr>
          <p:cNvPr id="23" name="Rectangle 22"/>
          <p:cNvSpPr/>
          <p:nvPr/>
        </p:nvSpPr>
        <p:spPr>
          <a:xfrm>
            <a:off x="2788920" y="2130552"/>
            <a:ext cx="251460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2825496" y="2240280"/>
            <a:ext cx="2441448" cy="384048"/>
          </a:xfrm>
          <a:prstGeom prst="rect">
            <a:avLst/>
          </a:prstGeom>
          <a:noFill/>
        </p:spPr>
        <p:txBody>
          <a:bodyPr wrap="square" lIns="0" tIns="0" rIns="0" bIns="0" anchor="t"/>
          <a:lstStyle/>
          <a:p>
            <a:pPr algn="l"/>
            <a:r>
              <a:rPr sz="1100">
                <a:latin typeface="Arial" panose="020B0604020202020204" pitchFamily="34" charset="0"/>
                <a:cs typeface="Arial" panose="020B0604020202020204" pitchFamily="34" charset="0"/>
              </a:rPr>
              <a:t>Cost leadership, battery scale and rapid global expansion (author analysis)</a:t>
            </a:r>
          </a:p>
        </p:txBody>
      </p:sp>
      <p:sp>
        <p:nvSpPr>
          <p:cNvPr id="25" name="Rectangle 24"/>
          <p:cNvSpPr/>
          <p:nvPr/>
        </p:nvSpPr>
        <p:spPr>
          <a:xfrm>
            <a:off x="5303520" y="2130552"/>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5340096" y="2240280"/>
            <a:ext cx="978408" cy="384048"/>
          </a:xfrm>
          <a:prstGeom prst="rect">
            <a:avLst/>
          </a:prstGeom>
          <a:noFill/>
        </p:spPr>
        <p:txBody>
          <a:bodyPr wrap="square" lIns="0" tIns="0" rIns="0" bIns="0" anchor="t"/>
          <a:lstStyle/>
          <a:p>
            <a:pPr algn="ctr"/>
            <a:r>
              <a:rPr sz="1600" b="1" i="0">
                <a:solidFill>
                  <a:srgbClr val="DC2626"/>
                </a:solidFill>
                <a:latin typeface="Aptos"/>
              </a:rPr>
              <a:t>High</a:t>
            </a:r>
          </a:p>
        </p:txBody>
      </p:sp>
      <p:sp>
        <p:nvSpPr>
          <p:cNvPr id="27" name="Rectangle 26"/>
          <p:cNvSpPr/>
          <p:nvPr/>
        </p:nvSpPr>
        <p:spPr>
          <a:xfrm>
            <a:off x="868680" y="2788920"/>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TextBox 27"/>
          <p:cNvSpPr txBox="1"/>
          <p:nvPr/>
        </p:nvSpPr>
        <p:spPr>
          <a:xfrm>
            <a:off x="905256" y="2898648"/>
            <a:ext cx="978408" cy="384048"/>
          </a:xfrm>
          <a:prstGeom prst="rect">
            <a:avLst/>
          </a:prstGeom>
          <a:noFill/>
        </p:spPr>
        <p:txBody>
          <a:bodyPr wrap="square" lIns="0" tIns="0" rIns="0" bIns="0" anchor="t"/>
          <a:lstStyle/>
          <a:p>
            <a:pPr algn="ctr"/>
            <a:r>
              <a:rPr sz="1200" b="1" i="0">
                <a:solidFill>
                  <a:srgbClr val="1E293B"/>
                </a:solidFill>
                <a:latin typeface="Aptos"/>
              </a:rPr>
              <a:t>Volkswagen</a:t>
            </a:r>
          </a:p>
        </p:txBody>
      </p:sp>
      <p:sp>
        <p:nvSpPr>
          <p:cNvPr id="29" name="Rectangle 28"/>
          <p:cNvSpPr/>
          <p:nvPr/>
        </p:nvSpPr>
        <p:spPr>
          <a:xfrm>
            <a:off x="1920240" y="2788920"/>
            <a:ext cx="86868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1956816" y="2898648"/>
            <a:ext cx="795528" cy="384048"/>
          </a:xfrm>
          <a:prstGeom prst="rect">
            <a:avLst/>
          </a:prstGeom>
          <a:noFill/>
        </p:spPr>
        <p:txBody>
          <a:bodyPr wrap="square" lIns="0" tIns="0" rIns="0" bIns="0" anchor="t"/>
          <a:lstStyle/>
          <a:p>
            <a:pPr algn="ctr"/>
            <a:r>
              <a:rPr sz="940" b="0" i="0">
                <a:solidFill>
                  <a:srgbClr val="1E293B"/>
                </a:solidFill>
                <a:latin typeface="Aptos"/>
              </a:rPr>
              <a:t>Direct</a:t>
            </a:r>
          </a:p>
        </p:txBody>
      </p:sp>
      <p:sp>
        <p:nvSpPr>
          <p:cNvPr id="31" name="Rectangle 30"/>
          <p:cNvSpPr/>
          <p:nvPr/>
        </p:nvSpPr>
        <p:spPr>
          <a:xfrm>
            <a:off x="2788920" y="2788920"/>
            <a:ext cx="251460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2825496" y="2898648"/>
            <a:ext cx="2441448" cy="384048"/>
          </a:xfrm>
          <a:prstGeom prst="rect">
            <a:avLst/>
          </a:prstGeom>
          <a:noFill/>
        </p:spPr>
        <p:txBody>
          <a:bodyPr wrap="square" lIns="0" tIns="0" rIns="0" bIns="0" anchor="t"/>
          <a:lstStyle/>
          <a:p>
            <a:pPr algn="l"/>
            <a:r>
              <a:rPr sz="1100" dirty="0">
                <a:latin typeface="Arial" panose="020B0604020202020204" pitchFamily="34" charset="0"/>
                <a:cs typeface="Arial" panose="020B0604020202020204" pitchFamily="34" charset="0"/>
              </a:rPr>
              <a:t>European scale and broad brand portfolio (author analysis)</a:t>
            </a:r>
          </a:p>
        </p:txBody>
      </p:sp>
      <p:sp>
        <p:nvSpPr>
          <p:cNvPr id="33" name="Rectangle 32"/>
          <p:cNvSpPr/>
          <p:nvPr/>
        </p:nvSpPr>
        <p:spPr>
          <a:xfrm>
            <a:off x="5303520" y="2788920"/>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4" name="TextBox 33"/>
          <p:cNvSpPr txBox="1"/>
          <p:nvPr/>
        </p:nvSpPr>
        <p:spPr>
          <a:xfrm>
            <a:off x="5340096" y="2898648"/>
            <a:ext cx="978408" cy="384048"/>
          </a:xfrm>
          <a:prstGeom prst="rect">
            <a:avLst/>
          </a:prstGeom>
          <a:noFill/>
        </p:spPr>
        <p:txBody>
          <a:bodyPr wrap="square" lIns="0" tIns="0" rIns="0" bIns="0" anchor="t"/>
          <a:lstStyle/>
          <a:p>
            <a:pPr algn="ctr"/>
            <a:r>
              <a:rPr sz="1200" b="1" i="0">
                <a:solidFill>
                  <a:srgbClr val="EA580C"/>
                </a:solidFill>
                <a:latin typeface="Aptos"/>
              </a:rPr>
              <a:t>Med-High</a:t>
            </a:r>
          </a:p>
        </p:txBody>
      </p:sp>
      <p:sp>
        <p:nvSpPr>
          <p:cNvPr id="35" name="Rectangle 34"/>
          <p:cNvSpPr/>
          <p:nvPr/>
        </p:nvSpPr>
        <p:spPr>
          <a:xfrm>
            <a:off x="868680" y="3447287"/>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6" name="TextBox 35"/>
          <p:cNvSpPr txBox="1"/>
          <p:nvPr/>
        </p:nvSpPr>
        <p:spPr>
          <a:xfrm>
            <a:off x="905256" y="3557015"/>
            <a:ext cx="978408" cy="384048"/>
          </a:xfrm>
          <a:prstGeom prst="rect">
            <a:avLst/>
          </a:prstGeom>
          <a:noFill/>
        </p:spPr>
        <p:txBody>
          <a:bodyPr wrap="square" lIns="0" tIns="0" rIns="0" bIns="0" anchor="t"/>
          <a:lstStyle/>
          <a:p>
            <a:pPr algn="ctr"/>
            <a:r>
              <a:rPr sz="1400" b="1" i="0">
                <a:solidFill>
                  <a:srgbClr val="1E293B"/>
                </a:solidFill>
                <a:latin typeface="Aptos"/>
              </a:rPr>
              <a:t>Toyota</a:t>
            </a:r>
          </a:p>
        </p:txBody>
      </p:sp>
      <p:sp>
        <p:nvSpPr>
          <p:cNvPr id="37" name="Rectangle 36"/>
          <p:cNvSpPr/>
          <p:nvPr/>
        </p:nvSpPr>
        <p:spPr>
          <a:xfrm>
            <a:off x="1920240" y="3447287"/>
            <a:ext cx="86868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TextBox 37"/>
          <p:cNvSpPr txBox="1"/>
          <p:nvPr/>
        </p:nvSpPr>
        <p:spPr>
          <a:xfrm>
            <a:off x="1956816" y="3557015"/>
            <a:ext cx="795528" cy="384048"/>
          </a:xfrm>
          <a:prstGeom prst="rect">
            <a:avLst/>
          </a:prstGeom>
          <a:noFill/>
        </p:spPr>
        <p:txBody>
          <a:bodyPr wrap="square" lIns="0" tIns="0" rIns="0" bIns="0" anchor="t"/>
          <a:lstStyle/>
          <a:p>
            <a:pPr algn="ctr"/>
            <a:r>
              <a:rPr sz="940" b="0" i="0">
                <a:solidFill>
                  <a:srgbClr val="1E293B"/>
                </a:solidFill>
                <a:latin typeface="Aptos"/>
              </a:rPr>
              <a:t>Indirect</a:t>
            </a:r>
          </a:p>
        </p:txBody>
      </p:sp>
      <p:sp>
        <p:nvSpPr>
          <p:cNvPr id="39" name="Rectangle 38"/>
          <p:cNvSpPr/>
          <p:nvPr/>
        </p:nvSpPr>
        <p:spPr>
          <a:xfrm>
            <a:off x="2788920" y="3447287"/>
            <a:ext cx="251460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TextBox 39"/>
          <p:cNvSpPr txBox="1"/>
          <p:nvPr/>
        </p:nvSpPr>
        <p:spPr>
          <a:xfrm>
            <a:off x="2825496" y="3557015"/>
            <a:ext cx="2441448" cy="384048"/>
          </a:xfrm>
          <a:prstGeom prst="rect">
            <a:avLst/>
          </a:prstGeom>
          <a:noFill/>
        </p:spPr>
        <p:txBody>
          <a:bodyPr wrap="square" lIns="0" tIns="0" rIns="0" bIns="0" anchor="t"/>
          <a:lstStyle/>
          <a:p>
            <a:pPr algn="l"/>
            <a:r>
              <a:rPr sz="1100">
                <a:latin typeface="Arial" panose="020B0604020202020204" pitchFamily="34" charset="0"/>
                <a:cs typeface="Arial" panose="020B0604020202020204" pitchFamily="34" charset="0"/>
              </a:rPr>
              <a:t>Hybrid strength delays EV switching (author analysis)</a:t>
            </a:r>
          </a:p>
        </p:txBody>
      </p:sp>
      <p:sp>
        <p:nvSpPr>
          <p:cNvPr id="41" name="Rectangle 40"/>
          <p:cNvSpPr/>
          <p:nvPr/>
        </p:nvSpPr>
        <p:spPr>
          <a:xfrm>
            <a:off x="5303520" y="3447287"/>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TextBox 41"/>
          <p:cNvSpPr txBox="1"/>
          <p:nvPr/>
        </p:nvSpPr>
        <p:spPr>
          <a:xfrm>
            <a:off x="5340096" y="3557015"/>
            <a:ext cx="978408" cy="384048"/>
          </a:xfrm>
          <a:prstGeom prst="rect">
            <a:avLst/>
          </a:prstGeom>
          <a:noFill/>
        </p:spPr>
        <p:txBody>
          <a:bodyPr wrap="square" lIns="0" tIns="0" rIns="0" bIns="0" anchor="t"/>
          <a:lstStyle/>
          <a:p>
            <a:pPr algn="ctr"/>
            <a:r>
              <a:rPr sz="1600" b="1" i="0" dirty="0">
                <a:solidFill>
                  <a:srgbClr val="2563EB"/>
                </a:solidFill>
                <a:latin typeface="Aptos"/>
              </a:rPr>
              <a:t>Medium</a:t>
            </a:r>
          </a:p>
        </p:txBody>
      </p:sp>
      <p:sp>
        <p:nvSpPr>
          <p:cNvPr id="43" name="Rectangle 42"/>
          <p:cNvSpPr/>
          <p:nvPr/>
        </p:nvSpPr>
        <p:spPr>
          <a:xfrm>
            <a:off x="868680" y="4105656"/>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TextBox 43"/>
          <p:cNvSpPr txBox="1"/>
          <p:nvPr/>
        </p:nvSpPr>
        <p:spPr>
          <a:xfrm>
            <a:off x="905256" y="4215384"/>
            <a:ext cx="978408" cy="384048"/>
          </a:xfrm>
          <a:prstGeom prst="rect">
            <a:avLst/>
          </a:prstGeom>
          <a:noFill/>
        </p:spPr>
        <p:txBody>
          <a:bodyPr wrap="square" lIns="0" tIns="0" rIns="0" bIns="0" anchor="t"/>
          <a:lstStyle/>
          <a:p>
            <a:pPr algn="ctr"/>
            <a:r>
              <a:rPr sz="1400" b="1" i="0">
                <a:solidFill>
                  <a:srgbClr val="1E293B"/>
                </a:solidFill>
                <a:latin typeface="Aptos"/>
              </a:rPr>
              <a:t>Waymo</a:t>
            </a:r>
          </a:p>
        </p:txBody>
      </p:sp>
      <p:sp>
        <p:nvSpPr>
          <p:cNvPr id="45" name="Rectangle 44"/>
          <p:cNvSpPr/>
          <p:nvPr/>
        </p:nvSpPr>
        <p:spPr>
          <a:xfrm>
            <a:off x="1920240" y="4105656"/>
            <a:ext cx="86868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TextBox 45"/>
          <p:cNvSpPr txBox="1"/>
          <p:nvPr/>
        </p:nvSpPr>
        <p:spPr>
          <a:xfrm>
            <a:off x="1956816" y="4215384"/>
            <a:ext cx="795528" cy="384048"/>
          </a:xfrm>
          <a:prstGeom prst="rect">
            <a:avLst/>
          </a:prstGeom>
          <a:noFill/>
        </p:spPr>
        <p:txBody>
          <a:bodyPr wrap="square" lIns="0" tIns="0" rIns="0" bIns="0" anchor="t"/>
          <a:lstStyle/>
          <a:p>
            <a:pPr algn="ctr"/>
            <a:r>
              <a:rPr sz="940" b="0" i="0">
                <a:solidFill>
                  <a:srgbClr val="1E293B"/>
                </a:solidFill>
                <a:latin typeface="Aptos"/>
              </a:rPr>
              <a:t>Indirect</a:t>
            </a:r>
          </a:p>
        </p:txBody>
      </p:sp>
      <p:sp>
        <p:nvSpPr>
          <p:cNvPr id="47" name="Rectangle 46"/>
          <p:cNvSpPr/>
          <p:nvPr/>
        </p:nvSpPr>
        <p:spPr>
          <a:xfrm>
            <a:off x="2788920" y="4105656"/>
            <a:ext cx="251460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2825496" y="4215384"/>
            <a:ext cx="2441448" cy="384048"/>
          </a:xfrm>
          <a:prstGeom prst="rect">
            <a:avLst/>
          </a:prstGeom>
          <a:noFill/>
        </p:spPr>
        <p:txBody>
          <a:bodyPr wrap="square" lIns="0" tIns="0" rIns="0" bIns="0" anchor="t"/>
          <a:lstStyle/>
          <a:p>
            <a:pPr algn="l"/>
            <a:r>
              <a:rPr sz="1100" b="0" i="0" dirty="0">
                <a:solidFill>
                  <a:srgbClr val="1E293B"/>
                </a:solidFill>
                <a:latin typeface="Arial" panose="020B0604020202020204" pitchFamily="34" charset="0"/>
                <a:cs typeface="Arial" panose="020B0604020202020204" pitchFamily="34" charset="0"/>
              </a:rPr>
              <a:t>Robotaxi execution challenges Tesla narrative</a:t>
            </a:r>
          </a:p>
        </p:txBody>
      </p:sp>
      <p:sp>
        <p:nvSpPr>
          <p:cNvPr id="49" name="Rectangle 48"/>
          <p:cNvSpPr/>
          <p:nvPr/>
        </p:nvSpPr>
        <p:spPr>
          <a:xfrm>
            <a:off x="5303520" y="4105656"/>
            <a:ext cx="1051560" cy="658368"/>
          </a:xfrm>
          <a:prstGeom prst="rect">
            <a:avLst/>
          </a:prstGeom>
          <a:solidFill>
            <a:srgbClr val="FAFBF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0" name="TextBox 49"/>
          <p:cNvSpPr txBox="1"/>
          <p:nvPr/>
        </p:nvSpPr>
        <p:spPr>
          <a:xfrm>
            <a:off x="5340096" y="4215384"/>
            <a:ext cx="1014984" cy="576072"/>
          </a:xfrm>
          <a:prstGeom prst="rect">
            <a:avLst/>
          </a:prstGeom>
          <a:noFill/>
        </p:spPr>
        <p:txBody>
          <a:bodyPr wrap="square" lIns="0" tIns="0" rIns="0" bIns="0" anchor="t"/>
          <a:lstStyle/>
          <a:p>
            <a:pPr algn="ctr"/>
            <a:r>
              <a:rPr sz="1600" b="1" i="0">
                <a:solidFill>
                  <a:srgbClr val="2563EB"/>
                </a:solidFill>
                <a:latin typeface="Aptos"/>
              </a:rPr>
              <a:t>Medium</a:t>
            </a:r>
          </a:p>
        </p:txBody>
      </p:sp>
      <p:sp>
        <p:nvSpPr>
          <p:cNvPr id="51" name="Rounded Rectangle 50"/>
          <p:cNvSpPr/>
          <p:nvPr/>
        </p:nvSpPr>
        <p:spPr>
          <a:xfrm>
            <a:off x="7178040" y="786384"/>
            <a:ext cx="4709160" cy="4608576"/>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2" name="TextBox 51"/>
          <p:cNvSpPr txBox="1"/>
          <p:nvPr/>
        </p:nvSpPr>
        <p:spPr>
          <a:xfrm>
            <a:off x="7452360" y="1371600"/>
            <a:ext cx="3291840" cy="228600"/>
          </a:xfrm>
          <a:prstGeom prst="rect">
            <a:avLst/>
          </a:prstGeom>
          <a:noFill/>
        </p:spPr>
        <p:txBody>
          <a:bodyPr wrap="square" lIns="45720" tIns="22860" rIns="45720" bIns="22860" anchor="t"/>
          <a:lstStyle/>
          <a:p>
            <a:pPr algn="l"/>
            <a:r>
              <a:rPr sz="1400" b="1" i="0">
                <a:solidFill>
                  <a:srgbClr val="0D172A"/>
                </a:solidFill>
                <a:latin typeface="Aptos"/>
              </a:rPr>
              <a:t>Positioning map</a:t>
            </a:r>
          </a:p>
        </p:txBody>
      </p:sp>
      <p:cxnSp>
        <p:nvCxnSpPr>
          <p:cNvPr id="53" name="Connector 52"/>
          <p:cNvCxnSpPr/>
          <p:nvPr/>
        </p:nvCxnSpPr>
        <p:spPr>
          <a:xfrm>
            <a:off x="7635240" y="4663440"/>
            <a:ext cx="3108960" cy="0"/>
          </a:xfrm>
          <a:prstGeom prst="line">
            <a:avLst/>
          </a:prstGeom>
          <a:ln>
            <a:solidFill>
              <a:srgbClr val="67748B"/>
            </a:solidFill>
          </a:ln>
        </p:spPr>
        <p:style>
          <a:lnRef idx="2">
            <a:schemeClr val="accent1"/>
          </a:lnRef>
          <a:fillRef idx="0">
            <a:schemeClr val="accent1"/>
          </a:fillRef>
          <a:effectRef idx="1">
            <a:schemeClr val="accent1"/>
          </a:effectRef>
          <a:fontRef idx="minor">
            <a:schemeClr val="tx1"/>
          </a:fontRef>
        </p:style>
      </p:cxnSp>
      <p:cxnSp>
        <p:nvCxnSpPr>
          <p:cNvPr id="54" name="Connector 53"/>
          <p:cNvCxnSpPr/>
          <p:nvPr/>
        </p:nvCxnSpPr>
        <p:spPr>
          <a:xfrm flipV="1">
            <a:off x="7635240" y="1828800"/>
            <a:ext cx="0" cy="2834640"/>
          </a:xfrm>
          <a:prstGeom prst="line">
            <a:avLst/>
          </a:prstGeom>
          <a:ln>
            <a:solidFill>
              <a:srgbClr val="67748B"/>
            </a:solidFill>
          </a:ln>
        </p:spPr>
        <p:style>
          <a:lnRef idx="2">
            <a:schemeClr val="accent1"/>
          </a:lnRef>
          <a:fillRef idx="0">
            <a:schemeClr val="accent1"/>
          </a:fillRef>
          <a:effectRef idx="1">
            <a:schemeClr val="accent1"/>
          </a:effectRef>
          <a:fontRef idx="minor">
            <a:schemeClr val="tx1"/>
          </a:fontRef>
        </p:style>
      </p:cxnSp>
      <p:sp>
        <p:nvSpPr>
          <p:cNvPr id="55" name="TextBox 54"/>
          <p:cNvSpPr txBox="1"/>
          <p:nvPr/>
        </p:nvSpPr>
        <p:spPr>
          <a:xfrm>
            <a:off x="9738360" y="4791456"/>
            <a:ext cx="1005840" cy="164592"/>
          </a:xfrm>
          <a:prstGeom prst="rect">
            <a:avLst/>
          </a:prstGeom>
          <a:noFill/>
        </p:spPr>
        <p:txBody>
          <a:bodyPr wrap="square" lIns="45720" tIns="22860" rIns="45720" bIns="22860" anchor="t"/>
          <a:lstStyle/>
          <a:p>
            <a:pPr algn="r"/>
            <a:r>
              <a:rPr sz="1400" b="0" i="0" dirty="0">
                <a:solidFill>
                  <a:srgbClr val="67748B"/>
                </a:solidFill>
                <a:latin typeface="Aptos"/>
              </a:rPr>
              <a:t>Higher price</a:t>
            </a:r>
          </a:p>
        </p:txBody>
      </p:sp>
      <p:sp>
        <p:nvSpPr>
          <p:cNvPr id="56" name="TextBox 55"/>
          <p:cNvSpPr txBox="1"/>
          <p:nvPr/>
        </p:nvSpPr>
        <p:spPr>
          <a:xfrm>
            <a:off x="7155180" y="1572768"/>
            <a:ext cx="594360" cy="448054"/>
          </a:xfrm>
          <a:prstGeom prst="rect">
            <a:avLst/>
          </a:prstGeom>
          <a:noFill/>
        </p:spPr>
        <p:txBody>
          <a:bodyPr wrap="square" lIns="45720" tIns="22860" rIns="45720" bIns="22860" anchor="t"/>
          <a:lstStyle/>
          <a:p>
            <a:pPr algn="ctr"/>
            <a:r>
              <a:rPr sz="1100" b="0" i="0" dirty="0">
                <a:solidFill>
                  <a:srgbClr val="67748B"/>
                </a:solidFill>
                <a:latin typeface="Aptos"/>
              </a:rPr>
              <a:t>Higher
tech</a:t>
            </a:r>
          </a:p>
        </p:txBody>
      </p:sp>
      <p:sp>
        <p:nvSpPr>
          <p:cNvPr id="57" name="Rounded Rectangle 56"/>
          <p:cNvSpPr/>
          <p:nvPr/>
        </p:nvSpPr>
        <p:spPr>
          <a:xfrm>
            <a:off x="9281160" y="2176272"/>
            <a:ext cx="749808" cy="256032"/>
          </a:xfrm>
          <a:prstGeom prst="round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00" b="1">
                <a:solidFill>
                  <a:srgbClr val="FFFFFF"/>
                </a:solidFill>
                <a:latin typeface="Aptos"/>
              </a:rPr>
              <a:t>Waymo</a:t>
            </a:r>
          </a:p>
        </p:txBody>
      </p:sp>
      <p:sp>
        <p:nvSpPr>
          <p:cNvPr id="58" name="Rounded Rectangle 57"/>
          <p:cNvSpPr/>
          <p:nvPr/>
        </p:nvSpPr>
        <p:spPr>
          <a:xfrm>
            <a:off x="8732520" y="2907792"/>
            <a:ext cx="685800" cy="256032"/>
          </a:xfrm>
          <a:prstGeom prst="round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00" b="1">
                <a:solidFill>
                  <a:srgbClr val="FFFFFF"/>
                </a:solidFill>
                <a:latin typeface="Aptos"/>
              </a:rPr>
              <a:t>Tesla</a:t>
            </a:r>
          </a:p>
        </p:txBody>
      </p:sp>
      <p:sp>
        <p:nvSpPr>
          <p:cNvPr id="59" name="Rounded Rectangle 58"/>
          <p:cNvSpPr/>
          <p:nvPr/>
        </p:nvSpPr>
        <p:spPr>
          <a:xfrm>
            <a:off x="9985248" y="3977639"/>
            <a:ext cx="621792" cy="256032"/>
          </a:xfrm>
          <a:prstGeom prst="round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00" b="1">
                <a:solidFill>
                  <a:srgbClr val="FFFFFF"/>
                </a:solidFill>
                <a:latin typeface="Aptos"/>
              </a:rPr>
              <a:t>BYD</a:t>
            </a:r>
          </a:p>
        </p:txBody>
      </p:sp>
      <p:sp>
        <p:nvSpPr>
          <p:cNvPr id="60" name="Rounded Rectangle 59"/>
          <p:cNvSpPr/>
          <p:nvPr/>
        </p:nvSpPr>
        <p:spPr>
          <a:xfrm>
            <a:off x="8302752" y="4041648"/>
            <a:ext cx="594360" cy="256032"/>
          </a:xfrm>
          <a:prstGeom prst="round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00" b="1">
                <a:solidFill>
                  <a:srgbClr val="FFFFFF"/>
                </a:solidFill>
                <a:latin typeface="Aptos"/>
              </a:rPr>
              <a:t>VW</a:t>
            </a:r>
          </a:p>
        </p:txBody>
      </p:sp>
      <p:sp>
        <p:nvSpPr>
          <p:cNvPr id="61" name="Rounded Rectangle 60"/>
          <p:cNvSpPr/>
          <p:nvPr/>
        </p:nvSpPr>
        <p:spPr>
          <a:xfrm>
            <a:off x="8010144" y="4343400"/>
            <a:ext cx="713232" cy="256032"/>
          </a:xfrm>
          <a:prstGeom prst="round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00" b="1">
                <a:solidFill>
                  <a:srgbClr val="FFFFFF"/>
                </a:solidFill>
                <a:latin typeface="Aptos"/>
              </a:rPr>
              <a:t>Toyota</a:t>
            </a:r>
          </a:p>
        </p:txBody>
      </p:sp>
      <p:sp>
        <p:nvSpPr>
          <p:cNvPr id="62" name="Rounded Rectangle 61"/>
          <p:cNvSpPr/>
          <p:nvPr/>
        </p:nvSpPr>
        <p:spPr>
          <a:xfrm>
            <a:off x="7178040" y="5486400"/>
            <a:ext cx="4069080" cy="658368"/>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3" name="Rectangle 62"/>
          <p:cNvSpPr/>
          <p:nvPr/>
        </p:nvSpPr>
        <p:spPr>
          <a:xfrm>
            <a:off x="7178040" y="5486400"/>
            <a:ext cx="73152" cy="658368"/>
          </a:xfrm>
          <a:prstGeom prst="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4" name="TextBox 63"/>
          <p:cNvSpPr txBox="1"/>
          <p:nvPr/>
        </p:nvSpPr>
        <p:spPr>
          <a:xfrm>
            <a:off x="7379208" y="5568696"/>
            <a:ext cx="3703320" cy="228600"/>
          </a:xfrm>
          <a:prstGeom prst="rect">
            <a:avLst/>
          </a:prstGeom>
          <a:noFill/>
        </p:spPr>
        <p:txBody>
          <a:bodyPr wrap="square" lIns="18288" tIns="9144" rIns="18288" bIns="9144" anchor="t"/>
          <a:lstStyle/>
          <a:p>
            <a:pPr algn="l"/>
            <a:r>
              <a:rPr sz="1050" b="1" i="0">
                <a:solidFill>
                  <a:srgbClr val="14B8A6"/>
                </a:solidFill>
                <a:latin typeface="Aptos"/>
              </a:rPr>
              <a:t>Critical point</a:t>
            </a:r>
          </a:p>
        </p:txBody>
      </p:sp>
      <p:sp>
        <p:nvSpPr>
          <p:cNvPr id="65" name="TextBox 64"/>
          <p:cNvSpPr txBox="1"/>
          <p:nvPr/>
        </p:nvSpPr>
        <p:spPr>
          <a:xfrm>
            <a:off x="7379208" y="5779008"/>
            <a:ext cx="3666744" cy="256032"/>
          </a:xfrm>
          <a:prstGeom prst="rect">
            <a:avLst/>
          </a:prstGeom>
          <a:noFill/>
        </p:spPr>
        <p:txBody>
          <a:bodyPr wrap="square" lIns="18288" tIns="9144" rIns="18288" bIns="9144" anchor="t"/>
          <a:lstStyle/>
          <a:p>
            <a:pPr algn="l"/>
            <a:r>
              <a:rPr sz="1100" b="0" i="0" dirty="0">
                <a:solidFill>
                  <a:srgbClr val="1E293B"/>
                </a:solidFill>
                <a:latin typeface="Arial" panose="020B0604020202020204" pitchFamily="34" charset="0"/>
                <a:cs typeface="Arial" panose="020B0604020202020204" pitchFamily="34" charset="0"/>
              </a:rPr>
              <a:t>Technology-led, but still exposed to volume automotive competition.</a:t>
            </a:r>
          </a:p>
        </p:txBody>
      </p:sp>
      <p:sp>
        <p:nvSpPr>
          <p:cNvPr id="66" name="TextBox 65"/>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67" name="TextBox 66"/>
          <p:cNvSpPr txBox="1"/>
          <p:nvPr/>
        </p:nvSpPr>
        <p:spPr>
          <a:xfrm>
            <a:off x="5577840" y="6601968"/>
            <a:ext cx="5943600" cy="146304"/>
          </a:xfrm>
          <a:prstGeom prst="rect">
            <a:avLst/>
          </a:prstGeom>
          <a:noFill/>
        </p:spPr>
        <p:txBody>
          <a:bodyPr wrap="square" lIns="45720" tIns="22860" rIns="45720" bIns="22860" anchor="t"/>
          <a:lstStyle/>
          <a:p>
            <a:pPr algn="r"/>
            <a:r>
              <a:rPr>
                <a:latin typeface="Aptos"/>
              </a:rPr>
              <a:t>Source: Company reports; Tesla Q4 FY2025 Update; author analysis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dirty="0">
                <a:solidFill>
                  <a:srgbClr val="FFFFFF"/>
                </a:solidFill>
                <a:latin typeface="Aptos Display"/>
              </a:rPr>
              <a:t>Market segmentation and target customers</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400" b="0" i="0" dirty="0">
                <a:solidFill>
                  <a:srgbClr val="CBD5E1"/>
                </a:solidFill>
                <a:latin typeface="Aptos"/>
              </a:rPr>
              <a:t>Demographic, geographic, psychographic and </a:t>
            </a:r>
            <a:r>
              <a:rPr sz="1400" b="0" i="0" dirty="0" err="1">
                <a:solidFill>
                  <a:srgbClr val="CBD5E1"/>
                </a:solidFill>
                <a:latin typeface="Aptos"/>
              </a:rPr>
              <a:t>behavioural</a:t>
            </a:r>
            <a:r>
              <a:rPr sz="1400" b="0" i="0" dirty="0">
                <a:solidFill>
                  <a:srgbClr val="CBD5E1"/>
                </a:solidFill>
                <a:latin typeface="Aptos"/>
              </a:rPr>
              <a:t> view</a:t>
            </a:r>
          </a:p>
        </p:txBody>
      </p:sp>
      <p:sp>
        <p:nvSpPr>
          <p:cNvPr id="9" name="Rounded Rectangle 8"/>
          <p:cNvSpPr/>
          <p:nvPr/>
        </p:nvSpPr>
        <p:spPr>
          <a:xfrm>
            <a:off x="658368" y="1325880"/>
            <a:ext cx="2487168" cy="3246120"/>
          </a:xfrm>
          <a:prstGeom prst="roundRect">
            <a:avLst/>
          </a:prstGeom>
          <a:solidFill>
            <a:srgbClr val="FEF2F2"/>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658368" y="1325880"/>
            <a:ext cx="73152" cy="3246120"/>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Oval 10"/>
          <p:cNvSpPr/>
          <p:nvPr/>
        </p:nvSpPr>
        <p:spPr>
          <a:xfrm>
            <a:off x="822960" y="1453896"/>
            <a:ext cx="310896" cy="310896"/>
          </a:xfrm>
          <a:prstGeom prst="ellipse">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822960" y="1504188"/>
            <a:ext cx="310896" cy="128016"/>
          </a:xfrm>
          <a:prstGeom prst="rect">
            <a:avLst/>
          </a:prstGeom>
          <a:noFill/>
        </p:spPr>
        <p:txBody>
          <a:bodyPr wrap="square" lIns="0" tIns="0" rIns="0" bIns="0" anchor="t"/>
          <a:lstStyle/>
          <a:p>
            <a:pPr algn="ctr"/>
            <a:r>
              <a:rPr sz="1000" b="1" i="0">
                <a:solidFill>
                  <a:srgbClr val="FFFFFF"/>
                </a:solidFill>
                <a:latin typeface="Aptos"/>
              </a:rPr>
              <a:t>1</a:t>
            </a:r>
          </a:p>
        </p:txBody>
      </p:sp>
      <p:sp>
        <p:nvSpPr>
          <p:cNvPr id="13" name="TextBox 12"/>
          <p:cNvSpPr txBox="1"/>
          <p:nvPr/>
        </p:nvSpPr>
        <p:spPr>
          <a:xfrm>
            <a:off x="1225296" y="1453896"/>
            <a:ext cx="1755648" cy="228600"/>
          </a:xfrm>
          <a:prstGeom prst="rect">
            <a:avLst/>
          </a:prstGeom>
          <a:noFill/>
        </p:spPr>
        <p:txBody>
          <a:bodyPr wrap="square" lIns="18288" tIns="9144" rIns="18288" bIns="9144" anchor="t"/>
          <a:lstStyle/>
          <a:p>
            <a:pPr algn="l"/>
            <a:r>
              <a:rPr sz="1250" b="1" i="0">
                <a:solidFill>
                  <a:srgbClr val="DC2626"/>
                </a:solidFill>
                <a:latin typeface="Aptos"/>
              </a:rPr>
              <a:t>Tech-forward professionals</a:t>
            </a:r>
          </a:p>
        </p:txBody>
      </p:sp>
      <p:sp>
        <p:nvSpPr>
          <p:cNvPr id="14" name="TextBox 13"/>
          <p:cNvSpPr txBox="1"/>
          <p:nvPr/>
        </p:nvSpPr>
        <p:spPr>
          <a:xfrm>
            <a:off x="932687" y="2107333"/>
            <a:ext cx="2084832" cy="2660904"/>
          </a:xfrm>
          <a:prstGeom prst="rect">
            <a:avLst/>
          </a:prstGeom>
          <a:noFill/>
        </p:spPr>
        <p:txBody>
          <a:bodyPr wrap="square" lIns="18288" tIns="9144" rIns="18288" bIns="9144" anchor="t"/>
          <a:lstStyle/>
          <a:p>
            <a:pPr algn="l"/>
            <a:r>
              <a:rPr sz="2000" dirty="0">
                <a:latin typeface="Aptos"/>
              </a:rPr>
              <a:t>Urban buyers valuing innovation, sustainability and software features (Tesla, n.d.).</a:t>
            </a:r>
          </a:p>
        </p:txBody>
      </p:sp>
      <p:sp>
        <p:nvSpPr>
          <p:cNvPr id="15" name="Rounded Rectangle 14"/>
          <p:cNvSpPr/>
          <p:nvPr/>
        </p:nvSpPr>
        <p:spPr>
          <a:xfrm>
            <a:off x="960120" y="4160520"/>
            <a:ext cx="1005840" cy="256032"/>
          </a:xfrm>
          <a:prstGeom prst="round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50" b="1">
                <a:solidFill>
                  <a:srgbClr val="FFFFFF"/>
                </a:solidFill>
                <a:latin typeface="Aptos"/>
              </a:rPr>
              <a:t>Target fit</a:t>
            </a:r>
          </a:p>
        </p:txBody>
      </p:sp>
      <p:sp>
        <p:nvSpPr>
          <p:cNvPr id="16" name="Rounded Rectangle 15"/>
          <p:cNvSpPr/>
          <p:nvPr/>
        </p:nvSpPr>
        <p:spPr>
          <a:xfrm>
            <a:off x="3447287" y="1325880"/>
            <a:ext cx="2487168" cy="3246120"/>
          </a:xfrm>
          <a:prstGeom prst="roundRect">
            <a:avLst/>
          </a:prstGeom>
          <a:solidFill>
            <a:srgbClr val="EFF6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ectangle 16"/>
          <p:cNvSpPr/>
          <p:nvPr/>
        </p:nvSpPr>
        <p:spPr>
          <a:xfrm>
            <a:off x="3447287" y="1325880"/>
            <a:ext cx="73152" cy="324612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Oval 17"/>
          <p:cNvSpPr/>
          <p:nvPr/>
        </p:nvSpPr>
        <p:spPr>
          <a:xfrm>
            <a:off x="3611879" y="1453896"/>
            <a:ext cx="310896" cy="310896"/>
          </a:xfrm>
          <a:prstGeom prst="ellipse">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3611879" y="1504188"/>
            <a:ext cx="310896" cy="128016"/>
          </a:xfrm>
          <a:prstGeom prst="rect">
            <a:avLst/>
          </a:prstGeom>
          <a:noFill/>
        </p:spPr>
        <p:txBody>
          <a:bodyPr wrap="square" lIns="0" tIns="0" rIns="0" bIns="0" anchor="t"/>
          <a:lstStyle/>
          <a:p>
            <a:pPr algn="ctr"/>
            <a:r>
              <a:rPr sz="1000" b="1" i="0">
                <a:solidFill>
                  <a:srgbClr val="FFFFFF"/>
                </a:solidFill>
                <a:latin typeface="Aptos"/>
              </a:rPr>
              <a:t>2</a:t>
            </a:r>
          </a:p>
        </p:txBody>
      </p:sp>
      <p:sp>
        <p:nvSpPr>
          <p:cNvPr id="20" name="TextBox 19"/>
          <p:cNvSpPr txBox="1"/>
          <p:nvPr/>
        </p:nvSpPr>
        <p:spPr>
          <a:xfrm>
            <a:off x="4014215" y="1453896"/>
            <a:ext cx="1755648" cy="228600"/>
          </a:xfrm>
          <a:prstGeom prst="rect">
            <a:avLst/>
          </a:prstGeom>
          <a:noFill/>
        </p:spPr>
        <p:txBody>
          <a:bodyPr wrap="square" lIns="18288" tIns="9144" rIns="18288" bIns="9144" anchor="t"/>
          <a:lstStyle/>
          <a:p>
            <a:pPr algn="l"/>
            <a:r>
              <a:rPr sz="1250" b="1" i="0">
                <a:solidFill>
                  <a:srgbClr val="2563EB"/>
                </a:solidFill>
                <a:latin typeface="Aptos"/>
              </a:rPr>
              <a:t>Family EV adopters</a:t>
            </a:r>
          </a:p>
        </p:txBody>
      </p:sp>
      <p:sp>
        <p:nvSpPr>
          <p:cNvPr id="21" name="TextBox 20"/>
          <p:cNvSpPr txBox="1"/>
          <p:nvPr/>
        </p:nvSpPr>
        <p:spPr>
          <a:xfrm>
            <a:off x="3648455" y="1997247"/>
            <a:ext cx="2084832" cy="2660904"/>
          </a:xfrm>
          <a:prstGeom prst="rect">
            <a:avLst/>
          </a:prstGeom>
          <a:noFill/>
        </p:spPr>
        <p:txBody>
          <a:bodyPr wrap="square" lIns="18288" tIns="9144" rIns="18288" bIns="9144" anchor="t"/>
          <a:lstStyle/>
          <a:p>
            <a:pPr algn="l"/>
            <a:r>
              <a:rPr dirty="0">
                <a:latin typeface="Aptos"/>
              </a:rPr>
              <a:t>Model Y and lower-cost offers appeal to practical buyers seeking safety and efficiency (Tesla, 2026a).</a:t>
            </a:r>
          </a:p>
        </p:txBody>
      </p:sp>
      <p:sp>
        <p:nvSpPr>
          <p:cNvPr id="22" name="Rounded Rectangle 21"/>
          <p:cNvSpPr/>
          <p:nvPr/>
        </p:nvSpPr>
        <p:spPr>
          <a:xfrm>
            <a:off x="3749039" y="4160520"/>
            <a:ext cx="1005840" cy="256032"/>
          </a:xfrm>
          <a:prstGeom prst="round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50" b="1">
                <a:solidFill>
                  <a:srgbClr val="FFFFFF"/>
                </a:solidFill>
                <a:latin typeface="Aptos"/>
              </a:rPr>
              <a:t>Target fit</a:t>
            </a:r>
          </a:p>
        </p:txBody>
      </p:sp>
      <p:sp>
        <p:nvSpPr>
          <p:cNvPr id="23" name="Rounded Rectangle 22"/>
          <p:cNvSpPr/>
          <p:nvPr/>
        </p:nvSpPr>
        <p:spPr>
          <a:xfrm>
            <a:off x="6236207" y="1325880"/>
            <a:ext cx="2487168" cy="3246120"/>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6236207" y="1325880"/>
            <a:ext cx="73152" cy="324612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Oval 24"/>
          <p:cNvSpPr/>
          <p:nvPr/>
        </p:nvSpPr>
        <p:spPr>
          <a:xfrm>
            <a:off x="6400799" y="1453896"/>
            <a:ext cx="310896" cy="310896"/>
          </a:xfrm>
          <a:prstGeom prst="ellipse">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TextBox 25"/>
          <p:cNvSpPr txBox="1"/>
          <p:nvPr/>
        </p:nvSpPr>
        <p:spPr>
          <a:xfrm>
            <a:off x="6400799" y="1504188"/>
            <a:ext cx="310896" cy="128016"/>
          </a:xfrm>
          <a:prstGeom prst="rect">
            <a:avLst/>
          </a:prstGeom>
          <a:noFill/>
        </p:spPr>
        <p:txBody>
          <a:bodyPr wrap="square" lIns="0" tIns="0" rIns="0" bIns="0" anchor="t"/>
          <a:lstStyle/>
          <a:p>
            <a:pPr algn="ctr"/>
            <a:r>
              <a:rPr sz="1000" b="1" i="0">
                <a:solidFill>
                  <a:srgbClr val="FFFFFF"/>
                </a:solidFill>
                <a:latin typeface="Aptos"/>
              </a:rPr>
              <a:t>3</a:t>
            </a:r>
          </a:p>
        </p:txBody>
      </p:sp>
      <p:sp>
        <p:nvSpPr>
          <p:cNvPr id="27" name="TextBox 26"/>
          <p:cNvSpPr txBox="1"/>
          <p:nvPr/>
        </p:nvSpPr>
        <p:spPr>
          <a:xfrm>
            <a:off x="6803135" y="1453896"/>
            <a:ext cx="1755648" cy="228600"/>
          </a:xfrm>
          <a:prstGeom prst="rect">
            <a:avLst/>
          </a:prstGeom>
          <a:noFill/>
        </p:spPr>
        <p:txBody>
          <a:bodyPr wrap="square" lIns="18288" tIns="9144" rIns="18288" bIns="9144" anchor="t"/>
          <a:lstStyle/>
          <a:p>
            <a:pPr algn="l"/>
            <a:r>
              <a:rPr sz="1250" b="1" i="0">
                <a:solidFill>
                  <a:srgbClr val="16A34A"/>
                </a:solidFill>
                <a:latin typeface="Aptos"/>
              </a:rPr>
              <a:t>Fleet and business users</a:t>
            </a:r>
          </a:p>
        </p:txBody>
      </p:sp>
      <p:sp>
        <p:nvSpPr>
          <p:cNvPr id="28" name="TextBox 27"/>
          <p:cNvSpPr txBox="1"/>
          <p:nvPr/>
        </p:nvSpPr>
        <p:spPr>
          <a:xfrm>
            <a:off x="6411915" y="1974566"/>
            <a:ext cx="2084832" cy="2660904"/>
          </a:xfrm>
          <a:prstGeom prst="rect">
            <a:avLst/>
          </a:prstGeom>
          <a:noFill/>
        </p:spPr>
        <p:txBody>
          <a:bodyPr wrap="square" lIns="18288" tIns="9144" rIns="18288" bIns="9144" anchor="t"/>
          <a:lstStyle/>
          <a:p>
            <a:pPr algn="l"/>
            <a:r>
              <a:rPr dirty="0">
                <a:latin typeface="Aptos"/>
              </a:rPr>
              <a:t>Commercial/public-sector buyers focus on TCO, durability and charging access (author analysis).</a:t>
            </a:r>
          </a:p>
        </p:txBody>
      </p:sp>
      <p:sp>
        <p:nvSpPr>
          <p:cNvPr id="29" name="Rounded Rectangle 28"/>
          <p:cNvSpPr/>
          <p:nvPr/>
        </p:nvSpPr>
        <p:spPr>
          <a:xfrm>
            <a:off x="6537959" y="4160520"/>
            <a:ext cx="1005840" cy="256032"/>
          </a:xfrm>
          <a:prstGeom prst="round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50" b="1">
                <a:solidFill>
                  <a:srgbClr val="FFFFFF"/>
                </a:solidFill>
                <a:latin typeface="Aptos"/>
              </a:rPr>
              <a:t>Target fit</a:t>
            </a:r>
          </a:p>
        </p:txBody>
      </p:sp>
      <p:sp>
        <p:nvSpPr>
          <p:cNvPr id="30" name="Rounded Rectangle 29"/>
          <p:cNvSpPr/>
          <p:nvPr/>
        </p:nvSpPr>
        <p:spPr>
          <a:xfrm>
            <a:off x="9025128" y="1325880"/>
            <a:ext cx="2487168" cy="3246120"/>
          </a:xfrm>
          <a:prstGeom prst="roundRect">
            <a:avLst/>
          </a:prstGeom>
          <a:solidFill>
            <a:srgbClr val="FFF7E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9025128" y="1325880"/>
            <a:ext cx="73152" cy="3246120"/>
          </a:xfrm>
          <a:prstGeom prst="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Oval 31"/>
          <p:cNvSpPr/>
          <p:nvPr/>
        </p:nvSpPr>
        <p:spPr>
          <a:xfrm>
            <a:off x="9189720" y="1453896"/>
            <a:ext cx="310896" cy="310896"/>
          </a:xfrm>
          <a:prstGeom prst="ellipse">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9189720" y="1504188"/>
            <a:ext cx="310896" cy="128016"/>
          </a:xfrm>
          <a:prstGeom prst="rect">
            <a:avLst/>
          </a:prstGeom>
          <a:noFill/>
        </p:spPr>
        <p:txBody>
          <a:bodyPr wrap="square" lIns="0" tIns="0" rIns="0" bIns="0" anchor="t"/>
          <a:lstStyle/>
          <a:p>
            <a:pPr algn="ctr"/>
            <a:r>
              <a:rPr sz="1000" b="1" i="0">
                <a:solidFill>
                  <a:srgbClr val="FFFFFF"/>
                </a:solidFill>
                <a:latin typeface="Aptos"/>
              </a:rPr>
              <a:t>4</a:t>
            </a:r>
          </a:p>
        </p:txBody>
      </p:sp>
      <p:sp>
        <p:nvSpPr>
          <p:cNvPr id="34" name="TextBox 33"/>
          <p:cNvSpPr txBox="1"/>
          <p:nvPr/>
        </p:nvSpPr>
        <p:spPr>
          <a:xfrm>
            <a:off x="9592056" y="1453896"/>
            <a:ext cx="1755648" cy="228600"/>
          </a:xfrm>
          <a:prstGeom prst="rect">
            <a:avLst/>
          </a:prstGeom>
          <a:noFill/>
        </p:spPr>
        <p:txBody>
          <a:bodyPr wrap="square" lIns="18288" tIns="9144" rIns="18288" bIns="9144" anchor="t"/>
          <a:lstStyle/>
          <a:p>
            <a:pPr algn="l"/>
            <a:r>
              <a:rPr sz="1250" b="1" i="0">
                <a:solidFill>
                  <a:srgbClr val="EA580C"/>
                </a:solidFill>
                <a:latin typeface="Aptos"/>
              </a:rPr>
              <a:t>Energy ecosystem users</a:t>
            </a:r>
          </a:p>
        </p:txBody>
      </p:sp>
      <p:sp>
        <p:nvSpPr>
          <p:cNvPr id="35" name="TextBox 34"/>
          <p:cNvSpPr txBox="1"/>
          <p:nvPr/>
        </p:nvSpPr>
        <p:spPr>
          <a:xfrm>
            <a:off x="9226296" y="1924812"/>
            <a:ext cx="2084832" cy="2660904"/>
          </a:xfrm>
          <a:prstGeom prst="rect">
            <a:avLst/>
          </a:prstGeom>
          <a:noFill/>
        </p:spPr>
        <p:txBody>
          <a:bodyPr wrap="square" lIns="18288" tIns="9144" rIns="18288" bIns="9144" anchor="t"/>
          <a:lstStyle/>
          <a:p>
            <a:pPr algn="l"/>
            <a:r>
              <a:rPr dirty="0">
                <a:latin typeface="Aptos"/>
              </a:rPr>
              <a:t>Homes and businesses combine EVs, charging, solar and storage (Tesla, n.d.).</a:t>
            </a:r>
          </a:p>
        </p:txBody>
      </p:sp>
      <p:sp>
        <p:nvSpPr>
          <p:cNvPr id="36" name="Rounded Rectangle 35"/>
          <p:cNvSpPr/>
          <p:nvPr/>
        </p:nvSpPr>
        <p:spPr>
          <a:xfrm>
            <a:off x="9326880" y="4160520"/>
            <a:ext cx="1005840" cy="256032"/>
          </a:xfrm>
          <a:prstGeom prst="round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50" b="1">
                <a:solidFill>
                  <a:srgbClr val="FFFFFF"/>
                </a:solidFill>
                <a:latin typeface="Aptos"/>
              </a:rPr>
              <a:t>Target fit</a:t>
            </a:r>
          </a:p>
        </p:txBody>
      </p:sp>
      <p:sp>
        <p:nvSpPr>
          <p:cNvPr id="37" name="Rounded Rectangle 36"/>
          <p:cNvSpPr/>
          <p:nvPr/>
        </p:nvSpPr>
        <p:spPr>
          <a:xfrm>
            <a:off x="822960" y="5102352"/>
            <a:ext cx="10241280" cy="566928"/>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8" name="Rectangle 37"/>
          <p:cNvSpPr/>
          <p:nvPr/>
        </p:nvSpPr>
        <p:spPr>
          <a:xfrm>
            <a:off x="1051560" y="5285232"/>
            <a:ext cx="1737360" cy="146304"/>
          </a:xfrm>
          <a:prstGeom prst="rect">
            <a:avLst/>
          </a:prstGeom>
          <a:solidFill>
            <a:srgbClr val="E2E8F0"/>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9" name="Rectangle 38"/>
          <p:cNvSpPr/>
          <p:nvPr/>
        </p:nvSpPr>
        <p:spPr>
          <a:xfrm>
            <a:off x="1051560" y="5285232"/>
            <a:ext cx="1650492" cy="146304"/>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0" name="Rectangle 39"/>
          <p:cNvSpPr/>
          <p:nvPr/>
        </p:nvSpPr>
        <p:spPr>
          <a:xfrm>
            <a:off x="3474720" y="5285232"/>
            <a:ext cx="1737360" cy="146304"/>
          </a:xfrm>
          <a:prstGeom prst="rect">
            <a:avLst/>
          </a:prstGeom>
          <a:solidFill>
            <a:srgbClr val="E2E8F0"/>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1" name="Rectangle 40"/>
          <p:cNvSpPr/>
          <p:nvPr/>
        </p:nvSpPr>
        <p:spPr>
          <a:xfrm>
            <a:off x="3474720" y="5285232"/>
            <a:ext cx="1476755" cy="146304"/>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2" name="Rectangle 41"/>
          <p:cNvSpPr/>
          <p:nvPr/>
        </p:nvSpPr>
        <p:spPr>
          <a:xfrm>
            <a:off x="5897879" y="5285232"/>
            <a:ext cx="1737360" cy="146304"/>
          </a:xfrm>
          <a:prstGeom prst="rect">
            <a:avLst/>
          </a:prstGeom>
          <a:solidFill>
            <a:srgbClr val="E2E8F0"/>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3" name="Rectangle 42"/>
          <p:cNvSpPr/>
          <p:nvPr/>
        </p:nvSpPr>
        <p:spPr>
          <a:xfrm>
            <a:off x="5897879" y="5285232"/>
            <a:ext cx="955547" cy="146304"/>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4" name="Rectangle 43"/>
          <p:cNvSpPr/>
          <p:nvPr/>
        </p:nvSpPr>
        <p:spPr>
          <a:xfrm>
            <a:off x="8321040" y="5285232"/>
            <a:ext cx="1737360" cy="146304"/>
          </a:xfrm>
          <a:prstGeom prst="rect">
            <a:avLst/>
          </a:prstGeom>
          <a:solidFill>
            <a:srgbClr val="E2E8F0"/>
          </a:solidFill>
          <a:ln>
            <a:solidFill>
              <a:srgbClr val="E2E8F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5" name="Rectangle 44"/>
          <p:cNvSpPr/>
          <p:nvPr/>
        </p:nvSpPr>
        <p:spPr>
          <a:xfrm>
            <a:off x="8321040" y="5285232"/>
            <a:ext cx="1303020" cy="146304"/>
          </a:xfrm>
          <a:prstGeom prst="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6" name="Rounded Rectangle 45"/>
          <p:cNvSpPr/>
          <p:nvPr/>
        </p:nvSpPr>
        <p:spPr>
          <a:xfrm>
            <a:off x="797814" y="5742432"/>
            <a:ext cx="10241280" cy="672084"/>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3600"/>
          </a:p>
        </p:txBody>
      </p:sp>
      <p:sp>
        <p:nvSpPr>
          <p:cNvPr id="47" name="Rectangle 46"/>
          <p:cNvSpPr/>
          <p:nvPr/>
        </p:nvSpPr>
        <p:spPr>
          <a:xfrm>
            <a:off x="822960" y="5687568"/>
            <a:ext cx="73152" cy="566928"/>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8" name="TextBox 47"/>
          <p:cNvSpPr txBox="1"/>
          <p:nvPr/>
        </p:nvSpPr>
        <p:spPr>
          <a:xfrm>
            <a:off x="1001268" y="5691487"/>
            <a:ext cx="9875520" cy="228600"/>
          </a:xfrm>
          <a:prstGeom prst="rect">
            <a:avLst/>
          </a:prstGeom>
          <a:noFill/>
        </p:spPr>
        <p:txBody>
          <a:bodyPr wrap="square" lIns="18288" tIns="9144" rIns="18288" bIns="9144" anchor="t"/>
          <a:lstStyle/>
          <a:p>
            <a:pPr algn="l"/>
            <a:r>
              <a:rPr sz="1400" b="1" i="0">
                <a:solidFill>
                  <a:srgbClr val="7C3AED"/>
                </a:solidFill>
                <a:latin typeface="Aptos"/>
              </a:rPr>
              <a:t>Critical insight</a:t>
            </a:r>
          </a:p>
        </p:txBody>
      </p:sp>
      <p:sp>
        <p:nvSpPr>
          <p:cNvPr id="49" name="TextBox 48"/>
          <p:cNvSpPr txBox="1"/>
          <p:nvPr/>
        </p:nvSpPr>
        <p:spPr>
          <a:xfrm>
            <a:off x="1042416" y="6012180"/>
            <a:ext cx="9838944" cy="164592"/>
          </a:xfrm>
          <a:prstGeom prst="rect">
            <a:avLst/>
          </a:prstGeom>
          <a:noFill/>
        </p:spPr>
        <p:txBody>
          <a:bodyPr wrap="square" lIns="18288" tIns="9144" rIns="18288" bIns="9144" anchor="t"/>
          <a:lstStyle/>
          <a:p>
            <a:pPr algn="l"/>
            <a:r>
              <a:rPr sz="1400" dirty="0">
                <a:latin typeface="Aptos"/>
              </a:rPr>
              <a:t>Growth depends on mainstream buyers: price-sensitive and service-sensitive (author analysis; Tesla, 2026a</a:t>
            </a:r>
            <a:r>
              <a:rPr sz="1100" dirty="0">
                <a:latin typeface="Aptos"/>
              </a:rPr>
              <a:t>).</a:t>
            </a:r>
            <a:endParaRPr sz="1050" dirty="0">
              <a:latin typeface="Aptos"/>
            </a:endParaRPr>
          </a:p>
        </p:txBody>
      </p:sp>
      <p:sp>
        <p:nvSpPr>
          <p:cNvPr id="50" name="TextBox 49"/>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51" name="TextBox 50"/>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website, product pages and author positioning analysis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4Ps of Marketing</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050" b="0" i="0">
                <a:solidFill>
                  <a:srgbClr val="CBD5E1"/>
                </a:solidFill>
                <a:latin typeface="Aptos"/>
              </a:rPr>
              <a:t>How Tesla attracts, converts and retains customers</a:t>
            </a:r>
          </a:p>
        </p:txBody>
      </p:sp>
      <p:sp>
        <p:nvSpPr>
          <p:cNvPr id="9" name="Rounded Rectangle 8"/>
          <p:cNvSpPr/>
          <p:nvPr/>
        </p:nvSpPr>
        <p:spPr>
          <a:xfrm>
            <a:off x="713232" y="1234440"/>
            <a:ext cx="4892040" cy="1600200"/>
          </a:xfrm>
          <a:prstGeom prst="roundRect">
            <a:avLst/>
          </a:prstGeom>
          <a:solidFill>
            <a:srgbClr val="FEF2F2"/>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713232" y="1234440"/>
            <a:ext cx="73152" cy="1600200"/>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914400" y="1362456"/>
            <a:ext cx="4526280" cy="228600"/>
          </a:xfrm>
          <a:prstGeom prst="rect">
            <a:avLst/>
          </a:prstGeom>
          <a:noFill/>
        </p:spPr>
        <p:txBody>
          <a:bodyPr wrap="square" lIns="18288" tIns="9144" rIns="18288" bIns="9144" anchor="t"/>
          <a:lstStyle/>
          <a:p>
            <a:pPr algn="l"/>
            <a:r>
              <a:rPr sz="1600" b="1" i="0">
                <a:solidFill>
                  <a:srgbClr val="DC2626"/>
                </a:solidFill>
                <a:latin typeface="Aptos"/>
              </a:rPr>
              <a:t>Product</a:t>
            </a:r>
          </a:p>
        </p:txBody>
      </p:sp>
      <p:sp>
        <p:nvSpPr>
          <p:cNvPr id="12" name="TextBox 11"/>
          <p:cNvSpPr txBox="1"/>
          <p:nvPr/>
        </p:nvSpPr>
        <p:spPr>
          <a:xfrm>
            <a:off x="914400" y="1709928"/>
            <a:ext cx="4489704" cy="1014984"/>
          </a:xfrm>
          <a:prstGeom prst="rect">
            <a:avLst/>
          </a:prstGeom>
          <a:noFill/>
        </p:spPr>
        <p:txBody>
          <a:bodyPr wrap="square" lIns="18288" tIns="9144" rIns="18288" bIns="9144" anchor="t"/>
          <a:lstStyle/>
          <a:p>
            <a:pPr algn="l"/>
            <a:r>
              <a:rPr dirty="0">
                <a:latin typeface="Aptos"/>
              </a:rPr>
              <a:t>EVs, energy products and software ecosystem (Tesla, n.d.).</a:t>
            </a:r>
          </a:p>
          <a:p>
            <a:r>
              <a:rPr dirty="0">
                <a:latin typeface="Aptos"/>
              </a:rPr>
              <a:t>Risk: limited low-cost model breadth.</a:t>
            </a:r>
          </a:p>
        </p:txBody>
      </p:sp>
      <p:sp>
        <p:nvSpPr>
          <p:cNvPr id="13" name="Rounded Rectangle 12"/>
          <p:cNvSpPr/>
          <p:nvPr/>
        </p:nvSpPr>
        <p:spPr>
          <a:xfrm>
            <a:off x="6062472" y="1234440"/>
            <a:ext cx="4892040" cy="1600200"/>
          </a:xfrm>
          <a:prstGeom prst="roundRect">
            <a:avLst/>
          </a:prstGeom>
          <a:solidFill>
            <a:srgbClr val="EFF6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400"/>
          </a:p>
        </p:txBody>
      </p:sp>
      <p:sp>
        <p:nvSpPr>
          <p:cNvPr id="14" name="Rectangle 13"/>
          <p:cNvSpPr/>
          <p:nvPr/>
        </p:nvSpPr>
        <p:spPr>
          <a:xfrm>
            <a:off x="6062472" y="1234440"/>
            <a:ext cx="73152" cy="160020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5" name="TextBox 14"/>
          <p:cNvSpPr txBox="1"/>
          <p:nvPr/>
        </p:nvSpPr>
        <p:spPr>
          <a:xfrm>
            <a:off x="6263640" y="1362456"/>
            <a:ext cx="4526280" cy="228600"/>
          </a:xfrm>
          <a:prstGeom prst="rect">
            <a:avLst/>
          </a:prstGeom>
          <a:noFill/>
        </p:spPr>
        <p:txBody>
          <a:bodyPr wrap="square" lIns="18288" tIns="9144" rIns="18288" bIns="9144" anchor="t"/>
          <a:lstStyle/>
          <a:p>
            <a:pPr algn="l"/>
            <a:r>
              <a:rPr b="1" i="0" dirty="0">
                <a:solidFill>
                  <a:srgbClr val="2563EB"/>
                </a:solidFill>
                <a:latin typeface="Aptos"/>
              </a:rPr>
              <a:t>Price</a:t>
            </a:r>
          </a:p>
        </p:txBody>
      </p:sp>
      <p:sp>
        <p:nvSpPr>
          <p:cNvPr id="16" name="TextBox 15"/>
          <p:cNvSpPr txBox="1"/>
          <p:nvPr/>
        </p:nvSpPr>
        <p:spPr>
          <a:xfrm>
            <a:off x="6263640" y="1709928"/>
            <a:ext cx="4489704" cy="1014984"/>
          </a:xfrm>
          <a:prstGeom prst="rect">
            <a:avLst/>
          </a:prstGeom>
          <a:noFill/>
        </p:spPr>
        <p:txBody>
          <a:bodyPr wrap="square" lIns="18288" tIns="9144" rIns="18288" bIns="9144" anchor="t"/>
          <a:lstStyle/>
          <a:p>
            <a:pPr algn="l"/>
            <a:r>
              <a:rPr dirty="0">
                <a:latin typeface="Aptos"/>
              </a:rPr>
              <a:t>Premium-to-mass pricing, financing and periodic price changes (Tesla pricing pages).</a:t>
            </a:r>
          </a:p>
          <a:p>
            <a:r>
              <a:rPr dirty="0">
                <a:latin typeface="Aptos"/>
              </a:rPr>
              <a:t>Risk: price cuts pressure margins.</a:t>
            </a:r>
          </a:p>
        </p:txBody>
      </p:sp>
      <p:sp>
        <p:nvSpPr>
          <p:cNvPr id="17" name="Rounded Rectangle 16"/>
          <p:cNvSpPr/>
          <p:nvPr/>
        </p:nvSpPr>
        <p:spPr>
          <a:xfrm>
            <a:off x="713232" y="3383280"/>
            <a:ext cx="4892040" cy="1600200"/>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ectangle 17"/>
          <p:cNvSpPr/>
          <p:nvPr/>
        </p:nvSpPr>
        <p:spPr>
          <a:xfrm>
            <a:off x="713232" y="3383280"/>
            <a:ext cx="73152" cy="160020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9" name="TextBox 18"/>
          <p:cNvSpPr txBox="1"/>
          <p:nvPr/>
        </p:nvSpPr>
        <p:spPr>
          <a:xfrm>
            <a:off x="914400" y="3511296"/>
            <a:ext cx="4526280" cy="228600"/>
          </a:xfrm>
          <a:prstGeom prst="rect">
            <a:avLst/>
          </a:prstGeom>
          <a:noFill/>
        </p:spPr>
        <p:txBody>
          <a:bodyPr wrap="square" lIns="18288" tIns="9144" rIns="18288" bIns="9144" anchor="t"/>
          <a:lstStyle/>
          <a:p>
            <a:pPr algn="l"/>
            <a:r>
              <a:rPr sz="1600" b="1" i="0" dirty="0">
                <a:solidFill>
                  <a:srgbClr val="16A34A"/>
                </a:solidFill>
                <a:latin typeface="Aptos"/>
              </a:rPr>
              <a:t>Place</a:t>
            </a:r>
          </a:p>
        </p:txBody>
      </p:sp>
      <p:sp>
        <p:nvSpPr>
          <p:cNvPr id="20" name="TextBox 19"/>
          <p:cNvSpPr txBox="1"/>
          <p:nvPr/>
        </p:nvSpPr>
        <p:spPr>
          <a:xfrm>
            <a:off x="914400" y="3858768"/>
            <a:ext cx="4489704" cy="1014984"/>
          </a:xfrm>
          <a:prstGeom prst="rect">
            <a:avLst/>
          </a:prstGeom>
          <a:noFill/>
        </p:spPr>
        <p:txBody>
          <a:bodyPr wrap="square" lIns="18288" tIns="9144" rIns="18288" bIns="9144" anchor="t"/>
          <a:lstStyle/>
          <a:p>
            <a:pPr algn="l"/>
            <a:r>
              <a:rPr dirty="0">
                <a:latin typeface="Aptos"/>
              </a:rPr>
              <a:t>Direct sales, app ordering, showrooms, service </a:t>
            </a:r>
            <a:r>
              <a:rPr dirty="0" err="1">
                <a:latin typeface="Aptos"/>
              </a:rPr>
              <a:t>centres</a:t>
            </a:r>
            <a:r>
              <a:rPr dirty="0">
                <a:latin typeface="Aptos"/>
              </a:rPr>
              <a:t> and Supercharger network (Tesla, n.d.).</a:t>
            </a:r>
          </a:p>
          <a:p>
            <a:r>
              <a:rPr dirty="0">
                <a:latin typeface="Aptos"/>
              </a:rPr>
              <a:t>Risk: service capacity.</a:t>
            </a:r>
          </a:p>
        </p:txBody>
      </p:sp>
      <p:sp>
        <p:nvSpPr>
          <p:cNvPr id="21" name="Rounded Rectangle 20"/>
          <p:cNvSpPr/>
          <p:nvPr/>
        </p:nvSpPr>
        <p:spPr>
          <a:xfrm>
            <a:off x="6062472" y="3383280"/>
            <a:ext cx="4892040" cy="1600200"/>
          </a:xfrm>
          <a:prstGeom prst="roundRect">
            <a:avLst/>
          </a:prstGeom>
          <a:solidFill>
            <a:srgbClr val="FFF7E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ectangle 21"/>
          <p:cNvSpPr/>
          <p:nvPr/>
        </p:nvSpPr>
        <p:spPr>
          <a:xfrm>
            <a:off x="6062472" y="3383280"/>
            <a:ext cx="73152" cy="1600200"/>
          </a:xfrm>
          <a:prstGeom prst="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TextBox 22"/>
          <p:cNvSpPr txBox="1"/>
          <p:nvPr/>
        </p:nvSpPr>
        <p:spPr>
          <a:xfrm>
            <a:off x="6263640" y="3511296"/>
            <a:ext cx="4526280" cy="228600"/>
          </a:xfrm>
          <a:prstGeom prst="rect">
            <a:avLst/>
          </a:prstGeom>
          <a:noFill/>
        </p:spPr>
        <p:txBody>
          <a:bodyPr wrap="square" lIns="18288" tIns="9144" rIns="18288" bIns="9144" anchor="t"/>
          <a:lstStyle/>
          <a:p>
            <a:pPr algn="l"/>
            <a:r>
              <a:rPr sz="1600" b="1" i="0">
                <a:solidFill>
                  <a:srgbClr val="EA580C"/>
                </a:solidFill>
                <a:latin typeface="Aptos"/>
              </a:rPr>
              <a:t>Promotion</a:t>
            </a:r>
          </a:p>
        </p:txBody>
      </p:sp>
      <p:sp>
        <p:nvSpPr>
          <p:cNvPr id="24" name="TextBox 23"/>
          <p:cNvSpPr txBox="1"/>
          <p:nvPr/>
        </p:nvSpPr>
        <p:spPr>
          <a:xfrm>
            <a:off x="6263640" y="3858768"/>
            <a:ext cx="4489704" cy="1014984"/>
          </a:xfrm>
          <a:prstGeom prst="rect">
            <a:avLst/>
          </a:prstGeom>
          <a:noFill/>
        </p:spPr>
        <p:txBody>
          <a:bodyPr wrap="square" lIns="18288" tIns="9144" rIns="18288" bIns="9144" anchor="t"/>
          <a:lstStyle/>
          <a:p>
            <a:pPr algn="l"/>
            <a:r>
              <a:rPr sz="1600" dirty="0">
                <a:latin typeface="Aptos"/>
              </a:rPr>
              <a:t>Low traditional advertising; high brand visibility via launches, media and social channels (author analysis).</a:t>
            </a:r>
          </a:p>
          <a:p>
            <a:r>
              <a:rPr sz="1600" dirty="0">
                <a:latin typeface="Aptos"/>
              </a:rPr>
              <a:t>Risk: reputation dependence.</a:t>
            </a:r>
          </a:p>
        </p:txBody>
      </p:sp>
      <p:sp>
        <p:nvSpPr>
          <p:cNvPr id="25" name="Rectangle 24"/>
          <p:cNvSpPr/>
          <p:nvPr/>
        </p:nvSpPr>
        <p:spPr>
          <a:xfrm>
            <a:off x="8110728" y="5120640"/>
            <a:ext cx="2798064" cy="804672"/>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6" name="Picture 25" descr="tesla_supercharger_crop.jpg"/>
          <p:cNvPicPr>
            <a:picLocks noChangeAspect="1"/>
          </p:cNvPicPr>
          <p:nvPr/>
        </p:nvPicPr>
        <p:blipFill>
          <a:blip r:embed="rId2"/>
          <a:stretch>
            <a:fillRect/>
          </a:stretch>
        </p:blipFill>
        <p:spPr>
          <a:xfrm>
            <a:off x="6933828" y="5148072"/>
            <a:ext cx="3947532" cy="1078992"/>
          </a:xfrm>
          <a:prstGeom prst="rect">
            <a:avLst/>
          </a:prstGeom>
        </p:spPr>
      </p:pic>
      <p:sp>
        <p:nvSpPr>
          <p:cNvPr id="27" name="TextBox 26"/>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28" name="TextBox 27"/>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website, pricing pages and author analysis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Online and digital marketing strategy</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400" b="0" i="0" dirty="0">
                <a:solidFill>
                  <a:srgbClr val="CBD5E1"/>
                </a:solidFill>
                <a:latin typeface="Aptos"/>
              </a:rPr>
              <a:t>Digital funnel and retention logic</a:t>
            </a:r>
          </a:p>
        </p:txBody>
      </p:sp>
      <p:sp>
        <p:nvSpPr>
          <p:cNvPr id="9" name="Rounded Rectangle 8"/>
          <p:cNvSpPr/>
          <p:nvPr/>
        </p:nvSpPr>
        <p:spPr>
          <a:xfrm>
            <a:off x="822960" y="1600200"/>
            <a:ext cx="1600200" cy="1143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978408" y="1783080"/>
            <a:ext cx="1280160" cy="256032"/>
          </a:xfrm>
          <a:prstGeom prst="round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80" b="1">
                <a:solidFill>
                  <a:srgbClr val="FFFFFF"/>
                </a:solidFill>
                <a:latin typeface="Aptos"/>
              </a:rPr>
              <a:t>Awareness</a:t>
            </a:r>
          </a:p>
        </p:txBody>
      </p:sp>
      <p:sp>
        <p:nvSpPr>
          <p:cNvPr id="11" name="TextBox 10"/>
          <p:cNvSpPr txBox="1"/>
          <p:nvPr/>
        </p:nvSpPr>
        <p:spPr>
          <a:xfrm>
            <a:off x="960120" y="2121408"/>
            <a:ext cx="1325880" cy="274320"/>
          </a:xfrm>
          <a:prstGeom prst="rect">
            <a:avLst/>
          </a:prstGeom>
          <a:noFill/>
        </p:spPr>
        <p:txBody>
          <a:bodyPr wrap="square" lIns="0" tIns="0" rIns="0" bIns="0" anchor="t"/>
          <a:lstStyle/>
          <a:p>
            <a:pPr algn="ctr"/>
            <a:r>
              <a:rPr sz="1200" dirty="0">
                <a:latin typeface="Aptos"/>
              </a:rPr>
              <a:t>Social media</a:t>
            </a:r>
          </a:p>
          <a:p>
            <a:pPr algn="ctr"/>
            <a:r>
              <a:rPr sz="1200" dirty="0">
                <a:latin typeface="Aptos"/>
              </a:rPr>
              <a:t>launches</a:t>
            </a:r>
          </a:p>
          <a:p>
            <a:pPr algn="ctr"/>
            <a:r>
              <a:rPr sz="1200" dirty="0">
                <a:latin typeface="Aptos"/>
              </a:rPr>
              <a:t>(author analysis)</a:t>
            </a:r>
          </a:p>
        </p:txBody>
      </p:sp>
      <p:sp>
        <p:nvSpPr>
          <p:cNvPr id="12" name="Chevron 11"/>
          <p:cNvSpPr/>
          <p:nvPr/>
        </p:nvSpPr>
        <p:spPr>
          <a:xfrm>
            <a:off x="2487168" y="1920240"/>
            <a:ext cx="292608" cy="228600"/>
          </a:xfrm>
          <a:prstGeom prst="chevron">
            <a:avLst/>
          </a:prstGeom>
          <a:solidFill>
            <a:srgbClr val="94A3B8"/>
          </a:solidFill>
          <a:ln>
            <a:solidFill>
              <a:srgbClr val="94A3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Rounded Rectangle 12"/>
          <p:cNvSpPr/>
          <p:nvPr/>
        </p:nvSpPr>
        <p:spPr>
          <a:xfrm>
            <a:off x="3035808" y="1600200"/>
            <a:ext cx="1600200" cy="1143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Rounded Rectangle 13"/>
          <p:cNvSpPr/>
          <p:nvPr/>
        </p:nvSpPr>
        <p:spPr>
          <a:xfrm>
            <a:off x="3191256" y="1783080"/>
            <a:ext cx="1280160" cy="256032"/>
          </a:xfrm>
          <a:prstGeom prst="round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80" b="1">
                <a:solidFill>
                  <a:srgbClr val="FFFFFF"/>
                </a:solidFill>
                <a:latin typeface="Aptos"/>
              </a:rPr>
              <a:t>Evaluation</a:t>
            </a:r>
          </a:p>
        </p:txBody>
      </p:sp>
      <p:sp>
        <p:nvSpPr>
          <p:cNvPr id="15" name="TextBox 14"/>
          <p:cNvSpPr txBox="1"/>
          <p:nvPr/>
        </p:nvSpPr>
        <p:spPr>
          <a:xfrm>
            <a:off x="3172968" y="2121408"/>
            <a:ext cx="1325880" cy="274320"/>
          </a:xfrm>
          <a:prstGeom prst="rect">
            <a:avLst/>
          </a:prstGeom>
          <a:noFill/>
        </p:spPr>
        <p:txBody>
          <a:bodyPr wrap="square" lIns="0" tIns="0" rIns="0" bIns="0" anchor="t"/>
          <a:lstStyle/>
          <a:p>
            <a:pPr algn="ctr"/>
            <a:r>
              <a:rPr sz="1050" dirty="0">
                <a:latin typeface="Aptos"/>
              </a:rPr>
              <a:t>Website</a:t>
            </a:r>
          </a:p>
          <a:p>
            <a:pPr algn="ctr"/>
            <a:r>
              <a:rPr sz="1050" dirty="0">
                <a:latin typeface="Aptos"/>
              </a:rPr>
              <a:t>reviews</a:t>
            </a:r>
          </a:p>
          <a:p>
            <a:pPr algn="ctr"/>
            <a:r>
              <a:rPr sz="1050" dirty="0">
                <a:latin typeface="Aptos"/>
              </a:rPr>
              <a:t>(Tesla, n.d.)</a:t>
            </a:r>
            <a:endParaRPr sz="880" dirty="0">
              <a:latin typeface="Aptos"/>
            </a:endParaRPr>
          </a:p>
        </p:txBody>
      </p:sp>
      <p:sp>
        <p:nvSpPr>
          <p:cNvPr id="16" name="Chevron 15"/>
          <p:cNvSpPr/>
          <p:nvPr/>
        </p:nvSpPr>
        <p:spPr>
          <a:xfrm>
            <a:off x="4700016" y="1920240"/>
            <a:ext cx="292608" cy="228600"/>
          </a:xfrm>
          <a:prstGeom prst="chevron">
            <a:avLst/>
          </a:prstGeom>
          <a:solidFill>
            <a:srgbClr val="94A3B8"/>
          </a:solidFill>
          <a:ln>
            <a:solidFill>
              <a:srgbClr val="94A3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Rounded Rectangle 16"/>
          <p:cNvSpPr/>
          <p:nvPr/>
        </p:nvSpPr>
        <p:spPr>
          <a:xfrm>
            <a:off x="5248656" y="1600200"/>
            <a:ext cx="1600200" cy="1143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Rounded Rectangle 17"/>
          <p:cNvSpPr/>
          <p:nvPr/>
        </p:nvSpPr>
        <p:spPr>
          <a:xfrm>
            <a:off x="5404104" y="1783080"/>
            <a:ext cx="1280160" cy="256032"/>
          </a:xfrm>
          <a:prstGeom prst="round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80" b="1">
                <a:solidFill>
                  <a:srgbClr val="FFFFFF"/>
                </a:solidFill>
                <a:latin typeface="Aptos"/>
              </a:rPr>
              <a:t>Purchase</a:t>
            </a:r>
          </a:p>
        </p:txBody>
      </p:sp>
      <p:sp>
        <p:nvSpPr>
          <p:cNvPr id="19" name="TextBox 18"/>
          <p:cNvSpPr txBox="1"/>
          <p:nvPr/>
        </p:nvSpPr>
        <p:spPr>
          <a:xfrm>
            <a:off x="5385816" y="2121408"/>
            <a:ext cx="1325880" cy="274320"/>
          </a:xfrm>
          <a:prstGeom prst="rect">
            <a:avLst/>
          </a:prstGeom>
          <a:noFill/>
        </p:spPr>
        <p:txBody>
          <a:bodyPr wrap="square" lIns="0" tIns="0" rIns="0" bIns="0" anchor="t"/>
          <a:lstStyle/>
          <a:p>
            <a:pPr algn="ctr"/>
            <a:r>
              <a:rPr sz="1100" dirty="0">
                <a:latin typeface="Aptos"/>
              </a:rPr>
              <a:t>Online order</a:t>
            </a:r>
          </a:p>
          <a:p>
            <a:pPr algn="ctr"/>
            <a:r>
              <a:rPr sz="1100" dirty="0">
                <a:latin typeface="Aptos"/>
              </a:rPr>
              <a:t>financing</a:t>
            </a:r>
          </a:p>
          <a:p>
            <a:pPr algn="ctr"/>
            <a:r>
              <a:rPr sz="1100" dirty="0">
                <a:latin typeface="Aptos"/>
              </a:rPr>
              <a:t>(Tesla, n.d.)</a:t>
            </a:r>
            <a:endParaRPr sz="880" dirty="0">
              <a:latin typeface="Aptos"/>
            </a:endParaRPr>
          </a:p>
        </p:txBody>
      </p:sp>
      <p:sp>
        <p:nvSpPr>
          <p:cNvPr id="20" name="Chevron 19"/>
          <p:cNvSpPr/>
          <p:nvPr/>
        </p:nvSpPr>
        <p:spPr>
          <a:xfrm>
            <a:off x="6912864" y="1920240"/>
            <a:ext cx="292608" cy="228600"/>
          </a:xfrm>
          <a:prstGeom prst="chevron">
            <a:avLst/>
          </a:prstGeom>
          <a:solidFill>
            <a:srgbClr val="94A3B8"/>
          </a:solidFill>
          <a:ln>
            <a:solidFill>
              <a:srgbClr val="94A3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ounded Rectangle 20"/>
          <p:cNvSpPr/>
          <p:nvPr/>
        </p:nvSpPr>
        <p:spPr>
          <a:xfrm>
            <a:off x="7461504" y="1600200"/>
            <a:ext cx="1600200" cy="1143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2" name="Rounded Rectangle 21"/>
          <p:cNvSpPr/>
          <p:nvPr/>
        </p:nvSpPr>
        <p:spPr>
          <a:xfrm>
            <a:off x="7616952" y="1783080"/>
            <a:ext cx="1280160" cy="256032"/>
          </a:xfrm>
          <a:prstGeom prst="round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80" b="1">
                <a:solidFill>
                  <a:srgbClr val="FFFFFF"/>
                </a:solidFill>
                <a:latin typeface="Aptos"/>
              </a:rPr>
              <a:t>Ownership</a:t>
            </a:r>
          </a:p>
        </p:txBody>
      </p:sp>
      <p:sp>
        <p:nvSpPr>
          <p:cNvPr id="23" name="TextBox 22"/>
          <p:cNvSpPr txBox="1"/>
          <p:nvPr/>
        </p:nvSpPr>
        <p:spPr>
          <a:xfrm>
            <a:off x="7598664" y="2121408"/>
            <a:ext cx="1325880" cy="274320"/>
          </a:xfrm>
          <a:prstGeom prst="rect">
            <a:avLst/>
          </a:prstGeom>
          <a:noFill/>
        </p:spPr>
        <p:txBody>
          <a:bodyPr wrap="square" lIns="0" tIns="0" rIns="0" bIns="0" anchor="t"/>
          <a:lstStyle/>
          <a:p>
            <a:pPr algn="ctr"/>
            <a:r>
              <a:rPr sz="1050" dirty="0">
                <a:latin typeface="Aptos"/>
              </a:rPr>
              <a:t>App + OTA</a:t>
            </a:r>
          </a:p>
          <a:p>
            <a:pPr algn="ctr"/>
            <a:r>
              <a:rPr sz="1050" dirty="0">
                <a:latin typeface="Aptos"/>
              </a:rPr>
              <a:t>charging</a:t>
            </a:r>
          </a:p>
          <a:p>
            <a:pPr algn="ctr"/>
            <a:r>
              <a:rPr sz="1050" dirty="0">
                <a:latin typeface="Aptos"/>
              </a:rPr>
              <a:t>(Tesla, n.d.)</a:t>
            </a:r>
            <a:endParaRPr sz="880" dirty="0">
              <a:latin typeface="Aptos"/>
            </a:endParaRPr>
          </a:p>
        </p:txBody>
      </p:sp>
      <p:sp>
        <p:nvSpPr>
          <p:cNvPr id="24" name="Chevron 23"/>
          <p:cNvSpPr/>
          <p:nvPr/>
        </p:nvSpPr>
        <p:spPr>
          <a:xfrm>
            <a:off x="9125712" y="1920240"/>
            <a:ext cx="292608" cy="228600"/>
          </a:xfrm>
          <a:prstGeom prst="chevron">
            <a:avLst/>
          </a:prstGeom>
          <a:solidFill>
            <a:srgbClr val="94A3B8"/>
          </a:solidFill>
          <a:ln>
            <a:solidFill>
              <a:srgbClr val="94A3B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ounded Rectangle 24"/>
          <p:cNvSpPr/>
          <p:nvPr/>
        </p:nvSpPr>
        <p:spPr>
          <a:xfrm>
            <a:off x="9674352" y="1600200"/>
            <a:ext cx="1600200" cy="11430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6" name="Rounded Rectangle 25"/>
          <p:cNvSpPr/>
          <p:nvPr/>
        </p:nvSpPr>
        <p:spPr>
          <a:xfrm>
            <a:off x="9829800" y="1783080"/>
            <a:ext cx="1280160" cy="256032"/>
          </a:xfrm>
          <a:prstGeom prst="round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r>
              <a:rPr sz="880" b="1">
                <a:solidFill>
                  <a:srgbClr val="FFFFFF"/>
                </a:solidFill>
                <a:latin typeface="Aptos"/>
              </a:rPr>
              <a:t>Retention</a:t>
            </a:r>
          </a:p>
        </p:txBody>
      </p:sp>
      <p:sp>
        <p:nvSpPr>
          <p:cNvPr id="27" name="TextBox 26"/>
          <p:cNvSpPr txBox="1"/>
          <p:nvPr/>
        </p:nvSpPr>
        <p:spPr>
          <a:xfrm>
            <a:off x="9811512" y="2121408"/>
            <a:ext cx="1325880" cy="274320"/>
          </a:xfrm>
          <a:prstGeom prst="rect">
            <a:avLst/>
          </a:prstGeom>
          <a:noFill/>
        </p:spPr>
        <p:txBody>
          <a:bodyPr wrap="square" lIns="0" tIns="0" rIns="0" bIns="0" anchor="t"/>
          <a:lstStyle/>
          <a:p>
            <a:pPr algn="ctr"/>
            <a:r>
              <a:rPr sz="1050" dirty="0">
                <a:latin typeface="Aptos"/>
              </a:rPr>
              <a:t>Upgrades</a:t>
            </a:r>
          </a:p>
          <a:p>
            <a:pPr algn="ctr"/>
            <a:r>
              <a:rPr sz="1050" dirty="0">
                <a:latin typeface="Aptos"/>
              </a:rPr>
              <a:t>energy cross-sell</a:t>
            </a:r>
          </a:p>
          <a:p>
            <a:pPr algn="ctr"/>
            <a:r>
              <a:rPr sz="1050" dirty="0">
                <a:latin typeface="Aptos"/>
              </a:rPr>
              <a:t>(Tesla, n.d.)</a:t>
            </a:r>
            <a:endParaRPr sz="880" dirty="0">
              <a:latin typeface="Aptos"/>
            </a:endParaRPr>
          </a:p>
        </p:txBody>
      </p:sp>
      <p:sp>
        <p:nvSpPr>
          <p:cNvPr id="28" name="Rectangle 27"/>
          <p:cNvSpPr/>
          <p:nvPr/>
        </p:nvSpPr>
        <p:spPr>
          <a:xfrm>
            <a:off x="7242048" y="3035808"/>
            <a:ext cx="3758184" cy="202082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29" name="Picture 28" descr="tesla_model_y_crop.jpg"/>
          <p:cNvPicPr>
            <a:picLocks noChangeAspect="1"/>
          </p:cNvPicPr>
          <p:nvPr/>
        </p:nvPicPr>
        <p:blipFill>
          <a:blip r:embed="rId2"/>
          <a:stretch>
            <a:fillRect/>
          </a:stretch>
        </p:blipFill>
        <p:spPr>
          <a:xfrm>
            <a:off x="7269480" y="3063240"/>
            <a:ext cx="3703320" cy="1965960"/>
          </a:xfrm>
          <a:prstGeom prst="rect">
            <a:avLst/>
          </a:prstGeom>
        </p:spPr>
      </p:pic>
      <p:sp>
        <p:nvSpPr>
          <p:cNvPr id="30" name="Rounded Rectangle 29"/>
          <p:cNvSpPr/>
          <p:nvPr/>
        </p:nvSpPr>
        <p:spPr>
          <a:xfrm>
            <a:off x="822960" y="3337560"/>
            <a:ext cx="5760720" cy="1911096"/>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1" name="Rectangle 30"/>
          <p:cNvSpPr/>
          <p:nvPr/>
        </p:nvSpPr>
        <p:spPr>
          <a:xfrm>
            <a:off x="822960" y="3547872"/>
            <a:ext cx="73152" cy="1481328"/>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TextBox 31"/>
          <p:cNvSpPr txBox="1"/>
          <p:nvPr/>
        </p:nvSpPr>
        <p:spPr>
          <a:xfrm>
            <a:off x="1024128" y="3465576"/>
            <a:ext cx="5394960" cy="228600"/>
          </a:xfrm>
          <a:prstGeom prst="rect">
            <a:avLst/>
          </a:prstGeom>
          <a:noFill/>
        </p:spPr>
        <p:txBody>
          <a:bodyPr wrap="square" lIns="18288" tIns="9144" rIns="18288" bIns="9144" anchor="t"/>
          <a:lstStyle/>
          <a:p>
            <a:pPr algn="l"/>
            <a:r>
              <a:rPr sz="1600" b="1" i="0" dirty="0">
                <a:solidFill>
                  <a:srgbClr val="2563EB"/>
                </a:solidFill>
                <a:latin typeface="Arial" panose="020B0604020202020204" pitchFamily="34" charset="0"/>
                <a:cs typeface="Arial" panose="020B0604020202020204" pitchFamily="34" charset="0"/>
              </a:rPr>
              <a:t>Critical evaluation</a:t>
            </a:r>
          </a:p>
        </p:txBody>
      </p:sp>
      <p:sp>
        <p:nvSpPr>
          <p:cNvPr id="33" name="TextBox 32"/>
          <p:cNvSpPr txBox="1"/>
          <p:nvPr/>
        </p:nvSpPr>
        <p:spPr>
          <a:xfrm>
            <a:off x="1024128" y="3813048"/>
            <a:ext cx="5358384" cy="1371600"/>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Tesla’s digital model is efficient because it reduces dealer friction and turns ownership into a software relationship. However, social-media-led promotion can amplify reputational risk when leadership controversies dominate the brand narrative (author analysis; Tesla, n.d.).</a:t>
            </a:r>
          </a:p>
        </p:txBody>
      </p:sp>
      <p:sp>
        <p:nvSpPr>
          <p:cNvPr id="34" name="TextBox 33"/>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35" name="TextBox 34"/>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website and author analysis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Financial growth and early funding</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050" b="0" i="0">
                <a:solidFill>
                  <a:srgbClr val="CBD5E1"/>
                </a:solidFill>
                <a:latin typeface="Aptos"/>
              </a:rPr>
              <a:t>Growth figures and funding journey</a:t>
            </a:r>
          </a:p>
        </p:txBody>
      </p:sp>
      <p:sp>
        <p:nvSpPr>
          <p:cNvPr id="9" name="Rounded Rectangle 8"/>
          <p:cNvSpPr/>
          <p:nvPr/>
        </p:nvSpPr>
        <p:spPr>
          <a:xfrm>
            <a:off x="594360" y="1143000"/>
            <a:ext cx="4526280" cy="233172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868680" y="1307592"/>
            <a:ext cx="3474720" cy="201168"/>
          </a:xfrm>
          <a:prstGeom prst="rect">
            <a:avLst/>
          </a:prstGeom>
          <a:noFill/>
        </p:spPr>
        <p:txBody>
          <a:bodyPr wrap="square" lIns="45720" tIns="22860" rIns="45720" bIns="22860" anchor="t"/>
          <a:lstStyle/>
          <a:p>
            <a:pPr algn="l"/>
            <a:r>
              <a:rPr sz="1600" dirty="0">
                <a:latin typeface="Aptos"/>
              </a:rPr>
              <a:t>Revenue trend ($bn)</a:t>
            </a:r>
          </a:p>
          <a:p>
            <a:r>
              <a:rPr sz="1600" dirty="0">
                <a:latin typeface="Aptos"/>
              </a:rPr>
              <a:t>(Tesla, 2026a)</a:t>
            </a:r>
          </a:p>
        </p:txBody>
      </p:sp>
      <p:graphicFrame>
        <p:nvGraphicFramePr>
          <p:cNvPr id="11" name="Chart 10"/>
          <p:cNvGraphicFramePr>
            <a:graphicFrameLocks noGrp="1"/>
          </p:cNvGraphicFramePr>
          <p:nvPr/>
        </p:nvGraphicFramePr>
        <p:xfrm>
          <a:off x="868680" y="1600200"/>
          <a:ext cx="3886200" cy="1691640"/>
        </p:xfrm>
        <a:graphic>
          <a:graphicData uri="http://schemas.openxmlformats.org/drawingml/2006/chart">
            <c:chart xmlns:c="http://schemas.openxmlformats.org/drawingml/2006/chart" xmlns:r="http://schemas.openxmlformats.org/officeDocument/2006/relationships" r:id="rId2"/>
          </a:graphicData>
        </a:graphic>
      </p:graphicFrame>
      <p:sp>
        <p:nvSpPr>
          <p:cNvPr id="12" name="Rounded Rectangle 11"/>
          <p:cNvSpPr/>
          <p:nvPr/>
        </p:nvSpPr>
        <p:spPr>
          <a:xfrm>
            <a:off x="594360" y="3730752"/>
            <a:ext cx="4526280" cy="1874519"/>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68680" y="3886200"/>
            <a:ext cx="3474720" cy="201168"/>
          </a:xfrm>
          <a:prstGeom prst="rect">
            <a:avLst/>
          </a:prstGeom>
          <a:noFill/>
        </p:spPr>
        <p:txBody>
          <a:bodyPr wrap="square" lIns="45720" tIns="22860" rIns="45720" bIns="22860" anchor="t"/>
          <a:lstStyle/>
          <a:p>
            <a:pPr algn="l"/>
            <a:r>
              <a:rPr sz="1100">
                <a:latin typeface="Aptos"/>
              </a:rPr>
              <a:t>Vehicle deliveries (m)</a:t>
            </a:r>
          </a:p>
          <a:p>
            <a:r>
              <a:rPr sz="1100">
                <a:latin typeface="Aptos"/>
              </a:rPr>
              <a:t>(Tesla, 2026a)</a:t>
            </a:r>
          </a:p>
        </p:txBody>
      </p:sp>
      <p:graphicFrame>
        <p:nvGraphicFramePr>
          <p:cNvPr id="14" name="Chart 13"/>
          <p:cNvGraphicFramePr>
            <a:graphicFrameLocks noGrp="1"/>
          </p:cNvGraphicFramePr>
          <p:nvPr/>
        </p:nvGraphicFramePr>
        <p:xfrm>
          <a:off x="868680" y="4206240"/>
          <a:ext cx="3886200" cy="1143000"/>
        </p:xfrm>
        <a:graphic>
          <a:graphicData uri="http://schemas.openxmlformats.org/drawingml/2006/chart">
            <c:chart xmlns:c="http://schemas.openxmlformats.org/drawingml/2006/chart" xmlns:r="http://schemas.openxmlformats.org/officeDocument/2006/relationships" r:id="rId3"/>
          </a:graphicData>
        </a:graphic>
      </p:graphicFrame>
      <p:sp>
        <p:nvSpPr>
          <p:cNvPr id="15" name="Rounded Rectangle 14"/>
          <p:cNvSpPr/>
          <p:nvPr/>
        </p:nvSpPr>
        <p:spPr>
          <a:xfrm>
            <a:off x="5486400" y="1234440"/>
            <a:ext cx="1755648" cy="1051560"/>
          </a:xfrm>
          <a:prstGeom prst="roundRect">
            <a:avLst/>
          </a:prstGeom>
          <a:solidFill>
            <a:srgbClr val="F0FDF4"/>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5486400" y="1234440"/>
            <a:ext cx="73152" cy="105156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5687568" y="1371600"/>
            <a:ext cx="1426464" cy="201168"/>
          </a:xfrm>
          <a:prstGeom prst="rect">
            <a:avLst/>
          </a:prstGeom>
          <a:noFill/>
        </p:spPr>
        <p:txBody>
          <a:bodyPr wrap="square" lIns="9144" tIns="4572" rIns="9144" bIns="4572" anchor="t"/>
          <a:lstStyle/>
          <a:p>
            <a:pPr algn="l"/>
            <a:r>
              <a:rPr sz="1040" b="1" i="0">
                <a:solidFill>
                  <a:srgbClr val="16A34A"/>
                </a:solidFill>
                <a:latin typeface="Aptos"/>
              </a:rPr>
              <a:t>2025 operating cash flow</a:t>
            </a:r>
          </a:p>
        </p:txBody>
      </p:sp>
      <p:sp>
        <p:nvSpPr>
          <p:cNvPr id="18" name="TextBox 17"/>
          <p:cNvSpPr txBox="1"/>
          <p:nvPr/>
        </p:nvSpPr>
        <p:spPr>
          <a:xfrm>
            <a:off x="5687568" y="1709928"/>
            <a:ext cx="1426464" cy="329184"/>
          </a:xfrm>
          <a:prstGeom prst="rect">
            <a:avLst/>
          </a:prstGeom>
          <a:noFill/>
        </p:spPr>
        <p:txBody>
          <a:bodyPr wrap="square" lIns="9144" tIns="4572" rIns="9144" bIns="4572" anchor="t"/>
          <a:lstStyle/>
          <a:p>
            <a:pPr algn="l"/>
            <a:r>
              <a:rPr sz="1200">
                <a:latin typeface="Aptos"/>
              </a:rPr>
              <a:t>$14.7bn</a:t>
            </a:r>
          </a:p>
          <a:p>
            <a:r>
              <a:rPr sz="1200">
                <a:latin typeface="Aptos"/>
              </a:rPr>
              <a:t>(Tesla, 2026a)</a:t>
            </a:r>
          </a:p>
        </p:txBody>
      </p:sp>
      <p:sp>
        <p:nvSpPr>
          <p:cNvPr id="19" name="Rounded Rectangle 18"/>
          <p:cNvSpPr/>
          <p:nvPr/>
        </p:nvSpPr>
        <p:spPr>
          <a:xfrm>
            <a:off x="7452360" y="1234440"/>
            <a:ext cx="1755648" cy="1051560"/>
          </a:xfrm>
          <a:prstGeom prst="roundRect">
            <a:avLst/>
          </a:prstGeom>
          <a:solidFill>
            <a:srgbClr val="EFF6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0" name="Rectangle 19"/>
          <p:cNvSpPr/>
          <p:nvPr/>
        </p:nvSpPr>
        <p:spPr>
          <a:xfrm>
            <a:off x="7452360" y="1234440"/>
            <a:ext cx="73152" cy="105156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TextBox 20"/>
          <p:cNvSpPr txBox="1"/>
          <p:nvPr/>
        </p:nvSpPr>
        <p:spPr>
          <a:xfrm>
            <a:off x="7653528" y="1371600"/>
            <a:ext cx="1426464" cy="201168"/>
          </a:xfrm>
          <a:prstGeom prst="rect">
            <a:avLst/>
          </a:prstGeom>
          <a:noFill/>
        </p:spPr>
        <p:txBody>
          <a:bodyPr wrap="square" lIns="9144" tIns="4572" rIns="9144" bIns="4572" anchor="t"/>
          <a:lstStyle/>
          <a:p>
            <a:pPr algn="l"/>
            <a:r>
              <a:rPr sz="1040" b="1" i="0">
                <a:solidFill>
                  <a:srgbClr val="2563EB"/>
                </a:solidFill>
                <a:latin typeface="Aptos"/>
              </a:rPr>
              <a:t>Cash &amp; investments</a:t>
            </a:r>
          </a:p>
        </p:txBody>
      </p:sp>
      <p:sp>
        <p:nvSpPr>
          <p:cNvPr id="22" name="TextBox 21"/>
          <p:cNvSpPr txBox="1"/>
          <p:nvPr/>
        </p:nvSpPr>
        <p:spPr>
          <a:xfrm>
            <a:off x="7653528" y="1709928"/>
            <a:ext cx="1426464" cy="329184"/>
          </a:xfrm>
          <a:prstGeom prst="rect">
            <a:avLst/>
          </a:prstGeom>
          <a:noFill/>
        </p:spPr>
        <p:txBody>
          <a:bodyPr wrap="square" lIns="9144" tIns="4572" rIns="9144" bIns="4572" anchor="t"/>
          <a:lstStyle/>
          <a:p>
            <a:pPr algn="l"/>
            <a:r>
              <a:rPr sz="1200">
                <a:latin typeface="Aptos"/>
              </a:rPr>
              <a:t>$44.1bn</a:t>
            </a:r>
          </a:p>
          <a:p>
            <a:r>
              <a:rPr sz="1200">
                <a:latin typeface="Aptos"/>
              </a:rPr>
              <a:t>(Tesla, 2026a)</a:t>
            </a:r>
          </a:p>
        </p:txBody>
      </p:sp>
      <p:sp>
        <p:nvSpPr>
          <p:cNvPr id="23" name="Rounded Rectangle 22"/>
          <p:cNvSpPr/>
          <p:nvPr/>
        </p:nvSpPr>
        <p:spPr>
          <a:xfrm>
            <a:off x="9418320" y="1234440"/>
            <a:ext cx="1755648" cy="1051560"/>
          </a:xfrm>
          <a:prstGeom prst="roundRect">
            <a:avLst/>
          </a:prstGeom>
          <a:solidFill>
            <a:srgbClr val="FFF7ED"/>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Rectangle 23"/>
          <p:cNvSpPr/>
          <p:nvPr/>
        </p:nvSpPr>
        <p:spPr>
          <a:xfrm>
            <a:off x="9418320" y="1234440"/>
            <a:ext cx="73152" cy="1051560"/>
          </a:xfrm>
          <a:prstGeom prst="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TextBox 24"/>
          <p:cNvSpPr txBox="1"/>
          <p:nvPr/>
        </p:nvSpPr>
        <p:spPr>
          <a:xfrm>
            <a:off x="9619488" y="1371600"/>
            <a:ext cx="1426464" cy="201168"/>
          </a:xfrm>
          <a:prstGeom prst="rect">
            <a:avLst/>
          </a:prstGeom>
          <a:noFill/>
        </p:spPr>
        <p:txBody>
          <a:bodyPr wrap="square" lIns="9144" tIns="4572" rIns="9144" bIns="4572" anchor="t"/>
          <a:lstStyle/>
          <a:p>
            <a:pPr algn="l"/>
            <a:r>
              <a:rPr sz="1040" b="1" i="0">
                <a:solidFill>
                  <a:srgbClr val="EA580C"/>
                </a:solidFill>
                <a:latin typeface="Aptos"/>
              </a:rPr>
              <a:t>2026 capex plan</a:t>
            </a:r>
          </a:p>
        </p:txBody>
      </p:sp>
      <p:sp>
        <p:nvSpPr>
          <p:cNvPr id="26" name="TextBox 25"/>
          <p:cNvSpPr txBox="1"/>
          <p:nvPr/>
        </p:nvSpPr>
        <p:spPr>
          <a:xfrm>
            <a:off x="9619488" y="1709928"/>
            <a:ext cx="1426464" cy="329184"/>
          </a:xfrm>
          <a:prstGeom prst="rect">
            <a:avLst/>
          </a:prstGeom>
          <a:noFill/>
        </p:spPr>
        <p:txBody>
          <a:bodyPr wrap="square" lIns="9144" tIns="4572" rIns="9144" bIns="4572" anchor="t"/>
          <a:lstStyle/>
          <a:p>
            <a:pPr algn="l"/>
            <a:r>
              <a:rPr sz="1200">
                <a:latin typeface="Aptos"/>
              </a:rPr>
              <a:t>&gt;$20bn</a:t>
            </a:r>
          </a:p>
          <a:p>
            <a:r>
              <a:rPr sz="1200">
                <a:latin typeface="Aptos"/>
              </a:rPr>
              <a:t>(Tesla, 2026a)</a:t>
            </a:r>
          </a:p>
        </p:txBody>
      </p:sp>
      <p:sp>
        <p:nvSpPr>
          <p:cNvPr id="27" name="Rounded Rectangle 26"/>
          <p:cNvSpPr/>
          <p:nvPr/>
        </p:nvSpPr>
        <p:spPr>
          <a:xfrm>
            <a:off x="5486400" y="2743200"/>
            <a:ext cx="5943600" cy="1353312"/>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5486400" y="2743200"/>
            <a:ext cx="73152" cy="1234440"/>
          </a:xfrm>
          <a:prstGeom prst="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TextBox 28"/>
          <p:cNvSpPr txBox="1"/>
          <p:nvPr/>
        </p:nvSpPr>
        <p:spPr>
          <a:xfrm>
            <a:off x="5687568" y="2871216"/>
            <a:ext cx="5577840" cy="228600"/>
          </a:xfrm>
          <a:prstGeom prst="rect">
            <a:avLst/>
          </a:prstGeom>
          <a:noFill/>
        </p:spPr>
        <p:txBody>
          <a:bodyPr wrap="square" lIns="18288" tIns="9144" rIns="18288" bIns="9144" anchor="t"/>
          <a:lstStyle/>
          <a:p>
            <a:pPr algn="l"/>
            <a:r>
              <a:rPr sz="1600" b="1" i="0" dirty="0">
                <a:solidFill>
                  <a:srgbClr val="14B8A6"/>
                </a:solidFill>
                <a:latin typeface="Arial" panose="020B0604020202020204" pitchFamily="34" charset="0"/>
                <a:cs typeface="Arial" panose="020B0604020202020204" pitchFamily="34" charset="0"/>
              </a:rPr>
              <a:t>Early funding path</a:t>
            </a:r>
          </a:p>
        </p:txBody>
      </p:sp>
      <p:sp>
        <p:nvSpPr>
          <p:cNvPr id="30" name="TextBox 29"/>
          <p:cNvSpPr txBox="1"/>
          <p:nvPr/>
        </p:nvSpPr>
        <p:spPr>
          <a:xfrm>
            <a:off x="5687568" y="3218687"/>
            <a:ext cx="5541264" cy="795093"/>
          </a:xfrm>
          <a:prstGeom prst="rect">
            <a:avLst/>
          </a:prstGeom>
          <a:noFill/>
        </p:spPr>
        <p:txBody>
          <a:bodyPr wrap="square" lIns="18288" tIns="9144" rIns="18288" bIns="9144" anchor="t"/>
          <a:lstStyle/>
          <a:p>
            <a:pPr algn="l"/>
            <a:r>
              <a:rPr sz="1400" dirty="0">
                <a:latin typeface="Arial" panose="020B0604020202020204" pitchFamily="34" charset="0"/>
                <a:cs typeface="Arial" panose="020B0604020202020204" pitchFamily="34" charset="0"/>
              </a:rPr>
              <a:t>Seed and venture funding helped prove the Roadster. Strategic partners improved legitimacy. The 2010 IPO and later capital raising enabled manufacturing scale-up (Musk, 2006; Tesla, 2023; company history sources).</a:t>
            </a:r>
          </a:p>
        </p:txBody>
      </p:sp>
      <p:sp>
        <p:nvSpPr>
          <p:cNvPr id="31" name="Rounded Rectangle 30"/>
          <p:cNvSpPr/>
          <p:nvPr/>
        </p:nvSpPr>
        <p:spPr>
          <a:xfrm>
            <a:off x="5486400" y="4343400"/>
            <a:ext cx="5943600" cy="804672"/>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2" name="Rectangle 31"/>
          <p:cNvSpPr/>
          <p:nvPr/>
        </p:nvSpPr>
        <p:spPr>
          <a:xfrm>
            <a:off x="5486400" y="4343400"/>
            <a:ext cx="73152" cy="804672"/>
          </a:xfrm>
          <a:prstGeom prst="rect">
            <a:avLst/>
          </a:prstGeom>
          <a:solidFill>
            <a:srgbClr val="7C3AED"/>
          </a:solidFill>
          <a:ln>
            <a:solidFill>
              <a:srgbClr val="7C3AE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3" name="TextBox 32"/>
          <p:cNvSpPr txBox="1"/>
          <p:nvPr/>
        </p:nvSpPr>
        <p:spPr>
          <a:xfrm>
            <a:off x="5705856" y="4379541"/>
            <a:ext cx="5577840" cy="228600"/>
          </a:xfrm>
          <a:prstGeom prst="rect">
            <a:avLst/>
          </a:prstGeom>
          <a:noFill/>
        </p:spPr>
        <p:txBody>
          <a:bodyPr wrap="square" lIns="18288" tIns="9144" rIns="18288" bIns="9144" anchor="t"/>
          <a:lstStyle/>
          <a:p>
            <a:pPr algn="l"/>
            <a:r>
              <a:rPr sz="1400" b="1" i="0" dirty="0">
                <a:solidFill>
                  <a:srgbClr val="7C3AED"/>
                </a:solidFill>
                <a:latin typeface="Aptos"/>
              </a:rPr>
              <a:t>Interpretation</a:t>
            </a:r>
          </a:p>
        </p:txBody>
      </p:sp>
      <p:sp>
        <p:nvSpPr>
          <p:cNvPr id="34" name="TextBox 33"/>
          <p:cNvSpPr txBox="1"/>
          <p:nvPr/>
        </p:nvSpPr>
        <p:spPr>
          <a:xfrm>
            <a:off x="5687568" y="4709160"/>
            <a:ext cx="5541264" cy="329184"/>
          </a:xfrm>
          <a:prstGeom prst="rect">
            <a:avLst/>
          </a:prstGeom>
          <a:noFill/>
        </p:spPr>
        <p:txBody>
          <a:bodyPr wrap="square" lIns="18288" tIns="9144" rIns="18288" bIns="9144" anchor="t"/>
          <a:lstStyle/>
          <a:p>
            <a:pPr algn="l"/>
            <a:r>
              <a:rPr sz="1400" dirty="0">
                <a:latin typeface="Aptos"/>
              </a:rPr>
              <a:t>Tesla has cash capacity, but valuation pressure may persist if AI and energy </a:t>
            </a:r>
            <a:r>
              <a:rPr sz="1400" dirty="0" err="1">
                <a:latin typeface="Aptos"/>
              </a:rPr>
              <a:t>monetisation</a:t>
            </a:r>
            <a:r>
              <a:rPr sz="1400" dirty="0">
                <a:latin typeface="Aptos"/>
              </a:rPr>
              <a:t> take longer to scale (author analysis; Tesla, 2026a; Tesla, 2026b).</a:t>
            </a:r>
          </a:p>
        </p:txBody>
      </p:sp>
      <p:sp>
        <p:nvSpPr>
          <p:cNvPr id="35" name="TextBox 34"/>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36" name="TextBox 35"/>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Tesla Q4 FY2025 Update; company history sources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Conclusion and recommendations</a:t>
            </a:r>
          </a:p>
        </p:txBody>
      </p:sp>
      <p:sp>
        <p:nvSpPr>
          <p:cNvPr id="8" name="TextBox 7"/>
          <p:cNvSpPr txBox="1"/>
          <p:nvPr/>
        </p:nvSpPr>
        <p:spPr>
          <a:xfrm>
            <a:off x="521207" y="749808"/>
            <a:ext cx="7406640" cy="237744"/>
          </a:xfrm>
          <a:prstGeom prst="rect">
            <a:avLst/>
          </a:prstGeom>
          <a:noFill/>
        </p:spPr>
        <p:txBody>
          <a:bodyPr wrap="square" lIns="45720" tIns="22860" rIns="45720" bIns="22860" anchor="t"/>
          <a:lstStyle/>
          <a:p>
            <a:pPr algn="l"/>
            <a:r>
              <a:rPr sz="1050" b="0" i="0">
                <a:solidFill>
                  <a:srgbClr val="CBD5E1"/>
                </a:solidFill>
                <a:latin typeface="Aptos"/>
              </a:rPr>
              <a:t>Summary judgement and strategic actions</a:t>
            </a:r>
          </a:p>
        </p:txBody>
      </p:sp>
      <p:sp>
        <p:nvSpPr>
          <p:cNvPr id="9" name="Rectangle 8"/>
          <p:cNvSpPr/>
          <p:nvPr/>
        </p:nvSpPr>
        <p:spPr>
          <a:xfrm>
            <a:off x="7973568" y="978408"/>
            <a:ext cx="3118104" cy="1563624"/>
          </a:xfrm>
          <a:prstGeom prst="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10" name="Picture 9" descr="tesla_model_y_crop.jpg"/>
          <p:cNvPicPr>
            <a:picLocks noChangeAspect="1"/>
          </p:cNvPicPr>
          <p:nvPr/>
        </p:nvPicPr>
        <p:blipFill>
          <a:blip r:embed="rId2"/>
          <a:stretch>
            <a:fillRect/>
          </a:stretch>
        </p:blipFill>
        <p:spPr>
          <a:xfrm>
            <a:off x="8001000" y="1005840"/>
            <a:ext cx="3063240" cy="1508760"/>
          </a:xfrm>
          <a:prstGeom prst="rect">
            <a:avLst/>
          </a:prstGeom>
        </p:spPr>
      </p:pic>
      <p:sp>
        <p:nvSpPr>
          <p:cNvPr id="11" name="Rounded Rectangle 10"/>
          <p:cNvSpPr/>
          <p:nvPr/>
        </p:nvSpPr>
        <p:spPr>
          <a:xfrm>
            <a:off x="658368" y="1188720"/>
            <a:ext cx="6995160" cy="1709928"/>
          </a:xfrm>
          <a:prstGeom prst="roundRect">
            <a:avLst/>
          </a:prstGeom>
          <a:solidFill>
            <a:srgbClr val="FFFFFF"/>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Rectangle 11"/>
          <p:cNvSpPr/>
          <p:nvPr/>
        </p:nvSpPr>
        <p:spPr>
          <a:xfrm>
            <a:off x="658368" y="1188720"/>
            <a:ext cx="73152" cy="1417320"/>
          </a:xfrm>
          <a:prstGeom prst="rect">
            <a:avLst/>
          </a:prstGeom>
          <a:solidFill>
            <a:srgbClr val="2563EB"/>
          </a:solidFill>
          <a:ln>
            <a:solidFill>
              <a:srgbClr val="2563EB"/>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859536" y="1316736"/>
            <a:ext cx="6629400" cy="228600"/>
          </a:xfrm>
          <a:prstGeom prst="rect">
            <a:avLst/>
          </a:prstGeom>
          <a:noFill/>
        </p:spPr>
        <p:txBody>
          <a:bodyPr wrap="square" lIns="18288" tIns="9144" rIns="18288" bIns="9144" anchor="t"/>
          <a:lstStyle/>
          <a:p>
            <a:pPr algn="l"/>
            <a:r>
              <a:rPr b="1" i="0" dirty="0">
                <a:solidFill>
                  <a:srgbClr val="2563EB"/>
                </a:solidFill>
                <a:latin typeface="Arial" panose="020B0604020202020204" pitchFamily="34" charset="0"/>
                <a:cs typeface="Arial" panose="020B0604020202020204" pitchFamily="34" charset="0"/>
              </a:rPr>
              <a:t>Overall conclusion</a:t>
            </a:r>
          </a:p>
        </p:txBody>
      </p:sp>
      <p:sp>
        <p:nvSpPr>
          <p:cNvPr id="14" name="TextBox 13"/>
          <p:cNvSpPr txBox="1"/>
          <p:nvPr/>
        </p:nvSpPr>
        <p:spPr>
          <a:xfrm>
            <a:off x="859536" y="1664208"/>
            <a:ext cx="6592824" cy="832104"/>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Tesla remains strategically distinctive because it combines EVs, energy, charging and software into one platform. The future case is now less about EV pioneering and more about proving that autonomy and energy can become reliable profit pools (Tesla, n.d.; Tesla, 2026a; Tesla, 2026b).</a:t>
            </a:r>
          </a:p>
        </p:txBody>
      </p:sp>
      <p:sp>
        <p:nvSpPr>
          <p:cNvPr id="15" name="Rounded Rectangle 14"/>
          <p:cNvSpPr/>
          <p:nvPr/>
        </p:nvSpPr>
        <p:spPr>
          <a:xfrm>
            <a:off x="749808" y="3154680"/>
            <a:ext cx="3200400" cy="1508760"/>
          </a:xfrm>
          <a:prstGeom prst="roundRect">
            <a:avLst/>
          </a:prstGeom>
          <a:solidFill>
            <a:srgbClr val="FEF2F2"/>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Rectangle 15"/>
          <p:cNvSpPr/>
          <p:nvPr/>
        </p:nvSpPr>
        <p:spPr>
          <a:xfrm>
            <a:off x="749808" y="3154680"/>
            <a:ext cx="73152" cy="1508760"/>
          </a:xfrm>
          <a:prstGeom prst="rect">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Oval 16"/>
          <p:cNvSpPr/>
          <p:nvPr/>
        </p:nvSpPr>
        <p:spPr>
          <a:xfrm>
            <a:off x="914400" y="3282696"/>
            <a:ext cx="310896" cy="310896"/>
          </a:xfrm>
          <a:prstGeom prst="ellipse">
            <a:avLst/>
          </a:prstGeom>
          <a:solidFill>
            <a:srgbClr val="DC2626"/>
          </a:solidFill>
          <a:ln>
            <a:solidFill>
              <a:srgbClr val="DC262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8" name="TextBox 17"/>
          <p:cNvSpPr txBox="1"/>
          <p:nvPr/>
        </p:nvSpPr>
        <p:spPr>
          <a:xfrm>
            <a:off x="914400" y="3332988"/>
            <a:ext cx="310896" cy="128016"/>
          </a:xfrm>
          <a:prstGeom prst="rect">
            <a:avLst/>
          </a:prstGeom>
          <a:noFill/>
        </p:spPr>
        <p:txBody>
          <a:bodyPr wrap="square" lIns="0" tIns="0" rIns="0" bIns="0" anchor="t"/>
          <a:lstStyle/>
          <a:p>
            <a:pPr algn="ctr"/>
            <a:r>
              <a:rPr sz="1000" b="1" i="0">
                <a:solidFill>
                  <a:srgbClr val="FFFFFF"/>
                </a:solidFill>
                <a:latin typeface="Aptos"/>
              </a:rPr>
              <a:t>1</a:t>
            </a:r>
          </a:p>
        </p:txBody>
      </p:sp>
      <p:sp>
        <p:nvSpPr>
          <p:cNvPr id="19" name="TextBox 18"/>
          <p:cNvSpPr txBox="1"/>
          <p:nvPr/>
        </p:nvSpPr>
        <p:spPr>
          <a:xfrm>
            <a:off x="1316736" y="3282696"/>
            <a:ext cx="2468880" cy="228600"/>
          </a:xfrm>
          <a:prstGeom prst="rect">
            <a:avLst/>
          </a:prstGeom>
          <a:noFill/>
        </p:spPr>
        <p:txBody>
          <a:bodyPr wrap="square" lIns="18288" tIns="9144" rIns="18288" bIns="9144" anchor="t"/>
          <a:lstStyle/>
          <a:p>
            <a:pPr algn="l"/>
            <a:r>
              <a:rPr sz="1600" b="1" i="0">
                <a:solidFill>
                  <a:srgbClr val="DC2626"/>
                </a:solidFill>
                <a:latin typeface="Arial" panose="020B0604020202020204" pitchFamily="34" charset="0"/>
                <a:cs typeface="Arial" panose="020B0604020202020204" pitchFamily="34" charset="0"/>
              </a:rPr>
              <a:t>Protect margins</a:t>
            </a:r>
          </a:p>
        </p:txBody>
      </p:sp>
      <p:sp>
        <p:nvSpPr>
          <p:cNvPr id="20" name="TextBox 19"/>
          <p:cNvSpPr txBox="1"/>
          <p:nvPr/>
        </p:nvSpPr>
        <p:spPr>
          <a:xfrm>
            <a:off x="950976" y="3630168"/>
            <a:ext cx="2798064" cy="923544"/>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Clarify product architecture and improve service execution (author analysis).</a:t>
            </a:r>
          </a:p>
        </p:txBody>
      </p:sp>
      <p:sp>
        <p:nvSpPr>
          <p:cNvPr id="21" name="Rounded Rectangle 20"/>
          <p:cNvSpPr/>
          <p:nvPr/>
        </p:nvSpPr>
        <p:spPr>
          <a:xfrm>
            <a:off x="4407408" y="3154680"/>
            <a:ext cx="3200400" cy="1508760"/>
          </a:xfrm>
          <a:prstGeom prst="roundRect">
            <a:avLst/>
          </a:prstGeom>
          <a:solidFill>
            <a:srgbClr val="F0FDF4"/>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sz="2000"/>
          </a:p>
        </p:txBody>
      </p:sp>
      <p:sp>
        <p:nvSpPr>
          <p:cNvPr id="22" name="Rectangle 21"/>
          <p:cNvSpPr/>
          <p:nvPr/>
        </p:nvSpPr>
        <p:spPr>
          <a:xfrm>
            <a:off x="4407408" y="3154680"/>
            <a:ext cx="73152" cy="1508760"/>
          </a:xfrm>
          <a:prstGeom prst="rect">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Oval 22"/>
          <p:cNvSpPr/>
          <p:nvPr/>
        </p:nvSpPr>
        <p:spPr>
          <a:xfrm>
            <a:off x="4572000" y="3282696"/>
            <a:ext cx="310896" cy="310896"/>
          </a:xfrm>
          <a:prstGeom prst="ellipse">
            <a:avLst/>
          </a:prstGeom>
          <a:solidFill>
            <a:srgbClr val="16A34A"/>
          </a:solidFill>
          <a:ln>
            <a:solidFill>
              <a:srgbClr val="16A34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4" name="TextBox 23"/>
          <p:cNvSpPr txBox="1"/>
          <p:nvPr/>
        </p:nvSpPr>
        <p:spPr>
          <a:xfrm>
            <a:off x="4572000" y="3332988"/>
            <a:ext cx="310896" cy="128016"/>
          </a:xfrm>
          <a:prstGeom prst="rect">
            <a:avLst/>
          </a:prstGeom>
          <a:noFill/>
        </p:spPr>
        <p:txBody>
          <a:bodyPr wrap="square" lIns="0" tIns="0" rIns="0" bIns="0" anchor="t"/>
          <a:lstStyle/>
          <a:p>
            <a:pPr algn="ctr"/>
            <a:r>
              <a:rPr sz="1000" b="1" i="0">
                <a:solidFill>
                  <a:srgbClr val="FFFFFF"/>
                </a:solidFill>
                <a:latin typeface="Aptos"/>
              </a:rPr>
              <a:t>2</a:t>
            </a:r>
          </a:p>
        </p:txBody>
      </p:sp>
      <p:sp>
        <p:nvSpPr>
          <p:cNvPr id="25" name="TextBox 24"/>
          <p:cNvSpPr txBox="1"/>
          <p:nvPr/>
        </p:nvSpPr>
        <p:spPr>
          <a:xfrm>
            <a:off x="4974336" y="3282696"/>
            <a:ext cx="2468880" cy="228600"/>
          </a:xfrm>
          <a:prstGeom prst="rect">
            <a:avLst/>
          </a:prstGeom>
          <a:noFill/>
        </p:spPr>
        <p:txBody>
          <a:bodyPr wrap="square" lIns="18288" tIns="9144" rIns="18288" bIns="9144" anchor="t"/>
          <a:lstStyle/>
          <a:p>
            <a:pPr algn="l"/>
            <a:r>
              <a:rPr sz="1600" b="1" i="0" dirty="0">
                <a:solidFill>
                  <a:srgbClr val="16A34A"/>
                </a:solidFill>
                <a:latin typeface="Arial" panose="020B0604020202020204" pitchFamily="34" charset="0"/>
                <a:cs typeface="Arial" panose="020B0604020202020204" pitchFamily="34" charset="0"/>
              </a:rPr>
              <a:t>Scale energy</a:t>
            </a:r>
          </a:p>
        </p:txBody>
      </p:sp>
      <p:sp>
        <p:nvSpPr>
          <p:cNvPr id="26" name="TextBox 25"/>
          <p:cNvSpPr txBox="1"/>
          <p:nvPr/>
        </p:nvSpPr>
        <p:spPr>
          <a:xfrm>
            <a:off x="4608576" y="3630168"/>
            <a:ext cx="2798064" cy="923544"/>
          </a:xfrm>
          <a:prstGeom prst="rect">
            <a:avLst/>
          </a:prstGeom>
          <a:noFill/>
        </p:spPr>
        <p:txBody>
          <a:bodyPr wrap="square" lIns="18288" tIns="9144" rIns="18288" bIns="9144" anchor="t"/>
          <a:lstStyle/>
          <a:p>
            <a:pPr algn="l"/>
            <a:r>
              <a:rPr sz="1600" dirty="0">
                <a:latin typeface="Arial" panose="020B0604020202020204" pitchFamily="34" charset="0"/>
                <a:cs typeface="Arial" panose="020B0604020202020204" pitchFamily="34" charset="0"/>
              </a:rPr>
              <a:t>Make storage a visible second growth engine (Tesla, 2026a).</a:t>
            </a:r>
          </a:p>
        </p:txBody>
      </p:sp>
      <p:sp>
        <p:nvSpPr>
          <p:cNvPr id="27" name="Rounded Rectangle 26"/>
          <p:cNvSpPr/>
          <p:nvPr/>
        </p:nvSpPr>
        <p:spPr>
          <a:xfrm>
            <a:off x="8065008" y="3154680"/>
            <a:ext cx="3200400" cy="1508760"/>
          </a:xfrm>
          <a:prstGeom prst="roundRect">
            <a:avLst/>
          </a:prstGeom>
          <a:solidFill>
            <a:srgbClr val="FFF7ED"/>
          </a:solidFill>
          <a:ln>
            <a:solidFill>
              <a:srgbClr val="DEE2E8"/>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8" name="Rectangle 27"/>
          <p:cNvSpPr/>
          <p:nvPr/>
        </p:nvSpPr>
        <p:spPr>
          <a:xfrm>
            <a:off x="8065008" y="3154680"/>
            <a:ext cx="73152" cy="1508760"/>
          </a:xfrm>
          <a:prstGeom prst="rect">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Oval 28"/>
          <p:cNvSpPr/>
          <p:nvPr/>
        </p:nvSpPr>
        <p:spPr>
          <a:xfrm>
            <a:off x="8229600" y="3282696"/>
            <a:ext cx="310896" cy="310896"/>
          </a:xfrm>
          <a:prstGeom prst="ellipse">
            <a:avLst/>
          </a:prstGeom>
          <a:solidFill>
            <a:srgbClr val="EA580C"/>
          </a:solidFill>
          <a:ln>
            <a:solidFill>
              <a:srgbClr val="EA580C"/>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8229600" y="3332988"/>
            <a:ext cx="310896" cy="128016"/>
          </a:xfrm>
          <a:prstGeom prst="rect">
            <a:avLst/>
          </a:prstGeom>
          <a:noFill/>
        </p:spPr>
        <p:txBody>
          <a:bodyPr wrap="square" lIns="0" tIns="0" rIns="0" bIns="0" anchor="t"/>
          <a:lstStyle/>
          <a:p>
            <a:pPr algn="ctr"/>
            <a:r>
              <a:rPr sz="1000" b="1" i="0">
                <a:solidFill>
                  <a:srgbClr val="FFFFFF"/>
                </a:solidFill>
                <a:latin typeface="Aptos"/>
              </a:rPr>
              <a:t>3</a:t>
            </a:r>
          </a:p>
        </p:txBody>
      </p:sp>
      <p:sp>
        <p:nvSpPr>
          <p:cNvPr id="31" name="TextBox 30"/>
          <p:cNvSpPr txBox="1"/>
          <p:nvPr/>
        </p:nvSpPr>
        <p:spPr>
          <a:xfrm>
            <a:off x="8631936" y="3282696"/>
            <a:ext cx="2468880" cy="228600"/>
          </a:xfrm>
          <a:prstGeom prst="rect">
            <a:avLst/>
          </a:prstGeom>
          <a:noFill/>
        </p:spPr>
        <p:txBody>
          <a:bodyPr wrap="square" lIns="18288" tIns="9144" rIns="18288" bIns="9144" anchor="t"/>
          <a:lstStyle/>
          <a:p>
            <a:pPr algn="l"/>
            <a:r>
              <a:rPr b="1" i="0" dirty="0">
                <a:solidFill>
                  <a:srgbClr val="EA580C"/>
                </a:solidFill>
                <a:latin typeface="Arial" panose="020B0604020202020204" pitchFamily="34" charset="0"/>
                <a:cs typeface="Arial" panose="020B0604020202020204" pitchFamily="34" charset="0"/>
              </a:rPr>
              <a:t>Rebuild trust</a:t>
            </a:r>
          </a:p>
        </p:txBody>
      </p:sp>
      <p:sp>
        <p:nvSpPr>
          <p:cNvPr id="32" name="TextBox 31"/>
          <p:cNvSpPr txBox="1"/>
          <p:nvPr/>
        </p:nvSpPr>
        <p:spPr>
          <a:xfrm>
            <a:off x="8266176" y="3630168"/>
            <a:ext cx="2798064" cy="923544"/>
          </a:xfrm>
          <a:prstGeom prst="rect">
            <a:avLst/>
          </a:prstGeom>
          <a:noFill/>
        </p:spPr>
        <p:txBody>
          <a:bodyPr wrap="square" lIns="18288" tIns="9144" rIns="18288" bIns="9144" anchor="t"/>
          <a:lstStyle/>
          <a:p>
            <a:pPr algn="l"/>
            <a:r>
              <a:rPr sz="1400" dirty="0">
                <a:latin typeface="Arial" panose="020B0604020202020204" pitchFamily="34" charset="0"/>
                <a:cs typeface="Arial" panose="020B0604020202020204" pitchFamily="34" charset="0"/>
              </a:rPr>
              <a:t>Make AI/autonomy milestones measurable and strengthen governance communication (author analysis; Tesla, 2026b).</a:t>
            </a:r>
          </a:p>
        </p:txBody>
      </p:sp>
      <p:sp>
        <p:nvSpPr>
          <p:cNvPr id="33" name="Rounded Rectangle 32"/>
          <p:cNvSpPr/>
          <p:nvPr/>
        </p:nvSpPr>
        <p:spPr>
          <a:xfrm>
            <a:off x="914400" y="5532120"/>
            <a:ext cx="10378440" cy="365760"/>
          </a:xfrm>
          <a:prstGeom prst="round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lIns="0" tIns="0" rIns="0" bIns="0" rtlCol="0" anchor="ctr"/>
          <a:lstStyle/>
          <a:p>
            <a:pPr algn="ctr"/>
            <a:endParaRPr sz="1050" dirty="0">
              <a:latin typeface="Aptos"/>
            </a:endParaRPr>
          </a:p>
        </p:txBody>
      </p:sp>
      <p:sp>
        <p:nvSpPr>
          <p:cNvPr id="34" name="TextBox 33"/>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35" name="TextBox 34"/>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Author synthesis based on cited sources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D172A"/>
        </a:solidFill>
        <a:effectLst/>
      </p:bgPr>
    </p:bg>
    <p:spTree>
      <p:nvGrpSpPr>
        <p:cNvPr id="1" name=""/>
        <p:cNvGrpSpPr/>
        <p:nvPr/>
      </p:nvGrpSpPr>
      <p:grpSpPr>
        <a:xfrm>
          <a:off x="0" y="0"/>
          <a:ext cx="0" cy="0"/>
          <a:chOff x="0" y="0"/>
          <a:chExt cx="0" cy="0"/>
        </a:xfrm>
      </p:grpSpPr>
      <p:sp>
        <p:nvSpPr>
          <p:cNvPr id="2" name="Rectangle 1"/>
          <p:cNvSpPr/>
          <p:nvPr/>
        </p:nvSpPr>
        <p:spPr>
          <a:xfrm>
            <a:off x="10835640" y="0"/>
            <a:ext cx="1353312" cy="6858000"/>
          </a:xfrm>
          <a:prstGeom prst="rect">
            <a:avLst/>
          </a:prstGeom>
          <a:solidFill>
            <a:srgbClr val="17253D"/>
          </a:solidFill>
          <a:ln>
            <a:solidFill>
              <a:srgbClr val="17253D"/>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cxnSp>
        <p:nvCxnSpPr>
          <p:cNvPr id="3" name="Connector 2"/>
          <p:cNvCxnSpPr/>
          <p:nvPr/>
        </p:nvCxnSpPr>
        <p:spPr>
          <a:xfrm>
            <a:off x="9921240" y="0"/>
            <a:ext cx="2267712" cy="2011680"/>
          </a:xfrm>
          <a:prstGeom prst="line">
            <a:avLst/>
          </a:prstGeom>
          <a:ln w="25400">
            <a:solidFill>
              <a:srgbClr val="DC2626"/>
            </a:solidFill>
          </a:ln>
        </p:spPr>
        <p:style>
          <a:lnRef idx="2">
            <a:schemeClr val="accent1"/>
          </a:lnRef>
          <a:fillRef idx="0">
            <a:schemeClr val="accent1"/>
          </a:fillRef>
          <a:effectRef idx="1">
            <a:schemeClr val="accent1"/>
          </a:effectRef>
          <a:fontRef idx="minor">
            <a:schemeClr val="tx1"/>
          </a:fontRef>
        </p:style>
      </p:cxnSp>
      <p:cxnSp>
        <p:nvCxnSpPr>
          <p:cNvPr id="4" name="Connector 3"/>
          <p:cNvCxnSpPr/>
          <p:nvPr/>
        </p:nvCxnSpPr>
        <p:spPr>
          <a:xfrm>
            <a:off x="10085832" y="0"/>
            <a:ext cx="2103120" cy="2331720"/>
          </a:xfrm>
          <a:prstGeom prst="line">
            <a:avLst/>
          </a:prstGeom>
          <a:ln w="25400">
            <a:solidFill>
              <a:srgbClr val="14B8A6"/>
            </a:solidFill>
          </a:ln>
        </p:spPr>
        <p:style>
          <a:lnRef idx="2">
            <a:schemeClr val="accent1"/>
          </a:lnRef>
          <a:fillRef idx="0">
            <a:schemeClr val="accent1"/>
          </a:fillRef>
          <a:effectRef idx="1">
            <a:schemeClr val="accent1"/>
          </a:effectRef>
          <a:fontRef idx="minor">
            <a:schemeClr val="tx1"/>
          </a:fontRef>
        </p:style>
      </p:cxnSp>
      <p:cxnSp>
        <p:nvCxnSpPr>
          <p:cNvPr id="5" name="Connector 4"/>
          <p:cNvCxnSpPr/>
          <p:nvPr/>
        </p:nvCxnSpPr>
        <p:spPr>
          <a:xfrm>
            <a:off x="10250424" y="0"/>
            <a:ext cx="1938528" cy="2651760"/>
          </a:xfrm>
          <a:prstGeom prst="line">
            <a:avLst/>
          </a:prstGeom>
          <a:ln w="25400">
            <a:solidFill>
              <a:srgbClr val="EAB308"/>
            </a:solidFill>
          </a:ln>
        </p:spPr>
        <p:style>
          <a:lnRef idx="2">
            <a:schemeClr val="accent1"/>
          </a:lnRef>
          <a:fillRef idx="0">
            <a:schemeClr val="accent1"/>
          </a:fillRef>
          <a:effectRef idx="1">
            <a:schemeClr val="accent1"/>
          </a:effectRef>
          <a:fontRef idx="minor">
            <a:schemeClr val="tx1"/>
          </a:fontRef>
        </p:style>
      </p:cxnSp>
      <p:sp>
        <p:nvSpPr>
          <p:cNvPr id="6" name="Rectangle 5"/>
          <p:cNvSpPr/>
          <p:nvPr/>
        </p:nvSpPr>
        <p:spPr>
          <a:xfrm>
            <a:off x="0" y="6547104"/>
            <a:ext cx="12188952" cy="310896"/>
          </a:xfrm>
          <a:prstGeom prst="rect">
            <a:avLst/>
          </a:prstGeom>
          <a:solidFill>
            <a:srgbClr val="08101F"/>
          </a:solidFill>
          <a:ln>
            <a:solidFill>
              <a:srgbClr val="08101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502920" y="320040"/>
            <a:ext cx="7132320" cy="411480"/>
          </a:xfrm>
          <a:prstGeom prst="rect">
            <a:avLst/>
          </a:prstGeom>
          <a:noFill/>
        </p:spPr>
        <p:txBody>
          <a:bodyPr wrap="square" lIns="45720" tIns="22860" rIns="45720" bIns="22860" anchor="t"/>
          <a:lstStyle/>
          <a:p>
            <a:pPr algn="l"/>
            <a:r>
              <a:rPr sz="2500" b="1" i="0">
                <a:solidFill>
                  <a:srgbClr val="FFFFFF"/>
                </a:solidFill>
                <a:latin typeface="Aptos Display"/>
              </a:rPr>
              <a:t>References</a:t>
            </a:r>
          </a:p>
        </p:txBody>
      </p:sp>
      <p:sp>
        <p:nvSpPr>
          <p:cNvPr id="9" name="Rounded Rectangle 8"/>
          <p:cNvSpPr/>
          <p:nvPr/>
        </p:nvSpPr>
        <p:spPr>
          <a:xfrm>
            <a:off x="594360" y="1097280"/>
            <a:ext cx="10972800" cy="5257800"/>
          </a:xfrm>
          <a:prstGeom prst="roundRect">
            <a:avLst/>
          </a:prstGeom>
          <a:solidFill>
            <a:srgbClr val="FFFFFF"/>
          </a:solidFill>
          <a:ln>
            <a:solidFill>
              <a:srgbClr val="FFFFF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914400" y="1508760"/>
            <a:ext cx="8549640" cy="4521302"/>
          </a:xfrm>
          <a:prstGeom prst="rect">
            <a:avLst/>
          </a:prstGeom>
          <a:noFill/>
        </p:spPr>
        <p:txBody>
          <a:bodyPr wrap="square" lIns="36576" tIns="18288" rIns="18288" bIns="18288">
            <a:spAutoFit/>
          </a:bodyPr>
          <a:lstStyle/>
          <a:p>
            <a:pPr>
              <a:lnSpc>
                <a:spcPct val="150000"/>
              </a:lnSpc>
            </a:pPr>
            <a:r>
              <a:rPr lang="en-US" sz="1400" dirty="0">
                <a:latin typeface="Arial" panose="020B0604020202020204" pitchFamily="34" charset="0"/>
                <a:cs typeface="Arial" panose="020B0604020202020204" pitchFamily="34" charset="0"/>
              </a:rPr>
              <a:t>Tesla, Inc. (2026a) </a:t>
            </a:r>
            <a:r>
              <a:rPr lang="en-US" sz="1400" i="1" dirty="0">
                <a:latin typeface="Arial" panose="020B0604020202020204" pitchFamily="34" charset="0"/>
                <a:cs typeface="Arial" panose="020B0604020202020204" pitchFamily="34" charset="0"/>
              </a:rPr>
              <a:t>Q4 and FY 2025 Update</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2"/>
              </a:rPr>
              <a:t>https://assets-ir.tesla.com/tesla-contents/IR/TSLA-Q4-2025-Update.pdf</a:t>
            </a:r>
            <a:r>
              <a:rPr lang="en-US" sz="1400" dirty="0">
                <a:latin typeface="Arial" panose="020B0604020202020204" pitchFamily="34" charset="0"/>
                <a:cs typeface="Arial" panose="020B0604020202020204" pitchFamily="34" charset="0"/>
              </a:rPr>
              <a:t> (Accessed: 25 June 2026).</a:t>
            </a:r>
          </a:p>
          <a:p>
            <a:pPr>
              <a:lnSpc>
                <a:spcPct val="150000"/>
              </a:lnSpc>
            </a:pPr>
            <a:r>
              <a:rPr lang="en-US" sz="1400" dirty="0">
                <a:latin typeface="Arial" panose="020B0604020202020204" pitchFamily="34" charset="0"/>
                <a:cs typeface="Arial" panose="020B0604020202020204" pitchFamily="34" charset="0"/>
              </a:rPr>
              <a:t>Tesla, Inc. (2026b) </a:t>
            </a:r>
            <a:r>
              <a:rPr lang="en-US" sz="1400" i="1" dirty="0">
                <a:latin typeface="Arial" panose="020B0604020202020204" pitchFamily="34" charset="0"/>
                <a:cs typeface="Arial" panose="020B0604020202020204" pitchFamily="34" charset="0"/>
              </a:rPr>
              <a:t>Q1 2026 Update</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3"/>
              </a:rPr>
              <a:t>https://assets-ir.tesla.com/tesla-contents/IR/TSLA-Q1-2026-Update.pdf</a:t>
            </a:r>
            <a:r>
              <a:rPr lang="en-US" sz="1400" dirty="0">
                <a:latin typeface="Arial" panose="020B0604020202020204" pitchFamily="34" charset="0"/>
                <a:cs typeface="Arial" panose="020B0604020202020204" pitchFamily="34" charset="0"/>
              </a:rPr>
              <a:t> (Accessed: 25 June 2026).</a:t>
            </a:r>
          </a:p>
          <a:p>
            <a:pPr>
              <a:lnSpc>
                <a:spcPct val="150000"/>
              </a:lnSpc>
            </a:pPr>
            <a:r>
              <a:rPr lang="en-US" sz="1400" dirty="0">
                <a:latin typeface="Arial" panose="020B0604020202020204" pitchFamily="34" charset="0"/>
                <a:cs typeface="Arial" panose="020B0604020202020204" pitchFamily="34" charset="0"/>
              </a:rPr>
              <a:t>Tesla (2023) </a:t>
            </a:r>
            <a:r>
              <a:rPr lang="en-US" sz="1400" i="1" dirty="0">
                <a:latin typeface="Arial" panose="020B0604020202020204" pitchFamily="34" charset="0"/>
                <a:cs typeface="Arial" panose="020B0604020202020204" pitchFamily="34" charset="0"/>
              </a:rPr>
              <a:t>Tesla’s California Footprint</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4"/>
              </a:rPr>
              <a:t>https://www.tesla.com/blog/teslas-california-footprint</a:t>
            </a:r>
            <a:r>
              <a:rPr lang="en-US" sz="1400" dirty="0">
                <a:latin typeface="Arial" panose="020B0604020202020204" pitchFamily="34" charset="0"/>
                <a:cs typeface="Arial" panose="020B0604020202020204" pitchFamily="34" charset="0"/>
              </a:rPr>
              <a:t> (Accessed: 25 June 2026).</a:t>
            </a:r>
          </a:p>
          <a:p>
            <a:pPr>
              <a:lnSpc>
                <a:spcPct val="150000"/>
              </a:lnSpc>
            </a:pPr>
            <a:r>
              <a:rPr lang="en-US" sz="1400" dirty="0">
                <a:latin typeface="Arial" panose="020B0604020202020204" pitchFamily="34" charset="0"/>
                <a:cs typeface="Arial" panose="020B0604020202020204" pitchFamily="34" charset="0"/>
              </a:rPr>
              <a:t>Tesla (</a:t>
            </a:r>
            <a:r>
              <a:rPr lang="en-US" sz="1400" dirty="0" err="1">
                <a:latin typeface="Arial" panose="020B0604020202020204" pitchFamily="34" charset="0"/>
                <a:cs typeface="Arial" panose="020B0604020202020204" pitchFamily="34" charset="0"/>
              </a:rPr>
              <a:t>n.d.a</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About Us</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5"/>
              </a:rPr>
              <a:t>https://www.tesla.com/about</a:t>
            </a:r>
            <a:r>
              <a:rPr lang="en-US" sz="1400" dirty="0">
                <a:latin typeface="Arial" panose="020B0604020202020204" pitchFamily="34" charset="0"/>
                <a:cs typeface="Arial" panose="020B0604020202020204" pitchFamily="34" charset="0"/>
              </a:rPr>
              <a:t> (Accessed: 30 June 2026).</a:t>
            </a:r>
          </a:p>
          <a:p>
            <a:pPr>
              <a:lnSpc>
                <a:spcPct val="150000"/>
              </a:lnSpc>
            </a:pPr>
            <a:r>
              <a:rPr lang="en-US" sz="1400" dirty="0">
                <a:latin typeface="Arial" panose="020B0604020202020204" pitchFamily="34" charset="0"/>
                <a:cs typeface="Arial" panose="020B0604020202020204" pitchFamily="34" charset="0"/>
              </a:rPr>
              <a:t>Tesla (</a:t>
            </a:r>
            <a:r>
              <a:rPr lang="en-US" sz="1400" dirty="0" err="1">
                <a:latin typeface="Arial" panose="020B0604020202020204" pitchFamily="34" charset="0"/>
                <a:cs typeface="Arial" panose="020B0604020202020204" pitchFamily="34" charset="0"/>
              </a:rPr>
              <a:t>n.d.b</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Elon Musk</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6"/>
              </a:rPr>
              <a:t>https://www.tesla.com/elon-musk</a:t>
            </a:r>
            <a:r>
              <a:rPr lang="en-US" sz="1400" dirty="0">
                <a:latin typeface="Arial" panose="020B0604020202020204" pitchFamily="34" charset="0"/>
                <a:cs typeface="Arial" panose="020B0604020202020204" pitchFamily="34" charset="0"/>
              </a:rPr>
              <a:t> (Accessed: 30 June 2026).</a:t>
            </a:r>
          </a:p>
          <a:p>
            <a:pPr>
              <a:lnSpc>
                <a:spcPct val="150000"/>
              </a:lnSpc>
            </a:pPr>
            <a:r>
              <a:rPr lang="en-US" sz="1400" dirty="0">
                <a:latin typeface="Arial" panose="020B0604020202020204" pitchFamily="34" charset="0"/>
                <a:cs typeface="Arial" panose="020B0604020202020204" pitchFamily="34" charset="0"/>
              </a:rPr>
              <a:t>Tesla (</a:t>
            </a:r>
            <a:r>
              <a:rPr lang="en-US" sz="1400" dirty="0" err="1">
                <a:latin typeface="Arial" panose="020B0604020202020204" pitchFamily="34" charset="0"/>
                <a:cs typeface="Arial" panose="020B0604020202020204" pitchFamily="34" charset="0"/>
              </a:rPr>
              <a:t>n.d.c</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Model 3</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7"/>
              </a:rPr>
              <a:t>https://www.tesla.com/model3</a:t>
            </a:r>
            <a:r>
              <a:rPr lang="en-US" sz="1400" dirty="0">
                <a:latin typeface="Arial" panose="020B0604020202020204" pitchFamily="34" charset="0"/>
                <a:cs typeface="Arial" panose="020B0604020202020204" pitchFamily="34" charset="0"/>
              </a:rPr>
              <a:t> (Accessed: 29 June 2026).</a:t>
            </a:r>
          </a:p>
          <a:p>
            <a:pPr>
              <a:lnSpc>
                <a:spcPct val="150000"/>
              </a:lnSpc>
            </a:pPr>
            <a:r>
              <a:rPr lang="en-US" sz="1400" dirty="0">
                <a:latin typeface="Arial" panose="020B0604020202020204" pitchFamily="34" charset="0"/>
                <a:cs typeface="Arial" panose="020B0604020202020204" pitchFamily="34" charset="0"/>
              </a:rPr>
              <a:t>Tesla (</a:t>
            </a:r>
            <a:r>
              <a:rPr lang="en-US" sz="1400" dirty="0" err="1">
                <a:latin typeface="Arial" panose="020B0604020202020204" pitchFamily="34" charset="0"/>
                <a:cs typeface="Arial" panose="020B0604020202020204" pitchFamily="34" charset="0"/>
              </a:rPr>
              <a:t>n.d.d</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Model Y</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8"/>
              </a:rPr>
              <a:t>https://www.tesla.com/modely</a:t>
            </a:r>
            <a:r>
              <a:rPr lang="en-US" sz="1400" dirty="0">
                <a:latin typeface="Arial" panose="020B0604020202020204" pitchFamily="34" charset="0"/>
                <a:cs typeface="Arial" panose="020B0604020202020204" pitchFamily="34" charset="0"/>
              </a:rPr>
              <a:t> (Accessed: 29 June 2026).</a:t>
            </a:r>
          </a:p>
          <a:p>
            <a:pPr>
              <a:lnSpc>
                <a:spcPct val="150000"/>
              </a:lnSpc>
            </a:pPr>
            <a:r>
              <a:rPr lang="en-US" sz="1400" dirty="0">
                <a:latin typeface="Arial" panose="020B0604020202020204" pitchFamily="34" charset="0"/>
                <a:cs typeface="Arial" panose="020B0604020202020204" pitchFamily="34" charset="0"/>
              </a:rPr>
              <a:t>Tesla (</a:t>
            </a:r>
            <a:r>
              <a:rPr lang="en-US" sz="1400" dirty="0" err="1">
                <a:latin typeface="Arial" panose="020B0604020202020204" pitchFamily="34" charset="0"/>
                <a:cs typeface="Arial" panose="020B0604020202020204" pitchFamily="34" charset="0"/>
              </a:rPr>
              <a:t>n.d.e</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Energy</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9"/>
              </a:rPr>
              <a:t>https://www.tesla.com/energy</a:t>
            </a:r>
            <a:r>
              <a:rPr lang="en-US" sz="1400" dirty="0">
                <a:latin typeface="Arial" panose="020B0604020202020204" pitchFamily="34" charset="0"/>
                <a:cs typeface="Arial" panose="020B0604020202020204" pitchFamily="34" charset="0"/>
              </a:rPr>
              <a:t> (Accessed: 30 June 2026).</a:t>
            </a:r>
          </a:p>
          <a:p>
            <a:pPr>
              <a:lnSpc>
                <a:spcPct val="150000"/>
              </a:lnSpc>
            </a:pPr>
            <a:r>
              <a:rPr lang="en-US" sz="1400" dirty="0">
                <a:latin typeface="Arial" panose="020B0604020202020204" pitchFamily="34" charset="0"/>
                <a:cs typeface="Arial" panose="020B0604020202020204" pitchFamily="34" charset="0"/>
              </a:rPr>
              <a:t>Tesla (</a:t>
            </a:r>
            <a:r>
              <a:rPr lang="en-US" sz="1400" dirty="0" err="1">
                <a:latin typeface="Arial" panose="020B0604020202020204" pitchFamily="34" charset="0"/>
                <a:cs typeface="Arial" panose="020B0604020202020204" pitchFamily="34" charset="0"/>
              </a:rPr>
              <a:t>n.d.f</a:t>
            </a:r>
            <a:r>
              <a:rPr lang="en-US" sz="1400" dirty="0">
                <a:latin typeface="Arial" panose="020B0604020202020204" pitchFamily="34" charset="0"/>
                <a:cs typeface="Arial" panose="020B0604020202020204" pitchFamily="34" charset="0"/>
              </a:rPr>
              <a:t>) </a:t>
            </a:r>
            <a:r>
              <a:rPr lang="en-US" sz="1400" i="1" dirty="0">
                <a:latin typeface="Arial" panose="020B0604020202020204" pitchFamily="34" charset="0"/>
                <a:cs typeface="Arial" panose="020B0604020202020204" pitchFamily="34" charset="0"/>
              </a:rPr>
              <a:t>Supercharger</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10"/>
              </a:rPr>
              <a:t>https://www.tesla.com/supercharger</a:t>
            </a:r>
            <a:r>
              <a:rPr lang="en-US" sz="1400" dirty="0">
                <a:latin typeface="Arial" panose="020B0604020202020204" pitchFamily="34" charset="0"/>
                <a:cs typeface="Arial" panose="020B0604020202020204" pitchFamily="34" charset="0"/>
              </a:rPr>
              <a:t> (Accessed: 30 June 2026).</a:t>
            </a:r>
          </a:p>
          <a:p>
            <a:pPr>
              <a:lnSpc>
                <a:spcPct val="150000"/>
              </a:lnSpc>
            </a:pPr>
            <a:r>
              <a:rPr lang="en-US" sz="1400" dirty="0">
                <a:latin typeface="Arial" panose="020B0604020202020204" pitchFamily="34" charset="0"/>
                <a:cs typeface="Arial" panose="020B0604020202020204" pitchFamily="34" charset="0"/>
              </a:rPr>
              <a:t>Musk, E. (2006) </a:t>
            </a:r>
            <a:r>
              <a:rPr lang="en-US" sz="1400" i="1" dirty="0">
                <a:latin typeface="Arial" panose="020B0604020202020204" pitchFamily="34" charset="0"/>
                <a:cs typeface="Arial" panose="020B0604020202020204" pitchFamily="34" charset="0"/>
              </a:rPr>
              <a:t>The Secret Tesla Motors Master Plan (just between you and me)</a:t>
            </a:r>
            <a:r>
              <a:rPr lang="en-US" sz="1400" dirty="0">
                <a:latin typeface="Arial" panose="020B0604020202020204" pitchFamily="34" charset="0"/>
                <a:cs typeface="Arial" panose="020B0604020202020204" pitchFamily="34" charset="0"/>
              </a:rPr>
              <a:t>. Available at: </a:t>
            </a:r>
            <a:r>
              <a:rPr lang="en-US" sz="1400" dirty="0">
                <a:latin typeface="Arial" panose="020B0604020202020204" pitchFamily="34" charset="0"/>
                <a:cs typeface="Arial" panose="020B0604020202020204" pitchFamily="34" charset="0"/>
                <a:hlinkClick r:id="rId11"/>
              </a:rPr>
              <a:t>https://www.tesla.com/secret-master-plan</a:t>
            </a:r>
            <a:r>
              <a:rPr lang="en-US" sz="1400" dirty="0">
                <a:latin typeface="Arial" panose="020B0604020202020204" pitchFamily="34" charset="0"/>
                <a:cs typeface="Arial" panose="020B0604020202020204" pitchFamily="34" charset="0"/>
              </a:rPr>
              <a:t> (Accessed: 30 June 2026).</a:t>
            </a:r>
          </a:p>
        </p:txBody>
      </p:sp>
      <p:sp>
        <p:nvSpPr>
          <p:cNvPr id="13" name="Rectangle 12"/>
          <p:cNvSpPr/>
          <p:nvPr/>
        </p:nvSpPr>
        <p:spPr>
          <a:xfrm>
            <a:off x="914400" y="5413248"/>
            <a:ext cx="73152" cy="502920"/>
          </a:xfrm>
          <a:prstGeom prst="rect">
            <a:avLst/>
          </a:prstGeom>
          <a:solidFill>
            <a:srgbClr val="14B8A6"/>
          </a:solidFill>
          <a:ln>
            <a:solidFill>
              <a:srgbClr val="14B8A6"/>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p:cNvSpPr txBox="1"/>
          <p:nvPr/>
        </p:nvSpPr>
        <p:spPr>
          <a:xfrm>
            <a:off x="502920" y="6601968"/>
            <a:ext cx="5303520" cy="146304"/>
          </a:xfrm>
          <a:prstGeom prst="rect">
            <a:avLst/>
          </a:prstGeom>
          <a:noFill/>
        </p:spPr>
        <p:txBody>
          <a:bodyPr wrap="square" lIns="45720" tIns="22860" rIns="45720" bIns="22860" anchor="t"/>
          <a:lstStyle/>
          <a:p>
            <a:pPr algn="l"/>
            <a:r>
              <a:rPr sz="720" b="0" i="0">
                <a:solidFill>
                  <a:srgbClr val="B4BECD"/>
                </a:solidFill>
                <a:latin typeface="Aptos"/>
              </a:rPr>
              <a:t>LCBB5013 Entrepreneurship | Tesla, Inc. | Petre-Daniel Nedelcu</a:t>
            </a:r>
          </a:p>
        </p:txBody>
      </p:sp>
      <p:sp>
        <p:nvSpPr>
          <p:cNvPr id="17" name="TextBox 16"/>
          <p:cNvSpPr txBox="1"/>
          <p:nvPr/>
        </p:nvSpPr>
        <p:spPr>
          <a:xfrm>
            <a:off x="5577840" y="6601968"/>
            <a:ext cx="5943600" cy="146304"/>
          </a:xfrm>
          <a:prstGeom prst="rect">
            <a:avLst/>
          </a:prstGeom>
          <a:noFill/>
        </p:spPr>
        <p:txBody>
          <a:bodyPr wrap="square" lIns="45720" tIns="22860" rIns="45720" bIns="22860" anchor="t"/>
          <a:lstStyle/>
          <a:p>
            <a:pPr algn="r"/>
            <a:r>
              <a:rPr sz="720" b="0" i="0">
                <a:solidFill>
                  <a:srgbClr val="B4BECD"/>
                </a:solidFill>
                <a:latin typeface="Aptos"/>
              </a:rPr>
              <a:t>Source: Full source list summarised on this slide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58</TotalTime>
  <Words>1980</Words>
  <Application>Microsoft Office PowerPoint</Application>
  <PresentationFormat>Widescreen</PresentationFormat>
  <Paragraphs>256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subject/>
  <dc:creator>dewwy</dc:creator>
  <cp:keywords/>
  <cp:lastModifiedBy>dewwyl1@gmail.com</cp:lastModifiedBy>
  <cp:revision>2</cp:revision>
  <dcterms:created xsi:type="dcterms:W3CDTF">2013-01-27T09:14:16Z</dcterms:created>
  <dcterms:modified xsi:type="dcterms:W3CDTF">2026-07-12T11:34:11Z</dcterms:modified>
  <cp:category/>
</cp:coreProperties>
</file>