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00CCFF"/>
    <a:srgbClr val="FF66CC"/>
    <a:srgbClr val="6699FF"/>
    <a:srgbClr val="9933FF"/>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2" d="100"/>
          <a:sy n="112" d="100"/>
        </p:scale>
        <p:origin x="49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8F1C8-3155-4117-B3C3-B33E89B83F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4FE5B4-2AF4-47F2-B279-F8DD91A615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B37B1D-E238-43D2-9069-FFAA5A5BAF85}"/>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5" name="Footer Placeholder 4">
            <a:extLst>
              <a:ext uri="{FF2B5EF4-FFF2-40B4-BE49-F238E27FC236}">
                <a16:creationId xmlns:a16="http://schemas.microsoft.com/office/drawing/2014/main" id="{8541D765-0CE5-4FB4-B047-C2FBA7887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9F728D-04F2-4812-8EDC-3A8DC326F757}"/>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3477155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006A7-1806-4EA1-8A6B-F4C3E766D3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3878F2-1356-4A8F-87D3-2E3EA8D640A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B031CA-7D22-4DDC-B6FE-F1AB73A0FB08}"/>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5" name="Footer Placeholder 4">
            <a:extLst>
              <a:ext uri="{FF2B5EF4-FFF2-40B4-BE49-F238E27FC236}">
                <a16:creationId xmlns:a16="http://schemas.microsoft.com/office/drawing/2014/main" id="{DE2B1DA5-7956-411E-B614-B8776B4974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DEFF39-D807-416E-BCB7-5E70811E965A}"/>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1837318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DFC2E-2FF4-4DD5-B98F-81049AC22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74AD4B-CEF1-4CB2-B916-167A97F42B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F1CC583-54E0-4B50-9CB1-B9DAFBA94090}"/>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5" name="Footer Placeholder 4">
            <a:extLst>
              <a:ext uri="{FF2B5EF4-FFF2-40B4-BE49-F238E27FC236}">
                <a16:creationId xmlns:a16="http://schemas.microsoft.com/office/drawing/2014/main" id="{06EC3E07-6A4F-4F9D-B486-F675114CD0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4C140D-A549-40FB-AE8C-6635F5DFC944}"/>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3110617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1CBF-B03D-4603-9DAE-51B24D1C9F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1F013B-F203-46C2-AEBD-3634C6DAF09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E073DD-D97B-4E8C-AE0A-7CA6A9E1CDE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9AC82B-74BE-4C2C-B6F0-452220554F00}"/>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6" name="Footer Placeholder 5">
            <a:extLst>
              <a:ext uri="{FF2B5EF4-FFF2-40B4-BE49-F238E27FC236}">
                <a16:creationId xmlns:a16="http://schemas.microsoft.com/office/drawing/2014/main" id="{BA285027-5A45-4BCB-B622-A8D64AEBCE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8DEEE-1A9A-476D-8CBF-B5D83B3E9EED}"/>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3583839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52AD2-A98D-403E-B39E-B9A583C168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1F68CE-8F63-478C-A562-81540A05C5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3F7C285-C22B-4E84-A62D-FF783A347FB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D1E263-F262-4C10-A74F-8D6724CC97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42F4783-D844-4623-9D4A-3F0F6960836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12A3B6-F4F6-4642-A8C5-0F1860B0F19B}"/>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8" name="Footer Placeholder 7">
            <a:extLst>
              <a:ext uri="{FF2B5EF4-FFF2-40B4-BE49-F238E27FC236}">
                <a16:creationId xmlns:a16="http://schemas.microsoft.com/office/drawing/2014/main" id="{42EC841A-ADA1-4105-BE50-EE5320DC0C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11FB54-AE5D-482A-A08C-BF15B153D80A}"/>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4178193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76F6-06E9-42A1-8192-DDC56B08C3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85DED3-C378-4528-BEA0-278BC18FC8D4}"/>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4" name="Footer Placeholder 3">
            <a:extLst>
              <a:ext uri="{FF2B5EF4-FFF2-40B4-BE49-F238E27FC236}">
                <a16:creationId xmlns:a16="http://schemas.microsoft.com/office/drawing/2014/main" id="{315AE402-E7D8-4BAC-81D0-0A4F67C4F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CE8A64-D614-46FA-B407-AFB36B687EC0}"/>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760248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288E31-CDDD-42A9-AA84-663DAC8F4D27}"/>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3" name="Footer Placeholder 2">
            <a:extLst>
              <a:ext uri="{FF2B5EF4-FFF2-40B4-BE49-F238E27FC236}">
                <a16:creationId xmlns:a16="http://schemas.microsoft.com/office/drawing/2014/main" id="{7DDFE2F0-7B2D-401E-8245-68CE92261C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8CBC76-CF70-40CD-BB19-3E7641D4FF31}"/>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1658505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5139C-2F9C-4EE0-BB9F-E3AD2551B3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681F2B-F0B0-4F0A-9010-63BA2D6AFF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90FCBF-6C8C-47B3-A967-EECB8C9E8B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57620FD-1A6F-441A-981F-3B36EA6384A4}"/>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6" name="Footer Placeholder 5">
            <a:extLst>
              <a:ext uri="{FF2B5EF4-FFF2-40B4-BE49-F238E27FC236}">
                <a16:creationId xmlns:a16="http://schemas.microsoft.com/office/drawing/2014/main" id="{DCEAC8CA-A51C-42F7-9201-80F0EE751E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8B80EF-F0C0-4E8A-91EE-80108439EBAD}"/>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1444330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270A8-6468-45B3-B7FB-6735BBF46A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19B191-2DE3-4F0F-BA9E-AF810AB407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55CE82-561D-4E48-B955-D941CB6327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8BF2DF9-2216-4136-9F32-BDB34B79B564}"/>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6" name="Footer Placeholder 5">
            <a:extLst>
              <a:ext uri="{FF2B5EF4-FFF2-40B4-BE49-F238E27FC236}">
                <a16:creationId xmlns:a16="http://schemas.microsoft.com/office/drawing/2014/main" id="{D19C5B4F-B28D-4E2B-BF6E-ACB4DE334C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B0AAD9-24E1-476E-AB2D-B7708013C5B0}"/>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3556375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986E8-9118-4205-8491-FA031BB18E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18440-7749-46EA-B9AC-18F977A2FB0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578F6E-E8B7-4E96-9997-BC19C1272836}"/>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5" name="Footer Placeholder 4">
            <a:extLst>
              <a:ext uri="{FF2B5EF4-FFF2-40B4-BE49-F238E27FC236}">
                <a16:creationId xmlns:a16="http://schemas.microsoft.com/office/drawing/2014/main" id="{22FF335D-71EA-494A-824D-A5CDA7330D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259BEB-DF01-40D1-9373-42664C12589E}"/>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835684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3E6678-E135-486E-A83B-08E964C9BD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BC100F-4A0F-4AD3-9A4C-4146CA0342F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DA76A-A0F1-4A4D-A2AC-29E4345DF6C6}"/>
              </a:ext>
            </a:extLst>
          </p:cNvPr>
          <p:cNvSpPr>
            <a:spLocks noGrp="1"/>
          </p:cNvSpPr>
          <p:nvPr>
            <p:ph type="dt" sz="half" idx="10"/>
          </p:nvPr>
        </p:nvSpPr>
        <p:spPr/>
        <p:txBody>
          <a:bodyPr/>
          <a:lstStyle/>
          <a:p>
            <a:fld id="{60D759A0-CF60-42CB-A5C0-FDF900BDF801}" type="datetimeFigureOut">
              <a:rPr lang="en-GB" smtClean="0"/>
              <a:t>17/05/2018</a:t>
            </a:fld>
            <a:endParaRPr lang="en-GB"/>
          </a:p>
        </p:txBody>
      </p:sp>
      <p:sp>
        <p:nvSpPr>
          <p:cNvPr id="5" name="Footer Placeholder 4">
            <a:extLst>
              <a:ext uri="{FF2B5EF4-FFF2-40B4-BE49-F238E27FC236}">
                <a16:creationId xmlns:a16="http://schemas.microsoft.com/office/drawing/2014/main" id="{CAFBC284-67A9-4946-A2BF-455090CEC7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48967C-AA33-4A59-89C4-CAB47F0965B4}"/>
              </a:ext>
            </a:extLst>
          </p:cNvPr>
          <p:cNvSpPr>
            <a:spLocks noGrp="1"/>
          </p:cNvSpPr>
          <p:nvPr>
            <p:ph type="sldNum" sz="quarter" idx="12"/>
          </p:nvPr>
        </p:nvSpPr>
        <p:spPr/>
        <p:txBody>
          <a:bodyPr/>
          <a:lstStyle/>
          <a:p>
            <a:fld id="{9413ED90-939F-4936-924B-5E95F5AFE217}" type="slidenum">
              <a:rPr lang="en-GB" smtClean="0"/>
              <a:t>‹#›</a:t>
            </a:fld>
            <a:endParaRPr lang="en-GB"/>
          </a:p>
        </p:txBody>
      </p:sp>
    </p:spTree>
    <p:extLst>
      <p:ext uri="{BB962C8B-B14F-4D97-AF65-F5344CB8AC3E}">
        <p14:creationId xmlns:p14="http://schemas.microsoft.com/office/powerpoint/2010/main" val="1493168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702C19-3CF7-45A2-A7D1-1FCD068A8B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9E95E2-9586-4CFA-A3C7-C98DCDCFA3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4815C3-3C16-4C68-910E-1ADF0B74DC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D759A0-CF60-42CB-A5C0-FDF900BDF801}" type="datetimeFigureOut">
              <a:rPr lang="en-GB" smtClean="0"/>
              <a:t>17/05/2018</a:t>
            </a:fld>
            <a:endParaRPr lang="en-GB"/>
          </a:p>
        </p:txBody>
      </p:sp>
      <p:sp>
        <p:nvSpPr>
          <p:cNvPr id="5" name="Footer Placeholder 4">
            <a:extLst>
              <a:ext uri="{FF2B5EF4-FFF2-40B4-BE49-F238E27FC236}">
                <a16:creationId xmlns:a16="http://schemas.microsoft.com/office/drawing/2014/main" id="{FA479977-A687-4A02-BF07-CAE4111825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64D526E-A3B0-4705-B2B1-0CDF801DE2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13ED90-939F-4936-924B-5E95F5AFE217}" type="slidenum">
              <a:rPr lang="en-GB" smtClean="0"/>
              <a:t>‹#›</a:t>
            </a:fld>
            <a:endParaRPr lang="en-GB"/>
          </a:p>
        </p:txBody>
      </p:sp>
    </p:spTree>
    <p:extLst>
      <p:ext uri="{BB962C8B-B14F-4D97-AF65-F5344CB8AC3E}">
        <p14:creationId xmlns:p14="http://schemas.microsoft.com/office/powerpoint/2010/main" val="3145060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educateachild.org/explore/barriers-to-education" TargetMode="External"/><Relationship Id="rId13" Type="http://schemas.openxmlformats.org/officeDocument/2006/relationships/hyperlink" Target="https://gov.wales/pubs/circulars/2007/nafwc1207en.pdf?lang=en" TargetMode="External"/><Relationship Id="rId18" Type="http://schemas.openxmlformats.org/officeDocument/2006/relationships/hyperlink" Target="https://gov.wales/topics/people-and-communities/people/children-and-young-people/parenting-support-guidance/help/flyingstart/?lang=en" TargetMode="External"/><Relationship Id="rId3" Type="http://schemas.openxmlformats.org/officeDocument/2006/relationships/hyperlink" Target="https://www.highspeedtraining.co.uk/hub/data-protection-in-schools" TargetMode="External"/><Relationship Id="rId7" Type="http://schemas.openxmlformats.org/officeDocument/2006/relationships/hyperlink" Target="https://www.education-ni.gov.uk/articles/nurture-provision-primary-schools" TargetMode="External"/><Relationship Id="rId12" Type="http://schemas.openxmlformats.org/officeDocument/2006/relationships/hyperlink" Target="http://forestschools.com/forest-school-values/" TargetMode="External"/><Relationship Id="rId17" Type="http://schemas.openxmlformats.org/officeDocument/2006/relationships/hyperlink" Target="http://learning.gov.wales/docs/learningwales/publications/130424-developing-the-curriculum-cymreig-en.pdf" TargetMode="External"/><Relationship Id="rId2" Type="http://schemas.openxmlformats.org/officeDocument/2006/relationships/hyperlink" Target="http://www.betterbuddies.org.au/bb-parents/benefits-to-your-child.phps" TargetMode="External"/><Relationship Id="rId16" Type="http://schemas.openxmlformats.org/officeDocument/2006/relationships/hyperlink" Target="https://www.uea.ac.uk/providingasecurebase/attachment-theory" TargetMode="External"/><Relationship Id="rId1" Type="http://schemas.openxmlformats.org/officeDocument/2006/relationships/slideLayout" Target="../slideLayouts/slideLayout7.xml"/><Relationship Id="rId6" Type="http://schemas.openxmlformats.org/officeDocument/2006/relationships/hyperlink" Target="https://www.learning-theories.com/vygotskys-social-learning-theory.html" TargetMode="External"/><Relationship Id="rId11" Type="http://schemas.openxmlformats.org/officeDocument/2006/relationships/hyperlink" Target="https://www.forestschooltraining.co.uk/forest-school/the-benefits/" TargetMode="External"/><Relationship Id="rId5" Type="http://schemas.openxmlformats.org/officeDocument/2006/relationships/hyperlink" Target="http://www.childrensrights.wales/" TargetMode="External"/><Relationship Id="rId15" Type="http://schemas.openxmlformats.org/officeDocument/2006/relationships/hyperlink" Target="http://www.playwales.org.uk/login/uploaded/documents/INFORMATION%20SHEETS/top%20tips%20-%20screen%20time.pdf" TargetMode="External"/><Relationship Id="rId10" Type="http://schemas.openxmlformats.org/officeDocument/2006/relationships/hyperlink" Target="http://www.forestschoolassociation.org/what-is-forest-school/" TargetMode="External"/><Relationship Id="rId19" Type="http://schemas.openxmlformats.org/officeDocument/2006/relationships/hyperlink" Target="https://gov.wales/topics/educationandskills/foundation-phase/?lang=en" TargetMode="External"/><Relationship Id="rId4" Type="http://schemas.openxmlformats.org/officeDocument/2006/relationships/hyperlink" Target="http://www.childreninwales.org.uk/our-work/safeguarding/wales-child-protection-proceduresreview-group/" TargetMode="External"/><Relationship Id="rId9" Type="http://schemas.openxmlformats.org/officeDocument/2006/relationships/hyperlink" Target="https://www.equalityhumanrights.com/en/human-rights/human-rights-act" TargetMode="External"/><Relationship Id="rId14" Type="http://schemas.openxmlformats.org/officeDocument/2006/relationships/hyperlink" Target="https://www.gov.uk/government/publications/safeguarding-children-and-young-people/safeguarding-children-and-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EB4DD08-3D43-4F26-A97A-A930B1EA08DA}"/>
              </a:ext>
            </a:extLst>
          </p:cNvPr>
          <p:cNvSpPr/>
          <p:nvPr/>
        </p:nvSpPr>
        <p:spPr>
          <a:xfrm>
            <a:off x="172274" y="147387"/>
            <a:ext cx="4507686" cy="1846659"/>
          </a:xfrm>
          <a:prstGeom prst="rect">
            <a:avLst/>
          </a:prstGeom>
          <a:noFill/>
          <a:ln w="57150">
            <a:solidFill>
              <a:srgbClr val="FF99FF"/>
            </a:solidFill>
          </a:ln>
        </p:spPr>
        <p:txBody>
          <a:bodyPr wrap="square">
            <a:spAutoFit/>
          </a:bodyPr>
          <a:lstStyle/>
          <a:p>
            <a:pPr algn="just"/>
            <a:endParaRPr lang="en-GB" sz="1400" b="1" u="sng" dirty="0"/>
          </a:p>
          <a:p>
            <a:pPr algn="just"/>
            <a:r>
              <a:rPr lang="en-GB" sz="1400" b="1" u="sng" dirty="0"/>
              <a:t>The United Nations Convention on the Rights of the Child (UNCRC)</a:t>
            </a:r>
          </a:p>
          <a:p>
            <a:pPr algn="just"/>
            <a:r>
              <a:rPr lang="en-GB" sz="1200" dirty="0"/>
              <a:t>This is the foundation of all of UNICEF’s work. The convention is an international agreement made up of 54 articles which focuses on civil, economic, political, social and cultural rights that children are entitled to regardless of their religion, race, language, abilities. The UNCRC has been enforced in the United Kingdom since 1992. (UNICEF, date unknown)</a:t>
            </a:r>
          </a:p>
        </p:txBody>
      </p:sp>
      <p:sp>
        <p:nvSpPr>
          <p:cNvPr id="7" name="Rectangle 6">
            <a:extLst>
              <a:ext uri="{FF2B5EF4-FFF2-40B4-BE49-F238E27FC236}">
                <a16:creationId xmlns:a16="http://schemas.microsoft.com/office/drawing/2014/main" id="{9DD0A1AD-0BDF-4405-9AC3-5CCA72E2996C}"/>
              </a:ext>
            </a:extLst>
          </p:cNvPr>
          <p:cNvSpPr/>
          <p:nvPr/>
        </p:nvSpPr>
        <p:spPr>
          <a:xfrm>
            <a:off x="172274" y="2122716"/>
            <a:ext cx="4507686" cy="3877985"/>
          </a:xfrm>
          <a:prstGeom prst="rect">
            <a:avLst/>
          </a:prstGeom>
          <a:ln w="57150">
            <a:solidFill>
              <a:srgbClr val="9933FF"/>
            </a:solidFill>
          </a:ln>
        </p:spPr>
        <p:txBody>
          <a:bodyPr wrap="square">
            <a:spAutoFit/>
          </a:bodyPr>
          <a:lstStyle/>
          <a:p>
            <a:r>
              <a:rPr lang="en-GB" sz="1400" b="1" u="sng" dirty="0"/>
              <a:t>Article 31- All Children have a right to relax and play, and to join in a wide range of activities (Children’s Rights Wales, 2016).</a:t>
            </a:r>
          </a:p>
          <a:p>
            <a:r>
              <a:rPr lang="en-GB" sz="1200" dirty="0"/>
              <a:t>•	Practitioners must ensure there is plenty of stimulating activities for children to access. According to the Welsh Government (2017) The Foundation Phase states children should be entitled to gain new experiences and the opportunity to experiment to become independent creative thinkers.</a:t>
            </a:r>
          </a:p>
          <a:p>
            <a:r>
              <a:rPr lang="en-GB" sz="1200" dirty="0"/>
              <a:t>•	Bruce (2001) and Wroe and McFarlane (2015) has written that whilst playing children have the power to be impulsive, creative and imaginative whether working with their peers or alone. This will result in their social skill and development being promoted.  </a:t>
            </a:r>
          </a:p>
          <a:p>
            <a:r>
              <a:rPr lang="en-GB" sz="1200" dirty="0"/>
              <a:t>•	Research carried out by Forest Schools (2017) shows that children may benefit from an outdoor learning environment in various ways. Children are always enthusiastic to learn in an inventive environment. The children will experience a higher level of self-confidence and a larger learning capacity. Forest School Training (date unknown) elaborates on this and states that it will allow children to explore and develop in skills such as communication, problem-solving and social and emotional well-being. </a:t>
            </a:r>
          </a:p>
        </p:txBody>
      </p:sp>
      <p:sp>
        <p:nvSpPr>
          <p:cNvPr id="8" name="Rectangle 7">
            <a:extLst>
              <a:ext uri="{FF2B5EF4-FFF2-40B4-BE49-F238E27FC236}">
                <a16:creationId xmlns:a16="http://schemas.microsoft.com/office/drawing/2014/main" id="{B1EC441A-E215-4F7B-B179-F4FC27A35BE7}"/>
              </a:ext>
            </a:extLst>
          </p:cNvPr>
          <p:cNvSpPr/>
          <p:nvPr/>
        </p:nvSpPr>
        <p:spPr>
          <a:xfrm>
            <a:off x="4933665" y="147387"/>
            <a:ext cx="6974965" cy="6434710"/>
          </a:xfrm>
          <a:prstGeom prst="rect">
            <a:avLst/>
          </a:prstGeom>
          <a:ln w="57150">
            <a:solidFill>
              <a:srgbClr val="6699FF"/>
            </a:solidFill>
          </a:ln>
        </p:spPr>
        <p:txBody>
          <a:bodyPr wrap="square">
            <a:spAutoFit/>
          </a:bodyPr>
          <a:lstStyle/>
          <a:p>
            <a:pPr algn="just">
              <a:lnSpc>
                <a:spcPct val="150000"/>
              </a:lnSpc>
            </a:pPr>
            <a:r>
              <a:rPr lang="en-GB" sz="1200" b="1" u="sng" dirty="0"/>
              <a:t>Article 12 – Children have the right to say what they think should happen, when adults are making decisions that affect them, and to have their opinions taken into account. (Children’s Rights Wales, 2016)</a:t>
            </a:r>
          </a:p>
          <a:p>
            <a:pPr algn="just">
              <a:lnSpc>
                <a:spcPct val="150000"/>
              </a:lnSpc>
            </a:pPr>
            <a:r>
              <a:rPr lang="en-GB" sz="1200" dirty="0"/>
              <a:t>•	Promoting this Article is The Children’s Act 1989 who believes that children have the right to use their voice and that their voice does matter. In critique to this, this specific legislation also allows children the opportunity to deny expressing their opinion if they don’t want to.</a:t>
            </a:r>
          </a:p>
          <a:p>
            <a:pPr algn="just">
              <a:lnSpc>
                <a:spcPct val="150000"/>
              </a:lnSpc>
            </a:pPr>
            <a:r>
              <a:rPr lang="en-GB" sz="1200" dirty="0"/>
              <a:t>•	Supporting this article is The Early Years Foundation Phase (2015). The Curriculum includes activities which allows children the opportunity to vocalize their values, ideas and beliefs regarding their individual needs and as well as their view on the world that is around them. </a:t>
            </a:r>
          </a:p>
          <a:p>
            <a:pPr algn="just">
              <a:lnSpc>
                <a:spcPct val="150000"/>
              </a:lnSpc>
            </a:pPr>
            <a:r>
              <a:rPr lang="en-GB" sz="1200" dirty="0"/>
              <a:t>•	Curriculum </a:t>
            </a:r>
            <a:r>
              <a:rPr lang="en-GB" sz="1200" dirty="0" err="1"/>
              <a:t>Cymraeg</a:t>
            </a:r>
            <a:r>
              <a:rPr lang="en-GB" sz="1200" dirty="0"/>
              <a:t> (2003) states that children are a vital part of their planning process and the activities they part take in.  They believe by allowing children this opportunity it gives them a sense of inclusion and promotes independent learners through listening and thinking. </a:t>
            </a:r>
          </a:p>
          <a:p>
            <a:pPr algn="just">
              <a:lnSpc>
                <a:spcPct val="150000"/>
              </a:lnSpc>
            </a:pPr>
            <a:r>
              <a:rPr lang="en-GB" sz="1200" dirty="0"/>
              <a:t>•	Both Bruce (1997) and Vygotsky (1980) acknowledges that Communication skills are an essential fragment of a child’s development because it is the skill which gives a child the power to reach out with other children, practitioners and their family. Both theorists believe that that children are very vulnerable which is  the reason they look to their elders for guidance in behavioural patterns. When Practitioners and Parents work together and demonstrate social skill norms in front of the child, the child can learn by example. </a:t>
            </a:r>
          </a:p>
          <a:p>
            <a:pPr algn="just">
              <a:lnSpc>
                <a:spcPct val="150000"/>
              </a:lnSpc>
            </a:pPr>
            <a:r>
              <a:rPr lang="en-GB" sz="1200" dirty="0"/>
              <a:t>•	NSPCC (2018) and Safe guarding children and young children (2014) </a:t>
            </a:r>
          </a:p>
          <a:p>
            <a:pPr algn="just">
              <a:lnSpc>
                <a:spcPct val="150000"/>
              </a:lnSpc>
            </a:pPr>
            <a:r>
              <a:rPr lang="en-GB" sz="1200" dirty="0"/>
              <a:t>states that schools and any other environment where children attend or reside should be a safe environment. This could mean that parents or practitioners make sure no one around them pose a risk, make sure staff at schools or childcare settings are up to date in safeguarding training, making sure the child knows what staying safe is about. It is important that the child aware that not all about physical harm but that for example; it is okay for the child to speak out about how they feel, linking back to good communication skills. </a:t>
            </a:r>
          </a:p>
        </p:txBody>
      </p:sp>
      <p:sp>
        <p:nvSpPr>
          <p:cNvPr id="9" name="Rectangle 8">
            <a:extLst>
              <a:ext uri="{FF2B5EF4-FFF2-40B4-BE49-F238E27FC236}">
                <a16:creationId xmlns:a16="http://schemas.microsoft.com/office/drawing/2014/main" id="{FCD00208-0C9A-4914-A33B-0C11BF7E1C0B}"/>
              </a:ext>
            </a:extLst>
          </p:cNvPr>
          <p:cNvSpPr/>
          <p:nvPr/>
        </p:nvSpPr>
        <p:spPr>
          <a:xfrm>
            <a:off x="172274" y="6274320"/>
            <a:ext cx="4507686" cy="307777"/>
          </a:xfrm>
          <a:prstGeom prst="rect">
            <a:avLst/>
          </a:prstGeom>
          <a:ln w="57150">
            <a:solidFill>
              <a:srgbClr val="FF66CC"/>
            </a:solidFill>
          </a:ln>
        </p:spPr>
        <p:txBody>
          <a:bodyPr wrap="square">
            <a:spAutoFit/>
          </a:bodyPr>
          <a:lstStyle/>
          <a:p>
            <a:r>
              <a:rPr lang="en-GB" sz="1400" dirty="0"/>
              <a:t>Lucy Sian Evans (1707004)     Word count: 947 </a:t>
            </a:r>
          </a:p>
        </p:txBody>
      </p:sp>
    </p:spTree>
    <p:extLst>
      <p:ext uri="{BB962C8B-B14F-4D97-AF65-F5344CB8AC3E}">
        <p14:creationId xmlns:p14="http://schemas.microsoft.com/office/powerpoint/2010/main" val="3105229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38394F-0637-4BC9-B2D2-78746B0299A0}"/>
              </a:ext>
            </a:extLst>
          </p:cNvPr>
          <p:cNvSpPr/>
          <p:nvPr/>
        </p:nvSpPr>
        <p:spPr>
          <a:xfrm>
            <a:off x="632390" y="337544"/>
            <a:ext cx="5449368" cy="6152133"/>
          </a:xfrm>
          <a:prstGeom prst="rect">
            <a:avLst/>
          </a:prstGeom>
          <a:ln w="57150">
            <a:solidFill>
              <a:srgbClr val="00CCFF"/>
            </a:solidFill>
          </a:ln>
        </p:spPr>
        <p:txBody>
          <a:bodyPr wrap="square">
            <a:spAutoFit/>
          </a:bodyPr>
          <a:lstStyle/>
          <a:p>
            <a:pPr marL="457200" algn="just">
              <a:lnSpc>
                <a:spcPct val="150000"/>
              </a:lnSpc>
              <a:spcAft>
                <a:spcPts val="0"/>
              </a:spcAft>
            </a:pPr>
            <a:r>
              <a:rPr lang="en-GB" sz="1200" dirty="0">
                <a:latin typeface="Arial" panose="020B0604020202020204" pitchFamily="34" charset="0"/>
                <a:ea typeface="Arial" panose="020B0604020202020204" pitchFamily="34" charset="0"/>
                <a:cs typeface="Times New Roman" panose="02020603050405020304" pitchFamily="18" charset="0"/>
              </a:rPr>
              <a:t> </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p>
            <a:pPr marL="457200" algn="just">
              <a:lnSpc>
                <a:spcPct val="150000"/>
              </a:lnSpc>
              <a:spcAft>
                <a:spcPts val="0"/>
              </a:spcAft>
            </a:pPr>
            <a:r>
              <a:rPr lang="en-GB" sz="1200" b="1" u="sng" dirty="0">
                <a:effectLst/>
                <a:latin typeface="Arial" panose="020B0604020202020204" pitchFamily="34" charset="0"/>
                <a:ea typeface="Arial" panose="020B0604020202020204" pitchFamily="34" charset="0"/>
                <a:cs typeface="Times New Roman" panose="02020603050405020304" pitchFamily="18" charset="0"/>
              </a:rPr>
              <a:t>Article 15 - Every child has the right to meet with other children and to join groups and organisations (Children’s Rights Wales, 2016) </a:t>
            </a:r>
          </a:p>
          <a:p>
            <a:pPr marL="457200" algn="just">
              <a:lnSpc>
                <a:spcPct val="150000"/>
              </a:lnSpc>
              <a:spcAft>
                <a:spcPts val="0"/>
              </a:spcAft>
            </a:pP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200" dirty="0">
                <a:latin typeface="Arial" panose="020B0604020202020204" pitchFamily="34" charset="0"/>
                <a:ea typeface="Arial" panose="020B0604020202020204" pitchFamily="34" charset="0"/>
                <a:cs typeface="Times New Roman" panose="02020603050405020304" pitchFamily="18" charset="0"/>
              </a:rPr>
              <a:t>Maslow (1943) Hierarchy of needs theory states that one essential need children must have in order to develop is the sense of belongingness. </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200" dirty="0">
                <a:effectLst/>
                <a:latin typeface="Arial" panose="020B0604020202020204" pitchFamily="34" charset="0"/>
                <a:ea typeface="Arial" panose="020B0604020202020204" pitchFamily="34" charset="0"/>
                <a:cs typeface="Times New Roman" panose="02020603050405020304" pitchFamily="18" charset="0"/>
              </a:rPr>
              <a:t>Department of Education (date unknown) are now promoting Nurture Groups within primary schools for students in Reception classes up to the end of the Early Years Foundation Stage in Year 3. Nurture groups works closely with six to ten children. T</a:t>
            </a:r>
            <a:r>
              <a:rPr lang="en-GB" sz="1200" dirty="0">
                <a:solidFill>
                  <a:srgbClr val="333333"/>
                </a:solidFill>
                <a:effectLst/>
                <a:latin typeface="Arial" panose="020B0604020202020204" pitchFamily="34" charset="0"/>
                <a:ea typeface="Arial" panose="020B0604020202020204" pitchFamily="34" charset="0"/>
                <a:cs typeface="Arial" panose="020B0604020202020204" pitchFamily="34" charset="0"/>
              </a:rPr>
              <a:t>he children learn intellectually and socially which will result in an enhancement of development in their confidence, responsiveness to their peers, learn self-worth and take pride in behaving well and in achieving.</a:t>
            </a:r>
            <a:r>
              <a:rPr lang="en-GB" sz="1200" dirty="0">
                <a:effectLst/>
                <a:latin typeface="Arial" panose="020B0604020202020204" pitchFamily="34" charset="0"/>
                <a:ea typeface="Arial" panose="020B0604020202020204" pitchFamily="34" charset="0"/>
                <a:cs typeface="Times New Roman" panose="02020603050405020304" pitchFamily="18" charset="0"/>
              </a:rPr>
              <a:t> </a:t>
            </a:r>
          </a:p>
          <a:p>
            <a:pPr marL="342900" lvl="0" indent="-342900" algn="just">
              <a:lnSpc>
                <a:spcPct val="150000"/>
              </a:lnSpc>
              <a:spcAft>
                <a:spcPts val="600"/>
              </a:spcAft>
              <a:buFont typeface="Symbol" panose="05050102010706020507" pitchFamily="18" charset="2"/>
              <a:buChar char=""/>
            </a:pPr>
            <a:r>
              <a:rPr lang="en-GB" sz="1200" dirty="0">
                <a:latin typeface="Arial" panose="020B0604020202020204" pitchFamily="34" charset="0"/>
                <a:ea typeface="Arial" panose="020B0604020202020204" pitchFamily="34" charset="0"/>
                <a:cs typeface="Times New Roman" panose="02020603050405020304" pitchFamily="18" charset="0"/>
              </a:rPr>
              <a:t>The Alannah &amp; Madeline Foundation’s Better Buddies Framework (2010) pushes both schools and childcare settings to assign children who may not be transitioning or participating effectively a buddy. It allows a child to build a friendship with a peer and increases the child’s confidence through play which supports Article 31 of the UNCRC.. This will allow children develop skills related with empathy and sensitivity. The research has highlighted that children have a higher level of self-worth and resulted in better social and emotional skills. </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FE73303D-D00A-43E0-851A-2AD73D984225}"/>
              </a:ext>
            </a:extLst>
          </p:cNvPr>
          <p:cNvSpPr/>
          <p:nvPr/>
        </p:nvSpPr>
        <p:spPr>
          <a:xfrm>
            <a:off x="6581045" y="845375"/>
            <a:ext cx="4671702" cy="5644302"/>
          </a:xfrm>
          <a:prstGeom prst="rect">
            <a:avLst/>
          </a:prstGeom>
          <a:ln w="57150">
            <a:solidFill>
              <a:srgbClr val="6600CC"/>
            </a:solidFill>
          </a:ln>
        </p:spPr>
        <p:txBody>
          <a:bodyPr wrap="square">
            <a:spAutoFit/>
          </a:bodyPr>
          <a:lstStyle/>
          <a:p>
            <a:pPr algn="just">
              <a:lnSpc>
                <a:spcPct val="150000"/>
              </a:lnSpc>
              <a:spcAft>
                <a:spcPts val="600"/>
              </a:spcAft>
            </a:pPr>
            <a:r>
              <a:rPr lang="en-GB" sz="1400" b="1" u="sng" dirty="0">
                <a:latin typeface="Arial" panose="020B0604020202020204" pitchFamily="34" charset="0"/>
                <a:ea typeface="Arial" panose="020B0604020202020204" pitchFamily="34" charset="0"/>
                <a:cs typeface="Times New Roman" panose="02020603050405020304" pitchFamily="18" charset="0"/>
              </a:rPr>
              <a:t>Article 28– Every child has the right to an Education (Children’s Rights Wales, 2016) </a:t>
            </a:r>
            <a:endParaRPr lang="en-GB" sz="14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sz="1200" dirty="0">
                <a:latin typeface="Arial" panose="020B0604020202020204" pitchFamily="34" charset="0"/>
                <a:ea typeface="Arial" panose="020B0604020202020204" pitchFamily="34" charset="0"/>
                <a:cs typeface="Times New Roman" panose="02020603050405020304" pitchFamily="18" charset="0"/>
              </a:rPr>
              <a:t>Go abroad Foundation (2016) education is an important factor of a child’s life. Educating promotes cross-cultural understanding, combats poverty and introduces healthy lifestyles. They believe that education allows children to develop their interpersonal skills and critical thinking. </a:t>
            </a: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r>
              <a:rPr lang="en-GB" sz="1200" dirty="0">
                <a:latin typeface="Arial" panose="020B0604020202020204" pitchFamily="34" charset="0"/>
                <a:ea typeface="Arial" panose="020B0604020202020204" pitchFamily="34" charset="0"/>
                <a:cs typeface="Times New Roman" panose="02020603050405020304" pitchFamily="18" charset="0"/>
              </a:rPr>
              <a:t>The Foundation Phase (2017) offers children in the United Kingdom a wider range of an imaginative and enjoyable education structure. The children will focus on 7 areas of learning such as; Personal &amp; Social Development, Language &amp; Literacy skills, Mathematical skills, Knowledge regarding the world around them, Physical development and Creativity.</a:t>
            </a:r>
          </a:p>
          <a:p>
            <a:pPr marL="342900" indent="-342900" algn="just">
              <a:lnSpc>
                <a:spcPct val="150000"/>
              </a:lnSpc>
              <a:spcAft>
                <a:spcPts val="600"/>
              </a:spcAft>
              <a:buFont typeface="Symbol" panose="05050102010706020507" pitchFamily="18" charset="2"/>
              <a:buChar char=""/>
            </a:pPr>
            <a:r>
              <a:rPr lang="en-GB" sz="1200" dirty="0">
                <a:latin typeface="Arial" panose="020B0604020202020204" pitchFamily="34" charset="0"/>
                <a:cs typeface="Arial" panose="020B0604020202020204" pitchFamily="34" charset="0"/>
              </a:rPr>
              <a:t>According to educate a child (date unknown) THE UNCRC works in order to allow countries such as the United Kingdom to allow children the right to an education excluding barriers such as Lack of resources, poverty, infrastructure, Gender, Geographical challenges, Poverty, War and Instability. </a:t>
            </a:r>
          </a:p>
          <a:p>
            <a:pPr marL="342900" lvl="0" indent="-342900" algn="just">
              <a:lnSpc>
                <a:spcPct val="150000"/>
              </a:lnSpc>
              <a:spcAft>
                <a:spcPts val="600"/>
              </a:spcAft>
              <a:buFont typeface="Symbol" panose="05050102010706020507" pitchFamily="18" charset="2"/>
              <a:buChar char=""/>
            </a:pPr>
            <a:endParaRPr lang="en-GB" sz="1200" dirty="0">
              <a:effectLst/>
              <a:latin typeface="Arial" panose="020B0604020202020204" pitchFamily="34" charset="0"/>
              <a:ea typeface="Arial" panose="020B060402020202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6769DC11-3C5E-4E7B-8365-C42DDEE1DB1C}"/>
              </a:ext>
            </a:extLst>
          </p:cNvPr>
          <p:cNvSpPr/>
          <p:nvPr/>
        </p:nvSpPr>
        <p:spPr>
          <a:xfrm>
            <a:off x="6581045" y="337544"/>
            <a:ext cx="4631038" cy="307777"/>
          </a:xfrm>
          <a:prstGeom prst="rect">
            <a:avLst/>
          </a:prstGeom>
          <a:ln w="57150">
            <a:solidFill>
              <a:srgbClr val="FF66CC"/>
            </a:solidFill>
          </a:ln>
        </p:spPr>
        <p:txBody>
          <a:bodyPr wrap="square">
            <a:spAutoFit/>
          </a:bodyPr>
          <a:lstStyle/>
          <a:p>
            <a:r>
              <a:rPr lang="en-GB" sz="1400" dirty="0"/>
              <a:t>Lucy Sian Evans (1707004)     Word count: 947 </a:t>
            </a:r>
          </a:p>
        </p:txBody>
      </p:sp>
    </p:spTree>
    <p:extLst>
      <p:ext uri="{BB962C8B-B14F-4D97-AF65-F5344CB8AC3E}">
        <p14:creationId xmlns:p14="http://schemas.microsoft.com/office/powerpoint/2010/main" val="1064556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DF6C423-D5D8-4A71-9A61-2AD5E62C30AD}"/>
              </a:ext>
            </a:extLst>
          </p:cNvPr>
          <p:cNvSpPr/>
          <p:nvPr/>
        </p:nvSpPr>
        <p:spPr>
          <a:xfrm>
            <a:off x="102548" y="147551"/>
            <a:ext cx="12089451" cy="5632311"/>
          </a:xfrm>
          <a:prstGeom prst="rect">
            <a:avLst/>
          </a:prstGeom>
        </p:spPr>
        <p:txBody>
          <a:bodyPr wrap="square">
            <a:spAutoFit/>
          </a:bodyPr>
          <a:lstStyle/>
          <a:p>
            <a:r>
              <a:rPr lang="en-GB" sz="1200" b="1" u="sng" dirty="0"/>
              <a:t>References for briefing paper &amp; presentation </a:t>
            </a:r>
          </a:p>
          <a:p>
            <a:endParaRPr lang="en-GB" sz="1200" u="sng" dirty="0"/>
          </a:p>
          <a:p>
            <a:r>
              <a:rPr lang="en-GB" sz="1200" dirty="0"/>
              <a:t>Better Buddies. (2010) </a:t>
            </a:r>
            <a:r>
              <a:rPr lang="en-GB" sz="1200" i="1" dirty="0"/>
              <a:t>Benefits to your child.</a:t>
            </a:r>
            <a:r>
              <a:rPr lang="en-GB" sz="1200" dirty="0"/>
              <a:t>  </a:t>
            </a:r>
            <a:r>
              <a:rPr lang="en-GB" sz="1200" u="sng" dirty="0">
                <a:hlinkClick r:id="rId2"/>
              </a:rPr>
              <a:t>http://www.betterbuddies.org.au/bb-parents/benefits-to-your-child.phps</a:t>
            </a:r>
            <a:r>
              <a:rPr lang="en-GB" sz="1200" dirty="0"/>
              <a:t> [accessed on 03/05/2018] </a:t>
            </a:r>
          </a:p>
          <a:p>
            <a:r>
              <a:rPr lang="en-GB" sz="1200" dirty="0"/>
              <a:t>Bronfenbrenner, U. (1974). Development research, public policy, and the ecology of childhood. Child development, 45(1), pp.1-5. Data Protection in Schools – Guidance for the Education Sector, (2015) Available at:: </a:t>
            </a:r>
            <a:r>
              <a:rPr lang="en-GB" sz="1200" u="sng" dirty="0">
                <a:hlinkClick r:id="rId3"/>
              </a:rPr>
              <a:t>https://www.highspeedtraining.co.uk/hub/data-protection-in-schools</a:t>
            </a:r>
            <a:r>
              <a:rPr lang="en-GB" sz="1200" dirty="0"/>
              <a:t>  [accessed on 09/05/2018] </a:t>
            </a:r>
          </a:p>
          <a:p>
            <a:r>
              <a:rPr lang="en-GB" sz="1200" dirty="0"/>
              <a:t>Bruce, T. (1997) </a:t>
            </a:r>
            <a:r>
              <a:rPr lang="en-GB" sz="1200" i="1" dirty="0"/>
              <a:t>Early Childhood Education </a:t>
            </a:r>
            <a:r>
              <a:rPr lang="en-GB" sz="1200" dirty="0"/>
              <a:t>(2</a:t>
            </a:r>
            <a:r>
              <a:rPr lang="en-GB" sz="1200" baseline="30000" dirty="0"/>
              <a:t>nd</a:t>
            </a:r>
            <a:r>
              <a:rPr lang="en-GB" sz="1200" dirty="0"/>
              <a:t> ed.) Great Britain: Hodder &amp; </a:t>
            </a:r>
            <a:r>
              <a:rPr lang="en-GB" sz="1200" dirty="0" err="1"/>
              <a:t>Soughton</a:t>
            </a:r>
            <a:r>
              <a:rPr lang="en-GB" sz="1200" dirty="0"/>
              <a:t> Educational</a:t>
            </a:r>
          </a:p>
          <a:p>
            <a:r>
              <a:rPr lang="en-GB" sz="1200" dirty="0"/>
              <a:t>Children in wales. (2014) ‘All Wales Child Protection Procedures Review Group’ Available at: </a:t>
            </a:r>
            <a:r>
              <a:rPr lang="en-GB" sz="1200" u="sng" dirty="0">
                <a:hlinkClick r:id="rId4"/>
              </a:rPr>
              <a:t>http://www.childreninwales.org.uk/our-work/safeguarding/wales-child-protection-proceduresreview-group/</a:t>
            </a:r>
            <a:r>
              <a:rPr lang="en-GB" sz="1200" dirty="0"/>
              <a:t> [Accessed on 09/05/2018] </a:t>
            </a:r>
          </a:p>
          <a:p>
            <a:r>
              <a:rPr lang="en-GB" sz="1200" dirty="0"/>
              <a:t>Children’s rights Wales. (2016). ‘Rights’ </a:t>
            </a:r>
            <a:r>
              <a:rPr lang="en-GB" sz="1200" u="sng" dirty="0">
                <a:hlinkClick r:id="rId5"/>
              </a:rPr>
              <a:t>http://www.childrensrights.wales/</a:t>
            </a:r>
            <a:r>
              <a:rPr lang="en-GB" sz="1200" dirty="0"/>
              <a:t>  [Accessed on 05/05/2018]</a:t>
            </a:r>
          </a:p>
          <a:p>
            <a:r>
              <a:rPr lang="en-GB" sz="1200" dirty="0"/>
              <a:t>David L. (2014)  "Social Development Theory” Vygotsky (1980)," in </a:t>
            </a:r>
            <a:r>
              <a:rPr lang="en-GB" sz="1200" i="1" dirty="0"/>
              <a:t>Learning Theories</a:t>
            </a:r>
            <a:r>
              <a:rPr lang="en-GB" sz="1200" dirty="0"/>
              <a:t>  </a:t>
            </a:r>
            <a:r>
              <a:rPr lang="en-GB" sz="1200" u="sng" dirty="0">
                <a:hlinkClick r:id="rId6"/>
              </a:rPr>
              <a:t>https://www.learning-theories.com/vygotskys-social-learning-theory.html</a:t>
            </a:r>
            <a:r>
              <a:rPr lang="en-GB" sz="1200" dirty="0"/>
              <a:t>. [accessed on 02/05/2018] </a:t>
            </a:r>
          </a:p>
          <a:p>
            <a:r>
              <a:rPr lang="en-GB" sz="1200" dirty="0"/>
              <a:t>Department of Education. (date unknown) ‘</a:t>
            </a:r>
            <a:r>
              <a:rPr lang="en-GB" sz="1200" i="1" dirty="0"/>
              <a:t>Nurture Provision in Primary Schools’</a:t>
            </a:r>
            <a:endParaRPr lang="en-GB" sz="1200" dirty="0"/>
          </a:p>
          <a:p>
            <a:r>
              <a:rPr lang="en-GB" sz="1200" u="sng" dirty="0">
                <a:hlinkClick r:id="rId7"/>
              </a:rPr>
              <a:t>https://www.education-ni.gov.uk/articles/nurture-provision-primary-schools</a:t>
            </a:r>
            <a:r>
              <a:rPr lang="en-GB" sz="1200" dirty="0"/>
              <a:t> [accessed on 14/05/2018] </a:t>
            </a:r>
          </a:p>
          <a:p>
            <a:r>
              <a:rPr lang="en-GB" sz="1200" dirty="0"/>
              <a:t>Educate a Child. (2018)</a:t>
            </a:r>
            <a:r>
              <a:rPr lang="en-GB" sz="1200" i="1" dirty="0"/>
              <a:t> ‘Children’s right to Education‘ </a:t>
            </a:r>
            <a:r>
              <a:rPr lang="en-GB" sz="1200" u="sng" dirty="0">
                <a:hlinkClick r:id="rId8"/>
              </a:rPr>
              <a:t>https://educateachild.org/explore/barriers-to-education</a:t>
            </a:r>
            <a:r>
              <a:rPr lang="en-GB" sz="1200" dirty="0"/>
              <a:t> [accessed on 17/05/2018]</a:t>
            </a:r>
          </a:p>
          <a:p>
            <a:r>
              <a:rPr lang="en-GB" sz="1200" dirty="0"/>
              <a:t>Equality and Human Rights Commission. (2018)</a:t>
            </a:r>
            <a:r>
              <a:rPr lang="en-GB" sz="1200" i="1" dirty="0"/>
              <a:t> “The Human Rights Act 1998” </a:t>
            </a:r>
            <a:r>
              <a:rPr lang="en-GB" sz="1200" u="sng" dirty="0">
                <a:hlinkClick r:id="rId9"/>
              </a:rPr>
              <a:t>https://www.equalityhumanrights.com/en/human-rights/human-rights-act</a:t>
            </a:r>
            <a:r>
              <a:rPr lang="en-GB" sz="1200" dirty="0"/>
              <a:t> [accessed on 13/05/2018]</a:t>
            </a:r>
          </a:p>
          <a:p>
            <a:r>
              <a:rPr lang="en-GB" sz="1200" dirty="0"/>
              <a:t>Forest School Association. (date unknown) </a:t>
            </a:r>
            <a:r>
              <a:rPr lang="en-GB" sz="1200" u="sng" dirty="0">
                <a:hlinkClick r:id="rId10"/>
              </a:rPr>
              <a:t>http://www.forestschoolassociation.org/what-is-forest-school/</a:t>
            </a:r>
            <a:r>
              <a:rPr lang="en-GB" sz="1200" dirty="0"/>
              <a:t> [accessed on 10/05/018] </a:t>
            </a:r>
          </a:p>
          <a:p>
            <a:r>
              <a:rPr lang="en-GB" sz="1200" dirty="0"/>
              <a:t>Forest School Training. (date unknown) </a:t>
            </a:r>
            <a:r>
              <a:rPr lang="en-GB" sz="1200" u="sng" dirty="0">
                <a:hlinkClick r:id="rId11"/>
              </a:rPr>
              <a:t>https://www.forestschooltraining.co.uk/forest-school/the-benefits/</a:t>
            </a:r>
            <a:r>
              <a:rPr lang="en-GB" sz="1200" dirty="0"/>
              <a:t> [accessed on 14/05/2018] </a:t>
            </a:r>
          </a:p>
          <a:p>
            <a:r>
              <a:rPr lang="en-GB" sz="1200" dirty="0"/>
              <a:t>Forest Schools. (2017) </a:t>
            </a:r>
            <a:r>
              <a:rPr lang="en-GB" sz="1200" u="sng" dirty="0">
                <a:hlinkClick r:id="rId12"/>
              </a:rPr>
              <a:t>http://forestschools.com/forest-school-values/</a:t>
            </a:r>
            <a:r>
              <a:rPr lang="en-GB" sz="1200" dirty="0"/>
              <a:t> [accessed on 10/15/2018] </a:t>
            </a:r>
          </a:p>
          <a:p>
            <a:r>
              <a:rPr lang="en-GB" sz="1200" dirty="0"/>
              <a:t>Government UK. (2014) </a:t>
            </a:r>
            <a:r>
              <a:rPr lang="en-GB" sz="1200" i="1" dirty="0"/>
              <a:t>Children and Young People: Rights to Action Safeguarding Children: Working Together Under the Children Act 2004. </a:t>
            </a:r>
            <a:r>
              <a:rPr lang="en-GB" sz="1200" u="sng" dirty="0">
                <a:hlinkClick r:id="rId13"/>
              </a:rPr>
              <a:t>https://gov.wales/pubs/circulars/2007/nafwc1207en.pdf?lang=en</a:t>
            </a:r>
            <a:r>
              <a:rPr lang="en-GB" sz="1200" dirty="0"/>
              <a:t> [accessed on 02/05/2018] </a:t>
            </a:r>
          </a:p>
          <a:p>
            <a:r>
              <a:rPr lang="en-GB" sz="1200" dirty="0"/>
              <a:t>Government UK. (2014) </a:t>
            </a:r>
            <a:r>
              <a:rPr lang="en-GB" sz="1200" i="1" dirty="0"/>
              <a:t>Safeguarding children and young people. </a:t>
            </a:r>
            <a:r>
              <a:rPr lang="en-GB" sz="1200" i="1" u="sng" dirty="0">
                <a:hlinkClick r:id="rId14"/>
              </a:rPr>
              <a:t>https://www.gov.uk/government/publications/safeguarding-children-and-young-people/safeguarding-children-and-young-people</a:t>
            </a:r>
            <a:r>
              <a:rPr lang="en-GB" sz="1200" i="1" dirty="0"/>
              <a:t> [accessed 02/05/2018] </a:t>
            </a:r>
            <a:endParaRPr lang="en-GB" sz="1200" dirty="0"/>
          </a:p>
          <a:p>
            <a:r>
              <a:rPr lang="en-GB" sz="1200" dirty="0"/>
              <a:t>Maslow, A. H. (1943). A Theory of Human Motivation. Psychological Review, 50(4), 370-96. </a:t>
            </a:r>
          </a:p>
          <a:p>
            <a:r>
              <a:rPr lang="en-GB" sz="1200" dirty="0"/>
              <a:t>Play Wales. (2017) </a:t>
            </a:r>
            <a:r>
              <a:rPr lang="en-GB" sz="1200" u="sng" dirty="0">
                <a:hlinkClick r:id="rId15"/>
              </a:rPr>
              <a:t>http://www.playwales.org.uk/login/uploaded/documents/INFORMATION%20SHEETS/top%20tips%20-%20screen%20time.pdf</a:t>
            </a:r>
            <a:r>
              <a:rPr lang="en-GB" sz="1200" dirty="0"/>
              <a:t> [accessed on 05/05/2018] </a:t>
            </a:r>
          </a:p>
          <a:p>
            <a:r>
              <a:rPr lang="en-GB" sz="1200" dirty="0"/>
              <a:t>University of East Anglia. (date unknown). ‘Attachment theory’. </a:t>
            </a:r>
            <a:r>
              <a:rPr lang="en-GB" sz="1200" dirty="0" err="1"/>
              <a:t>Avaialable</a:t>
            </a:r>
            <a:r>
              <a:rPr lang="en-GB" sz="1200" dirty="0"/>
              <a:t> at:  </a:t>
            </a:r>
            <a:r>
              <a:rPr lang="en-GB" sz="1200" u="sng" dirty="0">
                <a:hlinkClick r:id="rId16"/>
              </a:rPr>
              <a:t>https://www.uea.ac.uk/providingasecurebase/attachment-theory</a:t>
            </a:r>
            <a:r>
              <a:rPr lang="en-GB" sz="1200" dirty="0"/>
              <a:t> [accessed on 09/05/2018] </a:t>
            </a:r>
          </a:p>
          <a:p>
            <a:r>
              <a:rPr lang="en-GB" sz="1200" dirty="0"/>
              <a:t>Welsh Assembly Government. (2003) ‘</a:t>
            </a:r>
            <a:r>
              <a:rPr lang="en-GB" sz="1200" i="1" dirty="0"/>
              <a:t>Developing the Curriculum </a:t>
            </a:r>
            <a:r>
              <a:rPr lang="en-GB" sz="1200" i="1" dirty="0" err="1"/>
              <a:t>Cymraeg</a:t>
            </a:r>
            <a:r>
              <a:rPr lang="en-GB" sz="1200" i="1" dirty="0"/>
              <a:t>’ </a:t>
            </a:r>
            <a:r>
              <a:rPr lang="en-GB" sz="1200" u="sng" dirty="0">
                <a:hlinkClick r:id="rId17"/>
              </a:rPr>
              <a:t>http://learning.gov.wales/docs/learningwales/publications/130424-developing-the-curriculum-cymreig-en.pdf</a:t>
            </a:r>
            <a:r>
              <a:rPr lang="en-GB" sz="1200" dirty="0"/>
              <a:t> [accessed on 14/05/2018]</a:t>
            </a:r>
            <a:r>
              <a:rPr lang="en-GB" sz="1200" i="1" dirty="0"/>
              <a:t> </a:t>
            </a:r>
            <a:endParaRPr lang="en-GB" sz="1200" dirty="0"/>
          </a:p>
          <a:p>
            <a:r>
              <a:rPr lang="en-GB" sz="1200" dirty="0"/>
              <a:t>Welsh Government. (2017) ‘</a:t>
            </a:r>
            <a:r>
              <a:rPr lang="en-GB" sz="1200" i="1" dirty="0"/>
              <a:t>Flying Start’ </a:t>
            </a:r>
            <a:r>
              <a:rPr lang="en-GB" sz="1200" u="sng" dirty="0">
                <a:hlinkClick r:id="rId18"/>
              </a:rPr>
              <a:t>https://gov.wales/topics/people-and-communities/people/children-and-young-people/parenting-support-guidance/help/flyingstart/?lang=en</a:t>
            </a:r>
            <a:r>
              <a:rPr lang="en-GB" sz="1200" i="1" dirty="0"/>
              <a:t>  </a:t>
            </a:r>
            <a:r>
              <a:rPr lang="en-GB" sz="1200" dirty="0"/>
              <a:t>[accessed on 15/05/2018]</a:t>
            </a:r>
          </a:p>
          <a:p>
            <a:r>
              <a:rPr lang="en-GB" sz="1200" dirty="0"/>
              <a:t>Welsh Government. (2017) </a:t>
            </a:r>
            <a:r>
              <a:rPr lang="en-GB" sz="1200" i="1" dirty="0"/>
              <a:t>‘Foundation Phase’</a:t>
            </a:r>
            <a:r>
              <a:rPr lang="en-GB" sz="1200" dirty="0"/>
              <a:t> </a:t>
            </a:r>
            <a:r>
              <a:rPr lang="en-GB" sz="1200" u="sng" dirty="0">
                <a:hlinkClick r:id="rId19"/>
              </a:rPr>
              <a:t>https://gov.wales/topics/educationandskills/foundation-phase/?lang=en</a:t>
            </a:r>
            <a:r>
              <a:rPr lang="en-GB" sz="1200" dirty="0"/>
              <a:t>  [accessed on 16/05/2018]</a:t>
            </a:r>
          </a:p>
          <a:p>
            <a:endParaRPr lang="en-GB" sz="1200" dirty="0"/>
          </a:p>
        </p:txBody>
      </p:sp>
    </p:spTree>
    <p:extLst>
      <p:ext uri="{BB962C8B-B14F-4D97-AF65-F5344CB8AC3E}">
        <p14:creationId xmlns:p14="http://schemas.microsoft.com/office/powerpoint/2010/main" val="3943558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349</TotalTime>
  <Words>545</Words>
  <Application>Microsoft Office PowerPoint</Application>
  <PresentationFormat>Widescreen</PresentationFormat>
  <Paragraphs>49</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Symbol</vt:lpstr>
      <vt:lpstr>Times New Roman</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Sian Evans</dc:creator>
  <cp:lastModifiedBy>Lucy- Sian Evans</cp:lastModifiedBy>
  <cp:revision>9</cp:revision>
  <dcterms:created xsi:type="dcterms:W3CDTF">2018-05-17T12:42:04Z</dcterms:created>
  <dcterms:modified xsi:type="dcterms:W3CDTF">2018-05-17T18:31:54Z</dcterms:modified>
</cp:coreProperties>
</file>