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73" r:id="rId3"/>
    <p:sldId id="265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Images with Title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B5D6890-2EFE-4162-E925-FDAB446DD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2736850"/>
            <a:ext cx="12192000" cy="4121150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21EA913-1C41-0E26-60E1-0458172D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/>
          <a:stretch/>
        </p:blipFill>
        <p:spPr>
          <a:xfrm rot="10800000" flipV="1">
            <a:off x="5644581" y="-7646"/>
            <a:ext cx="6547419" cy="686564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EAA5C59-8D1E-6B6F-4640-8F9A700A8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367" b="-6266"/>
          <a:stretch/>
        </p:blipFill>
        <p:spPr>
          <a:xfrm rot="5400000" flipV="1">
            <a:off x="63141" y="-70784"/>
            <a:ext cx="4163783" cy="4290062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2997E53A-1A39-DF71-6DD3-4C26BF7174C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2469" y="5331961"/>
            <a:ext cx="3429679" cy="551768"/>
          </a:xfrm>
        </p:spPr>
        <p:txBody>
          <a:bodyPr lIns="0" anchor="t">
            <a:noAutofit/>
          </a:bodyPr>
          <a:lstStyle>
            <a:lvl1pPr algn="l"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6" name="Content Placeholder 16">
            <a:extLst>
              <a:ext uri="{FF2B5EF4-FFF2-40B4-BE49-F238E27FC236}">
                <a16:creationId xmlns:a16="http://schemas.microsoft.com/office/drawing/2014/main" id="{DC4D0A5C-7796-AAF8-E639-4A1710EE93C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04057" y="310244"/>
            <a:ext cx="3429682" cy="4716745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16">
            <a:extLst>
              <a:ext uri="{FF2B5EF4-FFF2-40B4-BE49-F238E27FC236}">
                <a16:creationId xmlns:a16="http://schemas.microsoft.com/office/drawing/2014/main" id="{C8CBAF88-D501-00F1-9113-12839FB90672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382615" y="310243"/>
            <a:ext cx="3429682" cy="4716745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16">
            <a:extLst>
              <a:ext uri="{FF2B5EF4-FFF2-40B4-BE49-F238E27FC236}">
                <a16:creationId xmlns:a16="http://schemas.microsoft.com/office/drawing/2014/main" id="{BED23468-975F-4D90-B86C-207AC5855E9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058261" y="310244"/>
            <a:ext cx="3429682" cy="4716745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7F1145E-C173-BDD8-4F72-155D6250D8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02469" y="5883730"/>
            <a:ext cx="3429682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B9BF823A-1C3D-0F85-D743-C61DEF06F1C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81159" y="5331961"/>
            <a:ext cx="3429682" cy="551768"/>
          </a:xfrm>
        </p:spPr>
        <p:txBody>
          <a:bodyPr lIns="0" anchor="t">
            <a:noAutofit/>
          </a:bodyPr>
          <a:lstStyle>
            <a:lvl1pPr marL="0" indent="0" algn="l">
              <a:buNone/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A648C783-D079-6E13-C1FF-38EBD5103AE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82615" y="5883730"/>
            <a:ext cx="3429682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4B28A2EA-3D2F-771C-649D-38FA3313222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058261" y="5331961"/>
            <a:ext cx="3429682" cy="551768"/>
          </a:xfrm>
        </p:spPr>
        <p:txBody>
          <a:bodyPr lIns="0" anchor="t">
            <a:noAutofit/>
          </a:bodyPr>
          <a:lstStyle>
            <a:lvl1pPr marL="0" indent="0" algn="l">
              <a:buNone/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6ACC8F0D-A2D7-0D8A-186B-C4C8AA5DE33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59717" y="5883730"/>
            <a:ext cx="3429682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42843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1FBDFE4-22E9-9FAC-E1DD-D7F4FB161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921" b="-5281"/>
          <a:stretch/>
        </p:blipFill>
        <p:spPr>
          <a:xfrm rot="16200000" flipV="1">
            <a:off x="7359287" y="2025287"/>
            <a:ext cx="4620983" cy="504444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07156F1-34FE-756E-0B64-B272B7D4B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7646"/>
            <a:ext cx="6151794" cy="6865646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FFF7A-2129-B9CE-1B30-239FEB64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 b="-775"/>
          <a:stretch/>
        </p:blipFill>
        <p:spPr>
          <a:xfrm rot="5400000" flipV="1">
            <a:off x="620844" y="-620842"/>
            <a:ext cx="6547419" cy="77891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679486" y="3162300"/>
            <a:ext cx="5492974" cy="3620240"/>
          </a:xfrm>
        </p:spPr>
        <p:txBody>
          <a:bodyPr lIns="0" anchor="t">
            <a:noAutofit/>
          </a:bodyPr>
          <a:lstStyle>
            <a:lvl1pPr algn="l">
              <a:lnSpc>
                <a:spcPct val="80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1CC78C-D6DB-602E-592B-738F7C0D4EB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5794" y="1048054"/>
            <a:ext cx="4840129" cy="4840129"/>
          </a:xfrm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tIns="137160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2308F0DE-05CF-52D2-524A-39AFB4CD01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679486" y="754602"/>
            <a:ext cx="3724353" cy="2148619"/>
          </a:xfrm>
        </p:spPr>
        <p:txBody>
          <a:bodyPr lIns="0" anchor="b">
            <a:normAutofit/>
          </a:bodyPr>
          <a:lstStyle>
            <a:lvl1pPr marL="0" indent="0" algn="l">
              <a:buNone/>
              <a:defRPr lang="en-US" sz="1600" b="0" kern="1200" cap="all" spc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7AB5F830-68FC-D02D-E399-9A7E2D001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20504" b="19513"/>
          <a:stretch/>
        </p:blipFill>
        <p:spPr>
          <a:xfrm rot="16200000">
            <a:off x="10787010" y="371951"/>
            <a:ext cx="1232643" cy="1577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469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media" Target="../media/media2.mp4"/><Relationship Id="rId7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10.png"/><Relationship Id="rId5" Type="http://schemas.microsoft.com/office/2007/relationships/media" Target="../media/media3.mp4"/><Relationship Id="rId10" Type="http://schemas.openxmlformats.org/officeDocument/2006/relationships/image" Target="../media/image9.png"/><Relationship Id="rId4" Type="http://schemas.openxmlformats.org/officeDocument/2006/relationships/video" Target="../media/media2.mp4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19EAB2-546E-4777-9D2E-F423900A904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4057" y="310244"/>
            <a:ext cx="3083319" cy="1035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>
                <a:solidFill>
                  <a:schemeClr val="accent6">
                    <a:lumMod val="20000"/>
                    <a:lumOff val="80000"/>
                  </a:schemeClr>
                </a:solidFill>
                <a:latin typeface="Times New Roman"/>
                <a:cs typeface="Times New Roman"/>
              </a:rPr>
              <a:t>Bangladesh</a:t>
            </a:r>
          </a:p>
        </p:txBody>
      </p:sp>
      <p:pic>
        <p:nvPicPr>
          <p:cNvPr id="2" name="Content Placeholder 1" descr="A group of children sitting on floor in a room with posters on the wall&#10;&#10;AI-generated content may be incorrect.">
            <a:extLst>
              <a:ext uri="{FF2B5EF4-FFF2-40B4-BE49-F238E27FC236}">
                <a16:creationId xmlns:a16="http://schemas.microsoft.com/office/drawing/2014/main" id="{03B8C822-6C7A-1622-085D-B8F53BDE34B4}"/>
              </a:ext>
            </a:extLst>
          </p:cNvPr>
          <p:cNvPicPr>
            <a:picLocks noGrp="1" noChangeAspect="1"/>
          </p:cNvPicPr>
          <p:nvPr>
            <p:ph sz="quarter" idx="18"/>
          </p:nvPr>
        </p:nvPicPr>
        <p:blipFill>
          <a:blip r:embed="rId8"/>
          <a:stretch>
            <a:fillRect/>
          </a:stretch>
        </p:blipFill>
        <p:spPr>
          <a:xfrm>
            <a:off x="5075343" y="150744"/>
            <a:ext cx="2736954" cy="2512238"/>
          </a:xfrm>
          <a:prstGeom prst="rect">
            <a:avLst/>
          </a:prstGeo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66604671-DE55-4F3E-BD9C-F54A41FE8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690" y="839131"/>
            <a:ext cx="5527651" cy="3095067"/>
          </a:xfrm>
        </p:spPr>
        <p:txBody>
          <a:bodyPr/>
          <a:lstStyle/>
          <a:p>
            <a:r>
              <a:rPr lang="en-GB" sz="4400">
                <a:solidFill>
                  <a:schemeClr val="bg2">
                    <a:lumMod val="10000"/>
                    <a:lumOff val="90000"/>
                  </a:schemeClr>
                </a:solidFill>
                <a:latin typeface="Times New Roman"/>
                <a:ea typeface="+mj-lt"/>
                <a:cs typeface="+mj-lt"/>
              </a:rPr>
              <a:t>Rohingya Children and Education in Cox’s Bazar</a:t>
            </a:r>
            <a:endParaRPr lang="en-US" sz="4400">
              <a:solidFill>
                <a:schemeClr val="bg2">
                  <a:lumMod val="10000"/>
                  <a:lumOff val="90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76971062-A1C1-4C18-8648-A8EAA9CA288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sz="1200">
                <a:latin typeface="Aptos"/>
              </a:rPr>
              <a:t>(alamy.com, 2019)</a:t>
            </a:r>
            <a:endParaRPr lang="en-US"/>
          </a:p>
        </p:txBody>
      </p:sp>
      <p:pic>
        <p:nvPicPr>
          <p:cNvPr id="5" name="presentation live">
            <a:hlinkClick r:id="" action="ppaction://media"/>
            <a:extLst>
              <a:ext uri="{FF2B5EF4-FFF2-40B4-BE49-F238E27FC236}">
                <a16:creationId xmlns:a16="http://schemas.microsoft.com/office/drawing/2014/main" id="{DFECA2C1-D19D-AE39-864C-3E5727D7C7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81" y="2853048"/>
            <a:ext cx="4370119" cy="1913905"/>
          </a:xfrm>
          <a:prstGeom prst="rect">
            <a:avLst/>
          </a:prstGeom>
        </p:spPr>
      </p:pic>
      <p:pic>
        <p:nvPicPr>
          <p:cNvPr id="6" name="presentation 2">
            <a:hlinkClick r:id="" action="ppaction://media"/>
            <a:extLst>
              <a:ext uri="{FF2B5EF4-FFF2-40B4-BE49-F238E27FC236}">
                <a16:creationId xmlns:a16="http://schemas.microsoft.com/office/drawing/2014/main" id="{3F6E6682-8A3D-DAA5-B2FC-A3199DF0EF8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583875" y="2853046"/>
            <a:ext cx="3588328" cy="1913908"/>
          </a:xfrm>
          <a:prstGeom prst="rect">
            <a:avLst/>
          </a:prstGeom>
        </p:spPr>
      </p:pic>
      <p:pic>
        <p:nvPicPr>
          <p:cNvPr id="7" name="Presentation 3">
            <a:hlinkClick r:id="" action="ppaction://media"/>
            <a:extLst>
              <a:ext uri="{FF2B5EF4-FFF2-40B4-BE49-F238E27FC236}">
                <a16:creationId xmlns:a16="http://schemas.microsoft.com/office/drawing/2014/main" id="{9EEB5A6C-24CE-004B-E422-FA6896214C29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95953" y="309748"/>
            <a:ext cx="3806041" cy="31113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5C36782-4D44-AF5B-0C33-040565BE23C3}"/>
              </a:ext>
            </a:extLst>
          </p:cNvPr>
          <p:cNvSpPr txBox="1"/>
          <p:nvPr/>
        </p:nvSpPr>
        <p:spPr>
          <a:xfrm>
            <a:off x="723703" y="5456727"/>
            <a:ext cx="2743199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Times New Roman"/>
                <a:ea typeface="+mn-lt"/>
                <a:cs typeface="Times New Roman"/>
              </a:rPr>
              <a:t>(USA for UNHCR, 2026)</a:t>
            </a:r>
            <a:endParaRPr lang="en-US" sz="1100" dirty="0">
              <a:latin typeface="Times New Roman"/>
              <a:cs typeface="Times New Roman"/>
            </a:endParaRPr>
          </a:p>
          <a:p>
            <a:endParaRPr lang="en-GB" sz="11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(UNICEF, 2025)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8845E6-3C59-68B9-3860-963F5852BA1E}"/>
              </a:ext>
            </a:extLst>
          </p:cNvPr>
          <p:cNvSpPr txBox="1"/>
          <p:nvPr/>
        </p:nvSpPr>
        <p:spPr>
          <a:xfrm>
            <a:off x="4993556" y="5326460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(Guy-Evans, 2025)</a:t>
            </a:r>
            <a:endParaRPr lang="en-US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(UNICEF , 2024)</a:t>
            </a:r>
            <a:endParaRPr lang="en-GB" sz="1200" dirty="0">
              <a:latin typeface="Times New Roman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B5437-B617-9DB6-F62D-C8CDF22A73E4}"/>
              </a:ext>
            </a:extLst>
          </p:cNvPr>
          <p:cNvSpPr txBox="1"/>
          <p:nvPr/>
        </p:nvSpPr>
        <p:spPr>
          <a:xfrm>
            <a:off x="9248935" y="3893526"/>
            <a:ext cx="2743199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latin typeface="Aptos"/>
              </a:rPr>
              <a:t> </a:t>
            </a:r>
            <a:r>
              <a:rPr lang="en-GB" sz="1200" dirty="0">
                <a:latin typeface="Times New Roman"/>
                <a:cs typeface="Times New Roman"/>
              </a:rPr>
              <a:t>(UNICEF , 2024)</a:t>
            </a:r>
          </a:p>
          <a:p>
            <a:endParaRPr lang="en-GB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3120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43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923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2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>
                <p:cTn id="2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ast presentaion">
            <a:hlinkClick r:id="" action="ppaction://media"/>
            <a:extLst>
              <a:ext uri="{FF2B5EF4-FFF2-40B4-BE49-F238E27FC236}">
                <a16:creationId xmlns:a16="http://schemas.microsoft.com/office/drawing/2014/main" id="{62001F0F-F33A-DA88-DCB8-B216C5DAC8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685800"/>
            <a:ext cx="4409704" cy="24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93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ECEFB2-30A1-3988-EE1D-DA567BFE10DC}"/>
              </a:ext>
            </a:extLst>
          </p:cNvPr>
          <p:cNvSpPr txBox="1"/>
          <p:nvPr/>
        </p:nvSpPr>
        <p:spPr>
          <a:xfrm>
            <a:off x="713773" y="130216"/>
            <a:ext cx="10214658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References</a:t>
            </a:r>
          </a:p>
          <a:p>
            <a:r>
              <a:rPr lang="en-US"/>
              <a:t>alamy.com (2019) </a:t>
            </a:r>
            <a:r>
              <a:rPr lang="en-US" i="1"/>
              <a:t>Cox's bazar, Bangladesh. </a:t>
            </a:r>
            <a:br>
              <a:rPr lang="en-US"/>
            </a:br>
            <a:r>
              <a:rPr lang="en-US"/>
              <a:t>Available at: </a:t>
            </a:r>
            <a:r>
              <a:rPr lang="en-US" u="sng"/>
              <a:t>https://c8.alamy.com/comp/RJYRC1/coxs-bazar-bangladesh-february-02-2019-rohingya-refugee-children-attend-class-at-a-temporary-school-in-balukhali-refugee-camp-at-ukhiya-in-coxs-RJYRC1.jpg</a:t>
            </a:r>
            <a:br>
              <a:rPr lang="en-US"/>
            </a:br>
            <a:r>
              <a:rPr lang="en-US"/>
              <a:t>(Accessed: 18 February 2026).</a:t>
            </a:r>
          </a:p>
          <a:p>
            <a:r>
              <a:rPr lang="en-US"/>
              <a:t>Guy-Evans, O. (2025) </a:t>
            </a:r>
            <a:r>
              <a:rPr lang="en-US" i="1"/>
              <a:t>Bronfenbrenner’s Ecological Systems Theory. </a:t>
            </a:r>
            <a:br>
              <a:rPr lang="en-US"/>
            </a:br>
            <a:r>
              <a:rPr lang="en-US"/>
              <a:t>Available at: </a:t>
            </a:r>
            <a:r>
              <a:rPr lang="en-US" u="sng"/>
              <a:t>https://www.simplypsychology.org/bronfenbrenner.html</a:t>
            </a:r>
            <a:br>
              <a:rPr lang="en-US"/>
            </a:br>
            <a:r>
              <a:rPr lang="en-US"/>
              <a:t>(Accessed: 17 February 2026).</a:t>
            </a:r>
          </a:p>
          <a:p>
            <a:r>
              <a:rPr lang="en-US"/>
              <a:t>UNICEF (2024) </a:t>
            </a:r>
            <a:r>
              <a:rPr lang="en-US" i="1"/>
              <a:t>All In: Towards Tangible Solutions for Equity and Inclusion in Education. </a:t>
            </a:r>
            <a:br>
              <a:rPr lang="en-US"/>
            </a:br>
            <a:r>
              <a:rPr lang="en-US"/>
              <a:t>Available at: </a:t>
            </a:r>
            <a:r>
              <a:rPr lang="en-US" u="sng"/>
              <a:t>https://www.unicef.org/media/159766/file/All%20in_Towards%20tangible%20solutions%20for%20equity%20and%20inclusion%20in%20education.pdf</a:t>
            </a:r>
            <a:br>
              <a:rPr lang="en-US"/>
            </a:br>
            <a:r>
              <a:rPr lang="en-US"/>
              <a:t>(Accessed: 17 February 2026).</a:t>
            </a:r>
          </a:p>
          <a:p>
            <a:r>
              <a:rPr lang="en-US"/>
              <a:t>UNICEF (2025) </a:t>
            </a:r>
            <a:r>
              <a:rPr lang="en-US" i="1"/>
              <a:t>Geneva Palais briefing on the situation of children in Cox’s Bazar, Bangladesh</a:t>
            </a:r>
            <a:r>
              <a:rPr lang="en-US" i="1">
                <a:latin typeface="Arial"/>
                <a:ea typeface="Arial"/>
                <a:cs typeface="Arial"/>
              </a:rPr>
              <a:t> </a:t>
            </a:r>
            <a:r>
              <a:rPr lang="en-US" i="1"/>
              <a:t>. </a:t>
            </a:r>
            <a:br>
              <a:rPr lang="en-US"/>
            </a:br>
            <a:r>
              <a:rPr lang="en-US"/>
              <a:t>Available at: </a:t>
            </a:r>
            <a:r>
              <a:rPr lang="en-US" u="sng"/>
              <a:t>https://www.unicef.org/press-releases/geneva-palais-briefing-situation-children-coxs-bazar-bangladesh%E2%80%AF</a:t>
            </a:r>
            <a:br>
              <a:rPr lang="en-US"/>
            </a:br>
            <a:r>
              <a:rPr lang="en-US"/>
              <a:t>(Accessed: 16 February 2026).</a:t>
            </a:r>
          </a:p>
          <a:p>
            <a:r>
              <a:rPr lang="en-US"/>
              <a:t>USA for UNHCR (2026) </a:t>
            </a:r>
            <a:r>
              <a:rPr lang="en-US" i="1"/>
              <a:t>Inside Cox’s Bazar: Rohingya Refugees Face Growing Hardship in Bangladesh. </a:t>
            </a:r>
            <a:br>
              <a:rPr lang="en-US"/>
            </a:br>
            <a:r>
              <a:rPr lang="en-US"/>
              <a:t>Available at: </a:t>
            </a:r>
            <a:r>
              <a:rPr lang="en-US" u="sng"/>
              <a:t>https://www.unrefugees.org/news/2026/01-january/inside-cox-s-bazar-rohingya-refugees-face-growing-hardship-in-bangladesh/</a:t>
            </a:r>
            <a:br>
              <a:rPr lang="en-US"/>
            </a:br>
            <a:r>
              <a:rPr lang="en-US"/>
              <a:t>(Accessed: 16 February 2026).</a:t>
            </a:r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65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4001</TotalTime>
  <Words>272</Words>
  <Application>Microsoft Office PowerPoint</Application>
  <PresentationFormat>Widescreen</PresentationFormat>
  <Paragraphs>15</Paragraphs>
  <Slides>3</Slides>
  <Notes>0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Rohingya Children and Education in Cox’s Bazar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Shabana</dc:creator>
  <cp:lastModifiedBy>Shabana K</cp:lastModifiedBy>
  <cp:revision>4</cp:revision>
  <dcterms:created xsi:type="dcterms:W3CDTF">2013-07-15T20:26:40Z</dcterms:created>
  <dcterms:modified xsi:type="dcterms:W3CDTF">2026-03-01T20:20:00Z</dcterms:modified>
</cp:coreProperties>
</file>