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15.xml" ContentType="application/vnd.openxmlformats-officedocument.presentationml.notesSlide+xml"/>
  <Override PartName="/ppt/tags/tag9.xml" ContentType="application/vnd.openxmlformats-officedocument.presentationml.tags+xml"/>
  <Override PartName="/ppt/notesSlides/notesSlide16.xml" ContentType="application/vnd.openxmlformats-officedocument.presentationml.notesSlide+xml"/>
  <Override PartName="/ppt/tags/tag10.xml" ContentType="application/vnd.openxmlformats-officedocument.presentationml.tags+xml"/>
  <Override PartName="/ppt/notesSlides/notesSlide17.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18.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22.xml" ContentType="application/vnd.openxmlformats-officedocument.presentationml.notesSlide+xml"/>
  <Override PartName="/ppt/tags/tag18.xml" ContentType="application/vnd.openxmlformats-officedocument.presentationml.tags+xml"/>
  <Override PartName="/ppt/notesSlides/notesSlide23.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notesSlides/notesSlide2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notesSlides/notesSlide2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8" r:id="rId1"/>
  </p:sldMasterIdLst>
  <p:notesMasterIdLst>
    <p:notesMasterId r:id="rId31"/>
  </p:notesMasterIdLst>
  <p:handoutMasterIdLst>
    <p:handoutMasterId r:id="rId32"/>
  </p:handoutMasterIdLst>
  <p:sldIdLst>
    <p:sldId id="354" r:id="rId2"/>
    <p:sldId id="355" r:id="rId3"/>
    <p:sldId id="356" r:id="rId4"/>
    <p:sldId id="357" r:id="rId5"/>
    <p:sldId id="358" r:id="rId6"/>
    <p:sldId id="359" r:id="rId7"/>
    <p:sldId id="361" r:id="rId8"/>
    <p:sldId id="360" r:id="rId9"/>
    <p:sldId id="362" r:id="rId10"/>
    <p:sldId id="363" r:id="rId11"/>
    <p:sldId id="373" r:id="rId12"/>
    <p:sldId id="365" r:id="rId13"/>
    <p:sldId id="366" r:id="rId14"/>
    <p:sldId id="367" r:id="rId15"/>
    <p:sldId id="364" r:id="rId16"/>
    <p:sldId id="368" r:id="rId17"/>
    <p:sldId id="369" r:id="rId18"/>
    <p:sldId id="370" r:id="rId19"/>
    <p:sldId id="371" r:id="rId20"/>
    <p:sldId id="372" r:id="rId21"/>
    <p:sldId id="374" r:id="rId22"/>
    <p:sldId id="378" r:id="rId23"/>
    <p:sldId id="377" r:id="rId24"/>
    <p:sldId id="376" r:id="rId25"/>
    <p:sldId id="379" r:id="rId26"/>
    <p:sldId id="380" r:id="rId27"/>
    <p:sldId id="381" r:id="rId28"/>
    <p:sldId id="383" r:id="rId29"/>
    <p:sldId id="384" r:id="rId30"/>
  </p:sldIdLst>
  <p:sldSz cx="9144000" cy="6858000" type="screen4x3"/>
  <p:notesSz cx="6797675" cy="9926638"/>
  <p:defaultTextStyle>
    <a:defPPr>
      <a:defRPr lang="en-GB"/>
    </a:defPPr>
    <a:lvl1pPr algn="l" rtl="0" fontAlgn="base">
      <a:spcBef>
        <a:spcPct val="0"/>
      </a:spcBef>
      <a:spcAft>
        <a:spcPct val="0"/>
      </a:spcAft>
      <a:defRPr sz="4000" b="1" kern="1200">
        <a:solidFill>
          <a:schemeClr val="bg1"/>
        </a:solidFill>
        <a:latin typeface="Verdana" pitchFamily="34" charset="0"/>
        <a:ea typeface="ＭＳ Ｐゴシック" pitchFamily="34" charset="-128"/>
        <a:cs typeface="+mn-cs"/>
      </a:defRPr>
    </a:lvl1pPr>
    <a:lvl2pPr marL="457200" algn="l" rtl="0" fontAlgn="base">
      <a:spcBef>
        <a:spcPct val="0"/>
      </a:spcBef>
      <a:spcAft>
        <a:spcPct val="0"/>
      </a:spcAft>
      <a:defRPr sz="4000" b="1" kern="1200">
        <a:solidFill>
          <a:schemeClr val="bg1"/>
        </a:solidFill>
        <a:latin typeface="Verdana" pitchFamily="34" charset="0"/>
        <a:ea typeface="ＭＳ Ｐゴシック" pitchFamily="34" charset="-128"/>
        <a:cs typeface="+mn-cs"/>
      </a:defRPr>
    </a:lvl2pPr>
    <a:lvl3pPr marL="914400" algn="l" rtl="0" fontAlgn="base">
      <a:spcBef>
        <a:spcPct val="0"/>
      </a:spcBef>
      <a:spcAft>
        <a:spcPct val="0"/>
      </a:spcAft>
      <a:defRPr sz="4000" b="1" kern="1200">
        <a:solidFill>
          <a:schemeClr val="bg1"/>
        </a:solidFill>
        <a:latin typeface="Verdana" pitchFamily="34" charset="0"/>
        <a:ea typeface="ＭＳ Ｐゴシック" pitchFamily="34" charset="-128"/>
        <a:cs typeface="+mn-cs"/>
      </a:defRPr>
    </a:lvl3pPr>
    <a:lvl4pPr marL="1371600" algn="l" rtl="0" fontAlgn="base">
      <a:spcBef>
        <a:spcPct val="0"/>
      </a:spcBef>
      <a:spcAft>
        <a:spcPct val="0"/>
      </a:spcAft>
      <a:defRPr sz="4000" b="1" kern="1200">
        <a:solidFill>
          <a:schemeClr val="bg1"/>
        </a:solidFill>
        <a:latin typeface="Verdana" pitchFamily="34" charset="0"/>
        <a:ea typeface="ＭＳ Ｐゴシック" pitchFamily="34" charset="-128"/>
        <a:cs typeface="+mn-cs"/>
      </a:defRPr>
    </a:lvl4pPr>
    <a:lvl5pPr marL="1828800" algn="l" rtl="0" fontAlgn="base">
      <a:spcBef>
        <a:spcPct val="0"/>
      </a:spcBef>
      <a:spcAft>
        <a:spcPct val="0"/>
      </a:spcAft>
      <a:defRPr sz="4000" b="1" kern="1200">
        <a:solidFill>
          <a:schemeClr val="bg1"/>
        </a:solidFill>
        <a:latin typeface="Verdana" pitchFamily="34" charset="0"/>
        <a:ea typeface="ＭＳ Ｐゴシック" pitchFamily="34" charset="-128"/>
        <a:cs typeface="+mn-cs"/>
      </a:defRPr>
    </a:lvl5pPr>
    <a:lvl6pPr marL="2286000" algn="l" defTabSz="914400" rtl="0" eaLnBrk="1" latinLnBrk="0" hangingPunct="1">
      <a:defRPr sz="4000" b="1" kern="1200">
        <a:solidFill>
          <a:schemeClr val="bg1"/>
        </a:solidFill>
        <a:latin typeface="Verdana" pitchFamily="34" charset="0"/>
        <a:ea typeface="ＭＳ Ｐゴシック" pitchFamily="34" charset="-128"/>
        <a:cs typeface="+mn-cs"/>
      </a:defRPr>
    </a:lvl6pPr>
    <a:lvl7pPr marL="2743200" algn="l" defTabSz="914400" rtl="0" eaLnBrk="1" latinLnBrk="0" hangingPunct="1">
      <a:defRPr sz="4000" b="1" kern="1200">
        <a:solidFill>
          <a:schemeClr val="bg1"/>
        </a:solidFill>
        <a:latin typeface="Verdana" pitchFamily="34" charset="0"/>
        <a:ea typeface="ＭＳ Ｐゴシック" pitchFamily="34" charset="-128"/>
        <a:cs typeface="+mn-cs"/>
      </a:defRPr>
    </a:lvl7pPr>
    <a:lvl8pPr marL="3200400" algn="l" defTabSz="914400" rtl="0" eaLnBrk="1" latinLnBrk="0" hangingPunct="1">
      <a:defRPr sz="4000" b="1" kern="1200">
        <a:solidFill>
          <a:schemeClr val="bg1"/>
        </a:solidFill>
        <a:latin typeface="Verdana" pitchFamily="34" charset="0"/>
        <a:ea typeface="ＭＳ Ｐゴシック" pitchFamily="34" charset="-128"/>
        <a:cs typeface="+mn-cs"/>
      </a:defRPr>
    </a:lvl8pPr>
    <a:lvl9pPr marL="3657600" algn="l" defTabSz="914400" rtl="0" eaLnBrk="1" latinLnBrk="0" hangingPunct="1">
      <a:defRPr sz="4000" b="1" kern="1200">
        <a:solidFill>
          <a:schemeClr val="bg1"/>
        </a:solidFill>
        <a:latin typeface="Verdana" pitchFamily="34" charset="0"/>
        <a:ea typeface="ＭＳ Ｐゴシック" pitchFamily="34" charset="-128"/>
        <a:cs typeface="+mn-cs"/>
      </a:defRPr>
    </a:lvl9pPr>
  </p:defaultTextStyle>
  <p:modifyVerifier cryptProviderType="rsaAES" cryptAlgorithmClass="hash" cryptAlgorithmType="typeAny" cryptAlgorithmSid="14" spinCount="100000" saltData="QBCrnHakNgdak2hrR2biVQ==" hashData="VjmWNhj589l7mt0C+fMDBGMs6x1Mi45/VjcVRHmE+dO0L/4LD6Zs5EuLHEIKJM/GA3+ABi8Bwyrs8yNw6Cp9E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3CC"/>
    <a:srgbClr val="FF0000"/>
    <a:srgbClr val="FFFFFF"/>
    <a:srgbClr val="0000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06" autoAdjust="0"/>
    <p:restoredTop sz="60219" autoAdjust="0"/>
  </p:normalViewPr>
  <p:slideViewPr>
    <p:cSldViewPr>
      <p:cViewPr varScale="1">
        <p:scale>
          <a:sx n="69" d="100"/>
          <a:sy n="69" d="100"/>
        </p:scale>
        <p:origin x="283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77" d="100"/>
          <a:sy n="77" d="100"/>
        </p:scale>
        <p:origin x="2178" y="96"/>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0098" name="Rectangle 2"/>
          <p:cNvSpPr>
            <a:spLocks noGrp="1" noChangeArrowheads="1"/>
          </p:cNvSpPr>
          <p:nvPr>
            <p:ph type="hdr" sz="quarter"/>
          </p:nvPr>
        </p:nvSpPr>
        <p:spPr bwMode="auto">
          <a:xfrm>
            <a:off x="1" y="1"/>
            <a:ext cx="2946247" cy="496572"/>
          </a:xfrm>
          <a:prstGeom prst="rect">
            <a:avLst/>
          </a:prstGeom>
          <a:noFill/>
          <a:ln w="9525">
            <a:noFill/>
            <a:miter lim="800000"/>
            <a:headEnd/>
            <a:tailEnd/>
          </a:ln>
          <a:effectLst/>
        </p:spPr>
        <p:txBody>
          <a:bodyPr vert="horz" wrap="square" lIns="92089" tIns="46045" rIns="92089" bIns="46045" numCol="1" anchor="t" anchorCtr="0" compatLnSpc="1">
            <a:prstTxWarp prst="textNoShape">
              <a:avLst/>
            </a:prstTxWarp>
          </a:bodyPr>
          <a:lstStyle>
            <a:lvl1pPr>
              <a:defRPr sz="1200" b="0">
                <a:solidFill>
                  <a:schemeClr val="tx1"/>
                </a:solidFill>
                <a:latin typeface="Arial" charset="0"/>
                <a:ea typeface="ＭＳ Ｐゴシック" pitchFamily="-112" charset="-128"/>
              </a:defRPr>
            </a:lvl1pPr>
          </a:lstStyle>
          <a:p>
            <a:pPr>
              <a:defRPr/>
            </a:pPr>
            <a:endParaRPr lang="en-US"/>
          </a:p>
        </p:txBody>
      </p:sp>
      <p:sp>
        <p:nvSpPr>
          <p:cNvPr id="260099" name="Rectangle 3"/>
          <p:cNvSpPr>
            <a:spLocks noGrp="1" noChangeArrowheads="1"/>
          </p:cNvSpPr>
          <p:nvPr>
            <p:ph type="dt" sz="quarter" idx="1"/>
          </p:nvPr>
        </p:nvSpPr>
        <p:spPr bwMode="auto">
          <a:xfrm>
            <a:off x="3849827" y="1"/>
            <a:ext cx="2946246" cy="496572"/>
          </a:xfrm>
          <a:prstGeom prst="rect">
            <a:avLst/>
          </a:prstGeom>
          <a:noFill/>
          <a:ln w="9525">
            <a:noFill/>
            <a:miter lim="800000"/>
            <a:headEnd/>
            <a:tailEnd/>
          </a:ln>
          <a:effectLst/>
        </p:spPr>
        <p:txBody>
          <a:bodyPr vert="horz" wrap="square" lIns="92089" tIns="46045" rIns="92089" bIns="46045" numCol="1" anchor="t" anchorCtr="0" compatLnSpc="1">
            <a:prstTxWarp prst="textNoShape">
              <a:avLst/>
            </a:prstTxWarp>
          </a:bodyPr>
          <a:lstStyle>
            <a:lvl1pPr algn="r">
              <a:defRPr sz="1200" b="0">
                <a:solidFill>
                  <a:schemeClr val="tx1"/>
                </a:solidFill>
                <a:latin typeface="Arial" charset="0"/>
                <a:ea typeface="ＭＳ Ｐゴシック" pitchFamily="-112" charset="-128"/>
              </a:defRPr>
            </a:lvl1pPr>
          </a:lstStyle>
          <a:p>
            <a:pPr>
              <a:defRPr/>
            </a:pPr>
            <a:endParaRPr lang="en-US"/>
          </a:p>
        </p:txBody>
      </p:sp>
      <p:sp>
        <p:nvSpPr>
          <p:cNvPr id="260100" name="Rectangle 4"/>
          <p:cNvSpPr>
            <a:spLocks noGrp="1" noChangeArrowheads="1"/>
          </p:cNvSpPr>
          <p:nvPr>
            <p:ph type="ftr" sz="quarter" idx="2"/>
          </p:nvPr>
        </p:nvSpPr>
        <p:spPr bwMode="auto">
          <a:xfrm>
            <a:off x="1" y="9428471"/>
            <a:ext cx="2946247" cy="496571"/>
          </a:xfrm>
          <a:prstGeom prst="rect">
            <a:avLst/>
          </a:prstGeom>
          <a:noFill/>
          <a:ln w="9525">
            <a:noFill/>
            <a:miter lim="800000"/>
            <a:headEnd/>
            <a:tailEnd/>
          </a:ln>
          <a:effectLst/>
        </p:spPr>
        <p:txBody>
          <a:bodyPr vert="horz" wrap="square" lIns="92089" tIns="46045" rIns="92089" bIns="46045" numCol="1" anchor="b" anchorCtr="0" compatLnSpc="1">
            <a:prstTxWarp prst="textNoShape">
              <a:avLst/>
            </a:prstTxWarp>
          </a:bodyPr>
          <a:lstStyle>
            <a:lvl1pPr>
              <a:defRPr sz="1200" b="0">
                <a:solidFill>
                  <a:schemeClr val="tx1"/>
                </a:solidFill>
                <a:latin typeface="Arial" charset="0"/>
                <a:ea typeface="ＭＳ Ｐゴシック" pitchFamily="-112" charset="-128"/>
              </a:defRPr>
            </a:lvl1pPr>
          </a:lstStyle>
          <a:p>
            <a:pPr>
              <a:defRPr/>
            </a:pPr>
            <a:endParaRPr lang="en-US"/>
          </a:p>
        </p:txBody>
      </p:sp>
      <p:sp>
        <p:nvSpPr>
          <p:cNvPr id="260101" name="Rectangle 5"/>
          <p:cNvSpPr>
            <a:spLocks noGrp="1" noChangeArrowheads="1"/>
          </p:cNvSpPr>
          <p:nvPr>
            <p:ph type="sldNum" sz="quarter" idx="3"/>
          </p:nvPr>
        </p:nvSpPr>
        <p:spPr bwMode="auto">
          <a:xfrm>
            <a:off x="3849827" y="9428471"/>
            <a:ext cx="2946246" cy="496571"/>
          </a:xfrm>
          <a:prstGeom prst="rect">
            <a:avLst/>
          </a:prstGeom>
          <a:noFill/>
          <a:ln w="9525">
            <a:noFill/>
            <a:miter lim="800000"/>
            <a:headEnd/>
            <a:tailEnd/>
          </a:ln>
          <a:effectLst/>
        </p:spPr>
        <p:txBody>
          <a:bodyPr vert="horz" wrap="square" lIns="92089" tIns="46045" rIns="92089" bIns="46045" numCol="1" anchor="b" anchorCtr="0" compatLnSpc="1">
            <a:prstTxWarp prst="textNoShape">
              <a:avLst/>
            </a:prstTxWarp>
          </a:bodyPr>
          <a:lstStyle>
            <a:lvl1pPr algn="r">
              <a:defRPr sz="1200" b="0">
                <a:solidFill>
                  <a:schemeClr val="tx1"/>
                </a:solidFill>
                <a:latin typeface="Arial" charset="0"/>
                <a:ea typeface="ＭＳ Ｐゴシック" pitchFamily="-112" charset="-128"/>
              </a:defRPr>
            </a:lvl1pPr>
          </a:lstStyle>
          <a:p>
            <a:pPr>
              <a:defRPr/>
            </a:pPr>
            <a:fld id="{D646ED20-7E95-4E7B-ADD6-9FD711C3B4D7}" type="slidenum">
              <a:rPr lang="en-GB"/>
              <a:pPr>
                <a:defRPr/>
              </a:pPr>
              <a:t>‹#›</a:t>
            </a:fld>
            <a:endParaRPr lang="en-GB"/>
          </a:p>
        </p:txBody>
      </p:sp>
      <p:sp>
        <p:nvSpPr>
          <p:cNvPr id="32774" name="hc"/>
          <p:cNvSpPr txBox="1">
            <a:spLocks noChangeArrowheads="1"/>
          </p:cNvSpPr>
          <p:nvPr/>
        </p:nvSpPr>
        <p:spPr bwMode="auto">
          <a:xfrm>
            <a:off x="2" y="1"/>
            <a:ext cx="6797675" cy="277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89" tIns="46045" rIns="92089" bIns="46045">
            <a:spAutoFit/>
          </a:bodyPr>
          <a:lstStyle>
            <a:lvl1pPr eaLnBrk="0" hangingPunct="0">
              <a:defRPr sz="4000" b="1">
                <a:solidFill>
                  <a:schemeClr val="bg1"/>
                </a:solidFill>
                <a:latin typeface="Verdana" pitchFamily="34" charset="0"/>
                <a:ea typeface="ＭＳ Ｐゴシック" pitchFamily="34" charset="-128"/>
              </a:defRPr>
            </a:lvl1pPr>
            <a:lvl2pPr marL="742950" indent="-285750" eaLnBrk="0" hangingPunct="0">
              <a:defRPr sz="4000" b="1">
                <a:solidFill>
                  <a:schemeClr val="bg1"/>
                </a:solidFill>
                <a:latin typeface="Verdana" pitchFamily="34" charset="0"/>
                <a:ea typeface="ＭＳ Ｐゴシック" pitchFamily="34" charset="-128"/>
              </a:defRPr>
            </a:lvl2pPr>
            <a:lvl3pPr marL="1143000" indent="-228600" eaLnBrk="0" hangingPunct="0">
              <a:defRPr sz="4000" b="1">
                <a:solidFill>
                  <a:schemeClr val="bg1"/>
                </a:solidFill>
                <a:latin typeface="Verdana" pitchFamily="34" charset="0"/>
                <a:ea typeface="ＭＳ Ｐゴシック" pitchFamily="34" charset="-128"/>
              </a:defRPr>
            </a:lvl3pPr>
            <a:lvl4pPr marL="1600200" indent="-228600" eaLnBrk="0" hangingPunct="0">
              <a:defRPr sz="4000" b="1">
                <a:solidFill>
                  <a:schemeClr val="bg1"/>
                </a:solidFill>
                <a:latin typeface="Verdana" pitchFamily="34" charset="0"/>
                <a:ea typeface="ＭＳ Ｐゴシック" pitchFamily="34" charset="-128"/>
              </a:defRPr>
            </a:lvl4pPr>
            <a:lvl5pPr marL="2057400" indent="-228600" eaLnBrk="0" hangingPunct="0">
              <a:defRPr sz="40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40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40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40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4000" b="1">
                <a:solidFill>
                  <a:schemeClr val="bg1"/>
                </a:solidFill>
                <a:latin typeface="Verdana" pitchFamily="34" charset="0"/>
                <a:ea typeface="ＭＳ Ｐゴシック" pitchFamily="34" charset="-128"/>
              </a:defRPr>
            </a:lvl9pPr>
          </a:lstStyle>
          <a:p>
            <a:pPr algn="ctr" eaLnBrk="1" hangingPunct="1"/>
            <a:endParaRPr lang="en-GB" altLang="en-US" sz="1200">
              <a:solidFill>
                <a:srgbClr val="FF0000"/>
              </a:solidFill>
              <a:latin typeface="calibri"/>
            </a:endParaRPr>
          </a:p>
        </p:txBody>
      </p:sp>
      <p:sp>
        <p:nvSpPr>
          <p:cNvPr id="32775" name="fc"/>
          <p:cNvSpPr txBox="1">
            <a:spLocks noChangeArrowheads="1"/>
          </p:cNvSpPr>
          <p:nvPr/>
        </p:nvSpPr>
        <p:spPr bwMode="auto">
          <a:xfrm>
            <a:off x="2" y="9678830"/>
            <a:ext cx="6797675" cy="277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89" tIns="46045" rIns="92089" bIns="46045">
            <a:spAutoFit/>
          </a:bodyPr>
          <a:lstStyle>
            <a:lvl1pPr eaLnBrk="0" hangingPunct="0">
              <a:defRPr sz="4000" b="1">
                <a:solidFill>
                  <a:schemeClr val="bg1"/>
                </a:solidFill>
                <a:latin typeface="Verdana" pitchFamily="34" charset="0"/>
                <a:ea typeface="ＭＳ Ｐゴシック" pitchFamily="34" charset="-128"/>
              </a:defRPr>
            </a:lvl1pPr>
            <a:lvl2pPr marL="742950" indent="-285750" eaLnBrk="0" hangingPunct="0">
              <a:defRPr sz="4000" b="1">
                <a:solidFill>
                  <a:schemeClr val="bg1"/>
                </a:solidFill>
                <a:latin typeface="Verdana" pitchFamily="34" charset="0"/>
                <a:ea typeface="ＭＳ Ｐゴシック" pitchFamily="34" charset="-128"/>
              </a:defRPr>
            </a:lvl2pPr>
            <a:lvl3pPr marL="1143000" indent="-228600" eaLnBrk="0" hangingPunct="0">
              <a:defRPr sz="4000" b="1">
                <a:solidFill>
                  <a:schemeClr val="bg1"/>
                </a:solidFill>
                <a:latin typeface="Verdana" pitchFamily="34" charset="0"/>
                <a:ea typeface="ＭＳ Ｐゴシック" pitchFamily="34" charset="-128"/>
              </a:defRPr>
            </a:lvl3pPr>
            <a:lvl4pPr marL="1600200" indent="-228600" eaLnBrk="0" hangingPunct="0">
              <a:defRPr sz="4000" b="1">
                <a:solidFill>
                  <a:schemeClr val="bg1"/>
                </a:solidFill>
                <a:latin typeface="Verdana" pitchFamily="34" charset="0"/>
                <a:ea typeface="ＭＳ Ｐゴシック" pitchFamily="34" charset="-128"/>
              </a:defRPr>
            </a:lvl4pPr>
            <a:lvl5pPr marL="2057400" indent="-228600" eaLnBrk="0" hangingPunct="0">
              <a:defRPr sz="40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40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40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40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4000" b="1">
                <a:solidFill>
                  <a:schemeClr val="bg1"/>
                </a:solidFill>
                <a:latin typeface="Verdana" pitchFamily="34" charset="0"/>
                <a:ea typeface="ＭＳ Ｐゴシック" pitchFamily="34" charset="-128"/>
              </a:defRPr>
            </a:lvl9pPr>
          </a:lstStyle>
          <a:p>
            <a:pPr algn="ctr" eaLnBrk="1" hangingPunct="1"/>
            <a:endParaRPr lang="en-GB" altLang="en-US" sz="1200">
              <a:solidFill>
                <a:srgbClr val="FF0000"/>
              </a:solidFill>
              <a:latin typeface="calibri"/>
            </a:endParaRPr>
          </a:p>
        </p:txBody>
      </p:sp>
    </p:spTree>
    <p:extLst>
      <p:ext uri="{BB962C8B-B14F-4D97-AF65-F5344CB8AC3E}">
        <p14:creationId xmlns:p14="http://schemas.microsoft.com/office/powerpoint/2010/main" val="5559357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700" name="Rectangle 4"/>
          <p:cNvSpPr>
            <a:spLocks noGrp="1" noRot="1" noChangeAspect="1" noChangeArrowheads="1" noTextEdit="1"/>
          </p:cNvSpPr>
          <p:nvPr>
            <p:ph type="sldImg" idx="2"/>
          </p:nvPr>
        </p:nvSpPr>
        <p:spPr bwMode="auto">
          <a:xfrm>
            <a:off x="2179638" y="473075"/>
            <a:ext cx="2438400" cy="1828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2089" tIns="46045" rIns="92089" bIns="46045" numCol="1" anchor="ctr" anchorCtr="0" compatLnSpc="1">
            <a:prstTxWarp prst="textNoShape">
              <a:avLst/>
            </a:prstTxWarp>
          </a:bodyPr>
          <a:lstStyle/>
          <a:p>
            <a:endParaRPr lang="en-GB"/>
          </a:p>
        </p:txBody>
      </p:sp>
      <p:sp>
        <p:nvSpPr>
          <p:cNvPr id="9221" name="Rectangle 5"/>
          <p:cNvSpPr>
            <a:spLocks noGrp="1" noChangeArrowheads="1"/>
          </p:cNvSpPr>
          <p:nvPr>
            <p:ph type="body" sz="quarter" idx="3"/>
          </p:nvPr>
        </p:nvSpPr>
        <p:spPr bwMode="auto">
          <a:xfrm>
            <a:off x="679289" y="2428447"/>
            <a:ext cx="5439101" cy="6754134"/>
          </a:xfrm>
          <a:prstGeom prst="rect">
            <a:avLst/>
          </a:prstGeom>
          <a:noFill/>
          <a:ln w="9525">
            <a:noFill/>
            <a:miter lim="800000"/>
            <a:headEnd/>
            <a:tailEnd/>
          </a:ln>
          <a:effectLst/>
        </p:spPr>
        <p:txBody>
          <a:bodyPr vert="horz" wrap="square" lIns="92089" tIns="46045" rIns="92089" bIns="46045"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2" name="hc"/>
          <p:cNvSpPr txBox="1"/>
          <p:nvPr/>
        </p:nvSpPr>
        <p:spPr>
          <a:xfrm>
            <a:off x="2" y="1"/>
            <a:ext cx="6797675" cy="277655"/>
          </a:xfrm>
          <a:prstGeom prst="rect">
            <a:avLst/>
          </a:prstGeom>
          <a:noFill/>
        </p:spPr>
        <p:txBody>
          <a:bodyPr vert="horz" lIns="92089" tIns="46045" rIns="92089" bIns="46045" rtlCol="0">
            <a:spAutoFit/>
          </a:bodyPr>
          <a:lstStyle/>
          <a:p>
            <a:pPr algn="ctr"/>
            <a:endParaRPr lang="en-GB" sz="1200" b="1" i="0" u="none" baseline="0">
              <a:solidFill>
                <a:srgbClr val="FF0000"/>
              </a:solidFill>
              <a:latin typeface="calibri"/>
            </a:endParaRPr>
          </a:p>
        </p:txBody>
      </p:sp>
      <p:sp>
        <p:nvSpPr>
          <p:cNvPr id="3" name="fc"/>
          <p:cNvSpPr txBox="1"/>
          <p:nvPr/>
        </p:nvSpPr>
        <p:spPr>
          <a:xfrm>
            <a:off x="2" y="9678832"/>
            <a:ext cx="6797675" cy="277655"/>
          </a:xfrm>
          <a:prstGeom prst="rect">
            <a:avLst/>
          </a:prstGeom>
          <a:noFill/>
        </p:spPr>
        <p:txBody>
          <a:bodyPr vert="horz" lIns="92089" tIns="46045" rIns="92089" bIns="46045" rtlCol="0">
            <a:spAutoFit/>
          </a:bodyPr>
          <a:lstStyle/>
          <a:p>
            <a:pPr algn="ctr"/>
            <a:endParaRPr lang="en-GB" sz="1200" b="1" i="0" u="none" baseline="0">
              <a:solidFill>
                <a:srgbClr val="FF0000"/>
              </a:solidFill>
              <a:latin typeface="calibri"/>
            </a:endParaRPr>
          </a:p>
        </p:txBody>
      </p:sp>
      <p:sp>
        <p:nvSpPr>
          <p:cNvPr id="4" name="Slide Number Placeholder 3"/>
          <p:cNvSpPr>
            <a:spLocks noGrp="1"/>
          </p:cNvSpPr>
          <p:nvPr>
            <p:ph type="sldNum" sz="quarter" idx="5"/>
          </p:nvPr>
        </p:nvSpPr>
        <p:spPr>
          <a:xfrm>
            <a:off x="3849827" y="9428471"/>
            <a:ext cx="2946246" cy="496571"/>
          </a:xfrm>
          <a:prstGeom prst="rect">
            <a:avLst/>
          </a:prstGeom>
        </p:spPr>
        <p:txBody>
          <a:bodyPr vert="horz" lIns="92089" tIns="46045" rIns="92089" bIns="46045" rtlCol="0" anchor="b"/>
          <a:lstStyle>
            <a:lvl1pPr algn="r">
              <a:defRPr sz="1200"/>
            </a:lvl1pPr>
          </a:lstStyle>
          <a:p>
            <a:fld id="{CD68F834-2AC4-485C-9A2E-8285166A001C}" type="slidenum">
              <a:rPr lang="en-GB" smtClean="0"/>
              <a:t>‹#›</a:t>
            </a:fld>
            <a:endParaRPr lang="en-GB"/>
          </a:p>
        </p:txBody>
      </p:sp>
    </p:spTree>
    <p:extLst>
      <p:ext uri="{BB962C8B-B14F-4D97-AF65-F5344CB8AC3E}">
        <p14:creationId xmlns:p14="http://schemas.microsoft.com/office/powerpoint/2010/main" val="7531212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600" kern="1200">
        <a:solidFill>
          <a:schemeClr val="tx1"/>
        </a:solidFill>
        <a:latin typeface="Arial" pitchFamily="34" charset="0"/>
        <a:ea typeface="ＭＳ Ｐゴシック" pitchFamily="-112" charset="-128"/>
        <a:cs typeface="ＭＳ Ｐゴシック" pitchFamily="-112" charset="-128"/>
      </a:defRPr>
    </a:lvl1pPr>
    <a:lvl2pPr marL="457200" algn="l" rtl="0" eaLnBrk="0" fontAlgn="base" hangingPunct="0">
      <a:spcBef>
        <a:spcPct val="30000"/>
      </a:spcBef>
      <a:spcAft>
        <a:spcPct val="0"/>
      </a:spcAft>
      <a:defRPr sz="1600" kern="1200">
        <a:solidFill>
          <a:schemeClr val="tx1"/>
        </a:solidFill>
        <a:latin typeface="Arial" pitchFamily="34" charset="0"/>
        <a:ea typeface="ＭＳ Ｐゴシック" pitchFamily="-112" charset="-128"/>
        <a:cs typeface="+mn-cs"/>
      </a:defRPr>
    </a:lvl2pPr>
    <a:lvl3pPr marL="914400" algn="l" rtl="0" eaLnBrk="0" fontAlgn="base" hangingPunct="0">
      <a:spcBef>
        <a:spcPct val="30000"/>
      </a:spcBef>
      <a:spcAft>
        <a:spcPct val="0"/>
      </a:spcAft>
      <a:defRPr sz="1600" kern="1200">
        <a:solidFill>
          <a:schemeClr val="tx1"/>
        </a:solidFill>
        <a:latin typeface="Arial" pitchFamily="34" charset="0"/>
        <a:ea typeface="ＭＳ Ｐゴシック" pitchFamily="-112" charset="-128"/>
        <a:cs typeface="+mn-cs"/>
      </a:defRPr>
    </a:lvl3pPr>
    <a:lvl4pPr marL="1371600" algn="l" rtl="0" eaLnBrk="0" fontAlgn="base" hangingPunct="0">
      <a:spcBef>
        <a:spcPct val="30000"/>
      </a:spcBef>
      <a:spcAft>
        <a:spcPct val="0"/>
      </a:spcAft>
      <a:defRPr sz="1600" kern="1200">
        <a:solidFill>
          <a:schemeClr val="tx1"/>
        </a:solidFill>
        <a:latin typeface="Arial" pitchFamily="34" charset="0"/>
        <a:ea typeface="ＭＳ Ｐゴシック" pitchFamily="-112" charset="-128"/>
        <a:cs typeface="+mn-cs"/>
      </a:defRPr>
    </a:lvl4pPr>
    <a:lvl5pPr marL="1828800" algn="l" rtl="0" eaLnBrk="0" fontAlgn="base" hangingPunct="0">
      <a:spcBef>
        <a:spcPct val="30000"/>
      </a:spcBef>
      <a:spcAft>
        <a:spcPct val="0"/>
      </a:spcAft>
      <a:defRPr sz="1600" kern="1200">
        <a:solidFill>
          <a:schemeClr val="tx1"/>
        </a:solidFill>
        <a:latin typeface="Arial" pitchFamily="34" charset="0"/>
        <a:ea typeface="ＭＳ Ｐゴシック" pitchFamily="-11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pnld.westyorkshire.pnn.police.uk/docmanager/content/D1637.htm"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youtube.com/watch?v=JZQsA7G0hvQ"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t>By the end of this lesson you will be able to:</a:t>
            </a:r>
          </a:p>
          <a:p>
            <a:endParaRPr lang="en-GB" sz="1100" dirty="0" smtClean="0"/>
          </a:p>
          <a:p>
            <a:pPr marL="342900" lvl="0" indent="-342900">
              <a:buFont typeface="+mj-lt"/>
              <a:buAutoNum type="arabicPeriod"/>
            </a:pPr>
            <a:r>
              <a:rPr lang="en-GB" sz="1100" b="0" kern="1200" dirty="0" smtClean="0">
                <a:solidFill>
                  <a:schemeClr val="tx1"/>
                </a:solidFill>
                <a:effectLst/>
                <a:latin typeface="Arial" pitchFamily="34" charset="0"/>
                <a:ea typeface="ＭＳ Ｐゴシック" pitchFamily="-112" charset="-128"/>
                <a:cs typeface="ＭＳ Ｐゴシック" pitchFamily="-112" charset="-128"/>
              </a:rPr>
              <a:t>Identify the signs of drunkenness</a:t>
            </a:r>
          </a:p>
          <a:p>
            <a:pPr marL="342900" lvl="0" indent="-342900">
              <a:buFont typeface="+mj-lt"/>
              <a:buAutoNum type="arabicPeriod"/>
            </a:pPr>
            <a:r>
              <a:rPr lang="en-GB" sz="1100" b="0" kern="1200" dirty="0" smtClean="0">
                <a:solidFill>
                  <a:schemeClr val="tx1"/>
                </a:solidFill>
                <a:effectLst/>
                <a:latin typeface="Arial" pitchFamily="34" charset="0"/>
                <a:ea typeface="ＭＳ Ｐゴシック" pitchFamily="-112" charset="-128"/>
                <a:cs typeface="ＭＳ Ｐゴシック" pitchFamily="-112" charset="-128"/>
              </a:rPr>
              <a:t>Explain the difference between drunk and incapable and drunk and disorderly. </a:t>
            </a:r>
          </a:p>
          <a:p>
            <a:pPr marL="342900" lvl="0" indent="-342900">
              <a:buFont typeface="+mj-lt"/>
              <a:buAutoNum type="arabicPeriod"/>
            </a:pPr>
            <a:r>
              <a:rPr lang="en-GB" sz="1100" b="0" kern="1200" dirty="0" smtClean="0">
                <a:solidFill>
                  <a:schemeClr val="tx1"/>
                </a:solidFill>
                <a:effectLst/>
                <a:latin typeface="Arial" pitchFamily="34" charset="0"/>
                <a:ea typeface="ＭＳ Ｐゴシック" pitchFamily="-112" charset="-128"/>
                <a:cs typeface="ＭＳ Ｐゴシック" pitchFamily="-112" charset="-128"/>
              </a:rPr>
              <a:t>Identify occasions when a police officer may need to enter a licensed premises. </a:t>
            </a:r>
          </a:p>
          <a:p>
            <a:pPr marL="342900" lvl="0" indent="-342900">
              <a:buFont typeface="+mj-lt"/>
              <a:buAutoNum type="arabicPeriod"/>
            </a:pPr>
            <a:r>
              <a:rPr lang="en-GB" sz="1100" b="0" kern="1200" dirty="0" smtClean="0">
                <a:solidFill>
                  <a:schemeClr val="tx1"/>
                </a:solidFill>
                <a:effectLst/>
                <a:latin typeface="Arial" pitchFamily="34" charset="0"/>
                <a:ea typeface="ＭＳ Ｐゴシック" pitchFamily="-112" charset="-128"/>
                <a:cs typeface="ＭＳ Ｐゴシック" pitchFamily="-112" charset="-128"/>
              </a:rPr>
              <a:t>Identify ages and circumstances when Police Powers would apply to the confiscation of tobacco. </a:t>
            </a:r>
          </a:p>
          <a:p>
            <a:pPr marL="342900" indent="-342900">
              <a:buFont typeface="+mj-lt"/>
              <a:buAutoNum type="arabicPeriod"/>
            </a:pPr>
            <a:r>
              <a:rPr lang="en-GB" sz="1100" b="0" kern="1200" dirty="0" smtClean="0">
                <a:solidFill>
                  <a:schemeClr val="tx1"/>
                </a:solidFill>
                <a:effectLst/>
                <a:latin typeface="Arial" pitchFamily="34" charset="0"/>
                <a:ea typeface="ＭＳ Ｐゴシック" pitchFamily="-112" charset="-128"/>
                <a:cs typeface="ＭＳ Ｐゴシック" pitchFamily="-112" charset="-128"/>
              </a:rPr>
              <a:t>Identify the dangers associated with alcohol consumption. </a:t>
            </a:r>
            <a:endParaRPr lang="en-GB" sz="1100" b="0" dirty="0"/>
          </a:p>
        </p:txBody>
      </p:sp>
      <p:sp>
        <p:nvSpPr>
          <p:cNvPr id="4" name="Slide Number Placeholder 3"/>
          <p:cNvSpPr>
            <a:spLocks noGrp="1"/>
          </p:cNvSpPr>
          <p:nvPr>
            <p:ph type="sldNum" sz="quarter" idx="10"/>
          </p:nvPr>
        </p:nvSpPr>
        <p:spPr/>
        <p:txBody>
          <a:bodyPr/>
          <a:lstStyle/>
          <a:p>
            <a:fld id="{CD68F834-2AC4-485C-9A2E-8285166A001C}" type="slidenum">
              <a:rPr lang="en-GB" smtClean="0"/>
              <a:t>1</a:t>
            </a:fld>
            <a:endParaRPr lang="en-GB"/>
          </a:p>
        </p:txBody>
      </p:sp>
    </p:spTree>
    <p:extLst>
      <p:ext uri="{BB962C8B-B14F-4D97-AF65-F5344CB8AC3E}">
        <p14:creationId xmlns:p14="http://schemas.microsoft.com/office/powerpoint/2010/main" val="13097190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smtClean="0">
                <a:ea typeface="ＭＳ Ｐゴシック" pitchFamily="34" charset="-128"/>
              </a:rPr>
              <a:t>It is difficult to separate alcohol from crime and disorder – it accounts for a significant proportion of incidents the police deal with…</a:t>
            </a:r>
          </a:p>
          <a:p>
            <a:endParaRPr lang="en-GB" altLang="en-US" sz="1100" b="1" dirty="0" smtClean="0">
              <a:ea typeface="ＭＳ Ｐゴシック" pitchFamily="34" charset="-128"/>
            </a:endParaRPr>
          </a:p>
          <a:p>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There are strong links between the consumption of alcohol and crime, domestic abuse, nuisance and other public order offences. </a:t>
            </a:r>
          </a:p>
          <a:p>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Alcohol related violence and disorder are a highly visible part of the night time economy. </a:t>
            </a:r>
            <a:endParaRPr lang="en-GB" sz="1100" dirty="0" smtClean="0"/>
          </a:p>
          <a:p>
            <a:endParaRPr lang="en-GB" altLang="en-US" sz="1100" b="1" dirty="0" smtClean="0">
              <a:ea typeface="ＭＳ Ｐゴシック" pitchFamily="34" charset="-128"/>
            </a:endParaRPr>
          </a:p>
          <a:p>
            <a:r>
              <a:rPr lang="en-GB" altLang="en-US" sz="1100" dirty="0" smtClean="0">
                <a:ea typeface="ＭＳ Ｐゴシック" pitchFamily="34" charset="-128"/>
              </a:rPr>
              <a:t>Research has found that alcohol had been consumed prior to the offence in nearly three-quarters (73%) of domestic violence cases and was a ‘feature’ in almost two-thirds (62%).</a:t>
            </a:r>
          </a:p>
          <a:p>
            <a:endParaRPr lang="en-GB" altLang="en-US" sz="1100" dirty="0" smtClean="0">
              <a:ea typeface="ＭＳ Ｐゴシック" pitchFamily="34" charset="-128"/>
            </a:endParaRPr>
          </a:p>
          <a:p>
            <a:r>
              <a:rPr lang="en-GB" altLang="en-US" sz="1100" dirty="0" smtClean="0">
                <a:ea typeface="ＭＳ Ｐゴシック" pitchFamily="34" charset="-128"/>
              </a:rPr>
              <a:t>Furthermore, almost half (48%) of these convicted domestic violence offenders were alcohol dependent.</a:t>
            </a:r>
          </a:p>
          <a:p>
            <a:endParaRPr lang="en-GB" altLang="en-US" sz="1100" dirty="0" smtClean="0">
              <a:ea typeface="ＭＳ Ｐゴシック" pitchFamily="34" charset="-128"/>
            </a:endParaRPr>
          </a:p>
          <a:p>
            <a:r>
              <a:rPr lang="en-GB" altLang="en-US" sz="1100" dirty="0" smtClean="0">
                <a:ea typeface="ＭＳ Ｐゴシック" pitchFamily="34" charset="-128"/>
              </a:rPr>
              <a:t>A minimum of 1 in 5 people arrested by police test positive for alcohol.</a:t>
            </a:r>
          </a:p>
          <a:p>
            <a:endParaRPr lang="en-GB" altLang="en-US" sz="1100" dirty="0" smtClean="0">
              <a:ea typeface="ＭＳ Ｐゴシック" pitchFamily="34" charset="-128"/>
            </a:endParaRPr>
          </a:p>
          <a:p>
            <a:r>
              <a:rPr lang="en-GB" altLang="en-US" sz="1100" dirty="0" smtClean="0">
                <a:ea typeface="ＭＳ Ｐゴシック" pitchFamily="34" charset="-128"/>
              </a:rPr>
              <a:t> An All Party Group of MPs investigating alcohol and crime was recently advised by the British Medical Association that alcohol is a factor in:</a:t>
            </a:r>
          </a:p>
          <a:p>
            <a:pPr marL="287779" indent="-287779">
              <a:buFont typeface="Arial" panose="020B0604020202020204" pitchFamily="34" charset="0"/>
              <a:buChar char="•"/>
            </a:pPr>
            <a:r>
              <a:rPr lang="en-GB" altLang="en-US" sz="1100" dirty="0" smtClean="0">
                <a:ea typeface="ＭＳ Ｐゴシック" pitchFamily="34" charset="-128"/>
              </a:rPr>
              <a:t>60-70% of homicides</a:t>
            </a:r>
          </a:p>
          <a:p>
            <a:pPr marL="287779" indent="-287779">
              <a:buFont typeface="Arial" panose="020B0604020202020204" pitchFamily="34" charset="0"/>
              <a:buChar char="•"/>
            </a:pPr>
            <a:r>
              <a:rPr lang="en-GB" altLang="en-US" sz="1100" dirty="0" smtClean="0">
                <a:ea typeface="ＭＳ Ｐゴシック" pitchFamily="34" charset="-128"/>
              </a:rPr>
              <a:t>75% of stabbings</a:t>
            </a:r>
          </a:p>
          <a:p>
            <a:pPr marL="287779" indent="-287779">
              <a:buFont typeface="Arial" panose="020B0604020202020204" pitchFamily="34" charset="0"/>
              <a:buChar char="•"/>
            </a:pPr>
            <a:r>
              <a:rPr lang="en-GB" altLang="en-US" sz="1100" dirty="0" smtClean="0">
                <a:ea typeface="ＭＳ Ｐゴシック" pitchFamily="34" charset="-128"/>
              </a:rPr>
              <a:t>70% of beatings</a:t>
            </a:r>
          </a:p>
          <a:p>
            <a:pPr marL="287779" indent="-287779">
              <a:buFont typeface="Arial" panose="020B0604020202020204" pitchFamily="34" charset="0"/>
              <a:buChar char="•"/>
            </a:pPr>
            <a:r>
              <a:rPr lang="en-GB" altLang="en-US" sz="1100" dirty="0" smtClean="0">
                <a:ea typeface="ＭＳ Ｐゴシック" pitchFamily="34" charset="-128"/>
              </a:rPr>
              <a:t>50% of fights and domestic assaults</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a:t>
            </a:fld>
            <a:endParaRPr lang="en-GB"/>
          </a:p>
        </p:txBody>
      </p:sp>
    </p:spTree>
    <p:extLst>
      <p:ext uri="{BB962C8B-B14F-4D97-AF65-F5344CB8AC3E}">
        <p14:creationId xmlns:p14="http://schemas.microsoft.com/office/powerpoint/2010/main" val="21457347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1" i="0" u="none" strike="noStrike" kern="1200" baseline="0" dirty="0" smtClean="0">
                <a:solidFill>
                  <a:schemeClr val="tx1"/>
                </a:solidFill>
                <a:latin typeface="Arial" pitchFamily="34" charset="0"/>
                <a:ea typeface="ＭＳ Ｐゴシック" pitchFamily="-112" charset="-128"/>
                <a:cs typeface="ＭＳ Ｐゴシック" pitchFamily="-112" charset="-128"/>
              </a:rPr>
              <a:t>Drunkenness </a:t>
            </a: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means where the defendant has taken intoxicating liquor (alcohol) to an extent that affects his/her ‘steady self control’. </a:t>
            </a:r>
            <a:endParaRPr lang="en-GB" altLang="en-US" sz="1100" dirty="0" smtClean="0">
              <a:ea typeface="ＭＳ Ｐゴシック" pitchFamily="34" charset="-128"/>
            </a:endParaRPr>
          </a:p>
          <a:p>
            <a:pPr>
              <a:lnSpc>
                <a:spcPct val="100000"/>
              </a:lnSpc>
            </a:pPr>
            <a:endParaRPr lang="en-GB" altLang="en-US" sz="1100" dirty="0" smtClean="0">
              <a:ea typeface="ＭＳ Ｐゴシック" pitchFamily="34" charset="-128"/>
            </a:endParaRPr>
          </a:p>
          <a:p>
            <a:pPr>
              <a:lnSpc>
                <a:spcPct val="100000"/>
              </a:lnSpc>
            </a:pPr>
            <a:r>
              <a:rPr lang="en-GB" altLang="en-US" sz="1100" dirty="0" smtClean="0">
                <a:ea typeface="ＭＳ Ｐゴシック" pitchFamily="34" charset="-128"/>
              </a:rPr>
              <a:t>Persons who are found drunk may well be committing offences, but a police officer’s primary responsibility is for their well-being.</a:t>
            </a:r>
          </a:p>
          <a:p>
            <a:pPr>
              <a:lnSpc>
                <a:spcPct val="100000"/>
              </a:lnSpc>
            </a:pPr>
            <a:r>
              <a:rPr lang="en-GB" altLang="en-US" sz="1100" dirty="0" smtClean="0">
                <a:ea typeface="ＭＳ Ｐゴシック" pitchFamily="34" charset="-128"/>
              </a:rPr>
              <a:t>If a person is so drunk that they cannot be roused then they should be taken to hospital rather than a police station. </a:t>
            </a:r>
          </a:p>
          <a:p>
            <a:pPr>
              <a:lnSpc>
                <a:spcPct val="100000"/>
              </a:lnSpc>
            </a:pPr>
            <a:endPar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endParaRPr>
          </a:p>
          <a:p>
            <a:pPr>
              <a:lnSpc>
                <a:spcPct val="100000"/>
              </a:lnSpc>
            </a:pPr>
            <a:r>
              <a:rPr lang="en-GB" altLang="en-US" sz="1100" dirty="0" smtClean="0">
                <a:ea typeface="ＭＳ Ｐゴシック" pitchFamily="34" charset="-128"/>
              </a:rPr>
              <a:t>Police officers are recognised as being expert witnesses in relation to drunkenness. It is the only time that an officer can offer an opinion on a person’s state as evidence for court.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altLang="en-US" sz="1100" b="1" dirty="0" smtClean="0">
              <a:ea typeface="ＭＳ Ｐゴシック" pitchFamily="3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100" b="1" dirty="0" smtClean="0">
                <a:ea typeface="ＭＳ Ｐゴシック" pitchFamily="34" charset="-128"/>
              </a:rPr>
              <a:t>Caution </a:t>
            </a:r>
            <a:r>
              <a:rPr lang="en-GB" altLang="en-US" sz="1100" b="0" dirty="0" smtClean="0">
                <a:ea typeface="ＭＳ Ｐゴシック" pitchFamily="34" charset="-128"/>
              </a:rPr>
              <a:t>needs to be exercised as the </a:t>
            </a:r>
            <a:r>
              <a:rPr lang="en-GB" altLang="en-US" sz="1100" dirty="0" smtClean="0">
                <a:ea typeface="ＭＳ Ｐゴシック" pitchFamily="34" charset="-128"/>
              </a:rPr>
              <a:t>symptoms of drunkenness can easily be mistaken for those of illness and injury or mental health.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100" dirty="0" smtClean="0">
                <a:ea typeface="ＭＳ Ｐゴシック" pitchFamily="34" charset="-128"/>
              </a:rPr>
              <a:t>A person who is drowsy and slurring their speech may </a:t>
            </a: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not be intoxicated but may be </a:t>
            </a:r>
            <a:r>
              <a:rPr lang="en-GB" altLang="en-US" sz="1100" dirty="0" smtClean="0">
                <a:ea typeface="ＭＳ Ｐゴシック" pitchFamily="34" charset="-128"/>
              </a:rPr>
              <a:t>suffering from diabetes, epilepsy, have a head injury, experiencing a drug intoxication or overdose or stroke.</a:t>
            </a:r>
          </a:p>
          <a:p>
            <a:pPr>
              <a:lnSpc>
                <a:spcPct val="100000"/>
              </a:lnSpc>
            </a:pPr>
            <a:endParaRPr lang="en-GB" altLang="en-US" sz="1100" dirty="0" smtClean="0">
              <a:ea typeface="ＭＳ Ｐゴシック" pitchFamily="34" charset="-128"/>
            </a:endParaRPr>
          </a:p>
          <a:p>
            <a:pPr>
              <a:lnSpc>
                <a:spcPct val="100000"/>
              </a:lnSpc>
            </a:pP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The more </a:t>
            </a:r>
            <a:r>
              <a:rPr lang="en-GB" sz="1100" b="1" i="0" u="none" strike="noStrike" kern="1200" baseline="0" dirty="0" smtClean="0">
                <a:solidFill>
                  <a:schemeClr val="tx1"/>
                </a:solidFill>
                <a:latin typeface="Arial" pitchFamily="34" charset="0"/>
                <a:ea typeface="ＭＳ Ｐゴシック" pitchFamily="-112" charset="-128"/>
                <a:cs typeface="ＭＳ Ｐゴシック" pitchFamily="-112" charset="-128"/>
              </a:rPr>
              <a:t>obvious signs </a:t>
            </a: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of a person appearing drunk are: </a:t>
            </a:r>
          </a:p>
          <a:p>
            <a:pPr marL="285750" indent="-285750">
              <a:lnSpc>
                <a:spcPct val="100000"/>
              </a:lnSpc>
              <a:buFont typeface="Arial" panose="020B0604020202020204" pitchFamily="34" charset="0"/>
              <a:buChar char="•"/>
            </a:pP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Lack of physical coordination </a:t>
            </a:r>
          </a:p>
          <a:p>
            <a:pPr marL="285750" indent="-285750">
              <a:lnSpc>
                <a:spcPct val="100000"/>
              </a:lnSpc>
              <a:buFont typeface="Arial" panose="020B0604020202020204" pitchFamily="34" charset="0"/>
              <a:buChar char="•"/>
            </a:pP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Slurred or incoherent speech </a:t>
            </a:r>
          </a:p>
          <a:p>
            <a:pPr marL="285750" indent="-285750">
              <a:lnSpc>
                <a:spcPct val="100000"/>
              </a:lnSpc>
              <a:buFont typeface="Arial" panose="020B0604020202020204" pitchFamily="34" charset="0"/>
              <a:buChar char="•"/>
            </a:pP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Breath smelling of intoxicating liquor </a:t>
            </a:r>
          </a:p>
          <a:p>
            <a:pPr marL="285750" indent="-285750">
              <a:lnSpc>
                <a:spcPct val="100000"/>
              </a:lnSpc>
              <a:buFont typeface="Arial" panose="020B0604020202020204" pitchFamily="34" charset="0"/>
              <a:buChar char="•"/>
            </a:pP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Eyes watery, bloodshot or glazed </a:t>
            </a:r>
          </a:p>
          <a:p>
            <a:pPr marL="285750" indent="-285750">
              <a:lnSpc>
                <a:spcPct val="100000"/>
              </a:lnSpc>
              <a:buFont typeface="Arial" panose="020B0604020202020204" pitchFamily="34" charset="0"/>
              <a:buChar char="•"/>
            </a:pP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Complexion flushed and sweaty </a:t>
            </a:r>
          </a:p>
          <a:p>
            <a:pPr marL="285750" indent="-285750">
              <a:lnSpc>
                <a:spcPct val="100000"/>
              </a:lnSpc>
              <a:buFont typeface="Arial" panose="020B0604020202020204" pitchFamily="34" charset="0"/>
              <a:buChar char="•"/>
            </a:pP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Clothing may be dishevelled, dirty or stained with vomit </a:t>
            </a:r>
          </a:p>
          <a:p>
            <a:pPr>
              <a:lnSpc>
                <a:spcPct val="100000"/>
              </a:lnSpc>
            </a:pPr>
            <a:endParaRPr lang="en-GB" altLang="en-US" sz="1100" dirty="0" smtClean="0">
              <a:ea typeface="ＭＳ Ｐゴシック" pitchFamily="34"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100" dirty="0" smtClean="0">
                <a:ea typeface="ＭＳ Ｐゴシック" pitchFamily="34" charset="-128"/>
              </a:rPr>
              <a:t>If there is any doubt, assume that the person is suffering from an illness or injury and summon medical assistance or arrange for the person to be conveyed to hospital without delay. Think NDM</a:t>
            </a:r>
            <a:r>
              <a:rPr lang="en-GB" altLang="en-US" sz="1100" baseline="0" dirty="0" smtClean="0">
                <a:ea typeface="ＭＳ Ｐゴシック" pitchFamily="34" charset="-128"/>
              </a:rPr>
              <a:t> and JPLANE. </a:t>
            </a:r>
            <a:r>
              <a:rPr lang="en-GB" altLang="en-US" sz="1100" dirty="0" smtClean="0">
                <a:ea typeface="ＭＳ Ｐゴシック" pitchFamily="34" charset="-128"/>
              </a:rPr>
              <a:t>A delay in treatment could be serious</a:t>
            </a:r>
            <a:r>
              <a:rPr lang="en-GB" altLang="en-US" sz="1600" dirty="0" smtClean="0">
                <a:ea typeface="ＭＳ Ｐゴシック" pitchFamily="34" charset="-128"/>
              </a:rPr>
              <a:t>. </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3</a:t>
            </a:fld>
            <a:endParaRPr lang="en-GB"/>
          </a:p>
        </p:txBody>
      </p:sp>
    </p:spTree>
    <p:extLst>
      <p:ext uri="{BB962C8B-B14F-4D97-AF65-F5344CB8AC3E}">
        <p14:creationId xmlns:p14="http://schemas.microsoft.com/office/powerpoint/2010/main" val="4100070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ts val="0"/>
              </a:spcBef>
              <a:spcAft>
                <a:spcPts val="1209"/>
              </a:spcAft>
              <a:buClrTx/>
              <a:buSzTx/>
              <a:buFontTx/>
              <a:buNone/>
              <a:tabLst/>
              <a:defRPr/>
            </a:pPr>
            <a:r>
              <a:rPr lang="en-GB" altLang="en-US" sz="1100" dirty="0" smtClean="0">
                <a:ea typeface="ＭＳ Ｐゴシック" pitchFamily="34" charset="-128"/>
              </a:rPr>
              <a:t>Licensing Act 1872 creates a commonly used offence that of being</a:t>
            </a: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 ‘drunk and incapable’ </a:t>
            </a:r>
          </a:p>
          <a:p>
            <a:pPr marL="0" marR="0" lvl="0" indent="0" algn="l" defTabSz="914400" rtl="0" eaLnBrk="0" fontAlgn="base" latinLnBrk="0" hangingPunct="0">
              <a:lnSpc>
                <a:spcPct val="100000"/>
              </a:lnSpc>
              <a:spcBef>
                <a:spcPts val="0"/>
              </a:spcBef>
              <a:spcAft>
                <a:spcPts val="1209"/>
              </a:spcAft>
              <a:buClrTx/>
              <a:buSzTx/>
              <a:buFontTx/>
              <a:buNone/>
              <a:tabLst/>
              <a:defRPr/>
            </a:pPr>
            <a:endParaRPr lang="en-GB" altLang="en-US" sz="1100" b="0" i="0" u="none" strike="noStrike" kern="1200" baseline="0" dirty="0" smtClean="0">
              <a:solidFill>
                <a:schemeClr val="tx1"/>
              </a:solidFill>
              <a:latin typeface="Arial" pitchFamily="34" charset="0"/>
              <a:ea typeface="ＭＳ Ｐゴシック" pitchFamily="-112" charset="-128"/>
            </a:endParaRPr>
          </a:p>
          <a:p>
            <a:pPr>
              <a:lnSpc>
                <a:spcPct val="100000"/>
              </a:lnSpc>
            </a:pPr>
            <a:r>
              <a:rPr lang="en-GB" sz="1100" b="0" i="0" u="none" strike="noStrike" baseline="0" dirty="0" err="1" smtClean="0">
                <a:latin typeface="Arial" panose="020B0604020202020204" pitchFamily="34" charset="0"/>
              </a:rPr>
              <a:t>Eg</a:t>
            </a:r>
            <a:r>
              <a:rPr lang="en-GB" sz="1100" b="0" i="0" u="none" strike="noStrike" baseline="0" dirty="0" smtClean="0">
                <a:latin typeface="Arial" panose="020B0604020202020204" pitchFamily="34" charset="0"/>
              </a:rPr>
              <a:t>: a</a:t>
            </a: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 person has collapsed to the floor in High Street. They have vomit down their front and have urinated in their trousers. They smell of intoxicating liquor and responds, when spoken to and shaken, by giggling and turning over on the floor as if they may be in bed. Their eyes are red and bloodshot and they don’t seem to be able to focus on anything.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1" dirty="0" smtClean="0">
                <a:effectLst/>
              </a:rPr>
              <a:t>Penalties - </a:t>
            </a:r>
            <a:r>
              <a:rPr lang="en-GB" sz="1100" dirty="0" smtClean="0">
                <a:effectLst/>
              </a:rPr>
              <a:t>Summary: fine not exceeding £200 or a Penalty Notice for Disorder. </a:t>
            </a:r>
            <a:endParaRPr lang="en-GB" altLang="en-US" sz="1100" dirty="0" smtClean="0">
              <a:ea typeface="ＭＳ Ｐゴシック" pitchFamily="34" charset="-128"/>
            </a:endParaRPr>
          </a:p>
          <a:p>
            <a:pPr>
              <a:lnSpc>
                <a:spcPct val="100000"/>
              </a:lnSpc>
              <a:spcBef>
                <a:spcPts val="0"/>
              </a:spcBef>
              <a:spcAft>
                <a:spcPts val="1209"/>
              </a:spcAft>
            </a:pP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A person arrested for this offence may be taken to an approved alcohol treatment centre. </a:t>
            </a:r>
          </a:p>
          <a:p>
            <a:pPr>
              <a:lnSpc>
                <a:spcPct val="100000"/>
              </a:lnSpc>
              <a:spcBef>
                <a:spcPts val="0"/>
              </a:spcBef>
              <a:spcAft>
                <a:spcPts val="1209"/>
              </a:spcAft>
            </a:pPr>
            <a:endPar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endParaRPr>
          </a:p>
          <a:p>
            <a:pPr>
              <a:lnSpc>
                <a:spcPct val="100000"/>
              </a:lnSpc>
              <a:spcBef>
                <a:spcPts val="0"/>
              </a:spcBef>
              <a:spcAft>
                <a:spcPts val="1209"/>
              </a:spcAft>
            </a:pPr>
            <a:r>
              <a:rPr lang="en-GB" sz="1100" dirty="0" smtClean="0">
                <a:effectLst/>
              </a:rPr>
              <a:t>The purpose of this offence is to prevent a nuisance being caused by persons who are drunk in a public place and ensure they are safe. </a:t>
            </a:r>
          </a:p>
          <a:p>
            <a:pPr>
              <a:lnSpc>
                <a:spcPct val="100000"/>
              </a:lnSpc>
              <a:spcBef>
                <a:spcPts val="0"/>
              </a:spcBef>
              <a:spcAft>
                <a:spcPts val="1209"/>
              </a:spcAft>
            </a:pPr>
            <a:endPar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endParaRPr>
          </a:p>
          <a:p>
            <a:pPr>
              <a:lnSpc>
                <a:spcPct val="100000"/>
              </a:lnSpc>
            </a:pPr>
            <a:r>
              <a:rPr lang="en-GB" altLang="en-US" sz="1100" b="1" dirty="0" smtClean="0">
                <a:ea typeface="ＭＳ Ｐゴシック" pitchFamily="34" charset="-128"/>
              </a:rPr>
              <a:t>‘Drunk’ </a:t>
            </a:r>
            <a:r>
              <a:rPr lang="en-GB" altLang="en-US" sz="1100" b="0" dirty="0" smtClean="0">
                <a:ea typeface="ＭＳ Ｐゴシック" pitchFamily="34" charset="-128"/>
              </a:rPr>
              <a:t>has been taken to mean </a:t>
            </a:r>
            <a:r>
              <a:rPr lang="en-GB" altLang="en-US" sz="1100" b="0" i="0" dirty="0" smtClean="0">
                <a:ea typeface="ＭＳ Ｐゴシック" pitchFamily="34" charset="-128"/>
              </a:rPr>
              <a:t>-  </a:t>
            </a:r>
            <a:r>
              <a:rPr lang="en-GB" sz="1100" i="0" dirty="0" smtClean="0"/>
              <a:t>intoxicated with alcohol to the extent of losing control over normal physical and mental functions or having drunk intoxicating liquor to an extent which affects steady self control.</a:t>
            </a:r>
          </a:p>
          <a:p>
            <a:pPr>
              <a:lnSpc>
                <a:spcPct val="100000"/>
              </a:lnSpc>
            </a:pPr>
            <a:r>
              <a:rPr lang="en-GB" sz="1100" b="1" i="0" u="none" strike="noStrike" baseline="0" dirty="0" smtClean="0"/>
              <a:t>‘Incapable’</a:t>
            </a:r>
            <a:r>
              <a:rPr lang="en-GB" sz="1100" b="0" i="0" u="none" strike="noStrike" baseline="0" dirty="0" smtClean="0"/>
              <a:t> Oxford Dictionary defines it as an inability, or being unfit, to undertake a specified purpose or activity. </a:t>
            </a:r>
            <a:endParaRPr lang="en-GB" sz="1100" i="0" dirty="0" smtClean="0"/>
          </a:p>
          <a:p>
            <a:pPr>
              <a:lnSpc>
                <a:spcPct val="100000"/>
              </a:lnSpc>
            </a:pPr>
            <a:r>
              <a:rPr lang="en-GB" sz="1100" b="1" i="0" u="none" strike="noStrike" baseline="0" dirty="0" smtClean="0"/>
              <a:t>‘Highways‘ </a:t>
            </a:r>
            <a:r>
              <a:rPr lang="en-GB" sz="1100" b="0" i="0" u="none" strike="noStrike" baseline="0" dirty="0" smtClean="0"/>
              <a:t>shall be understood to mean all roads, bridges, carriageways, </a:t>
            </a:r>
            <a:r>
              <a:rPr lang="en-GB" sz="1100" b="0" i="0" u="none" strike="noStrike" baseline="0" dirty="0" err="1" smtClean="0"/>
              <a:t>cartways</a:t>
            </a:r>
            <a:r>
              <a:rPr lang="en-GB" sz="1100" b="0" i="0" u="none" strike="noStrike" baseline="0" dirty="0" smtClean="0"/>
              <a:t>, </a:t>
            </a:r>
            <a:r>
              <a:rPr lang="en-GB" sz="1100" b="0" i="0" u="none" strike="noStrike" baseline="0" dirty="0" err="1" smtClean="0"/>
              <a:t>horseways</a:t>
            </a:r>
            <a:r>
              <a:rPr lang="en-GB" sz="1100" b="0" i="0" u="none" strike="noStrike" baseline="0" dirty="0" smtClean="0"/>
              <a:t>, bridleways, footways, causeways, </a:t>
            </a:r>
            <a:r>
              <a:rPr lang="en-GB" sz="1100" b="0" i="0" u="none" strike="noStrike" baseline="0" dirty="0" err="1" smtClean="0"/>
              <a:t>churchways</a:t>
            </a:r>
            <a:r>
              <a:rPr lang="en-GB" sz="1100" b="0" i="0" u="none" strike="noStrike" baseline="0" dirty="0" smtClean="0"/>
              <a:t>, and pavements.</a:t>
            </a:r>
            <a:endParaRPr lang="en-GB" sz="1100" i="0" dirty="0" smtClean="0"/>
          </a:p>
          <a:p>
            <a:pPr algn="just">
              <a:lnSpc>
                <a:spcPct val="100000"/>
              </a:lnSpc>
              <a:spcBef>
                <a:spcPts val="0"/>
              </a:spcBef>
              <a:spcAft>
                <a:spcPts val="1209"/>
              </a:spcAft>
            </a:pPr>
            <a:r>
              <a:rPr lang="en-GB" altLang="en-US" sz="1100" b="1" dirty="0" smtClean="0">
                <a:ea typeface="ＭＳ Ｐゴシック" pitchFamily="34" charset="-128"/>
              </a:rPr>
              <a:t>‘Public place’ </a:t>
            </a:r>
            <a:r>
              <a:rPr lang="en-GB" altLang="en-US" sz="1100" dirty="0" smtClean="0">
                <a:ea typeface="ＭＳ Ｐゴシック" pitchFamily="34" charset="-128"/>
              </a:rPr>
              <a:t>means any highway or other premises or place to which at the material time, the public have, or are permitted to have, access, whether on payment or otherwise.</a:t>
            </a:r>
          </a:p>
          <a:p>
            <a:pPr marL="0" marR="0" lvl="0" indent="0" algn="just" defTabSz="914400" rtl="0" eaLnBrk="0" fontAlgn="base" latinLnBrk="0" hangingPunct="0">
              <a:lnSpc>
                <a:spcPct val="100000"/>
              </a:lnSpc>
              <a:spcBef>
                <a:spcPts val="0"/>
              </a:spcBef>
              <a:spcAft>
                <a:spcPts val="1209"/>
              </a:spcAft>
              <a:buClrTx/>
              <a:buSzTx/>
              <a:buFontTx/>
              <a:buNone/>
              <a:tabLst/>
              <a:defRPr/>
            </a:pPr>
            <a:endPar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endParaRPr>
          </a:p>
          <a:p>
            <a:pPr marL="0" marR="0" lvl="0" indent="0" algn="just" defTabSz="914400" rtl="0" eaLnBrk="0" fontAlgn="base" latinLnBrk="0" hangingPunct="0">
              <a:lnSpc>
                <a:spcPct val="100000"/>
              </a:lnSpc>
              <a:spcBef>
                <a:spcPts val="0"/>
              </a:spcBef>
              <a:spcAft>
                <a:spcPts val="1209"/>
              </a:spcAft>
              <a:buClrTx/>
              <a:buSzTx/>
              <a:buFontTx/>
              <a:buNone/>
              <a:tabLst/>
              <a:defRPr/>
            </a:pP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Drunkenness</a:t>
            </a:r>
            <a:r>
              <a:rPr lang="en-GB" altLang="en-US" sz="1100" dirty="0" smtClean="0">
                <a:ea typeface="ＭＳ Ｐゴシック" pitchFamily="34" charset="-128"/>
              </a:rPr>
              <a:t> can be proved by a description in the reporting officer's statement, e.g. ‘I found the defendant crawling along the pavement in Lime Street’</a:t>
            </a:r>
          </a:p>
          <a:p>
            <a:pPr algn="just">
              <a:lnSpc>
                <a:spcPct val="100000"/>
              </a:lnSpc>
              <a:spcBef>
                <a:spcPts val="0"/>
              </a:spcBef>
              <a:spcAft>
                <a:spcPts val="1209"/>
              </a:spcAft>
            </a:pPr>
            <a:endParaRPr lang="en-GB" altLang="en-US" sz="1100" dirty="0" smtClean="0">
              <a:ea typeface="ＭＳ Ｐゴシック" pitchFamily="34" charset="-128"/>
            </a:endParaRPr>
          </a:p>
          <a:p>
            <a:pPr>
              <a:lnSpc>
                <a:spcPct val="100000"/>
              </a:lnSpc>
            </a:pP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Alcohol related violence and disorder are typically fuelled by: </a:t>
            </a:r>
          </a:p>
          <a:p>
            <a:pPr>
              <a:lnSpc>
                <a:spcPct val="100000"/>
              </a:lnSpc>
            </a:pPr>
            <a:r>
              <a:rPr lang="en-GB" sz="1100" b="1" i="0" u="none" strike="noStrike" kern="1200" baseline="0" dirty="0" smtClean="0">
                <a:solidFill>
                  <a:schemeClr val="tx1"/>
                </a:solidFill>
                <a:latin typeface="Arial" pitchFamily="34" charset="0"/>
                <a:ea typeface="ＭＳ Ｐゴシック" pitchFamily="-112" charset="-128"/>
                <a:cs typeface="ＭＳ Ｐゴシック" pitchFamily="-112" charset="-128"/>
              </a:rPr>
              <a:t>Individual reactions </a:t>
            </a: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 Alcohol impairs cognitive and motor skills. People, who drink can often misread situations, react aggressively and have accidents. </a:t>
            </a:r>
          </a:p>
          <a:p>
            <a:pPr>
              <a:lnSpc>
                <a:spcPct val="100000"/>
              </a:lnSpc>
            </a:pPr>
            <a:r>
              <a:rPr lang="en-GB" sz="1100" b="1" i="0" u="none" strike="noStrike" kern="1200" baseline="0" dirty="0" smtClean="0">
                <a:solidFill>
                  <a:schemeClr val="tx1"/>
                </a:solidFill>
                <a:latin typeface="Arial" pitchFamily="34" charset="0"/>
                <a:ea typeface="ＭＳ Ｐゴシック" pitchFamily="-112" charset="-128"/>
                <a:cs typeface="ＭＳ Ｐゴシック" pitchFamily="-112" charset="-128"/>
              </a:rPr>
              <a:t>The supply of alcohol </a:t>
            </a: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 Premises where there is little seating, loud music, large numbers of young customers, poorly trained staff and excessively cheap promotions are particularly likely to fuel disorder. </a:t>
            </a:r>
          </a:p>
          <a:p>
            <a:pPr>
              <a:lnSpc>
                <a:spcPct val="100000"/>
              </a:lnSpc>
            </a:pPr>
            <a:r>
              <a:rPr lang="en-GB" sz="1100" b="1" i="0" u="none" strike="noStrike" kern="1200" baseline="0" dirty="0" smtClean="0">
                <a:solidFill>
                  <a:schemeClr val="tx1"/>
                </a:solidFill>
                <a:latin typeface="Arial" pitchFamily="34" charset="0"/>
                <a:ea typeface="ＭＳ Ｐゴシック" pitchFamily="-112" charset="-128"/>
                <a:cs typeface="ＭＳ Ｐゴシック" pitchFamily="-112" charset="-128"/>
              </a:rPr>
              <a:t>The surrounding infrastructure </a:t>
            </a: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 At night, fights and disputes occur at locations such as food outlets, taxi stands and bus stops. </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4</a:t>
            </a:fld>
            <a:endParaRPr lang="en-GB"/>
          </a:p>
        </p:txBody>
      </p:sp>
    </p:spTree>
    <p:extLst>
      <p:ext uri="{BB962C8B-B14F-4D97-AF65-F5344CB8AC3E}">
        <p14:creationId xmlns:p14="http://schemas.microsoft.com/office/powerpoint/2010/main" val="944073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smtClean="0">
                <a:ea typeface="ＭＳ Ｐゴシック" pitchFamily="34" charset="-128"/>
              </a:rPr>
              <a:t>‘Drunk’ </a:t>
            </a:r>
            <a:r>
              <a:rPr lang="en-GB" altLang="en-US" sz="1100" b="0" dirty="0" smtClean="0">
                <a:ea typeface="ＭＳ Ｐゴシック" pitchFamily="34" charset="-128"/>
              </a:rPr>
              <a:t>has been taken to mean </a:t>
            </a:r>
            <a:r>
              <a:rPr lang="en-GB" altLang="en-US" sz="1100" b="0" i="0" dirty="0" smtClean="0">
                <a:ea typeface="ＭＳ Ｐゴシック" pitchFamily="34" charset="-128"/>
              </a:rPr>
              <a:t>-  </a:t>
            </a:r>
            <a:r>
              <a:rPr lang="en-GB" sz="1100" i="0" dirty="0" smtClean="0"/>
              <a:t>intoxicated with alcohol to the extent of losing control over normal physical and mental functions or having drunk intoxicating liquor to an extent which affects steady self control.</a:t>
            </a:r>
          </a:p>
          <a:p>
            <a:pPr algn="just">
              <a:spcBef>
                <a:spcPts val="0"/>
              </a:spcBef>
              <a:spcAft>
                <a:spcPts val="1209"/>
              </a:spcAft>
            </a:pPr>
            <a:r>
              <a:rPr lang="en-GB" altLang="en-US" sz="1100" b="1" dirty="0" smtClean="0">
                <a:ea typeface="ＭＳ Ｐゴシック" pitchFamily="34" charset="-128"/>
              </a:rPr>
              <a:t>‘Public place’ </a:t>
            </a:r>
            <a:r>
              <a:rPr lang="en-GB" altLang="en-US" sz="1100" dirty="0" smtClean="0">
                <a:ea typeface="ＭＳ Ｐゴシック" pitchFamily="34" charset="-128"/>
              </a:rPr>
              <a:t>means any highway or other premises or place to which at the material time, the public have, or are permitted to have, access, whether on payment or otherwise.</a:t>
            </a:r>
          </a:p>
          <a:p>
            <a:endParaRPr lang="en-GB" sz="1100" i="0" dirty="0" smtClean="0"/>
          </a:p>
          <a:p>
            <a:r>
              <a:rPr lang="en-GB" sz="1100" i="0" dirty="0" smtClean="0"/>
              <a:t>It does not apply to a person who is disorderly as a result of sniffing glue or is on drugs. The common meaning of 'drunk' does not cater for such conduct. </a:t>
            </a:r>
          </a:p>
          <a:p>
            <a:endParaRPr lang="en-GB" sz="1100" i="0" dirty="0" smtClean="0"/>
          </a:p>
          <a:p>
            <a:r>
              <a:rPr lang="en-GB" sz="1100" b="1" i="0" dirty="0" smtClean="0"/>
              <a:t>Disorderly behaviour</a:t>
            </a:r>
            <a:r>
              <a:rPr lang="en-GB" sz="1100" i="0" dirty="0" smtClean="0"/>
              <a:t> -This is defined by the Oxford Dictionary as 'unruly, unrestrained, turbulent, riotous or offensive behaviour'.</a:t>
            </a:r>
            <a:br>
              <a:rPr lang="en-GB" sz="1100" i="0" dirty="0" smtClean="0"/>
            </a:br>
            <a:endParaRPr lang="en-GB" sz="1100" b="0" i="0" u="none" strike="noStrike" baseline="0" dirty="0" smtClean="0">
              <a:latin typeface="Arial" panose="020B0604020202020204" pitchFamily="34" charset="0"/>
            </a:endParaRPr>
          </a:p>
          <a:p>
            <a:r>
              <a:rPr lang="en-GB" sz="1100" b="0" i="0" u="none" strike="noStrike" kern="1200" baseline="0" dirty="0" err="1" smtClean="0">
                <a:solidFill>
                  <a:schemeClr val="tx1"/>
                </a:solidFill>
                <a:latin typeface="Arial" pitchFamily="34" charset="0"/>
                <a:ea typeface="ＭＳ Ｐゴシック" pitchFamily="-112" charset="-128"/>
                <a:cs typeface="ＭＳ Ｐゴシック" pitchFamily="-112" charset="-128"/>
              </a:rPr>
              <a:t>Eg</a:t>
            </a: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 A person is stood outside a pub displaying signs and symptoms of drunkenness. They are swaying and appear to be finding it difficult to stand still and upright. They are calling out to passers-by saying they are going to ‘Kick their ****</a:t>
            </a:r>
            <a:r>
              <a:rPr lang="en-GB" sz="1100" b="0" i="0" u="none" strike="noStrike" kern="1200" baseline="0" dirty="0" err="1" smtClean="0">
                <a:solidFill>
                  <a:schemeClr val="tx1"/>
                </a:solidFill>
                <a:latin typeface="Arial" pitchFamily="34" charset="0"/>
                <a:ea typeface="ＭＳ Ｐゴシック" pitchFamily="-112" charset="-128"/>
                <a:cs typeface="ＭＳ Ｐゴシック" pitchFamily="-112" charset="-128"/>
              </a:rPr>
              <a:t>ing</a:t>
            </a: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 head in’ and ‘Come on then’ whilst waving their fists about. </a:t>
            </a:r>
          </a:p>
          <a:p>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	</a:t>
            </a:r>
          </a:p>
          <a:p>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This offence is considered to be more serious than ‘simple drunk’ as the behaviour is more likely to affect other people. Noisy, aggressive, violent or quarrelsome behaviour could be seen as some examples of disorderly behaviour. </a:t>
            </a:r>
            <a:endParaRPr lang="en-GB" sz="1100" dirty="0" smtClean="0"/>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5</a:t>
            </a:fld>
            <a:endParaRPr lang="en-GB"/>
          </a:p>
        </p:txBody>
      </p:sp>
    </p:spTree>
    <p:extLst>
      <p:ext uri="{BB962C8B-B14F-4D97-AF65-F5344CB8AC3E}">
        <p14:creationId xmlns:p14="http://schemas.microsoft.com/office/powerpoint/2010/main" val="738335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1813"/>
              </a:spcAft>
            </a:pPr>
            <a:r>
              <a:rPr lang="en-GB" sz="1100" dirty="0" smtClean="0"/>
              <a:t>There are three</a:t>
            </a:r>
            <a:r>
              <a:rPr lang="en-GB" sz="1100" baseline="0" dirty="0" smtClean="0"/>
              <a:t> </a:t>
            </a:r>
            <a:r>
              <a:rPr lang="en-GB" sz="1100" dirty="0" smtClean="0"/>
              <a:t>reasons a police officer might enter licensed premises, to investigate offences, deal with licensing offences or to assist in the removal of a person.</a:t>
            </a:r>
          </a:p>
          <a:p>
            <a:pPr>
              <a:spcBef>
                <a:spcPts val="0"/>
              </a:spcBef>
              <a:spcAft>
                <a:spcPts val="1813"/>
              </a:spcAft>
            </a:pPr>
            <a:endParaRPr lang="en-GB" sz="1100" dirty="0" smtClean="0"/>
          </a:p>
          <a:p>
            <a:pPr>
              <a:spcBef>
                <a:spcPts val="0"/>
              </a:spcBef>
              <a:spcAft>
                <a:spcPts val="1813"/>
              </a:spcAft>
            </a:pPr>
            <a:r>
              <a:rPr lang="en-GB" sz="1100" dirty="0" smtClean="0"/>
              <a:t>Section 180 of the Licensing Act 2003 gives a constable (or authorised person) the right to enter and search any premises if they have reason to believe that an offence has been, is being or is about to be committed or simply to make sure the licensee is complying with the Act.</a:t>
            </a:r>
          </a:p>
          <a:p>
            <a:pPr>
              <a:spcBef>
                <a:spcPts val="0"/>
              </a:spcBef>
              <a:spcAft>
                <a:spcPts val="1813"/>
              </a:spcAft>
            </a:pPr>
            <a:endParaRPr lang="en-GB" sz="1100" dirty="0" smtClean="0"/>
          </a:p>
          <a:p>
            <a:pPr>
              <a:spcBef>
                <a:spcPts val="0"/>
              </a:spcBef>
              <a:spcAft>
                <a:spcPts val="1813"/>
              </a:spcAft>
            </a:pPr>
            <a:r>
              <a:rPr lang="en-GB" sz="1100" dirty="0" smtClean="0"/>
              <a:t>This power could be used in circumstances where you have reasonable belief that offences such as serving alcohol to people under the age of 18 years was taking place or allowing staff to serve drinks to persons who were acting in a disorderly manner.</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6</a:t>
            </a:fld>
            <a:endParaRPr lang="en-GB"/>
          </a:p>
        </p:txBody>
      </p:sp>
    </p:spTree>
    <p:extLst>
      <p:ext uri="{BB962C8B-B14F-4D97-AF65-F5344CB8AC3E}">
        <p14:creationId xmlns:p14="http://schemas.microsoft.com/office/powerpoint/2010/main" val="4485650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0"/>
              </a:spcBef>
              <a:spcAft>
                <a:spcPts val="1813"/>
              </a:spcAft>
            </a:pPr>
            <a:r>
              <a:rPr lang="en-GB" sz="1100" dirty="0" smtClean="0"/>
              <a:t>https://www.youtube.com/watch?v=XUFc3TF9eu0 </a:t>
            </a:r>
          </a:p>
          <a:p>
            <a:pPr>
              <a:lnSpc>
                <a:spcPct val="100000"/>
              </a:lnSpc>
              <a:spcBef>
                <a:spcPts val="0"/>
              </a:spcBef>
              <a:spcAft>
                <a:spcPts val="1813"/>
              </a:spcAft>
            </a:pPr>
            <a:r>
              <a:rPr lang="en-GB" sz="1100" dirty="0" smtClean="0"/>
              <a:t>https://www.youtube.com/watch?v=4wcUXEWmxIc </a:t>
            </a:r>
          </a:p>
          <a:p>
            <a:pPr>
              <a:lnSpc>
                <a:spcPct val="100000"/>
              </a:lnSpc>
              <a:spcBef>
                <a:spcPts val="0"/>
              </a:spcBef>
              <a:spcAft>
                <a:spcPts val="1813"/>
              </a:spcAft>
            </a:pPr>
            <a:r>
              <a:rPr lang="en-GB" sz="1100" dirty="0" smtClean="0"/>
              <a:t>https://www.youtube.com/watch?v=Y7K4pdjew2s </a:t>
            </a:r>
          </a:p>
          <a:p>
            <a:pPr>
              <a:lnSpc>
                <a:spcPct val="100000"/>
              </a:lnSpc>
              <a:spcBef>
                <a:spcPts val="0"/>
              </a:spcBef>
              <a:spcAft>
                <a:spcPts val="1813"/>
              </a:spcAft>
            </a:pPr>
            <a:r>
              <a:rPr lang="en-GB" sz="1100" dirty="0" smtClean="0"/>
              <a:t>https://www.youtube.com/watch?v=Frj6T19acNk </a:t>
            </a:r>
          </a:p>
          <a:p>
            <a:pPr>
              <a:lnSpc>
                <a:spcPct val="100000"/>
              </a:lnSpc>
              <a:spcBef>
                <a:spcPts val="0"/>
              </a:spcBef>
              <a:spcAft>
                <a:spcPts val="1813"/>
              </a:spcAft>
            </a:pPr>
            <a:r>
              <a:rPr lang="en-GB" sz="1100" dirty="0" smtClean="0"/>
              <a:t>https://www.youtube.com/watch?v=dAX2RlZPdAY (Phil</a:t>
            </a:r>
            <a:r>
              <a:rPr lang="en-GB" sz="1100" baseline="0" dirty="0" smtClean="0"/>
              <a:t> Mitchell)</a:t>
            </a:r>
            <a:endParaRPr lang="en-GB" sz="1100" dirty="0" smtClean="0"/>
          </a:p>
          <a:p>
            <a:pPr marL="0" marR="0" lvl="0" indent="0" algn="l" defTabSz="914400" rtl="0" eaLnBrk="0" fontAlgn="base" latinLnBrk="0" hangingPunct="0">
              <a:lnSpc>
                <a:spcPct val="100000"/>
              </a:lnSpc>
              <a:spcBef>
                <a:spcPts val="0"/>
              </a:spcBef>
              <a:spcAft>
                <a:spcPts val="1813"/>
              </a:spcAft>
              <a:buClrTx/>
              <a:buSzTx/>
              <a:buFontTx/>
              <a:buNone/>
              <a:tabLst/>
              <a:defRPr/>
            </a:pPr>
            <a:r>
              <a:rPr lang="en-GB" sz="1100" dirty="0" smtClean="0"/>
              <a:t>https://www.youtube.com/watch?v=GDUR-EOuURw (short video showing effects of alcohol)</a:t>
            </a:r>
            <a:r>
              <a:rPr lang="en-GB" sz="1100" baseline="0" dirty="0" smtClean="0"/>
              <a:t> </a:t>
            </a:r>
            <a:r>
              <a:rPr lang="en-GB" sz="1100" dirty="0" smtClean="0"/>
              <a:t> </a:t>
            </a:r>
          </a:p>
          <a:p>
            <a:pPr>
              <a:lnSpc>
                <a:spcPct val="100000"/>
              </a:lnSpc>
              <a:spcBef>
                <a:spcPts val="0"/>
              </a:spcBef>
              <a:spcAft>
                <a:spcPts val="1813"/>
              </a:spcAft>
            </a:pPr>
            <a:endParaRPr lang="en-GB" sz="1100" dirty="0" smtClean="0"/>
          </a:p>
          <a:p>
            <a:pPr>
              <a:lnSpc>
                <a:spcPct val="100000"/>
              </a:lnSpc>
              <a:spcBef>
                <a:spcPts val="0"/>
              </a:spcBef>
              <a:spcAft>
                <a:spcPts val="1813"/>
              </a:spcAft>
            </a:pPr>
            <a:r>
              <a:rPr lang="en-GB" sz="1100" dirty="0" smtClean="0"/>
              <a:t>Section 143 of the Licensing Act 2003 states that a person who is drunk and disorderly commits a summary offence, if they fail without reasonable excuse to leave the relevant premises or they enter or attempt to enter after being requested not to enter the relevant premises at the request of a police constable, any person who works at the premises in a capacity which authorises them to make such a request, the premises licence holder or the designated premises supervisor under the premises licence</a:t>
            </a:r>
          </a:p>
          <a:p>
            <a:pPr>
              <a:lnSpc>
                <a:spcPct val="100000"/>
              </a:lnSpc>
              <a:spcBef>
                <a:spcPts val="0"/>
              </a:spcBef>
              <a:spcAft>
                <a:spcPts val="1813"/>
              </a:spcAft>
            </a:pPr>
            <a:endParaRPr lang="en-GB" sz="1100" dirty="0" smtClean="0"/>
          </a:p>
          <a:p>
            <a:pPr>
              <a:lnSpc>
                <a:spcPct val="100000"/>
              </a:lnSpc>
              <a:spcBef>
                <a:spcPts val="0"/>
              </a:spcBef>
              <a:spcAft>
                <a:spcPts val="1813"/>
              </a:spcAft>
            </a:pPr>
            <a:r>
              <a:rPr lang="en-GB" sz="1100" dirty="0" smtClean="0"/>
              <a:t>A police constable </a:t>
            </a:r>
            <a:r>
              <a:rPr lang="en-GB" sz="1100" b="1" dirty="0" smtClean="0"/>
              <a:t>must </a:t>
            </a:r>
            <a:r>
              <a:rPr lang="en-GB" sz="1100" dirty="0" smtClean="0"/>
              <a:t>help to eject drunk or disorderly individuals from the premises, or help to prevent them entering if requested to do so by any of those persons listed above.</a:t>
            </a:r>
          </a:p>
          <a:p>
            <a:pPr>
              <a:lnSpc>
                <a:spcPct val="100000"/>
              </a:lnSpc>
              <a:spcBef>
                <a:spcPts val="0"/>
              </a:spcBef>
              <a:spcAft>
                <a:spcPts val="1813"/>
              </a:spcAft>
            </a:pPr>
            <a:endParaRPr lang="en-GB" sz="1100" dirty="0" smtClean="0"/>
          </a:p>
          <a:p>
            <a:pPr>
              <a:lnSpc>
                <a:spcPct val="100000"/>
              </a:lnSpc>
              <a:spcBef>
                <a:spcPts val="0"/>
              </a:spcBef>
              <a:spcAft>
                <a:spcPts val="1813"/>
              </a:spcAft>
            </a:pPr>
            <a:r>
              <a:rPr lang="en-GB" sz="1100" dirty="0" smtClean="0"/>
              <a:t>It is always advisable to enter licensed premises only when accompanied by another officer, preferably a supervisor, unless the need is urgent.  </a:t>
            </a:r>
          </a:p>
          <a:p>
            <a:pPr>
              <a:lnSpc>
                <a:spcPct val="100000"/>
              </a:lnSpc>
              <a:spcBef>
                <a:spcPts val="0"/>
              </a:spcBef>
              <a:spcAft>
                <a:spcPts val="1813"/>
              </a:spcAft>
            </a:pPr>
            <a:r>
              <a:rPr lang="en-GB" sz="1100" dirty="0" smtClean="0"/>
              <a:t>If you do need to enter a premises urgently make sure you inform your supervisor</a:t>
            </a:r>
          </a:p>
          <a:p>
            <a:pPr>
              <a:lnSpc>
                <a:spcPct val="100000"/>
              </a:lnSpc>
              <a:spcBef>
                <a:spcPts val="0"/>
              </a:spcBef>
              <a:spcAft>
                <a:spcPts val="1813"/>
              </a:spcAft>
            </a:pPr>
            <a:endParaRPr lang="en-GB" sz="1100" dirty="0" smtClean="0"/>
          </a:p>
          <a:p>
            <a:pPr>
              <a:lnSpc>
                <a:spcPct val="100000"/>
              </a:lnSpc>
              <a:spcBef>
                <a:spcPts val="0"/>
              </a:spcBef>
              <a:spcAft>
                <a:spcPts val="1813"/>
              </a:spcAft>
            </a:pPr>
            <a:r>
              <a:rPr lang="en-GB" sz="1100" dirty="0" smtClean="0"/>
              <a:t>Alcohol cannot be legally sold to a child.</a:t>
            </a:r>
            <a:r>
              <a:rPr lang="en-GB" sz="1100" baseline="0" dirty="0" smtClean="0"/>
              <a:t> </a:t>
            </a:r>
          </a:p>
          <a:p>
            <a:pPr>
              <a:lnSpc>
                <a:spcPct val="100000"/>
              </a:lnSpc>
              <a:spcBef>
                <a:spcPts val="0"/>
              </a:spcBef>
              <a:spcAft>
                <a:spcPts val="1813"/>
              </a:spcAft>
            </a:pPr>
            <a:endParaRPr lang="en-GB" sz="1100" baseline="0" dirty="0" smtClean="0"/>
          </a:p>
          <a:p>
            <a:pPr>
              <a:lnSpc>
                <a:spcPct val="100000"/>
              </a:lnSpc>
              <a:spcBef>
                <a:spcPts val="0"/>
              </a:spcBef>
              <a:spcAft>
                <a:spcPts val="1813"/>
              </a:spcAft>
            </a:pPr>
            <a:r>
              <a:rPr lang="en-GB" sz="1100" dirty="0" smtClean="0"/>
              <a:t>It is an offence to:</a:t>
            </a:r>
          </a:p>
          <a:p>
            <a:pPr marL="171450" indent="-171450">
              <a:lnSpc>
                <a:spcPct val="100000"/>
              </a:lnSpc>
              <a:spcBef>
                <a:spcPts val="0"/>
              </a:spcBef>
              <a:spcAft>
                <a:spcPts val="1813"/>
              </a:spcAft>
              <a:buFont typeface="Arial" panose="020B0604020202020204" pitchFamily="34" charset="0"/>
              <a:buChar char="•"/>
            </a:pPr>
            <a:r>
              <a:rPr lang="en-GB" sz="1100" dirty="0" smtClean="0"/>
              <a:t>Sell alcohol to a person under 18 years in any place (s146 Licensing Act 2003)</a:t>
            </a:r>
          </a:p>
          <a:p>
            <a:pPr marL="171450" indent="-171450">
              <a:lnSpc>
                <a:spcPct val="100000"/>
              </a:lnSpc>
              <a:spcBef>
                <a:spcPts val="0"/>
              </a:spcBef>
              <a:spcAft>
                <a:spcPts val="1813"/>
              </a:spcAft>
              <a:buFont typeface="Arial" panose="020B0604020202020204" pitchFamily="34" charset="0"/>
              <a:buChar char="•"/>
            </a:pPr>
            <a:r>
              <a:rPr lang="en-GB" sz="1100" dirty="0" smtClean="0"/>
              <a:t>Knowingly allows the sale of alcohol on relevant premises</a:t>
            </a:r>
            <a:r>
              <a:rPr lang="en-GB" sz="1100" baseline="0" dirty="0" smtClean="0"/>
              <a:t> to an individual aged under 18 years (s147 Licensing Act 2003)</a:t>
            </a:r>
          </a:p>
          <a:p>
            <a:pPr marL="171450" indent="-171450">
              <a:lnSpc>
                <a:spcPct val="100000"/>
              </a:lnSpc>
              <a:spcBef>
                <a:spcPts val="0"/>
              </a:spcBef>
              <a:spcAft>
                <a:spcPts val="1813"/>
              </a:spcAft>
              <a:buFont typeface="Arial" panose="020B0604020202020204" pitchFamily="34" charset="0"/>
              <a:buChar char="•"/>
            </a:pPr>
            <a:endParaRPr lang="en-GB" sz="1100" baseline="0" dirty="0" smtClean="0"/>
          </a:p>
          <a:p>
            <a:pPr marL="0" indent="0">
              <a:lnSpc>
                <a:spcPct val="100000"/>
              </a:lnSpc>
              <a:spcBef>
                <a:spcPts val="0"/>
              </a:spcBef>
              <a:spcAft>
                <a:spcPts val="1813"/>
              </a:spcAft>
              <a:buFont typeface="Arial" panose="020B0604020202020204" pitchFamily="34" charset="0"/>
              <a:buNone/>
            </a:pPr>
            <a:r>
              <a:rPr lang="en-GB" sz="1100" baseline="0" dirty="0" smtClean="0"/>
              <a:t>It is an offence for a person under 18 years to be in possession of alcohol without reasonable excuse in any relevant place on three or more occasions within a year (S30 Police and Crime Act 2009)</a:t>
            </a:r>
          </a:p>
          <a:p>
            <a:pPr marL="0" indent="0">
              <a:lnSpc>
                <a:spcPct val="100000"/>
              </a:lnSpc>
              <a:spcBef>
                <a:spcPts val="0"/>
              </a:spcBef>
              <a:spcAft>
                <a:spcPts val="1813"/>
              </a:spcAft>
              <a:buFont typeface="Arial" panose="020B0604020202020204" pitchFamily="34" charset="0"/>
              <a:buNone/>
            </a:pPr>
            <a:r>
              <a:rPr lang="en-GB" sz="1100" baseline="0" dirty="0" smtClean="0"/>
              <a:t>Summary only offence </a:t>
            </a:r>
            <a:endParaRPr lang="en-GB" sz="1100" dirty="0" smtClean="0"/>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7</a:t>
            </a:fld>
            <a:endParaRPr lang="en-GB"/>
          </a:p>
        </p:txBody>
      </p:sp>
    </p:spTree>
    <p:extLst>
      <p:ext uri="{BB962C8B-B14F-4D97-AF65-F5344CB8AC3E}">
        <p14:creationId xmlns:p14="http://schemas.microsoft.com/office/powerpoint/2010/main" val="7633300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1813"/>
              </a:spcAft>
            </a:pPr>
            <a:r>
              <a:rPr lang="en-GB" sz="1100" dirty="0" smtClean="0"/>
              <a:t>There</a:t>
            </a:r>
            <a:r>
              <a:rPr lang="en-GB" sz="1100" baseline="0" dirty="0" smtClean="0"/>
              <a:t> is a power of entry to gain entry to any place if there is reason to believe that an offence under the Licensing Act 2003 is being committed or is about to be committed</a:t>
            </a:r>
          </a:p>
          <a:p>
            <a:pPr>
              <a:spcBef>
                <a:spcPts val="0"/>
              </a:spcBef>
              <a:spcAft>
                <a:spcPts val="1813"/>
              </a:spcAft>
            </a:pPr>
            <a:r>
              <a:rPr lang="en-GB" sz="1100" baseline="0" dirty="0" smtClean="0"/>
              <a:t>S180 Licensing Act 2003</a:t>
            </a:r>
          </a:p>
          <a:p>
            <a:pPr>
              <a:spcBef>
                <a:spcPts val="0"/>
              </a:spcBef>
              <a:spcAft>
                <a:spcPts val="1813"/>
              </a:spcAft>
            </a:pPr>
            <a:endParaRPr lang="en-GB" sz="1100" baseline="0" dirty="0" smtClean="0"/>
          </a:p>
          <a:p>
            <a:pPr>
              <a:spcBef>
                <a:spcPts val="0"/>
              </a:spcBef>
              <a:spcAft>
                <a:spcPts val="1813"/>
              </a:spcAft>
            </a:pPr>
            <a:r>
              <a:rPr lang="en-GB" sz="1100" baseline="0" dirty="0" smtClean="0"/>
              <a:t>Reasonable force can be used. </a:t>
            </a:r>
          </a:p>
          <a:p>
            <a:pPr>
              <a:spcBef>
                <a:spcPts val="0"/>
              </a:spcBef>
              <a:spcAft>
                <a:spcPts val="1813"/>
              </a:spcAft>
            </a:pPr>
            <a:endParaRPr lang="en-GB" sz="1100" baseline="0" dirty="0" smtClean="0"/>
          </a:p>
          <a:p>
            <a:pPr>
              <a:spcBef>
                <a:spcPts val="0"/>
              </a:spcBef>
              <a:spcAft>
                <a:spcPts val="1813"/>
              </a:spcAft>
            </a:pPr>
            <a:r>
              <a:rPr lang="en-GB" sz="1100" baseline="0" dirty="0" smtClean="0"/>
              <a:t>The term ‘any place’ is defined in section 193 and includes vehicles, vessels or moveable structures licensed or not. </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8</a:t>
            </a:fld>
            <a:endParaRPr lang="en-GB"/>
          </a:p>
        </p:txBody>
      </p:sp>
    </p:spTree>
    <p:extLst>
      <p:ext uri="{BB962C8B-B14F-4D97-AF65-F5344CB8AC3E}">
        <p14:creationId xmlns:p14="http://schemas.microsoft.com/office/powerpoint/2010/main" val="39205383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0" i="0" u="none" strike="noStrike" kern="1200" baseline="0" dirty="0" smtClean="0">
                <a:solidFill>
                  <a:schemeClr val="tx1"/>
                </a:solidFill>
                <a:latin typeface="Arial" pitchFamily="34" charset="0"/>
                <a:ea typeface="ＭＳ Ｐゴシック" pitchFamily="-112" charset="-128"/>
                <a:cs typeface="ＭＳ Ｐゴシック" pitchFamily="-112" charset="-128"/>
              </a:rPr>
              <a:t>In addition to the legislation to tackle drunkenness in a public place, there are a number of other pieces of legislation which gives the police the powers to proactively assist in preventing alcohol related crime and disorder in order to ensure public safety, prevent public nuisance and protect children from harm. </a:t>
            </a:r>
            <a:endParaRPr lang="en-GB" altLang="en-US" sz="1100" b="0" dirty="0" smtClean="0">
              <a:solidFill>
                <a:srgbClr val="FF0000"/>
              </a:solidFill>
              <a:ea typeface="ＭＳ Ｐゴシック" pitchFamily="34" charset="-128"/>
            </a:endParaRPr>
          </a:p>
          <a:p>
            <a:pPr>
              <a:lnSpc>
                <a:spcPct val="100000"/>
              </a:lnSpc>
            </a:pPr>
            <a:endParaRPr lang="en-GB" sz="1100" dirty="0" smtClean="0"/>
          </a:p>
          <a:p>
            <a:pPr>
              <a:lnSpc>
                <a:spcPct val="100000"/>
              </a:lnSpc>
            </a:pPr>
            <a:r>
              <a:rPr lang="en-GB" sz="1100" dirty="0" smtClean="0"/>
              <a:t>This Act was introduced to address the problem of </a:t>
            </a:r>
            <a:r>
              <a:rPr lang="en-GB" sz="1100" dirty="0" smtClean="0">
                <a:effectLst/>
              </a:rPr>
              <a:t>under eighteen year olds </a:t>
            </a:r>
            <a:r>
              <a:rPr lang="en-GB" sz="1100" dirty="0" smtClean="0"/>
              <a:t>drinking alcohol on the streets.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b="0" dirty="0" smtClean="0"/>
              <a:t>Section 1 </a:t>
            </a:r>
            <a:r>
              <a:rPr lang="en-GB" sz="1100" dirty="0" smtClean="0"/>
              <a:t>allows a constable (and PCSO) to confiscate alcohol from individuals under the age of 18.</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dirty="0" smtClean="0"/>
              <a:t>Alcohol can also be confiscated from an adult who has supplied, or intends to supply, an under 18 year old with alcohol.</a:t>
            </a:r>
          </a:p>
          <a:p>
            <a:pPr>
              <a:lnSpc>
                <a:spcPct val="100000"/>
              </a:lnSpc>
            </a:pPr>
            <a:endParaRPr lang="en-GB" sz="1100" dirty="0" smtClean="0"/>
          </a:p>
          <a:p>
            <a:pPr>
              <a:lnSpc>
                <a:spcPct val="100000"/>
              </a:lnSpc>
            </a:pPr>
            <a:r>
              <a:rPr lang="en-GB" altLang="en-US" sz="1100" dirty="0" smtClean="0">
                <a:ea typeface="ＭＳ Ｐゴシック" pitchFamily="34" charset="-128"/>
              </a:rPr>
              <a:t>Concern about young people drinking alcohol has increased considerably over the past few years.  Current legislation addresses this in relation to young people on licensed premises.  Other legislation is available to help limit alcohol consumption in other places to which the public has access.</a:t>
            </a:r>
          </a:p>
          <a:p>
            <a:pPr>
              <a:lnSpc>
                <a:spcPct val="100000"/>
              </a:lnSpc>
            </a:pPr>
            <a:endParaRPr lang="en-GB" altLang="en-US" sz="1100" b="1" dirty="0" smtClean="0">
              <a:ea typeface="ＭＳ Ｐゴシック" pitchFamily="34" charset="-128"/>
            </a:endParaRPr>
          </a:p>
          <a:p>
            <a:pPr>
              <a:lnSpc>
                <a:spcPct val="100000"/>
              </a:lnSpc>
            </a:pPr>
            <a:r>
              <a:rPr lang="en-GB" altLang="en-US" sz="1100" dirty="0" smtClean="0">
                <a:ea typeface="ＭＳ Ｐゴシック" pitchFamily="34" charset="-128"/>
              </a:rPr>
              <a:t>Under </a:t>
            </a:r>
            <a:r>
              <a:rPr lang="en-GB" altLang="en-US" sz="1100" b="1" dirty="0" smtClean="0">
                <a:solidFill>
                  <a:srgbClr val="FF0000"/>
                </a:solidFill>
                <a:ea typeface="ＭＳ Ｐゴシック" pitchFamily="34" charset="-128"/>
              </a:rPr>
              <a:t>Section 5 of the Children and Young Persons Act 1933</a:t>
            </a:r>
            <a:r>
              <a:rPr lang="en-GB" altLang="en-US" sz="1100" dirty="0" smtClean="0">
                <a:ea typeface="ＭＳ Ｐゴシック" pitchFamily="34" charset="-128"/>
              </a:rPr>
              <a:t> it is illegal to give alcohol to a child under 5 unless under medical supervision or in an emergency (alcohol can include some medicines)</a:t>
            </a:r>
            <a:endParaRPr lang="en-GB" altLang="en-US" sz="1100" b="1" dirty="0" smtClean="0">
              <a:ea typeface="ＭＳ Ｐゴシック" pitchFamily="34" charset="-128"/>
            </a:endParaRP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9</a:t>
            </a:fld>
            <a:endParaRPr lang="en-GB"/>
          </a:p>
        </p:txBody>
      </p:sp>
    </p:spTree>
    <p:extLst>
      <p:ext uri="{BB962C8B-B14F-4D97-AF65-F5344CB8AC3E}">
        <p14:creationId xmlns:p14="http://schemas.microsoft.com/office/powerpoint/2010/main" val="35040009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smtClean="0">
                <a:ea typeface="ＭＳ Ｐゴシック" panose="020B0600070205080204" pitchFamily="34" charset="-128"/>
              </a:rPr>
              <a:t>Having discussed the confiscation of alcohol in designated public places, we are now going to move on to look at your powers when it come to alcohol and young persons.</a:t>
            </a:r>
          </a:p>
          <a:p>
            <a:r>
              <a:rPr lang="en-GB" altLang="en-US" sz="1100" dirty="0" smtClean="0">
                <a:ea typeface="ＭＳ Ｐゴシック" panose="020B0600070205080204" pitchFamily="34" charset="-128"/>
              </a:rPr>
              <a:t>On a practical note, this is where a lot of your confiscation work is likely to take place as there are links to anti-social behaviour.</a:t>
            </a:r>
          </a:p>
          <a:p>
            <a:r>
              <a:rPr lang="en-GB" altLang="en-US" sz="1100" b="1" dirty="0" smtClean="0">
                <a:solidFill>
                  <a:srgbClr val="FF0000"/>
                </a:solidFill>
                <a:ea typeface="ＭＳ Ｐゴシック" panose="020B0600070205080204" pitchFamily="34" charset="-128"/>
              </a:rPr>
              <a:t>Reasonably suspects – </a:t>
            </a:r>
            <a:r>
              <a:rPr lang="en-GB" altLang="en-US" sz="1100" dirty="0" smtClean="0">
                <a:ea typeface="ＭＳ Ｐゴシック" panose="020B0600070205080204" pitchFamily="34" charset="-128"/>
              </a:rPr>
              <a:t>note that with this power, the level of evidence required is less </a:t>
            </a:r>
            <a:r>
              <a:rPr lang="en-GB" altLang="en-US" sz="1100" dirty="0" smtClean="0">
                <a:solidFill>
                  <a:srgbClr val="FF0000"/>
                </a:solidFill>
                <a:ea typeface="ＭＳ Ｐゴシック" panose="020B0600070205080204" pitchFamily="34" charset="-128"/>
              </a:rPr>
              <a:t>(suspects v believes) – </a:t>
            </a:r>
            <a:r>
              <a:rPr lang="en-GB" altLang="en-US" sz="1100" dirty="0" smtClean="0">
                <a:ea typeface="ＭＳ Ｐゴシック" panose="020B0600070205080204" pitchFamily="34" charset="-128"/>
              </a:rPr>
              <a:t>Why do you think this is?</a:t>
            </a:r>
          </a:p>
          <a:p>
            <a:r>
              <a:rPr lang="en-GB" altLang="en-US" sz="1100" dirty="0" smtClean="0">
                <a:ea typeface="ＭＳ Ｐゴシック" panose="020B0600070205080204" pitchFamily="34" charset="-128"/>
              </a:rPr>
              <a:t>This power is designed first and foremost, to protect young people from the issues surrounding the use of alcohol and so in order to effectively do this the level of suspicion required by officers before they can act is less.</a:t>
            </a:r>
          </a:p>
          <a:p>
            <a:r>
              <a:rPr lang="en-GB" altLang="en-US" sz="1100" b="1" dirty="0" smtClean="0">
                <a:solidFill>
                  <a:srgbClr val="FF0000"/>
                </a:solidFill>
                <a:ea typeface="ＭＳ Ｐゴシック" panose="020B0600070205080204" pitchFamily="34" charset="-128"/>
              </a:rPr>
              <a:t>Relevant place – </a:t>
            </a:r>
            <a:r>
              <a:rPr lang="en-GB" altLang="en-US" sz="1100" dirty="0" smtClean="0">
                <a:ea typeface="ＭＳ Ｐゴシック" panose="020B0600070205080204" pitchFamily="34" charset="-128"/>
              </a:rPr>
              <a:t>we will come to this shortly</a:t>
            </a:r>
          </a:p>
          <a:p>
            <a:r>
              <a:rPr lang="en-GB" altLang="en-US" sz="1100" b="1" dirty="0" smtClean="0">
                <a:solidFill>
                  <a:srgbClr val="FF0000"/>
                </a:solidFill>
                <a:ea typeface="ＭＳ Ｐゴシック" panose="020B0600070205080204" pitchFamily="34" charset="-128"/>
              </a:rPr>
              <a:t>Alcohol – </a:t>
            </a:r>
            <a:r>
              <a:rPr lang="en-GB" altLang="en-US" sz="1100" dirty="0" smtClean="0">
                <a:ea typeface="ＭＳ Ｐゴシック" panose="020B0600070205080204" pitchFamily="34" charset="-128"/>
              </a:rPr>
              <a:t>again we will discuss this shortly.</a:t>
            </a:r>
          </a:p>
          <a:p>
            <a:endParaRPr lang="en-GB" altLang="en-US" sz="1100" b="1" dirty="0" smtClean="0">
              <a:solidFill>
                <a:srgbClr val="FF0000"/>
              </a:solidFill>
              <a:ea typeface="ＭＳ Ｐゴシック" panose="020B0600070205080204" pitchFamily="34" charset="-128"/>
            </a:endParaRPr>
          </a:p>
          <a:p>
            <a:r>
              <a:rPr lang="en-GB" altLang="en-US" sz="1100" dirty="0" smtClean="0">
                <a:ea typeface="ＭＳ Ｐゴシック" panose="020B0600070205080204" pitchFamily="34" charset="-128"/>
              </a:rPr>
              <a:t>Having satisfied yourself of these things, you then have to make a decision about the person(s) you are dealing with, namely:</a:t>
            </a:r>
          </a:p>
          <a:p>
            <a:r>
              <a:rPr lang="en-GB" altLang="en-US" sz="1100" b="1" dirty="0" smtClean="0">
                <a:solidFill>
                  <a:srgbClr val="FF0000"/>
                </a:solidFill>
                <a:ea typeface="ＭＳ Ｐゴシック" panose="020B0600070205080204" pitchFamily="34" charset="-128"/>
              </a:rPr>
              <a:t>Under 18 - </a:t>
            </a:r>
            <a:r>
              <a:rPr lang="en-GB" altLang="en-US" sz="1100" dirty="0" smtClean="0">
                <a:ea typeface="ＭＳ Ｐゴシック" panose="020B0600070205080204" pitchFamily="34" charset="-128"/>
              </a:rPr>
              <a:t> how are you going to determine this?  Can you ask for ID?  What if, even though they have provided ID, you still form the opinion that they are under 18?</a:t>
            </a:r>
          </a:p>
          <a:p>
            <a:r>
              <a:rPr lang="en-GB" altLang="en-US" sz="1100" b="1" dirty="0" smtClean="0">
                <a:solidFill>
                  <a:srgbClr val="FF0000"/>
                </a:solidFill>
                <a:ea typeface="ＭＳ Ｐゴシック" panose="020B0600070205080204" pitchFamily="34" charset="-128"/>
              </a:rPr>
              <a:t>Intended to be consumed by person under 18 </a:t>
            </a:r>
            <a:r>
              <a:rPr lang="en-GB" altLang="en-US" sz="1100" dirty="0" smtClean="0">
                <a:ea typeface="ＭＳ Ｐゴシック" panose="020B0600070205080204" pitchFamily="34" charset="-128"/>
              </a:rPr>
              <a:t>-  Why do you think this is included? – to prevent the under 18s giving the alcohol to an over 18 to hold for them.</a:t>
            </a:r>
            <a:endParaRPr lang="en-GB" altLang="en-US" sz="1100" b="1" dirty="0" smtClean="0">
              <a:solidFill>
                <a:srgbClr val="FF0000"/>
              </a:solidFill>
              <a:ea typeface="ＭＳ Ｐゴシック" panose="020B0600070205080204" pitchFamily="34" charset="-128"/>
            </a:endParaRPr>
          </a:p>
          <a:p>
            <a:r>
              <a:rPr lang="en-GB" altLang="en-US" sz="1100" b="1" dirty="0" smtClean="0">
                <a:solidFill>
                  <a:srgbClr val="FF0000"/>
                </a:solidFill>
                <a:ea typeface="ＭＳ Ｐゴシック" panose="020B0600070205080204" pitchFamily="34" charset="-128"/>
              </a:rPr>
              <a:t>Person under 18 recently been with… - </a:t>
            </a:r>
            <a:r>
              <a:rPr lang="en-GB" altLang="en-US" sz="1100" dirty="0" smtClean="0">
                <a:ea typeface="ＭＳ Ｐゴシック" panose="020B0600070205080204" pitchFamily="34" charset="-128"/>
              </a:rPr>
              <a:t>this covers a situation where they may not even be drinking but you have concerns, based on the behaviour of others, that they may do so. </a:t>
            </a:r>
            <a:endParaRPr lang="en-GB" altLang="en-US" sz="1100" b="1" dirty="0" smtClean="0">
              <a:solidFill>
                <a:srgbClr val="FF0000"/>
              </a:solidFill>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10</a:t>
            </a:fld>
            <a:endParaRPr lang="en-GB"/>
          </a:p>
        </p:txBody>
      </p:sp>
    </p:spTree>
    <p:extLst>
      <p:ext uri="{BB962C8B-B14F-4D97-AF65-F5344CB8AC3E}">
        <p14:creationId xmlns:p14="http://schemas.microsoft.com/office/powerpoint/2010/main" val="33884756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sz="1100" b="1" dirty="0" smtClean="0"/>
              <a:t>1. Who? </a:t>
            </a:r>
          </a:p>
          <a:p>
            <a:pPr eaLnBrk="1" hangingPunct="1"/>
            <a:r>
              <a:rPr lang="en-GB" altLang="en-US" sz="1100" dirty="0" smtClean="0">
                <a:ea typeface="ＭＳ Ｐゴシック" pitchFamily="34" charset="-128"/>
              </a:rPr>
              <a:t>The law states that the offence will be committed by anyone who: </a:t>
            </a:r>
          </a:p>
          <a:p>
            <a:pPr eaLnBrk="1" hangingPunct="1"/>
            <a:endParaRPr lang="en-GB" altLang="en-US" sz="1100" dirty="0" smtClean="0">
              <a:ea typeface="ＭＳ Ｐゴシック" pitchFamily="34" charset="-128"/>
            </a:endParaRPr>
          </a:p>
          <a:p>
            <a:pPr marL="287779" indent="-287779" eaLnBrk="1" hangingPunct="1">
              <a:buFont typeface="Arial" panose="020B0604020202020204" pitchFamily="34" charset="0"/>
              <a:buChar char="•"/>
            </a:pPr>
            <a:r>
              <a:rPr lang="en-GB" altLang="en-US" sz="1100" dirty="0" smtClean="0">
                <a:ea typeface="ＭＳ Ｐゴシック" pitchFamily="34" charset="-128"/>
              </a:rPr>
              <a:t>is under the age of 18, or </a:t>
            </a:r>
          </a:p>
          <a:p>
            <a:pPr eaLnBrk="1" hangingPunct="1"/>
            <a:endParaRPr lang="en-GB" altLang="en-US" sz="1100" dirty="0" smtClean="0">
              <a:ea typeface="ＭＳ Ｐゴシック" pitchFamily="34" charset="-128"/>
            </a:endParaRPr>
          </a:p>
          <a:p>
            <a:pPr marL="287779" indent="-287779" eaLnBrk="1" hangingPunct="1">
              <a:buFont typeface="Arial" panose="020B0604020202020204" pitchFamily="34" charset="0"/>
              <a:buChar char="•"/>
            </a:pPr>
            <a:r>
              <a:rPr lang="en-GB" altLang="en-US" sz="1100" dirty="0" smtClean="0">
                <a:ea typeface="ＭＳ Ｐゴシック" pitchFamily="34" charset="-128"/>
              </a:rPr>
              <a:t>intends that any of the alcohol should be consumed by a person under the age of 18 in that or any other relevant place or </a:t>
            </a:r>
          </a:p>
          <a:p>
            <a:pPr eaLnBrk="1" hangingPunct="1"/>
            <a:endParaRPr lang="en-GB" altLang="en-US" sz="1100" dirty="0" smtClean="0">
              <a:ea typeface="ＭＳ Ｐゴシック" pitchFamily="34" charset="-128"/>
            </a:endParaRPr>
          </a:p>
          <a:p>
            <a:pPr marL="287779" indent="-287779" eaLnBrk="1" hangingPunct="1">
              <a:buFont typeface="Arial" panose="020B0604020202020204" pitchFamily="34" charset="0"/>
              <a:buChar char="•"/>
            </a:pPr>
            <a:r>
              <a:rPr lang="en-GB" altLang="en-US" sz="1100" dirty="0" smtClean="0">
                <a:ea typeface="ＭＳ Ｐゴシック" pitchFamily="34" charset="-128"/>
              </a:rPr>
              <a:t>is a person under the age of 18 who is, or has recently been, with them &amp; has recently consumed alcohol in that or any other relevant place. </a:t>
            </a:r>
          </a:p>
          <a:p>
            <a:endParaRPr lang="en-GB" sz="1100" dirty="0" smtClean="0"/>
          </a:p>
          <a:p>
            <a:r>
              <a:rPr lang="en-GB" sz="1100" b="1" dirty="0" smtClean="0"/>
              <a:t>2. Where? </a:t>
            </a:r>
          </a:p>
          <a:p>
            <a:pPr algn="just" eaLnBrk="1" hangingPunct="1"/>
            <a:r>
              <a:rPr lang="en-GB" altLang="en-US" sz="1100" dirty="0" smtClean="0">
                <a:ea typeface="ＭＳ Ｐゴシック" pitchFamily="34" charset="-128"/>
              </a:rPr>
              <a:t>Where an officer reasonably suspects that a person is in possession of alcohol in any </a:t>
            </a:r>
            <a:r>
              <a:rPr lang="en-GB" altLang="en-US" sz="1100" b="1" dirty="0" smtClean="0">
                <a:ea typeface="ＭＳ Ｐゴシック" pitchFamily="34" charset="-128"/>
              </a:rPr>
              <a:t>relevant place</a:t>
            </a:r>
            <a:r>
              <a:rPr lang="en-GB" altLang="en-US" sz="1100" dirty="0" smtClean="0">
                <a:ea typeface="ＭＳ Ｐゴシック" pitchFamily="34" charset="-128"/>
              </a:rPr>
              <a:t>, other than licensed premises but including any place where the public has access, on payment or otherwise by right or virtues of express or implied permission or any place, other than public, to which the person has unlawfully gained access.</a:t>
            </a:r>
          </a:p>
          <a:p>
            <a:pPr algn="just" eaLnBrk="1" hangingPunct="1"/>
            <a:endParaRPr lang="en-GB" altLang="en-US" sz="1100" b="1" dirty="0" smtClean="0">
              <a:ea typeface="ＭＳ Ｐゴシック" pitchFamily="34" charset="-128"/>
            </a:endParaRPr>
          </a:p>
          <a:p>
            <a:pPr algn="just" eaLnBrk="1" hangingPunct="1"/>
            <a:r>
              <a:rPr lang="en-GB" altLang="en-US" sz="1100" b="1" dirty="0" smtClean="0">
                <a:ea typeface="ＭＳ Ｐゴシック" pitchFamily="34" charset="-128"/>
              </a:rPr>
              <a:t>Relevant Place </a:t>
            </a:r>
            <a:r>
              <a:rPr lang="en-GB" altLang="en-US" sz="1100" dirty="0" smtClean="0">
                <a:ea typeface="ＭＳ Ｐゴシック" pitchFamily="34" charset="-128"/>
              </a:rPr>
              <a:t>includes</a:t>
            </a:r>
          </a:p>
          <a:p>
            <a:pPr marL="171450" indent="-171450" algn="just" eaLnBrk="1" hangingPunct="1">
              <a:buFont typeface="Arial" panose="020B0604020202020204" pitchFamily="34" charset="0"/>
              <a:buChar char="•"/>
            </a:pPr>
            <a:r>
              <a:rPr lang="en-GB" altLang="en-US" sz="1100" dirty="0" smtClean="0">
                <a:ea typeface="ＭＳ Ｐゴシック" pitchFamily="34" charset="-128"/>
              </a:rPr>
              <a:t>any public place other than licensed premises </a:t>
            </a:r>
            <a:r>
              <a:rPr lang="en-GB" altLang="en-US" sz="1100" dirty="0" err="1" smtClean="0">
                <a:ea typeface="ＭＳ Ｐゴシック" pitchFamily="34" charset="-128"/>
              </a:rPr>
              <a:t>eg</a:t>
            </a:r>
            <a:r>
              <a:rPr lang="en-GB" altLang="en-US" sz="1100" dirty="0" smtClean="0">
                <a:ea typeface="ＭＳ Ｐゴシック" pitchFamily="34" charset="-128"/>
              </a:rPr>
              <a:t> streets, parks, shopping centres or</a:t>
            </a:r>
          </a:p>
          <a:p>
            <a:pPr marL="171450" indent="-171450" algn="just" eaLnBrk="1" hangingPunct="1">
              <a:buFont typeface="Arial" panose="020B0604020202020204" pitchFamily="34" charset="0"/>
              <a:buChar char="•"/>
            </a:pPr>
            <a:r>
              <a:rPr lang="en-GB" altLang="en-US" sz="1100" dirty="0" smtClean="0">
                <a:ea typeface="ＭＳ Ｐゴシック" pitchFamily="34" charset="-128"/>
              </a:rPr>
              <a:t>any other place to which the person has unlawfully gained access. This could be any private place for example in a garden which is not their family home or where they have gate-crashed a party they were not invited to, or a public place which, at the time of the offence is closed to the public.  A good example of this is a park which gets closed.  Many public parks close at dusk and if there is a closed gate then anyone entering the park will have gained unlawful access.</a:t>
            </a:r>
            <a:endParaRPr lang="en-GB" altLang="en-US" sz="1100" b="1" dirty="0" smtClean="0">
              <a:ea typeface="ＭＳ Ｐゴシック" pitchFamily="34" charset="-128"/>
            </a:endParaRPr>
          </a:p>
          <a:p>
            <a:endParaRPr lang="en-GB" sz="1100" dirty="0" smtClean="0"/>
          </a:p>
          <a:p>
            <a:r>
              <a:rPr lang="en-GB" sz="1100" b="1" dirty="0" smtClean="0"/>
              <a:t>3. What? </a:t>
            </a:r>
          </a:p>
          <a:p>
            <a:pPr eaLnBrk="1" hangingPunct="1">
              <a:spcBef>
                <a:spcPts val="0"/>
              </a:spcBef>
              <a:spcAft>
                <a:spcPts val="2417"/>
              </a:spcAft>
            </a:pPr>
            <a:r>
              <a:rPr lang="en-GB" altLang="en-US" sz="1100" dirty="0" smtClean="0">
                <a:ea typeface="ＭＳ Ｐゴシック" pitchFamily="34" charset="-128"/>
              </a:rPr>
              <a:t>A Constable (or PCSO) may </a:t>
            </a:r>
            <a:r>
              <a:rPr lang="en-GB" altLang="en-US" sz="1100" b="1" dirty="0" smtClean="0">
                <a:ea typeface="ＭＳ Ｐゴシック" pitchFamily="34" charset="-128"/>
              </a:rPr>
              <a:t>require</a:t>
            </a:r>
            <a:r>
              <a:rPr lang="en-GB" altLang="en-US" sz="1100" dirty="0" smtClean="0">
                <a:ea typeface="ＭＳ Ｐゴシック" pitchFamily="34" charset="-128"/>
              </a:rPr>
              <a:t> them to: </a:t>
            </a:r>
          </a:p>
          <a:p>
            <a:pPr eaLnBrk="1" hangingPunct="1">
              <a:spcBef>
                <a:spcPts val="0"/>
              </a:spcBef>
              <a:spcAft>
                <a:spcPts val="2417"/>
              </a:spcAft>
            </a:pPr>
            <a:endParaRPr lang="en-GB" altLang="en-US" sz="1100" dirty="0" smtClean="0">
              <a:ea typeface="ＭＳ Ｐゴシック" pitchFamily="34" charset="-128"/>
            </a:endParaRPr>
          </a:p>
          <a:p>
            <a:pPr marL="287779" indent="-287779" eaLnBrk="1" hangingPunct="1">
              <a:spcBef>
                <a:spcPts val="0"/>
              </a:spcBef>
              <a:spcAft>
                <a:spcPts val="2417"/>
              </a:spcAft>
              <a:buFont typeface="Arial" panose="020B0604020202020204" pitchFamily="34" charset="0"/>
              <a:buChar char="•"/>
            </a:pPr>
            <a:r>
              <a:rPr lang="en-GB" altLang="en-US" sz="1100" dirty="0" smtClean="0">
                <a:ea typeface="ＭＳ Ｐゴシック" pitchFamily="34" charset="-128"/>
              </a:rPr>
              <a:t>surrender anything in their </a:t>
            </a:r>
            <a:r>
              <a:rPr lang="en-GB" altLang="en-US" sz="1100" b="1" dirty="0" smtClean="0">
                <a:ea typeface="ＭＳ Ｐゴシック" pitchFamily="34" charset="-128"/>
              </a:rPr>
              <a:t>possession</a:t>
            </a:r>
            <a:r>
              <a:rPr lang="en-GB" altLang="en-US" sz="1100" dirty="0" smtClean="0">
                <a:ea typeface="ＭＳ Ｐゴシック" pitchFamily="34" charset="-128"/>
              </a:rPr>
              <a:t> which is, or which the Constable or PCSO reasonably believes to be, alcohol or a container for such, (including sealed/unsealed containers) </a:t>
            </a:r>
          </a:p>
          <a:p>
            <a:pPr marL="287779" indent="-287779" eaLnBrk="1" hangingPunct="1">
              <a:spcBef>
                <a:spcPts val="0"/>
              </a:spcBef>
              <a:spcAft>
                <a:spcPts val="2417"/>
              </a:spcAft>
              <a:buFont typeface="Arial" panose="020B0604020202020204" pitchFamily="34" charset="0"/>
              <a:buChar char="•"/>
            </a:pPr>
            <a:r>
              <a:rPr lang="en-GB" altLang="en-US" sz="1100" dirty="0" smtClean="0">
                <a:ea typeface="ＭＳ Ｐゴシック" pitchFamily="34" charset="-128"/>
              </a:rPr>
              <a:t>A constable who imposes this requirement shall also require the person to state their name and address </a:t>
            </a:r>
          </a:p>
          <a:p>
            <a:pPr marL="287779" indent="-287779" eaLnBrk="1" hangingPunct="1">
              <a:spcBef>
                <a:spcPts val="0"/>
              </a:spcBef>
              <a:spcAft>
                <a:spcPts val="2417"/>
              </a:spcAft>
              <a:buFont typeface="Arial" panose="020B0604020202020204" pitchFamily="34" charset="0"/>
              <a:buChar char="•"/>
            </a:pPr>
            <a:endParaRPr lang="en-GB" altLang="en-US" sz="1100" dirty="0" smtClean="0">
              <a:ea typeface="ＭＳ Ｐゴシック" pitchFamily="34" charset="-128"/>
            </a:endParaRPr>
          </a:p>
          <a:p>
            <a:pPr marL="0" indent="0" eaLnBrk="1" hangingPunct="1">
              <a:spcBef>
                <a:spcPts val="0"/>
              </a:spcBef>
              <a:spcAft>
                <a:spcPts val="2417"/>
              </a:spcAft>
              <a:buFont typeface="Arial" panose="020B0604020202020204" pitchFamily="34" charset="0"/>
              <a:buNone/>
            </a:pPr>
            <a:r>
              <a:rPr lang="en-GB" altLang="en-US" sz="1100" dirty="0" smtClean="0">
                <a:ea typeface="ＭＳ Ｐゴシック" pitchFamily="34" charset="-128"/>
              </a:rPr>
              <a:t>This power </a:t>
            </a:r>
            <a:r>
              <a:rPr lang="en-US" altLang="en-US" sz="1100" dirty="0" smtClean="0">
                <a:ea typeface="ＭＳ Ｐゴシック" pitchFamily="34" charset="-128"/>
              </a:rPr>
              <a:t>allows an officer to take action even though what they believe to be alcohol is contained in an innocuous container</a:t>
            </a:r>
          </a:p>
          <a:p>
            <a:pPr marL="0" indent="0" eaLnBrk="1" hangingPunct="1">
              <a:spcBef>
                <a:spcPts val="0"/>
              </a:spcBef>
              <a:spcAft>
                <a:spcPts val="2417"/>
              </a:spcAft>
              <a:buFont typeface="Arial" panose="020B0604020202020204" pitchFamily="34" charset="0"/>
              <a:buNone/>
            </a:pPr>
            <a:endParaRPr lang="en-GB" altLang="en-US" sz="1100" dirty="0" smtClean="0">
              <a:ea typeface="ＭＳ Ｐゴシック" pitchFamily="34" charset="-128"/>
            </a:endParaRPr>
          </a:p>
          <a:p>
            <a:pPr eaLnBrk="1" hangingPunct="1">
              <a:spcBef>
                <a:spcPts val="0"/>
              </a:spcBef>
              <a:spcAft>
                <a:spcPts val="2417"/>
              </a:spcAft>
            </a:pPr>
            <a:r>
              <a:rPr lang="en-GB" sz="1100" dirty="0" smtClean="0">
                <a:effectLst/>
              </a:rPr>
              <a:t>If the constable reasonably suspects that the person is under the age of 16, they may remove the person to the person's place of residence or a place of safety.</a:t>
            </a:r>
            <a:endParaRPr lang="en-GB" altLang="en-US" sz="1100" dirty="0" smtClean="0">
              <a:ea typeface="ＭＳ Ｐゴシック" pitchFamily="34" charset="-128"/>
            </a:endParaRPr>
          </a:p>
          <a:p>
            <a:pPr eaLnBrk="1" hangingPunct="1">
              <a:spcBef>
                <a:spcPts val="0"/>
              </a:spcBef>
              <a:spcAft>
                <a:spcPts val="2417"/>
              </a:spcAft>
            </a:pPr>
            <a:endParaRPr lang="en-GB" altLang="en-US" sz="1100" dirty="0" smtClean="0">
              <a:ea typeface="ＭＳ Ｐゴシック" pitchFamily="34" charset="-128"/>
            </a:endParaRPr>
          </a:p>
          <a:p>
            <a:pPr eaLnBrk="1" hangingPunct="1">
              <a:spcBef>
                <a:spcPts val="0"/>
              </a:spcBef>
              <a:spcAft>
                <a:spcPts val="2417"/>
              </a:spcAft>
            </a:pPr>
            <a:r>
              <a:rPr lang="en-GB" sz="1100" i="1" dirty="0" smtClean="0">
                <a:effectLst/>
              </a:rPr>
              <a:t>The term </a:t>
            </a:r>
            <a:r>
              <a:rPr lang="en-GB" sz="1100" b="1" i="1" dirty="0" smtClean="0">
                <a:effectLst/>
              </a:rPr>
              <a:t>possession</a:t>
            </a:r>
            <a:r>
              <a:rPr lang="en-GB" sz="1100" i="1" dirty="0" smtClean="0">
                <a:effectLst/>
              </a:rPr>
              <a:t> may be interpreted as actual and knowing possession on the person or in the immediate vicinity (such as in a car by which the young person is standing).</a:t>
            </a:r>
            <a:endParaRPr lang="en-GB" altLang="en-US" sz="1100" dirty="0" smtClean="0">
              <a:ea typeface="ＭＳ Ｐゴシック" pitchFamily="34" charset="-128"/>
            </a:endParaRPr>
          </a:p>
          <a:p>
            <a:endParaRPr lang="en-GB" sz="1100" dirty="0" smtClean="0"/>
          </a:p>
          <a:p>
            <a:r>
              <a:rPr lang="en-GB" sz="1100" b="1" dirty="0" smtClean="0"/>
              <a:t>4. Why? </a:t>
            </a:r>
          </a:p>
          <a:p>
            <a:r>
              <a:rPr lang="en-GB" altLang="en-US" sz="1100" dirty="0" smtClean="0">
                <a:ea typeface="ＭＳ Ｐゴシック" pitchFamily="34" charset="-128"/>
              </a:rPr>
              <a:t>The Act was designed to allow the Police to deal with situations where drinking might </a:t>
            </a:r>
            <a:r>
              <a:rPr lang="en-GB" altLang="en-US" sz="1100" b="1" dirty="0" smtClean="0">
                <a:ea typeface="ＭＳ Ｐゴシック" pitchFamily="34" charset="-128"/>
              </a:rPr>
              <a:t>cause a nuisance </a:t>
            </a:r>
            <a:r>
              <a:rPr lang="en-GB" altLang="en-US" sz="1100" dirty="0" smtClean="0">
                <a:ea typeface="ＭＳ Ｐゴシック" pitchFamily="34" charset="-128"/>
              </a:rPr>
              <a:t>to others or may lead to further bad behaviour.</a:t>
            </a:r>
          </a:p>
          <a:p>
            <a:r>
              <a:rPr lang="en-GB" altLang="en-US" sz="1100" dirty="0" smtClean="0">
                <a:ea typeface="ＭＳ Ｐゴシック" pitchFamily="34" charset="-128"/>
              </a:rPr>
              <a:t>The officer should therefore use their powers with discretion according to the circumstances  </a:t>
            </a:r>
          </a:p>
          <a:p>
            <a:endParaRPr lang="en-GB" altLang="en-US" sz="1100" dirty="0" smtClean="0">
              <a:ea typeface="ＭＳ Ｐゴシック" pitchFamily="34" charset="-128"/>
            </a:endParaRPr>
          </a:p>
          <a:p>
            <a:r>
              <a:rPr lang="en-GB" altLang="en-US" sz="1100" dirty="0" smtClean="0">
                <a:ea typeface="ＭＳ Ｐゴシック" pitchFamily="34" charset="-128"/>
              </a:rPr>
              <a:t>For example, it may not be necessary where a young person is in possession of alcohol, in a public place due to the nature of their employment, when assisting family member transport alcohol or as part of wider group enjoying a family picnic. </a:t>
            </a:r>
          </a:p>
          <a:p>
            <a:endParaRPr lang="en-GB" sz="1100" dirty="0" smtClean="0"/>
          </a:p>
          <a:p>
            <a:r>
              <a:rPr lang="en-GB" sz="1100" b="1" dirty="0" smtClean="0"/>
              <a:t>5. And if….</a:t>
            </a:r>
          </a:p>
          <a:p>
            <a:pPr eaLnBrk="1" hangingPunct="1">
              <a:spcBef>
                <a:spcPts val="0"/>
              </a:spcBef>
              <a:spcAft>
                <a:spcPts val="0"/>
              </a:spcAft>
            </a:pPr>
            <a:endParaRPr lang="en-GB" altLang="en-US" sz="1100" dirty="0" smtClean="0">
              <a:ea typeface="ＭＳ Ｐゴシック" pitchFamily="34" charset="-128"/>
            </a:endParaRPr>
          </a:p>
          <a:p>
            <a:pPr eaLnBrk="1" hangingPunct="1">
              <a:spcBef>
                <a:spcPts val="0"/>
              </a:spcBef>
              <a:spcAft>
                <a:spcPts val="0"/>
              </a:spcAft>
            </a:pPr>
            <a:r>
              <a:rPr lang="en-GB" altLang="en-US" sz="1100" dirty="0" smtClean="0">
                <a:ea typeface="ＭＳ Ｐゴシック" pitchFamily="34" charset="-128"/>
              </a:rPr>
              <a:t>If a person fails without reasonable excuse to either: </a:t>
            </a:r>
          </a:p>
          <a:p>
            <a:pPr eaLnBrk="1" hangingPunct="1">
              <a:spcBef>
                <a:spcPts val="0"/>
              </a:spcBef>
              <a:spcAft>
                <a:spcPts val="0"/>
              </a:spcAft>
            </a:pPr>
            <a:endParaRPr lang="en-GB" altLang="en-US" sz="1100" dirty="0" smtClean="0">
              <a:ea typeface="ＭＳ Ｐゴシック" pitchFamily="34" charset="-128"/>
            </a:endParaRPr>
          </a:p>
          <a:p>
            <a:pPr marL="287779" indent="-287779" eaLnBrk="1" hangingPunct="1">
              <a:spcBef>
                <a:spcPts val="0"/>
              </a:spcBef>
              <a:spcAft>
                <a:spcPts val="0"/>
              </a:spcAft>
              <a:buFont typeface="Arial" panose="020B0604020202020204" pitchFamily="34" charset="0"/>
              <a:buChar char="•"/>
            </a:pPr>
            <a:r>
              <a:rPr lang="en-GB" altLang="en-US" sz="1100" dirty="0" smtClean="0">
                <a:ea typeface="ＭＳ Ｐゴシック" pitchFamily="34" charset="-128"/>
              </a:rPr>
              <a:t>surrender the alcoholic drink;  or </a:t>
            </a:r>
          </a:p>
          <a:p>
            <a:pPr algn="ctr" eaLnBrk="1" hangingPunct="1">
              <a:spcBef>
                <a:spcPts val="0"/>
              </a:spcBef>
              <a:spcAft>
                <a:spcPts val="0"/>
              </a:spcAft>
            </a:pPr>
            <a:endParaRPr lang="en-GB" altLang="en-US" sz="1100" dirty="0" smtClean="0">
              <a:ea typeface="ＭＳ Ｐゴシック" pitchFamily="34" charset="-128"/>
            </a:endParaRPr>
          </a:p>
          <a:p>
            <a:pPr marL="287779" indent="-287779" eaLnBrk="1" hangingPunct="1">
              <a:spcBef>
                <a:spcPts val="0"/>
              </a:spcBef>
              <a:spcAft>
                <a:spcPts val="0"/>
              </a:spcAft>
              <a:buFont typeface="Arial" panose="020B0604020202020204" pitchFamily="34" charset="0"/>
              <a:buChar char="•"/>
            </a:pPr>
            <a:r>
              <a:rPr lang="en-GB" altLang="en-US" sz="1100" dirty="0" smtClean="0">
                <a:ea typeface="ＭＳ Ｐゴシック" pitchFamily="34" charset="-128"/>
              </a:rPr>
              <a:t>state their name and address when required to do so, </a:t>
            </a:r>
          </a:p>
          <a:p>
            <a:pPr eaLnBrk="1" hangingPunct="1">
              <a:spcBef>
                <a:spcPts val="0"/>
              </a:spcBef>
              <a:spcAft>
                <a:spcPts val="0"/>
              </a:spcAft>
            </a:pPr>
            <a:endParaRPr lang="en-GB" altLang="en-US" sz="1100" dirty="0" smtClean="0">
              <a:ea typeface="ＭＳ Ｐゴシック" pitchFamily="34" charset="-128"/>
            </a:endParaRPr>
          </a:p>
          <a:p>
            <a:pPr eaLnBrk="1" hangingPunct="1">
              <a:spcBef>
                <a:spcPts val="0"/>
              </a:spcBef>
              <a:spcAft>
                <a:spcPts val="0"/>
              </a:spcAft>
            </a:pPr>
            <a:r>
              <a:rPr lang="en-GB" altLang="en-US" sz="1100" dirty="0" smtClean="0">
                <a:ea typeface="ＭＳ Ｐゴシック" pitchFamily="34" charset="-128"/>
              </a:rPr>
              <a:t>they commit an offence of failing to comply with a requirement imposed on them under S1 of the Confiscation of Alcohol (Young Persons) Act 1997 for which they may be arrested. </a:t>
            </a:r>
          </a:p>
          <a:p>
            <a:pPr eaLnBrk="1" hangingPunct="1">
              <a:spcBef>
                <a:spcPts val="0"/>
              </a:spcBef>
              <a:spcAft>
                <a:spcPts val="0"/>
              </a:spcAft>
            </a:pPr>
            <a:endParaRPr lang="en-GB" altLang="en-US" sz="1100" dirty="0" smtClean="0">
              <a:ea typeface="ＭＳ Ｐゴシック" pitchFamily="34" charset="-128"/>
            </a:endParaRPr>
          </a:p>
          <a:p>
            <a:pPr eaLnBrk="1" hangingPunct="1">
              <a:spcBef>
                <a:spcPts val="0"/>
              </a:spcBef>
              <a:spcAft>
                <a:spcPts val="0"/>
              </a:spcAft>
            </a:pPr>
            <a:r>
              <a:rPr lang="en-GB" altLang="en-US" sz="1100" b="1" dirty="0" smtClean="0">
                <a:ea typeface="ＭＳ Ｐゴシック" pitchFamily="34" charset="-128"/>
              </a:rPr>
              <a:t>Suggested wording </a:t>
            </a:r>
            <a:r>
              <a:rPr lang="en-GB" altLang="en-US" sz="1100" dirty="0" smtClean="0">
                <a:ea typeface="ＭＳ Ｐゴシック" pitchFamily="34" charset="-128"/>
              </a:rPr>
              <a:t>(not exact </a:t>
            </a:r>
            <a:r>
              <a:rPr lang="en-GB" altLang="en-US" sz="1100" b="1" dirty="0" smtClean="0">
                <a:ea typeface="ＭＳ Ｐゴシック" pitchFamily="34" charset="-128"/>
              </a:rPr>
              <a:t>but</a:t>
            </a:r>
            <a:r>
              <a:rPr lang="en-GB" altLang="en-US" sz="1100" dirty="0" smtClean="0">
                <a:ea typeface="ＭＳ Ｐゴシック" pitchFamily="34" charset="-128"/>
              </a:rPr>
              <a:t> the final warning is essential)</a:t>
            </a:r>
          </a:p>
          <a:p>
            <a:pPr eaLnBrk="1" hangingPunct="1">
              <a:spcBef>
                <a:spcPts val="0"/>
              </a:spcBef>
              <a:spcAft>
                <a:spcPts val="0"/>
              </a:spcAft>
            </a:pPr>
            <a:endParaRPr lang="en-GB" altLang="en-US" sz="1100" dirty="0" smtClean="0">
              <a:ea typeface="ＭＳ Ｐゴシック" pitchFamily="34" charset="-128"/>
            </a:endParaRPr>
          </a:p>
          <a:p>
            <a:r>
              <a:rPr lang="en-GB" sz="1100" dirty="0" smtClean="0">
                <a:effectLst/>
              </a:rPr>
              <a:t>"I have reason to suspect that you are in possession of alcohol </a:t>
            </a:r>
          </a:p>
          <a:p>
            <a:r>
              <a:rPr lang="en-GB" sz="1100" dirty="0" smtClean="0">
                <a:effectLst/>
              </a:rPr>
              <a:t>and that you are under 18 years of age / you intend that any of the alcohol should be consumed by a person under the age of 18 in this or any other relevant place / a person under the age of 18 who is, or has recently been, with you has recently consumed alcohol in this or any other relevant place </a:t>
            </a:r>
          </a:p>
          <a:p>
            <a:r>
              <a:rPr lang="en-GB" sz="1100" dirty="0" smtClean="0">
                <a:effectLst/>
              </a:rPr>
              <a:t>you must stop drinking immediately </a:t>
            </a:r>
            <a:r>
              <a:rPr lang="en-GB" sz="1100" i="1" dirty="0" smtClean="0">
                <a:effectLst/>
              </a:rPr>
              <a:t>(only required if applicable)</a:t>
            </a:r>
            <a:endParaRPr lang="en-GB" sz="1100" dirty="0" smtClean="0">
              <a:effectLst/>
            </a:endParaRPr>
          </a:p>
          <a:p>
            <a:r>
              <a:rPr lang="en-GB" sz="1100" dirty="0" smtClean="0">
                <a:effectLst/>
              </a:rPr>
              <a:t>please give me that can/bottle/plastic cup/etc. </a:t>
            </a:r>
          </a:p>
          <a:p>
            <a:r>
              <a:rPr lang="en-GB" sz="1100" dirty="0" smtClean="0">
                <a:effectLst/>
              </a:rPr>
              <a:t>please what is your name and address. </a:t>
            </a:r>
          </a:p>
          <a:p>
            <a:r>
              <a:rPr lang="en-GB" sz="1100" dirty="0" smtClean="0">
                <a:effectLst/>
              </a:rPr>
              <a:t>I must warn you that failure to comply without reasonable excuse with my request is an offence for which you can be arrested."</a:t>
            </a:r>
          </a:p>
          <a:p>
            <a:pPr eaLnBrk="1" hangingPunct="1">
              <a:spcBef>
                <a:spcPts val="0"/>
              </a:spcBef>
              <a:spcAft>
                <a:spcPts val="2417"/>
              </a:spcAft>
            </a:pPr>
            <a:r>
              <a:rPr lang="en-GB" altLang="en-US" sz="1100" b="1" dirty="0" smtClean="0">
                <a:ea typeface="ＭＳ Ｐゴシック" pitchFamily="34" charset="-128"/>
              </a:rPr>
              <a:t> </a:t>
            </a:r>
          </a:p>
          <a:p>
            <a:pPr eaLnBrk="1" hangingPunct="1">
              <a:spcBef>
                <a:spcPts val="0"/>
              </a:spcBef>
              <a:spcAft>
                <a:spcPts val="2417"/>
              </a:spcAft>
            </a:pPr>
            <a:r>
              <a:rPr lang="en-GB" altLang="en-US" sz="1100" b="1" dirty="0" smtClean="0">
                <a:ea typeface="ＭＳ Ｐゴシック" pitchFamily="34" charset="-128"/>
              </a:rPr>
              <a:t>Notifying Parents</a:t>
            </a:r>
          </a:p>
          <a:p>
            <a:pPr eaLnBrk="1" hangingPunct="1">
              <a:spcBef>
                <a:spcPts val="0"/>
              </a:spcBef>
              <a:spcAft>
                <a:spcPts val="2417"/>
              </a:spcAft>
            </a:pPr>
            <a:r>
              <a:rPr lang="en-GB" altLang="en-US" sz="1100" dirty="0" smtClean="0">
                <a:ea typeface="ＭＳ Ｐゴシック" pitchFamily="34" charset="-128"/>
              </a:rPr>
              <a:t>There is no requirement to notify the parents of those who have come to the attention of the police in these circumstances.  However, local arrangements between the Police and Social Services Departments etc. are often made so as to apply these provisions in conjunction with other measures to deal with underage drinking</a:t>
            </a:r>
          </a:p>
          <a:p>
            <a:pPr eaLnBrk="1" hangingPunct="1">
              <a:spcBef>
                <a:spcPts val="0"/>
              </a:spcBef>
              <a:spcAft>
                <a:spcPts val="2417"/>
              </a:spcAft>
            </a:pPr>
            <a:endParaRPr lang="en-GB" altLang="en-US" sz="1100" dirty="0" smtClean="0">
              <a:ea typeface="ＭＳ Ｐゴシック" pitchFamily="34" charset="-128"/>
            </a:endParaRPr>
          </a:p>
          <a:p>
            <a:pPr eaLnBrk="1" hangingPunct="1">
              <a:spcBef>
                <a:spcPts val="0"/>
              </a:spcBef>
              <a:spcAft>
                <a:spcPts val="2417"/>
              </a:spcAft>
            </a:pPr>
            <a:r>
              <a:rPr lang="en-US" altLang="en-US" sz="1100" b="1" dirty="0" smtClean="0">
                <a:ea typeface="ＭＳ Ｐゴシック" pitchFamily="34" charset="-128"/>
              </a:rPr>
              <a:t>Disposal of the alcohol</a:t>
            </a:r>
          </a:p>
          <a:p>
            <a:pPr eaLnBrk="1" hangingPunct="1">
              <a:spcBef>
                <a:spcPts val="0"/>
              </a:spcBef>
              <a:spcAft>
                <a:spcPts val="2417"/>
              </a:spcAft>
            </a:pPr>
            <a:r>
              <a:rPr lang="en-US" altLang="en-US" sz="1100" dirty="0" smtClean="0">
                <a:ea typeface="ＭＳ Ｐゴシック" pitchFamily="34" charset="-128"/>
              </a:rPr>
              <a:t>Any alcoholic drink surrendered to an officer may be disposed of in a way the officer considers appropriate. </a:t>
            </a:r>
          </a:p>
          <a:p>
            <a:pPr eaLnBrk="1" hangingPunct="1">
              <a:spcBef>
                <a:spcPts val="0"/>
              </a:spcBef>
              <a:spcAft>
                <a:spcPts val="2417"/>
              </a:spcAft>
            </a:pPr>
            <a:r>
              <a:rPr lang="en-US" altLang="en-US" sz="1100" dirty="0" smtClean="0">
                <a:ea typeface="ＭＳ Ｐゴシック" pitchFamily="34" charset="-128"/>
              </a:rPr>
              <a:t>This could mean that it is immediately poured away or it may be more appropriate to remove drink from scene and dispose of later.</a:t>
            </a:r>
          </a:p>
          <a:p>
            <a:pPr eaLnBrk="1" hangingPunct="1">
              <a:spcBef>
                <a:spcPts val="0"/>
              </a:spcBef>
              <a:spcAft>
                <a:spcPts val="2417"/>
              </a:spcAft>
            </a:pPr>
            <a:endParaRPr lang="en-US" altLang="en-US" sz="1100" dirty="0" smtClean="0">
              <a:ea typeface="ＭＳ Ｐゴシック" pitchFamily="34" charset="-128"/>
            </a:endParaRPr>
          </a:p>
          <a:p>
            <a:pPr eaLnBrk="1" hangingPunct="1">
              <a:spcBef>
                <a:spcPts val="0"/>
              </a:spcBef>
              <a:spcAft>
                <a:spcPts val="2417"/>
              </a:spcAft>
            </a:pPr>
            <a:r>
              <a:rPr lang="en-US" altLang="en-US" sz="1100" dirty="0" smtClean="0">
                <a:ea typeface="ＭＳ Ｐゴシック" pitchFamily="34" charset="-128"/>
              </a:rPr>
              <a:t>A PNB entry should be made of all the circumstances and how the alcohol was disposed of.</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11</a:t>
            </a:fld>
            <a:endParaRPr lang="en-GB"/>
          </a:p>
        </p:txBody>
      </p:sp>
    </p:spTree>
    <p:extLst>
      <p:ext uri="{BB962C8B-B14F-4D97-AF65-F5344CB8AC3E}">
        <p14:creationId xmlns:p14="http://schemas.microsoft.com/office/powerpoint/2010/main" val="20267998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dirty="0" smtClean="0">
                <a:ea typeface="ＭＳ Ｐゴシック" panose="020B0600070205080204" pitchFamily="34" charset="-128"/>
              </a:rPr>
              <a:t>In relation to the seizure of alcohol, the guidance is that you should </a:t>
            </a:r>
            <a:r>
              <a:rPr lang="en-US" altLang="en-US" sz="1100" b="1" dirty="0" smtClean="0">
                <a:solidFill>
                  <a:srgbClr val="FF0000"/>
                </a:solidFill>
                <a:ea typeface="ＭＳ Ｐゴシック" panose="020B0600070205080204" pitchFamily="34" charset="-128"/>
              </a:rPr>
              <a:t>only seize what you can see.</a:t>
            </a:r>
            <a:endParaRPr lang="en-US" altLang="en-US" sz="1100" dirty="0" smtClean="0">
              <a:ea typeface="ＭＳ Ｐゴシック" panose="020B0600070205080204" pitchFamily="34" charset="-128"/>
            </a:endParaRPr>
          </a:p>
          <a:p>
            <a:r>
              <a:rPr lang="en-US" altLang="en-US" sz="1100" dirty="0" smtClean="0">
                <a:ea typeface="ＭＳ Ｐゴシック" panose="020B0600070205080204" pitchFamily="34" charset="-128"/>
              </a:rPr>
              <a:t>This power does not afford any powers of search and therefore you cannot look in pockets, bags etc. in an attempt to locate the alcohol.</a:t>
            </a:r>
          </a:p>
          <a:p>
            <a:r>
              <a:rPr lang="en-US" altLang="en-US" sz="1100" dirty="0" smtClean="0">
                <a:ea typeface="ＭＳ Ｐゴシック" panose="020B0600070205080204" pitchFamily="34" charset="-128"/>
              </a:rPr>
              <a:t>Even asking the person “What’s in the bag/your pocket” would constitute a search in the eyes of the law.</a:t>
            </a:r>
          </a:p>
          <a:p>
            <a:r>
              <a:rPr lang="en-US" altLang="en-US" sz="1100" dirty="0" smtClean="0">
                <a:ea typeface="ＭＳ Ｐゴシック" panose="020B0600070205080204" pitchFamily="34" charset="-128"/>
              </a:rPr>
              <a:t>To avoid any potential issues for yourselves, stick to </a:t>
            </a:r>
            <a:r>
              <a:rPr lang="en-US" altLang="en-US" sz="1100" b="1" dirty="0" smtClean="0">
                <a:solidFill>
                  <a:srgbClr val="FF0000"/>
                </a:solidFill>
                <a:ea typeface="ＭＳ Ｐゴシック" panose="020B0600070205080204" pitchFamily="34" charset="-128"/>
              </a:rPr>
              <a:t>“only seize what you can see”</a:t>
            </a:r>
          </a:p>
          <a:p>
            <a:r>
              <a:rPr lang="en-US" altLang="en-US" sz="1100" b="1" dirty="0" smtClean="0">
                <a:ea typeface="ＭＳ Ｐゴシック" panose="020B0600070205080204" pitchFamily="34" charset="-128"/>
              </a:rPr>
              <a:t>NOTE: There is no power for a PCSO to search for alcohol</a:t>
            </a:r>
          </a:p>
          <a:p>
            <a:r>
              <a:rPr lang="en-US" altLang="en-US" sz="1100" dirty="0" smtClean="0">
                <a:ea typeface="ＭＳ Ｐゴシック" panose="020B0600070205080204" pitchFamily="34" charset="-128"/>
              </a:rPr>
              <a:t>This power is wider than that for ‘designated places’ as it allows you to seize anything you reasonably believe to be alcohol or a container for such.</a:t>
            </a:r>
          </a:p>
          <a:p>
            <a:r>
              <a:rPr lang="en-US" altLang="en-US" sz="1100" b="1" dirty="0" smtClean="0">
                <a:ea typeface="ＭＳ Ｐゴシック" panose="020B0600070205080204" pitchFamily="34" charset="-128"/>
              </a:rPr>
              <a:t>QTS:</a:t>
            </a:r>
            <a:r>
              <a:rPr lang="en-US" altLang="en-US" sz="1100" dirty="0" smtClean="0">
                <a:ea typeface="ＭＳ Ｐゴシック" panose="020B0600070205080204" pitchFamily="34" charset="-128"/>
              </a:rPr>
              <a:t> Why do you think it mentions containers?</a:t>
            </a:r>
          </a:p>
          <a:p>
            <a:r>
              <a:rPr lang="en-US" altLang="en-US" sz="1100" b="1" dirty="0" smtClean="0">
                <a:ea typeface="ＭＳ Ｐゴシック" panose="020B0600070205080204" pitchFamily="34" charset="-128"/>
              </a:rPr>
              <a:t>A:</a:t>
            </a:r>
            <a:r>
              <a:rPr lang="en-US" altLang="en-US" sz="1100" dirty="0" smtClean="0">
                <a:ea typeface="ＭＳ Ｐゴシック" panose="020B0600070205080204" pitchFamily="34" charset="-128"/>
              </a:rPr>
              <a:t> Because in lots of cases young people will try and conceal the fact that they are drinking alcohol by hiding it in other things such as soft drinks bottles etc.</a:t>
            </a:r>
          </a:p>
          <a:p>
            <a:r>
              <a:rPr lang="en-GB" altLang="en-US" sz="1100" b="1" dirty="0" smtClean="0">
                <a:ea typeface="ＭＳ Ｐゴシック" panose="020B0600070205080204" pitchFamily="34" charset="-128"/>
              </a:rPr>
              <a:t>QTS; </a:t>
            </a:r>
            <a:r>
              <a:rPr lang="en-GB" altLang="en-US" sz="1100" dirty="0" smtClean="0">
                <a:ea typeface="ＭＳ Ｐゴシック" panose="020B0600070205080204" pitchFamily="34" charset="-128"/>
              </a:rPr>
              <a:t>So, if that is the case, how are you going to determine whether it is alcohol or not?</a:t>
            </a:r>
          </a:p>
          <a:p>
            <a:r>
              <a:rPr lang="en-GB" altLang="en-US" sz="1100" b="1" dirty="0" smtClean="0">
                <a:ea typeface="ＭＳ Ｐゴシック" panose="020B0600070205080204" pitchFamily="34" charset="-128"/>
              </a:rPr>
              <a:t>A: </a:t>
            </a:r>
            <a:r>
              <a:rPr lang="en-GB" altLang="en-US" sz="1100" dirty="0" smtClean="0">
                <a:ea typeface="ＭＳ Ｐゴシック" panose="020B0600070205080204" pitchFamily="34" charset="-128"/>
              </a:rPr>
              <a:t>Its all about communication – you can ask to smell it and if they are reluctant to let you do so, is this going to increase your level of suspicion or decrease it?</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In addition to confiscation, you also have the power to require a person’s name and address.</a:t>
            </a:r>
          </a:p>
          <a:p>
            <a:r>
              <a:rPr lang="en-GB" altLang="en-US" sz="1100" dirty="0" smtClean="0">
                <a:ea typeface="ＭＳ Ｐゴシック" panose="020B0600070205080204" pitchFamily="34" charset="-128"/>
              </a:rPr>
              <a:t>This is a ‘require’ not a ‘request’ which means that if they fail to provide it they commit an offence.</a:t>
            </a:r>
          </a:p>
          <a:p>
            <a:r>
              <a:rPr lang="en-GB" altLang="en-US" sz="1100" dirty="0" smtClean="0">
                <a:ea typeface="ＭＳ Ｐゴシック" panose="020B0600070205080204" pitchFamily="34" charset="-128"/>
              </a:rPr>
              <a:t>Again, communication is key as in most cases you can persuade a reluctant person to provide their details as the alternative can be far more serious.</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12</a:t>
            </a:fld>
            <a:endParaRPr lang="en-GB"/>
          </a:p>
        </p:txBody>
      </p:sp>
    </p:spTree>
    <p:extLst>
      <p:ext uri="{BB962C8B-B14F-4D97-AF65-F5344CB8AC3E}">
        <p14:creationId xmlns:p14="http://schemas.microsoft.com/office/powerpoint/2010/main" val="217011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i="1" dirty="0" smtClean="0">
                <a:solidFill>
                  <a:srgbClr val="FF0000"/>
                </a:solidFill>
                <a:ea typeface="ＭＳ Ｐゴシック" panose="020B0600070205080204" pitchFamily="34" charset="-128"/>
              </a:rPr>
              <a:t>Any public place other than licensed premises </a:t>
            </a:r>
            <a:r>
              <a:rPr lang="en-US" altLang="en-US" sz="1100" dirty="0" smtClean="0">
                <a:ea typeface="ＭＳ Ｐゴシック" panose="020B0600070205080204" pitchFamily="34" charset="-128"/>
              </a:rPr>
              <a:t>– self explanatory</a:t>
            </a:r>
          </a:p>
          <a:p>
            <a:endParaRPr lang="en-US" altLang="en-US" sz="1100" dirty="0" smtClean="0">
              <a:ea typeface="ＭＳ Ｐゴシック" panose="020B0600070205080204" pitchFamily="34" charset="-128"/>
            </a:endParaRPr>
          </a:p>
          <a:p>
            <a:r>
              <a:rPr lang="en-US" altLang="en-US" sz="1100" i="1" dirty="0" smtClean="0">
                <a:solidFill>
                  <a:srgbClr val="FF0000"/>
                </a:solidFill>
                <a:ea typeface="ＭＳ Ｐゴシック" panose="020B0600070205080204" pitchFamily="34" charset="-128"/>
              </a:rPr>
              <a:t>Any place, other than a public place, to which the person has unlawfully gained access – </a:t>
            </a:r>
            <a:r>
              <a:rPr lang="en-US" altLang="en-US" sz="1100" dirty="0" smtClean="0">
                <a:ea typeface="ＭＳ Ｐゴシック" panose="020B0600070205080204" pitchFamily="34" charset="-128"/>
              </a:rPr>
              <a:t>What sort of circumstances/places do you think this could be?</a:t>
            </a:r>
          </a:p>
          <a:p>
            <a:r>
              <a:rPr lang="en-US" altLang="en-US" sz="1100" dirty="0" smtClean="0">
                <a:ea typeface="ＭＳ Ｐゴシック" panose="020B0600070205080204" pitchFamily="34" charset="-128"/>
              </a:rPr>
              <a:t>This would cover the local park, where persons have climbed over the fence after the parked has been locked up.</a:t>
            </a:r>
          </a:p>
          <a:p>
            <a:r>
              <a:rPr lang="en-US" altLang="en-US" sz="1100" dirty="0" smtClean="0">
                <a:ea typeface="ＭＳ Ｐゴシック" panose="020B0600070205080204" pitchFamily="34" charset="-128"/>
              </a:rPr>
              <a:t>It would also cover locations such as sheds, huts and pavilions that persons may have gained access to for the purposes of drinking alcohol.</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13</a:t>
            </a:fld>
            <a:endParaRPr lang="en-GB"/>
          </a:p>
        </p:txBody>
      </p:sp>
    </p:spTree>
    <p:extLst>
      <p:ext uri="{BB962C8B-B14F-4D97-AF65-F5344CB8AC3E}">
        <p14:creationId xmlns:p14="http://schemas.microsoft.com/office/powerpoint/2010/main" val="8776783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smtClean="0">
                <a:ea typeface="ＭＳ Ｐゴシック" panose="020B0600070205080204" pitchFamily="34" charset="-128"/>
              </a:rPr>
              <a:t>Under Section 191 of the Licensing Act 2003, the term ‘alcohol’ means</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spirits, </a:t>
            </a:r>
          </a:p>
          <a:p>
            <a:r>
              <a:rPr lang="en-GB" altLang="en-US" sz="1100" dirty="0" smtClean="0">
                <a:ea typeface="ＭＳ Ｐゴシック" panose="020B0600070205080204" pitchFamily="34" charset="-128"/>
              </a:rPr>
              <a:t>wine, </a:t>
            </a:r>
          </a:p>
          <a:p>
            <a:r>
              <a:rPr lang="en-GB" altLang="en-US" sz="1100" dirty="0" smtClean="0">
                <a:ea typeface="ＭＳ Ｐゴシック" panose="020B0600070205080204" pitchFamily="34" charset="-128"/>
              </a:rPr>
              <a:t>beer, </a:t>
            </a:r>
          </a:p>
          <a:p>
            <a:r>
              <a:rPr lang="en-GB" altLang="en-US" sz="1100" dirty="0" smtClean="0">
                <a:ea typeface="ＭＳ Ｐゴシック" panose="020B0600070205080204" pitchFamily="34" charset="-128"/>
              </a:rPr>
              <a:t>cider, or </a:t>
            </a:r>
          </a:p>
          <a:p>
            <a:r>
              <a:rPr lang="en-GB" altLang="en-US" sz="1100" dirty="0" smtClean="0">
                <a:ea typeface="ＭＳ Ｐゴシック" panose="020B0600070205080204" pitchFamily="34" charset="-128"/>
              </a:rPr>
              <a:t>any other fermented, distilled or spirituous liquor. </a:t>
            </a:r>
          </a:p>
          <a:p>
            <a:r>
              <a:rPr lang="en-GB" altLang="en-US" sz="1100" dirty="0" smtClean="0">
                <a:ea typeface="ＭＳ Ｐゴシック" panose="020B0600070205080204" pitchFamily="34" charset="-128"/>
              </a:rPr>
              <a:t>It </a:t>
            </a:r>
            <a:r>
              <a:rPr lang="en-GB" altLang="en-US" sz="1100" b="1" dirty="0" smtClean="0">
                <a:ea typeface="ＭＳ Ｐゴシック" panose="020B0600070205080204" pitchFamily="34" charset="-128"/>
              </a:rPr>
              <a:t>does not</a:t>
            </a:r>
            <a:r>
              <a:rPr lang="en-GB" altLang="en-US" sz="1100" dirty="0" smtClean="0">
                <a:ea typeface="ＭＳ Ｐゴシック" panose="020B0600070205080204" pitchFamily="34" charset="-128"/>
              </a:rPr>
              <a:t> include: </a:t>
            </a:r>
          </a:p>
          <a:p>
            <a:r>
              <a:rPr lang="en-GB" altLang="en-US" sz="1100" dirty="0" smtClean="0">
                <a:ea typeface="ＭＳ Ｐゴシック" panose="020B0600070205080204" pitchFamily="34" charset="-128"/>
              </a:rPr>
              <a:t>alcohol the strength of which is 0.5 % or less at the time of sale or supply, </a:t>
            </a:r>
          </a:p>
          <a:p>
            <a:r>
              <a:rPr lang="en-GB" altLang="en-US" sz="1100" dirty="0" smtClean="0">
                <a:ea typeface="ＭＳ Ｐゴシック" panose="020B0600070205080204" pitchFamily="34" charset="-128"/>
              </a:rPr>
              <a:t>perfume, </a:t>
            </a:r>
          </a:p>
          <a:p>
            <a:r>
              <a:rPr lang="en-GB" altLang="en-US" sz="1100" dirty="0" smtClean="0">
                <a:ea typeface="ＭＳ Ｐゴシック" panose="020B0600070205080204" pitchFamily="34" charset="-128"/>
              </a:rPr>
              <a:t>flavouring essences recognised by the Commissioners of Customs and Excise as not being intended for consumption as or with a dutiable alcoholic liquor, </a:t>
            </a:r>
          </a:p>
          <a:p>
            <a:r>
              <a:rPr lang="en-GB" altLang="en-US" sz="1100" dirty="0" smtClean="0">
                <a:ea typeface="ＭＳ Ｐゴシック" panose="020B0600070205080204" pitchFamily="34" charset="-128"/>
              </a:rPr>
              <a:t>the aromatic flavouring essence commonly known as Angostura bitters, </a:t>
            </a:r>
          </a:p>
          <a:p>
            <a:r>
              <a:rPr lang="en-GB" altLang="en-US" sz="1100" dirty="0" smtClean="0">
                <a:ea typeface="ＭＳ Ｐゴシック" panose="020B0600070205080204" pitchFamily="34" charset="-128"/>
              </a:rPr>
              <a:t>alcohol which is, or is included in, a medicinal product, </a:t>
            </a:r>
          </a:p>
          <a:p>
            <a:r>
              <a:rPr lang="en-GB" altLang="en-US" sz="1100" dirty="0" smtClean="0">
                <a:ea typeface="ＭＳ Ｐゴシック" panose="020B0600070205080204" pitchFamily="34" charset="-128"/>
              </a:rPr>
              <a:t>denatured alcohol, </a:t>
            </a:r>
          </a:p>
          <a:p>
            <a:r>
              <a:rPr lang="en-GB" altLang="en-US" sz="1100" dirty="0" smtClean="0">
                <a:ea typeface="ＭＳ Ｐゴシック" panose="020B0600070205080204" pitchFamily="34" charset="-128"/>
              </a:rPr>
              <a:t>methyl alcohol, </a:t>
            </a:r>
          </a:p>
          <a:p>
            <a:r>
              <a:rPr lang="en-GB" altLang="en-US" sz="1100" dirty="0" smtClean="0">
                <a:ea typeface="ＭＳ Ｐゴシック" panose="020B0600070205080204" pitchFamily="34" charset="-128"/>
              </a:rPr>
              <a:t>naphtha, or </a:t>
            </a:r>
          </a:p>
          <a:p>
            <a:r>
              <a:rPr lang="en-GB" altLang="en-US" sz="1100" dirty="0" smtClean="0">
                <a:ea typeface="ＭＳ Ｐゴシック" panose="020B0600070205080204" pitchFamily="34" charset="-128"/>
              </a:rPr>
              <a:t>alcohol contained in liqueur confectionery. </a:t>
            </a: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denatured alcohol- methylated spirits</a:t>
            </a:r>
          </a:p>
          <a:p>
            <a:r>
              <a:rPr lang="en-GB" altLang="en-US" sz="1100" b="1" dirty="0" smtClean="0">
                <a:ea typeface="ＭＳ Ｐゴシック" panose="020B0600070205080204" pitchFamily="34" charset="-128"/>
              </a:rPr>
              <a:t>Methyl alcohol/</a:t>
            </a:r>
            <a:r>
              <a:rPr lang="en-GB" altLang="en-US" sz="1100" b="1" dirty="0" err="1" smtClean="0">
                <a:ea typeface="ＭＳ Ｐゴシック" panose="020B0600070205080204" pitchFamily="34" charset="-128"/>
              </a:rPr>
              <a:t>naphta</a:t>
            </a:r>
            <a:r>
              <a:rPr lang="en-GB" altLang="en-US" sz="1100" b="1" dirty="0" smtClean="0">
                <a:ea typeface="ＭＳ Ｐゴシック" panose="020B0600070205080204" pitchFamily="34" charset="-128"/>
              </a:rPr>
              <a:t> – methanol or alcohol distilled from wood</a:t>
            </a:r>
          </a:p>
          <a:p>
            <a:r>
              <a:rPr lang="en-GB" altLang="en-US" sz="1100" b="1" dirty="0" smtClean="0">
                <a:ea typeface="ＭＳ Ｐゴシック" panose="020B0600070205080204" pitchFamily="34" charset="-128"/>
              </a:rPr>
              <a:t>dutiable alcoholic liquor</a:t>
            </a:r>
            <a:br>
              <a:rPr lang="en-GB" altLang="en-US" sz="1100" b="1" dirty="0" smtClean="0">
                <a:ea typeface="ＭＳ Ｐゴシック" panose="020B0600070205080204" pitchFamily="34" charset="-128"/>
              </a:rPr>
            </a:br>
            <a:r>
              <a:rPr lang="en-GB" altLang="en-US" sz="1100" dirty="0" smtClean="0">
                <a:ea typeface="ＭＳ Ｐゴシック" panose="020B0600070205080204" pitchFamily="34" charset="-128"/>
              </a:rPr>
              <a:t>has the same meaning as in the Alcoholic Liquor Duties Act 1979;</a:t>
            </a:r>
            <a:endParaRPr lang="en-GB" altLang="en-US" sz="1100" b="1" dirty="0" smtClean="0">
              <a:ea typeface="ＭＳ Ｐゴシック" panose="020B0600070205080204" pitchFamily="34" charset="-128"/>
            </a:endParaRPr>
          </a:p>
          <a:p>
            <a:r>
              <a:rPr lang="en-GB" altLang="en-US" sz="1100" b="1" dirty="0" smtClean="0">
                <a:ea typeface="ＭＳ Ｐゴシック" panose="020B0600070205080204" pitchFamily="34" charset="-128"/>
              </a:rPr>
              <a:t>liqueur confectionery</a:t>
            </a:r>
            <a:br>
              <a:rPr lang="en-GB" altLang="en-US" sz="1100" b="1" dirty="0" smtClean="0">
                <a:ea typeface="ＭＳ Ｐゴシック" panose="020B0600070205080204" pitchFamily="34" charset="-128"/>
              </a:rPr>
            </a:br>
            <a:r>
              <a:rPr lang="en-GB" altLang="en-US" sz="1100" dirty="0" smtClean="0">
                <a:ea typeface="ＭＳ Ｐゴシック" panose="020B0600070205080204" pitchFamily="34" charset="-128"/>
              </a:rPr>
              <a:t>means confectionery which -</a:t>
            </a:r>
          </a:p>
          <a:p>
            <a:r>
              <a:rPr lang="en-GB" altLang="en-US" sz="1100" dirty="0" smtClean="0">
                <a:ea typeface="ＭＳ Ｐゴシック" panose="020B0600070205080204" pitchFamily="34" charset="-128"/>
              </a:rPr>
              <a:t>(a) contains alcohol in a proportion not greater than 0.2 litres of alcohol (of a strength not exceeding 57%) per kilogram of the confectionery, and</a:t>
            </a:r>
            <a:br>
              <a:rPr lang="en-GB" altLang="en-US" sz="1100" dirty="0" smtClean="0">
                <a:ea typeface="ＭＳ Ｐゴシック" panose="020B0600070205080204" pitchFamily="34" charset="-128"/>
              </a:rPr>
            </a:br>
            <a:r>
              <a:rPr lang="en-GB" altLang="en-US" sz="1100" dirty="0" smtClean="0">
                <a:ea typeface="ＭＳ Ｐゴシック" panose="020B0600070205080204" pitchFamily="34" charset="-128"/>
              </a:rPr>
              <a:t>(b) either consists of separate pieces weighing not more than 42g or is designed to be broken into such pieces for the purpose of consumption;</a:t>
            </a:r>
            <a:endParaRPr lang="en-GB" altLang="en-US" sz="1100" b="1" dirty="0" smtClean="0">
              <a:ea typeface="ＭＳ Ｐゴシック" panose="020B0600070205080204" pitchFamily="34" charset="-128"/>
            </a:endParaRPr>
          </a:p>
          <a:p>
            <a:r>
              <a:rPr lang="en-GB" altLang="en-US" sz="1100" b="1" dirty="0" smtClean="0">
                <a:ea typeface="ＭＳ Ｐゴシック" panose="020B0600070205080204" pitchFamily="34" charset="-128"/>
              </a:rPr>
              <a:t>medicinal product</a:t>
            </a:r>
            <a:br>
              <a:rPr lang="en-GB" altLang="en-US" sz="1100" b="1" dirty="0" smtClean="0">
                <a:ea typeface="ＭＳ Ｐゴシック" panose="020B0600070205080204" pitchFamily="34" charset="-128"/>
              </a:rPr>
            </a:br>
            <a:r>
              <a:rPr lang="en-GB" altLang="en-US" sz="1100" dirty="0" smtClean="0">
                <a:ea typeface="ＭＳ Ｐゴシック" panose="020B0600070205080204" pitchFamily="34" charset="-128"/>
              </a:rPr>
              <a:t>has the same meaning as in </a:t>
            </a:r>
            <a:r>
              <a:rPr lang="en-GB" altLang="en-US" sz="1100" dirty="0" smtClean="0">
                <a:ea typeface="ＭＳ Ｐゴシック" panose="020B0600070205080204" pitchFamily="34" charset="-128"/>
                <a:hlinkClick r:id="rId3"/>
              </a:rPr>
              <a:t>section 130 of the Medicines Act 1968</a:t>
            </a:r>
            <a:r>
              <a:rPr lang="en-GB" altLang="en-US" sz="1100" dirty="0" smtClean="0">
                <a:ea typeface="ＭＳ Ｐゴシック" panose="020B0600070205080204" pitchFamily="34" charset="-128"/>
              </a:rPr>
              <a:t>; and</a:t>
            </a:r>
            <a:endParaRPr lang="en-GB" altLang="en-US" sz="1100" b="1" dirty="0" smtClean="0">
              <a:ea typeface="ＭＳ Ｐゴシック" panose="020B0600070205080204" pitchFamily="34" charset="-128"/>
            </a:endParaRPr>
          </a:p>
          <a:p>
            <a:r>
              <a:rPr lang="en-GB" altLang="en-US" sz="1100" b="1" dirty="0" smtClean="0">
                <a:ea typeface="ＭＳ Ｐゴシック" panose="020B0600070205080204" pitchFamily="34" charset="-128"/>
              </a:rPr>
              <a:t>strength</a:t>
            </a:r>
            <a:br>
              <a:rPr lang="en-GB" altLang="en-US" sz="1100" b="1" dirty="0" smtClean="0">
                <a:ea typeface="ＭＳ Ｐゴシック" panose="020B0600070205080204" pitchFamily="34" charset="-128"/>
              </a:rPr>
            </a:br>
            <a:r>
              <a:rPr lang="en-GB" altLang="en-US" sz="1100" dirty="0" smtClean="0">
                <a:ea typeface="ＭＳ Ｐゴシック" panose="020B0600070205080204" pitchFamily="34" charset="-128"/>
              </a:rPr>
              <a:t>is to be construed in accordance with section 2 of the Alcoholic Liquor Duties Act 1979.</a:t>
            </a:r>
            <a:endParaRPr lang="en-GB" altLang="en-US" sz="1100" b="1" dirty="0" smtClean="0">
              <a:ea typeface="ＭＳ Ｐゴシック" panose="020B0600070205080204" pitchFamily="34" charset="-128"/>
            </a:endParaRPr>
          </a:p>
          <a:p>
            <a:r>
              <a:rPr lang="en-GB" altLang="en-US" sz="1100" b="1" dirty="0" smtClean="0">
                <a:ea typeface="ＭＳ Ｐゴシック" panose="020B0600070205080204" pitchFamily="34" charset="-128"/>
              </a:rPr>
              <a:t>veterinary medicinal product</a:t>
            </a:r>
            <a:r>
              <a:rPr lang="en-GB" altLang="en-US" sz="1100" dirty="0" smtClean="0">
                <a:ea typeface="ＭＳ Ｐゴシック" panose="020B0600070205080204" pitchFamily="34" charset="-128"/>
              </a:rPr>
              <a:t/>
            </a:r>
            <a:br>
              <a:rPr lang="en-GB" altLang="en-US" sz="1100" dirty="0" smtClean="0">
                <a:ea typeface="ＭＳ Ｐゴシック" panose="020B0600070205080204" pitchFamily="34" charset="-128"/>
              </a:rPr>
            </a:br>
            <a:r>
              <a:rPr lang="en-GB" altLang="en-US" sz="1100" dirty="0" smtClean="0">
                <a:ea typeface="ＭＳ Ｐゴシック" panose="020B0600070205080204" pitchFamily="34" charset="-128"/>
              </a:rPr>
              <a:t>has the same meaning as in regulation 2 of the Veterinary Medicines Regulations 2006.</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14</a:t>
            </a:fld>
            <a:endParaRPr lang="en-GB"/>
          </a:p>
        </p:txBody>
      </p:sp>
    </p:spTree>
    <p:extLst>
      <p:ext uri="{BB962C8B-B14F-4D97-AF65-F5344CB8AC3E}">
        <p14:creationId xmlns:p14="http://schemas.microsoft.com/office/powerpoint/2010/main" val="28641540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504"/>
              </a:spcBef>
              <a:spcAft>
                <a:spcPts val="504"/>
              </a:spcAft>
            </a:pPr>
            <a:endParaRPr lang="en-GB" sz="1100" dirty="0" smtClean="0">
              <a:effectLst/>
            </a:endParaRPr>
          </a:p>
          <a:p>
            <a:pPr>
              <a:spcBef>
                <a:spcPts val="504"/>
              </a:spcBef>
              <a:spcAft>
                <a:spcPts val="504"/>
              </a:spcAft>
            </a:pPr>
            <a:r>
              <a:rPr lang="en-GB" sz="1100" b="1" dirty="0" smtClean="0">
                <a:effectLst/>
              </a:rPr>
              <a:t>Section 59 Anti-social Behaviour, Crime and Policing Act 2014 </a:t>
            </a:r>
            <a:r>
              <a:rPr lang="en-GB" sz="1100" dirty="0" smtClean="0">
                <a:effectLst/>
              </a:rPr>
              <a:t>gives a local authority the power to make a </a:t>
            </a:r>
            <a:r>
              <a:rPr lang="en-GB" sz="1100" b="1" dirty="0" smtClean="0">
                <a:effectLst/>
              </a:rPr>
              <a:t>Public Spaces Protection Order</a:t>
            </a:r>
            <a:r>
              <a:rPr lang="en-GB" sz="1100" b="1" i="0" dirty="0" smtClean="0">
                <a:effectLst/>
              </a:rPr>
              <a:t> </a:t>
            </a:r>
            <a:r>
              <a:rPr lang="en-GB" sz="1100" i="0" dirty="0" smtClean="0">
                <a:effectLst/>
              </a:rPr>
              <a:t>(PSPO). </a:t>
            </a:r>
            <a:endParaRPr lang="en-GB" altLang="en-US" sz="1100" b="0" dirty="0" smtClean="0">
              <a:solidFill>
                <a:srgbClr val="FF0000"/>
              </a:solidFill>
              <a:ea typeface="ＭＳ Ｐゴシック" pitchFamily="34" charset="-128"/>
            </a:endParaRPr>
          </a:p>
          <a:p>
            <a:pPr>
              <a:spcBef>
                <a:spcPts val="504"/>
              </a:spcBef>
              <a:spcAft>
                <a:spcPts val="504"/>
              </a:spcAft>
            </a:pPr>
            <a:r>
              <a:rPr lang="en-GB" sz="1100" i="0" dirty="0" smtClean="0">
                <a:effectLst/>
              </a:rPr>
              <a:t>These orders are intended to deal with a particular nuisance or problem in a particular area that is detrimental to the local community's qualify of life, by imposing conditions on the use of that area. The order could also be used to deal with likely future problems. </a:t>
            </a:r>
          </a:p>
          <a:p>
            <a:pPr>
              <a:spcBef>
                <a:spcPts val="504"/>
              </a:spcBef>
              <a:spcAft>
                <a:spcPts val="504"/>
              </a:spcAft>
            </a:pPr>
            <a:r>
              <a:rPr lang="en-GB" sz="1100" i="0" dirty="0" err="1" smtClean="0">
                <a:effectLst/>
              </a:rPr>
              <a:t>Egs</a:t>
            </a:r>
            <a:r>
              <a:rPr lang="en-GB" sz="1100" i="0" dirty="0" smtClean="0">
                <a:effectLst/>
              </a:rPr>
              <a:t>: prohibiting the consumption of alcohol in public parks - when used as such it</a:t>
            </a:r>
            <a:r>
              <a:rPr lang="en-GB" altLang="en-US" sz="1100" b="0" dirty="0" smtClean="0">
                <a:solidFill>
                  <a:srgbClr val="FF0000"/>
                </a:solidFill>
                <a:ea typeface="ＭＳ Ｐゴシック" pitchFamily="34" charset="-128"/>
              </a:rPr>
              <a:t> </a:t>
            </a:r>
            <a:r>
              <a:rPr lang="en-GB" altLang="en-US" sz="1100" dirty="0" smtClean="0">
                <a:ea typeface="ＭＳ Ｐゴシック" pitchFamily="34" charset="-128"/>
              </a:rPr>
              <a:t>is intended to reduce the incidence of disorder and public nuisance arising from alcohol consumption in designated public places. </a:t>
            </a:r>
          </a:p>
          <a:p>
            <a:pPr>
              <a:spcBef>
                <a:spcPts val="504"/>
              </a:spcBef>
              <a:spcAft>
                <a:spcPts val="504"/>
              </a:spcAft>
            </a:pPr>
            <a:endParaRPr lang="en-GB" altLang="en-US" sz="1100" b="0" dirty="0" smtClean="0">
              <a:solidFill>
                <a:srgbClr val="FF0000"/>
              </a:solidFill>
              <a:ea typeface="ＭＳ Ｐゴシック" pitchFamily="34" charset="-128"/>
            </a:endParaRPr>
          </a:p>
          <a:p>
            <a:r>
              <a:rPr lang="en-GB" sz="1100" b="1" dirty="0" smtClean="0">
                <a:effectLst/>
              </a:rPr>
              <a:t>Section 63 Anti-social Behaviour, Crime and Policing Act 2014 deals with the actions to be taken when the consumption of alcohol in breach of the prohibitions in the order has occurred.</a:t>
            </a:r>
          </a:p>
          <a:p>
            <a:r>
              <a:rPr lang="en-GB" sz="1100" dirty="0" smtClean="0">
                <a:effectLst/>
              </a:rPr>
              <a:t>Where a constable or an authorised person reasonably believes that a person (P)  </a:t>
            </a:r>
          </a:p>
          <a:p>
            <a:r>
              <a:rPr lang="en-GB" sz="1100" dirty="0" smtClean="0">
                <a:effectLst/>
              </a:rPr>
              <a:t>(a</a:t>
            </a:r>
            <a:r>
              <a:rPr lang="en-GB" sz="1100" b="1" dirty="0" smtClean="0">
                <a:effectLst/>
              </a:rPr>
              <a:t>) is or has been consuming </a:t>
            </a:r>
            <a:r>
              <a:rPr lang="en-GB" sz="1100" dirty="0" smtClean="0">
                <a:effectLst/>
              </a:rPr>
              <a:t>alcohol in breach of a prohibition in a public spaces protection order, or </a:t>
            </a:r>
            <a:br>
              <a:rPr lang="en-GB" sz="1100" dirty="0" smtClean="0">
                <a:effectLst/>
              </a:rPr>
            </a:br>
            <a:r>
              <a:rPr lang="en-GB" sz="1100" dirty="0" smtClean="0">
                <a:effectLst/>
              </a:rPr>
              <a:t>(b) </a:t>
            </a:r>
            <a:r>
              <a:rPr lang="en-GB" sz="1100" b="1" dirty="0" smtClean="0">
                <a:effectLst/>
              </a:rPr>
              <a:t>intends to consume </a:t>
            </a:r>
            <a:r>
              <a:rPr lang="en-GB" sz="1100" dirty="0" smtClean="0">
                <a:effectLst/>
              </a:rPr>
              <a:t>alcohol in circumstances in which doing so would be a breach of such a prohibition. </a:t>
            </a:r>
          </a:p>
          <a:p>
            <a:r>
              <a:rPr lang="en-GB" sz="1100" dirty="0" smtClean="0">
                <a:effectLst/>
              </a:rPr>
              <a:t>(</a:t>
            </a:r>
            <a:r>
              <a:rPr lang="en-GB" sz="1100" b="0" dirty="0" smtClean="0">
                <a:effectLst/>
              </a:rPr>
              <a:t>authorised person </a:t>
            </a:r>
            <a:r>
              <a:rPr lang="en-GB" sz="1100" dirty="0" smtClean="0">
                <a:effectLst/>
              </a:rPr>
              <a:t>means a person authorised for the purposes of this section by the local authority that made the PSPO and includes PCSO’s</a:t>
            </a:r>
          </a:p>
          <a:p>
            <a:r>
              <a:rPr lang="en-GB" sz="1100" dirty="0" smtClean="0">
                <a:effectLst/>
              </a:rPr>
              <a:t>The constable or authorised person may require (P) </a:t>
            </a:r>
          </a:p>
          <a:p>
            <a:r>
              <a:rPr lang="en-GB" sz="1100" dirty="0" smtClean="0">
                <a:effectLst/>
              </a:rPr>
              <a:t>(a) </a:t>
            </a:r>
            <a:r>
              <a:rPr lang="en-GB" sz="1100" b="1" dirty="0" smtClean="0">
                <a:effectLst/>
              </a:rPr>
              <a:t>not to consume</a:t>
            </a:r>
            <a:r>
              <a:rPr lang="en-GB" sz="1100" dirty="0" smtClean="0">
                <a:effectLst/>
              </a:rPr>
              <a:t>, in breach of the order, alcohol or anything which the constable or authorised person reasonably believes to be alcohol; </a:t>
            </a:r>
            <a:br>
              <a:rPr lang="en-GB" sz="1100" dirty="0" smtClean="0">
                <a:effectLst/>
              </a:rPr>
            </a:br>
            <a:r>
              <a:rPr lang="en-GB" sz="1100" dirty="0" smtClean="0">
                <a:effectLst/>
              </a:rPr>
              <a:t>(b) </a:t>
            </a:r>
            <a:r>
              <a:rPr lang="en-GB" sz="1100" b="1" dirty="0" smtClean="0">
                <a:effectLst/>
              </a:rPr>
              <a:t>to surrender anything </a:t>
            </a:r>
            <a:r>
              <a:rPr lang="en-GB" sz="1100" dirty="0" smtClean="0">
                <a:effectLst/>
              </a:rPr>
              <a:t>in P's possession which is, or which the constable or authorised person reasonably believes to be, alcohol or a container for alcohol. </a:t>
            </a:r>
          </a:p>
          <a:p>
            <a:r>
              <a:rPr lang="en-GB" sz="1100" dirty="0" smtClean="0">
                <a:effectLst/>
              </a:rPr>
              <a:t>A constable or an authorised person who imposes this requirement must tell P that failing without reasonable excuse to comply with the requirement is an offence. </a:t>
            </a:r>
          </a:p>
          <a:p>
            <a:r>
              <a:rPr lang="en-GB" sz="1100" dirty="0" smtClean="0">
                <a:effectLst/>
              </a:rPr>
              <a:t>A requirement imposed by an authorised person is not valid if the person - </a:t>
            </a:r>
          </a:p>
          <a:p>
            <a:r>
              <a:rPr lang="en-GB" sz="1100" dirty="0" smtClean="0">
                <a:effectLst/>
              </a:rPr>
              <a:t>(a) is asked by P to show evidence of his or her authorisation, and </a:t>
            </a:r>
            <a:br>
              <a:rPr lang="en-GB" sz="1100" dirty="0" smtClean="0">
                <a:effectLst/>
              </a:rPr>
            </a:br>
            <a:r>
              <a:rPr lang="en-GB" sz="1100" dirty="0" smtClean="0">
                <a:effectLst/>
              </a:rPr>
              <a:t>(b) fails to do so. </a:t>
            </a:r>
          </a:p>
          <a:p>
            <a:r>
              <a:rPr lang="en-GB" sz="1100" dirty="0" smtClean="0">
                <a:effectLst/>
              </a:rPr>
              <a:t>A constable or an authorised person may dispose of anything surrendered under in whatever way he or she thinks appropriate. </a:t>
            </a:r>
          </a:p>
          <a:p>
            <a:r>
              <a:rPr lang="en-GB" sz="1100" dirty="0" smtClean="0">
                <a:effectLst/>
              </a:rPr>
              <a:t>A person who fails without reasonable excuse to comply with a requirement imposed on him or her commits an offence </a:t>
            </a:r>
          </a:p>
          <a:p>
            <a:r>
              <a:rPr lang="en-GB" sz="1100" b="1" dirty="0" smtClean="0">
                <a:effectLst/>
              </a:rPr>
              <a:t>Notes</a:t>
            </a:r>
            <a:br>
              <a:rPr lang="en-GB" sz="1100" b="1" dirty="0" smtClean="0">
                <a:effectLst/>
              </a:rPr>
            </a:br>
            <a:r>
              <a:rPr lang="en-GB" sz="1100" i="0" dirty="0" smtClean="0">
                <a:effectLst/>
              </a:rPr>
              <a:t>The section provides that breach of an order prohibiting the consumption of alcohol is only an offence when an individual does not cease drinking or surrender alcoholic drinks when challenged by a police officer, PCSO or local authority officer. This ensures that officers are able to exercise discretion in each situation. Where there is no threat of anti-social behaviour, they need not challenge the individuals, for example a family picnic with a bottle of wine.</a:t>
            </a:r>
            <a:endParaRPr lang="en-GB" sz="1100" dirty="0"/>
          </a:p>
        </p:txBody>
      </p:sp>
      <p:sp>
        <p:nvSpPr>
          <p:cNvPr id="4" name="Slide Number Placeholder 3"/>
          <p:cNvSpPr>
            <a:spLocks noGrp="1"/>
          </p:cNvSpPr>
          <p:nvPr>
            <p:ph type="sldNum" sz="quarter" idx="10"/>
          </p:nvPr>
        </p:nvSpPr>
        <p:spPr/>
        <p:txBody>
          <a:bodyPr/>
          <a:lstStyle/>
          <a:p>
            <a:fld id="{CD68F834-2AC4-485C-9A2E-8285166A001C}" type="slidenum">
              <a:rPr lang="en-GB" smtClean="0"/>
              <a:t>15</a:t>
            </a:fld>
            <a:endParaRPr lang="en-GB"/>
          </a:p>
        </p:txBody>
      </p:sp>
    </p:spTree>
    <p:extLst>
      <p:ext uri="{BB962C8B-B14F-4D97-AF65-F5344CB8AC3E}">
        <p14:creationId xmlns:p14="http://schemas.microsoft.com/office/powerpoint/2010/main" val="21110684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504"/>
              </a:spcBef>
              <a:spcAft>
                <a:spcPts val="504"/>
              </a:spcAft>
            </a:pPr>
            <a:r>
              <a:rPr lang="en-GB" sz="1100" i="0" dirty="0" smtClean="0">
                <a:effectLst/>
              </a:rPr>
              <a:t>Councils will issue a public spaces protection order (PSPO) after consultation with police, Police &amp; Crime Commissioner &amp; other relevant bodies.</a:t>
            </a:r>
          </a:p>
          <a:p>
            <a:pPr>
              <a:spcBef>
                <a:spcPts val="504"/>
              </a:spcBef>
              <a:spcAft>
                <a:spcPts val="504"/>
              </a:spcAft>
            </a:pPr>
            <a:endParaRPr lang="en-GB" sz="1100" i="0" dirty="0" smtClean="0">
              <a:effectLst/>
            </a:endParaRPr>
          </a:p>
          <a:p>
            <a:pPr>
              <a:spcBef>
                <a:spcPts val="504"/>
              </a:spcBef>
              <a:spcAft>
                <a:spcPts val="504"/>
              </a:spcAft>
            </a:pPr>
            <a:r>
              <a:rPr lang="en-GB" sz="1100" i="0" dirty="0" smtClean="0">
                <a:effectLst/>
              </a:rPr>
              <a:t>These can be blanket restrictions/requirements or can be targeted against certain behaviours by certain groups at certain times.</a:t>
            </a:r>
          </a:p>
          <a:p>
            <a:pPr>
              <a:spcBef>
                <a:spcPts val="504"/>
              </a:spcBef>
              <a:spcAft>
                <a:spcPts val="504"/>
              </a:spcAft>
            </a:pPr>
            <a:r>
              <a:rPr lang="en-GB" sz="1100" i="0" dirty="0" smtClean="0">
                <a:effectLst/>
              </a:rPr>
              <a:t>Can restrict access to public spaces where that route is being used to commit anti-social behaviour. </a:t>
            </a:r>
          </a:p>
          <a:p>
            <a:pPr>
              <a:spcBef>
                <a:spcPts val="504"/>
              </a:spcBef>
              <a:spcAft>
                <a:spcPts val="504"/>
              </a:spcAft>
            </a:pPr>
            <a:endParaRPr lang="en-GB" sz="1100" i="0" dirty="0" smtClean="0">
              <a:effectLst/>
            </a:endParaRPr>
          </a:p>
          <a:p>
            <a:pPr>
              <a:spcBef>
                <a:spcPts val="504"/>
              </a:spcBef>
              <a:spcAft>
                <a:spcPts val="504"/>
              </a:spcAft>
            </a:pPr>
            <a:r>
              <a:rPr lang="en-GB" sz="1100" i="0" dirty="0" smtClean="0">
                <a:effectLst/>
              </a:rPr>
              <a:t>These orders are intended to deal with a particular nuisance or problem in a particular area that is detrimental to the local community's qualify of life, by imposing conditions on the use of that area. The order could also be used to deal with likely future problems. </a:t>
            </a:r>
          </a:p>
          <a:p>
            <a:pPr>
              <a:spcBef>
                <a:spcPts val="504"/>
              </a:spcBef>
              <a:spcAft>
                <a:spcPts val="504"/>
              </a:spcAft>
            </a:pPr>
            <a:r>
              <a:rPr lang="en-GB" sz="1100" i="0" dirty="0" smtClean="0">
                <a:effectLst/>
              </a:rPr>
              <a:t>Examples of where a new order could be used include prohibiting the consumption of alcohol in public parks - when used as such it</a:t>
            </a:r>
            <a:r>
              <a:rPr lang="en-GB" altLang="en-US" sz="1100" b="0" dirty="0" smtClean="0">
                <a:solidFill>
                  <a:srgbClr val="FF0000"/>
                </a:solidFill>
                <a:ea typeface="ＭＳ Ｐゴシック" pitchFamily="34" charset="-128"/>
              </a:rPr>
              <a:t> </a:t>
            </a:r>
            <a:r>
              <a:rPr lang="en-GB" altLang="en-US" sz="1100" dirty="0" smtClean="0">
                <a:ea typeface="ＭＳ Ｐゴシック" pitchFamily="34" charset="-128"/>
              </a:rPr>
              <a:t>is intended to reduce the incidence of disorder and public nuisance arising from alcohol consumption in designated public places. </a:t>
            </a:r>
          </a:p>
          <a:p>
            <a:endParaRPr lang="en-GB" altLang="en-US" sz="1100" dirty="0" smtClean="0">
              <a:ea typeface="ＭＳ Ｐゴシック" pitchFamily="34" charset="-128"/>
            </a:endParaRPr>
          </a:p>
          <a:p>
            <a:pPr algn="just"/>
            <a:r>
              <a:rPr lang="en-US" altLang="en-US" sz="1100" dirty="0" smtClean="0">
                <a:ea typeface="ＭＳ Ｐゴシック" pitchFamily="34" charset="-128"/>
              </a:rPr>
              <a:t>S 27 Violent Crime Reduction Act 2006  - power to direct a person away from area of alcohol related crime &amp; disorder </a:t>
            </a:r>
          </a:p>
        </p:txBody>
      </p:sp>
      <p:sp>
        <p:nvSpPr>
          <p:cNvPr id="4" name="Slide Number Placeholder 3"/>
          <p:cNvSpPr>
            <a:spLocks noGrp="1"/>
          </p:cNvSpPr>
          <p:nvPr>
            <p:ph type="sldNum" sz="quarter" idx="10"/>
          </p:nvPr>
        </p:nvSpPr>
        <p:spPr/>
        <p:txBody>
          <a:bodyPr/>
          <a:lstStyle/>
          <a:p>
            <a:fld id="{CD68F834-2AC4-485C-9A2E-8285166A001C}" type="slidenum">
              <a:rPr lang="en-GB" smtClean="0"/>
              <a:t>16</a:t>
            </a:fld>
            <a:endParaRPr lang="en-GB"/>
          </a:p>
        </p:txBody>
      </p:sp>
    </p:spTree>
    <p:extLst>
      <p:ext uri="{BB962C8B-B14F-4D97-AF65-F5344CB8AC3E}">
        <p14:creationId xmlns:p14="http://schemas.microsoft.com/office/powerpoint/2010/main" val="3647446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dirty="0" smtClean="0">
                <a:effectLst/>
              </a:rPr>
              <a:t>A</a:t>
            </a:r>
            <a:r>
              <a:rPr lang="en-GB" sz="1100" b="0" dirty="0" smtClean="0">
                <a:effectLst/>
              </a:rPr>
              <a:t>uthorised person </a:t>
            </a:r>
            <a:r>
              <a:rPr lang="en-GB" sz="1100" dirty="0" smtClean="0">
                <a:effectLst/>
              </a:rPr>
              <a:t>means a person authorised for the purposes of this section by the local authority that made the PSPO and includes PCSO’s</a:t>
            </a:r>
          </a:p>
          <a:p>
            <a:pPr>
              <a:lnSpc>
                <a:spcPct val="100000"/>
              </a:lnSpc>
            </a:pPr>
            <a:endParaRPr lang="en-GB" altLang="en-US" sz="1100" dirty="0" smtClean="0">
              <a:ea typeface="ＭＳ Ｐゴシック" pitchFamily="34" charset="-128"/>
            </a:endParaRPr>
          </a:p>
          <a:p>
            <a:pPr>
              <a:lnSpc>
                <a:spcPct val="100000"/>
              </a:lnSpc>
            </a:pPr>
            <a:r>
              <a:rPr lang="en-GB" sz="1100" b="1" dirty="0" smtClean="0">
                <a:effectLst/>
              </a:rPr>
              <a:t>Section 63 Anti-social Behaviour, Crime and Policing Act 2014 deals with the actions to be taken when the consumption of alcohol in breach of the prohibitions in the order has occurred.</a:t>
            </a:r>
          </a:p>
          <a:p>
            <a:pPr>
              <a:lnSpc>
                <a:spcPct val="100000"/>
              </a:lnSpc>
            </a:pPr>
            <a:endParaRPr lang="en-GB" sz="1100" b="1" dirty="0" smtClean="0">
              <a:effectLst/>
            </a:endParaRPr>
          </a:p>
          <a:p>
            <a:pPr>
              <a:lnSpc>
                <a:spcPct val="100000"/>
              </a:lnSpc>
            </a:pPr>
            <a:r>
              <a:rPr lang="en-GB" sz="1100" dirty="0" smtClean="0">
                <a:effectLst/>
              </a:rPr>
              <a:t>Where a constable or an authorised person reasonably believes that a person (P)  </a:t>
            </a:r>
          </a:p>
          <a:p>
            <a:pPr>
              <a:lnSpc>
                <a:spcPct val="100000"/>
              </a:lnSpc>
            </a:pPr>
            <a:r>
              <a:rPr lang="en-GB" sz="1100" dirty="0" smtClean="0">
                <a:effectLst/>
              </a:rPr>
              <a:t>(a</a:t>
            </a:r>
            <a:r>
              <a:rPr lang="en-GB" sz="1100" b="1" dirty="0" smtClean="0">
                <a:effectLst/>
              </a:rPr>
              <a:t>) is or has been consuming </a:t>
            </a:r>
            <a:r>
              <a:rPr lang="en-GB" sz="1100" dirty="0" smtClean="0">
                <a:effectLst/>
              </a:rPr>
              <a:t>alcohol in breach of a prohibition in a public spaces protection order, or </a:t>
            </a:r>
            <a:br>
              <a:rPr lang="en-GB" sz="1100" dirty="0" smtClean="0">
                <a:effectLst/>
              </a:rPr>
            </a:br>
            <a:r>
              <a:rPr lang="en-GB" sz="1100" dirty="0" smtClean="0">
                <a:effectLst/>
              </a:rPr>
              <a:t>(b) </a:t>
            </a:r>
            <a:r>
              <a:rPr lang="en-GB" sz="1100" b="1" dirty="0" smtClean="0">
                <a:effectLst/>
              </a:rPr>
              <a:t>intends to consume </a:t>
            </a:r>
            <a:r>
              <a:rPr lang="en-GB" sz="1100" dirty="0" smtClean="0">
                <a:effectLst/>
              </a:rPr>
              <a:t>alcohol in circumstances in which doing so would be a breach of such a prohibition. </a:t>
            </a:r>
          </a:p>
          <a:p>
            <a:pPr>
              <a:lnSpc>
                <a:spcPct val="100000"/>
              </a:lnSpc>
            </a:pPr>
            <a:r>
              <a:rPr lang="en-GB" sz="1100" dirty="0" smtClean="0">
                <a:effectLst/>
              </a:rPr>
              <a:t>(</a:t>
            </a:r>
            <a:r>
              <a:rPr lang="en-GB" sz="1100" b="0" dirty="0" smtClean="0">
                <a:effectLst/>
              </a:rPr>
              <a:t>authorised person </a:t>
            </a:r>
            <a:r>
              <a:rPr lang="en-GB" sz="1100" dirty="0" smtClean="0">
                <a:effectLst/>
              </a:rPr>
              <a:t>means a person authorised for the purposes of this section by the local authority that made the PSPO and includes PCSO’s</a:t>
            </a:r>
          </a:p>
          <a:p>
            <a:pPr>
              <a:lnSpc>
                <a:spcPct val="100000"/>
              </a:lnSpc>
            </a:pPr>
            <a:r>
              <a:rPr lang="en-GB" sz="1100" b="1" dirty="0" smtClean="0">
                <a:effectLst/>
              </a:rPr>
              <a:t>Notes</a:t>
            </a:r>
            <a:br>
              <a:rPr lang="en-GB" sz="1100" b="1" dirty="0" smtClean="0">
                <a:effectLst/>
              </a:rPr>
            </a:br>
            <a:r>
              <a:rPr lang="en-GB" sz="1100" i="0" dirty="0" smtClean="0">
                <a:effectLst/>
              </a:rPr>
              <a:t>The section provides that breach of an order prohibiting the consumption of alcohol is only an offence when an individual does not cease drinking or surrender alcoholic drinks when challenged by a police officer, PCSO or local authority officer. This ensures that officers are able to exercise discretion in each situation. Where there is no threat of anti-social behaviour, they need not challenge the individuals, for example a family picnic with a bottle of wine.</a:t>
            </a:r>
            <a:endParaRPr lang="en-GB" sz="1100" dirty="0"/>
          </a:p>
        </p:txBody>
      </p:sp>
      <p:sp>
        <p:nvSpPr>
          <p:cNvPr id="4" name="Slide Number Placeholder 3"/>
          <p:cNvSpPr>
            <a:spLocks noGrp="1"/>
          </p:cNvSpPr>
          <p:nvPr>
            <p:ph type="sldNum" sz="quarter" idx="10"/>
          </p:nvPr>
        </p:nvSpPr>
        <p:spPr/>
        <p:txBody>
          <a:bodyPr/>
          <a:lstStyle/>
          <a:p>
            <a:fld id="{CD68F834-2AC4-485C-9A2E-8285166A001C}" type="slidenum">
              <a:rPr lang="en-GB" smtClean="0"/>
              <a:t>17</a:t>
            </a:fld>
            <a:endParaRPr lang="en-GB"/>
          </a:p>
        </p:txBody>
      </p:sp>
    </p:spTree>
    <p:extLst>
      <p:ext uri="{BB962C8B-B14F-4D97-AF65-F5344CB8AC3E}">
        <p14:creationId xmlns:p14="http://schemas.microsoft.com/office/powerpoint/2010/main" val="38642175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0"/>
              </a:spcBef>
              <a:spcAft>
                <a:spcPts val="1813"/>
              </a:spcAft>
            </a:pPr>
            <a:endParaRPr lang="en-GB" altLang="en-US" sz="1100" dirty="0" smtClean="0">
              <a:ea typeface="ＭＳ Ｐゴシック" pitchFamily="34" charset="-128"/>
            </a:endParaRPr>
          </a:p>
          <a:p>
            <a:pPr>
              <a:lnSpc>
                <a:spcPct val="100000"/>
              </a:lnSpc>
            </a:pPr>
            <a:r>
              <a:rPr lang="en-GB" sz="1100" dirty="0" smtClean="0">
                <a:effectLst/>
              </a:rPr>
              <a:t>The constable or authorised person may require (P) </a:t>
            </a:r>
          </a:p>
          <a:p>
            <a:pPr>
              <a:lnSpc>
                <a:spcPct val="100000"/>
              </a:lnSpc>
            </a:pPr>
            <a:r>
              <a:rPr lang="en-GB" sz="1100" dirty="0" smtClean="0">
                <a:effectLst/>
              </a:rPr>
              <a:t>(a) </a:t>
            </a:r>
            <a:r>
              <a:rPr lang="en-GB" sz="1100" b="1" dirty="0" smtClean="0">
                <a:effectLst/>
              </a:rPr>
              <a:t>not to consume</a:t>
            </a:r>
            <a:r>
              <a:rPr lang="en-GB" sz="1100" dirty="0" smtClean="0">
                <a:effectLst/>
              </a:rPr>
              <a:t>, in breach of the order, alcohol or anything which the constable or authorised person reasonably believes to be alcohol; </a:t>
            </a:r>
            <a:br>
              <a:rPr lang="en-GB" sz="1100" dirty="0" smtClean="0">
                <a:effectLst/>
              </a:rPr>
            </a:br>
            <a:r>
              <a:rPr lang="en-GB" sz="1100" dirty="0" smtClean="0">
                <a:effectLst/>
              </a:rPr>
              <a:t>(b) </a:t>
            </a:r>
            <a:r>
              <a:rPr lang="en-GB" sz="1100" b="1" dirty="0" smtClean="0">
                <a:effectLst/>
              </a:rPr>
              <a:t>to surrender anything </a:t>
            </a:r>
            <a:r>
              <a:rPr lang="en-GB" sz="1100" dirty="0" smtClean="0">
                <a:effectLst/>
              </a:rPr>
              <a:t>in P's possession which is, or which the constable or authorised person reasonably believes to be, alcohol or a container for alcohol.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dirty="0" smtClean="0">
                <a:effectLst/>
              </a:rPr>
              <a:t>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100" dirty="0" smtClean="0">
                <a:ea typeface="ＭＳ Ｐゴシック" pitchFamily="34" charset="-128"/>
              </a:rPr>
              <a:t>The person must be informed that </a:t>
            </a:r>
            <a:r>
              <a:rPr lang="en-GB" altLang="en-US" sz="1100" b="1" dirty="0" smtClean="0">
                <a:ea typeface="ＭＳ Ｐゴシック" pitchFamily="34" charset="-128"/>
              </a:rPr>
              <a:t>failure to comply with the request, without reasonable excuse, is an offence for which the person may be arrested.</a:t>
            </a:r>
          </a:p>
          <a:p>
            <a:pPr>
              <a:lnSpc>
                <a:spcPct val="100000"/>
              </a:lnSpc>
            </a:pPr>
            <a:endParaRPr lang="en-GB" sz="1100" dirty="0" smtClean="0">
              <a:effectLst/>
            </a:endParaRPr>
          </a:p>
          <a:p>
            <a:pPr>
              <a:lnSpc>
                <a:spcPct val="100000"/>
              </a:lnSpc>
            </a:pPr>
            <a:r>
              <a:rPr lang="en-GB" sz="1100" dirty="0" smtClean="0">
                <a:effectLst/>
              </a:rPr>
              <a:t>A requirement imposed by an authorised person is not valid if the person - </a:t>
            </a:r>
          </a:p>
          <a:p>
            <a:pPr marL="228600" indent="-228600">
              <a:lnSpc>
                <a:spcPct val="100000"/>
              </a:lnSpc>
              <a:buAutoNum type="alphaLcParenBoth"/>
            </a:pPr>
            <a:r>
              <a:rPr lang="en-GB" sz="1100" dirty="0" smtClean="0">
                <a:effectLst/>
              </a:rPr>
              <a:t>is asked by P to show evidence of his or her authorisation, and </a:t>
            </a:r>
          </a:p>
          <a:p>
            <a:pPr marL="228600" indent="-228600">
              <a:lnSpc>
                <a:spcPct val="100000"/>
              </a:lnSpc>
              <a:buAutoNum type="alphaLcParenBoth"/>
            </a:pPr>
            <a:r>
              <a:rPr lang="en-GB" sz="1100" dirty="0" smtClean="0">
                <a:effectLst/>
              </a:rPr>
              <a:t>fails to do so. </a:t>
            </a:r>
          </a:p>
          <a:p>
            <a:pPr marL="228600" indent="-228600">
              <a:lnSpc>
                <a:spcPct val="100000"/>
              </a:lnSpc>
              <a:buAutoNum type="alphaLcParenBoth"/>
            </a:pPr>
            <a:endParaRPr lang="en-GB" sz="1100" dirty="0" smtClean="0">
              <a:effectLst/>
            </a:endParaRPr>
          </a:p>
          <a:p>
            <a:pPr>
              <a:lnSpc>
                <a:spcPct val="100000"/>
              </a:lnSpc>
            </a:pPr>
            <a:r>
              <a:rPr lang="en-GB" sz="1100" dirty="0" smtClean="0">
                <a:effectLst/>
              </a:rPr>
              <a:t>A constable or an authorised person may dispose of anything surrendered under in whatever way he or she thinks appropriate. </a:t>
            </a:r>
          </a:p>
          <a:p>
            <a:pPr>
              <a:lnSpc>
                <a:spcPct val="100000"/>
              </a:lnSpc>
              <a:spcBef>
                <a:spcPts val="0"/>
              </a:spcBef>
              <a:spcAft>
                <a:spcPts val="1813"/>
              </a:spcAft>
            </a:pPr>
            <a:endParaRPr lang="en-GB" altLang="en-US" sz="1100" dirty="0" smtClean="0">
              <a:ea typeface="ＭＳ Ｐゴシック" pitchFamily="34" charset="-128"/>
            </a:endParaRPr>
          </a:p>
          <a:p>
            <a:pPr>
              <a:lnSpc>
                <a:spcPct val="100000"/>
              </a:lnSpc>
              <a:spcBef>
                <a:spcPts val="0"/>
              </a:spcBef>
              <a:spcAft>
                <a:spcPts val="1813"/>
              </a:spcAft>
            </a:pPr>
            <a:r>
              <a:rPr lang="en-GB" altLang="en-US" sz="1100" dirty="0" smtClean="0">
                <a:ea typeface="ＭＳ Ｐゴシック" pitchFamily="34" charset="-128"/>
              </a:rPr>
              <a:t>Whether a particular excuse is reasonable is a question of fact for the magistrates or jury, as appropriate, to decide, after considering the facts.</a:t>
            </a:r>
          </a:p>
          <a:p>
            <a:pPr>
              <a:lnSpc>
                <a:spcPct val="100000"/>
              </a:lnSpc>
              <a:spcBef>
                <a:spcPts val="0"/>
              </a:spcBef>
              <a:spcAft>
                <a:spcPts val="1813"/>
              </a:spcAft>
            </a:pPr>
            <a:endParaRPr lang="en-GB" altLang="en-US" sz="1100" dirty="0" smtClean="0">
              <a:ea typeface="ＭＳ Ｐゴシック" pitchFamily="34" charset="-128"/>
            </a:endParaRPr>
          </a:p>
          <a:p>
            <a:pPr>
              <a:lnSpc>
                <a:spcPct val="100000"/>
              </a:lnSpc>
            </a:pPr>
            <a:r>
              <a:rPr lang="en-GB" sz="1100" dirty="0" smtClean="0">
                <a:effectLst/>
              </a:rPr>
              <a:t>A requirement imposed by an authorised person is not valid if the person - </a:t>
            </a:r>
          </a:p>
          <a:p>
            <a:pPr>
              <a:lnSpc>
                <a:spcPct val="100000"/>
              </a:lnSpc>
            </a:pPr>
            <a:r>
              <a:rPr lang="en-GB" sz="1100" dirty="0" smtClean="0">
                <a:effectLst/>
              </a:rPr>
              <a:t>(a) is asked by P to show evidence of his or her authorisation, and </a:t>
            </a:r>
            <a:br>
              <a:rPr lang="en-GB" sz="1100" dirty="0" smtClean="0">
                <a:effectLst/>
              </a:rPr>
            </a:br>
            <a:r>
              <a:rPr lang="en-GB" sz="1100" dirty="0" smtClean="0">
                <a:effectLst/>
              </a:rPr>
              <a:t>(b) fails to do so. </a:t>
            </a:r>
          </a:p>
          <a:p>
            <a:pPr>
              <a:lnSpc>
                <a:spcPct val="100000"/>
              </a:lnSpc>
            </a:pPr>
            <a:r>
              <a:rPr lang="en-GB" sz="1100" dirty="0" smtClean="0">
                <a:effectLst/>
              </a:rPr>
              <a:t>A constable or an authorised person may dispose of anything surrendered under in whatever way he or she thinks appropriate. </a:t>
            </a:r>
          </a:p>
          <a:p>
            <a:pPr>
              <a:lnSpc>
                <a:spcPct val="100000"/>
              </a:lnSpc>
            </a:pPr>
            <a:r>
              <a:rPr lang="en-GB" sz="1100" dirty="0" smtClean="0">
                <a:effectLst/>
              </a:rPr>
              <a:t>A person who fails without reasonable excuse to comply with a requirement imposed on him or her commits an offence </a:t>
            </a:r>
          </a:p>
          <a:p>
            <a:pPr>
              <a:lnSpc>
                <a:spcPct val="100000"/>
              </a:lnSpc>
            </a:pPr>
            <a:endParaRPr lang="en-GB" sz="1100" b="1" dirty="0" smtClean="0">
              <a:effectLst/>
            </a:endParaRPr>
          </a:p>
          <a:p>
            <a:pPr>
              <a:lnSpc>
                <a:spcPct val="100000"/>
              </a:lnSpc>
            </a:pPr>
            <a:r>
              <a:rPr lang="en-GB" sz="1100" b="1" dirty="0" smtClean="0">
                <a:effectLst/>
              </a:rPr>
              <a:t>Note</a:t>
            </a:r>
            <a:br>
              <a:rPr lang="en-GB" sz="1100" b="1" dirty="0" smtClean="0">
                <a:effectLst/>
              </a:rPr>
            </a:br>
            <a:r>
              <a:rPr lang="en-GB" sz="1100" i="0" dirty="0" smtClean="0">
                <a:effectLst/>
              </a:rPr>
              <a:t>The section provides that breach of an order prohibiting the consumption of alcohol is only an offence when an individual does not cease drinking or surrender alcoholic drinks when challenged by an enforcement officer. This could be a police officer, PCSO or local authority officer. This ensures that officers are able to exercise discretion in each situation. Where there is no threat of anti-social behaviour, they need not challenge the individuals, for example a family picnic with a bottle of wine.</a:t>
            </a:r>
            <a:br>
              <a:rPr lang="en-GB" sz="1100" i="0" dirty="0" smtClean="0">
                <a:effectLst/>
              </a:rPr>
            </a:br>
            <a:endParaRPr lang="en-GB" altLang="en-US" sz="1100" dirty="0" smtClean="0">
              <a:ea typeface="ＭＳ Ｐゴシック" pitchFamily="34" charset="-128"/>
            </a:endParaRPr>
          </a:p>
          <a:p>
            <a:pPr marL="0" marR="0" lvl="0" indent="0" algn="just" defTabSz="914400" rtl="0" eaLnBrk="0" fontAlgn="base" latinLnBrk="0" hangingPunct="0">
              <a:lnSpc>
                <a:spcPct val="100000"/>
              </a:lnSpc>
              <a:spcBef>
                <a:spcPct val="30000"/>
              </a:spcBef>
              <a:spcAft>
                <a:spcPct val="0"/>
              </a:spcAft>
              <a:buClrTx/>
              <a:buSzTx/>
              <a:buFontTx/>
              <a:buNone/>
              <a:tabLst/>
              <a:defRPr/>
            </a:pPr>
            <a:r>
              <a:rPr lang="en-US" altLang="en-US" sz="1100" b="0" dirty="0" smtClean="0">
                <a:ea typeface="ＭＳ Ｐゴシック" pitchFamily="34" charset="-128"/>
              </a:rPr>
              <a:t>This picture is of PCSO Wayne Chant seizing cans from people drinking on Barry Island beach.</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18</a:t>
            </a:fld>
            <a:endParaRPr lang="en-GB"/>
          </a:p>
        </p:txBody>
      </p:sp>
    </p:spTree>
    <p:extLst>
      <p:ext uri="{BB962C8B-B14F-4D97-AF65-F5344CB8AC3E}">
        <p14:creationId xmlns:p14="http://schemas.microsoft.com/office/powerpoint/2010/main" val="3462845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effectLst/>
              </a:rPr>
              <a:t>The Children and Young Persons Act 1933 was introduced to prevent children and young persons being exposed to moral and physical danger.</a:t>
            </a:r>
            <a:endParaRPr lang="en-GB" sz="1100" dirty="0" smtClean="0"/>
          </a:p>
          <a:p>
            <a:endParaRPr lang="en-GB" sz="1100" dirty="0" smtClean="0"/>
          </a:p>
          <a:p>
            <a:r>
              <a:rPr lang="en-GB" sz="1100" dirty="0" smtClean="0"/>
              <a:t>Section 7 of the Children and Young Persons Act 1933 </a:t>
            </a:r>
            <a:r>
              <a:rPr lang="en-GB" sz="1100" dirty="0" smtClean="0">
                <a:effectLst/>
              </a:rPr>
              <a:t>creates an offence if </a:t>
            </a:r>
            <a:r>
              <a:rPr lang="en-GB" sz="1100" dirty="0" smtClean="0"/>
              <a:t>tobacco products and/or cigarette papers are sold to persons under </a:t>
            </a:r>
            <a:r>
              <a:rPr lang="en-GB" sz="1100" b="1" dirty="0" smtClean="0"/>
              <a:t>18 years </a:t>
            </a:r>
            <a:r>
              <a:rPr lang="en-GB" sz="1100" dirty="0" smtClean="0"/>
              <a:t>old.</a:t>
            </a:r>
            <a:endParaRPr lang="en-GB" altLang="en-US" sz="1100" b="1" dirty="0" smtClean="0">
              <a:ea typeface="ＭＳ Ｐゴシック" pitchFamily="34" charset="-128"/>
            </a:endParaRPr>
          </a:p>
          <a:p>
            <a:endParaRPr lang="en-GB" altLang="en-US" sz="1100" b="1" dirty="0" smtClean="0">
              <a:ea typeface="ＭＳ Ｐゴシック" pitchFamily="34" charset="-128"/>
            </a:endParaRPr>
          </a:p>
          <a:p>
            <a:r>
              <a:rPr lang="en-GB" altLang="en-US" sz="1100" b="1" dirty="0" smtClean="0">
                <a:ea typeface="ＭＳ Ｐゴシック" pitchFamily="34" charset="-128"/>
              </a:rPr>
              <a:t>Section 7(3)</a:t>
            </a:r>
          </a:p>
          <a:p>
            <a:r>
              <a:rPr lang="en-GB" altLang="en-US" sz="1100" dirty="0" smtClean="0">
                <a:ea typeface="ＭＳ Ｐゴシック" pitchFamily="34" charset="-128"/>
              </a:rPr>
              <a:t>It is the </a:t>
            </a:r>
            <a:r>
              <a:rPr lang="en-GB" altLang="en-US" sz="1100" b="1" dirty="0" smtClean="0">
                <a:ea typeface="ＭＳ Ｐゴシック" pitchFamily="34" charset="-128"/>
              </a:rPr>
              <a:t>duty</a:t>
            </a:r>
            <a:r>
              <a:rPr lang="en-GB" altLang="en-US" sz="1100" dirty="0" smtClean="0">
                <a:ea typeface="ＭＳ Ｐゴシック" pitchFamily="34" charset="-128"/>
              </a:rPr>
              <a:t> of a constable to </a:t>
            </a:r>
            <a:r>
              <a:rPr lang="en-GB" altLang="en-US" sz="1100" b="1" dirty="0" smtClean="0">
                <a:ea typeface="ＭＳ Ｐゴシック" pitchFamily="34" charset="-128"/>
              </a:rPr>
              <a:t>seize</a:t>
            </a:r>
            <a:r>
              <a:rPr lang="en-GB" altLang="en-US" sz="1100" dirty="0" smtClean="0">
                <a:ea typeface="ＭＳ Ｐゴシック" pitchFamily="34" charset="-128"/>
              </a:rPr>
              <a:t> any tobacco or cigarette papers in the possession of any person apparently under the age of </a:t>
            </a:r>
            <a:r>
              <a:rPr lang="en-GB" altLang="en-US" sz="1100" b="1" dirty="0" smtClean="0">
                <a:ea typeface="ＭＳ Ｐゴシック" pitchFamily="34" charset="-128"/>
              </a:rPr>
              <a:t>16 years</a:t>
            </a:r>
            <a:r>
              <a:rPr lang="en-GB" altLang="en-US" sz="1100" dirty="0" smtClean="0">
                <a:ea typeface="ＭＳ Ｐゴシック" pitchFamily="34" charset="-128"/>
              </a:rPr>
              <a:t> whom the officer finds smoking in any street or public place, and these items will be </a:t>
            </a:r>
            <a:r>
              <a:rPr lang="en-GB" altLang="en-US" sz="1100" b="1" dirty="0" smtClean="0">
                <a:ea typeface="ＭＳ Ｐゴシック" pitchFamily="34" charset="-128"/>
              </a:rPr>
              <a:t>disposed</a:t>
            </a:r>
            <a:r>
              <a:rPr lang="en-GB" altLang="en-US" sz="1100" dirty="0" smtClean="0">
                <a:ea typeface="ＭＳ Ｐゴシック" pitchFamily="34" charset="-128"/>
              </a:rPr>
              <a:t> of as the police authority directs. </a:t>
            </a:r>
          </a:p>
          <a:p>
            <a:endParaRPr lang="en-GB" altLang="en-US" sz="1100" dirty="0" smtClean="0">
              <a:ea typeface="ＭＳ Ｐゴシック" pitchFamily="34" charset="-128"/>
            </a:endParaRPr>
          </a:p>
          <a:p>
            <a:r>
              <a:rPr lang="en-GB" altLang="en-US" sz="1100" dirty="0" smtClean="0">
                <a:ea typeface="ＭＳ Ｐゴシック" pitchFamily="34" charset="-128"/>
              </a:rPr>
              <a:t>These powers also apply to park keepers in uniform and accredited persons in uniform (PCSO’s) who must dispose of any seized items as provided for by their authority or employer.</a:t>
            </a:r>
          </a:p>
          <a:p>
            <a:endParaRPr lang="en-GB" altLang="en-US" sz="1100" dirty="0" smtClean="0">
              <a:ea typeface="ＭＳ Ｐゴシック" pitchFamily="34" charset="-128"/>
            </a:endParaRPr>
          </a:p>
          <a:p>
            <a:r>
              <a:rPr lang="en-GB" altLang="en-US" sz="1100" dirty="0" smtClean="0">
                <a:ea typeface="ＭＳ Ｐゴシック" pitchFamily="34" charset="-128"/>
              </a:rPr>
              <a:t>For the purposes of this section the expression tobacco includes cigarettes, any product containing tobacco and intended for oral or nasal use and smoking mixtures intended as a substitute for tobacco.</a:t>
            </a:r>
          </a:p>
          <a:p>
            <a:r>
              <a:rPr lang="en-GB" altLang="en-US" sz="1100" dirty="0" smtClean="0">
                <a:ea typeface="ＭＳ Ｐゴシック" pitchFamily="34" charset="-128"/>
              </a:rPr>
              <a:t>The expression ‘cigarette’ includes cut tobacco rolled up in paper, tobacco leaf, or other material in such form as to be capable of immediate use for smoking.</a:t>
            </a:r>
            <a:endParaRPr lang="en-GB" altLang="en-US" sz="1100" b="1" dirty="0" smtClean="0">
              <a:ea typeface="ＭＳ Ｐゴシック" pitchFamily="34" charset="-128"/>
            </a:endParaRPr>
          </a:p>
          <a:p>
            <a:endParaRPr lang="en-GB" altLang="en-US" sz="1100" b="1" dirty="0" smtClean="0">
              <a:ea typeface="ＭＳ Ｐゴシック" pitchFamily="34" charset="-128"/>
            </a:endParaRPr>
          </a:p>
          <a:p>
            <a:r>
              <a:rPr lang="en-GB" altLang="en-US" sz="1100" b="1" dirty="0" smtClean="0">
                <a:ea typeface="ＭＳ Ｐゴシック" pitchFamily="34" charset="-128"/>
              </a:rPr>
              <a:t>Please note</a:t>
            </a:r>
          </a:p>
          <a:p>
            <a:r>
              <a:rPr lang="en-GB" altLang="en-US" sz="1100" dirty="0" smtClean="0">
                <a:ea typeface="ＭＳ Ｐゴシック" pitchFamily="34" charset="-128"/>
              </a:rPr>
              <a:t>With regards to ‘e-cigarettes’, there is currently no legislation in the UK in relation to the possession, use or sale to persons under the age of 18 years.</a:t>
            </a:r>
          </a:p>
          <a:p>
            <a:r>
              <a:rPr lang="en-GB" altLang="en-US" sz="1100" dirty="0" smtClean="0">
                <a:ea typeface="ＭＳ Ｐゴシック" pitchFamily="34" charset="-128"/>
              </a:rPr>
              <a:t>There is suggestion however, that legislation covering ‘e-cigarettes’ will be adopted by the UK in the near future.</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19</a:t>
            </a:fld>
            <a:endParaRPr lang="en-GB"/>
          </a:p>
        </p:txBody>
      </p:sp>
    </p:spTree>
    <p:extLst>
      <p:ext uri="{BB962C8B-B14F-4D97-AF65-F5344CB8AC3E}">
        <p14:creationId xmlns:p14="http://schemas.microsoft.com/office/powerpoint/2010/main" val="41502536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smtClean="0">
                <a:ea typeface="ＭＳ Ｐゴシック" panose="020B0600070205080204" pitchFamily="34" charset="-128"/>
              </a:rPr>
              <a:t>Power to seize tobacco from a person aged under 16 and to dispose of that tobacco</a:t>
            </a:r>
            <a:r>
              <a:rPr lang="en-GB" altLang="en-US" sz="1100" dirty="0" smtClean="0">
                <a:ea typeface="ＭＳ Ｐゴシック" panose="020B0600070205080204" pitchFamily="34" charset="-128"/>
              </a:rPr>
              <a:t>. Paragraph 7 of Schedule 4 to the Police Reform Act 2002 </a:t>
            </a:r>
          </a:p>
          <a:p>
            <a:r>
              <a:rPr lang="en-GB" altLang="en-US" sz="1100" dirty="0" smtClean="0">
                <a:ea typeface="ＭＳ Ｐゴシック" panose="020B0600070205080204" pitchFamily="34" charset="-128"/>
              </a:rPr>
              <a:t>Paragraph 7 of Part 1 of Schedule 4 to the Police Reform Act 2002 endows a community support officers with the same powers of a constable or a uniformed park keeper under section 7(3) of the Children and Young Persons Act 1933 to seize tobacco or cigarette papers from any person who appears to be </a:t>
            </a:r>
            <a:r>
              <a:rPr lang="en-GB" altLang="en-US" sz="1100" b="1" dirty="0" smtClean="0">
                <a:solidFill>
                  <a:srgbClr val="FF0000"/>
                </a:solidFill>
                <a:ea typeface="ＭＳ Ｐゴシック" panose="020B0600070205080204" pitchFamily="34" charset="-128"/>
              </a:rPr>
              <a:t>under 16 </a:t>
            </a:r>
            <a:r>
              <a:rPr lang="en-GB" altLang="en-US" sz="1100" dirty="0" smtClean="0">
                <a:ea typeface="ＭＳ Ｐゴシック" panose="020B0600070205080204" pitchFamily="34" charset="-128"/>
              </a:rPr>
              <a:t>whom he finds smoking in any street or public place. The CSO may then dispose of any seized material in a manner as the relevant police authority provides. </a:t>
            </a:r>
          </a:p>
          <a:p>
            <a:endParaRPr lang="en-US" altLang="en-US" sz="1100" dirty="0" smtClean="0">
              <a:ea typeface="ＭＳ Ｐゴシック" panose="020B0600070205080204" pitchFamily="34" charset="-128"/>
            </a:endParaRPr>
          </a:p>
          <a:p>
            <a:r>
              <a:rPr lang="en-US" altLang="en-US" sz="1100" dirty="0" smtClean="0">
                <a:ea typeface="ＭＳ Ｐゴシック" panose="020B0600070205080204" pitchFamily="34" charset="-128"/>
              </a:rPr>
              <a:t>The term </a:t>
            </a:r>
            <a:r>
              <a:rPr lang="en-US" altLang="en-US" sz="1100" dirty="0" smtClean="0">
                <a:solidFill>
                  <a:srgbClr val="FF0000"/>
                </a:solidFill>
                <a:ea typeface="ＭＳ Ｐゴシック" panose="020B0600070205080204" pitchFamily="34" charset="-128"/>
              </a:rPr>
              <a:t>public place </a:t>
            </a:r>
            <a:r>
              <a:rPr lang="en-US" altLang="en-US" sz="1100" dirty="0" smtClean="0">
                <a:ea typeface="ＭＳ Ｐゴシック" panose="020B0600070205080204" pitchFamily="34" charset="-128"/>
              </a:rPr>
              <a:t>has the same definition as for confiscation of alcohol.</a:t>
            </a:r>
          </a:p>
          <a:p>
            <a:endParaRPr lang="en-US" altLang="en-US" sz="1100" dirty="0" smtClean="0">
              <a:ea typeface="ＭＳ Ｐゴシック" panose="020B0600070205080204" pitchFamily="34" charset="-128"/>
            </a:endParaRPr>
          </a:p>
          <a:p>
            <a:r>
              <a:rPr lang="en-US" altLang="en-US" sz="1100" dirty="0" smtClean="0">
                <a:ea typeface="ＭＳ Ｐゴシック" panose="020B0600070205080204" pitchFamily="34" charset="-128"/>
              </a:rPr>
              <a:t>On 1-10-2007 the age at which a person is legally allowed to purchase cigarettes/tobacco changed from 16yrs to 18yrs</a:t>
            </a:r>
          </a:p>
          <a:p>
            <a:r>
              <a:rPr lang="en-GB" altLang="en-US" sz="1100" dirty="0" smtClean="0">
                <a:ea typeface="ＭＳ Ｐゴシック" panose="020B0600070205080204" pitchFamily="34" charset="-128"/>
              </a:rPr>
              <a:t>(Section 7 of the Children and Young Persons Act 1933 prevents the sale of various tobacco products and/or cigarette papers to persons under eighteen years old.)</a:t>
            </a:r>
          </a:p>
          <a:p>
            <a:r>
              <a:rPr lang="en-GB" altLang="en-US" sz="1100" dirty="0" smtClean="0">
                <a:ea typeface="ＭＳ Ｐゴシック" panose="020B0600070205080204" pitchFamily="34" charset="-128"/>
              </a:rPr>
              <a:t>This has created an anomaly in that the age for confiscation has not been changed to reflect the change in purchase age.</a:t>
            </a:r>
          </a:p>
          <a:p>
            <a:r>
              <a:rPr lang="en-GB" altLang="en-US" sz="1100" dirty="0" smtClean="0">
                <a:ea typeface="ＭＳ Ｐゴシック" panose="020B0600070205080204" pitchFamily="34" charset="-128"/>
              </a:rPr>
              <a:t>Therefore, it is important to remember that you are only able to seize cigarettes/tobacco from </a:t>
            </a:r>
            <a:r>
              <a:rPr lang="en-GB" altLang="en-US" sz="1100" b="1" dirty="0" smtClean="0">
                <a:solidFill>
                  <a:srgbClr val="FF0000"/>
                </a:solidFill>
                <a:ea typeface="ＭＳ Ｐゴシック" panose="020B0600070205080204" pitchFamily="34" charset="-128"/>
              </a:rPr>
              <a:t>persons apparently under the age of 16yrs</a:t>
            </a:r>
          </a:p>
          <a:p>
            <a:endParaRPr lang="en-GB" altLang="en-US" sz="1100" dirty="0" smtClean="0">
              <a:solidFill>
                <a:srgbClr val="FF0000"/>
              </a:solidFill>
              <a:ea typeface="ＭＳ Ｐゴシック" panose="020B0600070205080204" pitchFamily="34" charset="-128"/>
            </a:endParaRPr>
          </a:p>
          <a:p>
            <a:r>
              <a:rPr lang="en-GB" altLang="en-US" sz="1100" dirty="0" smtClean="0">
                <a:ea typeface="ＭＳ Ｐゴシック" panose="020B0600070205080204" pitchFamily="34" charset="-128"/>
              </a:rPr>
              <a:t>If you find a person over 16yrs but under 18yrs, whilst you have no power of confiscation, you may wish to find out where they purchased the cigarettes from.</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20</a:t>
            </a:fld>
            <a:endParaRPr lang="en-GB"/>
          </a:p>
        </p:txBody>
      </p:sp>
    </p:spTree>
    <p:extLst>
      <p:ext uri="{BB962C8B-B14F-4D97-AF65-F5344CB8AC3E}">
        <p14:creationId xmlns:p14="http://schemas.microsoft.com/office/powerpoint/2010/main" val="38617210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smtClean="0">
                <a:ea typeface="ＭＳ Ｐゴシック" panose="020B0600070205080204" pitchFamily="34" charset="-128"/>
              </a:rPr>
              <a:t>The previous age in relation to this offence was 16yrs, however, in 2007 the age was amended to 18yrs.</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Please note this offence related to the sale of tobacco/cigarette papers and not the possession of them.</a:t>
            </a:r>
          </a:p>
          <a:p>
            <a:r>
              <a:rPr lang="en-GB" altLang="en-US" sz="1100" dirty="0" smtClean="0">
                <a:ea typeface="ＭＳ Ｐゴシック" panose="020B0600070205080204" pitchFamily="34" charset="-128"/>
              </a:rPr>
              <a:t>Confiscation powers apply to under 16s, therefore persons between the age of 16yrs and 18yrs can be in lawful possession of items.</a:t>
            </a:r>
          </a:p>
          <a:p>
            <a:r>
              <a:rPr lang="en-GB" altLang="en-US" sz="1100" dirty="0" smtClean="0">
                <a:ea typeface="ＭＳ Ｐゴシック" panose="020B0600070205080204" pitchFamily="34" charset="-128"/>
              </a:rPr>
              <a:t>(Consideration should be given to ascertaining where they have acquired them from in light of the above offence)</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For the purposes of this offence </a:t>
            </a:r>
            <a:r>
              <a:rPr lang="en-GB" altLang="en-US" sz="1100" b="1" dirty="0" smtClean="0">
                <a:ea typeface="ＭＳ Ｐゴシック" panose="020B0600070205080204" pitchFamily="34" charset="-128"/>
              </a:rPr>
              <a:t>tobacco</a:t>
            </a:r>
            <a:r>
              <a:rPr lang="en-GB" altLang="en-US" sz="1100" dirty="0" smtClean="0">
                <a:ea typeface="ＭＳ Ｐゴシック" panose="020B0600070205080204" pitchFamily="34" charset="-128"/>
              </a:rPr>
              <a:t> includes, cigarettes, any product containing tobacco and intended for oral or nasal use.  It also includes mixtures intended as a substitute for tobacco.  The term </a:t>
            </a:r>
            <a:r>
              <a:rPr lang="en-GB" altLang="en-US" sz="1100" b="1" dirty="0" smtClean="0">
                <a:ea typeface="ＭＳ Ｐゴシック" panose="020B0600070205080204" pitchFamily="34" charset="-128"/>
              </a:rPr>
              <a:t>cigarette</a:t>
            </a:r>
            <a:r>
              <a:rPr lang="en-GB" altLang="en-US" sz="1100" dirty="0" smtClean="0">
                <a:ea typeface="ＭＳ Ｐゴシック" panose="020B0600070205080204" pitchFamily="34" charset="-128"/>
              </a:rPr>
              <a:t> includes cut tobacco rolled up in paper, tobacco leaf, or other material in such form as to be capable of immediate use for smoking.</a:t>
            </a:r>
          </a:p>
          <a:p>
            <a:endParaRPr lang="en-GB" altLang="en-US" sz="1100" dirty="0" smtClean="0">
              <a:ea typeface="ＭＳ Ｐゴシック" panose="020B0600070205080204" pitchFamily="34" charset="-128"/>
            </a:endParaRPr>
          </a:p>
          <a:p>
            <a:r>
              <a:rPr lang="en-GB" altLang="en-US" sz="1100" dirty="0" smtClean="0">
                <a:ea typeface="ＭＳ Ｐゴシック" panose="020B0600070205080204" pitchFamily="34" charset="-128"/>
              </a:rPr>
              <a:t>It shall be a </a:t>
            </a:r>
            <a:r>
              <a:rPr lang="en-GB" altLang="en-US" sz="1100" b="1" dirty="0" smtClean="0">
                <a:ea typeface="ＭＳ Ｐゴシック" panose="020B0600070205080204" pitchFamily="34" charset="-128"/>
              </a:rPr>
              <a:t>defence</a:t>
            </a:r>
            <a:r>
              <a:rPr lang="en-GB" altLang="en-US" sz="1100" dirty="0" smtClean="0">
                <a:ea typeface="ＭＳ Ｐゴシック" panose="020B0600070205080204" pitchFamily="34" charset="-128"/>
              </a:rPr>
              <a:t> for a person charged with the offence to prove that they took all reasonable precautions and exercised due diligence to avoid the commission of the offence.</a:t>
            </a:r>
          </a:p>
          <a:p>
            <a:endParaRPr lang="en-GB" altLang="en-US" sz="1100" dirty="0" smtClean="0">
              <a:ea typeface="ＭＳ Ｐゴシック" panose="020B0600070205080204" pitchFamily="34" charset="-128"/>
            </a:endParaRPr>
          </a:p>
          <a:p>
            <a:r>
              <a:rPr lang="en-GB" altLang="en-US" sz="1100" b="1" dirty="0" smtClean="0">
                <a:ea typeface="ＭＳ Ｐゴシック" panose="020B0600070205080204" pitchFamily="34" charset="-128"/>
              </a:rPr>
              <a:t>Any questions?</a:t>
            </a:r>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21</a:t>
            </a:fld>
            <a:endParaRPr lang="en-GB"/>
          </a:p>
        </p:txBody>
      </p:sp>
    </p:spTree>
    <p:extLst>
      <p:ext uri="{BB962C8B-B14F-4D97-AF65-F5344CB8AC3E}">
        <p14:creationId xmlns:p14="http://schemas.microsoft.com/office/powerpoint/2010/main" val="37315284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22</a:t>
            </a:fld>
            <a:endParaRPr lang="en-GB"/>
          </a:p>
        </p:txBody>
      </p:sp>
    </p:spTree>
    <p:extLst>
      <p:ext uri="{BB962C8B-B14F-4D97-AF65-F5344CB8AC3E}">
        <p14:creationId xmlns:p14="http://schemas.microsoft.com/office/powerpoint/2010/main" val="17521320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23</a:t>
            </a:fld>
            <a:endParaRPr lang="en-GB"/>
          </a:p>
        </p:txBody>
      </p:sp>
    </p:spTree>
    <p:extLst>
      <p:ext uri="{BB962C8B-B14F-4D97-AF65-F5344CB8AC3E}">
        <p14:creationId xmlns:p14="http://schemas.microsoft.com/office/powerpoint/2010/main" val="17588845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24</a:t>
            </a:fld>
            <a:endParaRPr lang="en-GB"/>
          </a:p>
        </p:txBody>
      </p:sp>
    </p:spTree>
    <p:extLst>
      <p:ext uri="{BB962C8B-B14F-4D97-AF65-F5344CB8AC3E}">
        <p14:creationId xmlns:p14="http://schemas.microsoft.com/office/powerpoint/2010/main" val="1162888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25</a:t>
            </a:fld>
            <a:endParaRPr lang="en-GB"/>
          </a:p>
        </p:txBody>
      </p:sp>
    </p:spTree>
    <p:extLst>
      <p:ext uri="{BB962C8B-B14F-4D97-AF65-F5344CB8AC3E}">
        <p14:creationId xmlns:p14="http://schemas.microsoft.com/office/powerpoint/2010/main" val="22373606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26</a:t>
            </a:fld>
            <a:endParaRPr lang="en-GB"/>
          </a:p>
        </p:txBody>
      </p:sp>
    </p:spTree>
    <p:extLst>
      <p:ext uri="{BB962C8B-B14F-4D97-AF65-F5344CB8AC3E}">
        <p14:creationId xmlns:p14="http://schemas.microsoft.com/office/powerpoint/2010/main" val="41926782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u="sng" kern="1200" dirty="0" smtClean="0">
                <a:solidFill>
                  <a:schemeClr val="tx1"/>
                </a:solidFill>
                <a:effectLst/>
                <a:latin typeface="Arial" pitchFamily="34" charset="0"/>
                <a:ea typeface="ＭＳ Ｐゴシック" pitchFamily="-112" charset="-128"/>
                <a:cs typeface="ＭＳ Ｐゴシック" pitchFamily="-112" charset="-128"/>
                <a:hlinkClick r:id="rId3"/>
              </a:rPr>
              <a:t>https://www.youtube.com/watch ?v=JZQsA7G 0hvQ</a:t>
            </a:r>
            <a:r>
              <a:rPr lang="en-GB" sz="1100" u="sng" kern="1200" dirty="0" smtClean="0">
                <a:solidFill>
                  <a:schemeClr val="tx1"/>
                </a:solidFill>
                <a:effectLst/>
                <a:latin typeface="Arial" pitchFamily="34" charset="0"/>
                <a:ea typeface="ＭＳ Ｐゴシック" pitchFamily="-112" charset="-128"/>
                <a:cs typeface="ＭＳ Ｐゴシック" pitchFamily="-112" charset="-128"/>
              </a:rPr>
              <a:t> (this doesn’t seem to be available anymore!)</a:t>
            </a:r>
          </a:p>
          <a:p>
            <a:endParaRPr lang="en-GB" sz="1100" u="sng" kern="1200" dirty="0" smtClean="0">
              <a:solidFill>
                <a:schemeClr val="tx1"/>
              </a:solidFill>
              <a:effectLst/>
              <a:latin typeface="Arial" pitchFamily="34" charset="0"/>
              <a:ea typeface="ＭＳ Ｐゴシック" pitchFamily="-112" charset="-128"/>
            </a:endParaRPr>
          </a:p>
          <a:p>
            <a:r>
              <a:rPr lang="en-GB" sz="1100" dirty="0" smtClean="0"/>
              <a:t>https://youtu.be/e6Dk_Cy2zHY</a:t>
            </a:r>
            <a:endParaRPr lang="en-GB" sz="1100" dirty="0"/>
          </a:p>
        </p:txBody>
      </p:sp>
      <p:sp>
        <p:nvSpPr>
          <p:cNvPr id="4" name="Slide Number Placeholder 3"/>
          <p:cNvSpPr>
            <a:spLocks noGrp="1"/>
          </p:cNvSpPr>
          <p:nvPr>
            <p:ph type="sldNum" sz="quarter" idx="10"/>
          </p:nvPr>
        </p:nvSpPr>
        <p:spPr/>
        <p:txBody>
          <a:bodyPr/>
          <a:lstStyle/>
          <a:p>
            <a:fld id="{CD68F834-2AC4-485C-9A2E-8285166A001C}" type="slidenum">
              <a:rPr lang="en-GB" smtClean="0"/>
              <a:t>27</a:t>
            </a:fld>
            <a:endParaRPr lang="en-GB"/>
          </a:p>
        </p:txBody>
      </p:sp>
    </p:spTree>
    <p:extLst>
      <p:ext uri="{BB962C8B-B14F-4D97-AF65-F5344CB8AC3E}">
        <p14:creationId xmlns:p14="http://schemas.microsoft.com/office/powerpoint/2010/main" val="24834520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u="sng" dirty="0" smtClean="0"/>
              <a:t>Click</a:t>
            </a:r>
            <a:r>
              <a:rPr lang="en-GB" sz="1100" u="sng" baseline="0" dirty="0" smtClean="0"/>
              <a:t> on </a:t>
            </a:r>
            <a:r>
              <a:rPr lang="en-GB" sz="1100" u="sng" baseline="0" dirty="0" err="1" smtClean="0"/>
              <a:t>Kahoot</a:t>
            </a:r>
            <a:r>
              <a:rPr lang="en-GB" sz="1100" u="sng" baseline="0" dirty="0" smtClean="0"/>
              <a:t> to link to site</a:t>
            </a:r>
          </a:p>
          <a:p>
            <a:endParaRPr lang="en-GB" sz="1100" u="sng" baseline="0" dirty="0" smtClean="0"/>
          </a:p>
          <a:p>
            <a:r>
              <a:rPr lang="en-GB" sz="1100" kern="1200" dirty="0" err="1" smtClean="0">
                <a:solidFill>
                  <a:schemeClr val="tx1"/>
                </a:solidFill>
                <a:effectLst/>
                <a:latin typeface="Arial" pitchFamily="34" charset="0"/>
                <a:ea typeface="ＭＳ Ｐゴシック" pitchFamily="-112" charset="-128"/>
                <a:cs typeface="ＭＳ Ｐゴシック" pitchFamily="-112" charset="-128"/>
              </a:rPr>
              <a:t>Kahoot</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Quiz Instructions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 </a:t>
            </a:r>
            <a:r>
              <a:rPr lang="en-GB" sz="1100" kern="1200" dirty="0" err="1" smtClean="0">
                <a:solidFill>
                  <a:schemeClr val="tx1"/>
                </a:solidFill>
                <a:effectLst/>
                <a:latin typeface="Arial" pitchFamily="34" charset="0"/>
                <a:ea typeface="ＭＳ Ｐゴシック" pitchFamily="-112" charset="-128"/>
                <a:cs typeface="ＭＳ Ｐゴシック" pitchFamily="-112" charset="-128"/>
              </a:rPr>
              <a:t>Kahoot</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Points of Interest –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1. Alcohol/drugs</a:t>
            </a:r>
            <a:r>
              <a:rPr lang="en-GB" sz="1100" kern="1200" baseline="0" dirty="0" smtClean="0">
                <a:solidFill>
                  <a:schemeClr val="tx1"/>
                </a:solidFill>
                <a:effectLst/>
                <a:latin typeface="Arial" pitchFamily="34" charset="0"/>
                <a:ea typeface="ＭＳ Ｐゴシック" pitchFamily="-112" charset="-128"/>
                <a:cs typeface="ＭＳ Ｐゴシック" pitchFamily="-112" charset="-128"/>
              </a:rPr>
              <a:t> </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a:t>
            </a:r>
            <a:r>
              <a:rPr lang="en-GB" sz="1100" kern="1200" dirty="0" err="1" smtClean="0">
                <a:solidFill>
                  <a:schemeClr val="tx1"/>
                </a:solidFill>
                <a:effectLst/>
                <a:latin typeface="Arial" pitchFamily="34" charset="0"/>
                <a:ea typeface="ＭＳ Ｐゴシック" pitchFamily="-112" charset="-128"/>
                <a:cs typeface="ＭＳ Ｐゴシック" pitchFamily="-112" charset="-128"/>
              </a:rPr>
              <a:t>etc</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 PLAY GAME- TRAINER CHOICE.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2. You need one device and one website for the presentation machine. This is where the trainer controls the game.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3. To get a free account to create a </a:t>
            </a:r>
            <a:r>
              <a:rPr lang="en-GB" sz="1100" kern="1200" dirty="0" err="1" smtClean="0">
                <a:solidFill>
                  <a:schemeClr val="tx1"/>
                </a:solidFill>
                <a:effectLst/>
                <a:latin typeface="Arial" pitchFamily="34" charset="0"/>
                <a:ea typeface="ＭＳ Ｐゴシック" pitchFamily="-112" charset="-128"/>
                <a:cs typeface="ＭＳ Ｐゴシック" pitchFamily="-112" charset="-128"/>
              </a:rPr>
              <a:t>Kahoot</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go to this website. https://www.getkahoot.com/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 </a:t>
            </a:r>
          </a:p>
          <a:p>
            <a:r>
              <a:rPr lang="en-GB" sz="1100" kern="1200" dirty="0" err="1" smtClean="0">
                <a:solidFill>
                  <a:schemeClr val="tx1"/>
                </a:solidFill>
                <a:effectLst/>
                <a:latin typeface="Arial" pitchFamily="34" charset="0"/>
                <a:ea typeface="ＭＳ Ｐゴシック" pitchFamily="-112" charset="-128"/>
                <a:cs typeface="ＭＳ Ｐゴシック" pitchFamily="-112" charset="-128"/>
              </a:rPr>
              <a:t>Kahoots</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Solo – If students play on their own, they will each need a game response board like this. Each player submits their own player name and votes for each question. </a:t>
            </a:r>
          </a:p>
          <a:p>
            <a:r>
              <a:rPr lang="en-GB" sz="1100" kern="1200" dirty="0" err="1" smtClean="0">
                <a:solidFill>
                  <a:schemeClr val="tx1"/>
                </a:solidFill>
                <a:effectLst/>
                <a:latin typeface="Arial" pitchFamily="34" charset="0"/>
                <a:ea typeface="ＭＳ Ｐゴシック" pitchFamily="-112" charset="-128"/>
                <a:cs typeface="ＭＳ Ｐゴシック" pitchFamily="-112" charset="-128"/>
              </a:rPr>
              <a:t>Kahoots</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 In Partners –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Partners Select a name -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If Students play in partners, you may consider using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 One device for researching the answers to the quiz. Keep this window open on that one device so that they can search for answers.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 And one device to input the partnership response.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 You might have students research the answers on Pioneer Online, or on a .pdf or website, primary source material, or information you have provided.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  </a:t>
            </a:r>
          </a:p>
          <a:p>
            <a:r>
              <a:rPr lang="en-GB" sz="1100" kern="1200" dirty="0" err="1" smtClean="0">
                <a:solidFill>
                  <a:schemeClr val="tx1"/>
                </a:solidFill>
                <a:effectLst/>
                <a:latin typeface="Arial" pitchFamily="34" charset="0"/>
                <a:ea typeface="ＭＳ Ｐゴシック" pitchFamily="-112" charset="-128"/>
                <a:cs typeface="ＭＳ Ｐゴシック" pitchFamily="-112" charset="-128"/>
              </a:rPr>
              <a:t>Kahoot</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Quiz Instructions </a:t>
            </a:r>
          </a:p>
          <a:p>
            <a:r>
              <a:rPr lang="en-GB" sz="1100" u="sng" kern="1200" dirty="0" err="1" smtClean="0">
                <a:solidFill>
                  <a:schemeClr val="tx1"/>
                </a:solidFill>
                <a:effectLst/>
                <a:latin typeface="Arial" pitchFamily="34" charset="0"/>
                <a:ea typeface="ＭＳ Ｐゴシック" pitchFamily="-112" charset="-128"/>
                <a:cs typeface="ＭＳ Ｐゴシック" pitchFamily="-112" charset="-128"/>
              </a:rPr>
              <a:t>Kahoot</a:t>
            </a:r>
            <a:r>
              <a:rPr lang="en-GB" sz="1100" kern="1200" dirty="0" smtClean="0">
                <a:solidFill>
                  <a:schemeClr val="tx1"/>
                </a:solidFill>
                <a:effectLst/>
                <a:latin typeface="Arial" pitchFamily="34" charset="0"/>
                <a:ea typeface="ＭＳ Ｐゴシック" pitchFamily="-112" charset="-128"/>
                <a:cs typeface="ＭＳ Ｐゴシック" pitchFamily="-112" charset="-128"/>
              </a:rPr>
              <a:t> – To Play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1. Open the game on your presentation machine.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2. Student devices Go to kahoot.it.com – or down load app, They will be asked for a Game Pin.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3. Students refer to the presentation board (in front of room) for a Game Pin. </a:t>
            </a:r>
          </a:p>
          <a:p>
            <a:r>
              <a:rPr lang="en-GB" sz="1100" u="sng" kern="1200" dirty="0" smtClean="0">
                <a:solidFill>
                  <a:schemeClr val="tx1"/>
                </a:solidFill>
                <a:effectLst/>
                <a:latin typeface="Arial" pitchFamily="34" charset="0"/>
                <a:ea typeface="ＭＳ Ｐゴシック" pitchFamily="-112" charset="-128"/>
                <a:cs typeface="ＭＳ Ｐゴシック" pitchFamily="-112" charset="-128"/>
              </a:rPr>
              <a:t>Game </a:t>
            </a:r>
            <a:endParaRPr lang="en-GB" sz="1100" kern="1200" dirty="0" smtClean="0">
              <a:solidFill>
                <a:schemeClr val="tx1"/>
              </a:solidFill>
              <a:effectLst/>
              <a:latin typeface="Arial" pitchFamily="34" charset="0"/>
              <a:ea typeface="ＭＳ Ｐゴシック" pitchFamily="-112" charset="-128"/>
              <a:cs typeface="ＭＳ Ｐゴシック" pitchFamily="-112" charset="-128"/>
            </a:endParaRP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1. Students Enter the Game Pin – Click Enter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2. Students enter their name, or their anonymous name or their partnership name.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3. The player names will show up on the screen on the presentation machine. The game board on your 2nd device will look like this.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4. The length of time you will have to answer each question will depend on the question. (Quiz </a:t>
            </a:r>
          </a:p>
          <a:p>
            <a:r>
              <a:rPr lang="en-GB" sz="1100" kern="1200" dirty="0" smtClean="0">
                <a:solidFill>
                  <a:schemeClr val="tx1"/>
                </a:solidFill>
                <a:effectLst/>
                <a:latin typeface="Arial" pitchFamily="34" charset="0"/>
                <a:ea typeface="ＭＳ Ｐゴシック" pitchFamily="-112" charset="-128"/>
                <a:cs typeface="ＭＳ Ｐゴシック" pitchFamily="-112" charset="-128"/>
              </a:rPr>
              <a:t>creators make this decision as they create the quiz.) It could be from 5 seconds to 60 seconds. </a:t>
            </a:r>
            <a:endParaRPr lang="en-GB" sz="1100" u="sng" dirty="0" smtClean="0"/>
          </a:p>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28</a:t>
            </a:fld>
            <a:endParaRPr lang="en-GB"/>
          </a:p>
        </p:txBody>
      </p:sp>
    </p:spTree>
    <p:extLst>
      <p:ext uri="{BB962C8B-B14F-4D97-AF65-F5344CB8AC3E}">
        <p14:creationId xmlns:p14="http://schemas.microsoft.com/office/powerpoint/2010/main" val="32812036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29</a:t>
            </a:fld>
            <a:endParaRPr lang="en-GB"/>
          </a:p>
        </p:txBody>
      </p:sp>
    </p:spTree>
    <p:extLst>
      <p:ext uri="{BB962C8B-B14F-4D97-AF65-F5344CB8AC3E}">
        <p14:creationId xmlns:p14="http://schemas.microsoft.com/office/powerpoint/2010/main" val="4236229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297512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0034655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26507937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550252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20/02/2019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56755089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20/02/2019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79163312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20/02/2019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99790376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063121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004791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684684274"/>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89910609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8B2DD80-2896-40E9-A8FD-0602C065F1AE}" type="datetimeFigureOut">
              <a:rPr lang="en-GB" smtClean="0"/>
              <a:t>20/02/2019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9144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253148392"/>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2.jpg"/><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8" Type="http://schemas.openxmlformats.org/officeDocument/2006/relationships/hyperlink" Target="https://youtu.be/GDUR-EOuURw" TargetMode="External"/><Relationship Id="rId3" Type="http://schemas.openxmlformats.org/officeDocument/2006/relationships/image" Target="../media/image3.jpg"/><Relationship Id="rId7" Type="http://schemas.openxmlformats.org/officeDocument/2006/relationships/hyperlink" Target="https://youtu.be/dAX2RlZPdAY"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hyperlink" Target="https://youtu.be/4wcUXEWmxIc" TargetMode="External"/><Relationship Id="rId5" Type="http://schemas.openxmlformats.org/officeDocument/2006/relationships/image" Target="../media/image13.png"/><Relationship Id="rId4" Type="http://schemas.openxmlformats.org/officeDocument/2006/relationships/hyperlink" Target="https://youtu.be/XUFc3TF9eu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14.jpeg"/><Relationship Id="rId4" Type="http://schemas.openxmlformats.org/officeDocument/2006/relationships/image" Target="../media/image3.jp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3.jpg"/><Relationship Id="rId13" Type="http://schemas.openxmlformats.org/officeDocument/2006/relationships/image" Target="../media/image19.jpeg"/><Relationship Id="rId3" Type="http://schemas.openxmlformats.org/officeDocument/2006/relationships/tags" Target="../tags/tag4.xml"/><Relationship Id="rId7" Type="http://schemas.openxmlformats.org/officeDocument/2006/relationships/notesSlide" Target="../notesSlides/notesSlide11.xml"/><Relationship Id="rId12" Type="http://schemas.openxmlformats.org/officeDocument/2006/relationships/image" Target="../media/image18.jpe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7.xml"/><Relationship Id="rId11" Type="http://schemas.openxmlformats.org/officeDocument/2006/relationships/image" Target="../media/image17.jpeg"/><Relationship Id="rId5" Type="http://schemas.openxmlformats.org/officeDocument/2006/relationships/tags" Target="../tags/tag6.xml"/><Relationship Id="rId10" Type="http://schemas.openxmlformats.org/officeDocument/2006/relationships/image" Target="../media/image16.jpeg"/><Relationship Id="rId4" Type="http://schemas.openxmlformats.org/officeDocument/2006/relationships/tags" Target="../tags/tag5.xml"/><Relationship Id="rId9"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3.jpg"/><Relationship Id="rId7"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25.jpeg"/><Relationship Id="rId5" Type="http://schemas.openxmlformats.org/officeDocument/2006/relationships/image" Target="../media/image3.jp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3.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0.xml"/><Relationship Id="rId6" Type="http://schemas.microsoft.com/office/2007/relationships/hdphoto" Target="../media/hdphoto1.wdp"/><Relationship Id="rId5" Type="http://schemas.openxmlformats.org/officeDocument/2006/relationships/image" Target="../media/image26.jpeg"/><Relationship Id="rId4" Type="http://schemas.openxmlformats.org/officeDocument/2006/relationships/image" Target="../media/image3.jp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image" Target="../media/image27.jpeg"/><Relationship Id="rId5" Type="http://schemas.openxmlformats.org/officeDocument/2006/relationships/image" Target="../media/image3.jp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tags" Target="../tags/tag15.xml"/><Relationship Id="rId7" Type="http://schemas.openxmlformats.org/officeDocument/2006/relationships/image" Target="../media/image28.jpeg"/><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image" Target="../media/image3.jpg"/><Relationship Id="rId5" Type="http://schemas.openxmlformats.org/officeDocument/2006/relationships/notesSlide" Target="../notesSlides/notesSlide19.xml"/><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29.jpeg"/><Relationship Id="rId5" Type="http://schemas.openxmlformats.org/officeDocument/2006/relationships/image" Target="../media/image3.jp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30.png"/><Relationship Id="rId4" Type="http://schemas.openxmlformats.org/officeDocument/2006/relationships/image" Target="../media/image3.jp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image" Target="../media/image31.jpeg"/><Relationship Id="rId5" Type="http://schemas.openxmlformats.org/officeDocument/2006/relationships/image" Target="../media/image3.jp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32.jpeg"/><Relationship Id="rId5" Type="http://schemas.openxmlformats.org/officeDocument/2006/relationships/image" Target="../media/image3.jp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image" Target="../media/image33.jpeg"/><Relationship Id="rId5" Type="http://schemas.openxmlformats.org/officeDocument/2006/relationships/image" Target="../media/image3.jp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13.png"/><Relationship Id="rId4" Type="http://schemas.openxmlformats.org/officeDocument/2006/relationships/hyperlink" Target="https://youtu.be/e6Dk_Cy2zHY"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35.emf"/><Relationship Id="rId4" Type="http://schemas.openxmlformats.org/officeDocument/2006/relationships/hyperlink" Target="https://www.getkahoot.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283690" y="1916832"/>
            <a:ext cx="3413927" cy="2169825"/>
          </a:xfrm>
          <a:prstGeom prst="rect">
            <a:avLst/>
          </a:prstGeom>
          <a:noFill/>
        </p:spPr>
        <p:txBody>
          <a:bodyPr wrap="square" rtlCol="0">
            <a:spAutoFit/>
          </a:bodyPr>
          <a:lstStyle/>
          <a:p>
            <a:pPr algn="ctr" defTabSz="685800" fontAlgn="auto">
              <a:spcBef>
                <a:spcPts val="0"/>
              </a:spcBef>
              <a:spcAft>
                <a:spcPts val="0"/>
              </a:spcAft>
            </a:pPr>
            <a:r>
              <a:rPr lang="en-GB" sz="3000" dirty="0" smtClean="0">
                <a:solidFill>
                  <a:srgbClr val="CD1141"/>
                </a:solidFill>
                <a:latin typeface="Tahoma" panose="020B0604030504040204" pitchFamily="34" charset="0"/>
                <a:ea typeface="Tahoma" panose="020B0604030504040204" pitchFamily="34" charset="0"/>
                <a:cs typeface="Tahoma" panose="020B0604030504040204" pitchFamily="34" charset="0"/>
              </a:rPr>
              <a:t>Confiscation of Alcohol &amp; Licensing Offences </a:t>
            </a:r>
            <a:endParaRPr lang="en-GB" sz="3000" dirty="0">
              <a:solidFill>
                <a:srgbClr val="CD1141"/>
              </a:solidFill>
              <a:latin typeface="Tahoma" panose="020B0604030504040204" pitchFamily="34" charset="0"/>
              <a:ea typeface="Tahoma" panose="020B0604030504040204" pitchFamily="34" charset="0"/>
              <a:cs typeface="Tahoma" panose="020B0604030504040204" pitchFamily="34" charset="0"/>
            </a:endParaRPr>
          </a:p>
          <a:p>
            <a:pPr defTabSz="685800" fontAlgn="auto">
              <a:spcBef>
                <a:spcPts val="0"/>
              </a:spcBef>
              <a:spcAft>
                <a:spcPts val="0"/>
              </a:spcAft>
            </a:pPr>
            <a:endParaRPr lang="en-GB" sz="1500" b="0" dirty="0">
              <a:solidFill>
                <a:srgbClr val="42516F"/>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stretch>
            <a:fillRect/>
          </a:stretch>
        </p:blipFill>
        <p:spPr>
          <a:xfrm>
            <a:off x="282271" y="260648"/>
            <a:ext cx="594412" cy="717866"/>
          </a:xfrm>
          <a:prstGeom prst="rect">
            <a:avLst/>
          </a:prstGeom>
        </p:spPr>
      </p:pic>
    </p:spTree>
    <p:extLst>
      <p:ext uri="{BB962C8B-B14F-4D97-AF65-F5344CB8AC3E}">
        <p14:creationId xmlns:p14="http://schemas.microsoft.com/office/powerpoint/2010/main" val="16293877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4">
            <a:lum bright="70000" contrast="-70000"/>
            <a:extLst>
              <a:ext uri="{28A0092B-C50C-407E-A947-70E740481C1C}">
                <a14:useLocalDpi xmlns:a14="http://schemas.microsoft.com/office/drawing/2010/main" val="0"/>
              </a:ext>
            </a:extLst>
          </a:blip>
          <a:srcRect l="23015" r="4851"/>
          <a:stretch/>
        </p:blipFill>
        <p:spPr>
          <a:xfrm>
            <a:off x="899592" y="861682"/>
            <a:ext cx="7236296" cy="4826188"/>
          </a:xfrm>
          <a:prstGeom prst="rect">
            <a:avLst/>
          </a:prstGeom>
        </p:spPr>
      </p:pic>
      <p:sp>
        <p:nvSpPr>
          <p:cNvPr id="5" name="Content Placeholder 2"/>
          <p:cNvSpPr txBox="1">
            <a:spLocks/>
          </p:cNvSpPr>
          <p:nvPr/>
        </p:nvSpPr>
        <p:spPr>
          <a:xfrm>
            <a:off x="917848" y="1667081"/>
            <a:ext cx="7236296" cy="3215390"/>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547688" indent="-411163" fontAlgn="auto">
              <a:spcAft>
                <a:spcPts val="0"/>
              </a:spcAft>
              <a:buFontTx/>
              <a:buNone/>
            </a:pPr>
            <a:endParaRPr lang="en-GB" altLang="en-US" b="0" dirty="0" smtClean="0">
              <a:ea typeface="ＭＳ Ｐゴシック" pitchFamily="34" charset="-128"/>
            </a:endParaRPr>
          </a:p>
          <a:p>
            <a:pPr marL="136525" indent="0" algn="ctr" fontAlgn="auto">
              <a:spcAft>
                <a:spcPts val="0"/>
              </a:spcAft>
              <a:buNone/>
            </a:pPr>
            <a:r>
              <a:rPr lang="en-GB" altLang="en-US" sz="3200" b="1" dirty="0" smtClean="0">
                <a:ea typeface="ＭＳ Ｐゴシック" pitchFamily="34" charset="-128"/>
              </a:rPr>
              <a:t>Alcohol and crime and disorder</a:t>
            </a:r>
          </a:p>
          <a:p>
            <a:pPr marL="547688" indent="-411163" algn="ctr" fontAlgn="auto">
              <a:spcAft>
                <a:spcPts val="0"/>
              </a:spcAft>
            </a:pPr>
            <a:endParaRPr lang="en-GB" altLang="en-US" sz="3200" b="0" dirty="0" smtClean="0">
              <a:ea typeface="ＭＳ Ｐゴシック" pitchFamily="34" charset="-128"/>
            </a:endParaRPr>
          </a:p>
          <a:p>
            <a:pPr marL="547688" indent="-411163" algn="ctr" fontAlgn="auto">
              <a:spcAft>
                <a:spcPts val="0"/>
              </a:spcAft>
              <a:buFontTx/>
              <a:buNone/>
            </a:pPr>
            <a:r>
              <a:rPr lang="en-GB" altLang="en-US" sz="3200" b="0" dirty="0" smtClean="0">
                <a:ea typeface="ＭＳ Ｐゴシック" pitchFamily="34" charset="-128"/>
              </a:rPr>
              <a:t>50% of all crime</a:t>
            </a:r>
          </a:p>
          <a:p>
            <a:pPr marL="547688" indent="-411163" algn="ctr" fontAlgn="auto">
              <a:spcAft>
                <a:spcPts val="0"/>
              </a:spcAft>
              <a:buFontTx/>
              <a:buNone/>
            </a:pPr>
            <a:endParaRPr lang="en-GB" altLang="en-US" sz="3200" b="0" dirty="0" smtClean="0">
              <a:ea typeface="ＭＳ Ｐゴシック" pitchFamily="34" charset="-128"/>
            </a:endParaRPr>
          </a:p>
          <a:p>
            <a:pPr marL="547688" indent="-411163" algn="ctr" fontAlgn="auto">
              <a:spcAft>
                <a:spcPts val="0"/>
              </a:spcAft>
              <a:buFontTx/>
              <a:buNone/>
            </a:pPr>
            <a:r>
              <a:rPr lang="en-GB" altLang="en-US" sz="3200" b="0" dirty="0" smtClean="0">
                <a:ea typeface="ＭＳ Ｐゴシック" pitchFamily="34" charset="-128"/>
              </a:rPr>
              <a:t>90% of offences involving public disorder</a:t>
            </a:r>
          </a:p>
          <a:p>
            <a:pPr marL="547688" indent="-411163" fontAlgn="auto">
              <a:spcAft>
                <a:spcPts val="0"/>
              </a:spcAft>
              <a:buFontTx/>
              <a:buNone/>
            </a:pPr>
            <a:endParaRPr lang="en-GB" altLang="en-US" sz="3200" b="0" dirty="0">
              <a:ea typeface="ＭＳ Ｐゴシック" pitchFamily="34" charset="-128"/>
            </a:endParaRPr>
          </a:p>
        </p:txBody>
      </p:sp>
      <p:sp>
        <p:nvSpPr>
          <p:cNvPr id="6" name="TextBox 5"/>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Alcohol and Offending</a:t>
            </a:r>
            <a:endParaRPr lang="en-GB" sz="3200" b="1" dirty="0">
              <a:solidFill>
                <a:schemeClr val="bg1"/>
              </a:solidFill>
            </a:endParaRPr>
          </a:p>
        </p:txBody>
      </p:sp>
    </p:spTree>
    <p:extLst>
      <p:ext uri="{BB962C8B-B14F-4D97-AF65-F5344CB8AC3E}">
        <p14:creationId xmlns:p14="http://schemas.microsoft.com/office/powerpoint/2010/main" val="309868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21679"/>
          <a:stretch/>
        </p:blipFill>
        <p:spPr>
          <a:xfrm>
            <a:off x="395536" y="1244756"/>
            <a:ext cx="4049666" cy="2736304"/>
          </a:xfrm>
          <a:prstGeom prst="rect">
            <a:avLst/>
          </a:prstGeom>
          <a:ln>
            <a:noFill/>
          </a:ln>
          <a:effectLst>
            <a:softEdge rad="112500"/>
          </a:effec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80147" y="1244756"/>
            <a:ext cx="4015230" cy="2759631"/>
          </a:xfrm>
          <a:prstGeom prst="rect">
            <a:avLst/>
          </a:prstGeom>
          <a:ln>
            <a:noFill/>
          </a:ln>
          <a:effectLst>
            <a:softEdge rad="112500"/>
          </a:effectLst>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43808" y="3958410"/>
            <a:ext cx="3528392" cy="1963433"/>
          </a:xfrm>
          <a:prstGeom prst="rect">
            <a:avLst/>
          </a:prstGeom>
          <a:ln>
            <a:noFill/>
          </a:ln>
          <a:effectLst>
            <a:softEdge rad="112500"/>
          </a:effectLst>
        </p:spPr>
      </p:pic>
      <p:sp>
        <p:nvSpPr>
          <p:cNvPr id="7" name="TextBox 6"/>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Public Drunkenness</a:t>
            </a:r>
            <a:endParaRPr lang="en-GB" sz="3200" b="1" dirty="0">
              <a:solidFill>
                <a:schemeClr val="bg1"/>
              </a:solidFill>
            </a:endParaRPr>
          </a:p>
        </p:txBody>
      </p:sp>
    </p:spTree>
    <p:extLst>
      <p:ext uri="{BB962C8B-B14F-4D97-AF65-F5344CB8AC3E}">
        <p14:creationId xmlns:p14="http://schemas.microsoft.com/office/powerpoint/2010/main" val="2305597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239382" y="1412776"/>
            <a:ext cx="5865881" cy="3785322"/>
          </a:xfrm>
          <a:prstGeom prst="rect">
            <a:avLst/>
          </a:prstGeom>
          <a:noFill/>
          <a:ln>
            <a:noFill/>
          </a:ln>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marL="0" marR="0" lvl="0" indent="0" algn="ctr" defTabSz="914400" rtl="0" eaLnBrk="0" fontAlgn="base" latinLnBrk="0" hangingPunct="0">
              <a:lnSpc>
                <a:spcPct val="100000"/>
              </a:lnSpc>
              <a:spcBef>
                <a:spcPts val="0"/>
              </a:spcBef>
              <a:spcAft>
                <a:spcPts val="2400"/>
              </a:spcAft>
              <a:buClrTx/>
              <a:buSzTx/>
              <a:buFontTx/>
              <a:buNone/>
              <a:tabLst/>
              <a:defRPr/>
            </a:pPr>
            <a:r>
              <a:rPr kumimoji="0" lang="en-GB" altLang="en-US" sz="1800" b="0" i="0" u="none" strike="noStrike" kern="0" cap="none" spc="0" normalizeH="0" baseline="0" noProof="0" dirty="0" smtClean="0">
                <a:ln>
                  <a:noFill/>
                </a:ln>
                <a:solidFill>
                  <a:schemeClr val="tx1"/>
                </a:solidFill>
                <a:effectLst/>
                <a:uLnTx/>
                <a:uFillTx/>
                <a:latin typeface="Arial" panose="020B0604020202020204" pitchFamily="34" charset="0"/>
                <a:ea typeface="ＭＳ Ｐゴシック" pitchFamily="34" charset="-128"/>
                <a:cs typeface="Arial" panose="020B0604020202020204" pitchFamily="34" charset="0"/>
              </a:rPr>
              <a:t>Any person found </a:t>
            </a:r>
            <a:r>
              <a:rPr kumimoji="0" lang="en-GB" altLang="en-US" sz="1800" b="1" i="0" u="none" strike="noStrike" kern="0" cap="none" spc="0" normalizeH="0" baseline="0" noProof="0" dirty="0" smtClean="0">
                <a:ln>
                  <a:noFill/>
                </a:ln>
                <a:solidFill>
                  <a:srgbClr val="FF0000"/>
                </a:solidFill>
                <a:effectLst/>
                <a:uLnTx/>
                <a:uFillTx/>
                <a:latin typeface="Arial" panose="020B0604020202020204" pitchFamily="34" charset="0"/>
                <a:ea typeface="ＭＳ Ｐゴシック" pitchFamily="34" charset="-128"/>
                <a:cs typeface="Arial" panose="020B0604020202020204" pitchFamily="34" charset="0"/>
              </a:rPr>
              <a:t>drunk</a:t>
            </a:r>
            <a:r>
              <a:rPr kumimoji="0" lang="en-GB" altLang="en-US" sz="1800" b="1" i="0" u="none" strike="noStrike" kern="0" cap="none" spc="0" normalizeH="0" baseline="0" noProof="0" dirty="0" smtClean="0">
                <a:ln>
                  <a:noFill/>
                </a:ln>
                <a:solidFill>
                  <a:srgbClr val="002060"/>
                </a:solidFill>
                <a:effectLst/>
                <a:uLnTx/>
                <a:uFillTx/>
                <a:latin typeface="Arial" panose="020B0604020202020204" pitchFamily="34" charset="0"/>
                <a:ea typeface="ＭＳ Ｐゴシック" pitchFamily="34" charset="-128"/>
                <a:cs typeface="Arial" panose="020B0604020202020204" pitchFamily="34" charset="0"/>
              </a:rPr>
              <a:t> </a:t>
            </a:r>
            <a:r>
              <a:rPr kumimoji="0" lang="en-GB" altLang="en-US" sz="1800" b="0" i="0" u="none" strike="noStrike" kern="0" cap="none" spc="0" normalizeH="0" baseline="0" noProof="0" dirty="0" smtClean="0">
                <a:ln>
                  <a:noFill/>
                </a:ln>
                <a:solidFill>
                  <a:schemeClr val="tx1"/>
                </a:solidFill>
                <a:effectLst/>
                <a:uLnTx/>
                <a:uFillTx/>
                <a:latin typeface="Arial" panose="020B0604020202020204" pitchFamily="34" charset="0"/>
                <a:ea typeface="ＭＳ Ｐゴシック" pitchFamily="34" charset="-128"/>
                <a:cs typeface="Arial" panose="020B0604020202020204" pitchFamily="34" charset="0"/>
              </a:rPr>
              <a:t>and</a:t>
            </a:r>
            <a:r>
              <a:rPr kumimoji="0" lang="en-GB" altLang="en-US" sz="1800" b="0" i="0" u="none" strike="noStrike" kern="0" cap="none" spc="0" normalizeH="0" baseline="0" noProof="0" dirty="0" smtClean="0">
                <a:ln>
                  <a:noFill/>
                </a:ln>
                <a:solidFill>
                  <a:srgbClr val="FF0000"/>
                </a:solidFill>
                <a:effectLst/>
                <a:uLnTx/>
                <a:uFillTx/>
                <a:latin typeface="Arial" panose="020B0604020202020204" pitchFamily="34" charset="0"/>
                <a:ea typeface="ＭＳ Ｐゴシック" pitchFamily="34" charset="-128"/>
                <a:cs typeface="Arial" panose="020B0604020202020204" pitchFamily="34" charset="0"/>
              </a:rPr>
              <a:t> </a:t>
            </a:r>
            <a:r>
              <a:rPr kumimoji="0" lang="en-GB" altLang="en-US" sz="1800" b="1" i="0" u="none" strike="noStrike" kern="0" cap="none" spc="0" normalizeH="0" baseline="0" noProof="0" dirty="0" smtClean="0">
                <a:ln>
                  <a:noFill/>
                </a:ln>
                <a:solidFill>
                  <a:srgbClr val="FF0000"/>
                </a:solidFill>
                <a:effectLst/>
                <a:uLnTx/>
                <a:uFillTx/>
                <a:latin typeface="Arial" panose="020B0604020202020204" pitchFamily="34" charset="0"/>
                <a:ea typeface="ＭＳ Ｐゴシック" pitchFamily="34" charset="-128"/>
                <a:cs typeface="Arial" panose="020B0604020202020204" pitchFamily="34" charset="0"/>
              </a:rPr>
              <a:t>incapable </a:t>
            </a:r>
            <a:r>
              <a:rPr kumimoji="0" lang="en-GB" altLang="en-US" sz="1800" b="0" i="0" u="none" strike="noStrike" kern="0" cap="none" spc="0" normalizeH="0" baseline="0" noProof="0" dirty="0" smtClean="0">
                <a:ln>
                  <a:noFill/>
                </a:ln>
                <a:solidFill>
                  <a:srgbClr val="FF0000"/>
                </a:solidFill>
                <a:effectLst/>
                <a:uLnTx/>
                <a:uFillTx/>
                <a:latin typeface="Arial" panose="020B0604020202020204" pitchFamily="34" charset="0"/>
                <a:ea typeface="ＭＳ Ｐゴシック" pitchFamily="34" charset="-128"/>
                <a:cs typeface="Arial" panose="020B0604020202020204" pitchFamily="34" charset="0"/>
              </a:rPr>
              <a:t> </a:t>
            </a:r>
            <a:r>
              <a:rPr kumimoji="0" lang="en-GB" altLang="en-US" sz="1800" b="0" i="0" u="none" strike="noStrike" kern="0" cap="none" spc="0" normalizeH="0" baseline="0" noProof="0" dirty="0" smtClean="0">
                <a:ln>
                  <a:noFill/>
                </a:ln>
                <a:solidFill>
                  <a:schemeClr val="tx1"/>
                </a:solidFill>
                <a:effectLst/>
                <a:uLnTx/>
                <a:uFillTx/>
                <a:latin typeface="Arial" panose="020B0604020202020204" pitchFamily="34" charset="0"/>
                <a:ea typeface="ＭＳ Ｐゴシック" pitchFamily="34" charset="-128"/>
                <a:cs typeface="Arial" panose="020B0604020202020204" pitchFamily="34" charset="0"/>
              </a:rPr>
              <a:t>in a</a:t>
            </a:r>
          </a:p>
          <a:p>
            <a:pPr marL="0" marR="0" lvl="0" indent="0" algn="ctr" defTabSz="914400" rtl="0" eaLnBrk="0" fontAlgn="base" latinLnBrk="0" hangingPunct="0">
              <a:lnSpc>
                <a:spcPct val="100000"/>
              </a:lnSpc>
              <a:spcBef>
                <a:spcPts val="0"/>
              </a:spcBef>
              <a:spcAft>
                <a:spcPts val="2400"/>
              </a:spcAft>
              <a:buClrTx/>
              <a:buSzTx/>
              <a:buFontTx/>
              <a:buNone/>
              <a:tabLst/>
              <a:defRPr/>
            </a:pPr>
            <a:r>
              <a:rPr kumimoji="0" lang="en-GB" altLang="en-US" sz="1800" b="0" i="0" u="none" strike="noStrike" kern="0" cap="none" spc="0" normalizeH="0" baseline="0" noProof="0" dirty="0" smtClean="0">
                <a:ln>
                  <a:noFill/>
                </a:ln>
                <a:solidFill>
                  <a:srgbClr val="333399"/>
                </a:solidFill>
                <a:effectLst/>
                <a:uLnTx/>
                <a:uFillTx/>
                <a:latin typeface="Arial" panose="020B0604020202020204" pitchFamily="34" charset="0"/>
                <a:ea typeface="ＭＳ Ｐゴシック" pitchFamily="34" charset="-128"/>
                <a:cs typeface="Arial" panose="020B0604020202020204" pitchFamily="34" charset="0"/>
              </a:rPr>
              <a:t>  </a:t>
            </a:r>
            <a:r>
              <a:rPr kumimoji="0" lang="en-GB" altLang="en-US" sz="1800" b="1" i="0" u="none" strike="noStrike" kern="0" cap="none" spc="0" normalizeH="0" baseline="0" noProof="0" dirty="0" smtClean="0">
                <a:ln>
                  <a:noFill/>
                </a:ln>
                <a:solidFill>
                  <a:srgbClr val="FF0000"/>
                </a:solidFill>
                <a:effectLst/>
                <a:uLnTx/>
                <a:uFillTx/>
                <a:latin typeface="Arial" panose="020B0604020202020204" pitchFamily="34" charset="0"/>
                <a:ea typeface="ＭＳ Ｐゴシック" pitchFamily="34" charset="-128"/>
                <a:cs typeface="Arial" panose="020B0604020202020204" pitchFamily="34" charset="0"/>
              </a:rPr>
              <a:t>highway</a:t>
            </a:r>
            <a:r>
              <a:rPr kumimoji="0" lang="en-GB" altLang="en-US" sz="1800" b="0" i="0" u="none" strike="noStrike" kern="0" cap="none" spc="0" normalizeH="0" baseline="0" noProof="0" dirty="0" smtClean="0">
                <a:ln>
                  <a:noFill/>
                </a:ln>
                <a:solidFill>
                  <a:srgbClr val="FF0000"/>
                </a:solidFill>
                <a:effectLst/>
                <a:uLnTx/>
                <a:uFillTx/>
                <a:latin typeface="Arial" panose="020B0604020202020204" pitchFamily="34" charset="0"/>
                <a:ea typeface="ＭＳ Ｐゴシック" pitchFamily="34" charset="-128"/>
                <a:cs typeface="Arial" panose="020B0604020202020204" pitchFamily="34" charset="0"/>
              </a:rPr>
              <a:t> </a:t>
            </a:r>
            <a:r>
              <a:rPr kumimoji="0" lang="en-GB" altLang="en-US" sz="1800" b="0" i="0" u="none" strike="noStrike" kern="0" cap="none" spc="0" normalizeH="0" baseline="0" noProof="0" dirty="0" smtClean="0">
                <a:ln>
                  <a:noFill/>
                </a:ln>
                <a:solidFill>
                  <a:schemeClr val="tx1"/>
                </a:solidFill>
                <a:effectLst/>
                <a:uLnTx/>
                <a:uFillTx/>
                <a:latin typeface="Arial" panose="020B0604020202020204" pitchFamily="34" charset="0"/>
                <a:ea typeface="ＭＳ Ｐゴシック" pitchFamily="34" charset="-128"/>
                <a:cs typeface="Arial" panose="020B0604020202020204" pitchFamily="34" charset="0"/>
              </a:rPr>
              <a:t>or other </a:t>
            </a:r>
            <a:r>
              <a:rPr kumimoji="0" lang="en-GB" altLang="en-US" sz="1800" b="1" i="0" u="none" strike="noStrike" kern="0" cap="none" spc="0" normalizeH="0" baseline="0" noProof="0" dirty="0" smtClean="0">
                <a:ln>
                  <a:noFill/>
                </a:ln>
                <a:solidFill>
                  <a:srgbClr val="FF0000"/>
                </a:solidFill>
                <a:effectLst/>
                <a:uLnTx/>
                <a:uFillTx/>
                <a:latin typeface="Arial" panose="020B0604020202020204" pitchFamily="34" charset="0"/>
                <a:ea typeface="ＭＳ Ｐゴシック" pitchFamily="34" charset="-128"/>
                <a:cs typeface="Arial" panose="020B0604020202020204" pitchFamily="34" charset="0"/>
              </a:rPr>
              <a:t>public </a:t>
            </a:r>
          </a:p>
          <a:p>
            <a:pPr lvl="0" algn="ctr">
              <a:spcBef>
                <a:spcPts val="0"/>
              </a:spcBef>
              <a:spcAft>
                <a:spcPts val="2400"/>
              </a:spcAft>
              <a:defRPr/>
            </a:pPr>
            <a:r>
              <a:rPr kumimoji="0" lang="en-GB" altLang="en-US" sz="1800" b="1" i="0" u="none" strike="noStrike" kern="0" cap="none" spc="0" normalizeH="0" baseline="0" noProof="0" dirty="0" smtClean="0">
                <a:ln>
                  <a:noFill/>
                </a:ln>
                <a:solidFill>
                  <a:srgbClr val="FF0000"/>
                </a:solidFill>
                <a:effectLst/>
                <a:uLnTx/>
                <a:uFillTx/>
                <a:latin typeface="Arial" panose="020B0604020202020204" pitchFamily="34" charset="0"/>
                <a:ea typeface="ＭＳ Ｐゴシック" pitchFamily="34" charset="-128"/>
                <a:cs typeface="Arial" panose="020B0604020202020204" pitchFamily="34" charset="0"/>
              </a:rPr>
              <a:t>place,</a:t>
            </a:r>
            <a:r>
              <a:rPr lang="en-GB" altLang="en-US" sz="1800" b="0" kern="0" dirty="0">
                <a:solidFill>
                  <a:srgbClr val="FF0000"/>
                </a:solidFill>
                <a:latin typeface="Arial" panose="020B0604020202020204" pitchFamily="34" charset="0"/>
                <a:ea typeface="ＭＳ Ｐゴシック" pitchFamily="34" charset="-128"/>
                <a:cs typeface="Arial" panose="020B0604020202020204" pitchFamily="34" charset="0"/>
              </a:rPr>
              <a:t> </a:t>
            </a:r>
            <a:r>
              <a:rPr lang="en-GB" altLang="en-US" sz="1800" b="0" kern="0" dirty="0">
                <a:solidFill>
                  <a:schemeClr val="tx1"/>
                </a:solidFill>
                <a:latin typeface="Arial" panose="020B0604020202020204" pitchFamily="34" charset="0"/>
                <a:ea typeface="ＭＳ Ｐゴシック" pitchFamily="34" charset="-128"/>
                <a:cs typeface="Arial" panose="020B0604020202020204" pitchFamily="34" charset="0"/>
              </a:rPr>
              <a:t>whether a building or </a:t>
            </a:r>
          </a:p>
          <a:p>
            <a:pPr lvl="0" algn="ctr">
              <a:spcBef>
                <a:spcPts val="0"/>
              </a:spcBef>
              <a:spcAft>
                <a:spcPts val="2400"/>
              </a:spcAft>
              <a:defRPr/>
            </a:pPr>
            <a:r>
              <a:rPr lang="en-GB" altLang="en-US" sz="1800" b="0" kern="0" dirty="0">
                <a:solidFill>
                  <a:schemeClr val="tx1"/>
                </a:solidFill>
                <a:latin typeface="Arial" panose="020B0604020202020204" pitchFamily="34" charset="0"/>
                <a:ea typeface="ＭＳ Ｐゴシック" pitchFamily="34" charset="-128"/>
                <a:cs typeface="Arial" panose="020B0604020202020204" pitchFamily="34" charset="0"/>
              </a:rPr>
              <a:t>not, or on licensed premises </a:t>
            </a:r>
          </a:p>
          <a:p>
            <a:pPr lvl="0" algn="ctr">
              <a:spcBef>
                <a:spcPts val="0"/>
              </a:spcBef>
              <a:spcAft>
                <a:spcPts val="2400"/>
              </a:spcAft>
              <a:defRPr/>
            </a:pPr>
            <a:r>
              <a:rPr lang="en-GB" sz="1800" b="0" dirty="0">
                <a:solidFill>
                  <a:schemeClr val="tx1"/>
                </a:solidFill>
                <a:latin typeface="Arial" panose="020B0604020202020204" pitchFamily="34" charset="0"/>
                <a:cs typeface="Arial" panose="020B0604020202020204" pitchFamily="34" charset="0"/>
              </a:rPr>
              <a:t>who appears to be incapable of</a:t>
            </a:r>
          </a:p>
          <a:p>
            <a:pPr lvl="0" algn="ctr">
              <a:spcBef>
                <a:spcPts val="0"/>
              </a:spcBef>
              <a:spcAft>
                <a:spcPts val="2400"/>
              </a:spcAft>
              <a:defRPr/>
            </a:pPr>
            <a:r>
              <a:rPr lang="en-GB" sz="1800" b="0" dirty="0">
                <a:solidFill>
                  <a:schemeClr val="tx1"/>
                </a:solidFill>
                <a:latin typeface="Arial" panose="020B0604020202020204" pitchFamily="34" charset="0"/>
                <a:cs typeface="Arial" panose="020B0604020202020204" pitchFamily="34" charset="0"/>
              </a:rPr>
              <a:t> taking care of themselves’ </a:t>
            </a:r>
          </a:p>
          <a:p>
            <a:pPr lvl="0" algn="ctr">
              <a:spcBef>
                <a:spcPts val="0"/>
              </a:spcBef>
              <a:spcAft>
                <a:spcPts val="2400"/>
              </a:spcAft>
              <a:defRPr/>
            </a:pPr>
            <a:r>
              <a:rPr lang="en-GB" altLang="en-US" sz="1800" b="0" kern="0" dirty="0">
                <a:solidFill>
                  <a:schemeClr val="tx1"/>
                </a:solidFill>
                <a:latin typeface="Arial" panose="020B0604020202020204" pitchFamily="34" charset="0"/>
                <a:ea typeface="ＭＳ Ｐゴシック" pitchFamily="34" charset="-128"/>
                <a:cs typeface="Arial" panose="020B0604020202020204" pitchFamily="34" charset="0"/>
              </a:rPr>
              <a:t>commits an offence</a:t>
            </a:r>
          </a:p>
          <a:p>
            <a:pPr algn="ctr">
              <a:spcBef>
                <a:spcPts val="0"/>
              </a:spcBef>
              <a:spcAft>
                <a:spcPts val="2400"/>
              </a:spcAft>
              <a:defRPr/>
            </a:pPr>
            <a:r>
              <a:rPr lang="en-GB" altLang="en-US" sz="2000" kern="0" dirty="0">
                <a:solidFill>
                  <a:srgbClr val="002060"/>
                </a:solidFill>
                <a:latin typeface="Arial" panose="020B0604020202020204" pitchFamily="34" charset="0"/>
                <a:ea typeface="ＭＳ Ｐゴシック" pitchFamily="34" charset="-128"/>
                <a:cs typeface="Arial" panose="020B0604020202020204" pitchFamily="34" charset="0"/>
              </a:rPr>
              <a:t> Section 12 Licensing Act 1872</a:t>
            </a:r>
          </a:p>
          <a:p>
            <a:pPr marL="0" marR="0" lvl="0" indent="0" algn="ctr" defTabSz="914400" rtl="0" eaLnBrk="0" fontAlgn="base" latinLnBrk="0" hangingPunct="0">
              <a:lnSpc>
                <a:spcPct val="100000"/>
              </a:lnSpc>
              <a:spcBef>
                <a:spcPts val="0"/>
              </a:spcBef>
              <a:spcAft>
                <a:spcPts val="2400"/>
              </a:spcAft>
              <a:buClrTx/>
              <a:buSzTx/>
              <a:buFontTx/>
              <a:buNone/>
              <a:tabLst/>
              <a:defRPr/>
            </a:pPr>
            <a:endParaRPr kumimoji="0" lang="en-GB" altLang="en-US" sz="2800" b="0" i="0" u="none" strike="noStrike" kern="0" cap="none" spc="0" normalizeH="0" baseline="0" noProof="0" dirty="0" smtClean="0">
              <a:ln>
                <a:noFill/>
              </a:ln>
              <a:solidFill>
                <a:srgbClr val="333399"/>
              </a:solidFill>
              <a:effectLst/>
              <a:uLnTx/>
              <a:uFillTx/>
              <a:latin typeface="Verdana"/>
              <a:ea typeface="ＭＳ Ｐゴシック" pitchFamily="34" charset="-128"/>
            </a:endParaRPr>
          </a:p>
          <a:p>
            <a:pPr marL="0" marR="0" lvl="0" indent="0" algn="l" defTabSz="914400" rtl="0" eaLnBrk="0" fontAlgn="base" latinLnBrk="0" hangingPunct="0">
              <a:lnSpc>
                <a:spcPct val="100000"/>
              </a:lnSpc>
              <a:spcBef>
                <a:spcPts val="0"/>
              </a:spcBef>
              <a:spcAft>
                <a:spcPts val="2400"/>
              </a:spcAft>
              <a:buClrTx/>
              <a:buSzTx/>
              <a:buFontTx/>
              <a:buNone/>
              <a:tabLst/>
              <a:defRPr/>
            </a:pPr>
            <a:endParaRPr kumimoji="0" lang="en-GB" altLang="en-US" sz="2400" b="0" i="0" u="none" strike="noStrike" kern="0" cap="none" spc="0" normalizeH="0" baseline="0" noProof="0" dirty="0" smtClean="0">
              <a:ln>
                <a:noFill/>
              </a:ln>
              <a:solidFill>
                <a:srgbClr val="333399"/>
              </a:solidFill>
              <a:effectLst/>
              <a:uLnTx/>
              <a:uFillTx/>
              <a:latin typeface="Verdana"/>
              <a:ea typeface="ＭＳ Ｐゴシック" pitchFamily="34" charset="-128"/>
            </a:endParaRPr>
          </a:p>
          <a:p>
            <a:pPr marL="0" marR="0" lvl="0" indent="0" algn="l" defTabSz="914400" rtl="0" eaLnBrk="0" fontAlgn="base" latinLnBrk="0" hangingPunct="0">
              <a:lnSpc>
                <a:spcPct val="100000"/>
              </a:lnSpc>
              <a:spcBef>
                <a:spcPts val="0"/>
              </a:spcBef>
              <a:spcAft>
                <a:spcPts val="2400"/>
              </a:spcAft>
              <a:buClrTx/>
              <a:buSzTx/>
              <a:buFontTx/>
              <a:buNone/>
              <a:tabLst/>
              <a:defRPr/>
            </a:pPr>
            <a:endParaRPr kumimoji="0" lang="en-GB" altLang="en-US" sz="2400" b="0" i="0" u="none" strike="noStrike" kern="0" cap="none" spc="0" normalizeH="0" baseline="0" noProof="0" dirty="0" smtClean="0">
              <a:ln>
                <a:noFill/>
              </a:ln>
              <a:solidFill>
                <a:srgbClr val="333399"/>
              </a:solidFill>
              <a:effectLst/>
              <a:uLnTx/>
              <a:uFillTx/>
              <a:latin typeface="Verdana"/>
              <a:ea typeface="ＭＳ Ｐゴシック" pitchFamily="34" charset="-128"/>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05263" y="1412776"/>
            <a:ext cx="2293069" cy="4278760"/>
          </a:xfrm>
          <a:prstGeom prst="rect">
            <a:avLst/>
          </a:prstGeom>
          <a:ln>
            <a:noFill/>
          </a:ln>
          <a:effectLst>
            <a:softEdge rad="112500"/>
          </a:effectLst>
        </p:spPr>
      </p:pic>
      <p:sp>
        <p:nvSpPr>
          <p:cNvPr id="5" name="TextBox 4"/>
          <p:cNvSpPr txBox="1"/>
          <p:nvPr/>
        </p:nvSpPr>
        <p:spPr>
          <a:xfrm>
            <a:off x="395536" y="438495"/>
            <a:ext cx="8280920" cy="461665"/>
          </a:xfrm>
          <a:prstGeom prst="rect">
            <a:avLst/>
          </a:prstGeom>
          <a:solidFill>
            <a:srgbClr val="002060"/>
          </a:solidFill>
        </p:spPr>
        <p:txBody>
          <a:bodyPr wrap="square" rtlCol="0">
            <a:spAutoFit/>
          </a:bodyPr>
          <a:lstStyle/>
          <a:p>
            <a:pPr algn="ctr"/>
            <a:r>
              <a:rPr lang="en-GB" sz="2400" dirty="0" smtClean="0"/>
              <a:t>Being Drunk and Incapable in a </a:t>
            </a:r>
            <a:r>
              <a:rPr lang="en-GB" sz="2400" dirty="0" smtClean="0"/>
              <a:t>Public </a:t>
            </a:r>
            <a:r>
              <a:rPr lang="en-GB" sz="2400" dirty="0" smtClean="0"/>
              <a:t>Place</a:t>
            </a:r>
            <a:endParaRPr lang="en-GB" sz="2400" b="1" dirty="0">
              <a:solidFill>
                <a:schemeClr val="bg1"/>
              </a:solidFill>
            </a:endParaRPr>
          </a:p>
        </p:txBody>
      </p:sp>
    </p:spTree>
    <p:extLst>
      <p:ext uri="{BB962C8B-B14F-4D97-AF65-F5344CB8AC3E}">
        <p14:creationId xmlns:p14="http://schemas.microsoft.com/office/powerpoint/2010/main" val="294804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5"/>
          <p:cNvSpPr txBox="1">
            <a:spLocks/>
          </p:cNvSpPr>
          <p:nvPr/>
        </p:nvSpPr>
        <p:spPr bwMode="auto">
          <a:xfrm>
            <a:off x="477835" y="1305692"/>
            <a:ext cx="8229600" cy="1697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b="0" i="0" u="none" strike="noStrike" kern="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Any person who in any public place </a:t>
            </a: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b="0" i="0" u="none" strike="noStrike" kern="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is guilty, while drunk, of disorderly behaviour </a:t>
            </a: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b="0" i="0" u="none" strike="noStrike" kern="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shall be guilty of an offence</a:t>
            </a:r>
          </a:p>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sz="2800" b="1" i="0" u="none" strike="noStrike" kern="0" cap="none" spc="0" normalizeH="0" baseline="0" noProof="0" dirty="0" smtClean="0">
              <a:ln>
                <a:noFill/>
              </a:ln>
              <a:solidFill>
                <a:srgbClr val="333399"/>
              </a:solidFill>
              <a:effectLst/>
              <a:uLnTx/>
              <a:uFillTx/>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4"/>
          <a:stretch>
            <a:fillRect/>
          </a:stretch>
        </p:blipFill>
        <p:spPr>
          <a:xfrm>
            <a:off x="1547664" y="4005064"/>
            <a:ext cx="2692115" cy="1728192"/>
          </a:xfrm>
          <a:prstGeom prst="rect">
            <a:avLst/>
          </a:prstGeom>
        </p:spPr>
      </p:pic>
      <p:pic>
        <p:nvPicPr>
          <p:cNvPr id="5" name="Picture 4"/>
          <p:cNvPicPr>
            <a:picLocks noChangeAspect="1"/>
          </p:cNvPicPr>
          <p:nvPr/>
        </p:nvPicPr>
        <p:blipFill>
          <a:blip r:embed="rId5"/>
          <a:stretch>
            <a:fillRect/>
          </a:stretch>
        </p:blipFill>
        <p:spPr>
          <a:xfrm>
            <a:off x="5076056" y="4005064"/>
            <a:ext cx="2829769" cy="1724666"/>
          </a:xfrm>
          <a:prstGeom prst="rect">
            <a:avLst/>
          </a:prstGeom>
        </p:spPr>
      </p:pic>
      <p:sp>
        <p:nvSpPr>
          <p:cNvPr id="6" name="TextBox 5"/>
          <p:cNvSpPr txBox="1"/>
          <p:nvPr/>
        </p:nvSpPr>
        <p:spPr>
          <a:xfrm>
            <a:off x="395536" y="404517"/>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Drunk and Disorderly</a:t>
            </a:r>
            <a:endParaRPr lang="en-GB" sz="3200" b="1" dirty="0">
              <a:solidFill>
                <a:schemeClr val="bg1"/>
              </a:solidFill>
            </a:endParaRPr>
          </a:p>
        </p:txBody>
      </p:sp>
      <p:sp>
        <p:nvSpPr>
          <p:cNvPr id="7" name="Rectangle 6"/>
          <p:cNvSpPr/>
          <p:nvPr/>
        </p:nvSpPr>
        <p:spPr>
          <a:xfrm>
            <a:off x="1691680" y="3002933"/>
            <a:ext cx="5688632" cy="369332"/>
          </a:xfrm>
          <a:prstGeom prst="rect">
            <a:avLst/>
          </a:prstGeom>
          <a:solidFill>
            <a:schemeClr val="accent1">
              <a:lumMod val="20000"/>
              <a:lumOff val="80000"/>
            </a:schemeClr>
          </a:solidFill>
        </p:spPr>
        <p:txBody>
          <a:bodyPr wrap="square">
            <a:spAutoFit/>
          </a:bodyPr>
          <a:lstStyle/>
          <a:p>
            <a:pPr lvl="0" algn="ctr" eaLnBrk="0" hangingPunct="0">
              <a:spcBef>
                <a:spcPct val="20000"/>
              </a:spcBef>
              <a:defRPr/>
            </a:pPr>
            <a:r>
              <a:rPr lang="en-GB" sz="1800" kern="0" dirty="0">
                <a:solidFill>
                  <a:srgbClr val="002060"/>
                </a:solidFill>
                <a:latin typeface="Arial" panose="020B0604020202020204" pitchFamily="34" charset="0"/>
                <a:cs typeface="Arial" panose="020B0604020202020204" pitchFamily="34" charset="0"/>
              </a:rPr>
              <a:t>Section 91 of the Criminal Justice Act 1967 </a:t>
            </a:r>
          </a:p>
        </p:txBody>
      </p:sp>
    </p:spTree>
    <p:extLst>
      <p:ext uri="{BB962C8B-B14F-4D97-AF65-F5344CB8AC3E}">
        <p14:creationId xmlns:p14="http://schemas.microsoft.com/office/powerpoint/2010/main" val="1856593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txBox="1">
            <a:spLocks/>
          </p:cNvSpPr>
          <p:nvPr/>
        </p:nvSpPr>
        <p:spPr bwMode="auto">
          <a:xfrm>
            <a:off x="971600" y="2043839"/>
            <a:ext cx="3950929" cy="3168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18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1800">
                <a:solidFill>
                  <a:schemeClr val="accent2"/>
                </a:solidFill>
                <a:latin typeface="+mn-lt"/>
              </a:defRPr>
            </a:lvl6pPr>
            <a:lvl7pPr marL="2971800" indent="-228600" algn="l" rtl="0" fontAlgn="base">
              <a:spcBef>
                <a:spcPct val="20000"/>
              </a:spcBef>
              <a:spcAft>
                <a:spcPct val="0"/>
              </a:spcAft>
              <a:buChar char="»"/>
              <a:defRPr sz="1800">
                <a:solidFill>
                  <a:schemeClr val="accent2"/>
                </a:solidFill>
                <a:latin typeface="+mn-lt"/>
              </a:defRPr>
            </a:lvl7pPr>
            <a:lvl8pPr marL="3429000" indent="-228600" algn="l" rtl="0" fontAlgn="base">
              <a:spcBef>
                <a:spcPct val="20000"/>
              </a:spcBef>
              <a:spcAft>
                <a:spcPct val="0"/>
              </a:spcAft>
              <a:buChar char="»"/>
              <a:defRPr sz="1800">
                <a:solidFill>
                  <a:schemeClr val="accent2"/>
                </a:solidFill>
                <a:latin typeface="+mn-lt"/>
              </a:defRPr>
            </a:lvl8pPr>
            <a:lvl9pPr marL="3886200" indent="-228600" algn="l" rtl="0" fontAlgn="base">
              <a:spcBef>
                <a:spcPct val="20000"/>
              </a:spcBef>
              <a:spcAft>
                <a:spcPct val="0"/>
              </a:spcAft>
              <a:buChar char="»"/>
              <a:defRPr sz="1800">
                <a:solidFill>
                  <a:schemeClr val="accent2"/>
                </a:solidFill>
                <a:latin typeface="+mn-lt"/>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b="0" i="0" u="none" strike="noStrike" kern="0" cap="none" spc="0" normalizeH="0" baseline="0" noProof="0" dirty="0" smtClean="0">
                <a:ln>
                  <a:noFill/>
                </a:ln>
                <a:solidFill>
                  <a:schemeClr val="tx1"/>
                </a:solidFill>
                <a:effectLst/>
                <a:uLnTx/>
                <a:uFillTx/>
                <a:latin typeface="Verdana"/>
              </a:rPr>
              <a:t>Investigate offences </a:t>
            </a: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b="0" i="0" u="none" strike="noStrike" kern="0" cap="none" spc="0" normalizeH="0" baseline="0" noProof="0" dirty="0" smtClean="0">
                <a:ln>
                  <a:noFill/>
                </a:ln>
                <a:solidFill>
                  <a:schemeClr val="tx1"/>
                </a:solidFill>
                <a:effectLst/>
                <a:uLnTx/>
                <a:uFillTx/>
                <a:latin typeface="Verdana"/>
              </a:rPr>
              <a:t>or </a:t>
            </a:r>
          </a:p>
          <a:p>
            <a:pPr marL="0" marR="0" lvl="0" indent="0" algn="ctr" defTabSz="914400" rtl="0" eaLnBrk="0" fontAlgn="base" latinLnBrk="0" hangingPunct="0">
              <a:lnSpc>
                <a:spcPct val="100000"/>
              </a:lnSpc>
              <a:spcBef>
                <a:spcPct val="20000"/>
              </a:spcBef>
              <a:spcAft>
                <a:spcPct val="0"/>
              </a:spcAft>
              <a:buClrTx/>
              <a:buSzTx/>
              <a:buFontTx/>
              <a:buNone/>
              <a:tabLst/>
              <a:defRPr/>
            </a:pPr>
            <a:r>
              <a:rPr lang="en-GB" b="0" kern="0" dirty="0">
                <a:solidFill>
                  <a:schemeClr val="tx1"/>
                </a:solidFill>
                <a:latin typeface="Verdana"/>
              </a:rPr>
              <a:t>c</a:t>
            </a:r>
            <a:r>
              <a:rPr kumimoji="0" lang="en-GB" b="0" i="0" u="none" strike="noStrike" kern="0" cap="none" spc="0" normalizeH="0" baseline="0" noProof="0" dirty="0" smtClean="0">
                <a:ln>
                  <a:noFill/>
                </a:ln>
                <a:solidFill>
                  <a:schemeClr val="tx1"/>
                </a:solidFill>
                <a:effectLst/>
                <a:uLnTx/>
                <a:uFillTx/>
                <a:latin typeface="Verdana"/>
              </a:rPr>
              <a:t>heck that the premises is complying with licence conditions…</a:t>
            </a: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b="0" i="0" u="none" strike="noStrike" kern="0" cap="none" spc="0" normalizeH="0" baseline="0" noProof="0" dirty="0" smtClean="0">
                <a:ln>
                  <a:noFill/>
                </a:ln>
                <a:solidFill>
                  <a:schemeClr val="tx1"/>
                </a:solidFill>
                <a:effectLst/>
                <a:uLnTx/>
                <a:uFillTx/>
                <a:latin typeface="Verdana"/>
              </a:rPr>
              <a:t>or  </a:t>
            </a:r>
          </a:p>
          <a:p>
            <a:pPr marL="0" marR="0" lvl="0" indent="0" algn="ctr" defTabSz="914400" rtl="0" eaLnBrk="0" fontAlgn="base" latinLnBrk="0" hangingPunct="0">
              <a:lnSpc>
                <a:spcPct val="100000"/>
              </a:lnSpc>
              <a:spcBef>
                <a:spcPct val="20000"/>
              </a:spcBef>
              <a:spcAft>
                <a:spcPct val="0"/>
              </a:spcAft>
              <a:buClrTx/>
              <a:buSzTx/>
              <a:buFontTx/>
              <a:buNone/>
              <a:tabLst/>
              <a:defRPr/>
            </a:pPr>
            <a:r>
              <a:rPr lang="en-GB" b="0" kern="0" dirty="0">
                <a:solidFill>
                  <a:schemeClr val="tx1"/>
                </a:solidFill>
                <a:latin typeface="Verdana"/>
              </a:rPr>
              <a:t>a</a:t>
            </a:r>
            <a:r>
              <a:rPr kumimoji="0" lang="en-GB" b="0" i="0" u="none" strike="noStrike" kern="0" cap="none" spc="0" normalizeH="0" baseline="0" noProof="0" dirty="0" err="1" smtClean="0">
                <a:ln>
                  <a:noFill/>
                </a:ln>
                <a:solidFill>
                  <a:schemeClr val="tx1"/>
                </a:solidFill>
                <a:effectLst/>
                <a:uLnTx/>
                <a:uFillTx/>
                <a:latin typeface="Verdana"/>
              </a:rPr>
              <a:t>ssist</a:t>
            </a:r>
            <a:r>
              <a:rPr kumimoji="0" lang="en-GB" b="0" i="0" u="none" strike="noStrike" kern="0" cap="none" spc="0" normalizeH="0" baseline="0" noProof="0" dirty="0" smtClean="0">
                <a:ln>
                  <a:noFill/>
                </a:ln>
                <a:solidFill>
                  <a:schemeClr val="tx1"/>
                </a:solidFill>
                <a:effectLst/>
                <a:uLnTx/>
                <a:uFillTx/>
                <a:latin typeface="Verdana"/>
              </a:rPr>
              <a:t> to eject a person</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2400" b="0" i="0" u="none" strike="noStrike" kern="0" cap="none" spc="0" normalizeH="0" baseline="0" noProof="0" dirty="0">
              <a:ln>
                <a:noFill/>
              </a:ln>
              <a:solidFill>
                <a:srgbClr val="333399"/>
              </a:solidFill>
              <a:effectLst/>
              <a:uLnTx/>
              <a:uFillTx/>
              <a:latin typeface="Verdana"/>
              <a:ea typeface="ＭＳ Ｐゴシック" pitchFamily="-112" charset="-128"/>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6076" y="1430563"/>
            <a:ext cx="3152164" cy="2364123"/>
          </a:xfrm>
          <a:prstGeom prst="rect">
            <a:avLst/>
          </a:prstGeom>
          <a:effectLst>
            <a:softEdge rad="317500"/>
          </a:effec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4088" y="3628015"/>
            <a:ext cx="2936140" cy="2249257"/>
          </a:xfrm>
          <a:prstGeom prst="rect">
            <a:avLst/>
          </a:prstGeom>
          <a:effectLst>
            <a:softEdge rad="317500"/>
          </a:effectLst>
        </p:spPr>
      </p:pic>
      <p:sp>
        <p:nvSpPr>
          <p:cNvPr id="6" name="TextBox 5"/>
          <p:cNvSpPr txBox="1"/>
          <p:nvPr/>
        </p:nvSpPr>
        <p:spPr>
          <a:xfrm>
            <a:off x="395536" y="476672"/>
            <a:ext cx="8280920" cy="523220"/>
          </a:xfrm>
          <a:prstGeom prst="rect">
            <a:avLst/>
          </a:prstGeom>
          <a:solidFill>
            <a:srgbClr val="002060"/>
          </a:solidFill>
        </p:spPr>
        <p:txBody>
          <a:bodyPr wrap="square" rtlCol="0">
            <a:spAutoFit/>
          </a:bodyPr>
          <a:lstStyle/>
          <a:p>
            <a:pPr algn="ctr"/>
            <a:r>
              <a:rPr lang="en-GB" sz="2800" b="1" dirty="0" smtClean="0">
                <a:solidFill>
                  <a:schemeClr val="bg1"/>
                </a:solidFill>
              </a:rPr>
              <a:t>Reasons for Entering Licensed Premises</a:t>
            </a:r>
            <a:endParaRPr lang="en-GB" sz="2800" b="1" dirty="0">
              <a:solidFill>
                <a:schemeClr val="bg1"/>
              </a:solidFill>
            </a:endParaRPr>
          </a:p>
        </p:txBody>
      </p:sp>
    </p:spTree>
    <p:extLst>
      <p:ext uri="{BB962C8B-B14F-4D97-AF65-F5344CB8AC3E}">
        <p14:creationId xmlns:p14="http://schemas.microsoft.com/office/powerpoint/2010/main" val="2487290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txBox="1">
            <a:spLocks/>
          </p:cNvSpPr>
          <p:nvPr/>
        </p:nvSpPr>
        <p:spPr bwMode="auto">
          <a:xfrm>
            <a:off x="827584" y="1152261"/>
            <a:ext cx="6804756" cy="90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18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1800">
                <a:solidFill>
                  <a:schemeClr val="accent2"/>
                </a:solidFill>
                <a:latin typeface="+mn-lt"/>
              </a:defRPr>
            </a:lvl6pPr>
            <a:lvl7pPr marL="2971800" indent="-228600" algn="l" rtl="0" fontAlgn="base">
              <a:spcBef>
                <a:spcPct val="20000"/>
              </a:spcBef>
              <a:spcAft>
                <a:spcPct val="0"/>
              </a:spcAft>
              <a:buChar char="»"/>
              <a:defRPr sz="1800">
                <a:solidFill>
                  <a:schemeClr val="accent2"/>
                </a:solidFill>
                <a:latin typeface="+mn-lt"/>
              </a:defRPr>
            </a:lvl7pPr>
            <a:lvl8pPr marL="3429000" indent="-228600" algn="l" rtl="0" fontAlgn="base">
              <a:spcBef>
                <a:spcPct val="20000"/>
              </a:spcBef>
              <a:spcAft>
                <a:spcPct val="0"/>
              </a:spcAft>
              <a:buChar char="»"/>
              <a:defRPr sz="1800">
                <a:solidFill>
                  <a:schemeClr val="accent2"/>
                </a:solidFill>
                <a:latin typeface="+mn-lt"/>
              </a:defRPr>
            </a:lvl8pPr>
            <a:lvl9pPr marL="3886200" indent="-228600" algn="l" rtl="0" fontAlgn="base">
              <a:spcBef>
                <a:spcPct val="20000"/>
              </a:spcBef>
              <a:spcAft>
                <a:spcPct val="0"/>
              </a:spcAft>
              <a:buChar char="»"/>
              <a:defRPr sz="1800">
                <a:solidFill>
                  <a:schemeClr val="accent2"/>
                </a:solidFill>
                <a:latin typeface="+mn-lt"/>
              </a:defRPr>
            </a:lvl9pPr>
          </a:lstStyle>
          <a:p>
            <a:pPr>
              <a:defRPr/>
            </a:pPr>
            <a:r>
              <a:rPr kumimoji="0" lang="en-GB" sz="1600" i="0" u="none" strike="noStrike" kern="0" cap="none" spc="0" normalizeH="0" baseline="0" noProof="0" dirty="0" smtClean="0">
                <a:ln>
                  <a:noFill/>
                </a:ln>
                <a:solidFill>
                  <a:schemeClr val="tx1"/>
                </a:solidFill>
                <a:effectLst/>
                <a:uLnTx/>
                <a:uFillTx/>
                <a:latin typeface="Arial" panose="020B0604020202020204" pitchFamily="34" charset="0"/>
                <a:cs typeface="Arial" panose="020B0604020202020204" pitchFamily="34" charset="0"/>
              </a:rPr>
              <a:t>Responsible staff who knowingly allow disorderly conduct on licensed premises commits an offence.</a:t>
            </a:r>
            <a:r>
              <a:rPr kumimoji="0" lang="en-GB" sz="1600" i="0" u="none" strike="noStrike" kern="0" cap="none" spc="0" normalizeH="0" noProof="0" dirty="0" smtClean="0">
                <a:ln>
                  <a:noFill/>
                </a:ln>
                <a:solidFill>
                  <a:schemeClr val="tx1"/>
                </a:solidFill>
                <a:effectLst/>
                <a:uLnTx/>
                <a:uFillTx/>
                <a:latin typeface="Arial" panose="020B0604020202020204" pitchFamily="34" charset="0"/>
                <a:cs typeface="Arial" panose="020B0604020202020204" pitchFamily="34" charset="0"/>
              </a:rPr>
              <a:t> </a:t>
            </a:r>
          </a:p>
          <a:p>
            <a:pPr>
              <a:defRPr/>
            </a:pPr>
            <a:r>
              <a:rPr lang="en-GB" sz="1600" b="0" kern="0" dirty="0" smtClean="0">
                <a:solidFill>
                  <a:srgbClr val="002060"/>
                </a:solidFill>
                <a:latin typeface="Arial" panose="020B0604020202020204" pitchFamily="34" charset="0"/>
                <a:cs typeface="Arial" panose="020B0604020202020204" pitchFamily="34" charset="0"/>
              </a:rPr>
              <a:t>S140 </a:t>
            </a:r>
            <a:r>
              <a:rPr lang="en-GB" sz="1600" b="0" kern="0" dirty="0">
                <a:solidFill>
                  <a:srgbClr val="002060"/>
                </a:solidFill>
                <a:latin typeface="Arial" panose="020B0604020202020204" pitchFamily="34" charset="0"/>
                <a:cs typeface="Arial" panose="020B0604020202020204" pitchFamily="34" charset="0"/>
              </a:rPr>
              <a:t>Licensing Act 2003</a:t>
            </a:r>
          </a:p>
          <a:p>
            <a:pPr>
              <a:defRPr/>
            </a:pPr>
            <a:endParaRPr kumimoji="0" lang="en-GB" sz="1600" i="0" u="none" strike="noStrike" kern="0" cap="none" spc="0" normalizeH="0" noProof="0" dirty="0" smtClean="0">
              <a:ln>
                <a:noFill/>
              </a:ln>
              <a:solidFill>
                <a:schemeClr val="tx1"/>
              </a:solidFill>
              <a:effectLst/>
              <a:uLnTx/>
              <a:uFillTx/>
              <a:latin typeface="Arial" panose="020B0604020202020204" pitchFamily="34" charset="0"/>
              <a:cs typeface="Arial" panose="020B0604020202020204" pitchFamily="34" charset="0"/>
            </a:endParaRPr>
          </a:p>
        </p:txBody>
      </p:sp>
      <p:sp>
        <p:nvSpPr>
          <p:cNvPr id="5" name="TextBox 4"/>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Licensed Premises Legislation</a:t>
            </a:r>
            <a:endParaRPr lang="en-GB" sz="3200" b="1" dirty="0">
              <a:solidFill>
                <a:schemeClr val="bg1"/>
              </a:solidFill>
            </a:endParaRPr>
          </a:p>
        </p:txBody>
      </p:sp>
      <p:pic>
        <p:nvPicPr>
          <p:cNvPr id="6" name="Picture 5">
            <a:hlinkClick r:id="rId4"/>
          </p:cNvPr>
          <p:cNvPicPr>
            <a:picLocks noChangeAspect="1"/>
          </p:cNvPicPr>
          <p:nvPr/>
        </p:nvPicPr>
        <p:blipFill>
          <a:blip r:embed="rId5"/>
          <a:stretch>
            <a:fillRect/>
          </a:stretch>
        </p:blipFill>
        <p:spPr>
          <a:xfrm>
            <a:off x="7656004" y="1152261"/>
            <a:ext cx="763195" cy="530548"/>
          </a:xfrm>
          <a:prstGeom prst="rect">
            <a:avLst/>
          </a:prstGeom>
        </p:spPr>
      </p:pic>
      <p:pic>
        <p:nvPicPr>
          <p:cNvPr id="7" name="Picture 6">
            <a:hlinkClick r:id="rId6"/>
          </p:cNvPr>
          <p:cNvPicPr>
            <a:picLocks noChangeAspect="1"/>
          </p:cNvPicPr>
          <p:nvPr/>
        </p:nvPicPr>
        <p:blipFill>
          <a:blip r:embed="rId5"/>
          <a:stretch>
            <a:fillRect/>
          </a:stretch>
        </p:blipFill>
        <p:spPr>
          <a:xfrm>
            <a:off x="7656004" y="2387529"/>
            <a:ext cx="763195" cy="530548"/>
          </a:xfrm>
          <a:prstGeom prst="rect">
            <a:avLst/>
          </a:prstGeom>
        </p:spPr>
      </p:pic>
      <p:sp>
        <p:nvSpPr>
          <p:cNvPr id="8" name="Rectangle 7"/>
          <p:cNvSpPr/>
          <p:nvPr/>
        </p:nvSpPr>
        <p:spPr>
          <a:xfrm>
            <a:off x="827584" y="4765101"/>
            <a:ext cx="6792924" cy="830997"/>
          </a:xfrm>
          <a:prstGeom prst="rect">
            <a:avLst/>
          </a:prstGeom>
        </p:spPr>
        <p:txBody>
          <a:bodyPr wrap="square">
            <a:spAutoFit/>
          </a:bodyPr>
          <a:lstStyle/>
          <a:p>
            <a:pPr lvl="0" eaLnBrk="0" hangingPunct="0">
              <a:spcBef>
                <a:spcPct val="20000"/>
              </a:spcBef>
              <a:defRPr/>
            </a:pPr>
            <a:r>
              <a:rPr lang="en-GB" sz="1600" kern="0" dirty="0">
                <a:solidFill>
                  <a:schemeClr val="tx1"/>
                </a:solidFill>
                <a:latin typeface="Arial" panose="020B0604020202020204" pitchFamily="34" charset="0"/>
                <a:cs typeface="Arial" panose="020B0604020202020204" pitchFamily="34" charset="0"/>
              </a:rPr>
              <a:t>It is an offence for a person to obtain or attempt to obtain alcohol for a drunken person on relevant premises.                                                      </a:t>
            </a:r>
            <a:r>
              <a:rPr lang="en-GB" sz="1600" b="0" kern="0" dirty="0">
                <a:solidFill>
                  <a:srgbClr val="002060"/>
                </a:solidFill>
                <a:latin typeface="Arial" panose="020B0604020202020204" pitchFamily="34" charset="0"/>
                <a:cs typeface="Arial" panose="020B0604020202020204" pitchFamily="34" charset="0"/>
              </a:rPr>
              <a:t>S142(2) Licensing Act 2003</a:t>
            </a:r>
          </a:p>
        </p:txBody>
      </p:sp>
      <p:sp>
        <p:nvSpPr>
          <p:cNvPr id="9" name="Rectangle 8"/>
          <p:cNvSpPr/>
          <p:nvPr/>
        </p:nvSpPr>
        <p:spPr>
          <a:xfrm>
            <a:off x="839416" y="3615825"/>
            <a:ext cx="6816588" cy="830997"/>
          </a:xfrm>
          <a:prstGeom prst="rect">
            <a:avLst/>
          </a:prstGeom>
        </p:spPr>
        <p:txBody>
          <a:bodyPr wrap="square">
            <a:spAutoFit/>
          </a:bodyPr>
          <a:lstStyle/>
          <a:p>
            <a:pPr>
              <a:spcBef>
                <a:spcPts val="0"/>
              </a:spcBef>
              <a:spcAft>
                <a:spcPts val="1813"/>
              </a:spcAft>
            </a:pPr>
            <a:r>
              <a:rPr lang="en-GB" sz="1600" kern="0" dirty="0">
                <a:solidFill>
                  <a:schemeClr val="tx1"/>
                </a:solidFill>
                <a:latin typeface="Arial" panose="020B0604020202020204" pitchFamily="34" charset="0"/>
                <a:cs typeface="Arial" panose="020B0604020202020204" pitchFamily="34" charset="0"/>
              </a:rPr>
              <a:t>Responsible staff who knowingly sell (or attempt to sell) alcohol to a person who is drunk on relevant premises commits an offence. </a:t>
            </a:r>
            <a:r>
              <a:rPr lang="en-GB" sz="1600" b="0" kern="0" dirty="0">
                <a:solidFill>
                  <a:srgbClr val="002060"/>
                </a:solidFill>
                <a:latin typeface="Arial" panose="020B0604020202020204" pitchFamily="34" charset="0"/>
                <a:cs typeface="Arial" panose="020B0604020202020204" pitchFamily="34" charset="0"/>
              </a:rPr>
              <a:t>S142(1) Licensing Act 2003</a:t>
            </a:r>
          </a:p>
        </p:txBody>
      </p:sp>
      <p:sp>
        <p:nvSpPr>
          <p:cNvPr id="10" name="Rectangle 9"/>
          <p:cNvSpPr/>
          <p:nvPr/>
        </p:nvSpPr>
        <p:spPr>
          <a:xfrm>
            <a:off x="851248" y="2379468"/>
            <a:ext cx="6804756" cy="1077218"/>
          </a:xfrm>
          <a:prstGeom prst="rect">
            <a:avLst/>
          </a:prstGeom>
        </p:spPr>
        <p:txBody>
          <a:bodyPr wrap="square">
            <a:spAutoFit/>
          </a:bodyPr>
          <a:lstStyle/>
          <a:p>
            <a:pPr>
              <a:spcBef>
                <a:spcPts val="0"/>
              </a:spcBef>
              <a:spcAft>
                <a:spcPts val="1813"/>
              </a:spcAft>
            </a:pPr>
            <a:r>
              <a:rPr lang="en-GB" sz="1600" kern="0" dirty="0">
                <a:solidFill>
                  <a:schemeClr val="tx1"/>
                </a:solidFill>
                <a:latin typeface="Arial" panose="020B0604020202020204" pitchFamily="34" charset="0"/>
                <a:cs typeface="Arial" panose="020B0604020202020204" pitchFamily="34" charset="0"/>
              </a:rPr>
              <a:t>A drunk and disorderly person commits and offence if without reasonable excuse they fail to leave the relevant premises when requested to do so by a police officer or staff member.</a:t>
            </a:r>
            <a:r>
              <a:rPr lang="en-GB" sz="1600" b="0" kern="0" dirty="0">
                <a:solidFill>
                  <a:srgbClr val="002060"/>
                </a:solidFill>
                <a:latin typeface="Arial" panose="020B0604020202020204" pitchFamily="34" charset="0"/>
                <a:cs typeface="Arial" panose="020B0604020202020204" pitchFamily="34" charset="0"/>
              </a:rPr>
              <a:t>                            S143 Licensing Act 2003</a:t>
            </a:r>
          </a:p>
        </p:txBody>
      </p:sp>
      <p:pic>
        <p:nvPicPr>
          <p:cNvPr id="11" name="Picture 10">
            <a:hlinkClick r:id="rId7"/>
          </p:cNvPr>
          <p:cNvPicPr>
            <a:picLocks noChangeAspect="1"/>
          </p:cNvPicPr>
          <p:nvPr/>
        </p:nvPicPr>
        <p:blipFill>
          <a:blip r:embed="rId5"/>
          <a:stretch>
            <a:fillRect/>
          </a:stretch>
        </p:blipFill>
        <p:spPr>
          <a:xfrm>
            <a:off x="7656004" y="3566795"/>
            <a:ext cx="763195" cy="530548"/>
          </a:xfrm>
          <a:prstGeom prst="rect">
            <a:avLst/>
          </a:prstGeom>
        </p:spPr>
      </p:pic>
      <p:pic>
        <p:nvPicPr>
          <p:cNvPr id="13" name="Picture 12">
            <a:hlinkClick r:id="rId8"/>
          </p:cNvPr>
          <p:cNvPicPr>
            <a:picLocks noChangeAspect="1"/>
          </p:cNvPicPr>
          <p:nvPr/>
        </p:nvPicPr>
        <p:blipFill>
          <a:blip r:embed="rId5"/>
          <a:stretch>
            <a:fillRect/>
          </a:stretch>
        </p:blipFill>
        <p:spPr>
          <a:xfrm>
            <a:off x="7656004" y="4787739"/>
            <a:ext cx="763195" cy="530548"/>
          </a:xfrm>
          <a:prstGeom prst="rect">
            <a:avLst/>
          </a:prstGeom>
        </p:spPr>
      </p:pic>
    </p:spTree>
    <p:extLst>
      <p:ext uri="{BB962C8B-B14F-4D97-AF65-F5344CB8AC3E}">
        <p14:creationId xmlns:p14="http://schemas.microsoft.com/office/powerpoint/2010/main" val="15269859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75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75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11"/>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arn(inVertical)">
                                      <p:cBhvr>
                                        <p:cTn id="34" dur="75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txBox="1">
            <a:spLocks/>
          </p:cNvSpPr>
          <p:nvPr/>
        </p:nvSpPr>
        <p:spPr bwMode="auto">
          <a:xfrm>
            <a:off x="457200" y="1052737"/>
            <a:ext cx="8229600" cy="3744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18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1800">
                <a:solidFill>
                  <a:schemeClr val="accent2"/>
                </a:solidFill>
                <a:latin typeface="+mn-lt"/>
              </a:defRPr>
            </a:lvl6pPr>
            <a:lvl7pPr marL="2971800" indent="-228600" algn="l" rtl="0" fontAlgn="base">
              <a:spcBef>
                <a:spcPct val="20000"/>
              </a:spcBef>
              <a:spcAft>
                <a:spcPct val="0"/>
              </a:spcAft>
              <a:buChar char="»"/>
              <a:defRPr sz="1800">
                <a:solidFill>
                  <a:schemeClr val="accent2"/>
                </a:solidFill>
                <a:latin typeface="+mn-lt"/>
              </a:defRPr>
            </a:lvl7pPr>
            <a:lvl8pPr marL="3429000" indent="-228600" algn="l" rtl="0" fontAlgn="base">
              <a:spcBef>
                <a:spcPct val="20000"/>
              </a:spcBef>
              <a:spcAft>
                <a:spcPct val="0"/>
              </a:spcAft>
              <a:buChar char="»"/>
              <a:defRPr sz="1800">
                <a:solidFill>
                  <a:schemeClr val="accent2"/>
                </a:solidFill>
                <a:latin typeface="+mn-lt"/>
              </a:defRPr>
            </a:lvl8pPr>
            <a:lvl9pPr marL="3886200" indent="-228600" algn="l" rtl="0" fontAlgn="base">
              <a:spcBef>
                <a:spcPct val="20000"/>
              </a:spcBef>
              <a:spcAft>
                <a:spcPct val="0"/>
              </a:spcAft>
              <a:buChar char="»"/>
              <a:defRPr sz="1800">
                <a:solidFill>
                  <a:schemeClr val="accent2"/>
                </a:solidFill>
                <a:latin typeface="+mn-lt"/>
              </a:defRPr>
            </a:lvl9pPr>
          </a:lstStyle>
          <a:p>
            <a:pPr marL="0" marR="0" lvl="0" indent="0" algn="ctr" defTabSz="914400" rtl="0" eaLnBrk="0" fontAlgn="base" latinLnBrk="0" hangingPunct="0">
              <a:lnSpc>
                <a:spcPct val="100000"/>
              </a:lnSpc>
              <a:spcBef>
                <a:spcPts val="0"/>
              </a:spcBef>
              <a:spcAft>
                <a:spcPts val="1813"/>
              </a:spcAft>
              <a:buClrTx/>
              <a:buSzTx/>
              <a:buFontTx/>
              <a:buNone/>
              <a:tabLst/>
              <a:defRPr/>
            </a:pPr>
            <a:r>
              <a:rPr kumimoji="0" lang="en-GB" b="0" i="0" u="none" strike="noStrike" kern="0" cap="none" spc="0" normalizeH="0" baseline="0" noProof="0" dirty="0" smtClean="0">
                <a:ln>
                  <a:noFill/>
                </a:ln>
                <a:solidFill>
                  <a:schemeClr val="tx1"/>
                </a:solidFill>
                <a:effectLst/>
                <a:uLnTx/>
                <a:uFillTx/>
                <a:latin typeface="Verdana"/>
              </a:rPr>
              <a:t>An constable has a power of entry to</a:t>
            </a:r>
          </a:p>
          <a:p>
            <a:pPr marL="0" marR="0" lvl="0" indent="0" algn="ctr" defTabSz="914400" rtl="0" eaLnBrk="0" fontAlgn="base" latinLnBrk="0" hangingPunct="0">
              <a:lnSpc>
                <a:spcPct val="100000"/>
              </a:lnSpc>
              <a:spcBef>
                <a:spcPts val="0"/>
              </a:spcBef>
              <a:spcAft>
                <a:spcPts val="1813"/>
              </a:spcAft>
              <a:buClrTx/>
              <a:buSzTx/>
              <a:buFontTx/>
              <a:buNone/>
              <a:tabLst/>
              <a:defRPr/>
            </a:pPr>
            <a:r>
              <a:rPr kumimoji="0" lang="en-GB" b="0" i="0" u="none" strike="noStrike" kern="0" cap="none" spc="0" normalizeH="0" baseline="0" noProof="0" dirty="0" smtClean="0">
                <a:ln>
                  <a:noFill/>
                </a:ln>
                <a:solidFill>
                  <a:schemeClr val="tx1"/>
                </a:solidFill>
                <a:effectLst/>
                <a:uLnTx/>
                <a:uFillTx/>
                <a:latin typeface="Verdana"/>
              </a:rPr>
              <a:t> gain entry to any place if there is </a:t>
            </a:r>
          </a:p>
          <a:p>
            <a:pPr marL="0" marR="0" lvl="0" indent="0" algn="ctr" defTabSz="914400" rtl="0" eaLnBrk="0" fontAlgn="base" latinLnBrk="0" hangingPunct="0">
              <a:lnSpc>
                <a:spcPct val="100000"/>
              </a:lnSpc>
              <a:spcBef>
                <a:spcPts val="0"/>
              </a:spcBef>
              <a:spcAft>
                <a:spcPts val="1813"/>
              </a:spcAft>
              <a:buClrTx/>
              <a:buSzTx/>
              <a:buFontTx/>
              <a:buNone/>
              <a:tabLst/>
              <a:defRPr/>
            </a:pPr>
            <a:r>
              <a:rPr kumimoji="0" lang="en-GB" b="0" i="0" u="none" strike="noStrike" kern="0" cap="none" spc="0" normalizeH="0" baseline="0" noProof="0" dirty="0" smtClean="0">
                <a:ln>
                  <a:noFill/>
                </a:ln>
                <a:solidFill>
                  <a:schemeClr val="tx1"/>
                </a:solidFill>
                <a:effectLst/>
                <a:uLnTx/>
                <a:uFillTx/>
                <a:latin typeface="Verdana"/>
              </a:rPr>
              <a:t>reason to believe that an offence </a:t>
            </a:r>
          </a:p>
          <a:p>
            <a:pPr marL="0" marR="0" lvl="0" indent="0" algn="ctr" defTabSz="914400" rtl="0" eaLnBrk="0" fontAlgn="base" latinLnBrk="0" hangingPunct="0">
              <a:lnSpc>
                <a:spcPct val="100000"/>
              </a:lnSpc>
              <a:spcBef>
                <a:spcPts val="0"/>
              </a:spcBef>
              <a:spcAft>
                <a:spcPts val="1813"/>
              </a:spcAft>
              <a:buClrTx/>
              <a:buSzTx/>
              <a:buFontTx/>
              <a:buNone/>
              <a:tabLst/>
              <a:defRPr/>
            </a:pPr>
            <a:r>
              <a:rPr kumimoji="0" lang="en-GB" b="0" i="0" u="none" strike="noStrike" kern="0" cap="none" spc="0" normalizeH="0" baseline="0" noProof="0" dirty="0" smtClean="0">
                <a:ln>
                  <a:noFill/>
                </a:ln>
                <a:solidFill>
                  <a:schemeClr val="tx1"/>
                </a:solidFill>
                <a:effectLst/>
                <a:uLnTx/>
                <a:uFillTx/>
                <a:latin typeface="Verdana"/>
              </a:rPr>
              <a:t>under the Licensing Act 2003 is being</a:t>
            </a:r>
          </a:p>
          <a:p>
            <a:pPr marL="0" marR="0" lvl="0" indent="0" algn="ctr" defTabSz="914400" rtl="0" eaLnBrk="0" fontAlgn="base" latinLnBrk="0" hangingPunct="0">
              <a:lnSpc>
                <a:spcPct val="100000"/>
              </a:lnSpc>
              <a:spcBef>
                <a:spcPts val="0"/>
              </a:spcBef>
              <a:spcAft>
                <a:spcPts val="1813"/>
              </a:spcAft>
              <a:buClrTx/>
              <a:buSzTx/>
              <a:buFontTx/>
              <a:buNone/>
              <a:tabLst/>
              <a:defRPr/>
            </a:pPr>
            <a:r>
              <a:rPr kumimoji="0" lang="en-GB" b="0" i="0" u="none" strike="noStrike" kern="0" cap="none" spc="0" normalizeH="0" baseline="0" noProof="0" dirty="0" smtClean="0">
                <a:ln>
                  <a:noFill/>
                </a:ln>
                <a:solidFill>
                  <a:schemeClr val="tx1"/>
                </a:solidFill>
                <a:effectLst/>
                <a:uLnTx/>
                <a:uFillTx/>
                <a:latin typeface="Verdana"/>
              </a:rPr>
              <a:t> committed or is about to be </a:t>
            </a:r>
          </a:p>
          <a:p>
            <a:pPr marL="0" marR="0" lvl="0" indent="0" algn="ctr" defTabSz="914400" rtl="0" eaLnBrk="0" fontAlgn="base" latinLnBrk="0" hangingPunct="0">
              <a:lnSpc>
                <a:spcPct val="100000"/>
              </a:lnSpc>
              <a:spcBef>
                <a:spcPts val="0"/>
              </a:spcBef>
              <a:spcAft>
                <a:spcPts val="1813"/>
              </a:spcAft>
              <a:buClrTx/>
              <a:buSzTx/>
              <a:buFontTx/>
              <a:buNone/>
              <a:tabLst/>
              <a:defRPr/>
            </a:pPr>
            <a:r>
              <a:rPr lang="en-GB" b="0" kern="0" dirty="0">
                <a:solidFill>
                  <a:schemeClr val="tx1"/>
                </a:solidFill>
                <a:latin typeface="Verdana"/>
              </a:rPr>
              <a:t>c</a:t>
            </a:r>
            <a:r>
              <a:rPr kumimoji="0" lang="en-GB" b="0" i="0" u="none" strike="noStrike" kern="0" cap="none" spc="0" normalizeH="0" baseline="0" noProof="0" dirty="0" err="1" smtClean="0">
                <a:ln>
                  <a:noFill/>
                </a:ln>
                <a:solidFill>
                  <a:schemeClr val="tx1"/>
                </a:solidFill>
                <a:effectLst/>
                <a:uLnTx/>
                <a:uFillTx/>
                <a:latin typeface="Verdana"/>
              </a:rPr>
              <a:t>ommitted</a:t>
            </a:r>
            <a:r>
              <a:rPr kumimoji="0" lang="en-GB" b="0" i="0" u="none" strike="noStrike" kern="0" cap="none" spc="0" normalizeH="0" baseline="0" noProof="0" dirty="0" smtClean="0">
                <a:ln>
                  <a:noFill/>
                </a:ln>
                <a:solidFill>
                  <a:schemeClr val="tx1"/>
                </a:solidFill>
                <a:effectLst/>
                <a:uLnTx/>
                <a:uFillTx/>
                <a:latin typeface="Verdana"/>
              </a:rPr>
              <a:t>.</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2400" b="0" i="0" u="none" strike="noStrike" kern="0" cap="none" spc="0" normalizeH="0" baseline="0" noProof="0" dirty="0">
              <a:ln>
                <a:noFill/>
              </a:ln>
              <a:solidFill>
                <a:srgbClr val="333399"/>
              </a:solidFill>
              <a:effectLst/>
              <a:uLnTx/>
              <a:uFillTx/>
              <a:latin typeface="Verdana"/>
              <a:ea typeface="ＭＳ Ｐゴシック" pitchFamily="-112" charset="-128"/>
            </a:endParaRPr>
          </a:p>
        </p:txBody>
      </p:sp>
      <p:sp>
        <p:nvSpPr>
          <p:cNvPr id="4" name="TextBox 3"/>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Power of Entry</a:t>
            </a:r>
            <a:endParaRPr lang="en-GB" sz="3200" b="1" dirty="0">
              <a:solidFill>
                <a:schemeClr val="bg1"/>
              </a:solidFill>
            </a:endParaRPr>
          </a:p>
        </p:txBody>
      </p:sp>
      <p:sp>
        <p:nvSpPr>
          <p:cNvPr id="5" name="Rectangle 4"/>
          <p:cNvSpPr/>
          <p:nvPr/>
        </p:nvSpPr>
        <p:spPr>
          <a:xfrm>
            <a:off x="2123728" y="5049763"/>
            <a:ext cx="5310336" cy="369332"/>
          </a:xfrm>
          <a:prstGeom prst="rect">
            <a:avLst/>
          </a:prstGeom>
          <a:solidFill>
            <a:schemeClr val="accent1">
              <a:lumMod val="20000"/>
              <a:lumOff val="80000"/>
            </a:schemeClr>
          </a:solidFill>
        </p:spPr>
        <p:txBody>
          <a:bodyPr wrap="square">
            <a:spAutoFit/>
          </a:bodyPr>
          <a:lstStyle/>
          <a:p>
            <a:pPr lvl="0" algn="ctr" eaLnBrk="0" hangingPunct="0">
              <a:spcBef>
                <a:spcPts val="0"/>
              </a:spcBef>
              <a:spcAft>
                <a:spcPts val="1813"/>
              </a:spcAft>
              <a:defRPr/>
            </a:pPr>
            <a:r>
              <a:rPr lang="en-GB" sz="1800" b="0" kern="0" dirty="0">
                <a:solidFill>
                  <a:srgbClr val="002060"/>
                </a:solidFill>
                <a:latin typeface="Verdana"/>
                <a:ea typeface="ＭＳ Ｐゴシック" pitchFamily="-112" charset="-128"/>
              </a:rPr>
              <a:t>S180 Licensing Act 2003</a:t>
            </a:r>
          </a:p>
        </p:txBody>
      </p:sp>
    </p:spTree>
    <p:extLst>
      <p:ext uri="{BB962C8B-B14F-4D97-AF65-F5344CB8AC3E}">
        <p14:creationId xmlns:p14="http://schemas.microsoft.com/office/powerpoint/2010/main" val="38215041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lum bright="70000" contrast="-70000"/>
            <a:extLst>
              <a:ext uri="{28A0092B-C50C-407E-A947-70E740481C1C}">
                <a14:useLocalDpi xmlns:a14="http://schemas.microsoft.com/office/drawing/2010/main" val="0"/>
              </a:ext>
            </a:extLst>
          </a:blip>
          <a:stretch>
            <a:fillRect/>
          </a:stretch>
        </p:blipFill>
        <p:spPr>
          <a:xfrm>
            <a:off x="755576" y="692696"/>
            <a:ext cx="7552484" cy="4824536"/>
          </a:xfrm>
          <a:prstGeom prst="rect">
            <a:avLst/>
          </a:prstGeom>
        </p:spPr>
      </p:pic>
      <p:sp>
        <p:nvSpPr>
          <p:cNvPr id="5" name="Rectangle 4"/>
          <p:cNvSpPr txBox="1">
            <a:spLocks noChangeArrowheads="1"/>
          </p:cNvSpPr>
          <p:nvPr>
            <p:custDataLst>
              <p:tags r:id="rId1"/>
            </p:custDataLst>
          </p:nvPr>
        </p:nvSpPr>
        <p:spPr bwMode="auto">
          <a:xfrm>
            <a:off x="-180528" y="2420888"/>
            <a:ext cx="993710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ctr" anchorCtr="0" compatLnSpc="1">
            <a:prstTxWarp prst="textNoShape">
              <a:avLst/>
            </a:prstTxWarp>
          </a:bodyPr>
          <a:lstStyle>
            <a:lvl1pPr algn="ctr" rtl="0" eaLnBrk="0" fontAlgn="base" hangingPunct="0">
              <a:spcBef>
                <a:spcPct val="0"/>
              </a:spcBef>
              <a:spcAft>
                <a:spcPct val="0"/>
              </a:spcAft>
              <a:defRPr sz="2800" smtClean="0">
                <a:solidFill>
                  <a:schemeClr val="tx1"/>
                </a:solidFill>
                <a:latin typeface="+mj-lt"/>
                <a:ea typeface="ＭＳ Ｐゴシック" pitchFamily="-112" charset="-128"/>
                <a:cs typeface="ＭＳ Ｐゴシック" pitchFamily="-112" charset="-128"/>
              </a:defRPr>
            </a:lvl1pPr>
            <a:lvl2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2pPr>
            <a:lvl3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3pPr>
            <a:lvl4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4pPr>
            <a:lvl5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5pPr>
            <a:lvl6pPr marL="457200" algn="ctr" rtl="0" fontAlgn="base">
              <a:spcBef>
                <a:spcPct val="0"/>
              </a:spcBef>
              <a:spcAft>
                <a:spcPct val="0"/>
              </a:spcAft>
              <a:defRPr sz="3600">
                <a:solidFill>
                  <a:schemeClr val="accent2"/>
                </a:solidFill>
                <a:latin typeface="Verdana" pitchFamily="34" charset="0"/>
              </a:defRPr>
            </a:lvl6pPr>
            <a:lvl7pPr marL="914400" algn="ctr" rtl="0" fontAlgn="base">
              <a:spcBef>
                <a:spcPct val="0"/>
              </a:spcBef>
              <a:spcAft>
                <a:spcPct val="0"/>
              </a:spcAft>
              <a:defRPr sz="3600">
                <a:solidFill>
                  <a:schemeClr val="accent2"/>
                </a:solidFill>
                <a:latin typeface="Verdana" pitchFamily="34" charset="0"/>
              </a:defRPr>
            </a:lvl7pPr>
            <a:lvl8pPr marL="1371600" algn="ctr" rtl="0" fontAlgn="base">
              <a:spcBef>
                <a:spcPct val="0"/>
              </a:spcBef>
              <a:spcAft>
                <a:spcPct val="0"/>
              </a:spcAft>
              <a:defRPr sz="3600">
                <a:solidFill>
                  <a:schemeClr val="accent2"/>
                </a:solidFill>
                <a:latin typeface="Verdana" pitchFamily="34" charset="0"/>
              </a:defRPr>
            </a:lvl8pPr>
            <a:lvl9pPr marL="1828800" algn="ctr" rtl="0" fontAlgn="base">
              <a:spcBef>
                <a:spcPct val="0"/>
              </a:spcBef>
              <a:spcAft>
                <a:spcPct val="0"/>
              </a:spcAft>
              <a:defRPr sz="3600">
                <a:solidFill>
                  <a:schemeClr val="accent2"/>
                </a:solidFill>
                <a:latin typeface="Verdana" pitchFamily="34" charset="0"/>
              </a:defRPr>
            </a:lvl9pPr>
          </a:lstStyle>
          <a:p>
            <a:pPr eaLnBrk="1" hangingPunct="1"/>
            <a:r>
              <a:rPr lang="en-GB" altLang="en-US" b="1" kern="0" dirty="0" smtClean="0">
                <a:latin typeface="Arial" panose="020B0604020202020204" pitchFamily="34" charset="0"/>
                <a:ea typeface="ＭＳ Ｐゴシック" pitchFamily="34" charset="-128"/>
                <a:cs typeface="Arial" panose="020B0604020202020204" pitchFamily="34" charset="0"/>
              </a:rPr>
              <a:t/>
            </a:r>
            <a:br>
              <a:rPr lang="en-GB" altLang="en-US" b="1" kern="0" dirty="0" smtClean="0">
                <a:latin typeface="Arial" panose="020B0604020202020204" pitchFamily="34" charset="0"/>
                <a:ea typeface="ＭＳ Ｐゴシック" pitchFamily="34" charset="-128"/>
                <a:cs typeface="Arial" panose="020B0604020202020204" pitchFamily="34" charset="0"/>
              </a:rPr>
            </a:br>
            <a:r>
              <a:rPr lang="en-GB" altLang="en-US" b="1" kern="0" dirty="0" smtClean="0">
                <a:latin typeface="Arial" panose="020B0604020202020204" pitchFamily="34" charset="0"/>
                <a:ea typeface="ＭＳ Ｐゴシック" pitchFamily="34" charset="-128"/>
                <a:cs typeface="Arial" panose="020B0604020202020204" pitchFamily="34" charset="0"/>
              </a:rPr>
              <a:t>Confiscation of Alcohol </a:t>
            </a:r>
            <a:br>
              <a:rPr lang="en-GB" altLang="en-US" b="1" kern="0" dirty="0" smtClean="0">
                <a:latin typeface="Arial" panose="020B0604020202020204" pitchFamily="34" charset="0"/>
                <a:ea typeface="ＭＳ Ｐゴシック" pitchFamily="34" charset="-128"/>
                <a:cs typeface="Arial" panose="020B0604020202020204" pitchFamily="34" charset="0"/>
              </a:rPr>
            </a:br>
            <a:r>
              <a:rPr lang="en-GB" altLang="en-US" b="1" kern="0" dirty="0" smtClean="0">
                <a:latin typeface="Arial" panose="020B0604020202020204" pitchFamily="34" charset="0"/>
                <a:ea typeface="ＭＳ Ｐゴシック" pitchFamily="34" charset="-128"/>
                <a:cs typeface="Arial" panose="020B0604020202020204" pitchFamily="34" charset="0"/>
              </a:rPr>
              <a:t>(Young Persons)</a:t>
            </a:r>
            <a:br>
              <a:rPr lang="en-GB" altLang="en-US" b="1" kern="0" dirty="0" smtClean="0">
                <a:latin typeface="Arial" panose="020B0604020202020204" pitchFamily="34" charset="0"/>
                <a:ea typeface="ＭＳ Ｐゴシック" pitchFamily="34" charset="-128"/>
                <a:cs typeface="Arial" panose="020B0604020202020204" pitchFamily="34" charset="0"/>
              </a:rPr>
            </a:br>
            <a:r>
              <a:rPr lang="en-GB" altLang="en-US" b="1" kern="0" dirty="0" smtClean="0">
                <a:latin typeface="Arial" panose="020B0604020202020204" pitchFamily="34" charset="0"/>
                <a:ea typeface="ＭＳ Ｐゴシック" pitchFamily="34" charset="-128"/>
                <a:cs typeface="Arial" panose="020B0604020202020204" pitchFamily="34" charset="0"/>
              </a:rPr>
              <a:t> Act 1997</a:t>
            </a:r>
            <a:br>
              <a:rPr lang="en-GB" altLang="en-US" b="1" kern="0" dirty="0" smtClean="0">
                <a:latin typeface="Arial" panose="020B0604020202020204" pitchFamily="34" charset="0"/>
                <a:ea typeface="ＭＳ Ｐゴシック" pitchFamily="34" charset="-128"/>
                <a:cs typeface="Arial" panose="020B0604020202020204" pitchFamily="34" charset="0"/>
              </a:rPr>
            </a:br>
            <a:endParaRPr lang="en-GB" altLang="en-US" b="1" kern="0" dirty="0">
              <a:latin typeface="Arial" panose="020B0604020202020204" pitchFamily="34" charset="0"/>
              <a:ea typeface="ＭＳ Ｐゴシック" pitchFamily="34" charset="-128"/>
              <a:cs typeface="Arial" panose="020B0604020202020204" pitchFamily="34" charset="0"/>
            </a:endParaRPr>
          </a:p>
        </p:txBody>
      </p:sp>
    </p:spTree>
    <p:extLst>
      <p:ext uri="{BB962C8B-B14F-4D97-AF65-F5344CB8AC3E}">
        <p14:creationId xmlns:p14="http://schemas.microsoft.com/office/powerpoint/2010/main" val="4153198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a:xfrm>
            <a:off x="455863" y="1628800"/>
            <a:ext cx="8208963" cy="5902435"/>
          </a:xfrm>
          <a:prstGeom prst="rect">
            <a:avLst/>
          </a:prstGeom>
        </p:spPr>
        <p:txBody>
          <a:bodyPr vert="horz" lIns="90488" tIns="44450" rIns="90488" bIns="4445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fontAlgn="auto">
              <a:lnSpc>
                <a:spcPct val="90000"/>
              </a:lnSpc>
              <a:spcAft>
                <a:spcPts val="0"/>
              </a:spcAft>
              <a:buFontTx/>
              <a:buNone/>
              <a:defRPr/>
            </a:pPr>
            <a:r>
              <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rPr>
              <a:t>Where a Constable </a:t>
            </a:r>
            <a:r>
              <a:rPr lang="en-GB" altLang="en-US" sz="2000" b="1"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reasonably suspects </a:t>
            </a:r>
            <a:r>
              <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rPr>
              <a:t>that  a person in a </a:t>
            </a:r>
            <a:r>
              <a:rPr lang="en-GB" altLang="en-US" sz="2000" b="1" u="sng"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relevant</a:t>
            </a:r>
            <a:r>
              <a:rPr lang="en-GB" altLang="en-US" sz="2000" b="1" u="sng" dirty="0" smtClean="0">
                <a:solidFill>
                  <a:srgbClr val="0070C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000" b="1" u="sng"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place</a:t>
            </a:r>
            <a:r>
              <a:rPr lang="en-GB" altLang="en-US" sz="2000" b="1"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rPr>
              <a:t>is in possession of </a:t>
            </a:r>
            <a:r>
              <a:rPr lang="en-GB" altLang="en-US" sz="2000" b="1" u="sng"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alcohol</a:t>
            </a:r>
            <a:r>
              <a:rPr lang="en-GB" altLang="en-US" sz="2000" b="1"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rPr>
              <a:t>and that </a:t>
            </a:r>
          </a:p>
          <a:p>
            <a:pPr fontAlgn="auto">
              <a:lnSpc>
                <a:spcPct val="90000"/>
              </a:lnSpc>
              <a:spcAft>
                <a:spcPts val="0"/>
              </a:spcAft>
              <a:buFontTx/>
              <a:buNone/>
              <a:defRPr/>
            </a:pPr>
            <a:r>
              <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rPr>
              <a:t>                                     </a:t>
            </a:r>
          </a:p>
          <a:p>
            <a:pPr algn="ctr" fontAlgn="auto">
              <a:lnSpc>
                <a:spcPct val="90000"/>
              </a:lnSpc>
              <a:spcAft>
                <a:spcPts val="0"/>
              </a:spcAft>
              <a:buFontTx/>
              <a:buNone/>
              <a:defRPr/>
            </a:pPr>
            <a:r>
              <a:rPr lang="en-GB" altLang="en-US" sz="2000" b="1" dirty="0" smtClean="0">
                <a:latin typeface="Arial" panose="020B0604020202020204" pitchFamily="34" charset="0"/>
                <a:ea typeface="ＭＳ Ｐゴシック" panose="020B0600070205080204" pitchFamily="34" charset="-128"/>
                <a:cs typeface="Arial" panose="020B0604020202020204" pitchFamily="34" charset="0"/>
              </a:rPr>
              <a:t>         EITHER</a:t>
            </a:r>
          </a:p>
          <a:p>
            <a:pPr marL="0" indent="0" fontAlgn="auto">
              <a:lnSpc>
                <a:spcPct val="90000"/>
              </a:lnSpc>
              <a:spcAft>
                <a:spcPts val="0"/>
              </a:spcAft>
              <a:buFontTx/>
              <a:buNone/>
              <a:defRPr/>
            </a:pPr>
            <a:endPar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endParaRPr>
          </a:p>
          <a:p>
            <a:pPr marL="0" indent="0" algn="ctr" fontAlgn="auto">
              <a:lnSpc>
                <a:spcPct val="90000"/>
              </a:lnSpc>
              <a:spcAft>
                <a:spcPts val="0"/>
              </a:spcAft>
              <a:buFontTx/>
              <a:buNone/>
              <a:defRPr/>
            </a:pPr>
            <a:r>
              <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rPr>
              <a:t>They are </a:t>
            </a:r>
            <a:r>
              <a:rPr lang="en-GB" altLang="en-US" sz="2000" u="sng"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under 18</a:t>
            </a:r>
            <a:r>
              <a:rPr lang="en-GB" altLang="en-US" sz="2000"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p>
          <a:p>
            <a:pPr fontAlgn="auto">
              <a:lnSpc>
                <a:spcPct val="90000"/>
              </a:lnSpc>
              <a:spcAft>
                <a:spcPts val="0"/>
              </a:spcAft>
              <a:buFontTx/>
              <a:buNone/>
              <a:defRPr/>
            </a:pPr>
            <a:r>
              <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rPr>
              <a:t>                                                             </a:t>
            </a:r>
            <a:r>
              <a:rPr lang="en-GB" altLang="en-US" sz="2000" b="1" dirty="0" smtClean="0">
                <a:latin typeface="Arial" panose="020B0604020202020204" pitchFamily="34" charset="0"/>
                <a:ea typeface="ＭＳ Ｐゴシック" panose="020B0600070205080204" pitchFamily="34" charset="-128"/>
                <a:cs typeface="Arial" panose="020B0604020202020204" pitchFamily="34" charset="0"/>
              </a:rPr>
              <a:t>OR</a:t>
            </a:r>
          </a:p>
          <a:p>
            <a:pPr marL="0" indent="0" fontAlgn="auto">
              <a:lnSpc>
                <a:spcPct val="90000"/>
              </a:lnSpc>
              <a:spcAft>
                <a:spcPts val="0"/>
              </a:spcAft>
              <a:buFontTx/>
              <a:buNone/>
              <a:defRPr/>
            </a:pPr>
            <a:endPar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endParaRPr>
          </a:p>
          <a:p>
            <a:pPr marL="0" indent="0" algn="ctr" fontAlgn="auto">
              <a:lnSpc>
                <a:spcPct val="90000"/>
              </a:lnSpc>
              <a:spcAft>
                <a:spcPts val="0"/>
              </a:spcAft>
              <a:buFontTx/>
              <a:buNone/>
              <a:defRPr/>
            </a:pPr>
            <a:r>
              <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rPr>
              <a:t>It is intended to be consumed by a person </a:t>
            </a:r>
            <a:r>
              <a:rPr lang="en-GB" altLang="en-US" sz="2000" u="sng"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under 18 </a:t>
            </a:r>
          </a:p>
          <a:p>
            <a:pPr fontAlgn="auto">
              <a:lnSpc>
                <a:spcPct val="90000"/>
              </a:lnSpc>
              <a:spcAft>
                <a:spcPts val="0"/>
              </a:spcAft>
              <a:buFontTx/>
              <a:buNone/>
              <a:defRPr/>
            </a:pPr>
            <a:r>
              <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rPr>
              <a:t>                                                             </a:t>
            </a:r>
            <a:r>
              <a:rPr lang="en-GB" altLang="en-US" sz="2000" b="1" dirty="0" smtClean="0">
                <a:latin typeface="Arial" panose="020B0604020202020204" pitchFamily="34" charset="0"/>
                <a:ea typeface="ＭＳ Ｐゴシック" panose="020B0600070205080204" pitchFamily="34" charset="-128"/>
                <a:cs typeface="Arial" panose="020B0604020202020204" pitchFamily="34" charset="0"/>
              </a:rPr>
              <a:t>OR</a:t>
            </a:r>
          </a:p>
          <a:p>
            <a:pPr marL="0" indent="0" fontAlgn="auto">
              <a:lnSpc>
                <a:spcPct val="90000"/>
              </a:lnSpc>
              <a:spcAft>
                <a:spcPts val="0"/>
              </a:spcAft>
              <a:buFontTx/>
              <a:buNone/>
              <a:defRPr/>
            </a:pPr>
            <a:endParaRPr lang="en-GB" altLang="en-US" sz="2000" b="0" dirty="0" smtClean="0">
              <a:latin typeface="Arial" panose="020B0604020202020204" pitchFamily="34" charset="0"/>
              <a:ea typeface="ＭＳ Ｐゴシック" panose="020B0600070205080204" pitchFamily="34" charset="-128"/>
              <a:cs typeface="Arial" panose="020B0604020202020204" pitchFamily="34" charset="0"/>
            </a:endParaRPr>
          </a:p>
          <a:p>
            <a:pPr marL="400050" lvl="1" indent="0" algn="ctr" fontAlgn="auto">
              <a:lnSpc>
                <a:spcPct val="90000"/>
              </a:lnSpc>
              <a:spcAft>
                <a:spcPts val="0"/>
              </a:spcAft>
              <a:buFontTx/>
              <a:buNone/>
              <a:defRPr/>
            </a:pPr>
            <a:r>
              <a:rPr lang="en-GB" altLang="en-US" sz="1600" b="0" dirty="0" smtClean="0">
                <a:latin typeface="Arial" panose="020B0604020202020204" pitchFamily="34" charset="0"/>
                <a:ea typeface="ＭＳ Ｐゴシック" panose="020B0600070205080204" pitchFamily="34" charset="-128"/>
                <a:cs typeface="Arial" panose="020B0604020202020204" pitchFamily="34" charset="0"/>
              </a:rPr>
              <a:t>A person under 18 who is, or has recently been, with them has consumed alcohol in that or any other relevant place</a:t>
            </a:r>
          </a:p>
        </p:txBody>
      </p:sp>
      <p:sp>
        <p:nvSpPr>
          <p:cNvPr id="4" name="TextBox 3"/>
          <p:cNvSpPr txBox="1"/>
          <p:nvPr/>
        </p:nvSpPr>
        <p:spPr>
          <a:xfrm>
            <a:off x="419884" y="404664"/>
            <a:ext cx="8280920" cy="830997"/>
          </a:xfrm>
          <a:prstGeom prst="rect">
            <a:avLst/>
          </a:prstGeom>
          <a:solidFill>
            <a:srgbClr val="002060"/>
          </a:solidFill>
        </p:spPr>
        <p:txBody>
          <a:bodyPr wrap="square" rtlCol="0">
            <a:spAutoFit/>
          </a:bodyPr>
          <a:lstStyle/>
          <a:p>
            <a:pPr algn="ctr"/>
            <a:r>
              <a:rPr lang="en-GB" sz="2400" b="1" dirty="0" smtClean="0">
                <a:solidFill>
                  <a:schemeClr val="bg1"/>
                </a:solidFill>
              </a:rPr>
              <a:t>Confiscation of Alcohol (Young Persons) Act 1997</a:t>
            </a:r>
            <a:endParaRPr lang="en-GB" sz="2400" b="1" dirty="0">
              <a:solidFill>
                <a:schemeClr val="bg1"/>
              </a:solidFill>
            </a:endParaRPr>
          </a:p>
        </p:txBody>
      </p:sp>
    </p:spTree>
    <p:extLst>
      <p:ext uri="{BB962C8B-B14F-4D97-AF65-F5344CB8AC3E}">
        <p14:creationId xmlns:p14="http://schemas.microsoft.com/office/powerpoint/2010/main" val="3658336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499"/>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9" cstate="print">
            <a:extLst>
              <a:ext uri="{28A0092B-C50C-407E-A947-70E740481C1C}">
                <a14:useLocalDpi xmlns:a14="http://schemas.microsoft.com/office/drawing/2010/main" val="0"/>
              </a:ext>
            </a:extLst>
          </a:blip>
          <a:stretch>
            <a:fillRect/>
          </a:stretch>
        </p:blipFill>
        <p:spPr>
          <a:xfrm>
            <a:off x="1187624" y="687421"/>
            <a:ext cx="3267336" cy="2178225"/>
          </a:xfrm>
          <a:prstGeom prst="rect">
            <a:avLst/>
          </a:prstGeom>
          <a:ln>
            <a:noFill/>
          </a:ln>
          <a:effectLst>
            <a:softEdge rad="112500"/>
          </a:effectLst>
        </p:spPr>
      </p:pic>
      <p:pic>
        <p:nvPicPr>
          <p:cNvPr id="3" name="Picture 2"/>
          <p:cNvPicPr>
            <a:picLocks noChangeAspect="1"/>
          </p:cNvPicPr>
          <p:nvPr>
            <p:custDataLst>
              <p:tags r:id="rId2"/>
            </p:custDataLst>
          </p:nvPr>
        </p:nvPicPr>
        <p:blipFill rotWithShape="1">
          <a:blip r:embed="rId10" cstate="print">
            <a:extLst>
              <a:ext uri="{28A0092B-C50C-407E-A947-70E740481C1C}">
                <a14:useLocalDpi xmlns:a14="http://schemas.microsoft.com/office/drawing/2010/main" val="0"/>
              </a:ext>
            </a:extLst>
          </a:blip>
          <a:srcRect l="12540" t="27224" r="13775" b="13650"/>
          <a:stretch/>
        </p:blipFill>
        <p:spPr>
          <a:xfrm>
            <a:off x="5076056" y="692696"/>
            <a:ext cx="3610716" cy="2172951"/>
          </a:xfrm>
          <a:prstGeom prst="rect">
            <a:avLst/>
          </a:prstGeom>
          <a:ln>
            <a:noFill/>
          </a:ln>
          <a:effectLst>
            <a:softEdge rad="112500"/>
          </a:effectLst>
        </p:spPr>
      </p:pic>
      <p:pic>
        <p:nvPicPr>
          <p:cNvPr id="4" name="Picture 3"/>
          <p:cNvPicPr>
            <a:picLocks noChangeAspect="1"/>
          </p:cNvPicPr>
          <p:nvPr>
            <p:custDataLst>
              <p:tags r:id="rId3"/>
            </p:custDataLst>
          </p:nvPr>
        </p:nvPicPr>
        <p:blipFill>
          <a:blip r:embed="rId11" cstate="print">
            <a:extLst>
              <a:ext uri="{28A0092B-C50C-407E-A947-70E740481C1C}">
                <a14:useLocalDpi xmlns:a14="http://schemas.microsoft.com/office/drawing/2010/main" val="0"/>
              </a:ext>
            </a:extLst>
          </a:blip>
          <a:stretch>
            <a:fillRect/>
          </a:stretch>
        </p:blipFill>
        <p:spPr>
          <a:xfrm>
            <a:off x="655015" y="3135914"/>
            <a:ext cx="2640512" cy="1756048"/>
          </a:xfrm>
          <a:prstGeom prst="rect">
            <a:avLst/>
          </a:prstGeom>
          <a:ln>
            <a:noFill/>
          </a:ln>
          <a:effectLst>
            <a:softEdge rad="112500"/>
          </a:effectLst>
        </p:spPr>
      </p:pic>
      <p:pic>
        <p:nvPicPr>
          <p:cNvPr id="5" name="Picture 4"/>
          <p:cNvPicPr>
            <a:picLocks noChangeAspect="1"/>
          </p:cNvPicPr>
          <p:nvPr>
            <p:custDataLst>
              <p:tags r:id="rId4"/>
            </p:custDataLst>
          </p:nvPr>
        </p:nvPicPr>
        <p:blipFill>
          <a:blip r:embed="rId12" cstate="print">
            <a:extLst>
              <a:ext uri="{28A0092B-C50C-407E-A947-70E740481C1C}">
                <a14:useLocalDpi xmlns:a14="http://schemas.microsoft.com/office/drawing/2010/main" val="0"/>
              </a:ext>
            </a:extLst>
          </a:blip>
          <a:stretch>
            <a:fillRect/>
          </a:stretch>
        </p:blipFill>
        <p:spPr>
          <a:xfrm>
            <a:off x="3295527" y="4013938"/>
            <a:ext cx="2877031" cy="2044206"/>
          </a:xfrm>
          <a:prstGeom prst="rect">
            <a:avLst/>
          </a:prstGeom>
          <a:effectLst>
            <a:softEdge rad="317500"/>
          </a:effectLst>
        </p:spPr>
      </p:pic>
      <p:pic>
        <p:nvPicPr>
          <p:cNvPr id="6" name="Picture 5"/>
          <p:cNvPicPr>
            <a:picLocks noChangeAspect="1"/>
          </p:cNvPicPr>
          <p:nvPr>
            <p:custDataLst>
              <p:tags r:id="rId5"/>
            </p:custDataLst>
          </p:nvPr>
        </p:nvPicPr>
        <p:blipFill>
          <a:blip r:embed="rId13" cstate="print">
            <a:extLst>
              <a:ext uri="{28A0092B-C50C-407E-A947-70E740481C1C}">
                <a14:useLocalDpi xmlns:a14="http://schemas.microsoft.com/office/drawing/2010/main" val="0"/>
              </a:ext>
            </a:extLst>
          </a:blip>
          <a:stretch>
            <a:fillRect/>
          </a:stretch>
        </p:blipFill>
        <p:spPr>
          <a:xfrm>
            <a:off x="6290817" y="3135914"/>
            <a:ext cx="2395955" cy="1594284"/>
          </a:xfrm>
          <a:prstGeom prst="rect">
            <a:avLst/>
          </a:prstGeom>
          <a:ln>
            <a:noFill/>
          </a:ln>
          <a:effectLst>
            <a:softEdge rad="112500"/>
          </a:effectLst>
        </p:spPr>
      </p:pic>
    </p:spTree>
    <p:extLst>
      <p:ext uri="{BB962C8B-B14F-4D97-AF65-F5344CB8AC3E}">
        <p14:creationId xmlns:p14="http://schemas.microsoft.com/office/powerpoint/2010/main" val="3291432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687388" y="908720"/>
            <a:ext cx="7842250" cy="5257800"/>
          </a:xfrm>
          <a:prstGeom prst="rect">
            <a:avLst/>
          </a:prstGeom>
        </p:spPr>
        <p:txBody>
          <a:bodyPr vert="horz" lIns="90488" tIns="44450" rIns="90488" bIns="4445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90000"/>
              </a:lnSpc>
              <a:spcAft>
                <a:spcPts val="0"/>
              </a:spcAft>
              <a:buFontTx/>
              <a:buNone/>
              <a:defRPr/>
            </a:pPr>
            <a:endParaRPr lang="en-GB" altLang="en-US" sz="2400" b="0" dirty="0" smtClean="0">
              <a:ea typeface="ＭＳ Ｐゴシック" panose="020B0600070205080204" pitchFamily="34" charset="-128"/>
            </a:endParaRPr>
          </a:p>
          <a:p>
            <a:pPr algn="ctr" fontAlgn="auto">
              <a:lnSpc>
                <a:spcPct val="90000"/>
              </a:lnSpc>
              <a:spcAft>
                <a:spcPts val="0"/>
              </a:spcAft>
              <a:buFontTx/>
              <a:buNone/>
              <a:defRPr/>
            </a:pP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The Constable may require them to surrender </a:t>
            </a:r>
          </a:p>
          <a:p>
            <a:pPr fontAlgn="auto">
              <a:lnSpc>
                <a:spcPct val="90000"/>
              </a:lnSpc>
              <a:spcAft>
                <a:spcPts val="0"/>
              </a:spcAft>
              <a:buFontTx/>
              <a:buNone/>
              <a:defRPr/>
            </a:pPr>
            <a:endPar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endParaRPr>
          </a:p>
          <a:p>
            <a:pPr marL="0" indent="0" algn="ctr" fontAlgn="auto">
              <a:lnSpc>
                <a:spcPct val="90000"/>
              </a:lnSpc>
              <a:spcAft>
                <a:spcPts val="0"/>
              </a:spcAft>
              <a:buFontTx/>
              <a:buNone/>
              <a:defRPr/>
            </a:pP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anything in their possession which is, or which the Constable reasonably believes to be, alcohol or a container for such, </a:t>
            </a:r>
          </a:p>
          <a:p>
            <a:pPr fontAlgn="auto">
              <a:lnSpc>
                <a:spcPct val="90000"/>
              </a:lnSpc>
              <a:spcAft>
                <a:spcPts val="0"/>
              </a:spcAft>
              <a:defRPr/>
            </a:pPr>
            <a:endPar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endParaRPr>
          </a:p>
          <a:p>
            <a:pPr marL="0" indent="0" algn="ctr" fontAlgn="auto">
              <a:lnSpc>
                <a:spcPct val="90000"/>
              </a:lnSpc>
              <a:spcAft>
                <a:spcPts val="0"/>
              </a:spcAft>
              <a:buFontTx/>
              <a:buNone/>
              <a:defRPr/>
            </a:pP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The container can be </a:t>
            </a:r>
            <a:r>
              <a:rPr lang="en-GB" altLang="en-US" sz="2400" b="0"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OPEN</a:t>
            </a: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 or </a:t>
            </a:r>
            <a:r>
              <a:rPr lang="en-GB" altLang="en-US" sz="2400" b="0"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CLOSED</a:t>
            </a:r>
          </a:p>
          <a:p>
            <a:pPr fontAlgn="auto">
              <a:lnSpc>
                <a:spcPct val="90000"/>
              </a:lnSpc>
              <a:spcAft>
                <a:spcPts val="0"/>
              </a:spcAft>
              <a:buFontTx/>
              <a:buNone/>
              <a:defRPr/>
            </a:pPr>
            <a:endPar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endParaRPr>
          </a:p>
          <a:p>
            <a:pPr algn="ctr" fontAlgn="auto">
              <a:lnSpc>
                <a:spcPct val="90000"/>
              </a:lnSpc>
              <a:spcAft>
                <a:spcPts val="0"/>
              </a:spcAft>
              <a:buFontTx/>
              <a:buNone/>
              <a:defRPr/>
            </a:pPr>
            <a:r>
              <a:rPr lang="en-GB" altLang="en-US" sz="2400" b="1"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AND</a:t>
            </a:r>
            <a:r>
              <a:rPr lang="en-GB" altLang="en-US" sz="2400" b="0"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p>
          <a:p>
            <a:pPr fontAlgn="auto">
              <a:lnSpc>
                <a:spcPct val="90000"/>
              </a:lnSpc>
              <a:spcAft>
                <a:spcPts val="0"/>
              </a:spcAft>
              <a:buFontTx/>
              <a:buNone/>
              <a:defRPr/>
            </a:pPr>
            <a:endPar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endParaRPr>
          </a:p>
          <a:p>
            <a:pPr marL="0" indent="0" algn="ctr" fontAlgn="auto">
              <a:lnSpc>
                <a:spcPct val="90000"/>
              </a:lnSpc>
              <a:spcAft>
                <a:spcPts val="0"/>
              </a:spcAft>
              <a:buFontTx/>
              <a:buNone/>
              <a:defRPr/>
            </a:pP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To state their name and address.  </a:t>
            </a:r>
          </a:p>
        </p:txBody>
      </p:sp>
      <p:sp>
        <p:nvSpPr>
          <p:cNvPr id="4" name="TextBox 3"/>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Powers</a:t>
            </a:r>
            <a:endParaRPr lang="en-GB" sz="3200" b="1" dirty="0">
              <a:solidFill>
                <a:schemeClr val="bg1"/>
              </a:solidFill>
            </a:endParaRPr>
          </a:p>
        </p:txBody>
      </p:sp>
    </p:spTree>
    <p:extLst>
      <p:ext uri="{BB962C8B-B14F-4D97-AF65-F5344CB8AC3E}">
        <p14:creationId xmlns:p14="http://schemas.microsoft.com/office/powerpoint/2010/main" val="3311799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a:xfrm>
            <a:off x="467544" y="2492896"/>
            <a:ext cx="8229600" cy="331152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fontAlgn="auto">
              <a:spcAft>
                <a:spcPts val="0"/>
              </a:spcAft>
              <a:buFontTx/>
              <a:buNone/>
              <a:defRPr/>
            </a:pPr>
            <a:r>
              <a:rPr lang="en-GB" altLang="en-US" sz="2800" b="0" dirty="0" smtClean="0">
                <a:latin typeface="Arial" panose="020B0604020202020204" pitchFamily="34" charset="0"/>
                <a:ea typeface="ＭＳ Ｐゴシック" panose="020B0600070205080204" pitchFamily="34" charset="-128"/>
                <a:cs typeface="Arial" panose="020B0604020202020204" pitchFamily="34" charset="0"/>
              </a:rPr>
              <a:t>Any public place other than licensed premises</a:t>
            </a:r>
          </a:p>
          <a:p>
            <a:pPr fontAlgn="auto">
              <a:spcAft>
                <a:spcPts val="0"/>
              </a:spcAft>
              <a:buFontTx/>
              <a:buNone/>
              <a:defRPr/>
            </a:pPr>
            <a:endParaRPr lang="en-GB" altLang="en-US" sz="2800" b="0" dirty="0" smtClean="0">
              <a:latin typeface="Arial" panose="020B0604020202020204" pitchFamily="34" charset="0"/>
              <a:ea typeface="ＭＳ Ｐゴシック" panose="020B0600070205080204" pitchFamily="34" charset="-128"/>
              <a:cs typeface="Arial" panose="020B0604020202020204" pitchFamily="34" charset="0"/>
            </a:endParaRPr>
          </a:p>
          <a:p>
            <a:pPr marL="0" indent="0" algn="ctr" fontAlgn="auto">
              <a:spcAft>
                <a:spcPts val="0"/>
              </a:spcAft>
              <a:buFontTx/>
              <a:buNone/>
              <a:defRPr/>
            </a:pPr>
            <a:r>
              <a:rPr lang="en-GB" altLang="en-US" sz="2800" b="0" dirty="0" smtClean="0">
                <a:latin typeface="Arial" panose="020B0604020202020204" pitchFamily="34" charset="0"/>
                <a:ea typeface="ＭＳ Ｐゴシック" panose="020B0600070205080204" pitchFamily="34" charset="-128"/>
                <a:cs typeface="Arial" panose="020B0604020202020204" pitchFamily="34" charset="0"/>
              </a:rPr>
              <a:t>Any place other than a public place, to which the person has unlawfully gained access</a:t>
            </a:r>
          </a:p>
        </p:txBody>
      </p:sp>
      <p:sp>
        <p:nvSpPr>
          <p:cNvPr id="5" name="TextBox 4"/>
          <p:cNvSpPr txBox="1"/>
          <p:nvPr/>
        </p:nvSpPr>
        <p:spPr>
          <a:xfrm>
            <a:off x="416224" y="980728"/>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Relevant Place</a:t>
            </a:r>
            <a:endParaRPr lang="en-GB" sz="3200" b="1" dirty="0">
              <a:solidFill>
                <a:schemeClr val="bg1"/>
              </a:solidFill>
            </a:endParaRPr>
          </a:p>
        </p:txBody>
      </p:sp>
    </p:spTree>
    <p:extLst>
      <p:ext uri="{BB962C8B-B14F-4D97-AF65-F5344CB8AC3E}">
        <p14:creationId xmlns:p14="http://schemas.microsoft.com/office/powerpoint/2010/main" val="246400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4"/>
          <a:stretch>
            <a:fillRect/>
          </a:stretch>
        </p:blipFill>
        <p:spPr>
          <a:xfrm>
            <a:off x="3888710" y="1844825"/>
            <a:ext cx="2095500" cy="2684286"/>
          </a:xfrm>
          <a:prstGeom prst="rect">
            <a:avLst/>
          </a:prstGeom>
        </p:spPr>
      </p:pic>
      <p:pic>
        <p:nvPicPr>
          <p:cNvPr id="3" name="Picture 2"/>
          <p:cNvPicPr>
            <a:picLocks noChangeAspect="1"/>
          </p:cNvPicPr>
          <p:nvPr/>
        </p:nvPicPr>
        <p:blipFill>
          <a:blip r:embed="rId5"/>
          <a:stretch>
            <a:fillRect/>
          </a:stretch>
        </p:blipFill>
        <p:spPr>
          <a:xfrm>
            <a:off x="611560" y="914372"/>
            <a:ext cx="2344536" cy="2524126"/>
          </a:xfrm>
          <a:prstGeom prst="rect">
            <a:avLst/>
          </a:prstGeom>
        </p:spPr>
      </p:pic>
      <p:pic>
        <p:nvPicPr>
          <p:cNvPr id="4" name="Picture 3"/>
          <p:cNvPicPr>
            <a:picLocks noChangeAspect="1"/>
          </p:cNvPicPr>
          <p:nvPr/>
        </p:nvPicPr>
        <p:blipFill>
          <a:blip r:embed="rId6"/>
          <a:stretch>
            <a:fillRect/>
          </a:stretch>
        </p:blipFill>
        <p:spPr>
          <a:xfrm>
            <a:off x="5984210" y="894561"/>
            <a:ext cx="2374151" cy="2524126"/>
          </a:xfrm>
          <a:prstGeom prst="rect">
            <a:avLst/>
          </a:prstGeom>
        </p:spPr>
      </p:pic>
      <p:pic>
        <p:nvPicPr>
          <p:cNvPr id="5" name="Picture 4"/>
          <p:cNvPicPr>
            <a:picLocks noChangeAspect="1"/>
          </p:cNvPicPr>
          <p:nvPr/>
        </p:nvPicPr>
        <p:blipFill>
          <a:blip r:embed="rId7"/>
          <a:stretch>
            <a:fillRect/>
          </a:stretch>
        </p:blipFill>
        <p:spPr>
          <a:xfrm>
            <a:off x="5766319" y="3552744"/>
            <a:ext cx="2374151" cy="2504315"/>
          </a:xfrm>
          <a:prstGeom prst="rect">
            <a:avLst/>
          </a:prstGeom>
        </p:spPr>
      </p:pic>
      <p:pic>
        <p:nvPicPr>
          <p:cNvPr id="7" name="Picture 6"/>
          <p:cNvPicPr>
            <a:picLocks noChangeAspect="1"/>
          </p:cNvPicPr>
          <p:nvPr/>
        </p:nvPicPr>
        <p:blipFill>
          <a:blip r:embed="rId8"/>
          <a:stretch>
            <a:fillRect/>
          </a:stretch>
        </p:blipFill>
        <p:spPr>
          <a:xfrm>
            <a:off x="1161357" y="3552744"/>
            <a:ext cx="2349254" cy="2466975"/>
          </a:xfrm>
          <a:prstGeom prst="rect">
            <a:avLst/>
          </a:prstGeom>
        </p:spPr>
      </p:pic>
      <p:sp>
        <p:nvSpPr>
          <p:cNvPr id="8" name="TextBox 7"/>
          <p:cNvSpPr txBox="1"/>
          <p:nvPr/>
        </p:nvSpPr>
        <p:spPr>
          <a:xfrm>
            <a:off x="2246078" y="215351"/>
            <a:ext cx="4896544" cy="584775"/>
          </a:xfrm>
          <a:prstGeom prst="rect">
            <a:avLst/>
          </a:prstGeom>
          <a:solidFill>
            <a:srgbClr val="002060"/>
          </a:solidFill>
        </p:spPr>
        <p:txBody>
          <a:bodyPr wrap="square" rtlCol="0">
            <a:spAutoFit/>
          </a:bodyPr>
          <a:lstStyle/>
          <a:p>
            <a:pPr algn="ctr"/>
            <a:r>
              <a:rPr lang="en-GB" sz="3200" b="1" dirty="0" smtClean="0">
                <a:solidFill>
                  <a:schemeClr val="bg1"/>
                </a:solidFill>
              </a:rPr>
              <a:t>Alcohol</a:t>
            </a:r>
            <a:endParaRPr lang="en-GB" sz="3200" b="1" dirty="0">
              <a:solidFill>
                <a:schemeClr val="bg1"/>
              </a:solidFill>
            </a:endParaRPr>
          </a:p>
        </p:txBody>
      </p:sp>
    </p:spTree>
    <p:extLst>
      <p:ext uri="{BB962C8B-B14F-4D97-AF65-F5344CB8AC3E}">
        <p14:creationId xmlns:p14="http://schemas.microsoft.com/office/powerpoint/2010/main" val="33774208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09628" y="554460"/>
            <a:ext cx="2304255" cy="2765107"/>
          </a:xfrm>
          <a:prstGeom prst="rect">
            <a:avLst/>
          </a:prstGeom>
        </p:spPr>
      </p:pic>
      <p:sp>
        <p:nvSpPr>
          <p:cNvPr id="3" name="Rectangle 2"/>
          <p:cNvSpPr txBox="1">
            <a:spLocks noChangeArrowheads="1"/>
          </p:cNvSpPr>
          <p:nvPr>
            <p:custDataLst>
              <p:tags r:id="rId1"/>
            </p:custDataLst>
          </p:nvPr>
        </p:nvSpPr>
        <p:spPr bwMode="auto">
          <a:xfrm>
            <a:off x="179512" y="3335389"/>
            <a:ext cx="8964488" cy="1254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2800">
                <a:solidFill>
                  <a:schemeClr val="tx1"/>
                </a:solidFill>
                <a:latin typeface="+mj-lt"/>
                <a:ea typeface="ＭＳ Ｐゴシック" pitchFamily="-112" charset="-128"/>
                <a:cs typeface="ＭＳ Ｐゴシック" pitchFamily="-112" charset="-128"/>
              </a:defRPr>
            </a:lvl1pPr>
            <a:lvl2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2pPr>
            <a:lvl3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3pPr>
            <a:lvl4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4pPr>
            <a:lvl5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5pPr>
            <a:lvl6pPr marL="457200" algn="ctr" rtl="0" fontAlgn="base">
              <a:spcBef>
                <a:spcPct val="0"/>
              </a:spcBef>
              <a:spcAft>
                <a:spcPct val="0"/>
              </a:spcAft>
              <a:defRPr sz="3600">
                <a:solidFill>
                  <a:schemeClr val="accent2"/>
                </a:solidFill>
                <a:latin typeface="Verdana" pitchFamily="34" charset="0"/>
              </a:defRPr>
            </a:lvl6pPr>
            <a:lvl7pPr marL="914400" algn="ctr" rtl="0" fontAlgn="base">
              <a:spcBef>
                <a:spcPct val="0"/>
              </a:spcBef>
              <a:spcAft>
                <a:spcPct val="0"/>
              </a:spcAft>
              <a:defRPr sz="3600">
                <a:solidFill>
                  <a:schemeClr val="accent2"/>
                </a:solidFill>
                <a:latin typeface="Verdana" pitchFamily="34" charset="0"/>
              </a:defRPr>
            </a:lvl7pPr>
            <a:lvl8pPr marL="1371600" algn="ctr" rtl="0" fontAlgn="base">
              <a:spcBef>
                <a:spcPct val="0"/>
              </a:spcBef>
              <a:spcAft>
                <a:spcPct val="0"/>
              </a:spcAft>
              <a:defRPr sz="3600">
                <a:solidFill>
                  <a:schemeClr val="accent2"/>
                </a:solidFill>
                <a:latin typeface="Verdana" pitchFamily="34" charset="0"/>
              </a:defRPr>
            </a:lvl8pPr>
            <a:lvl9pPr marL="1828800" algn="ctr" rtl="0" fontAlgn="base">
              <a:spcBef>
                <a:spcPct val="0"/>
              </a:spcBef>
              <a:spcAft>
                <a:spcPct val="0"/>
              </a:spcAft>
              <a:defRPr sz="3600">
                <a:solidFill>
                  <a:schemeClr val="accent2"/>
                </a:solidFill>
                <a:latin typeface="Verdan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2149475" algn="l"/>
              </a:tabLst>
              <a:defRPr/>
            </a:pPr>
            <a:r>
              <a:rPr kumimoji="0" lang="en-GB" sz="2400" b="1" i="0" u="none" strike="noStrike" kern="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Section 63</a:t>
            </a:r>
            <a:r>
              <a:rPr kumimoji="0" lang="en-GB" altLang="en-US" sz="2400" b="1"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itchFamily="34" charset="-128"/>
                <a:cs typeface="Arial" panose="020B0604020202020204" pitchFamily="34" charset="0"/>
              </a:rPr>
              <a:t/>
            </a:r>
            <a:br>
              <a:rPr kumimoji="0" lang="en-GB" altLang="en-US" sz="2400" b="1"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itchFamily="34" charset="-128"/>
                <a:cs typeface="Arial" panose="020B0604020202020204" pitchFamily="34" charset="0"/>
              </a:rPr>
            </a:br>
            <a:r>
              <a:rPr kumimoji="0" lang="en-GB" sz="2400" b="1" i="0" u="none" strike="noStrike" kern="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Anti-social Behaviour, Crime and Policing Act 2014</a:t>
            </a:r>
            <a:endParaRPr kumimoji="0" lang="en-GB" altLang="en-US" sz="2400" b="1"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itchFamily="34" charset="-128"/>
              <a:cs typeface="Arial" panose="020B0604020202020204" pitchFamily="34" charset="0"/>
            </a:endParaRPr>
          </a:p>
        </p:txBody>
      </p:sp>
      <p:sp>
        <p:nvSpPr>
          <p:cNvPr id="4" name="Rectangle 3"/>
          <p:cNvSpPr txBox="1">
            <a:spLocks noChangeArrowheads="1"/>
          </p:cNvSpPr>
          <p:nvPr>
            <p:custDataLst>
              <p:tags r:id="rId2"/>
            </p:custDataLst>
          </p:nvPr>
        </p:nvSpPr>
        <p:spPr bwMode="auto">
          <a:xfrm>
            <a:off x="0" y="4601810"/>
            <a:ext cx="9144000" cy="1428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gn="ctr"/>
            <a:r>
              <a:rPr lang="en-US" altLang="en-US" b="1" kern="0" dirty="0" smtClean="0">
                <a:solidFill>
                  <a:schemeClr val="tx1"/>
                </a:solidFill>
                <a:latin typeface="Arial" panose="020B0604020202020204" pitchFamily="34" charset="0"/>
                <a:ea typeface="ＭＳ Ｐゴシック" pitchFamily="34" charset="-128"/>
                <a:cs typeface="Arial" panose="020B0604020202020204" pitchFamily="34" charset="0"/>
              </a:rPr>
              <a:t>Alcohol Consumption in Breach of Public Spaces      Protection Order (PSPO)</a:t>
            </a:r>
          </a:p>
        </p:txBody>
      </p:sp>
    </p:spTree>
    <p:extLst>
      <p:ext uri="{BB962C8B-B14F-4D97-AF65-F5344CB8AC3E}">
        <p14:creationId xmlns:p14="http://schemas.microsoft.com/office/powerpoint/2010/main" val="12872489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custDataLst>
              <p:tags r:id="rId1"/>
            </p:custDataLst>
          </p:nvPr>
        </p:nvSpPr>
        <p:spPr>
          <a:xfrm>
            <a:off x="358133" y="1340768"/>
            <a:ext cx="8448421" cy="518457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fontAlgn="auto">
              <a:spcAft>
                <a:spcPts val="0"/>
              </a:spcAft>
              <a:buFontTx/>
              <a:buNone/>
            </a:pPr>
            <a:r>
              <a:rPr lang="en-GB" altLang="en-US" sz="2400" b="0" dirty="0" smtClean="0">
                <a:latin typeface="Arial" panose="020B0604020202020204" pitchFamily="34" charset="0"/>
                <a:ea typeface="ＭＳ Ｐゴシック" pitchFamily="34" charset="-128"/>
                <a:cs typeface="Arial" panose="020B0604020202020204" pitchFamily="34" charset="0"/>
              </a:rPr>
              <a:t>Local authorities may issue a PSPO to</a:t>
            </a:r>
          </a:p>
          <a:p>
            <a:pPr algn="ctr" fontAlgn="auto">
              <a:spcAft>
                <a:spcPts val="0"/>
              </a:spcAft>
              <a:buFontTx/>
              <a:buNone/>
            </a:pPr>
            <a:r>
              <a:rPr lang="en-GB" altLang="en-US" sz="2400" b="0" dirty="0" smtClean="0">
                <a:latin typeface="Arial" panose="020B0604020202020204" pitchFamily="34" charset="0"/>
                <a:ea typeface="ＭＳ Ｐゴシック" pitchFamily="34" charset="-128"/>
                <a:cs typeface="Arial" panose="020B0604020202020204" pitchFamily="34" charset="0"/>
              </a:rPr>
              <a:t>restrict the consumption of alcohol in any public space where the behaviour is having, or is;</a:t>
            </a:r>
          </a:p>
          <a:p>
            <a:pPr marL="457200" indent="-457200" fontAlgn="auto">
              <a:spcAft>
                <a:spcPts val="0"/>
              </a:spcAft>
            </a:pPr>
            <a:endParaRPr lang="en-GB" altLang="en-US" sz="2400" b="0" dirty="0" smtClean="0">
              <a:latin typeface="Arial" panose="020B0604020202020204" pitchFamily="34" charset="0"/>
              <a:ea typeface="ＭＳ Ｐゴシック" pitchFamily="34" charset="-128"/>
              <a:cs typeface="Arial" panose="020B0604020202020204" pitchFamily="34" charset="0"/>
            </a:endParaRPr>
          </a:p>
          <a:p>
            <a:pPr marL="457200" indent="-457200" fontAlgn="auto">
              <a:spcAft>
                <a:spcPts val="0"/>
              </a:spcAft>
            </a:pPr>
            <a:r>
              <a:rPr lang="en-GB" altLang="en-US" sz="2400" b="0" dirty="0" smtClean="0">
                <a:latin typeface="Arial" panose="020B0604020202020204" pitchFamily="34" charset="0"/>
                <a:ea typeface="ＭＳ Ｐゴシック" pitchFamily="34" charset="-128"/>
                <a:cs typeface="Arial" panose="020B0604020202020204" pitchFamily="34" charset="0"/>
              </a:rPr>
              <a:t>likely to have a detrimental effect on the quality of life of those in the locality</a:t>
            </a:r>
          </a:p>
          <a:p>
            <a:pPr marL="457200" indent="-457200" fontAlgn="auto">
              <a:spcAft>
                <a:spcPts val="0"/>
              </a:spcAft>
            </a:pPr>
            <a:r>
              <a:rPr lang="en-GB" altLang="en-US" sz="2400" b="0" dirty="0" smtClean="0">
                <a:latin typeface="Arial" panose="020B0604020202020204" pitchFamily="34" charset="0"/>
                <a:ea typeface="ＭＳ Ｐゴシック" pitchFamily="34" charset="-128"/>
                <a:cs typeface="Arial" panose="020B0604020202020204" pitchFamily="34" charset="0"/>
              </a:rPr>
              <a:t>is persistent or </a:t>
            </a:r>
          </a:p>
          <a:p>
            <a:pPr marL="457200" indent="-457200" fontAlgn="auto">
              <a:spcAft>
                <a:spcPts val="0"/>
              </a:spcAft>
            </a:pPr>
            <a:r>
              <a:rPr lang="en-GB" altLang="en-US" sz="2400" b="0" dirty="0" smtClean="0">
                <a:latin typeface="Arial" panose="020B0604020202020204" pitchFamily="34" charset="0"/>
                <a:ea typeface="ＭＳ Ｐゴシック" pitchFamily="34" charset="-128"/>
                <a:cs typeface="Arial" panose="020B0604020202020204" pitchFamily="34" charset="0"/>
              </a:rPr>
              <a:t>is continuing in nature and is </a:t>
            </a:r>
          </a:p>
          <a:p>
            <a:pPr marL="457200" indent="-457200" fontAlgn="auto">
              <a:spcAft>
                <a:spcPts val="0"/>
              </a:spcAft>
            </a:pPr>
            <a:r>
              <a:rPr lang="en-GB" altLang="en-US" sz="2400" b="0" dirty="0" smtClean="0">
                <a:latin typeface="Arial" panose="020B0604020202020204" pitchFamily="34" charset="0"/>
                <a:ea typeface="ＭＳ Ｐゴシック" pitchFamily="34" charset="-128"/>
                <a:cs typeface="Arial" panose="020B0604020202020204" pitchFamily="34" charset="0"/>
              </a:rPr>
              <a:t>unreasonable </a:t>
            </a:r>
          </a:p>
          <a:p>
            <a:pPr algn="ctr" fontAlgn="auto">
              <a:spcAft>
                <a:spcPts val="0"/>
              </a:spcAft>
              <a:buFontTx/>
              <a:buNone/>
            </a:pPr>
            <a:endParaRPr lang="en-GB" altLang="en-US" b="0" dirty="0" smtClean="0">
              <a:ea typeface="ＭＳ Ｐゴシック" pitchFamily="34" charset="-128"/>
            </a:endParaRPr>
          </a:p>
          <a:p>
            <a:pPr algn="ctr" fontAlgn="auto">
              <a:spcAft>
                <a:spcPts val="0"/>
              </a:spcAft>
              <a:buFontTx/>
              <a:buNone/>
            </a:pPr>
            <a:endParaRPr lang="en-GB" altLang="en-US" sz="2800" b="0" dirty="0" smtClean="0">
              <a:ea typeface="ＭＳ Ｐゴシック" pitchFamily="34" charset="-128"/>
            </a:endParaRPr>
          </a:p>
          <a:p>
            <a:pPr algn="ctr" fontAlgn="auto">
              <a:spcAft>
                <a:spcPts val="0"/>
              </a:spcAft>
              <a:buFontTx/>
              <a:buNone/>
            </a:pPr>
            <a:endParaRPr lang="en-GB" altLang="en-US" sz="2400" b="0" dirty="0">
              <a:ea typeface="ＭＳ Ｐゴシック" pitchFamily="34" charset="-128"/>
            </a:endParaRPr>
          </a:p>
        </p:txBody>
      </p:sp>
      <p:sp>
        <p:nvSpPr>
          <p:cNvPr id="4" name="TextBox 3"/>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PSPO: Restricting Alcohol </a:t>
            </a:r>
            <a:endParaRPr lang="en-GB" sz="3200" b="1" dirty="0">
              <a:solidFill>
                <a:schemeClr val="bg1"/>
              </a:solidFill>
            </a:endParaRPr>
          </a:p>
        </p:txBody>
      </p:sp>
    </p:spTree>
    <p:extLst>
      <p:ext uri="{BB962C8B-B14F-4D97-AF65-F5344CB8AC3E}">
        <p14:creationId xmlns:p14="http://schemas.microsoft.com/office/powerpoint/2010/main" val="120882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500"/>
                                        <p:tgtEl>
                                          <p:spTgt spid="3">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4" name="Rectangle 3"/>
          <p:cNvSpPr txBox="1">
            <a:spLocks noChangeArrowheads="1"/>
          </p:cNvSpPr>
          <p:nvPr>
            <p:custDataLst>
              <p:tags r:id="rId1"/>
            </p:custDataLst>
          </p:nvPr>
        </p:nvSpPr>
        <p:spPr>
          <a:xfrm>
            <a:off x="395671" y="1055681"/>
            <a:ext cx="5040560" cy="450784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altLang="en-US" sz="2400" b="0" i="0" u="none" strike="noStrike" kern="1200" cap="none" spc="0" normalizeH="0" baseline="0" noProof="0" dirty="0" smtClean="0">
                <a:ln>
                  <a:noFill/>
                </a:ln>
                <a:solidFill>
                  <a:sysClr val="windowText" lastClr="000000"/>
                </a:solidFill>
                <a:effectLst/>
                <a:uLnTx/>
                <a:uFillTx/>
                <a:latin typeface="Arial" panose="020B0604020202020204" pitchFamily="34" charset="0"/>
                <a:ea typeface="ＭＳ Ｐゴシック" pitchFamily="34" charset="-128"/>
                <a:cs typeface="Arial" panose="020B0604020202020204" pitchFamily="34" charset="0"/>
              </a:rPr>
              <a:t>Where an officer </a:t>
            </a:r>
            <a:r>
              <a:rPr kumimoji="0" lang="en-GB" sz="2400" b="0" i="0" u="none" strike="noStrike" kern="1200" cap="none" spc="0" normalizeH="0" baseline="0" noProof="0" dirty="0" smtClean="0">
                <a:ln>
                  <a:noFill/>
                </a:ln>
                <a:solidFill>
                  <a:sysClr val="windowText" lastClr="000000"/>
                </a:solidFill>
                <a:effectLst/>
                <a:uLnTx/>
                <a:uFillTx/>
                <a:latin typeface="Arial" panose="020B0604020202020204" pitchFamily="34" charset="0"/>
                <a:cs typeface="Arial" panose="020B0604020202020204" pitchFamily="34" charset="0"/>
              </a:rPr>
              <a:t>or an authorised person</a:t>
            </a: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altLang="en-US" sz="2400" b="0" i="0" u="none" strike="noStrike" kern="1200" cap="none" spc="0" normalizeH="0" baseline="0" noProof="0" dirty="0" smtClean="0">
                <a:ln>
                  <a:noFill/>
                </a:ln>
                <a:solidFill>
                  <a:srgbClr val="FF0000"/>
                </a:solidFill>
                <a:effectLst/>
                <a:uLnTx/>
                <a:uFillTx/>
                <a:latin typeface="Arial" panose="020B0604020202020204" pitchFamily="34" charset="0"/>
                <a:ea typeface="ＭＳ Ｐゴシック" pitchFamily="34" charset="-128"/>
                <a:cs typeface="Arial" panose="020B0604020202020204" pitchFamily="34" charset="0"/>
              </a:rPr>
              <a:t>reasonably believes</a:t>
            </a: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altLang="en-US" sz="2400" b="0" i="0" u="none" strike="noStrike" kern="1200" cap="none" spc="0" normalizeH="0" baseline="0" noProof="0" dirty="0" smtClean="0">
                <a:ln>
                  <a:noFill/>
                </a:ln>
                <a:solidFill>
                  <a:sysClr val="windowText" lastClr="000000"/>
                </a:solidFill>
                <a:effectLst/>
                <a:uLnTx/>
                <a:uFillTx/>
                <a:latin typeface="Arial" panose="020B0604020202020204" pitchFamily="34" charset="0"/>
                <a:ea typeface="ＭＳ Ｐゴシック" pitchFamily="34" charset="-128"/>
                <a:cs typeface="Arial" panose="020B0604020202020204" pitchFamily="34" charset="0"/>
              </a:rPr>
              <a:t>that a person </a:t>
            </a: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altLang="en-US" sz="2400" b="0" i="0" u="none" strike="noStrike" kern="1200" cap="none" spc="0" normalizeH="0" baseline="0" noProof="0" dirty="0" smtClean="0">
                <a:ln>
                  <a:noFill/>
                </a:ln>
                <a:solidFill>
                  <a:sysClr val="windowText" lastClr="000000"/>
                </a:solidFill>
                <a:effectLst/>
                <a:uLnTx/>
                <a:uFillTx/>
                <a:latin typeface="Arial" panose="020B0604020202020204" pitchFamily="34" charset="0"/>
                <a:ea typeface="ＭＳ Ｐゴシック" pitchFamily="34" charset="-128"/>
                <a:cs typeface="Arial" panose="020B0604020202020204" pitchFamily="34" charset="0"/>
              </a:rPr>
              <a:t>is or has been </a:t>
            </a: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altLang="en-US" sz="2400" b="0" i="0" u="none" strike="noStrike" kern="1200" cap="none" spc="0" normalizeH="0" baseline="0" noProof="0" dirty="0" smtClean="0">
                <a:ln>
                  <a:noFill/>
                </a:ln>
                <a:solidFill>
                  <a:sysClr val="windowText" lastClr="000000"/>
                </a:solidFill>
                <a:effectLst/>
                <a:uLnTx/>
                <a:uFillTx/>
                <a:latin typeface="Arial" panose="020B0604020202020204" pitchFamily="34" charset="0"/>
                <a:ea typeface="ＭＳ Ｐゴシック" pitchFamily="34" charset="-128"/>
                <a:cs typeface="Arial" panose="020B0604020202020204" pitchFamily="34" charset="0"/>
              </a:rPr>
              <a:t>consuming alcohol in</a:t>
            </a: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breach of a prohibition in a</a:t>
            </a: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smtClean="0">
                <a:ln>
                  <a:noFill/>
                </a:ln>
                <a:solidFill>
                  <a:srgbClr val="FF0000"/>
                </a:solidFill>
                <a:effectLst/>
                <a:uLnTx/>
                <a:uFillTx/>
                <a:latin typeface="Arial" panose="020B0604020202020204" pitchFamily="34" charset="0"/>
                <a:cs typeface="Arial" panose="020B0604020202020204" pitchFamily="34" charset="0"/>
              </a:rPr>
              <a:t>PSPO</a:t>
            </a:r>
            <a:endParaRPr kumimoji="0" lang="en-GB" altLang="en-US" sz="2400" b="0" i="0" u="none" strike="noStrike" kern="1200" cap="none" spc="0" normalizeH="0" baseline="0" noProof="0" dirty="0" smtClean="0">
              <a:ln>
                <a:noFill/>
              </a:ln>
              <a:solidFill>
                <a:srgbClr val="FF0000"/>
              </a:solidFill>
              <a:effectLst/>
              <a:uLnTx/>
              <a:uFillTx/>
              <a:latin typeface="Arial" panose="020B0604020202020204" pitchFamily="34" charset="0"/>
              <a:ea typeface="ＭＳ Ｐゴシック" pitchFamily="34" charset="-128"/>
              <a:cs typeface="Arial" panose="020B0604020202020204" pitchFamily="34" charset="0"/>
            </a:endParaRP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altLang="en-US" sz="2400" b="0" i="0" u="none" strike="noStrike" kern="1200" cap="none" spc="0" normalizeH="0" baseline="0" noProof="0" dirty="0" smtClean="0">
                <a:ln>
                  <a:noFill/>
                </a:ln>
                <a:solidFill>
                  <a:sysClr val="windowText" lastClr="000000"/>
                </a:solidFill>
                <a:effectLst/>
                <a:uLnTx/>
                <a:uFillTx/>
                <a:latin typeface="Arial" panose="020B0604020202020204" pitchFamily="34" charset="0"/>
                <a:ea typeface="ＭＳ Ｐゴシック" pitchFamily="34" charset="-128"/>
                <a:cs typeface="Arial" panose="020B0604020202020204" pitchFamily="34" charset="0"/>
              </a:rPr>
              <a:t>or intends to do so </a:t>
            </a:r>
          </a:p>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altLang="en-US" sz="2400" b="0" i="0" u="none" strike="noStrike" kern="1200" cap="none" spc="0" normalizeH="0" baseline="0" noProof="0" dirty="0" smtClean="0">
                <a:ln>
                  <a:noFill/>
                </a:ln>
                <a:solidFill>
                  <a:sysClr val="windowText" lastClr="000000"/>
                </a:solidFill>
                <a:effectLst/>
                <a:uLnTx/>
                <a:uFillTx/>
                <a:latin typeface="Arial" panose="020B0604020202020204" pitchFamily="34" charset="0"/>
                <a:ea typeface="ＭＳ Ｐゴシック" pitchFamily="34" charset="-128"/>
                <a:cs typeface="Arial" panose="020B0604020202020204" pitchFamily="34" charset="0"/>
              </a:rPr>
              <a:t>     they can:</a:t>
            </a: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GB" altLang="en-US" sz="2400" b="0" i="0" u="none" strike="noStrike" kern="1200" cap="none" spc="0" normalizeH="0" baseline="0" noProof="0" dirty="0" smtClean="0">
              <a:ln>
                <a:noFill/>
              </a:ln>
              <a:solidFill>
                <a:sysClr val="windowText" lastClr="000000"/>
              </a:solidFill>
              <a:effectLst/>
              <a:uLnTx/>
              <a:uFillTx/>
              <a:latin typeface="Calibri"/>
              <a:ea typeface="ＭＳ Ｐゴシック" pitchFamily="34" charset="-128"/>
              <a:cs typeface="+mn-cs"/>
            </a:endParaRPr>
          </a:p>
        </p:txBody>
      </p:sp>
      <p:pic>
        <p:nvPicPr>
          <p:cNvPr id="5" name="Picture 4"/>
          <p:cNvPicPr>
            <a:picLocks noChangeAspect="1"/>
          </p:cNvPicPr>
          <p:nvPr/>
        </p:nvPicPr>
        <p:blipFill rotWithShape="1">
          <a:blip r:embed="rId5" cstate="print">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l="13316"/>
          <a:stretch/>
        </p:blipFill>
        <p:spPr>
          <a:xfrm>
            <a:off x="5442790" y="1268760"/>
            <a:ext cx="2880185" cy="4239593"/>
          </a:xfrm>
          <a:prstGeom prst="rect">
            <a:avLst/>
          </a:prstGeom>
        </p:spPr>
      </p:pic>
      <p:sp>
        <p:nvSpPr>
          <p:cNvPr id="6" name="TextBox 5"/>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Definition</a:t>
            </a:r>
            <a:endParaRPr lang="en-GB" sz="3200" b="1" dirty="0">
              <a:solidFill>
                <a:schemeClr val="bg1"/>
              </a:solidFill>
            </a:endParaRPr>
          </a:p>
        </p:txBody>
      </p:sp>
    </p:spTree>
    <p:extLst>
      <p:ext uri="{BB962C8B-B14F-4D97-AF65-F5344CB8AC3E}">
        <p14:creationId xmlns:p14="http://schemas.microsoft.com/office/powerpoint/2010/main" val="978585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fade">
                                      <p:cBhvr>
                                        <p:cTn id="20" dur="500"/>
                                        <p:tgtEl>
                                          <p:spTgt spid="4">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fade">
                                      <p:cBhvr>
                                        <p:cTn id="23" dur="500"/>
                                        <p:tgtEl>
                                          <p:spTgt spid="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fade">
                                      <p:cBhvr>
                                        <p:cTn id="28" dur="500"/>
                                        <p:tgtEl>
                                          <p:spTgt spid="4">
                                            <p:txEl>
                                              <p:pRg st="5" end="5"/>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fade">
                                      <p:cBhvr>
                                        <p:cTn id="31" dur="500"/>
                                        <p:tgtEl>
                                          <p:spTgt spid="4">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
                                            <p:txEl>
                                              <p:pRg st="7" end="7"/>
                                            </p:txEl>
                                          </p:spTgt>
                                        </p:tgtEl>
                                        <p:attrNameLst>
                                          <p:attrName>style.visibility</p:attrName>
                                        </p:attrNameLst>
                                      </p:cBhvr>
                                      <p:to>
                                        <p:strVal val="visible"/>
                                      </p:to>
                                    </p:set>
                                    <p:animEffect transition="in" filter="fade">
                                      <p:cBhvr>
                                        <p:cTn id="36" dur="500"/>
                                        <p:tgtEl>
                                          <p:spTgt spid="4">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animEffect transition="in" filter="fade">
                                      <p:cBhvr>
                                        <p:cTn id="39"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custDataLst>
              <p:tags r:id="rId1"/>
            </p:custDataLst>
          </p:nvPr>
        </p:nvSpPr>
        <p:spPr>
          <a:xfrm>
            <a:off x="466936" y="1196752"/>
            <a:ext cx="5256584" cy="453165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fontAlgn="auto">
              <a:spcAft>
                <a:spcPts val="0"/>
              </a:spcAft>
              <a:buFont typeface="Arial" panose="020B0604020202020204" pitchFamily="34" charset="0"/>
              <a:buNone/>
            </a:pPr>
            <a:r>
              <a:rPr lang="en-GB" altLang="en-US" sz="2400" b="1" dirty="0" smtClean="0">
                <a:solidFill>
                  <a:srgbClr val="FF0000"/>
                </a:solidFill>
                <a:latin typeface="Arial" panose="020B0604020202020204" pitchFamily="34" charset="0"/>
                <a:ea typeface="ＭＳ Ｐゴシック" pitchFamily="34" charset="-128"/>
                <a:cs typeface="Arial" panose="020B0604020202020204" pitchFamily="34" charset="0"/>
              </a:rPr>
              <a:t>require a person to </a:t>
            </a:r>
          </a:p>
          <a:p>
            <a:pPr marL="0" indent="0" algn="ctr" fontAlgn="auto">
              <a:spcAft>
                <a:spcPts val="0"/>
              </a:spcAft>
              <a:buFont typeface="Arial" panose="020B0604020202020204" pitchFamily="34" charset="0"/>
              <a:buNone/>
            </a:pPr>
            <a:r>
              <a:rPr lang="en-GB" altLang="en-US" sz="2400" b="1" dirty="0" smtClean="0">
                <a:solidFill>
                  <a:srgbClr val="FF0000"/>
                </a:solidFill>
                <a:latin typeface="Arial" panose="020B0604020202020204" pitchFamily="34" charset="0"/>
                <a:ea typeface="ＭＳ Ｐゴシック" pitchFamily="34" charset="-128"/>
                <a:cs typeface="Arial" panose="020B0604020202020204" pitchFamily="34" charset="0"/>
              </a:rPr>
              <a:t>cease drinking alcohol              </a:t>
            </a:r>
          </a:p>
          <a:p>
            <a:pPr marL="0" indent="0" algn="ctr" fontAlgn="auto">
              <a:spcAft>
                <a:spcPts val="0"/>
              </a:spcAft>
              <a:buFont typeface="Arial" panose="020B0604020202020204" pitchFamily="34" charset="0"/>
              <a:buNone/>
            </a:pPr>
            <a:r>
              <a:rPr lang="en-GB" altLang="en-US" sz="2000" b="0" dirty="0" smtClean="0">
                <a:latin typeface="Arial" panose="020B0604020202020204" pitchFamily="34" charset="0"/>
                <a:ea typeface="ＭＳ Ｐゴシック" pitchFamily="34" charset="-128"/>
                <a:cs typeface="Arial" panose="020B0604020202020204" pitchFamily="34" charset="0"/>
              </a:rPr>
              <a:t>(or anything they reasonably believe to be alcohol)                        </a:t>
            </a:r>
          </a:p>
          <a:p>
            <a:pPr marL="0" indent="0" algn="ctr" fontAlgn="auto">
              <a:spcAft>
                <a:spcPts val="0"/>
              </a:spcAft>
              <a:buFont typeface="Arial" panose="020B0604020202020204" pitchFamily="34" charset="0"/>
              <a:buNone/>
            </a:pPr>
            <a:r>
              <a:rPr lang="en-GB" altLang="en-US" sz="2400" b="1" dirty="0" smtClean="0">
                <a:latin typeface="Arial" panose="020B0604020202020204" pitchFamily="34" charset="0"/>
                <a:ea typeface="ＭＳ Ｐゴシック" pitchFamily="34" charset="-128"/>
                <a:cs typeface="Arial" panose="020B0604020202020204" pitchFamily="34" charset="0"/>
              </a:rPr>
              <a:t>and </a:t>
            </a:r>
          </a:p>
          <a:p>
            <a:pPr marL="0" indent="0" algn="ctr" fontAlgn="auto">
              <a:spcAft>
                <a:spcPts val="0"/>
              </a:spcAft>
              <a:buFont typeface="Arial" panose="020B0604020202020204" pitchFamily="34" charset="0"/>
              <a:buNone/>
            </a:pPr>
            <a:r>
              <a:rPr lang="en-GB" altLang="en-US" sz="2400" b="1" dirty="0" smtClean="0">
                <a:solidFill>
                  <a:srgbClr val="FF0000"/>
                </a:solidFill>
                <a:latin typeface="Arial" panose="020B0604020202020204" pitchFamily="34" charset="0"/>
                <a:ea typeface="ＭＳ Ｐゴシック" pitchFamily="34" charset="-128"/>
                <a:cs typeface="Arial" panose="020B0604020202020204" pitchFamily="34" charset="0"/>
              </a:rPr>
              <a:t>confiscate </a:t>
            </a:r>
          </a:p>
          <a:p>
            <a:pPr marL="0" indent="0" algn="ctr" fontAlgn="auto">
              <a:spcAft>
                <a:spcPts val="0"/>
              </a:spcAft>
              <a:buFont typeface="Arial" panose="020B0604020202020204" pitchFamily="34" charset="0"/>
              <a:buNone/>
            </a:pPr>
            <a:r>
              <a:rPr lang="en-GB" altLang="en-US" sz="2400" b="1" dirty="0" smtClean="0">
                <a:latin typeface="Arial" panose="020B0604020202020204" pitchFamily="34" charset="0"/>
                <a:ea typeface="ＭＳ Ｐゴシック" pitchFamily="34" charset="-128"/>
                <a:cs typeface="Arial" panose="020B0604020202020204" pitchFamily="34" charset="0"/>
              </a:rPr>
              <a:t>and </a:t>
            </a:r>
          </a:p>
          <a:p>
            <a:pPr marL="0" indent="0" algn="ctr" fontAlgn="auto">
              <a:spcAft>
                <a:spcPts val="0"/>
              </a:spcAft>
              <a:buFont typeface="Arial" panose="020B0604020202020204" pitchFamily="34" charset="0"/>
              <a:buNone/>
            </a:pPr>
            <a:r>
              <a:rPr lang="en-GB" altLang="en-US" sz="2400" b="1" dirty="0" smtClean="0">
                <a:solidFill>
                  <a:srgbClr val="FF0000"/>
                </a:solidFill>
                <a:latin typeface="Arial" panose="020B0604020202020204" pitchFamily="34" charset="0"/>
                <a:ea typeface="ＭＳ Ｐゴシック" pitchFamily="34" charset="-128"/>
                <a:cs typeface="Arial" panose="020B0604020202020204" pitchFamily="34" charset="0"/>
              </a:rPr>
              <a:t>dispose </a:t>
            </a:r>
            <a:r>
              <a:rPr lang="en-GB" altLang="en-US" sz="2400" b="1" dirty="0" smtClean="0">
                <a:latin typeface="Arial" panose="020B0604020202020204" pitchFamily="34" charset="0"/>
                <a:ea typeface="ＭＳ Ｐゴシック" pitchFamily="34" charset="-128"/>
                <a:cs typeface="Arial" panose="020B0604020202020204" pitchFamily="34" charset="0"/>
              </a:rPr>
              <a:t>of</a:t>
            </a:r>
            <a:r>
              <a:rPr lang="en-GB" altLang="en-US" sz="2400" b="1" dirty="0" smtClean="0">
                <a:solidFill>
                  <a:srgbClr val="FF0000"/>
                </a:solidFill>
                <a:latin typeface="Arial" panose="020B0604020202020204" pitchFamily="34" charset="0"/>
                <a:ea typeface="ＭＳ Ｐゴシック" pitchFamily="34" charset="-128"/>
                <a:cs typeface="Arial" panose="020B0604020202020204" pitchFamily="34" charset="0"/>
              </a:rPr>
              <a:t> </a:t>
            </a:r>
            <a:r>
              <a:rPr lang="en-GB" altLang="en-US" sz="2400" b="1" dirty="0" smtClean="0">
                <a:latin typeface="Arial" panose="020B0604020202020204" pitchFamily="34" charset="0"/>
                <a:ea typeface="ＭＳ Ｐゴシック" pitchFamily="34" charset="-128"/>
                <a:cs typeface="Arial" panose="020B0604020202020204" pitchFamily="34" charset="0"/>
              </a:rPr>
              <a:t>the alcohol </a:t>
            </a:r>
          </a:p>
          <a:p>
            <a:pPr marL="0" indent="0" algn="ctr" fontAlgn="auto">
              <a:spcAft>
                <a:spcPts val="0"/>
              </a:spcAft>
              <a:buFont typeface="Arial" panose="020B0604020202020204" pitchFamily="34" charset="0"/>
              <a:buNone/>
            </a:pPr>
            <a:r>
              <a:rPr lang="en-GB" altLang="en-US" sz="2400" b="1" dirty="0" smtClean="0">
                <a:latin typeface="Arial" panose="020B0604020202020204" pitchFamily="34" charset="0"/>
                <a:ea typeface="ＭＳ Ｐゴシック" pitchFamily="34" charset="-128"/>
                <a:cs typeface="Arial" panose="020B0604020202020204" pitchFamily="34" charset="0"/>
              </a:rPr>
              <a:t>and</a:t>
            </a:r>
          </a:p>
          <a:p>
            <a:pPr marL="0" indent="0" algn="ctr" fontAlgn="auto">
              <a:spcAft>
                <a:spcPts val="0"/>
              </a:spcAft>
              <a:buFont typeface="Arial" panose="020B0604020202020204" pitchFamily="34" charset="0"/>
              <a:buNone/>
            </a:pPr>
            <a:r>
              <a:rPr lang="en-GB" altLang="en-US" sz="2400" b="1" dirty="0" smtClean="0">
                <a:latin typeface="Arial" panose="020B0604020202020204" pitchFamily="34" charset="0"/>
                <a:ea typeface="ＭＳ Ｐゴシック" pitchFamily="34" charset="-128"/>
                <a:cs typeface="Arial" panose="020B0604020202020204" pitchFamily="34" charset="0"/>
              </a:rPr>
              <a:t> its container. </a:t>
            </a:r>
          </a:p>
        </p:txBody>
      </p:sp>
      <p:pic>
        <p:nvPicPr>
          <p:cNvPr id="4" name="Picture 3"/>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tretch>
            <a:fillRect/>
          </a:stretch>
        </p:blipFill>
        <p:spPr>
          <a:xfrm>
            <a:off x="5723520" y="1401143"/>
            <a:ext cx="2613745" cy="4122868"/>
          </a:xfrm>
          <a:prstGeom prst="rect">
            <a:avLst/>
          </a:prstGeom>
          <a:ln>
            <a:noFill/>
          </a:ln>
          <a:effectLst>
            <a:softEdge rad="112500"/>
          </a:effectLst>
        </p:spPr>
      </p:pic>
      <p:sp>
        <p:nvSpPr>
          <p:cNvPr id="5" name="TextBox 4"/>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Definition</a:t>
            </a:r>
            <a:endParaRPr lang="en-GB" sz="3200" b="1" dirty="0">
              <a:solidFill>
                <a:schemeClr val="bg1"/>
              </a:solidFill>
            </a:endParaRPr>
          </a:p>
        </p:txBody>
      </p:sp>
    </p:spTree>
    <p:extLst>
      <p:ext uri="{BB962C8B-B14F-4D97-AF65-F5344CB8AC3E}">
        <p14:creationId xmlns:p14="http://schemas.microsoft.com/office/powerpoint/2010/main" val="3545329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7"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403648" y="476672"/>
            <a:ext cx="6480720" cy="5059281"/>
          </a:xfrm>
          <a:prstGeom prst="rect">
            <a:avLst/>
          </a:prstGeom>
          <a:ln>
            <a:solidFill>
              <a:schemeClr val="tx1"/>
            </a:solidFill>
          </a:ln>
          <a:effectLst>
            <a:softEdge rad="112500"/>
          </a:effectLst>
        </p:spPr>
      </p:pic>
      <p:sp>
        <p:nvSpPr>
          <p:cNvPr id="3" name="Rectangle 2"/>
          <p:cNvSpPr txBox="1">
            <a:spLocks noChangeArrowheads="1"/>
          </p:cNvSpPr>
          <p:nvPr>
            <p:custDataLst>
              <p:tags r:id="rId2"/>
            </p:custDataLst>
          </p:nvPr>
        </p:nvSpPr>
        <p:spPr>
          <a:xfrm>
            <a:off x="1355169" y="1844824"/>
            <a:ext cx="6480720" cy="1470025"/>
          </a:xfrm>
          <a:prstGeom prst="rect">
            <a:avLst/>
          </a:prstGeom>
        </p:spPr>
        <p:txBody>
          <a:bodyPr vert="horz" lIns="91440" tIns="45720" rIns="91440" bIns="45720" rtlCol="0" anchor="ctr">
            <a:normAutofit fontScale="9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pPr>
            <a:r>
              <a:rPr lang="en-GB" altLang="en-US" sz="2800" b="1" dirty="0" smtClean="0">
                <a:solidFill>
                  <a:srgbClr val="002060"/>
                </a:solidFill>
                <a:effectLst>
                  <a:outerShdw blurRad="38100" dist="38100" dir="2700000" algn="tl">
                    <a:srgbClr val="000000">
                      <a:alpha val="43137"/>
                    </a:srgbClr>
                  </a:outerShdw>
                </a:effectLst>
                <a:ea typeface="ＭＳ Ｐゴシック" pitchFamily="34" charset="-128"/>
              </a:rPr>
              <a:t>Power to Seize and Dispose of Tobacco and Cigarettes Papers</a:t>
            </a:r>
            <a:r>
              <a:rPr lang="en-GB" altLang="en-US" b="1" dirty="0" smtClean="0">
                <a:solidFill>
                  <a:srgbClr val="FFFF00"/>
                </a:solidFill>
                <a:effectLst>
                  <a:outerShdw blurRad="38100" dist="38100" dir="2700000" algn="tl">
                    <a:srgbClr val="000000">
                      <a:alpha val="43137"/>
                    </a:srgbClr>
                  </a:outerShdw>
                </a:effectLst>
                <a:ea typeface="ＭＳ Ｐゴシック" pitchFamily="34" charset="-128"/>
              </a:rPr>
              <a:t/>
            </a:r>
            <a:br>
              <a:rPr lang="en-GB" altLang="en-US" b="1" dirty="0" smtClean="0">
                <a:solidFill>
                  <a:srgbClr val="FFFF00"/>
                </a:solidFill>
                <a:effectLst>
                  <a:outerShdw blurRad="38100" dist="38100" dir="2700000" algn="tl">
                    <a:srgbClr val="000000">
                      <a:alpha val="43137"/>
                    </a:srgbClr>
                  </a:outerShdw>
                </a:effectLst>
                <a:ea typeface="ＭＳ Ｐゴシック" pitchFamily="34" charset="-128"/>
              </a:rPr>
            </a:br>
            <a:r>
              <a:rPr lang="en-GB" altLang="en-US" b="0" dirty="0" smtClean="0">
                <a:solidFill>
                  <a:srgbClr val="FFFF00"/>
                </a:solidFill>
                <a:ea typeface="ＭＳ Ｐゴシック" pitchFamily="34" charset="-128"/>
              </a:rPr>
              <a:t> </a:t>
            </a:r>
            <a:endParaRPr lang="en-GB" altLang="en-US" sz="2800" b="0" dirty="0" smtClean="0">
              <a:solidFill>
                <a:srgbClr val="FFFF00"/>
              </a:solidFill>
              <a:ea typeface="ＭＳ Ｐゴシック" pitchFamily="34" charset="-128"/>
            </a:endParaRPr>
          </a:p>
        </p:txBody>
      </p:sp>
      <p:sp>
        <p:nvSpPr>
          <p:cNvPr id="4" name="Rectangle 3"/>
          <p:cNvSpPr txBox="1">
            <a:spLocks noChangeArrowheads="1"/>
          </p:cNvSpPr>
          <p:nvPr>
            <p:custDataLst>
              <p:tags r:id="rId3"/>
            </p:custDataLst>
          </p:nvPr>
        </p:nvSpPr>
        <p:spPr>
          <a:xfrm>
            <a:off x="1365176" y="4154165"/>
            <a:ext cx="6400800" cy="105767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fontAlgn="auto">
              <a:lnSpc>
                <a:spcPct val="80000"/>
              </a:lnSpc>
              <a:spcAft>
                <a:spcPts val="0"/>
              </a:spcAft>
            </a:pPr>
            <a:r>
              <a:rPr lang="en-GB" altLang="en-US" sz="2400" b="1" dirty="0" smtClean="0">
                <a:solidFill>
                  <a:srgbClr val="FF0000"/>
                </a:solidFill>
                <a:effectLst>
                  <a:outerShdw blurRad="38100" dist="38100" dir="2700000" algn="tl">
                    <a:srgbClr val="000000">
                      <a:alpha val="43137"/>
                    </a:srgbClr>
                  </a:outerShdw>
                </a:effectLst>
                <a:ea typeface="ＭＳ Ｐゴシック" pitchFamily="34" charset="-128"/>
              </a:rPr>
              <a:t>Section 7(3) Children and Young Persons Act 1933</a:t>
            </a:r>
            <a:endParaRPr lang="en-US" altLang="en-US" sz="2400" b="1" dirty="0" smtClean="0">
              <a:solidFill>
                <a:srgbClr val="FF0000"/>
              </a:solidFill>
              <a:effectLst>
                <a:outerShdw blurRad="38100" dist="38100" dir="2700000" algn="tl">
                  <a:srgbClr val="000000">
                    <a:alpha val="43137"/>
                  </a:srgbClr>
                </a:outerShdw>
              </a:effectLst>
              <a:ea typeface="ＭＳ Ｐゴシック" pitchFamily="34" charset="-128"/>
            </a:endParaRPr>
          </a:p>
        </p:txBody>
      </p:sp>
    </p:spTree>
    <p:extLst>
      <p:ext uri="{BB962C8B-B14F-4D97-AF65-F5344CB8AC3E}">
        <p14:creationId xmlns:p14="http://schemas.microsoft.com/office/powerpoint/2010/main" val="28215635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a:xfrm>
            <a:off x="616786" y="1484784"/>
            <a:ext cx="8135937" cy="5545137"/>
          </a:xfrm>
          <a:prstGeom prst="rect">
            <a:avLst/>
          </a:prstGeom>
        </p:spPr>
        <p:txBody>
          <a:bodyPr vert="horz" lIns="90488" tIns="44450" rIns="90488" bIns="4445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90000"/>
              </a:lnSpc>
              <a:spcAft>
                <a:spcPts val="0"/>
              </a:spcAft>
              <a:defRPr/>
            </a:pPr>
            <a:endParaRPr lang="en-GB" altLang="en-US" sz="2800" b="0" dirty="0" smtClean="0">
              <a:ea typeface="ＭＳ Ｐゴシック" panose="020B0600070205080204" pitchFamily="34" charset="-128"/>
            </a:endParaRPr>
          </a:p>
          <a:p>
            <a:pPr marL="0" indent="0" algn="ctr" fontAlgn="auto">
              <a:lnSpc>
                <a:spcPct val="90000"/>
              </a:lnSpc>
              <a:spcAft>
                <a:spcPts val="0"/>
              </a:spcAft>
              <a:buFontTx/>
              <a:buNone/>
              <a:defRPr/>
            </a:pP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It shall be the duty of a Constable </a:t>
            </a:r>
            <a:r>
              <a:rPr lang="en-GB" altLang="en-US" sz="2400" b="1" u="sng"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in uniform</a:t>
            </a:r>
            <a:r>
              <a:rPr lang="en-GB" altLang="en-US" sz="2400" b="0" u="sng"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to seize any tobacco or cigarette papers in the possession of any person apparently under the age of</a:t>
            </a:r>
            <a:r>
              <a:rPr lang="en-GB" altLang="en-US" sz="2400" b="0"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400" b="1" u="sng"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sixteen</a:t>
            </a:r>
            <a:r>
              <a:rPr lang="en-GB" altLang="en-US" sz="2400" b="1"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years whom he/she finds smoking in any </a:t>
            </a:r>
            <a:r>
              <a:rPr lang="en-GB" altLang="en-US" sz="2400" b="1" u="sng"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public place</a:t>
            </a:r>
          </a:p>
          <a:p>
            <a:pPr algn="ctr" fontAlgn="auto">
              <a:lnSpc>
                <a:spcPct val="90000"/>
              </a:lnSpc>
              <a:spcAft>
                <a:spcPts val="0"/>
              </a:spcAft>
              <a:buFontTx/>
              <a:buNone/>
              <a:defRPr/>
            </a:pPr>
            <a:endPar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endParaRPr>
          </a:p>
          <a:p>
            <a:pPr algn="ctr" fontAlgn="auto">
              <a:lnSpc>
                <a:spcPct val="90000"/>
              </a:lnSpc>
              <a:spcAft>
                <a:spcPts val="0"/>
              </a:spcAft>
              <a:buFontTx/>
              <a:buNone/>
              <a:defRPr/>
            </a:pPr>
            <a:r>
              <a:rPr lang="en-GB" altLang="en-US" sz="2400" b="1" dirty="0" smtClean="0">
                <a:latin typeface="Arial" panose="020B0604020202020204" pitchFamily="34" charset="0"/>
                <a:ea typeface="ＭＳ Ｐゴシック" panose="020B0600070205080204" pitchFamily="34" charset="-128"/>
                <a:cs typeface="Arial" panose="020B0604020202020204" pitchFamily="34" charset="0"/>
              </a:rPr>
              <a:t>AND</a:t>
            </a: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 </a:t>
            </a:r>
          </a:p>
          <a:p>
            <a:pPr algn="ctr" fontAlgn="auto">
              <a:lnSpc>
                <a:spcPct val="90000"/>
              </a:lnSpc>
              <a:spcAft>
                <a:spcPts val="0"/>
              </a:spcAft>
              <a:buFontTx/>
              <a:buNone/>
              <a:defRPr/>
            </a:pPr>
            <a:endPar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endParaRPr>
          </a:p>
          <a:p>
            <a:pPr marL="0" indent="0" algn="ctr" fontAlgn="auto">
              <a:lnSpc>
                <a:spcPct val="90000"/>
              </a:lnSpc>
              <a:spcAft>
                <a:spcPts val="0"/>
              </a:spcAft>
              <a:buFontTx/>
              <a:buNone/>
              <a:defRPr/>
            </a:pP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Seize any tobacco or cigarette papers which can be disposed of in such a manner as you see fit.</a:t>
            </a:r>
            <a:r>
              <a:rPr lang="en-GB" altLang="en-US" sz="2800" b="0" dirty="0" smtClean="0">
                <a:ea typeface="ＭＳ Ｐゴシック" panose="020B0600070205080204" pitchFamily="34" charset="-128"/>
              </a:rPr>
              <a:t/>
            </a:r>
            <a:br>
              <a:rPr lang="en-GB" altLang="en-US" sz="2800" b="0" dirty="0" smtClean="0">
                <a:ea typeface="ＭＳ Ｐゴシック" panose="020B0600070205080204" pitchFamily="34" charset="-128"/>
              </a:rPr>
            </a:br>
            <a:r>
              <a:rPr lang="en-GB" altLang="en-US" sz="2800" b="0" dirty="0" smtClean="0">
                <a:solidFill>
                  <a:srgbClr val="FFFFFF"/>
                </a:solidFill>
                <a:ea typeface="ＭＳ Ｐゴシック" panose="020B0600070205080204" pitchFamily="34" charset="-128"/>
              </a:rPr>
              <a:t> </a:t>
            </a:r>
          </a:p>
        </p:txBody>
      </p:sp>
      <p:sp>
        <p:nvSpPr>
          <p:cNvPr id="4" name="TextBox 3"/>
          <p:cNvSpPr txBox="1"/>
          <p:nvPr/>
        </p:nvSpPr>
        <p:spPr>
          <a:xfrm>
            <a:off x="464132" y="620688"/>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Confiscation of Tobacco</a:t>
            </a:r>
            <a:endParaRPr lang="en-GB" sz="3200" b="1" dirty="0">
              <a:solidFill>
                <a:schemeClr val="bg1"/>
              </a:solidFill>
            </a:endParaRPr>
          </a:p>
        </p:txBody>
      </p:sp>
    </p:spTree>
    <p:extLst>
      <p:ext uri="{BB962C8B-B14F-4D97-AF65-F5344CB8AC3E}">
        <p14:creationId xmlns:p14="http://schemas.microsoft.com/office/powerpoint/2010/main" val="2776934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nvSpPr>
        <p:spPr>
          <a:xfrm>
            <a:off x="1403648" y="2276872"/>
            <a:ext cx="6696744" cy="290733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fontAlgn="auto">
              <a:spcAft>
                <a:spcPts val="0"/>
              </a:spcAft>
              <a:buFontTx/>
              <a:buNone/>
            </a:pP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Any person who sells to a person under the age of </a:t>
            </a:r>
            <a:r>
              <a:rPr lang="en-GB" altLang="en-US" sz="2400" b="1" u="sng"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eighteen years </a:t>
            </a:r>
            <a:r>
              <a:rPr lang="en-GB" altLang="en-US" sz="2400" b="0" dirty="0" smtClean="0">
                <a:latin typeface="Arial" panose="020B0604020202020204" pitchFamily="34" charset="0"/>
                <a:ea typeface="ＭＳ Ｐゴシック" panose="020B0600070205080204" pitchFamily="34" charset="-128"/>
                <a:cs typeface="Arial" panose="020B0604020202020204" pitchFamily="34" charset="0"/>
              </a:rPr>
              <a:t>any tobacco or cigarette papers, whether for his own use or not, commits an offence</a:t>
            </a:r>
          </a:p>
          <a:p>
            <a:pPr algn="ctr" fontAlgn="auto">
              <a:spcAft>
                <a:spcPts val="0"/>
              </a:spcAft>
              <a:buFontTx/>
              <a:buNone/>
            </a:pPr>
            <a:endParaRPr lang="en-GB" altLang="en-US" sz="2400" b="1" i="1" dirty="0" smtClean="0">
              <a:latin typeface="Arial" panose="020B0604020202020204" pitchFamily="34" charset="0"/>
              <a:ea typeface="ＭＳ Ｐゴシック" panose="020B0600070205080204" pitchFamily="34" charset="-128"/>
              <a:cs typeface="Arial" panose="020B0604020202020204" pitchFamily="34" charset="0"/>
            </a:endParaRPr>
          </a:p>
          <a:p>
            <a:pPr algn="ctr" fontAlgn="auto">
              <a:spcAft>
                <a:spcPts val="0"/>
              </a:spcAft>
              <a:buFontTx/>
              <a:buNone/>
            </a:pPr>
            <a:r>
              <a:rPr lang="en-GB" altLang="en-US" sz="2400" b="1" i="1" dirty="0" smtClean="0">
                <a:latin typeface="Arial" panose="020B0604020202020204" pitchFamily="34" charset="0"/>
                <a:ea typeface="ＭＳ Ｐゴシック" panose="020B0600070205080204" pitchFamily="34" charset="-128"/>
                <a:cs typeface="Arial" panose="020B0604020202020204" pitchFamily="34" charset="0"/>
              </a:rPr>
              <a:t>Contrary to Section 7 Children &amp; Young Persons Act 1933</a:t>
            </a:r>
          </a:p>
        </p:txBody>
      </p:sp>
      <p:sp>
        <p:nvSpPr>
          <p:cNvPr id="4" name="TextBox 3"/>
          <p:cNvSpPr txBox="1"/>
          <p:nvPr/>
        </p:nvSpPr>
        <p:spPr>
          <a:xfrm>
            <a:off x="467544" y="980728"/>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Sale of Tobacco to Under 18s</a:t>
            </a:r>
            <a:endParaRPr lang="en-GB" sz="3200" b="1" dirty="0">
              <a:solidFill>
                <a:schemeClr val="bg1"/>
              </a:solidFill>
            </a:endParaRPr>
          </a:p>
        </p:txBody>
      </p:sp>
    </p:spTree>
    <p:extLst>
      <p:ext uri="{BB962C8B-B14F-4D97-AF65-F5344CB8AC3E}">
        <p14:creationId xmlns:p14="http://schemas.microsoft.com/office/powerpoint/2010/main" val="2686587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blinds(horizontal)">
                                      <p:cBhvr>
                                        <p:cTn id="1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687388" y="908720"/>
            <a:ext cx="7842250" cy="5257800"/>
          </a:xfrm>
          <a:prstGeom prst="rect">
            <a:avLst/>
          </a:prstGeom>
        </p:spPr>
        <p:txBody>
          <a:bodyPr vert="horz" lIns="90488" tIns="44450" rIns="90488" bIns="4445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90000"/>
              </a:lnSpc>
              <a:spcAft>
                <a:spcPts val="0"/>
              </a:spcAft>
              <a:buFontTx/>
              <a:buNone/>
              <a:defRPr/>
            </a:pPr>
            <a:endParaRPr lang="en-GB" altLang="en-US" sz="2400" b="0" dirty="0" smtClean="0">
              <a:ea typeface="ＭＳ Ｐゴシック" panose="020B0600070205080204" pitchFamily="34" charset="-128"/>
            </a:endParaRPr>
          </a:p>
        </p:txBody>
      </p:sp>
      <p:sp>
        <p:nvSpPr>
          <p:cNvPr id="5" name="Rectangle 3"/>
          <p:cNvSpPr txBox="1">
            <a:spLocks noChangeArrowheads="1"/>
          </p:cNvSpPr>
          <p:nvPr>
            <p:custDataLst>
              <p:tags r:id="rId1"/>
            </p:custDataLst>
          </p:nvPr>
        </p:nvSpPr>
        <p:spPr bwMode="auto">
          <a:xfrm>
            <a:off x="395536" y="1196752"/>
            <a:ext cx="5328592" cy="5544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gn="ctr">
              <a:spcBef>
                <a:spcPts val="0"/>
              </a:spcBef>
              <a:spcAft>
                <a:spcPts val="2400"/>
              </a:spcAft>
            </a:pPr>
            <a:r>
              <a:rPr lang="en-GB" altLang="en-US" sz="2200" b="0" kern="0" dirty="0" smtClean="0">
                <a:solidFill>
                  <a:schemeClr val="tx1"/>
                </a:solidFill>
                <a:ea typeface="ＭＳ Ｐゴシック" pitchFamily="34" charset="-128"/>
              </a:rPr>
              <a:t>This is when you suddenly become an expert on every subject in the known universe.</a:t>
            </a:r>
          </a:p>
          <a:p>
            <a:pPr algn="ctr">
              <a:spcBef>
                <a:spcPts val="0"/>
              </a:spcBef>
              <a:spcAft>
                <a:spcPts val="2400"/>
              </a:spcAft>
            </a:pPr>
            <a:r>
              <a:rPr lang="en-GB" altLang="en-US" sz="2200" b="0" kern="0" dirty="0" smtClean="0">
                <a:solidFill>
                  <a:schemeClr val="tx1"/>
                </a:solidFill>
                <a:ea typeface="ＭＳ Ｐゴシック" pitchFamily="34" charset="-128"/>
              </a:rPr>
              <a:t>You know you know everything and you want to pass on your knowledge to anyone who will listen</a:t>
            </a:r>
          </a:p>
          <a:p>
            <a:pPr algn="ctr">
              <a:spcBef>
                <a:spcPts val="0"/>
              </a:spcBef>
              <a:spcAft>
                <a:spcPts val="2400"/>
              </a:spcAft>
            </a:pPr>
            <a:r>
              <a:rPr lang="en-GB" altLang="en-US" sz="2200" b="0" kern="0" dirty="0" smtClean="0">
                <a:solidFill>
                  <a:schemeClr val="tx1"/>
                </a:solidFill>
                <a:ea typeface="ＭＳ Ｐゴシック" pitchFamily="34" charset="-128"/>
              </a:rPr>
              <a:t>At this stage you are ALWAYS right and of course, the person you are talking to is always WRONG.</a:t>
            </a:r>
          </a:p>
          <a:p>
            <a:pPr algn="ctr">
              <a:spcBef>
                <a:spcPts val="0"/>
              </a:spcBef>
              <a:spcAft>
                <a:spcPts val="2400"/>
              </a:spcAft>
            </a:pPr>
            <a:r>
              <a:rPr lang="en-GB" altLang="en-US" sz="2200" b="0" kern="0" dirty="0" smtClean="0">
                <a:solidFill>
                  <a:schemeClr val="tx1"/>
                </a:solidFill>
                <a:ea typeface="ＭＳ Ｐゴシック" pitchFamily="34" charset="-128"/>
              </a:rPr>
              <a:t>This makes for an interesting argument when both parties are at Stage 1!</a:t>
            </a:r>
          </a:p>
        </p:txBody>
      </p:sp>
      <p:pic>
        <p:nvPicPr>
          <p:cNvPr id="6" name="Picture 5"/>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tretch>
            <a:fillRect/>
          </a:stretch>
        </p:blipFill>
        <p:spPr>
          <a:xfrm>
            <a:off x="6015980" y="1700808"/>
            <a:ext cx="2949526" cy="3330905"/>
          </a:xfrm>
          <a:prstGeom prst="rect">
            <a:avLst/>
          </a:prstGeom>
          <a:ln>
            <a:noFill/>
          </a:ln>
          <a:effectLst>
            <a:softEdge rad="112500"/>
          </a:effectLst>
        </p:spPr>
      </p:pic>
      <p:sp>
        <p:nvSpPr>
          <p:cNvPr id="7" name="TextBox 6"/>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Stage 1: ‘Mastermind’</a:t>
            </a:r>
            <a:endParaRPr lang="en-GB" sz="3200" b="1" dirty="0">
              <a:solidFill>
                <a:schemeClr val="bg1"/>
              </a:solidFill>
            </a:endParaRPr>
          </a:p>
        </p:txBody>
      </p:sp>
    </p:spTree>
    <p:extLst>
      <p:ext uri="{BB962C8B-B14F-4D97-AF65-F5344CB8AC3E}">
        <p14:creationId xmlns:p14="http://schemas.microsoft.com/office/powerpoint/2010/main" val="1333473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687388" y="908720"/>
            <a:ext cx="7842250" cy="5257800"/>
          </a:xfrm>
          <a:prstGeom prst="rect">
            <a:avLst/>
          </a:prstGeom>
        </p:spPr>
        <p:txBody>
          <a:bodyPr vert="horz" lIns="90488" tIns="44450" rIns="90488" bIns="4445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90000"/>
              </a:lnSpc>
              <a:spcAft>
                <a:spcPts val="0"/>
              </a:spcAft>
              <a:buFontTx/>
              <a:buNone/>
              <a:defRPr/>
            </a:pPr>
            <a:endParaRPr lang="en-GB" altLang="en-US" sz="2400" b="0" dirty="0" smtClean="0">
              <a:ea typeface="ＭＳ Ｐゴシック" panose="020B0600070205080204" pitchFamily="34" charset="-128"/>
            </a:endParaRPr>
          </a:p>
        </p:txBody>
      </p:sp>
      <p:sp>
        <p:nvSpPr>
          <p:cNvPr id="4" name="Rectangle 3"/>
          <p:cNvSpPr txBox="1">
            <a:spLocks noChangeArrowheads="1"/>
          </p:cNvSpPr>
          <p:nvPr>
            <p:custDataLst>
              <p:tags r:id="rId1"/>
            </p:custDataLst>
          </p:nvPr>
        </p:nvSpPr>
        <p:spPr bwMode="auto">
          <a:xfrm>
            <a:off x="539552" y="1700808"/>
            <a:ext cx="4896544"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gn="ctr">
              <a:spcBef>
                <a:spcPts val="0"/>
              </a:spcBef>
              <a:spcAft>
                <a:spcPts val="2400"/>
              </a:spcAft>
            </a:pP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This is when you realise that you are the Best Looking person in the entire bar and that people fancy you.</a:t>
            </a:r>
          </a:p>
          <a:p>
            <a:pPr algn="ctr">
              <a:spcBef>
                <a:spcPts val="0"/>
              </a:spcBef>
              <a:spcAft>
                <a:spcPts val="2400"/>
              </a:spcAft>
            </a:pP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You can go up to a perfect stranger knowing that they fancy you and really want to talk to you.</a:t>
            </a:r>
          </a:p>
          <a:p>
            <a:pPr algn="ctr">
              <a:spcBef>
                <a:spcPts val="0"/>
              </a:spcBef>
              <a:spcAft>
                <a:spcPts val="2400"/>
              </a:spcAft>
            </a:pP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Bearing in mind at this stage you can talk to this person about any subject under the sun</a:t>
            </a:r>
            <a:r>
              <a:rPr lang="en-GB" altLang="en-US" sz="2000" b="0" kern="0" dirty="0" smtClean="0">
                <a:solidFill>
                  <a:schemeClr val="tx1"/>
                </a:solidFill>
                <a:ea typeface="ＭＳ Ｐゴシック" pitchFamily="34" charset="-128"/>
              </a:rPr>
              <a:t>.</a:t>
            </a:r>
          </a:p>
        </p:txBody>
      </p:sp>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3932" y="1538790"/>
            <a:ext cx="3314844" cy="3636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Stage 2: ‘Looking Good’</a:t>
            </a:r>
            <a:endParaRPr lang="en-GB" sz="3200" b="1" dirty="0">
              <a:solidFill>
                <a:schemeClr val="bg1"/>
              </a:solidFill>
            </a:endParaRPr>
          </a:p>
        </p:txBody>
      </p:sp>
    </p:spTree>
    <p:extLst>
      <p:ext uri="{BB962C8B-B14F-4D97-AF65-F5344CB8AC3E}">
        <p14:creationId xmlns:p14="http://schemas.microsoft.com/office/powerpoint/2010/main" val="845955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687388" y="908720"/>
            <a:ext cx="7842250" cy="5257800"/>
          </a:xfrm>
          <a:prstGeom prst="rect">
            <a:avLst/>
          </a:prstGeom>
        </p:spPr>
        <p:txBody>
          <a:bodyPr vert="horz" lIns="90488" tIns="44450" rIns="90488" bIns="4445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90000"/>
              </a:lnSpc>
              <a:spcAft>
                <a:spcPts val="0"/>
              </a:spcAft>
              <a:buFontTx/>
              <a:buNone/>
              <a:defRPr/>
            </a:pPr>
            <a:endParaRPr lang="en-GB" altLang="en-US" sz="2400" b="0" dirty="0" smtClean="0">
              <a:ea typeface="ＭＳ Ｐゴシック" panose="020B0600070205080204" pitchFamily="34" charset="-128"/>
            </a:endParaRPr>
          </a:p>
        </p:txBody>
      </p:sp>
      <p:sp>
        <p:nvSpPr>
          <p:cNvPr id="4" name="Rectangle 3"/>
          <p:cNvSpPr txBox="1">
            <a:spLocks noChangeArrowheads="1"/>
          </p:cNvSpPr>
          <p:nvPr>
            <p:custDataLst>
              <p:tags r:id="rId1"/>
            </p:custDataLst>
          </p:nvPr>
        </p:nvSpPr>
        <p:spPr bwMode="auto">
          <a:xfrm>
            <a:off x="367138" y="1393370"/>
            <a:ext cx="5400600"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gn="ctr">
              <a:lnSpc>
                <a:spcPct val="90000"/>
              </a:lnSpc>
              <a:spcBef>
                <a:spcPts val="0"/>
              </a:spcBef>
              <a:spcAft>
                <a:spcPts val="1200"/>
              </a:spcAft>
            </a:pP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This is when you suddenly become the richest person in the world.  </a:t>
            </a:r>
          </a:p>
          <a:p>
            <a:pPr algn="ctr">
              <a:lnSpc>
                <a:spcPct val="90000"/>
              </a:lnSpc>
              <a:spcBef>
                <a:spcPts val="0"/>
              </a:spcBef>
              <a:spcAft>
                <a:spcPts val="1200"/>
              </a:spcAft>
            </a:pP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You can buy drinks for the entire bar because you have an armoured truck full of money parked behind the bar.  </a:t>
            </a:r>
          </a:p>
          <a:p>
            <a:pPr algn="ctr">
              <a:lnSpc>
                <a:spcPct val="90000"/>
              </a:lnSpc>
              <a:spcBef>
                <a:spcPts val="0"/>
              </a:spcBef>
              <a:spcAft>
                <a:spcPts val="1200"/>
              </a:spcAft>
            </a:pP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You can also make bets at this stage, because of course you’re still smart,  so naturally, you win all your bets.</a:t>
            </a:r>
          </a:p>
          <a:p>
            <a:pPr algn="ctr">
              <a:lnSpc>
                <a:spcPct val="90000"/>
              </a:lnSpc>
              <a:spcBef>
                <a:spcPts val="0"/>
              </a:spcBef>
              <a:spcAft>
                <a:spcPts val="1200"/>
              </a:spcAft>
            </a:pP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You will buy drinks for everyone you fancy, because you are now the BEST LOOKING person in the world</a:t>
            </a:r>
            <a:endParaRPr lang="en-GB" altLang="en-US" sz="2200" b="1" kern="0" dirty="0" smtClean="0">
              <a:solidFill>
                <a:schemeClr val="tx1"/>
              </a:solidFill>
              <a:latin typeface="Arial" panose="020B0604020202020204" pitchFamily="34" charset="0"/>
              <a:ea typeface="ＭＳ Ｐゴシック" pitchFamily="34" charset="-128"/>
              <a:cs typeface="Arial" panose="020B0604020202020204" pitchFamily="34" charset="0"/>
            </a:endParaRPr>
          </a:p>
        </p:txBody>
      </p:sp>
      <p:pic>
        <p:nvPicPr>
          <p:cNvPr id="5" name="Picture 4"/>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tretch>
            <a:fillRect/>
          </a:stretch>
        </p:blipFill>
        <p:spPr>
          <a:xfrm>
            <a:off x="6087988" y="1871124"/>
            <a:ext cx="2588468" cy="3148947"/>
          </a:xfrm>
          <a:prstGeom prst="rect">
            <a:avLst/>
          </a:prstGeom>
          <a:effectLst>
            <a:softEdge rad="317500"/>
          </a:effectLst>
        </p:spPr>
      </p:pic>
      <p:sp>
        <p:nvSpPr>
          <p:cNvPr id="6" name="TextBox 5"/>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Stage 3: ‘Rich’</a:t>
            </a:r>
            <a:endParaRPr lang="en-GB" sz="3200" b="1" dirty="0">
              <a:solidFill>
                <a:schemeClr val="bg1"/>
              </a:solidFill>
            </a:endParaRPr>
          </a:p>
        </p:txBody>
      </p:sp>
    </p:spTree>
    <p:extLst>
      <p:ext uri="{BB962C8B-B14F-4D97-AF65-F5344CB8AC3E}">
        <p14:creationId xmlns:p14="http://schemas.microsoft.com/office/powerpoint/2010/main" val="4172569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687388" y="908720"/>
            <a:ext cx="7842250" cy="5257800"/>
          </a:xfrm>
          <a:prstGeom prst="rect">
            <a:avLst/>
          </a:prstGeom>
        </p:spPr>
        <p:txBody>
          <a:bodyPr vert="horz" lIns="90488" tIns="44450" rIns="90488" bIns="4445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90000"/>
              </a:lnSpc>
              <a:spcAft>
                <a:spcPts val="0"/>
              </a:spcAft>
              <a:buFontTx/>
              <a:buNone/>
              <a:defRPr/>
            </a:pPr>
            <a:endParaRPr lang="en-GB" altLang="en-US" sz="2400" b="0" dirty="0" smtClean="0">
              <a:ea typeface="ＭＳ Ｐゴシック" panose="020B0600070205080204" pitchFamily="34" charset="-128"/>
            </a:endParaRPr>
          </a:p>
        </p:txBody>
      </p:sp>
      <p:sp>
        <p:nvSpPr>
          <p:cNvPr id="4" name="Rectangle 3"/>
          <p:cNvSpPr txBox="1">
            <a:spLocks noChangeArrowheads="1"/>
          </p:cNvSpPr>
          <p:nvPr>
            <p:custDataLst>
              <p:tags r:id="rId1"/>
            </p:custDataLst>
          </p:nvPr>
        </p:nvSpPr>
        <p:spPr bwMode="auto">
          <a:xfrm>
            <a:off x="457067" y="960339"/>
            <a:ext cx="5400600" cy="49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gn="ctr">
              <a:spcBef>
                <a:spcPts val="0"/>
              </a:spcBef>
              <a:spcAft>
                <a:spcPts val="1800"/>
              </a:spcAft>
            </a:pP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You are now ready to pick fights with anyone and everyone, especially those with whom you have been betting or arguing with, this is because nothing can hurt you</a:t>
            </a:r>
          </a:p>
          <a:p>
            <a:pPr algn="ctr">
              <a:spcBef>
                <a:spcPts val="0"/>
              </a:spcBef>
              <a:spcAft>
                <a:spcPts val="1800"/>
              </a:spcAft>
            </a:pP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At this point you can also go up to the partners of the people who you fancy and challenge them to a battle of wits or money.</a:t>
            </a:r>
          </a:p>
          <a:p>
            <a:pPr algn="ctr">
              <a:spcBef>
                <a:spcPts val="0"/>
              </a:spcBef>
              <a:spcAft>
                <a:spcPts val="1800"/>
              </a:spcAft>
            </a:pP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You have no fear of losing this battle, because you are smart, you’re RICH and you’re BETTER LOOKING than them anyway!</a:t>
            </a:r>
          </a:p>
        </p:txBody>
      </p:sp>
      <p:pic>
        <p:nvPicPr>
          <p:cNvPr id="5" name="Picture 4"/>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tretch>
            <a:fillRect/>
          </a:stretch>
        </p:blipFill>
        <p:spPr>
          <a:xfrm>
            <a:off x="6228184" y="1556792"/>
            <a:ext cx="2520280" cy="3780420"/>
          </a:xfrm>
          <a:prstGeom prst="rect">
            <a:avLst/>
          </a:prstGeom>
          <a:ln>
            <a:noFill/>
          </a:ln>
          <a:effectLst>
            <a:softEdge rad="112500"/>
          </a:effectLst>
        </p:spPr>
      </p:pic>
      <p:sp>
        <p:nvSpPr>
          <p:cNvPr id="6" name="TextBox 5"/>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Stage 4: ‘Bullet Proof’</a:t>
            </a:r>
            <a:endParaRPr lang="en-GB" sz="3200" b="1" dirty="0">
              <a:solidFill>
                <a:schemeClr val="bg1"/>
              </a:solidFill>
            </a:endParaRPr>
          </a:p>
        </p:txBody>
      </p:sp>
    </p:spTree>
    <p:extLst>
      <p:ext uri="{BB962C8B-B14F-4D97-AF65-F5344CB8AC3E}">
        <p14:creationId xmlns:p14="http://schemas.microsoft.com/office/powerpoint/2010/main" val="2418124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687388" y="908720"/>
            <a:ext cx="7842250" cy="5257800"/>
          </a:xfrm>
          <a:prstGeom prst="rect">
            <a:avLst/>
          </a:prstGeom>
        </p:spPr>
        <p:txBody>
          <a:bodyPr vert="horz" lIns="90488" tIns="44450" rIns="90488" bIns="4445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90000"/>
              </a:lnSpc>
              <a:spcAft>
                <a:spcPts val="0"/>
              </a:spcAft>
              <a:buFontTx/>
              <a:buNone/>
              <a:defRPr/>
            </a:pPr>
            <a:endParaRPr lang="en-GB" altLang="en-US" sz="2400" b="0" dirty="0" smtClean="0">
              <a:ea typeface="ＭＳ Ｐゴシック" panose="020B0600070205080204" pitchFamily="34" charset="-128"/>
            </a:endParaRPr>
          </a:p>
        </p:txBody>
      </p:sp>
      <p:sp>
        <p:nvSpPr>
          <p:cNvPr id="4" name="Rectangle 3"/>
          <p:cNvSpPr txBox="1">
            <a:spLocks noChangeArrowheads="1"/>
          </p:cNvSpPr>
          <p:nvPr>
            <p:custDataLst>
              <p:tags r:id="rId1"/>
            </p:custDataLst>
          </p:nvPr>
        </p:nvSpPr>
        <p:spPr bwMode="auto">
          <a:xfrm>
            <a:off x="340610" y="1443594"/>
            <a:ext cx="5400600" cy="4536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gn="ct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This is the final stage of drunkenness. At this point you can do anything, because NO ONE CAN SEE YOU, you dance on a table to impress the people who you fancy because the rest of the people in the room cannot see you. </a:t>
            </a:r>
          </a:p>
          <a:p>
            <a:pPr algn="ctr"/>
            <a:r>
              <a:rPr lang="en-GB" altLang="en-US" sz="2200" b="0" kern="0" dirty="0" smtClean="0">
                <a:solidFill>
                  <a:schemeClr val="tx1"/>
                </a:solidFill>
                <a:latin typeface="Arial" panose="020B0604020202020204" pitchFamily="34" charset="0"/>
                <a:ea typeface="ＭＳ Ｐゴシック" pitchFamily="34" charset="-128"/>
                <a:cs typeface="Arial" panose="020B0604020202020204" pitchFamily="34" charset="0"/>
              </a:rPr>
              <a:t>You are also invisible to the person who wants to fight you. You can walk through the street singing at the top of your voice because no one can see or hear you and because you’re still SMART you know ALL the words.</a:t>
            </a:r>
          </a:p>
        </p:txBody>
      </p:sp>
      <p:pic>
        <p:nvPicPr>
          <p:cNvPr id="5" name="Picture 4"/>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tretch>
            <a:fillRect/>
          </a:stretch>
        </p:blipFill>
        <p:spPr>
          <a:xfrm>
            <a:off x="5818956" y="1820062"/>
            <a:ext cx="2857500" cy="3435116"/>
          </a:xfrm>
          <a:prstGeom prst="rect">
            <a:avLst/>
          </a:prstGeom>
          <a:ln>
            <a:noFill/>
          </a:ln>
          <a:effectLst>
            <a:softEdge rad="112500"/>
          </a:effectLst>
        </p:spPr>
      </p:pic>
      <p:sp>
        <p:nvSpPr>
          <p:cNvPr id="6" name="TextBox 5"/>
          <p:cNvSpPr txBox="1"/>
          <p:nvPr/>
        </p:nvSpPr>
        <p:spPr>
          <a:xfrm>
            <a:off x="395536" y="215351"/>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Stage 5: ‘Invincible!’</a:t>
            </a:r>
            <a:endParaRPr lang="en-GB" sz="3200" b="1" dirty="0">
              <a:solidFill>
                <a:schemeClr val="bg1"/>
              </a:solidFill>
            </a:endParaRPr>
          </a:p>
        </p:txBody>
      </p:sp>
    </p:spTree>
    <p:extLst>
      <p:ext uri="{BB962C8B-B14F-4D97-AF65-F5344CB8AC3E}">
        <p14:creationId xmlns:p14="http://schemas.microsoft.com/office/powerpoint/2010/main" val="4031019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687388" y="908720"/>
            <a:ext cx="7842250" cy="5257800"/>
          </a:xfrm>
          <a:prstGeom prst="rect">
            <a:avLst/>
          </a:prstGeom>
        </p:spPr>
        <p:txBody>
          <a:bodyPr vert="horz" lIns="90488" tIns="44450" rIns="90488" bIns="4445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90000"/>
              </a:lnSpc>
              <a:spcAft>
                <a:spcPts val="0"/>
              </a:spcAft>
              <a:buFontTx/>
              <a:buNone/>
              <a:defRPr/>
            </a:pPr>
            <a:endParaRPr lang="en-GB" altLang="en-US" sz="2400" b="0" dirty="0" smtClean="0">
              <a:ea typeface="ＭＳ Ｐゴシック" panose="020B0600070205080204" pitchFamily="34" charset="-128"/>
            </a:endParaRPr>
          </a:p>
        </p:txBody>
      </p:sp>
      <p:sp>
        <p:nvSpPr>
          <p:cNvPr id="6" name="TextBox 5"/>
          <p:cNvSpPr txBox="1"/>
          <p:nvPr/>
        </p:nvSpPr>
        <p:spPr>
          <a:xfrm>
            <a:off x="468053" y="555728"/>
            <a:ext cx="8280920" cy="584775"/>
          </a:xfrm>
          <a:prstGeom prst="rect">
            <a:avLst/>
          </a:prstGeom>
          <a:solidFill>
            <a:srgbClr val="002060"/>
          </a:solidFill>
        </p:spPr>
        <p:txBody>
          <a:bodyPr wrap="square" rtlCol="0">
            <a:spAutoFit/>
          </a:bodyPr>
          <a:lstStyle/>
          <a:p>
            <a:pPr algn="ctr"/>
            <a:r>
              <a:rPr lang="en-GB" sz="3200" b="1" dirty="0" smtClean="0">
                <a:solidFill>
                  <a:schemeClr val="bg1"/>
                </a:solidFill>
              </a:rPr>
              <a:t>The Drunkest Man – EVER!!!</a:t>
            </a:r>
            <a:endParaRPr lang="en-GB" sz="3200" b="1" dirty="0">
              <a:solidFill>
                <a:schemeClr val="bg1"/>
              </a:solidFill>
            </a:endParaRPr>
          </a:p>
        </p:txBody>
      </p:sp>
      <p:pic>
        <p:nvPicPr>
          <p:cNvPr id="7" name="Picture 6">
            <a:hlinkClick r:id="rId4"/>
          </p:cNvPr>
          <p:cNvPicPr>
            <a:picLocks noChangeAspect="1"/>
          </p:cNvPicPr>
          <p:nvPr/>
        </p:nvPicPr>
        <p:blipFill>
          <a:blip r:embed="rId5"/>
          <a:stretch>
            <a:fillRect/>
          </a:stretch>
        </p:blipFill>
        <p:spPr>
          <a:xfrm>
            <a:off x="7672266" y="4365104"/>
            <a:ext cx="1190338" cy="827484"/>
          </a:xfrm>
          <a:prstGeom prst="rect">
            <a:avLst/>
          </a:prstGeom>
        </p:spPr>
      </p:pic>
      <p:pic>
        <p:nvPicPr>
          <p:cNvPr id="8" name="Picture 7"/>
          <p:cNvPicPr>
            <a:picLocks noChangeAspect="1"/>
          </p:cNvPicPr>
          <p:nvPr/>
        </p:nvPicPr>
        <p:blipFill>
          <a:blip r:embed="rId6"/>
          <a:stretch>
            <a:fillRect/>
          </a:stretch>
        </p:blipFill>
        <p:spPr>
          <a:xfrm>
            <a:off x="1426905" y="1557400"/>
            <a:ext cx="5944376" cy="3960440"/>
          </a:xfrm>
          <a:prstGeom prst="rect">
            <a:avLst/>
          </a:prstGeom>
        </p:spPr>
      </p:pic>
    </p:spTree>
    <p:extLst>
      <p:ext uri="{BB962C8B-B14F-4D97-AF65-F5344CB8AC3E}">
        <p14:creationId xmlns:p14="http://schemas.microsoft.com/office/powerpoint/2010/main" val="13126566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687388" y="908720"/>
            <a:ext cx="7842250" cy="5257800"/>
          </a:xfrm>
          <a:prstGeom prst="rect">
            <a:avLst/>
          </a:prstGeom>
        </p:spPr>
        <p:txBody>
          <a:bodyPr vert="horz" lIns="90488" tIns="44450" rIns="90488" bIns="4445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90000"/>
              </a:lnSpc>
              <a:spcAft>
                <a:spcPts val="0"/>
              </a:spcAft>
              <a:buFontTx/>
              <a:buNone/>
              <a:defRPr/>
            </a:pPr>
            <a:endParaRPr lang="en-GB" altLang="en-US" sz="2400" b="0" dirty="0" smtClean="0">
              <a:ea typeface="ＭＳ Ｐゴシック" panose="020B0600070205080204" pitchFamily="34" charset="-128"/>
            </a:endParaRPr>
          </a:p>
        </p:txBody>
      </p:sp>
      <p:sp>
        <p:nvSpPr>
          <p:cNvPr id="4" name="Rectangle 3"/>
          <p:cNvSpPr/>
          <p:nvPr/>
        </p:nvSpPr>
        <p:spPr>
          <a:xfrm>
            <a:off x="899592" y="2060848"/>
            <a:ext cx="4680520" cy="1200329"/>
          </a:xfrm>
          <a:prstGeom prst="rect">
            <a:avLst/>
          </a:prstGeom>
          <a:noFill/>
          <a:scene3d>
            <a:camera prst="isometricRightUp"/>
            <a:lightRig rig="threePt" dir="t"/>
          </a:scene3d>
        </p:spPr>
        <p:txBody>
          <a:bodyPr wrap="square" lIns="91440" tIns="45720" rIns="91440" bIns="45720">
            <a:spAutoFit/>
          </a:bodyPr>
          <a:lstStyle/>
          <a:p>
            <a:pPr algn="ctr"/>
            <a:r>
              <a:rPr lang="en-US" sz="7200" dirty="0" err="1"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hlinkClick r:id="rId4"/>
              </a:rPr>
              <a:t>Kahoot</a:t>
            </a:r>
            <a:endParaRPr lang="en-US" sz="72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5" name="Picture 4"/>
          <p:cNvPicPr>
            <a:picLocks noChangeAspect="1"/>
          </p:cNvPicPr>
          <p:nvPr/>
        </p:nvPicPr>
        <p:blipFill>
          <a:blip r:embed="rId5"/>
          <a:stretch>
            <a:fillRect/>
          </a:stretch>
        </p:blipFill>
        <p:spPr>
          <a:xfrm>
            <a:off x="5220072" y="1473711"/>
            <a:ext cx="2168506" cy="3574931"/>
          </a:xfrm>
          <a:prstGeom prst="rect">
            <a:avLst/>
          </a:prstGeom>
        </p:spPr>
      </p:pic>
    </p:spTree>
    <p:extLst>
      <p:ext uri="{BB962C8B-B14F-4D97-AF65-F5344CB8AC3E}">
        <p14:creationId xmlns:p14="http://schemas.microsoft.com/office/powerpoint/2010/main" val="2898062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3"/>
          <p:cNvSpPr txBox="1">
            <a:spLocks noChangeArrowheads="1"/>
          </p:cNvSpPr>
          <p:nvPr/>
        </p:nvSpPr>
        <p:spPr>
          <a:xfrm>
            <a:off x="687388" y="908720"/>
            <a:ext cx="7842250" cy="5257800"/>
          </a:xfrm>
          <a:prstGeom prst="rect">
            <a:avLst/>
          </a:prstGeom>
        </p:spPr>
        <p:txBody>
          <a:bodyPr vert="horz" lIns="90488" tIns="44450" rIns="90488" bIns="4445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90000"/>
              </a:lnSpc>
              <a:spcAft>
                <a:spcPts val="0"/>
              </a:spcAft>
              <a:buFontTx/>
              <a:buNone/>
              <a:defRPr/>
            </a:pPr>
            <a:endParaRPr lang="en-GB" altLang="en-US" sz="2400" b="0" dirty="0" smtClean="0">
              <a:ea typeface="ＭＳ Ｐゴシック" panose="020B0600070205080204" pitchFamily="34" charset="-128"/>
            </a:endParaRPr>
          </a:p>
        </p:txBody>
      </p:sp>
      <p:pic>
        <p:nvPicPr>
          <p:cNvPr id="9" name="Picture 8"/>
          <p:cNvPicPr>
            <a:picLocks noChangeAspect="1"/>
          </p:cNvPicPr>
          <p:nvPr/>
        </p:nvPicPr>
        <p:blipFill>
          <a:blip r:embed="rId4"/>
          <a:stretch>
            <a:fillRect/>
          </a:stretch>
        </p:blipFill>
        <p:spPr>
          <a:xfrm>
            <a:off x="1950641" y="1268760"/>
            <a:ext cx="5315744" cy="3877170"/>
          </a:xfrm>
          <a:prstGeom prst="rect">
            <a:avLst/>
          </a:prstGeom>
        </p:spPr>
      </p:pic>
    </p:spTree>
    <p:extLst>
      <p:ext uri="{BB962C8B-B14F-4D97-AF65-F5344CB8AC3E}">
        <p14:creationId xmlns:p14="http://schemas.microsoft.com/office/powerpoint/2010/main" val="3320262367"/>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35&quot;/&gt;&lt;lineCharCount val=&quot;18&quot;/&gt;&lt;/TableIndex&gt;&lt;/ShapeTextInfo&gt;"/>
</p:tagLst>
</file>

<file path=ppt/tags/tag2.xml><?xml version="1.0" encoding="utf-8"?>
<p:tagLst xmlns:a="http://schemas.openxmlformats.org/drawingml/2006/main" xmlns:r="http://schemas.openxmlformats.org/officeDocument/2006/relationships" xmlns:p="http://schemas.openxmlformats.org/presentationml/2006/main">
  <p:tag name="PRESENTER_SHAPEINFO" val="&lt;ThreeDShapeInfo&gt;&lt;uuid val=&quot;{CBA9ED25-30F4-4C5A-8E65-0DEE086C482C}&quot;/&gt;&lt;isInvalidForFieldText val=&quot;0&quot;/&gt;&lt;Image&gt;&lt;filename val=&quot;C:\DOCUME~1\swp54152\LOCALS~1\Temp\PR\data\asimages\{CBA9ED25-30F4-4C5A-8E65-0DEE086C482C}_19.png&quot;/&gt;&lt;left val=&quot;160&quot;/&gt;&lt;top val=&quot;131&quot;/&gt;&lt;width val=&quot;421&quot;/&gt;&lt;height val=&quot;281&quot;/&gt;&lt;hasText val=&quot;1&quot;/&gt;&lt;/Image&gt;&lt;/ThreeDShapeInfo&gt;"/>
</p:tagLst>
</file>

<file path=ppt/tags/tag3.xml><?xml version="1.0" encoding="utf-8"?>
<p:tagLst xmlns:a="http://schemas.openxmlformats.org/drawingml/2006/main" xmlns:r="http://schemas.openxmlformats.org/officeDocument/2006/relationships" xmlns:p="http://schemas.openxmlformats.org/presentationml/2006/main">
  <p:tag name="PRESENTER_SHAPEINFO" val="&lt;ThreeDShapeInfo&gt;&lt;uuid val=&quot;{0971C2B7-805D-46EB-9F5C-50FDC75FE24B}&quot;/&gt;&lt;isInvalidForFieldText val=&quot;0&quot;/&gt;&lt;Image&gt;&lt;filename val=&quot;C:\DOCUME~1\swp54152\LOCALS~1\Temp\PR\data\asimages\{0971C2B7-805D-46EB-9F5C-50FDC75FE24B}_18.png&quot;/&gt;&lt;left val=&quot;111&quot;/&gt;&lt;top val=&quot;116&quot;/&gt;&lt;width val=&quot;510&quot;/&gt;&lt;height val=&quot;307&quot;/&gt;&lt;hasText val=&quot;1&quot;/&gt;&lt;/Image&gt;&lt;/ThreeDShapeInfo&gt;"/>
</p:tagLst>
</file>

<file path=ppt/tags/tag4.xml><?xml version="1.0" encoding="utf-8"?>
<p:tagLst xmlns:a="http://schemas.openxmlformats.org/drawingml/2006/main" xmlns:r="http://schemas.openxmlformats.org/officeDocument/2006/relationships" xmlns:p="http://schemas.openxmlformats.org/presentationml/2006/main">
  <p:tag name="PRESENTER_SHAPEINFO" val="&lt;ThreeDShapeInfo&gt;&lt;uuid val=&quot;{476B1928-9259-4CF1-AB4D-04CA7C37582A}&quot;/&gt;&lt;isInvalidForFieldText val=&quot;0&quot;/&gt;&lt;Image&gt;&lt;filename val=&quot;C:\DOCUME~1\swp54152\LOCALS~1\Temp\PR\data\asimages\{476B1928-9259-4CF1-AB4D-04CA7C37582A}_20.png&quot;/&gt;&lt;left val=&quot;128&quot;/&gt;&lt;top val=&quot;115&quot;/&gt;&lt;width val=&quot;462&quot;/&gt;&lt;height val=&quot;308&quot;/&gt;&lt;hasText val=&quot;1&quot;/&gt;&lt;/Image&gt;&lt;/ThreeDShapeInfo&gt;"/>
</p:tagLst>
</file>

<file path=ppt/tags/tag5.xml><?xml version="1.0" encoding="utf-8"?>
<p:tagLst xmlns:a="http://schemas.openxmlformats.org/drawingml/2006/main" xmlns:r="http://schemas.openxmlformats.org/officeDocument/2006/relationships" xmlns:p="http://schemas.openxmlformats.org/presentationml/2006/main">
  <p:tag name="PRESENTER_SHAPEINFO" val="&lt;ThreeDShapeInfo&gt;&lt;uuid val=&quot;{05B88062-ADA0-4132-A30E-3F991C225F38}&quot;/&gt;&lt;isInvalidForFieldText val=&quot;0&quot;/&gt;&lt;Image&gt;&lt;filename val=&quot;C:\DOCUME~1\swp54152\LOCALS~1\Temp\PR\data\asimages\{05B88062-ADA0-4132-A30E-3F991C225F38}_17.png&quot;/&gt;&lt;left val=&quot;109&quot;/&gt;&lt;top val=&quot;108&quot;/&gt;&lt;width val=&quot;492&quot;/&gt;&lt;height val=&quot;349&quot;/&gt;&lt;hasText val=&quot;1&quot;/&gt;&lt;/Image&gt;&lt;/ThreeDShapeInfo&gt;"/>
</p:tagLst>
</file>

<file path=ppt/tags/tag6.xml><?xml version="1.0" encoding="utf-8"?>
<p:tagLst xmlns:a="http://schemas.openxmlformats.org/drawingml/2006/main" xmlns:r="http://schemas.openxmlformats.org/officeDocument/2006/relationships" xmlns:p="http://schemas.openxmlformats.org/presentationml/2006/main">
  <p:tag name="PRESENTER_SHAPEINFO" val="&lt;ThreeDShapeInfo&gt;&lt;uuid val=&quot;{A48E97BB-815A-46FA-95F1-0C74D0849EFA}&quot;/&gt;&lt;isInvalidForFieldText val=&quot;0&quot;/&gt;&lt;Image&gt;&lt;filename val=&quot;C:\DOCUME~1\swp54152\LOCALS~1\Temp\PR\data\asimages\{A48E97BB-815A-46FA-95F1-0C74D0849EFA}_21.png&quot;/&gt;&lt;left val=&quot;160&quot;/&gt;&lt;top val=&quot;137&quot;/&gt;&lt;width val=&quot;398&quot;/&gt;&lt;height val=&quot;265&quot;/&gt;&lt;hasText val=&quot;1&quot;/&gt;&lt;/Image&gt;&lt;/ThreeDShapeInfo&gt;"/>
</p:tagLst>
</file>

<file path=ppt/tags/tag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32&quot;/&gt;&lt;lineCharCount val=&quot;15&quot;/&gt;&lt;/TableIndex&gt;&lt;/ShapeTextInfo&gt;"/>
</p:tagLst>
</file>

<file path=ppt/tags/tag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3&quot;/&gt;&lt;lineCharCount val=&quot;17&quot;/&gt;&lt;/TableIndex&gt;&lt;/ShapeTextInfo&gt;"/>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1&quot;/&gt;&lt;lineCharCount val=&quot;1&quot;/&gt;&lt;lineCharCount val=&quot;1&quot;/&gt;&lt;lineCharCount val=&quot;16&quot;/&gt;&lt;lineCharCount val=&quot;20&quot;/&gt;&lt;lineCharCount val=&quot;36&quot;/&gt;&lt;lineCharCount val=&quot;18&quot;/&gt;&lt;lineCharCount val=&quot;25&quot;/&gt;&lt;lineCharCount val=&quot;32&quot;/&gt;&lt;lineCharCount val=&quot;19&quot;/&gt;&lt;lineCharCount val=&quot;23&quot;/&gt;&lt;lineCharCount val=&quot;19&quot;/&gt;&lt;/TableIndex&gt;&lt;/ShapeTextInfo&gt;"/>
</p:tagLst>
</file>

<file path=ppt/tags/tag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1&quot;/&gt;&lt;lineCharCount val=&quot;1&quot;/&gt;&lt;lineCharCount val=&quot;1&quot;/&gt;&lt;lineCharCount val=&quot;25&quot;/&gt;&lt;lineCharCount val=&quot;25&quot;/&gt;&lt;lineCharCount val=&quot;27&quot;/&gt;&lt;lineCharCount val=&quot;25&quot;/&gt;&lt;lineCharCount val=&quot;27&quot;/&gt;&lt;lineCharCount val=&quot;7&quot;/&gt;&lt;/TableIndex&gt;&lt;/ShapeTextInfo&gt;"/>
</p:tagLst>
</file>

<file path=ppt/tags/tag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1&quot;/&gt;&lt;lineCharCount val=&quot;1&quot;/&gt;&lt;lineCharCount val=&quot;1&quot;/&gt;&lt;lineCharCount val=&quot;16&quot;/&gt;&lt;lineCharCount val=&quot;20&quot;/&gt;&lt;lineCharCount val=&quot;36&quot;/&gt;&lt;lineCharCount val=&quot;18&quot;/&gt;&lt;lineCharCount val=&quot;25&quot;/&gt;&lt;lineCharCount val=&quot;32&quot;/&gt;&lt;lineCharCount val=&quot;19&quot;/&gt;&lt;lineCharCount val=&quot;23&quot;/&gt;&lt;lineCharCount val=&quot;19&quot;/&gt;&lt;/TableIndex&gt;&lt;/ShapeTextInfo&gt;"/>
</p:tagLst>
</file>

<file path=ppt/tags/tag12.xml><?xml version="1.0" encoding="utf-8"?>
<p:tagLst xmlns:a="http://schemas.openxmlformats.org/drawingml/2006/main" xmlns:r="http://schemas.openxmlformats.org/officeDocument/2006/relationships" xmlns:p="http://schemas.openxmlformats.org/presentationml/2006/main">
  <p:tag name="PRESENTER_SHAPEINFO" val="&lt;ThreeDShapeInfo&gt;&lt;uuid val=&quot;{603521F5-3C01-4CA3-B08B-06C3E83CE40A}&quot;/&gt;&lt;isInvalidForFieldText val=&quot;0&quot;/&gt;&lt;Image&gt;&lt;filename val=&quot;C:\DOCUME~1\swp54152\LOCALS~1\Temp\PR\data\asimages\{603521F5-3C01-4CA3-B08B-06C3E83CE40A}_24.png&quot;/&gt;&lt;left val=&quot;410&quot;/&gt;&lt;top val=&quot;130&quot;/&gt;&lt;width val=&quot;269&quot;/&gt;&lt;height val=&quot;276&quot;/&gt;&lt;hasText val=&quot;1&quot;/&gt;&lt;/Image&gt;&lt;/ThreeDShapeInfo&gt;"/>
</p:tagLst>
</file>

<file path=ppt/tags/tag13.xml><?xml version="1.0" encoding="utf-8"?>
<p:tagLst xmlns:a="http://schemas.openxmlformats.org/drawingml/2006/main" xmlns:r="http://schemas.openxmlformats.org/officeDocument/2006/relationships" xmlns:p="http://schemas.openxmlformats.org/presentationml/2006/main">
  <p:tag name="PRESENTER_SHAPEINFO" val="&lt;ThreeDShapeInfo&gt;&lt;uuid val=&quot;{C8E26E80-3E67-4432-AA09-FF1A604D0DB3}&quot;/&gt;&lt;isInvalidForFieldText val=&quot;0&quot;/&gt;&lt;Image&gt;&lt;filename val=&quot;C:\DOCUME~1\swp54152\LOCALS~1\Temp\PR\data\asimages\{C8E26E80-3E67-4432-AA09-FF1A604D0DB3}_25.png&quot;/&gt;&lt;left val=&quot;109&quot;/&gt;&lt;top val=&quot;96&quot;/&gt;&lt;width val=&quot;512&quot;/&gt;&lt;height val=&quot;340&quot;/&gt;&lt;hasText val=&quot;1&quot;/&gt;&lt;/Image&gt;&lt;/ThreeDShapeInfo&gt;"/>
</p:tagLst>
</file>

<file path=ppt/tags/tag1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30&quot;/&gt;&lt;lineCharCount val=&quot;30&quot;/&gt;&lt;lineCharCount val=&quot;1&quot;/&gt;&lt;/TableIndex&gt;&lt;/ShapeTextInfo&gt;"/>
  <p:tag name="PRESENTER_SHAPEINFO" val="&lt;ThreeDShapeInfo&gt;&lt;uuid val=&quot;{7029D81F-DEFA-493C-899A-99889242C818}&quot;/&gt;&lt;isInvalidForFieldText val=&quot;0&quot;/&gt;&lt;Image&gt;&lt;filename val=&quot;C:\DOCUME~1\swp54152\LOCALS~1\Temp\PR\data\asimages\{7029D81F-DEFA-493C-899A-99889242C818}_25.png&quot;/&gt;&lt;left val=&quot;53&quot;/&gt;&lt;top val=&quot;164&quot;/&gt;&lt;width val=&quot;614&quot;/&gt;&lt;height val=&quot;121&quot;/&gt;&lt;hasText val=&quot;1&quot;/&gt;&lt;/Image&gt;&lt;/ThreeDShapeInfo&gt;"/>
</p:tagLst>
</file>

<file path=ppt/tags/tag1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33&quot;/&gt;&lt;lineCharCount val=&quot;22&quot;/&gt;&lt;/TableIndex&gt;&lt;/ShapeTextInfo&gt;"/>
  <p:tag name="PRESENTER_SHAPEINFO" val="&lt;ThreeDShapeInfo&gt;&lt;uuid val=&quot;{1281C0ED-B0B3-4BF2-A54F-A5B19B65A30D}&quot;/&gt;&lt;isInvalidForFieldText val=&quot;0&quot;/&gt;&lt;Image&gt;&lt;filename val=&quot;C:\DOCUME~1\swp54152\LOCALS~1\Temp\PR\data\asimages\{1281C0ED-B0B3-4BF2-A54F-A5B19B65A30D}_25.png&quot;/&gt;&lt;left val=&quot;107&quot;/&gt;&lt;top val=&quot;351&quot;/&gt;&lt;width val=&quot;506&quot;/&gt;&lt;height val=&quot;94&quot;/&gt;&lt;hasText val=&quot;1&quot;/&gt;&lt;/Image&gt;&lt;/ThreeDShapeInfo&gt;"/>
</p:tagLst>
</file>

<file path=ppt/tags/tag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4&quot;/&gt;&lt;lineCharCount val=&quot;26&quot;/&gt;&lt;lineCharCount val=&quot;26&quot;/&gt;&lt;lineCharCount val=&quot;31&quot;/&gt;&lt;lineCharCount val=&quot;29&quot;/&gt;&lt;lineCharCount val=&quot;29&quot;/&gt;&lt;lineCharCount val=&quot;29&quot;/&gt;&lt;lineCharCount val=&quot;7&quot;/&gt;&lt;lineCharCount val=&quot;29&quot;/&gt;&lt;lineCharCount val=&quot;32&quot;/&gt;&lt;lineCharCount val=&quot;29&quot;/&gt;&lt;lineCharCount val=&quot;7&quot;/&gt;&lt;lineCharCount val=&quot;30&quot;/&gt;&lt;lineCharCount val=&quot;31&quot;/&gt;&lt;lineCharCount val=&quot;11&quot;/&gt;&lt;/TableIndex&gt;&lt;/ShapeTextInfo&gt;"/>
</p:tagLst>
</file>

<file path=ppt/tags/tag17.xml><?xml version="1.0" encoding="utf-8"?>
<p:tagLst xmlns:a="http://schemas.openxmlformats.org/drawingml/2006/main" xmlns:r="http://schemas.openxmlformats.org/officeDocument/2006/relationships" xmlns:p="http://schemas.openxmlformats.org/presentationml/2006/main">
  <p:tag name="PRESENTER_SHAPEINFO" val="&lt;ThreeDShapeInfo&gt;&lt;uuid val=&quot;{3B0B92BB-75CD-4C02-95CA-5E7A3D1C2FAE}&quot;/&gt;&lt;isInvalidForFieldText val=&quot;0&quot;/&gt;&lt;Image&gt;&lt;filename val=&quot;C:\DOCUME~1\swp54152\LOCALS~1\Temp\PR\data\asimages\{3B0B92BB-75CD-4C02-95CA-5E7A3D1C2FAE}_10.png&quot;/&gt;&lt;left val=&quot;450&quot;/&gt;&lt;top val=&quot;137&quot;/&gt;&lt;width val=&quot;258&quot;/&gt;&lt;height val=&quot;264&quot;/&gt;&lt;hasText val=&quot;1&quot;/&gt;&lt;/Image&gt;&lt;/ThreeDShapeInfo&gt;"/>
</p:tagLst>
</file>

<file path=ppt/tags/tag1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1&quot;/&gt;&lt;lineCharCount val=&quot;34&quot;/&gt;&lt;lineCharCount val=&quot;31&quot;/&gt;&lt;lineCharCount val=&quot;31&quot;/&gt;&lt;lineCharCount val=&quot;11&quot;/&gt;&lt;lineCharCount val=&quot;27&quot;/&gt;&lt;lineCharCount val=&quot;33&quot;/&gt;&lt;lineCharCount val=&quot;31&quot;/&gt;&lt;lineCharCount val=&quot;5&quot;/&gt;&lt;lineCharCount val=&quot;34&quot;/&gt;&lt;lineCharCount val=&quot;34&quot;/&gt;&lt;lineCharCount val=&quot;22&quot;/&gt;&lt;/TableIndex&gt;&lt;/ShapeTextInfo&gt;"/>
</p:tagLst>
</file>

<file path=ppt/tags/tag1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5&quot;/&gt;&lt;lineCharCount val=&quot;26&quot;/&gt;&lt;lineCharCount val=&quot;33&quot;/&gt;&lt;lineCharCount val=&quot;9&quot;/&gt;&lt;lineCharCount val=&quot;34&quot;/&gt;&lt;lineCharCount val=&quot;24&quot;/&gt;&lt;lineCharCount val=&quot;29&quot;/&gt;&lt;lineCharCount val=&quot;25&quot;/&gt;&lt;lineCharCount val=&quot;31&quot;/&gt;&lt;lineCharCount val=&quot;32&quot;/&gt;&lt;lineCharCount val=&quot;36&quot;/&gt;&lt;lineCharCount val=&quot;15&quot;/&gt;&lt;lineCharCount val=&quot;33&quot;/&gt;&lt;lineCharCount val=&quot;31&quot;/&gt;&lt;lineCharCount val=&quot;31&quot;/&gt;&lt;lineCharCount val=&quot;5&quot;/&gt;&lt;/TableIndex&gt;&lt;/ShapeTextInfo&gt;"/>
</p:tagLst>
</file>

<file path=ppt/tags/tag20.xml><?xml version="1.0" encoding="utf-8"?>
<p:tagLst xmlns:a="http://schemas.openxmlformats.org/drawingml/2006/main" xmlns:r="http://schemas.openxmlformats.org/officeDocument/2006/relationships" xmlns:p="http://schemas.openxmlformats.org/presentationml/2006/main">
  <p:tag name="PRESENTER_SHAPEINFO" val="&lt;ThreeDShapeInfo&gt;&lt;uuid val=&quot;{10BE43F3-B599-4F63-A6B5-88B67EBE3E4D}&quot;/&gt;&lt;isInvalidForFieldText val=&quot;0&quot;/&gt;&lt;Image&gt;&lt;filename val=&quot;C:\DOCUME~1\swp54152\LOCALS~1\Temp\PR\data\asimages\{10BE43F3-B599-4F63-A6B5-88B67EBE3E4D}_12.png&quot;/&gt;&lt;left val=&quot;427&quot;/&gt;&lt;top val=&quot;184&quot;/&gt;&lt;width val=&quot;278&quot;/&gt;&lt;height val=&quot;174&quot;/&gt;&lt;hasText val=&quot;1&quot;/&gt;&lt;/Image&gt;&lt;/ThreeDShapeInfo&gt;"/>
</p:tagLst>
</file>

<file path=ppt/tags/tag2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4&quot;/&gt;&lt;lineCharCount val=&quot;33&quot;/&gt;&lt;lineCharCount val=&quot;26&quot;/&gt;&lt;lineCharCount val=&quot;31&quot;/&gt;&lt;lineCharCount val=&quot;29&quot;/&gt;&lt;lineCharCount val=&quot;34&quot;/&gt;&lt;lineCharCount val=&quot;9&quot;/&gt;&lt;lineCharCount val=&quot;33&quot;/&gt;&lt;lineCharCount val=&quot;34&quot;/&gt;&lt;lineCharCount val=&quot;32&quot;/&gt;&lt;lineCharCount val=&quot;27&quot;/&gt;&lt;lineCharCount val=&quot;32&quot;/&gt;&lt;lineCharCount val=&quot;31&quot;/&gt;&lt;lineCharCount val=&quot;30&quot;/&gt;&lt;lineCharCount val=&quot;25&quot;/&gt;&lt;/TableIndex&gt;&lt;/ShapeTextInfo&gt;"/>
</p:tagLst>
</file>

<file path=ppt/tags/tag22.xml><?xml version="1.0" encoding="utf-8"?>
<p:tagLst xmlns:a="http://schemas.openxmlformats.org/drawingml/2006/main" xmlns:r="http://schemas.openxmlformats.org/officeDocument/2006/relationships" xmlns:p="http://schemas.openxmlformats.org/presentationml/2006/main">
  <p:tag name="PRESENTER_SHAPEINFO" val="&lt;ThreeDShapeInfo&gt;&lt;uuid val=&quot;{7863DF7C-1F73-45D1-9FDE-226BC0EDBFD1}&quot;/&gt;&lt;isInvalidForFieldText val=&quot;0&quot;/&gt;&lt;Image&gt;&lt;filename val=&quot;C:\DOCUME~1\swp54152\LOCALS~1\Temp\PR\data\asimages\{7863DF7C-1F73-45D1-9FDE-226BC0EDBFD1}_13.png&quot;/&gt;&lt;left val=&quot;489&quot;/&gt;&lt;top val=&quot;121&quot;/&gt;&lt;width val=&quot;199&quot;/&gt;&lt;height val=&quot;299&quot;/&gt;&lt;hasText val=&quot;1&quot;/&gt;&lt;/Image&gt;&lt;/ThreeDShapeInfo&gt;"/>
</p:tagLst>
</file>

<file path=ppt/tags/tag2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5&quot;/&gt;&lt;lineCharCount val=&quot;27&quot;/&gt;&lt;lineCharCount val=&quot;31&quot;/&gt;&lt;lineCharCount val=&quot;28&quot;/&gt;&lt;lineCharCount val=&quot;30&quot;/&gt;&lt;lineCharCount val=&quot;30&quot;/&gt;&lt;lineCharCount val=&quot;31&quot;/&gt;&lt;lineCharCount val=&quot;33&quot;/&gt;&lt;lineCharCount val=&quot;10&quot;/&gt;&lt;lineCharCount val=&quot;30&quot;/&gt;&lt;lineCharCount val=&quot;31&quot;/&gt;&lt;lineCharCount val=&quot;32&quot;/&gt;&lt;lineCharCount val=&quot;33&quot;/&gt;&lt;lineCharCount val=&quot;31&quot;/&gt;&lt;lineCharCount val=&quot;29&quot;/&gt;&lt;lineCharCount val=&quot;29&quot;/&gt;&lt;/TableIndex&gt;&lt;/ShapeTextInfo&gt;"/>
</p:tagLst>
</file>

<file path=ppt/tags/tag24.xml><?xml version="1.0" encoding="utf-8"?>
<p:tagLst xmlns:a="http://schemas.openxmlformats.org/drawingml/2006/main" xmlns:r="http://schemas.openxmlformats.org/officeDocument/2006/relationships" xmlns:p="http://schemas.openxmlformats.org/presentationml/2006/main">
  <p:tag name="PRESENTER_SHAPEINFO" val="&lt;ThreeDShapeInfo&gt;&lt;uuid val=&quot;{BA3EBDEC-3A01-46CE-B9E9-719F9CD1D644}&quot;/&gt;&lt;isInvalidForFieldText val=&quot;0&quot;/&gt;&lt;Image&gt;&lt;filename val=&quot;C:\DOCUME~1\swp54152\LOCALS~1\Temp\PR\data\asimages\{BA3EBDEC-3A01-46CE-B9E9-719F9CD1D644}_14.png&quot;/&gt;&lt;left val=&quot;470&quot;/&gt;&lt;top val=&quot;158&quot;/&gt;&lt;width val=&quot;226&quot;/&gt;&lt;height val=&quot;226&quot;/&gt;&lt;hasText val=&quot;1&quot;/&gt;&lt;/Image&gt;&lt;/ThreeDShapeInfo&g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22191</TotalTime>
  <Words>5636</Words>
  <Application>Microsoft Office PowerPoint</Application>
  <PresentationFormat>On-screen Show (4:3)</PresentationFormat>
  <Paragraphs>524</Paragraphs>
  <Slides>29</Slides>
  <Notes>29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ＭＳ Ｐゴシック</vt:lpstr>
      <vt:lpstr>Arial</vt:lpstr>
      <vt:lpstr>Calibri</vt:lpstr>
      <vt:lpstr>Calibri</vt:lpstr>
      <vt:lpstr>Calibri Light</vt:lpstr>
      <vt:lpstr>Microsoft Sans Serif</vt:lpstr>
      <vt:lpstr>Tahoma</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swp52919</dc:creator>
  <cp:lastModifiedBy>Jones,Sarah swp5354</cp:lastModifiedBy>
  <cp:revision>486</cp:revision>
  <cp:lastPrinted>2017-06-19T07:33:03Z</cp:lastPrinted>
  <dcterms:created xsi:type="dcterms:W3CDTF">2010-07-02T08:46:54Z</dcterms:created>
  <dcterms:modified xsi:type="dcterms:W3CDTF">2019-02-20T15:30:20Z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fccb1ce9-6b7d-4e59-ba6c-c49e524ac5bf</vt:lpwstr>
  </property>
  <property fmtid="{D5CDD505-2E9C-101B-9397-08002B2CF9AE}" pid="3" name="SWPIL">
    <vt:lpwstr>NOT PROTECTIVELY MARKED</vt:lpwstr>
  </property>
  <property fmtid="{D5CDD505-2E9C-101B-9397-08002B2CF9AE}" pid="4" name="SWPVNV">
    <vt:lpwstr>No Visual Mark</vt:lpwstr>
  </property>
  <property fmtid="{D5CDD505-2E9C-101B-9397-08002B2CF9AE}" pid="5" name="Classification">
    <vt:lpwstr>OFFICIAL</vt:lpwstr>
  </property>
  <property fmtid="{D5CDD505-2E9C-101B-9397-08002B2CF9AE}" pid="6" name="Visibility">
    <vt:lpwstr>NOT VISIBLE</vt:lpwstr>
  </property>
</Properties>
</file>