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2.xml" ContentType="application/vnd.openxmlformats-officedocument.theme+xml"/>
  <Override PartName="/ppt/slideLayouts/slideLayout38.xml" ContentType="application/vnd.openxmlformats-officedocument.presentationml.slideLayout+xml"/>
  <Override PartName="/ppt/theme/theme1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5.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6.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8.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19.xml" ContentType="application/vnd.openxmlformats-officedocument.theme+xml"/>
  <Override PartName="/ppt/slideLayouts/slideLayout78.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75"/>
  </p:notesMasterIdLst>
  <p:sldIdLst>
    <p:sldId id="719" r:id="rId24"/>
    <p:sldId id="756" r:id="rId25"/>
    <p:sldId id="759" r:id="rId26"/>
    <p:sldId id="760" r:id="rId27"/>
    <p:sldId id="763" r:id="rId28"/>
    <p:sldId id="765" r:id="rId29"/>
    <p:sldId id="813" r:id="rId30"/>
    <p:sldId id="814" r:id="rId31"/>
    <p:sldId id="766" r:id="rId32"/>
    <p:sldId id="815" r:id="rId33"/>
    <p:sldId id="782" r:id="rId34"/>
    <p:sldId id="796" r:id="rId35"/>
    <p:sldId id="816" r:id="rId36"/>
    <p:sldId id="797" r:id="rId37"/>
    <p:sldId id="798" r:id="rId38"/>
    <p:sldId id="799" r:id="rId39"/>
    <p:sldId id="800" r:id="rId40"/>
    <p:sldId id="767" r:id="rId41"/>
    <p:sldId id="768" r:id="rId42"/>
    <p:sldId id="769" r:id="rId43"/>
    <p:sldId id="781" r:id="rId44"/>
    <p:sldId id="771" r:id="rId45"/>
    <p:sldId id="780" r:id="rId46"/>
    <p:sldId id="801" r:id="rId47"/>
    <p:sldId id="802" r:id="rId48"/>
    <p:sldId id="811" r:id="rId49"/>
    <p:sldId id="812" r:id="rId50"/>
    <p:sldId id="772" r:id="rId51"/>
    <p:sldId id="804" r:id="rId52"/>
    <p:sldId id="805" r:id="rId53"/>
    <p:sldId id="783" r:id="rId54"/>
    <p:sldId id="806" r:id="rId55"/>
    <p:sldId id="773" r:id="rId56"/>
    <p:sldId id="817" r:id="rId57"/>
    <p:sldId id="818" r:id="rId58"/>
    <p:sldId id="775" r:id="rId59"/>
    <p:sldId id="785" r:id="rId60"/>
    <p:sldId id="795" r:id="rId61"/>
    <p:sldId id="776" r:id="rId62"/>
    <p:sldId id="786" r:id="rId63"/>
    <p:sldId id="819" r:id="rId64"/>
    <p:sldId id="791" r:id="rId65"/>
    <p:sldId id="777" r:id="rId66"/>
    <p:sldId id="792" r:id="rId67"/>
    <p:sldId id="820" r:id="rId68"/>
    <p:sldId id="779" r:id="rId69"/>
    <p:sldId id="793" r:id="rId70"/>
    <p:sldId id="808" r:id="rId71"/>
    <p:sldId id="809" r:id="rId72"/>
    <p:sldId id="810" r:id="rId73"/>
    <p:sldId id="732" r:id="rId74"/>
  </p:sldIdLst>
  <p:sldSz cx="12192000" cy="6858000"/>
  <p:notesSz cx="6858000" cy="9144000"/>
  <p:custDataLst>
    <p:tags r:id="rId7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E1D0C9-004A-4935-88C5-8A03EFEF27BA}" v="31" dt="2026-02-16T17:18:26.1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978" autoAdjust="0"/>
  </p:normalViewPr>
  <p:slideViewPr>
    <p:cSldViewPr snapToGrid="0">
      <p:cViewPr varScale="1">
        <p:scale>
          <a:sx n="67" d="100"/>
          <a:sy n="67" d="100"/>
        </p:scale>
        <p:origin x="934" y="31"/>
      </p:cViewPr>
      <p:guideLst/>
    </p:cSldViewPr>
  </p:slideViewPr>
  <p:notesTextViewPr>
    <p:cViewPr>
      <p:scale>
        <a:sx n="1" d="1"/>
        <a:sy n="1" d="1"/>
      </p:scale>
      <p:origin x="0" y="-211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42" Type="http://schemas.openxmlformats.org/officeDocument/2006/relationships/slide" Target="slides/slide19.xml"/><Relationship Id="rId47" Type="http://schemas.openxmlformats.org/officeDocument/2006/relationships/slide" Target="slides/slide24.xml"/><Relationship Id="rId63" Type="http://schemas.openxmlformats.org/officeDocument/2006/relationships/slide" Target="slides/slide40.xml"/><Relationship Id="rId68" Type="http://schemas.openxmlformats.org/officeDocument/2006/relationships/slide" Target="slides/slide45.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9.xml"/><Relationship Id="rId37" Type="http://schemas.openxmlformats.org/officeDocument/2006/relationships/slide" Target="slides/slide14.xml"/><Relationship Id="rId53" Type="http://schemas.openxmlformats.org/officeDocument/2006/relationships/slide" Target="slides/slide30.xml"/><Relationship Id="rId58" Type="http://schemas.openxmlformats.org/officeDocument/2006/relationships/slide" Target="slides/slide35.xml"/><Relationship Id="rId74" Type="http://schemas.openxmlformats.org/officeDocument/2006/relationships/slide" Target="slides/slide51.xml"/><Relationship Id="rId79"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38.xml"/><Relationship Id="rId82" Type="http://schemas.microsoft.com/office/2015/10/relationships/revisionInfo" Target="revisionInfo.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slide" Target="slides/slide41.xml"/><Relationship Id="rId69" Type="http://schemas.openxmlformats.org/officeDocument/2006/relationships/slide" Target="slides/slide46.xml"/><Relationship Id="rId77"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28.xml"/><Relationship Id="rId72" Type="http://schemas.openxmlformats.org/officeDocument/2006/relationships/slide" Target="slides/slide49.xml"/><Relationship Id="rId80"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slide" Target="slides/slide44.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70" Type="http://schemas.openxmlformats.org/officeDocument/2006/relationships/slide" Target="slides/slide47.xml"/><Relationship Id="rId75"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slide" Target="slides/slide42.xml"/><Relationship Id="rId73" Type="http://schemas.openxmlformats.org/officeDocument/2006/relationships/slide" Target="slides/slide50.xml"/><Relationship Id="rId78" Type="http://schemas.openxmlformats.org/officeDocument/2006/relationships/viewProps" Target="viewProps.xml"/><Relationship Id="rId8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 Id="rId76" Type="http://schemas.openxmlformats.org/officeDocument/2006/relationships/tags" Target="tags/tag1.xml"/><Relationship Id="rId7" Type="http://schemas.openxmlformats.org/officeDocument/2006/relationships/slideMaster" Target="slideMasters/slideMaster4.xml"/><Relationship Id="rId71" Type="http://schemas.openxmlformats.org/officeDocument/2006/relationships/slide" Target="slides/slide48.xml"/><Relationship Id="rId2" Type="http://schemas.openxmlformats.org/officeDocument/2006/relationships/customXml" Target="../customXml/item2.xml"/><Relationship Id="rId29" Type="http://schemas.openxmlformats.org/officeDocument/2006/relationships/slide" Target="slides/slide6.xml"/><Relationship Id="rId24" Type="http://schemas.openxmlformats.org/officeDocument/2006/relationships/slide" Target="slides/slide1.xml"/><Relationship Id="rId40" Type="http://schemas.openxmlformats.org/officeDocument/2006/relationships/slide" Target="slides/slide17.xml"/><Relationship Id="rId45" Type="http://schemas.openxmlformats.org/officeDocument/2006/relationships/slide" Target="slides/slide22.xml"/><Relationship Id="rId66" Type="http://schemas.openxmlformats.org/officeDocument/2006/relationships/slide" Target="slides/slide4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09A26AFE-3578-4143-B1B0-81DF391638B0}"/>
    <pc:docChg chg="undo custSel addSld delSld modSld sldOrd">
      <pc:chgData name="Jenifer Prince Devaraj" userId="c3fb109c-09d1-42a6-93f4-69472d709861" providerId="ADAL" clId="{09A26AFE-3578-4143-B1B0-81DF391638B0}" dt="2026-02-16T17:18:29.582" v="527" actId="20577"/>
      <pc:docMkLst>
        <pc:docMk/>
      </pc:docMkLst>
      <pc:sldChg chg="delSp modSp mod">
        <pc:chgData name="Jenifer Prince Devaraj" userId="c3fb109c-09d1-42a6-93f4-69472d709861" providerId="ADAL" clId="{09A26AFE-3578-4143-B1B0-81DF391638B0}" dt="2026-02-10T13:01:50.471" v="6" actId="1076"/>
        <pc:sldMkLst>
          <pc:docMk/>
          <pc:sldMk cId="2643068939" sldId="773"/>
        </pc:sldMkLst>
        <pc:spChg chg="mod">
          <ac:chgData name="Jenifer Prince Devaraj" userId="c3fb109c-09d1-42a6-93f4-69472d709861" providerId="ADAL" clId="{09A26AFE-3578-4143-B1B0-81DF391638B0}" dt="2026-02-10T13:01:50.471" v="6" actId="1076"/>
          <ac:spMkLst>
            <pc:docMk/>
            <pc:sldMk cId="2643068939" sldId="773"/>
            <ac:spMk id="8" creationId="{A29B8C1D-87E8-DFA4-7C9B-ECBE11205BB4}"/>
          </ac:spMkLst>
        </pc:spChg>
        <pc:spChg chg="mod">
          <ac:chgData name="Jenifer Prince Devaraj" userId="c3fb109c-09d1-42a6-93f4-69472d709861" providerId="ADAL" clId="{09A26AFE-3578-4143-B1B0-81DF391638B0}" dt="2026-02-10T13:01:46.791" v="5" actId="1076"/>
          <ac:spMkLst>
            <pc:docMk/>
            <pc:sldMk cId="2643068939" sldId="773"/>
            <ac:spMk id="15" creationId="{85B9DB09-AFF2-ED26-610C-81DB3EC95191}"/>
          </ac:spMkLst>
        </pc:spChg>
      </pc:sldChg>
      <pc:sldChg chg="addSp delSp modSp mod">
        <pc:chgData name="Jenifer Prince Devaraj" userId="c3fb109c-09d1-42a6-93f4-69472d709861" providerId="ADAL" clId="{09A26AFE-3578-4143-B1B0-81DF391638B0}" dt="2026-02-12T10:09:30.646" v="205"/>
        <pc:sldMkLst>
          <pc:docMk/>
          <pc:sldMk cId="1853581974" sldId="776"/>
        </pc:sldMkLst>
        <pc:spChg chg="mod">
          <ac:chgData name="Jenifer Prince Devaraj" userId="c3fb109c-09d1-42a6-93f4-69472d709861" providerId="ADAL" clId="{09A26AFE-3578-4143-B1B0-81DF391638B0}" dt="2026-02-12T10:06:52.615" v="184" actId="20577"/>
          <ac:spMkLst>
            <pc:docMk/>
            <pc:sldMk cId="1853581974" sldId="776"/>
            <ac:spMk id="15" creationId="{85B9DB09-AFF2-ED26-610C-81DB3EC95191}"/>
          </ac:spMkLst>
        </pc:spChg>
        <pc:picChg chg="add mod">
          <ac:chgData name="Jenifer Prince Devaraj" userId="c3fb109c-09d1-42a6-93f4-69472d709861" providerId="ADAL" clId="{09A26AFE-3578-4143-B1B0-81DF391638B0}" dt="2026-02-12T10:09:30.646" v="205"/>
          <ac:picMkLst>
            <pc:docMk/>
            <pc:sldMk cId="1853581974" sldId="776"/>
            <ac:picMk id="10" creationId="{E31EF912-06B3-9AAD-AC83-9B8FDD0283E5}"/>
          </ac:picMkLst>
        </pc:picChg>
      </pc:sldChg>
      <pc:sldChg chg="modSp mod modNotesTx">
        <pc:chgData name="Jenifer Prince Devaraj" userId="c3fb109c-09d1-42a6-93f4-69472d709861" providerId="ADAL" clId="{09A26AFE-3578-4143-B1B0-81DF391638B0}" dt="2026-02-12T14:53:47.952" v="394" actId="20577"/>
        <pc:sldMkLst>
          <pc:docMk/>
          <pc:sldMk cId="3944324105" sldId="777"/>
        </pc:sldMkLst>
        <pc:spChg chg="mod">
          <ac:chgData name="Jenifer Prince Devaraj" userId="c3fb109c-09d1-42a6-93f4-69472d709861" providerId="ADAL" clId="{09A26AFE-3578-4143-B1B0-81DF391638B0}" dt="2026-02-12T14:53:38.148" v="390" actId="14100"/>
          <ac:spMkLst>
            <pc:docMk/>
            <pc:sldMk cId="3944324105" sldId="777"/>
            <ac:spMk id="6" creationId="{1C969179-5B83-BD2D-3600-F889B8380D4A}"/>
          </ac:spMkLst>
        </pc:spChg>
        <pc:spChg chg="mod">
          <ac:chgData name="Jenifer Prince Devaraj" userId="c3fb109c-09d1-42a6-93f4-69472d709861" providerId="ADAL" clId="{09A26AFE-3578-4143-B1B0-81DF391638B0}" dt="2026-02-12T14:53:33.210" v="389" actId="14100"/>
          <ac:spMkLst>
            <pc:docMk/>
            <pc:sldMk cId="3944324105" sldId="777"/>
            <ac:spMk id="15" creationId="{85B9DB09-AFF2-ED26-610C-81DB3EC95191}"/>
          </ac:spMkLst>
        </pc:spChg>
      </pc:sldChg>
      <pc:sldChg chg="addSp delSp modSp mod ord modNotesTx">
        <pc:chgData name="Jenifer Prince Devaraj" userId="c3fb109c-09d1-42a6-93f4-69472d709861" providerId="ADAL" clId="{09A26AFE-3578-4143-B1B0-81DF391638B0}" dt="2026-02-10T13:26:44.564" v="169" actId="20577"/>
        <pc:sldMkLst>
          <pc:docMk/>
          <pc:sldMk cId="2859174216" sldId="785"/>
        </pc:sldMkLst>
        <pc:spChg chg="mod">
          <ac:chgData name="Jenifer Prince Devaraj" userId="c3fb109c-09d1-42a6-93f4-69472d709861" providerId="ADAL" clId="{09A26AFE-3578-4143-B1B0-81DF391638B0}" dt="2026-02-10T13:12:21.349" v="114" actId="20577"/>
          <ac:spMkLst>
            <pc:docMk/>
            <pc:sldMk cId="2859174216" sldId="785"/>
            <ac:spMk id="8" creationId="{A29B8C1D-87E8-DFA4-7C9B-ECBE11205BB4}"/>
          </ac:spMkLst>
        </pc:spChg>
        <pc:picChg chg="add mod">
          <ac:chgData name="Jenifer Prince Devaraj" userId="c3fb109c-09d1-42a6-93f4-69472d709861" providerId="ADAL" clId="{09A26AFE-3578-4143-B1B0-81DF391638B0}" dt="2026-02-10T13:23:29.847" v="122" actId="1076"/>
          <ac:picMkLst>
            <pc:docMk/>
            <pc:sldMk cId="2859174216" sldId="785"/>
            <ac:picMk id="7" creationId="{F337C8F7-37D0-7F6F-A4F2-BF698BCE831C}"/>
          </ac:picMkLst>
        </pc:picChg>
      </pc:sldChg>
      <pc:sldChg chg="addSp delSp modSp mod">
        <pc:chgData name="Jenifer Prince Devaraj" userId="c3fb109c-09d1-42a6-93f4-69472d709861" providerId="ADAL" clId="{09A26AFE-3578-4143-B1B0-81DF391638B0}" dt="2026-02-12T10:08:40.459" v="192"/>
        <pc:sldMkLst>
          <pc:docMk/>
          <pc:sldMk cId="2926443161" sldId="786"/>
        </pc:sldMkLst>
        <pc:picChg chg="add mod">
          <ac:chgData name="Jenifer Prince Devaraj" userId="c3fb109c-09d1-42a6-93f4-69472d709861" providerId="ADAL" clId="{09A26AFE-3578-4143-B1B0-81DF391638B0}" dt="2026-02-12T10:08:40.459" v="192"/>
          <ac:picMkLst>
            <pc:docMk/>
            <pc:sldMk cId="2926443161" sldId="786"/>
            <ac:picMk id="6" creationId="{7DED4787-B4FE-9878-BD06-535181B75774}"/>
          </ac:picMkLst>
        </pc:picChg>
      </pc:sldChg>
      <pc:sldChg chg="modSp mod modNotesTx">
        <pc:chgData name="Jenifer Prince Devaraj" userId="c3fb109c-09d1-42a6-93f4-69472d709861" providerId="ADAL" clId="{09A26AFE-3578-4143-B1B0-81DF391638B0}" dt="2026-02-16T17:18:29.582" v="527" actId="20577"/>
        <pc:sldMkLst>
          <pc:docMk/>
          <pc:sldMk cId="2014782719" sldId="792"/>
        </pc:sldMkLst>
        <pc:graphicFrameChg chg="mod modGraphic">
          <ac:chgData name="Jenifer Prince Devaraj" userId="c3fb109c-09d1-42a6-93f4-69472d709861" providerId="ADAL" clId="{09A26AFE-3578-4143-B1B0-81DF391638B0}" dt="2026-02-12T14:57:33.936" v="401"/>
          <ac:graphicFrameMkLst>
            <pc:docMk/>
            <pc:sldMk cId="2014782719" sldId="792"/>
            <ac:graphicFrameMk id="9" creationId="{C8B0782F-D432-4832-A010-759D640345C6}"/>
          </ac:graphicFrameMkLst>
        </pc:graphicFrameChg>
      </pc:sldChg>
      <pc:sldChg chg="addSp modSp mod">
        <pc:chgData name="Jenifer Prince Devaraj" userId="c3fb109c-09d1-42a6-93f4-69472d709861" providerId="ADAL" clId="{09A26AFE-3578-4143-B1B0-81DF391638B0}" dt="2026-02-10T13:11:54.288" v="103" actId="1076"/>
        <pc:sldMkLst>
          <pc:docMk/>
          <pc:sldMk cId="2224204468" sldId="795"/>
        </pc:sldMkLst>
        <pc:picChg chg="add mod">
          <ac:chgData name="Jenifer Prince Devaraj" userId="c3fb109c-09d1-42a6-93f4-69472d709861" providerId="ADAL" clId="{09A26AFE-3578-4143-B1B0-81DF391638B0}" dt="2026-02-10T13:11:54.288" v="103" actId="1076"/>
          <ac:picMkLst>
            <pc:docMk/>
            <pc:sldMk cId="2224204468" sldId="795"/>
            <ac:picMk id="6" creationId="{3165C2F0-E2F7-2CA9-7CC7-0CEA2B0667B0}"/>
          </ac:picMkLst>
        </pc:picChg>
        <pc:picChg chg="mod">
          <ac:chgData name="Jenifer Prince Devaraj" userId="c3fb109c-09d1-42a6-93f4-69472d709861" providerId="ADAL" clId="{09A26AFE-3578-4143-B1B0-81DF391638B0}" dt="2026-02-10T13:11:49.987" v="101" actId="1076"/>
          <ac:picMkLst>
            <pc:docMk/>
            <pc:sldMk cId="2224204468" sldId="795"/>
            <ac:picMk id="9" creationId="{5129C536-D9B2-4F30-9255-F775FD7E9E14}"/>
          </ac:picMkLst>
        </pc:picChg>
      </pc:sldChg>
      <pc:sldChg chg="modSp add mod">
        <pc:chgData name="Jenifer Prince Devaraj" userId="c3fb109c-09d1-42a6-93f4-69472d709861" providerId="ADAL" clId="{09A26AFE-3578-4143-B1B0-81DF391638B0}" dt="2026-02-10T13:06:13.311" v="60" actId="1076"/>
        <pc:sldMkLst>
          <pc:docMk/>
          <pc:sldMk cId="933316119" sldId="817"/>
        </pc:sldMkLst>
        <pc:spChg chg="mod">
          <ac:chgData name="Jenifer Prince Devaraj" userId="c3fb109c-09d1-42a6-93f4-69472d709861" providerId="ADAL" clId="{09A26AFE-3578-4143-B1B0-81DF391638B0}" dt="2026-02-10T13:06:10.210" v="59" actId="1076"/>
          <ac:spMkLst>
            <pc:docMk/>
            <pc:sldMk cId="933316119" sldId="817"/>
            <ac:spMk id="8" creationId="{A07B4EAB-93EB-0079-9ECA-B8520A522F97}"/>
          </ac:spMkLst>
        </pc:spChg>
        <pc:spChg chg="mod">
          <ac:chgData name="Jenifer Prince Devaraj" userId="c3fb109c-09d1-42a6-93f4-69472d709861" providerId="ADAL" clId="{09A26AFE-3578-4143-B1B0-81DF391638B0}" dt="2026-02-10T13:06:13.311" v="60" actId="1076"/>
          <ac:spMkLst>
            <pc:docMk/>
            <pc:sldMk cId="933316119" sldId="817"/>
            <ac:spMk id="15" creationId="{F15D022C-3D0F-0D1B-D938-63B3E34711FB}"/>
          </ac:spMkLst>
        </pc:spChg>
      </pc:sldChg>
      <pc:sldChg chg="addSp delSp modSp add mod">
        <pc:chgData name="Jenifer Prince Devaraj" userId="c3fb109c-09d1-42a6-93f4-69472d709861" providerId="ADAL" clId="{09A26AFE-3578-4143-B1B0-81DF391638B0}" dt="2026-02-11T08:30:00.132" v="171"/>
        <pc:sldMkLst>
          <pc:docMk/>
          <pc:sldMk cId="3120812268" sldId="818"/>
        </pc:sldMkLst>
        <pc:spChg chg="mod">
          <ac:chgData name="Jenifer Prince Devaraj" userId="c3fb109c-09d1-42a6-93f4-69472d709861" providerId="ADAL" clId="{09A26AFE-3578-4143-B1B0-81DF391638B0}" dt="2026-02-10T13:07:51.105" v="82" actId="113"/>
          <ac:spMkLst>
            <pc:docMk/>
            <pc:sldMk cId="3120812268" sldId="818"/>
            <ac:spMk id="8" creationId="{21F6AF1C-A06E-103D-3CE3-B00580D3C7F4}"/>
          </ac:spMkLst>
        </pc:spChg>
        <pc:picChg chg="add mod">
          <ac:chgData name="Jenifer Prince Devaraj" userId="c3fb109c-09d1-42a6-93f4-69472d709861" providerId="ADAL" clId="{09A26AFE-3578-4143-B1B0-81DF391638B0}" dt="2026-02-11T08:29:55.563" v="170"/>
          <ac:picMkLst>
            <pc:docMk/>
            <pc:sldMk cId="3120812268" sldId="818"/>
            <ac:picMk id="6" creationId="{730AC6B4-55EB-9F43-5D0D-AAA70F402D05}"/>
          </ac:picMkLst>
        </pc:picChg>
        <pc:picChg chg="add mod">
          <ac:chgData name="Jenifer Prince Devaraj" userId="c3fb109c-09d1-42a6-93f4-69472d709861" providerId="ADAL" clId="{09A26AFE-3578-4143-B1B0-81DF391638B0}" dt="2026-02-11T08:30:00.132" v="171"/>
          <ac:picMkLst>
            <pc:docMk/>
            <pc:sldMk cId="3120812268" sldId="818"/>
            <ac:picMk id="9" creationId="{AF0FA301-D951-AED7-48E3-8E83E34A3E08}"/>
          </ac:picMkLst>
        </pc:picChg>
      </pc:sldChg>
      <pc:sldChg chg="addSp delSp modSp add mod">
        <pc:chgData name="Jenifer Prince Devaraj" userId="c3fb109c-09d1-42a6-93f4-69472d709861" providerId="ADAL" clId="{09A26AFE-3578-4143-B1B0-81DF391638B0}" dt="2026-02-12T10:13:41.620" v="242" actId="1076"/>
        <pc:sldMkLst>
          <pc:docMk/>
          <pc:sldMk cId="3262194481" sldId="819"/>
        </pc:sldMkLst>
        <pc:spChg chg="mod">
          <ac:chgData name="Jenifer Prince Devaraj" userId="c3fb109c-09d1-42a6-93f4-69472d709861" providerId="ADAL" clId="{09A26AFE-3578-4143-B1B0-81DF391638B0}" dt="2026-02-12T10:13:39.426" v="241" actId="1076"/>
          <ac:spMkLst>
            <pc:docMk/>
            <pc:sldMk cId="3262194481" sldId="819"/>
            <ac:spMk id="8" creationId="{CD5D30E8-D611-1DED-83DE-A7F9F2B055EE}"/>
          </ac:spMkLst>
        </pc:spChg>
        <pc:picChg chg="add mod">
          <ac:chgData name="Jenifer Prince Devaraj" userId="c3fb109c-09d1-42a6-93f4-69472d709861" providerId="ADAL" clId="{09A26AFE-3578-4143-B1B0-81DF391638B0}" dt="2026-02-12T10:13:41.620" v="242" actId="1076"/>
          <ac:picMkLst>
            <pc:docMk/>
            <pc:sldMk cId="3262194481" sldId="819"/>
            <ac:picMk id="7" creationId="{8E5BF978-2A35-B67F-9C1C-2507739F5988}"/>
          </ac:picMkLst>
        </pc:picChg>
      </pc:sldChg>
      <pc:sldChg chg="addSp delSp modSp add mod">
        <pc:chgData name="Jenifer Prince Devaraj" userId="c3fb109c-09d1-42a6-93f4-69472d709861" providerId="ADAL" clId="{09A26AFE-3578-4143-B1B0-81DF391638B0}" dt="2026-02-16T17:11:36.516" v="476" actId="20577"/>
        <pc:sldMkLst>
          <pc:docMk/>
          <pc:sldMk cId="2915742907" sldId="820"/>
        </pc:sldMkLst>
        <pc:spChg chg="mod">
          <ac:chgData name="Jenifer Prince Devaraj" userId="c3fb109c-09d1-42a6-93f4-69472d709861" providerId="ADAL" clId="{09A26AFE-3578-4143-B1B0-81DF391638B0}" dt="2026-02-16T17:11:36.516" v="476" actId="20577"/>
          <ac:spMkLst>
            <pc:docMk/>
            <pc:sldMk cId="2915742907" sldId="820"/>
            <ac:spMk id="8" creationId="{793A84B7-2005-3A57-1E8B-20588BD04685}"/>
          </ac:spMkLst>
        </pc:spChg>
        <pc:picChg chg="add mod">
          <ac:chgData name="Jenifer Prince Devaraj" userId="c3fb109c-09d1-42a6-93f4-69472d709861" providerId="ADAL" clId="{09A26AFE-3578-4143-B1B0-81DF391638B0}" dt="2026-02-12T14:45:54.434" v="277"/>
          <ac:picMkLst>
            <pc:docMk/>
            <pc:sldMk cId="2915742907" sldId="820"/>
            <ac:picMk id="6" creationId="{37C20A95-8369-8ACE-BF0F-87CD6E5CB074}"/>
          </ac:picMkLst>
        </pc:picChg>
        <pc:picChg chg="add mod">
          <ac:chgData name="Jenifer Prince Devaraj" userId="c3fb109c-09d1-42a6-93f4-69472d709861" providerId="ADAL" clId="{09A26AFE-3578-4143-B1B0-81DF391638B0}" dt="2026-02-12T14:46:35.810" v="285" actId="1076"/>
          <ac:picMkLst>
            <pc:docMk/>
            <pc:sldMk cId="2915742907" sldId="820"/>
            <ac:picMk id="10" creationId="{F7CF18A8-6AF0-1735-FCF7-E623844CACAB}"/>
          </ac:picMkLst>
        </pc:picChg>
      </pc:sldChg>
      <pc:sldChg chg="delSp modSp add del mod">
        <pc:chgData name="Jenifer Prince Devaraj" userId="c3fb109c-09d1-42a6-93f4-69472d709861" providerId="ADAL" clId="{09A26AFE-3578-4143-B1B0-81DF391638B0}" dt="2026-02-16T17:11:23.725" v="464" actId="47"/>
        <pc:sldMkLst>
          <pc:docMk/>
          <pc:sldMk cId="1333568832" sldId="821"/>
        </pc:sldMkLst>
        <pc:spChg chg="mod">
          <ac:chgData name="Jenifer Prince Devaraj" userId="c3fb109c-09d1-42a6-93f4-69472d709861" providerId="ADAL" clId="{09A26AFE-3578-4143-B1B0-81DF391638B0}" dt="2026-02-16T16:29:07.324" v="428" actId="20577"/>
          <ac:spMkLst>
            <pc:docMk/>
            <pc:sldMk cId="1333568832" sldId="821"/>
            <ac:spMk id="8" creationId="{08967BB6-3F5B-F4FD-F582-E25A655110BB}"/>
          </ac:spMkLst>
        </pc:spChg>
        <pc:picChg chg="del">
          <ac:chgData name="Jenifer Prince Devaraj" userId="c3fb109c-09d1-42a6-93f4-69472d709861" providerId="ADAL" clId="{09A26AFE-3578-4143-B1B0-81DF391638B0}" dt="2026-02-16T16:29:28.214" v="429" actId="478"/>
          <ac:picMkLst>
            <pc:docMk/>
            <pc:sldMk cId="1333568832" sldId="821"/>
            <ac:picMk id="6" creationId="{28C7AB3C-F751-90E5-37A4-15CE7F3F839E}"/>
          </ac:picMkLst>
        </pc:picChg>
        <pc:picChg chg="del">
          <ac:chgData name="Jenifer Prince Devaraj" userId="c3fb109c-09d1-42a6-93f4-69472d709861" providerId="ADAL" clId="{09A26AFE-3578-4143-B1B0-81DF391638B0}" dt="2026-02-16T16:29:29.904" v="430" actId="478"/>
          <ac:picMkLst>
            <pc:docMk/>
            <pc:sldMk cId="1333568832" sldId="821"/>
            <ac:picMk id="10" creationId="{F73E0B15-2C5D-46DD-19C0-E80444879499}"/>
          </ac:picMkLst>
        </pc:picChg>
      </pc:sldChg>
      <pc:sldChg chg="modSp add del mod">
        <pc:chgData name="Jenifer Prince Devaraj" userId="c3fb109c-09d1-42a6-93f4-69472d709861" providerId="ADAL" clId="{09A26AFE-3578-4143-B1B0-81DF391638B0}" dt="2026-02-16T17:11:24.645" v="465" actId="47"/>
        <pc:sldMkLst>
          <pc:docMk/>
          <pc:sldMk cId="3165952604" sldId="822"/>
        </pc:sldMkLst>
        <pc:spChg chg="mod">
          <ac:chgData name="Jenifer Prince Devaraj" userId="c3fb109c-09d1-42a6-93f4-69472d709861" providerId="ADAL" clId="{09A26AFE-3578-4143-B1B0-81DF391638B0}" dt="2026-02-16T16:29:47.904" v="445" actId="20577"/>
          <ac:spMkLst>
            <pc:docMk/>
            <pc:sldMk cId="3165952604" sldId="822"/>
            <ac:spMk id="8" creationId="{C4CD9468-8261-578A-F0DB-9CAE9C6AC200}"/>
          </ac:spMkLst>
        </pc:spChg>
      </pc:sldChg>
      <pc:sldChg chg="modSp add del mod">
        <pc:chgData name="Jenifer Prince Devaraj" userId="c3fb109c-09d1-42a6-93f4-69472d709861" providerId="ADAL" clId="{09A26AFE-3578-4143-B1B0-81DF391638B0}" dt="2026-02-16T17:11:25.367" v="466" actId="47"/>
        <pc:sldMkLst>
          <pc:docMk/>
          <pc:sldMk cId="2799644133" sldId="823"/>
        </pc:sldMkLst>
        <pc:spChg chg="mod">
          <ac:chgData name="Jenifer Prince Devaraj" userId="c3fb109c-09d1-42a6-93f4-69472d709861" providerId="ADAL" clId="{09A26AFE-3578-4143-B1B0-81DF391638B0}" dt="2026-02-16T16:30:08.154" v="459" actId="20577"/>
          <ac:spMkLst>
            <pc:docMk/>
            <pc:sldMk cId="2799644133" sldId="823"/>
            <ac:spMk id="8" creationId="{5768A465-A644-FD3E-3F96-F78A91A704C9}"/>
          </ac:spMkLst>
        </pc:spChg>
      </pc:sldChg>
      <pc:sldChg chg="modSp add del mod">
        <pc:chgData name="Jenifer Prince Devaraj" userId="c3fb109c-09d1-42a6-93f4-69472d709861" providerId="ADAL" clId="{09A26AFE-3578-4143-B1B0-81DF391638B0}" dt="2026-02-16T17:11:26.700" v="467" actId="47"/>
        <pc:sldMkLst>
          <pc:docMk/>
          <pc:sldMk cId="3191786114" sldId="824"/>
        </pc:sldMkLst>
        <pc:spChg chg="mod">
          <ac:chgData name="Jenifer Prince Devaraj" userId="c3fb109c-09d1-42a6-93f4-69472d709861" providerId="ADAL" clId="{09A26AFE-3578-4143-B1B0-81DF391638B0}" dt="2026-02-16T16:30:19.594" v="463" actId="20577"/>
          <ac:spMkLst>
            <pc:docMk/>
            <pc:sldMk cId="3191786114" sldId="824"/>
            <ac:spMk id="8" creationId="{05ADD815-DC27-E19F-10AB-98E46E64407D}"/>
          </ac:spMkLst>
        </pc:spChg>
      </pc:sldChg>
    </pc:docChg>
  </pc:docChgLst>
  <pc:docChgLst>
    <pc:chgData name="Jenifer Prince Devaraj" userId="c3fb109c-09d1-42a6-93f4-69472d709861" providerId="ADAL" clId="{441A2D8D-64D0-43B4-8701-CC7ABB5DE3EE}"/>
    <pc:docChg chg="undo custSel addSld delSld modSld">
      <pc:chgData name="Jenifer Prince Devaraj" userId="c3fb109c-09d1-42a6-93f4-69472d709861" providerId="ADAL" clId="{441A2D8D-64D0-43B4-8701-CC7ABB5DE3EE}" dt="2026-02-10T14:03:15.412" v="323" actId="1076"/>
      <pc:docMkLst>
        <pc:docMk/>
      </pc:docMkLst>
      <pc:sldChg chg="modNotesTx">
        <pc:chgData name="Jenifer Prince Devaraj" userId="c3fb109c-09d1-42a6-93f4-69472d709861" providerId="ADAL" clId="{441A2D8D-64D0-43B4-8701-CC7ABB5DE3EE}" dt="2026-02-02T15:23:30.148" v="0"/>
        <pc:sldMkLst>
          <pc:docMk/>
          <pc:sldMk cId="3643280737" sldId="763"/>
        </pc:sldMkLst>
      </pc:sldChg>
      <pc:sldChg chg="addSp delSp">
        <pc:chgData name="Jenifer Prince Devaraj" userId="c3fb109c-09d1-42a6-93f4-69472d709861" providerId="ADAL" clId="{441A2D8D-64D0-43B4-8701-CC7ABB5DE3EE}" dt="2026-02-02T20:37:11.331" v="52"/>
        <pc:sldMkLst>
          <pc:docMk/>
          <pc:sldMk cId="2674896353" sldId="766"/>
        </pc:sldMkLst>
      </pc:sldChg>
      <pc:sldChg chg="modSp mod">
        <pc:chgData name="Jenifer Prince Devaraj" userId="c3fb109c-09d1-42a6-93f4-69472d709861" providerId="ADAL" clId="{441A2D8D-64D0-43B4-8701-CC7ABB5DE3EE}" dt="2026-02-02T21:56:25.182" v="182" actId="113"/>
        <pc:sldMkLst>
          <pc:docMk/>
          <pc:sldMk cId="2677846293" sldId="772"/>
        </pc:sldMkLst>
        <pc:spChg chg="mod">
          <ac:chgData name="Jenifer Prince Devaraj" userId="c3fb109c-09d1-42a6-93f4-69472d709861" providerId="ADAL" clId="{441A2D8D-64D0-43B4-8701-CC7ABB5DE3EE}" dt="2026-02-02T21:56:25.182" v="182" actId="113"/>
          <ac:spMkLst>
            <pc:docMk/>
            <pc:sldMk cId="2677846293" sldId="772"/>
            <ac:spMk id="8" creationId="{A29B8C1D-87E8-DFA4-7C9B-ECBE11205BB4}"/>
          </ac:spMkLst>
        </pc:spChg>
      </pc:sldChg>
      <pc:sldChg chg="modSp mod">
        <pc:chgData name="Jenifer Prince Devaraj" userId="c3fb109c-09d1-42a6-93f4-69472d709861" providerId="ADAL" clId="{441A2D8D-64D0-43B4-8701-CC7ABB5DE3EE}" dt="2026-02-10T14:03:15.412" v="323" actId="1076"/>
        <pc:sldMkLst>
          <pc:docMk/>
          <pc:sldMk cId="2643068939" sldId="773"/>
        </pc:sldMkLst>
        <pc:spChg chg="mod">
          <ac:chgData name="Jenifer Prince Devaraj" userId="c3fb109c-09d1-42a6-93f4-69472d709861" providerId="ADAL" clId="{441A2D8D-64D0-43B4-8701-CC7ABB5DE3EE}" dt="2026-02-10T14:03:15.412" v="323" actId="1076"/>
          <ac:spMkLst>
            <pc:docMk/>
            <pc:sldMk cId="2643068939" sldId="773"/>
            <ac:spMk id="8" creationId="{A29B8C1D-87E8-DFA4-7C9B-ECBE11205BB4}"/>
          </ac:spMkLst>
        </pc:spChg>
        <pc:spChg chg="mod">
          <ac:chgData name="Jenifer Prince Devaraj" userId="c3fb109c-09d1-42a6-93f4-69472d709861" providerId="ADAL" clId="{441A2D8D-64D0-43B4-8701-CC7ABB5DE3EE}" dt="2026-02-02T22:01:48.995" v="197" actId="14100"/>
          <ac:spMkLst>
            <pc:docMk/>
            <pc:sldMk cId="2643068939" sldId="773"/>
            <ac:spMk id="15" creationId="{85B9DB09-AFF2-ED26-610C-81DB3EC95191}"/>
          </ac:spMkLst>
        </pc:spChg>
      </pc:sldChg>
      <pc:sldChg chg="modSp mod">
        <pc:chgData name="Jenifer Prince Devaraj" userId="c3fb109c-09d1-42a6-93f4-69472d709861" providerId="ADAL" clId="{441A2D8D-64D0-43B4-8701-CC7ABB5DE3EE}" dt="2026-02-02T22:07:38.974" v="224" actId="21"/>
        <pc:sldMkLst>
          <pc:docMk/>
          <pc:sldMk cId="1853581974" sldId="776"/>
        </pc:sldMkLst>
        <pc:spChg chg="mod">
          <ac:chgData name="Jenifer Prince Devaraj" userId="c3fb109c-09d1-42a6-93f4-69472d709861" providerId="ADAL" clId="{441A2D8D-64D0-43B4-8701-CC7ABB5DE3EE}" dt="2026-02-02T22:07:38.974" v="224" actId="21"/>
          <ac:spMkLst>
            <pc:docMk/>
            <pc:sldMk cId="1853581974" sldId="776"/>
            <ac:spMk id="15" creationId="{85B9DB09-AFF2-ED26-610C-81DB3EC95191}"/>
          </ac:spMkLst>
        </pc:spChg>
      </pc:sldChg>
      <pc:sldChg chg="modSp mod">
        <pc:chgData name="Jenifer Prince Devaraj" userId="c3fb109c-09d1-42a6-93f4-69472d709861" providerId="ADAL" clId="{441A2D8D-64D0-43B4-8701-CC7ABB5DE3EE}" dt="2026-02-02T22:13:37.232" v="239" actId="20577"/>
        <pc:sldMkLst>
          <pc:docMk/>
          <pc:sldMk cId="3944324105" sldId="777"/>
        </pc:sldMkLst>
        <pc:spChg chg="mod">
          <ac:chgData name="Jenifer Prince Devaraj" userId="c3fb109c-09d1-42a6-93f4-69472d709861" providerId="ADAL" clId="{441A2D8D-64D0-43B4-8701-CC7ABB5DE3EE}" dt="2026-02-02T22:13:37.232" v="239" actId="20577"/>
          <ac:spMkLst>
            <pc:docMk/>
            <pc:sldMk cId="3944324105" sldId="777"/>
            <ac:spMk id="15" creationId="{85B9DB09-AFF2-ED26-610C-81DB3EC95191}"/>
          </ac:spMkLst>
        </pc:spChg>
      </pc:sldChg>
      <pc:sldChg chg="addSp delSp modSp mod">
        <pc:chgData name="Jenifer Prince Devaraj" userId="c3fb109c-09d1-42a6-93f4-69472d709861" providerId="ADAL" clId="{441A2D8D-64D0-43B4-8701-CC7ABB5DE3EE}" dt="2026-02-10T10:12:10.993" v="322" actId="1076"/>
        <pc:sldMkLst>
          <pc:docMk/>
          <pc:sldMk cId="4205641587" sldId="780"/>
        </pc:sldMkLst>
        <pc:spChg chg="mod">
          <ac:chgData name="Jenifer Prince Devaraj" userId="c3fb109c-09d1-42a6-93f4-69472d709861" providerId="ADAL" clId="{441A2D8D-64D0-43B4-8701-CC7ABB5DE3EE}" dt="2026-02-10T10:11:36.199" v="320" actId="20577"/>
          <ac:spMkLst>
            <pc:docMk/>
            <pc:sldMk cId="4205641587" sldId="780"/>
            <ac:spMk id="8" creationId="{A29B8C1D-87E8-DFA4-7C9B-ECBE11205BB4}"/>
          </ac:spMkLst>
        </pc:spChg>
        <pc:picChg chg="add mod">
          <ac:chgData name="Jenifer Prince Devaraj" userId="c3fb109c-09d1-42a6-93f4-69472d709861" providerId="ADAL" clId="{441A2D8D-64D0-43B4-8701-CC7ABB5DE3EE}" dt="2026-02-10T10:12:10.993" v="322" actId="1076"/>
          <ac:picMkLst>
            <pc:docMk/>
            <pc:sldMk cId="4205641587" sldId="780"/>
            <ac:picMk id="6" creationId="{9964A76A-385C-45D2-95AD-8205BCE23942}"/>
          </ac:picMkLst>
        </pc:picChg>
      </pc:sldChg>
      <pc:sldChg chg="modNotesTx">
        <pc:chgData name="Jenifer Prince Devaraj" userId="c3fb109c-09d1-42a6-93f4-69472d709861" providerId="ADAL" clId="{441A2D8D-64D0-43B4-8701-CC7ABB5DE3EE}" dt="2026-02-02T21:49:13.785" v="126"/>
        <pc:sldMkLst>
          <pc:docMk/>
          <pc:sldMk cId="934126449" sldId="781"/>
        </pc:sldMkLst>
      </pc:sldChg>
      <pc:sldChg chg="delSp mod">
        <pc:chgData name="Jenifer Prince Devaraj" userId="c3fb109c-09d1-42a6-93f4-69472d709861" providerId="ADAL" clId="{441A2D8D-64D0-43B4-8701-CC7ABB5DE3EE}" dt="2026-02-02T22:06:33.021" v="203" actId="478"/>
        <pc:sldMkLst>
          <pc:docMk/>
          <pc:sldMk cId="2224204468" sldId="795"/>
        </pc:sldMkLst>
      </pc:sldChg>
      <pc:sldChg chg="modSp mod modNotesTx">
        <pc:chgData name="Jenifer Prince Devaraj" userId="c3fb109c-09d1-42a6-93f4-69472d709861" providerId="ADAL" clId="{441A2D8D-64D0-43B4-8701-CC7ABB5DE3EE}" dt="2026-02-02T20:40:46.637" v="73" actId="14734"/>
        <pc:sldMkLst>
          <pc:docMk/>
          <pc:sldMk cId="796148641" sldId="796"/>
        </pc:sldMkLst>
        <pc:graphicFrameChg chg="modGraphic">
          <ac:chgData name="Jenifer Prince Devaraj" userId="c3fb109c-09d1-42a6-93f4-69472d709861" providerId="ADAL" clId="{441A2D8D-64D0-43B4-8701-CC7ABB5DE3EE}" dt="2026-02-02T20:40:46.637" v="73" actId="14734"/>
          <ac:graphicFrameMkLst>
            <pc:docMk/>
            <pc:sldMk cId="796148641" sldId="796"/>
            <ac:graphicFrameMk id="4" creationId="{353F71F1-552C-45A2-97DB-A9AF6FA24754}"/>
          </ac:graphicFrameMkLst>
        </pc:graphicFrameChg>
      </pc:sldChg>
      <pc:sldChg chg="modSp mod">
        <pc:chgData name="Jenifer Prince Devaraj" userId="c3fb109c-09d1-42a6-93f4-69472d709861" providerId="ADAL" clId="{441A2D8D-64D0-43B4-8701-CC7ABB5DE3EE}" dt="2026-02-02T21:42:05.513" v="101" actId="113"/>
        <pc:sldMkLst>
          <pc:docMk/>
          <pc:sldMk cId="1520521283" sldId="798"/>
        </pc:sldMkLst>
        <pc:graphicFrameChg chg="modGraphic">
          <ac:chgData name="Jenifer Prince Devaraj" userId="c3fb109c-09d1-42a6-93f4-69472d709861" providerId="ADAL" clId="{441A2D8D-64D0-43B4-8701-CC7ABB5DE3EE}" dt="2026-02-02T21:42:05.513" v="101" actId="113"/>
          <ac:graphicFrameMkLst>
            <pc:docMk/>
            <pc:sldMk cId="1520521283" sldId="798"/>
            <ac:graphicFrameMk id="4" creationId="{353F71F1-552C-45A2-97DB-A9AF6FA24754}"/>
          </ac:graphicFrameMkLst>
        </pc:graphicFrameChg>
      </pc:sldChg>
      <pc:sldChg chg="modSp mod">
        <pc:chgData name="Jenifer Prince Devaraj" userId="c3fb109c-09d1-42a6-93f4-69472d709861" providerId="ADAL" clId="{441A2D8D-64D0-43B4-8701-CC7ABB5DE3EE}" dt="2026-02-02T21:47:24.048" v="120" actId="1076"/>
        <pc:sldMkLst>
          <pc:docMk/>
          <pc:sldMk cId="581415798" sldId="801"/>
        </pc:sldMkLst>
        <pc:picChg chg="mod">
          <ac:chgData name="Jenifer Prince Devaraj" userId="c3fb109c-09d1-42a6-93f4-69472d709861" providerId="ADAL" clId="{441A2D8D-64D0-43B4-8701-CC7ABB5DE3EE}" dt="2026-02-02T21:47:24.048" v="120" actId="1076"/>
          <ac:picMkLst>
            <pc:docMk/>
            <pc:sldMk cId="581415798" sldId="801"/>
            <ac:picMk id="6" creationId="{C4160459-2CCF-44C8-A341-62F274509169}"/>
          </ac:picMkLst>
        </pc:picChg>
      </pc:sldChg>
      <pc:sldChg chg="modSp mod">
        <pc:chgData name="Jenifer Prince Devaraj" userId="c3fb109c-09d1-42a6-93f4-69472d709861" providerId="ADAL" clId="{441A2D8D-64D0-43B4-8701-CC7ABB5DE3EE}" dt="2026-02-02T21:47:18.680" v="119" actId="1076"/>
        <pc:sldMkLst>
          <pc:docMk/>
          <pc:sldMk cId="1482667059" sldId="802"/>
        </pc:sldMkLst>
        <pc:picChg chg="mod">
          <ac:chgData name="Jenifer Prince Devaraj" userId="c3fb109c-09d1-42a6-93f4-69472d709861" providerId="ADAL" clId="{441A2D8D-64D0-43B4-8701-CC7ABB5DE3EE}" dt="2026-02-02T21:47:18.680" v="119" actId="1076"/>
          <ac:picMkLst>
            <pc:docMk/>
            <pc:sldMk cId="1482667059" sldId="802"/>
            <ac:picMk id="7" creationId="{926468FF-9B62-4988-9A51-8B237F627752}"/>
          </ac:picMkLst>
        </pc:picChg>
      </pc:sldChg>
      <pc:sldChg chg="addSp modSp mod modNotesTx">
        <pc:chgData name="Jenifer Prince Devaraj" userId="c3fb109c-09d1-42a6-93f4-69472d709861" providerId="ADAL" clId="{441A2D8D-64D0-43B4-8701-CC7ABB5DE3EE}" dt="2026-02-02T21:55:56.653" v="178" actId="14100"/>
        <pc:sldMkLst>
          <pc:docMk/>
          <pc:sldMk cId="1769217932" sldId="811"/>
        </pc:sldMkLst>
        <pc:spChg chg="add mod">
          <ac:chgData name="Jenifer Prince Devaraj" userId="c3fb109c-09d1-42a6-93f4-69472d709861" providerId="ADAL" clId="{441A2D8D-64D0-43B4-8701-CC7ABB5DE3EE}" dt="2026-02-02T21:55:56.653" v="178" actId="14100"/>
          <ac:spMkLst>
            <pc:docMk/>
            <pc:sldMk cId="1769217932" sldId="811"/>
            <ac:spMk id="6" creationId="{D2DDFAC4-A267-4E90-ACD5-8C8C962B08F1}"/>
          </ac:spMkLst>
        </pc:spChg>
        <pc:picChg chg="mod">
          <ac:chgData name="Jenifer Prince Devaraj" userId="c3fb109c-09d1-42a6-93f4-69472d709861" providerId="ADAL" clId="{441A2D8D-64D0-43B4-8701-CC7ABB5DE3EE}" dt="2026-02-02T21:55:51.096" v="176" actId="1076"/>
          <ac:picMkLst>
            <pc:docMk/>
            <pc:sldMk cId="1769217932" sldId="811"/>
            <ac:picMk id="7" creationId="{03A31560-9C6F-4ED2-BB47-4644D382CCE1}"/>
          </ac:picMkLst>
        </pc:picChg>
      </pc:sldChg>
      <pc:sldChg chg="modSp mod">
        <pc:chgData name="Jenifer Prince Devaraj" userId="c3fb109c-09d1-42a6-93f4-69472d709861" providerId="ADAL" clId="{441A2D8D-64D0-43B4-8701-CC7ABB5DE3EE}" dt="2026-02-02T21:56:10.305" v="181" actId="1076"/>
        <pc:sldMkLst>
          <pc:docMk/>
          <pc:sldMk cId="3815736084" sldId="812"/>
        </pc:sldMkLst>
        <pc:picChg chg="mod">
          <ac:chgData name="Jenifer Prince Devaraj" userId="c3fb109c-09d1-42a6-93f4-69472d709861" providerId="ADAL" clId="{441A2D8D-64D0-43B4-8701-CC7ABB5DE3EE}" dt="2026-02-02T21:56:10.305" v="181" actId="1076"/>
          <ac:picMkLst>
            <pc:docMk/>
            <pc:sldMk cId="3815736084" sldId="812"/>
            <ac:picMk id="8" creationId="{1ABEFC26-B8EF-480A-ACD0-35F4BAA7C0B3}"/>
          </ac:picMkLst>
        </pc:picChg>
      </pc:sldChg>
      <pc:sldChg chg="addSp delSp modSp new mod">
        <pc:chgData name="Jenifer Prince Devaraj" userId="c3fb109c-09d1-42a6-93f4-69472d709861" providerId="ADAL" clId="{441A2D8D-64D0-43B4-8701-CC7ABB5DE3EE}" dt="2026-02-02T20:31:30.509" v="40" actId="1076"/>
        <pc:sldMkLst>
          <pc:docMk/>
          <pc:sldMk cId="3255865210" sldId="813"/>
        </pc:sldMkLst>
        <pc:spChg chg="mod">
          <ac:chgData name="Jenifer Prince Devaraj" userId="c3fb109c-09d1-42a6-93f4-69472d709861" providerId="ADAL" clId="{441A2D8D-64D0-43B4-8701-CC7ABB5DE3EE}" dt="2026-02-02T20:31:30.509" v="40" actId="1076"/>
          <ac:spMkLst>
            <pc:docMk/>
            <pc:sldMk cId="3255865210" sldId="813"/>
            <ac:spMk id="4" creationId="{EA025146-F7DC-441B-9642-5CD0185C533D}"/>
          </ac:spMkLst>
        </pc:spChg>
        <pc:spChg chg="add mod">
          <ac:chgData name="Jenifer Prince Devaraj" userId="c3fb109c-09d1-42a6-93f4-69472d709861" providerId="ADAL" clId="{441A2D8D-64D0-43B4-8701-CC7ABB5DE3EE}" dt="2026-02-02T20:29:40.566" v="23" actId="113"/>
          <ac:spMkLst>
            <pc:docMk/>
            <pc:sldMk cId="3255865210" sldId="813"/>
            <ac:spMk id="7" creationId="{C3E9F34A-760D-44F4-BB1B-3CC6807FDC73}"/>
          </ac:spMkLst>
        </pc:spChg>
      </pc:sldChg>
      <pc:sldChg chg="addSp delSp modSp add mod">
        <pc:chgData name="Jenifer Prince Devaraj" userId="c3fb109c-09d1-42a6-93f4-69472d709861" providerId="ADAL" clId="{441A2D8D-64D0-43B4-8701-CC7ABB5DE3EE}" dt="2026-02-10T10:05:00.806" v="252" actId="14100"/>
        <pc:sldMkLst>
          <pc:docMk/>
          <pc:sldMk cId="1161025293" sldId="814"/>
        </pc:sldMkLst>
        <pc:spChg chg="mod">
          <ac:chgData name="Jenifer Prince Devaraj" userId="c3fb109c-09d1-42a6-93f4-69472d709861" providerId="ADAL" clId="{441A2D8D-64D0-43B4-8701-CC7ABB5DE3EE}" dt="2026-02-02T20:31:45.751" v="43" actId="1076"/>
          <ac:spMkLst>
            <pc:docMk/>
            <pc:sldMk cId="1161025293" sldId="814"/>
            <ac:spMk id="4" creationId="{EA025146-F7DC-441B-9642-5CD0185C533D}"/>
          </ac:spMkLst>
        </pc:spChg>
        <pc:spChg chg="mod">
          <ac:chgData name="Jenifer Prince Devaraj" userId="c3fb109c-09d1-42a6-93f4-69472d709861" providerId="ADAL" clId="{441A2D8D-64D0-43B4-8701-CC7ABB5DE3EE}" dt="2026-02-02T20:33:00.860" v="45" actId="1076"/>
          <ac:spMkLst>
            <pc:docMk/>
            <pc:sldMk cId="1161025293" sldId="814"/>
            <ac:spMk id="7" creationId="{C3E9F34A-760D-44F4-BB1B-3CC6807FDC73}"/>
          </ac:spMkLst>
        </pc:spChg>
        <pc:picChg chg="add mod">
          <ac:chgData name="Jenifer Prince Devaraj" userId="c3fb109c-09d1-42a6-93f4-69472d709861" providerId="ADAL" clId="{441A2D8D-64D0-43B4-8701-CC7ABB5DE3EE}" dt="2026-02-10T10:05:00.806" v="252" actId="14100"/>
          <ac:picMkLst>
            <pc:docMk/>
            <pc:sldMk cId="1161025293" sldId="814"/>
            <ac:picMk id="3" creationId="{DC389117-F332-4D4E-837B-33077E8C11A3}"/>
          </ac:picMkLst>
        </pc:picChg>
      </pc:sldChg>
      <pc:sldChg chg="addSp delSp modSp new mod modNotesTx">
        <pc:chgData name="Jenifer Prince Devaraj" userId="c3fb109c-09d1-42a6-93f4-69472d709861" providerId="ADAL" clId="{441A2D8D-64D0-43B4-8701-CC7ABB5DE3EE}" dt="2026-02-02T20:38:16.788" v="70" actId="1076"/>
        <pc:sldMkLst>
          <pc:docMk/>
          <pc:sldMk cId="2754331179" sldId="815"/>
        </pc:sldMkLst>
        <pc:spChg chg="mod">
          <ac:chgData name="Jenifer Prince Devaraj" userId="c3fb109c-09d1-42a6-93f4-69472d709861" providerId="ADAL" clId="{441A2D8D-64D0-43B4-8701-CC7ABB5DE3EE}" dt="2026-02-02T20:37:23.595" v="55" actId="1076"/>
          <ac:spMkLst>
            <pc:docMk/>
            <pc:sldMk cId="2754331179" sldId="815"/>
            <ac:spMk id="4" creationId="{B07E8B14-622A-4B9A-A737-F4071623B7BC}"/>
          </ac:spMkLst>
        </pc:spChg>
        <pc:spChg chg="add mod">
          <ac:chgData name="Jenifer Prince Devaraj" userId="c3fb109c-09d1-42a6-93f4-69472d709861" providerId="ADAL" clId="{441A2D8D-64D0-43B4-8701-CC7ABB5DE3EE}" dt="2026-02-02T20:37:41.378" v="67" actId="20577"/>
          <ac:spMkLst>
            <pc:docMk/>
            <pc:sldMk cId="2754331179" sldId="815"/>
            <ac:spMk id="6" creationId="{D3B91E91-BBD5-4AC4-A75D-1D3BCE15AF04}"/>
          </ac:spMkLst>
        </pc:spChg>
        <pc:picChg chg="add mod">
          <ac:chgData name="Jenifer Prince Devaraj" userId="c3fb109c-09d1-42a6-93f4-69472d709861" providerId="ADAL" clId="{441A2D8D-64D0-43B4-8701-CC7ABB5DE3EE}" dt="2026-02-02T20:38:16.788" v="70" actId="1076"/>
          <ac:picMkLst>
            <pc:docMk/>
            <pc:sldMk cId="2754331179" sldId="815"/>
            <ac:picMk id="8" creationId="{2B378248-51D7-424C-9782-FA1EEA77DEB6}"/>
          </ac:picMkLst>
        </pc:picChg>
      </pc:sldChg>
      <pc:sldChg chg="addSp delSp modSp new mod">
        <pc:chgData name="Jenifer Prince Devaraj" userId="c3fb109c-09d1-42a6-93f4-69472d709861" providerId="ADAL" clId="{441A2D8D-64D0-43B4-8701-CC7ABB5DE3EE}" dt="2026-02-02T20:44:18.368" v="100"/>
        <pc:sldMkLst>
          <pc:docMk/>
          <pc:sldMk cId="2952973561" sldId="816"/>
        </pc:sldMkLst>
        <pc:spChg chg="mod">
          <ac:chgData name="Jenifer Prince Devaraj" userId="c3fb109c-09d1-42a6-93f4-69472d709861" providerId="ADAL" clId="{441A2D8D-64D0-43B4-8701-CC7ABB5DE3EE}" dt="2026-02-02T20:43:41.111" v="83" actId="255"/>
          <ac:spMkLst>
            <pc:docMk/>
            <pc:sldMk cId="2952973561" sldId="816"/>
            <ac:spMk id="4" creationId="{E83465BB-8B29-4749-BDC7-1E6ECBE2F8AB}"/>
          </ac:spMkLst>
        </pc:spChg>
        <pc:spChg chg="add mod">
          <ac:chgData name="Jenifer Prince Devaraj" userId="c3fb109c-09d1-42a6-93f4-69472d709861" providerId="ADAL" clId="{441A2D8D-64D0-43B4-8701-CC7ABB5DE3EE}" dt="2026-02-02T20:44:18.368" v="100"/>
          <ac:spMkLst>
            <pc:docMk/>
            <pc:sldMk cId="2952973561" sldId="816"/>
            <ac:spMk id="8" creationId="{CEC14A7F-B7B1-477D-A493-E2AD29D2C202}"/>
          </ac:spMkLst>
        </pc:spChg>
        <pc:picChg chg="add mod">
          <ac:chgData name="Jenifer Prince Devaraj" userId="c3fb109c-09d1-42a6-93f4-69472d709861" providerId="ADAL" clId="{441A2D8D-64D0-43B4-8701-CC7ABB5DE3EE}" dt="2026-02-02T20:43:50.859" v="85" actId="1076"/>
          <ac:picMkLst>
            <pc:docMk/>
            <pc:sldMk cId="2952973561" sldId="816"/>
            <ac:picMk id="7" creationId="{6B571F13-6335-433E-8C7B-2F48CF237B6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a:t>
            </a:fld>
            <a:endParaRPr lang="en-GB"/>
          </a:p>
        </p:txBody>
      </p:sp>
    </p:spTree>
    <p:extLst>
      <p:ext uri="{BB962C8B-B14F-4D97-AF65-F5344CB8AC3E}">
        <p14:creationId xmlns:p14="http://schemas.microsoft.com/office/powerpoint/2010/main" val="32869103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lnSpc>
                <a:spcPct val="200000"/>
              </a:lnSpc>
              <a:buFont typeface="Arial" panose="020B0604020202020204" pitchFamily="34" charset="0"/>
              <a:buChar char="•"/>
            </a:pPr>
            <a:r>
              <a:rPr lang="en-GB" sz="1200" dirty="0">
                <a:latin typeface="Book Antiqua" panose="02040602050305030304" pitchFamily="18" charset="0"/>
              </a:rPr>
              <a:t>CCS C Compiler is a powerful C compiler specifically designed for Microchip PIC microcontrollers.</a:t>
            </a:r>
          </a:p>
          <a:p>
            <a:pPr marL="342900" indent="-342900" algn="just">
              <a:lnSpc>
                <a:spcPct val="200000"/>
              </a:lnSpc>
              <a:buFont typeface="Arial" panose="020B0604020202020204" pitchFamily="34" charset="0"/>
              <a:buChar char="•"/>
            </a:pPr>
            <a:r>
              <a:rPr lang="en-GB" sz="1200" dirty="0">
                <a:latin typeface="Book Antiqua" panose="02040602050305030304" pitchFamily="18" charset="0"/>
              </a:rPr>
              <a:t>Developed by Custom Computer Services, </a:t>
            </a:r>
            <a:r>
              <a:rPr lang="en-GB" sz="1200" dirty="0" err="1">
                <a:latin typeface="Book Antiqua" panose="02040602050305030304" pitchFamily="18" charset="0"/>
              </a:rPr>
              <a:t>Incorprated</a:t>
            </a:r>
            <a:r>
              <a:rPr lang="en-GB" sz="1200" dirty="0">
                <a:latin typeface="Book Antiqua" panose="02040602050305030304" pitchFamily="18" charset="0"/>
              </a:rPr>
              <a:t>., a well-known provider of development tools for embedded systems.</a:t>
            </a:r>
            <a:endParaRPr lang="en-GB" sz="1200" dirty="0">
              <a:latin typeface="Book Antiqua" panose="02040602050305030304" pitchFamily="18" charset="0"/>
              <a:ea typeface="Cambria"/>
            </a:endParaRP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a:t>
            </a:fld>
            <a:endParaRPr lang="en-GB"/>
          </a:p>
        </p:txBody>
      </p:sp>
    </p:spTree>
    <p:extLst>
      <p:ext uri="{BB962C8B-B14F-4D97-AF65-F5344CB8AC3E}">
        <p14:creationId xmlns:p14="http://schemas.microsoft.com/office/powerpoint/2010/main" val="13547156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atin typeface="Book Antiqua" panose="02040602050305030304" pitchFamily="18" charset="0"/>
                <a:ea typeface="Cambria"/>
              </a:rPr>
              <a:t>A</a:t>
            </a:r>
            <a:r>
              <a:rPr lang="en-GB" sz="1200" b="1">
                <a:latin typeface="Book Antiqua" panose="02040602050305030304" pitchFamily="18" charset="0"/>
                <a:ea typeface="Cambria"/>
              </a:rPr>
              <a:t>utomated </a:t>
            </a:r>
            <a:r>
              <a:rPr lang="en-GB" sz="1200" b="1" dirty="0">
                <a:latin typeface="Book Antiqua" panose="02040602050305030304" pitchFamily="18" charset="0"/>
                <a:ea typeface="Cambria"/>
              </a:rPr>
              <a:t>code features: </a:t>
            </a:r>
            <a:r>
              <a:rPr lang="en-GB" dirty="0"/>
              <a:t>Compiler automates many repetitive or complex coding tasks, allowing developers to create embedded applications </a:t>
            </a:r>
            <a:r>
              <a:rPr lang="en-GB" b="1" dirty="0"/>
              <a:t>faster and with fewer errors</a:t>
            </a:r>
            <a:r>
              <a:rPr lang="en-GB" dirty="0"/>
              <a:t>.</a:t>
            </a:r>
          </a:p>
        </p:txBody>
      </p:sp>
      <p:sp>
        <p:nvSpPr>
          <p:cNvPr id="4" name="Slide Number Placeholder 3"/>
          <p:cNvSpPr>
            <a:spLocks noGrp="1"/>
          </p:cNvSpPr>
          <p:nvPr>
            <p:ph type="sldNum" sz="quarter" idx="5"/>
          </p:nvPr>
        </p:nvSpPr>
        <p:spPr/>
        <p:txBody>
          <a:bodyPr/>
          <a:lstStyle/>
          <a:p>
            <a:fld id="{8374F67A-0874-45E3-BD6B-71B178B0D08F}" type="slidenum">
              <a:rPr lang="en-GB" smtClean="0"/>
              <a:t>4</a:t>
            </a:fld>
            <a:endParaRPr lang="en-GB"/>
          </a:p>
        </p:txBody>
      </p:sp>
    </p:spTree>
    <p:extLst>
      <p:ext uri="{BB962C8B-B14F-4D97-AF65-F5344CB8AC3E}">
        <p14:creationId xmlns:p14="http://schemas.microsoft.com/office/powerpoint/2010/main" val="15776989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 is a signed integer data type whose size depends on the compiler and processor.”</a:t>
            </a:r>
          </a:p>
        </p:txBody>
      </p:sp>
      <p:sp>
        <p:nvSpPr>
          <p:cNvPr id="4" name="Slide Number Placeholder 3"/>
          <p:cNvSpPr>
            <a:spLocks noGrp="1"/>
          </p:cNvSpPr>
          <p:nvPr>
            <p:ph type="sldNum" sz="quarter" idx="5"/>
          </p:nvPr>
        </p:nvSpPr>
        <p:spPr/>
        <p:txBody>
          <a:bodyPr/>
          <a:lstStyle/>
          <a:p>
            <a:fld id="{8374F67A-0874-45E3-BD6B-71B178B0D08F}" type="slidenum">
              <a:rPr lang="en-GB" smtClean="0"/>
              <a:t>5</a:t>
            </a:fld>
            <a:endParaRPr lang="en-GB"/>
          </a:p>
        </p:txBody>
      </p:sp>
    </p:spTree>
    <p:extLst>
      <p:ext uri="{BB962C8B-B14F-4D97-AF65-F5344CB8AC3E}">
        <p14:creationId xmlns:p14="http://schemas.microsoft.com/office/powerpoint/2010/main" val="33261489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int1 → 1 bit → Range: 0 to 1 (used for logic/flags)</a:t>
            </a:r>
          </a:p>
          <a:p>
            <a:r>
              <a:rPr lang="en-GB" dirty="0"/>
              <a:t>int8 → 8 bits → Range: -128 to 127</a:t>
            </a:r>
          </a:p>
          <a:p>
            <a:r>
              <a:rPr lang="en-GB" dirty="0"/>
              <a:t>unsigned int8 → 8 bits → Range: 0 to 255</a:t>
            </a:r>
          </a:p>
          <a:p>
            <a:r>
              <a:rPr lang="en-GB" dirty="0"/>
              <a:t>int16 → 16 bits → Range: -32,768 to 32,767</a:t>
            </a:r>
          </a:p>
          <a:p>
            <a:r>
              <a:rPr lang="en-GB" dirty="0"/>
              <a:t>unsigned int16 → 16 bits → Range: 0 to 65,535</a:t>
            </a:r>
          </a:p>
          <a:p>
            <a:r>
              <a:rPr lang="en-GB" dirty="0"/>
              <a:t>int32 → 32 bits → Range: -2,147,483,648 to 2,147,483,647</a:t>
            </a:r>
          </a:p>
          <a:p>
            <a:r>
              <a:rPr lang="en-GB" dirty="0"/>
              <a:t>float → 32 bits → For decimal values</a:t>
            </a:r>
          </a:p>
          <a:p>
            <a:r>
              <a:rPr lang="en-GB" dirty="0"/>
              <a:t>char → 8 bits → For characters or small numbers</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6</a:t>
            </a:fld>
            <a:endParaRPr lang="en-GB"/>
          </a:p>
        </p:txBody>
      </p:sp>
    </p:spTree>
    <p:extLst>
      <p:ext uri="{BB962C8B-B14F-4D97-AF65-F5344CB8AC3E}">
        <p14:creationId xmlns:p14="http://schemas.microsoft.com/office/powerpoint/2010/main" val="17906318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8</a:t>
            </a:fld>
            <a:endParaRPr lang="en-GB"/>
          </a:p>
        </p:txBody>
      </p:sp>
    </p:spTree>
    <p:extLst>
      <p:ext uri="{BB962C8B-B14F-4D97-AF65-F5344CB8AC3E}">
        <p14:creationId xmlns:p14="http://schemas.microsoft.com/office/powerpoint/2010/main" val="19441270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257300" lvl="2" indent="-342900">
              <a:lnSpc>
                <a:spcPct val="150000"/>
              </a:lnSpc>
              <a:buFont typeface="Arial" panose="020B0604020202020204" pitchFamily="34" charset="0"/>
              <a:buChar char="•"/>
            </a:pPr>
            <a:r>
              <a:rPr lang="en-GB" sz="2400" b="1" dirty="0">
                <a:latin typeface="Cambria"/>
                <a:ea typeface="Cambria"/>
              </a:rPr>
              <a:t>Constants</a:t>
            </a:r>
            <a:r>
              <a:rPr lang="en-GB" sz="2400" dirty="0">
                <a:latin typeface="Cambria"/>
                <a:ea typeface="Cambria"/>
              </a:rPr>
              <a:t> are </a:t>
            </a:r>
            <a:r>
              <a:rPr lang="en-GB" sz="2400" b="1" dirty="0">
                <a:latin typeface="Cambria"/>
                <a:ea typeface="Cambria"/>
              </a:rPr>
              <a:t>values</a:t>
            </a:r>
            <a:r>
              <a:rPr lang="en-GB" sz="2400" dirty="0">
                <a:latin typeface="Cambria"/>
                <a:ea typeface="Cambria"/>
              </a:rPr>
              <a:t> that do not change during the </a:t>
            </a:r>
            <a:r>
              <a:rPr lang="en-GB" sz="2400" b="1" dirty="0">
                <a:latin typeface="Cambria"/>
                <a:ea typeface="Cambria"/>
              </a:rPr>
              <a:t>execution of a program</a:t>
            </a:r>
            <a:r>
              <a:rPr lang="en-GB" sz="2400" dirty="0">
                <a:latin typeface="Cambria"/>
                <a:ea typeface="Cambria"/>
              </a:rPr>
              <a:t>. </a:t>
            </a:r>
          </a:p>
          <a:p>
            <a:pPr marL="1257300" lvl="2" indent="-342900">
              <a:lnSpc>
                <a:spcPct val="150000"/>
              </a:lnSpc>
              <a:buFont typeface="Arial" panose="020B0604020202020204" pitchFamily="34" charset="0"/>
              <a:buChar char="•"/>
            </a:pPr>
            <a:r>
              <a:rPr lang="en-GB" sz="2400" dirty="0">
                <a:latin typeface="Cambria"/>
                <a:ea typeface="Cambria"/>
              </a:rPr>
              <a:t>The </a:t>
            </a:r>
            <a:r>
              <a:rPr lang="en-GB" sz="2400" b="1" dirty="0">
                <a:latin typeface="Cambria"/>
                <a:ea typeface="Cambria"/>
              </a:rPr>
              <a:t>‘</a:t>
            </a:r>
            <a:r>
              <a:rPr lang="en-GB" sz="2400" b="1" dirty="0" err="1">
                <a:latin typeface="Cambria"/>
                <a:ea typeface="Cambria"/>
              </a:rPr>
              <a:t>const</a:t>
            </a:r>
            <a:r>
              <a:rPr lang="en-GB" sz="2400" b="1" dirty="0">
                <a:latin typeface="Cambria"/>
                <a:ea typeface="Cambria"/>
              </a:rPr>
              <a:t>’ </a:t>
            </a:r>
            <a:r>
              <a:rPr lang="en-GB" sz="2400" dirty="0">
                <a:latin typeface="Cambria"/>
                <a:ea typeface="Cambria"/>
              </a:rPr>
              <a:t>keyword is used to declare constants in C, indicating that the value assigned to the variable cannot be modified.</a:t>
            </a:r>
          </a:p>
          <a:p>
            <a:pPr lvl="2">
              <a:lnSpc>
                <a:spcPct val="150000"/>
              </a:lnSpc>
            </a:pPr>
            <a:r>
              <a:rPr lang="en-GB" sz="2400" dirty="0">
                <a:latin typeface="Cambria"/>
                <a:ea typeface="Cambria"/>
              </a:rPr>
              <a:t>Example : </a:t>
            </a:r>
            <a:r>
              <a:rPr lang="en-GB" sz="2400" b="1" dirty="0">
                <a:latin typeface="Cambria"/>
                <a:ea typeface="Cambria"/>
              </a:rPr>
              <a:t>‘</a:t>
            </a:r>
            <a:r>
              <a:rPr lang="en-GB" sz="2400" b="1" dirty="0" err="1">
                <a:latin typeface="Cambria"/>
                <a:ea typeface="Cambria"/>
              </a:rPr>
              <a:t>const</a:t>
            </a:r>
            <a:r>
              <a:rPr lang="en-GB" sz="2400" b="1" dirty="0">
                <a:latin typeface="Cambria"/>
                <a:ea typeface="Cambria"/>
              </a:rPr>
              <a:t> int CONSTANT_VALUE = 10;’</a:t>
            </a:r>
          </a:p>
          <a:p>
            <a:pPr marL="2171700" lvl="4" indent="-342900">
              <a:lnSpc>
                <a:spcPct val="150000"/>
              </a:lnSpc>
              <a:buFont typeface="Arial" panose="020B0604020202020204" pitchFamily="34" charset="0"/>
              <a:buChar char="•"/>
            </a:pPr>
            <a:r>
              <a:rPr lang="en-GB" sz="2400" dirty="0">
                <a:latin typeface="Cambria"/>
                <a:ea typeface="Cambria"/>
              </a:rPr>
              <a:t>The above line declares a constant integer named as ‘</a:t>
            </a:r>
            <a:r>
              <a:rPr lang="en-GB" sz="2400" dirty="0" err="1">
                <a:latin typeface="Cambria"/>
                <a:ea typeface="Cambria"/>
              </a:rPr>
              <a:t>CONSTANT_VALUE’and</a:t>
            </a:r>
            <a:r>
              <a:rPr lang="en-GB" sz="2400" dirty="0">
                <a:latin typeface="Cambria"/>
                <a:ea typeface="Cambria"/>
              </a:rPr>
              <a:t> assigns it the value of 10. </a:t>
            </a:r>
          </a:p>
          <a:p>
            <a:pPr marL="2171700" lvl="4" indent="-342900">
              <a:lnSpc>
                <a:spcPct val="150000"/>
              </a:lnSpc>
              <a:buFont typeface="Arial" panose="020B0604020202020204" pitchFamily="34" charset="0"/>
              <a:buChar char="•"/>
            </a:pPr>
            <a:r>
              <a:rPr lang="en-GB" sz="2400" dirty="0">
                <a:latin typeface="Cambria"/>
                <a:ea typeface="Cambria"/>
              </a:rPr>
              <a:t>Once a value is assigned to a constant, it cannot be changed throughout the program's execution.</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9</a:t>
            </a:fld>
            <a:endParaRPr lang="en-GB"/>
          </a:p>
        </p:txBody>
      </p:sp>
    </p:spTree>
    <p:extLst>
      <p:ext uri="{BB962C8B-B14F-4D97-AF65-F5344CB8AC3E}">
        <p14:creationId xmlns:p14="http://schemas.microsoft.com/office/powerpoint/2010/main" val="41609024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const</a:t>
            </a:r>
            <a:r>
              <a:rPr lang="en-GB" dirty="0"/>
              <a:t> int8 a = 10; declares an 8-bit constant whose value cannot be modified, whereas a = 10; assigns a value to a previously declared variable that can be changed during program execution.</a:t>
            </a:r>
            <a:endParaRPr lang="en-GB" b="1" dirty="0"/>
          </a:p>
        </p:txBody>
      </p:sp>
      <p:sp>
        <p:nvSpPr>
          <p:cNvPr id="4" name="Slide Number Placeholder 3"/>
          <p:cNvSpPr>
            <a:spLocks noGrp="1"/>
          </p:cNvSpPr>
          <p:nvPr>
            <p:ph type="sldNum" sz="quarter" idx="5"/>
          </p:nvPr>
        </p:nvSpPr>
        <p:spPr/>
        <p:txBody>
          <a:bodyPr/>
          <a:lstStyle/>
          <a:p>
            <a:fld id="{8374F67A-0874-45E3-BD6B-71B178B0D08F}" type="slidenum">
              <a:rPr lang="en-GB" smtClean="0"/>
              <a:t>10</a:t>
            </a:fld>
            <a:endParaRPr lang="en-GB"/>
          </a:p>
        </p:txBody>
      </p:sp>
    </p:spTree>
    <p:extLst>
      <p:ext uri="{BB962C8B-B14F-4D97-AF65-F5344CB8AC3E}">
        <p14:creationId xmlns:p14="http://schemas.microsoft.com/office/powerpoint/2010/main" val="101086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Const</a:t>
            </a:r>
            <a:r>
              <a:rPr lang="en-GB" dirty="0"/>
              <a:t> int assumes the length of the integer is 8 bit that has the values around 0-255 not 1000, so, int16 to specify 16- bit is needed. </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11</a:t>
            </a:fld>
            <a:endParaRPr lang="en-GB"/>
          </a:p>
        </p:txBody>
      </p:sp>
    </p:spTree>
    <p:extLst>
      <p:ext uri="{BB962C8B-B14F-4D97-AF65-F5344CB8AC3E}">
        <p14:creationId xmlns:p14="http://schemas.microsoft.com/office/powerpoint/2010/main" val="41392694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12</a:t>
            </a:fld>
            <a:endParaRPr lang="en-GB"/>
          </a:p>
        </p:txBody>
      </p:sp>
    </p:spTree>
    <p:extLst>
      <p:ext uri="{BB962C8B-B14F-4D97-AF65-F5344CB8AC3E}">
        <p14:creationId xmlns:p14="http://schemas.microsoft.com/office/powerpoint/2010/main" val="13255974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operators:</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14</a:t>
            </a:fld>
            <a:endParaRPr lang="en-GB"/>
          </a:p>
        </p:txBody>
      </p:sp>
    </p:spTree>
    <p:extLst>
      <p:ext uri="{BB962C8B-B14F-4D97-AF65-F5344CB8AC3E}">
        <p14:creationId xmlns:p14="http://schemas.microsoft.com/office/powerpoint/2010/main" val="40179928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operators:</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15</a:t>
            </a:fld>
            <a:endParaRPr lang="en-GB"/>
          </a:p>
        </p:txBody>
      </p:sp>
    </p:spTree>
    <p:extLst>
      <p:ext uri="{BB962C8B-B14F-4D97-AF65-F5344CB8AC3E}">
        <p14:creationId xmlns:p14="http://schemas.microsoft.com/office/powerpoint/2010/main" val="30395113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operators:</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16</a:t>
            </a:fld>
            <a:endParaRPr lang="en-GB"/>
          </a:p>
        </p:txBody>
      </p:sp>
    </p:spTree>
    <p:extLst>
      <p:ext uri="{BB962C8B-B14F-4D97-AF65-F5344CB8AC3E}">
        <p14:creationId xmlns:p14="http://schemas.microsoft.com/office/powerpoint/2010/main" val="17051768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operators:</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17</a:t>
            </a:fld>
            <a:endParaRPr lang="en-GB"/>
          </a:p>
        </p:txBody>
      </p:sp>
    </p:spTree>
    <p:extLst>
      <p:ext uri="{BB962C8B-B14F-4D97-AF65-F5344CB8AC3E}">
        <p14:creationId xmlns:p14="http://schemas.microsoft.com/office/powerpoint/2010/main" val="26472976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Divide counter by 2</a:t>
            </a:r>
          </a:p>
          <a:p>
            <a:r>
              <a:rPr lang="en-GB" dirty="0"/>
              <a:t>Look at the </a:t>
            </a:r>
            <a:r>
              <a:rPr lang="en-GB" b="1" dirty="0"/>
              <a:t>remainder</a:t>
            </a:r>
            <a:endParaRPr lang="en-GB" dirty="0"/>
          </a:p>
          <a:p>
            <a:r>
              <a:rPr lang="en-GB" dirty="0"/>
              <a:t>If remainder = 0 → number is </a:t>
            </a:r>
            <a:r>
              <a:rPr lang="en-GB" b="1" dirty="0"/>
              <a:t>even</a:t>
            </a:r>
            <a:endParaRPr lang="en-GB" dirty="0"/>
          </a:p>
          <a:p>
            <a:r>
              <a:rPr lang="en-GB" dirty="0"/>
              <a:t>If remainder = 1 → number is </a:t>
            </a:r>
            <a:r>
              <a:rPr lang="en-GB" b="1" dirty="0"/>
              <a:t>odd</a:t>
            </a:r>
          </a:p>
          <a:p>
            <a:endParaRPr lang="en-GB" b="1" dirty="0"/>
          </a:p>
          <a:p>
            <a:r>
              <a:rPr lang="en-GB" dirty="0"/>
              <a:t>counter = 1</a:t>
            </a:r>
          </a:p>
          <a:p>
            <a:r>
              <a:rPr lang="en-GB" dirty="0"/>
              <a:t>1 % 2 = 1   → odd</a:t>
            </a:r>
          </a:p>
          <a:p>
            <a:r>
              <a:rPr lang="en-GB" dirty="0"/>
              <a:t>LED = OFF</a:t>
            </a:r>
            <a:endParaRPr lang="en-GB" b="1" dirty="0"/>
          </a:p>
          <a:p>
            <a:endParaRPr lang="en-GB" b="1" dirty="0"/>
          </a:p>
          <a:p>
            <a:r>
              <a:rPr lang="en-GB" dirty="0"/>
              <a:t>counter = 2</a:t>
            </a:r>
          </a:p>
          <a:p>
            <a:r>
              <a:rPr lang="en-GB" dirty="0"/>
              <a:t>2 % 2 = 0   → even</a:t>
            </a:r>
          </a:p>
          <a:p>
            <a:r>
              <a:rPr lang="en-GB" dirty="0"/>
              <a:t>LED = ON</a:t>
            </a:r>
          </a:p>
          <a:p>
            <a:endParaRPr lang="en-GB" dirty="0"/>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21</a:t>
            </a:fld>
            <a:endParaRPr lang="en-GB"/>
          </a:p>
        </p:txBody>
      </p:sp>
    </p:spTree>
    <p:extLst>
      <p:ext uri="{BB962C8B-B14F-4D97-AF65-F5344CB8AC3E}">
        <p14:creationId xmlns:p14="http://schemas.microsoft.com/office/powerpoint/2010/main" val="26945731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 mode could be  1 or 2 or </a:t>
            </a:r>
          </a:p>
        </p:txBody>
      </p:sp>
      <p:sp>
        <p:nvSpPr>
          <p:cNvPr id="4" name="Slide Number Placeholder 3"/>
          <p:cNvSpPr>
            <a:spLocks noGrp="1"/>
          </p:cNvSpPr>
          <p:nvPr>
            <p:ph type="sldNum" sz="quarter" idx="5"/>
          </p:nvPr>
        </p:nvSpPr>
        <p:spPr/>
        <p:txBody>
          <a:bodyPr/>
          <a:lstStyle/>
          <a:p>
            <a:fld id="{8374F67A-0874-45E3-BD6B-71B178B0D08F}" type="slidenum">
              <a:rPr lang="en-GB" smtClean="0"/>
              <a:t>26</a:t>
            </a:fld>
            <a:endParaRPr lang="en-GB"/>
          </a:p>
        </p:txBody>
      </p:sp>
    </p:spTree>
    <p:extLst>
      <p:ext uri="{BB962C8B-B14F-4D97-AF65-F5344CB8AC3E}">
        <p14:creationId xmlns:p14="http://schemas.microsoft.com/office/powerpoint/2010/main" val="27220204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28</a:t>
            </a:fld>
            <a:endParaRPr lang="en-GB"/>
          </a:p>
        </p:txBody>
      </p:sp>
    </p:spTree>
    <p:extLst>
      <p:ext uri="{BB962C8B-B14F-4D97-AF65-F5344CB8AC3E}">
        <p14:creationId xmlns:p14="http://schemas.microsoft.com/office/powerpoint/2010/main" val="21718932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29</a:t>
            </a:fld>
            <a:endParaRPr lang="en-GB"/>
          </a:p>
        </p:txBody>
      </p:sp>
    </p:spTree>
    <p:extLst>
      <p:ext uri="{BB962C8B-B14F-4D97-AF65-F5344CB8AC3E}">
        <p14:creationId xmlns:p14="http://schemas.microsoft.com/office/powerpoint/2010/main" val="16934195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257300" lvl="2" indent="-342900">
              <a:lnSpc>
                <a:spcPct val="150000"/>
              </a:lnSpc>
              <a:buFont typeface="Arial" panose="020B0604020202020204" pitchFamily="34" charset="0"/>
              <a:buChar char="•"/>
            </a:pPr>
            <a:r>
              <a:rPr lang="en-GB" sz="1200" dirty="0">
                <a:latin typeface="Cambria"/>
                <a:ea typeface="Cambria"/>
              </a:rPr>
              <a:t>Enable the </a:t>
            </a:r>
            <a:r>
              <a:rPr lang="en-GB" sz="1200" b="1" dirty="0">
                <a:latin typeface="Cambria"/>
                <a:ea typeface="Cambria"/>
              </a:rPr>
              <a:t>repetition of a certain block of code.</a:t>
            </a:r>
          </a:p>
          <a:p>
            <a:pPr marL="1257300" lvl="2" indent="-342900">
              <a:lnSpc>
                <a:spcPct val="150000"/>
              </a:lnSpc>
              <a:buFont typeface="Arial" panose="020B0604020202020204" pitchFamily="34" charset="0"/>
              <a:buChar char="•"/>
            </a:pPr>
            <a:r>
              <a:rPr lang="en-GB" sz="1200" dirty="0">
                <a:latin typeface="Cambria"/>
                <a:ea typeface="Cambria"/>
              </a:rPr>
              <a:t>The initialization </a:t>
            </a:r>
            <a:r>
              <a:rPr lang="en-GB" sz="1200" b="1" dirty="0">
                <a:latin typeface="Cambria"/>
                <a:ea typeface="Cambria"/>
              </a:rPr>
              <a:t>(int </a:t>
            </a:r>
            <a:r>
              <a:rPr lang="en-GB" sz="1200" b="1" dirty="0" err="1">
                <a:latin typeface="Cambria"/>
                <a:ea typeface="Cambria"/>
              </a:rPr>
              <a:t>i</a:t>
            </a:r>
            <a:r>
              <a:rPr lang="en-GB" sz="1200" b="1" dirty="0">
                <a:latin typeface="Cambria"/>
                <a:ea typeface="Cambria"/>
              </a:rPr>
              <a:t> = 0) </a:t>
            </a:r>
            <a:r>
              <a:rPr lang="en-GB" sz="1200" dirty="0">
                <a:latin typeface="Cambria"/>
                <a:ea typeface="Cambria"/>
              </a:rPr>
              <a:t>is executed once at the beginning of the loop.</a:t>
            </a:r>
          </a:p>
          <a:p>
            <a:pPr marL="1257300" lvl="2" indent="-342900">
              <a:lnSpc>
                <a:spcPct val="150000"/>
              </a:lnSpc>
              <a:buFont typeface="Arial" panose="020B0604020202020204" pitchFamily="34" charset="0"/>
              <a:buChar char="•"/>
            </a:pPr>
            <a:r>
              <a:rPr lang="en-GB" sz="1200" dirty="0">
                <a:latin typeface="Cambria"/>
                <a:ea typeface="Cambria"/>
              </a:rPr>
              <a:t>The condition </a:t>
            </a:r>
            <a:r>
              <a:rPr lang="en-GB" sz="1200" b="1" dirty="0">
                <a:latin typeface="Cambria"/>
                <a:ea typeface="Cambria"/>
              </a:rPr>
              <a:t>(</a:t>
            </a:r>
            <a:r>
              <a:rPr lang="en-GB" sz="1200" b="1" dirty="0" err="1">
                <a:latin typeface="Cambria"/>
                <a:ea typeface="Cambria"/>
              </a:rPr>
              <a:t>i</a:t>
            </a:r>
            <a:r>
              <a:rPr lang="en-GB" sz="1200" b="1" dirty="0">
                <a:latin typeface="Cambria"/>
                <a:ea typeface="Cambria"/>
              </a:rPr>
              <a:t> &lt; 5) </a:t>
            </a:r>
            <a:r>
              <a:rPr lang="en-GB" sz="1200" dirty="0">
                <a:latin typeface="Cambria"/>
                <a:ea typeface="Cambria"/>
              </a:rPr>
              <a:t>is checked before each iteration. </a:t>
            </a:r>
            <a:r>
              <a:rPr lang="en-GB" sz="1200" b="1" dirty="0">
                <a:latin typeface="Cambria"/>
                <a:ea typeface="Cambria"/>
              </a:rPr>
              <a:t>If true</a:t>
            </a:r>
            <a:r>
              <a:rPr lang="en-GB" sz="1200" dirty="0">
                <a:latin typeface="Cambria"/>
                <a:ea typeface="Cambria"/>
              </a:rPr>
              <a:t>, the loop </a:t>
            </a:r>
            <a:r>
              <a:rPr lang="en-GB" sz="1200" b="1" dirty="0">
                <a:latin typeface="Cambria"/>
                <a:ea typeface="Cambria"/>
              </a:rPr>
              <a:t>continues</a:t>
            </a:r>
            <a:r>
              <a:rPr lang="en-GB" sz="1200" dirty="0">
                <a:latin typeface="Cambria"/>
                <a:ea typeface="Cambria"/>
              </a:rPr>
              <a:t>; otherwise, it exits.</a:t>
            </a:r>
          </a:p>
          <a:p>
            <a:pPr marL="1257300" lvl="2" indent="-342900">
              <a:lnSpc>
                <a:spcPct val="150000"/>
              </a:lnSpc>
              <a:buFont typeface="Arial" panose="020B0604020202020204" pitchFamily="34" charset="0"/>
              <a:buChar char="•"/>
            </a:pPr>
            <a:r>
              <a:rPr lang="en-GB" sz="1200" dirty="0">
                <a:latin typeface="Cambria"/>
                <a:ea typeface="Cambria"/>
              </a:rPr>
              <a:t>The expression (</a:t>
            </a:r>
            <a:r>
              <a:rPr lang="en-GB" sz="1200" dirty="0" err="1">
                <a:latin typeface="Cambria"/>
                <a:ea typeface="Cambria"/>
              </a:rPr>
              <a:t>i</a:t>
            </a:r>
            <a:r>
              <a:rPr lang="en-GB" sz="1200" dirty="0">
                <a:latin typeface="Cambria"/>
                <a:ea typeface="Cambria"/>
              </a:rPr>
              <a:t>++) is executed after each iteration.</a:t>
            </a:r>
          </a:p>
          <a:p>
            <a:pPr marL="1257300" lvl="2" indent="-342900">
              <a:lnSpc>
                <a:spcPct val="150000"/>
              </a:lnSpc>
              <a:buFont typeface="Arial" panose="020B0604020202020204" pitchFamily="34" charset="0"/>
              <a:buChar char="•"/>
            </a:pPr>
            <a:r>
              <a:rPr lang="en-GB" sz="1200" dirty="0">
                <a:latin typeface="Cambria"/>
                <a:ea typeface="Cambria"/>
              </a:rPr>
              <a:t>The code within the curly braces {} is the block of code that gets repeated. This loop will run </a:t>
            </a:r>
            <a:r>
              <a:rPr lang="en-GB" sz="1200" b="1" dirty="0">
                <a:latin typeface="Cambria"/>
                <a:ea typeface="Cambria"/>
              </a:rPr>
              <a:t>five times</a:t>
            </a:r>
            <a:r>
              <a:rPr lang="en-GB" sz="1200" dirty="0">
                <a:latin typeface="Cambria"/>
                <a:ea typeface="Cambria"/>
              </a:rPr>
              <a:t>, incrementing </a:t>
            </a:r>
            <a:r>
              <a:rPr lang="en-GB" sz="1200" dirty="0" err="1">
                <a:latin typeface="Cambria"/>
                <a:ea typeface="Cambria"/>
              </a:rPr>
              <a:t>i</a:t>
            </a:r>
            <a:r>
              <a:rPr lang="en-GB" sz="1200" dirty="0">
                <a:latin typeface="Cambria"/>
                <a:ea typeface="Cambria"/>
              </a:rPr>
              <a:t> from </a:t>
            </a:r>
            <a:r>
              <a:rPr lang="en-GB" sz="1200" b="1" dirty="0">
                <a:latin typeface="Cambria"/>
                <a:ea typeface="Cambria"/>
              </a:rPr>
              <a:t>0 to 4.</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30</a:t>
            </a:fld>
            <a:endParaRPr lang="en-GB"/>
          </a:p>
        </p:txBody>
      </p:sp>
    </p:spTree>
    <p:extLst>
      <p:ext uri="{BB962C8B-B14F-4D97-AF65-F5344CB8AC3E}">
        <p14:creationId xmlns:p14="http://schemas.microsoft.com/office/powerpoint/2010/main" val="38141151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32</a:t>
            </a:fld>
            <a:endParaRPr lang="en-GB"/>
          </a:p>
        </p:txBody>
      </p:sp>
    </p:spTree>
    <p:extLst>
      <p:ext uri="{BB962C8B-B14F-4D97-AF65-F5344CB8AC3E}">
        <p14:creationId xmlns:p14="http://schemas.microsoft.com/office/powerpoint/2010/main" val="5509163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257300" lvl="2" indent="-342900">
              <a:lnSpc>
                <a:spcPct val="150000"/>
              </a:lnSpc>
              <a:buFont typeface="Arial" panose="020B0604020202020204" pitchFamily="34" charset="0"/>
              <a:buChar char="•"/>
            </a:pPr>
            <a:r>
              <a:rPr lang="en-GB" sz="1200" b="1" dirty="0">
                <a:latin typeface="Cambria"/>
                <a:ea typeface="Cambria"/>
              </a:rPr>
              <a:t>Arrays</a:t>
            </a:r>
            <a:r>
              <a:rPr lang="en-GB" sz="1200" dirty="0">
                <a:latin typeface="Cambria"/>
                <a:ea typeface="Cambria"/>
              </a:rPr>
              <a:t> in </a:t>
            </a:r>
            <a:r>
              <a:rPr lang="en-GB" sz="1200" dirty="0" err="1">
                <a:latin typeface="Cambria"/>
                <a:ea typeface="Cambria"/>
              </a:rPr>
              <a:t>MikroC</a:t>
            </a:r>
            <a:r>
              <a:rPr lang="en-GB" sz="1200" dirty="0">
                <a:latin typeface="Cambria"/>
                <a:ea typeface="Cambria"/>
              </a:rPr>
              <a:t> allow you to store </a:t>
            </a:r>
            <a:r>
              <a:rPr lang="en-GB" sz="1200" b="1" dirty="0">
                <a:latin typeface="Cambria"/>
                <a:ea typeface="Cambria"/>
              </a:rPr>
              <a:t>multiple values </a:t>
            </a:r>
            <a:r>
              <a:rPr lang="en-GB" sz="1200" dirty="0">
                <a:latin typeface="Cambria"/>
                <a:ea typeface="Cambria"/>
              </a:rPr>
              <a:t>of the </a:t>
            </a:r>
            <a:r>
              <a:rPr lang="en-GB" sz="1200" b="1" dirty="0">
                <a:latin typeface="Cambria"/>
                <a:ea typeface="Cambria"/>
              </a:rPr>
              <a:t>same data type </a:t>
            </a:r>
            <a:r>
              <a:rPr lang="en-GB" sz="1200" dirty="0">
                <a:latin typeface="Cambria"/>
                <a:ea typeface="Cambria"/>
              </a:rPr>
              <a:t>under a single identifier.</a:t>
            </a:r>
          </a:p>
          <a:p>
            <a:pPr marL="1257300" lvl="2" indent="-342900">
              <a:lnSpc>
                <a:spcPct val="150000"/>
              </a:lnSpc>
              <a:buFont typeface="Arial" panose="020B0604020202020204" pitchFamily="34" charset="0"/>
              <a:buChar char="•"/>
            </a:pPr>
            <a:r>
              <a:rPr lang="en-GB" sz="1200" dirty="0">
                <a:latin typeface="Cambria"/>
                <a:ea typeface="Cambria"/>
              </a:rPr>
              <a:t>In the given Example</a:t>
            </a:r>
            <a:r>
              <a:rPr lang="en-GB" sz="1200">
                <a:latin typeface="Cambria"/>
                <a:ea typeface="Cambria"/>
              </a:rPr>
              <a:t>, int8 </a:t>
            </a:r>
            <a:r>
              <a:rPr lang="en-GB" sz="1200" dirty="0">
                <a:latin typeface="Cambria"/>
                <a:ea typeface="Cambria"/>
              </a:rPr>
              <a:t>specifies the data type of the array, indicating that it will store integers.</a:t>
            </a:r>
          </a:p>
          <a:p>
            <a:pPr marL="1257300" lvl="2" indent="-342900">
              <a:lnSpc>
                <a:spcPct val="150000"/>
              </a:lnSpc>
              <a:buFont typeface="Arial" panose="020B0604020202020204" pitchFamily="34" charset="0"/>
              <a:buChar char="•"/>
            </a:pPr>
            <a:r>
              <a:rPr lang="en-GB" sz="1200" dirty="0" err="1">
                <a:latin typeface="Cambria"/>
                <a:ea typeface="Cambria"/>
              </a:rPr>
              <a:t>myArray</a:t>
            </a:r>
            <a:r>
              <a:rPr lang="en-GB" sz="1200" dirty="0">
                <a:latin typeface="Cambria"/>
                <a:ea typeface="Cambria"/>
              </a:rPr>
              <a:t> is the name of the array.</a:t>
            </a:r>
          </a:p>
          <a:p>
            <a:pPr marL="1257300" lvl="2" indent="-342900">
              <a:lnSpc>
                <a:spcPct val="150000"/>
              </a:lnSpc>
              <a:buFont typeface="Arial" panose="020B0604020202020204" pitchFamily="34" charset="0"/>
              <a:buChar char="•"/>
            </a:pPr>
            <a:r>
              <a:rPr lang="en-GB" sz="1200" b="1" dirty="0">
                <a:latin typeface="Cambria"/>
                <a:ea typeface="Cambria"/>
              </a:rPr>
              <a:t>[5] denotes the size of the array</a:t>
            </a:r>
            <a:r>
              <a:rPr lang="en-GB" sz="1200" dirty="0">
                <a:latin typeface="Cambria"/>
                <a:ea typeface="Cambria"/>
              </a:rPr>
              <a:t>, specifying that it can hold five elements.</a:t>
            </a:r>
          </a:p>
          <a:p>
            <a:pPr marL="1257300" lvl="2" indent="-342900">
              <a:lnSpc>
                <a:spcPct val="150000"/>
              </a:lnSpc>
              <a:buFont typeface="Arial" panose="020B0604020202020204" pitchFamily="34" charset="0"/>
              <a:buChar char="•"/>
            </a:pPr>
            <a:r>
              <a:rPr lang="en-GB" sz="1200" dirty="0">
                <a:latin typeface="Cambria"/>
                <a:ea typeface="Cambria"/>
              </a:rPr>
              <a:t>{1, 2, 3, 4, 5} initializes the array with the specified values.</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36</a:t>
            </a:fld>
            <a:endParaRPr lang="en-GB"/>
          </a:p>
        </p:txBody>
      </p:sp>
    </p:spTree>
    <p:extLst>
      <p:ext uri="{BB962C8B-B14F-4D97-AF65-F5344CB8AC3E}">
        <p14:creationId xmlns:p14="http://schemas.microsoft.com/office/powerpoint/2010/main" val="15997238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Pattern [</a:t>
            </a:r>
            <a:r>
              <a:rPr lang="en-GB" dirty="0" err="1"/>
              <a:t>i</a:t>
            </a:r>
            <a:r>
              <a:rPr lang="en-GB" dirty="0"/>
              <a:t>] ==1-</a:t>
            </a:r>
            <a:r>
              <a:rPr lang="en-GB" dirty="0">
                <a:sym typeface="Wingdings" panose="05000000000000000000" pitchFamily="2" charset="2"/>
              </a:rPr>
              <a:t> about the logic 1</a:t>
            </a: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37</a:t>
            </a:fld>
            <a:endParaRPr lang="en-GB"/>
          </a:p>
        </p:txBody>
      </p:sp>
    </p:spTree>
    <p:extLst>
      <p:ext uri="{BB962C8B-B14F-4D97-AF65-F5344CB8AC3E}">
        <p14:creationId xmlns:p14="http://schemas.microsoft.com/office/powerpoint/2010/main" val="9138236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38</a:t>
            </a:fld>
            <a:endParaRPr lang="en-GB"/>
          </a:p>
        </p:txBody>
      </p:sp>
    </p:spTree>
    <p:extLst>
      <p:ext uri="{BB962C8B-B14F-4D97-AF65-F5344CB8AC3E}">
        <p14:creationId xmlns:p14="http://schemas.microsoft.com/office/powerpoint/2010/main" val="1213219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257300" lvl="2" indent="-342900" algn="just">
              <a:lnSpc>
                <a:spcPct val="200000"/>
              </a:lnSpc>
              <a:buFont typeface="Arial" panose="020B0604020202020204" pitchFamily="34" charset="0"/>
              <a:buChar char="•"/>
            </a:pPr>
            <a:r>
              <a:rPr lang="en-GB" sz="1200" dirty="0">
                <a:latin typeface="Book Antiqua" panose="02040602050305030304" pitchFamily="18" charset="0"/>
                <a:ea typeface="Cambria"/>
              </a:rPr>
              <a:t>Allow the processor to respond to external events in a timely manner.</a:t>
            </a:r>
          </a:p>
          <a:p>
            <a:pPr marL="1257300" lvl="2" indent="-342900" algn="just">
              <a:lnSpc>
                <a:spcPct val="200000"/>
              </a:lnSpc>
              <a:buFont typeface="Arial" panose="020B0604020202020204" pitchFamily="34" charset="0"/>
              <a:buChar char="•"/>
            </a:pPr>
            <a:r>
              <a:rPr lang="en-GB" sz="1200" kern="1200" dirty="0">
                <a:solidFill>
                  <a:schemeClr val="tx1"/>
                </a:solidFill>
                <a:latin typeface="+mn-lt"/>
                <a:ea typeface="+mn-ea"/>
                <a:cs typeface="+mn-cs"/>
              </a:rPr>
              <a:t>#int_ext</a:t>
            </a:r>
            <a:r>
              <a:rPr lang="en-GB" dirty="0"/>
              <a:t> declares an external interrupt service routine named </a:t>
            </a:r>
            <a:r>
              <a:rPr lang="en-GB" sz="1200" kern="1200" dirty="0" err="1">
                <a:solidFill>
                  <a:schemeClr val="tx1"/>
                </a:solidFill>
                <a:latin typeface="+mn-lt"/>
                <a:ea typeface="+mn-ea"/>
                <a:cs typeface="+mn-cs"/>
              </a:rPr>
              <a:t>ext_isr</a:t>
            </a:r>
            <a:r>
              <a:rPr lang="en-GB" sz="1200" kern="1200" dirty="0">
                <a:solidFill>
                  <a:schemeClr val="tx1"/>
                </a:solidFill>
                <a:latin typeface="+mn-lt"/>
                <a:ea typeface="+mn-ea"/>
                <a:cs typeface="+mn-cs"/>
              </a:rPr>
              <a:t>(void)</a:t>
            </a:r>
          </a:p>
          <a:p>
            <a:pPr marL="1257300" lvl="2" indent="-342900" algn="just">
              <a:lnSpc>
                <a:spcPct val="200000"/>
              </a:lnSpc>
              <a:buFont typeface="Arial" panose="020B0604020202020204" pitchFamily="34" charset="0"/>
              <a:buChar char="•"/>
            </a:pPr>
            <a:r>
              <a:rPr lang="en-GB" sz="1200" dirty="0">
                <a:latin typeface="Book Antiqua" panose="02040602050305030304" pitchFamily="18" charset="0"/>
                <a:ea typeface="Cambria"/>
              </a:rPr>
              <a:t>The void indicates that the ISR does not return any value.</a:t>
            </a:r>
          </a:p>
          <a:p>
            <a:pPr marL="1257300" lvl="2" indent="-342900" algn="just">
              <a:lnSpc>
                <a:spcPct val="200000"/>
              </a:lnSpc>
              <a:buFont typeface="Arial" panose="020B0604020202020204" pitchFamily="34" charset="0"/>
              <a:buChar char="•"/>
            </a:pPr>
            <a:r>
              <a:rPr lang="en-GB" sz="1200" dirty="0">
                <a:latin typeface="Book Antiqua" panose="02040602050305030304" pitchFamily="18" charset="0"/>
                <a:ea typeface="Cambria"/>
              </a:rPr>
              <a:t>The code inside the curly braces {} represents the ISR which executes in response to the interrupt.</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43</a:t>
            </a:fld>
            <a:endParaRPr lang="en-GB"/>
          </a:p>
        </p:txBody>
      </p:sp>
    </p:spTree>
    <p:extLst>
      <p:ext uri="{BB962C8B-B14F-4D97-AF65-F5344CB8AC3E}">
        <p14:creationId xmlns:p14="http://schemas.microsoft.com/office/powerpoint/2010/main" val="25536133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Timer overflow</a:t>
            </a:r>
            <a:endParaRPr lang="en-GB" b="1" dirty="0">
              <a:latin typeface="Book Antiqua" panose="02040602050305030304" pitchFamily="18" charset="0"/>
            </a:endParaRPr>
          </a:p>
          <a:p>
            <a:r>
              <a:rPr lang="en-GB" dirty="0"/>
              <a:t>Timer0 is a </a:t>
            </a:r>
            <a:r>
              <a:rPr lang="en-GB" b="1" dirty="0"/>
              <a:t>counter inside the PIC</a:t>
            </a:r>
            <a:r>
              <a:rPr lang="en-GB" dirty="0"/>
              <a:t>. The timer reached its maximum value and wrapped back to zero.</a:t>
            </a:r>
          </a:p>
          <a:p>
            <a:r>
              <a:rPr lang="en-GB" dirty="0"/>
              <a:t>It counts numbers automatically: 0 → 1 → 2 → 3 → ... → 255</a:t>
            </a:r>
          </a:p>
          <a:p>
            <a:r>
              <a:rPr lang="en-GB" dirty="0"/>
              <a:t>After 255, it </a:t>
            </a:r>
            <a:r>
              <a:rPr lang="en-GB" b="1" dirty="0"/>
              <a:t>cannot count more</a:t>
            </a:r>
            <a:r>
              <a:rPr lang="en-GB" dirty="0"/>
              <a:t> (because it is 8-bit).</a:t>
            </a:r>
          </a:p>
          <a:p>
            <a:r>
              <a:rPr lang="en-GB" dirty="0"/>
              <a:t>255 → 0</a:t>
            </a:r>
          </a:p>
          <a:p>
            <a:endParaRPr lang="en-GB" dirty="0"/>
          </a:p>
          <a:p>
            <a:r>
              <a:rPr lang="en-GB" b="1" dirty="0"/>
              <a:t>UART Receive</a:t>
            </a:r>
          </a:p>
          <a:p>
            <a:r>
              <a:rPr lang="en-GB" b="0" dirty="0"/>
              <a:t>#INT_RDA</a:t>
            </a:r>
          </a:p>
          <a:p>
            <a:r>
              <a:rPr lang="en-GB" b="0" dirty="0"/>
              <a:t>void </a:t>
            </a:r>
            <a:r>
              <a:rPr lang="en-GB" b="0" dirty="0" err="1"/>
              <a:t>serial_isr</a:t>
            </a:r>
            <a:r>
              <a:rPr lang="en-GB" b="0" dirty="0"/>
              <a:t>(void)</a:t>
            </a:r>
          </a:p>
          <a:p>
            <a:r>
              <a:rPr lang="en-GB" dirty="0"/>
              <a:t>RDA = </a:t>
            </a:r>
            <a:r>
              <a:rPr lang="en-GB" b="1" dirty="0"/>
              <a:t>Receive Data Available</a:t>
            </a:r>
          </a:p>
          <a:p>
            <a:r>
              <a:rPr lang="en-GB" dirty="0"/>
              <a:t>When:</a:t>
            </a:r>
          </a:p>
          <a:p>
            <a:r>
              <a:rPr lang="en-GB" dirty="0"/>
              <a:t>A byte is received on RX pin (RC7 in PIC16F877A)</a:t>
            </a:r>
          </a:p>
          <a:p>
            <a:r>
              <a:rPr lang="en-GB" dirty="0"/>
              <a:t>The hardware sets the receive flag</a:t>
            </a:r>
          </a:p>
          <a:p>
            <a:r>
              <a:rPr lang="en-GB" dirty="0"/>
              <a:t>CPU pauses main</a:t>
            </a:r>
          </a:p>
          <a:p>
            <a:r>
              <a:rPr lang="en-GB" dirty="0"/>
              <a:t>CPU runs </a:t>
            </a:r>
            <a:r>
              <a:rPr lang="en-GB" sz="1200" kern="1200" dirty="0" err="1">
                <a:solidFill>
                  <a:schemeClr val="tx1"/>
                </a:solidFill>
                <a:latin typeface="+mn-lt"/>
                <a:ea typeface="+mn-ea"/>
                <a:cs typeface="+mn-cs"/>
              </a:rPr>
              <a:t>serial_isr</a:t>
            </a:r>
            <a:r>
              <a:rPr lang="en-GB" sz="1200" kern="1200" dirty="0">
                <a:solidFill>
                  <a:schemeClr val="tx1"/>
                </a:solidFill>
                <a:latin typeface="+mn-lt"/>
                <a:ea typeface="+mn-ea"/>
                <a:cs typeface="+mn-cs"/>
              </a:rPr>
              <a:t>()</a:t>
            </a:r>
            <a:endParaRPr lang="en-GB" dirty="0"/>
          </a:p>
          <a:p>
            <a:endParaRPr lang="en-GB" b="1" dirty="0"/>
          </a:p>
          <a:p>
            <a:r>
              <a:rPr lang="en-GB" b="1" dirty="0"/>
              <a:t>Port B Change</a:t>
            </a:r>
          </a:p>
          <a:p>
            <a:r>
              <a:rPr lang="en-GB" b="0" dirty="0"/>
              <a:t>#INT_RB</a:t>
            </a:r>
          </a:p>
          <a:p>
            <a:endParaRPr lang="en-GB" b="0" dirty="0"/>
          </a:p>
          <a:p>
            <a:r>
              <a:rPr lang="en-GB" dirty="0"/>
              <a:t>This is the </a:t>
            </a:r>
            <a:r>
              <a:rPr lang="en-GB" b="1" dirty="0"/>
              <a:t>Interrupt Service Routine</a:t>
            </a:r>
            <a:r>
              <a:rPr lang="en-GB" dirty="0"/>
              <a:t> for Port B change.</a:t>
            </a:r>
          </a:p>
          <a:p>
            <a:r>
              <a:rPr lang="en-GB" dirty="0"/>
              <a:t>It runs automatically when:</a:t>
            </a:r>
          </a:p>
          <a:p>
            <a:r>
              <a:rPr lang="en-GB" dirty="0"/>
              <a:t>RB4, RB5, RB6, or RB7 changes.</a:t>
            </a:r>
          </a:p>
          <a:p>
            <a:endParaRPr lang="en-GB" b="0" dirty="0"/>
          </a:p>
          <a:p>
            <a:r>
              <a:rPr lang="en-GB" b="1" dirty="0"/>
              <a:t>ADC</a:t>
            </a:r>
          </a:p>
          <a:p>
            <a:r>
              <a:rPr lang="en-GB" b="0" dirty="0"/>
              <a:t>Analog voltage (0–5V)</a:t>
            </a:r>
          </a:p>
          <a:p>
            <a:r>
              <a:rPr lang="en-GB" b="0" dirty="0"/>
              <a:t>        ↓</a:t>
            </a:r>
          </a:p>
          <a:p>
            <a:r>
              <a:rPr lang="en-GB" b="0" dirty="0"/>
              <a:t>Digital value (0–1023 for 10-bit </a:t>
            </a:r>
            <a:r>
              <a:rPr lang="en-GB" b="0"/>
              <a:t>PIC)</a:t>
            </a:r>
          </a:p>
          <a:p>
            <a:endParaRPr lang="en-GB" b="0" dirty="0"/>
          </a:p>
          <a:p>
            <a:r>
              <a:rPr lang="en-GB" dirty="0"/>
              <a:t>In PIC16F877A:</a:t>
            </a:r>
          </a:p>
          <a:p>
            <a:r>
              <a:rPr lang="en-GB" dirty="0"/>
              <a:t>ADC is 10-bit</a:t>
            </a:r>
          </a:p>
          <a:p>
            <a:r>
              <a:rPr lang="en-GB" dirty="0"/>
              <a:t>Result range: 0 to 1023</a:t>
            </a:r>
          </a:p>
          <a:p>
            <a:endParaRPr lang="en-GB" b="0" dirty="0"/>
          </a:p>
          <a:p>
            <a:endParaRPr lang="en-GB" b="0" dirty="0"/>
          </a:p>
          <a:p>
            <a:endParaRPr lang="en-GB" b="1" dirty="0"/>
          </a:p>
          <a:p>
            <a:endParaRPr lang="en-GB" b="1" dirty="0"/>
          </a:p>
          <a:p>
            <a:endParaRPr lang="en-GB" b="1" dirty="0"/>
          </a:p>
        </p:txBody>
      </p:sp>
      <p:sp>
        <p:nvSpPr>
          <p:cNvPr id="4" name="Slide Number Placeholder 3"/>
          <p:cNvSpPr>
            <a:spLocks noGrp="1"/>
          </p:cNvSpPr>
          <p:nvPr>
            <p:ph type="sldNum" sz="quarter" idx="5"/>
          </p:nvPr>
        </p:nvSpPr>
        <p:spPr/>
        <p:txBody>
          <a:bodyPr/>
          <a:lstStyle/>
          <a:p>
            <a:fld id="{8374F67A-0874-45E3-BD6B-71B178B0D08F}" type="slidenum">
              <a:rPr lang="en-GB" smtClean="0"/>
              <a:t>44</a:t>
            </a:fld>
            <a:endParaRPr lang="en-GB"/>
          </a:p>
        </p:txBody>
      </p:sp>
    </p:spTree>
    <p:extLst>
      <p:ext uri="{BB962C8B-B14F-4D97-AF65-F5344CB8AC3E}">
        <p14:creationId xmlns:p14="http://schemas.microsoft.com/office/powerpoint/2010/main" val="36012372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D29EA8-7447-A1C3-4CAD-D119B1D692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F12D7E-5F07-1E62-FCA1-42A0090E2E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257EC6-AFEA-EA8E-B130-820349BD109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9C724CD-4808-9578-471E-5984283E7B97}"/>
              </a:ext>
            </a:extLst>
          </p:cNvPr>
          <p:cNvSpPr>
            <a:spLocks noGrp="1"/>
          </p:cNvSpPr>
          <p:nvPr>
            <p:ph type="sldNum" sz="quarter" idx="5"/>
          </p:nvPr>
        </p:nvSpPr>
        <p:spPr/>
        <p:txBody>
          <a:bodyPr/>
          <a:lstStyle/>
          <a:p>
            <a:fld id="{8374F67A-0874-45E3-BD6B-71B178B0D08F}" type="slidenum">
              <a:rPr lang="en-GB" smtClean="0"/>
              <a:t>45</a:t>
            </a:fld>
            <a:endParaRPr lang="en-GB"/>
          </a:p>
        </p:txBody>
      </p:sp>
    </p:spTree>
    <p:extLst>
      <p:ext uri="{BB962C8B-B14F-4D97-AF65-F5344CB8AC3E}">
        <p14:creationId xmlns:p14="http://schemas.microsoft.com/office/powerpoint/2010/main" val="35689676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38377628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image" Target="../media/image13.png"/><Relationship Id="rId5" Type="http://schemas.openxmlformats.org/officeDocument/2006/relationships/theme" Target="../theme/theme12.xml"/><Relationship Id="rId4" Type="http://schemas.openxmlformats.org/officeDocument/2006/relationships/slideLayout" Target="../slideLayouts/slideLayout3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8.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1.xml"/><Relationship Id="rId7" Type="http://schemas.openxmlformats.org/officeDocument/2006/relationships/image" Target="../media/image15.png"/><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theme" Target="../theme/theme14.xml"/><Relationship Id="rId5" Type="http://schemas.openxmlformats.org/officeDocument/2006/relationships/slideLayout" Target="../slideLayouts/slideLayout43.xml"/><Relationship Id="rId4"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6.xml"/><Relationship Id="rId7" Type="http://schemas.openxmlformats.org/officeDocument/2006/relationships/image" Target="../media/image16.png"/><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theme" Target="../theme/theme15.xml"/><Relationship Id="rId5" Type="http://schemas.openxmlformats.org/officeDocument/2006/relationships/slideLayout" Target="../slideLayouts/slideLayout48.xml"/><Relationship Id="rId4" Type="http://schemas.openxmlformats.org/officeDocument/2006/relationships/slideLayout" Target="../slideLayouts/slideLayout47.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1.xml"/><Relationship Id="rId7" Type="http://schemas.openxmlformats.org/officeDocument/2006/relationships/image" Target="../media/image17.png"/><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theme" Target="../theme/theme16.xml"/><Relationship Id="rId5" Type="http://schemas.openxmlformats.org/officeDocument/2006/relationships/slideLayout" Target="../slideLayouts/slideLayout53.xml"/><Relationship Id="rId4" Type="http://schemas.openxmlformats.org/officeDocument/2006/relationships/slideLayout" Target="../slideLayouts/slideLayout5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slideLayout" Target="../slideLayouts/slideLayout66.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9.xml"/><Relationship Id="rId7" Type="http://schemas.openxmlformats.org/officeDocument/2006/relationships/theme" Target="../theme/theme1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5" Type="http://schemas.openxmlformats.org/officeDocument/2006/relationships/slideLayout" Target="../slideLayouts/slideLayout71.xml"/><Relationship Id="rId4" Type="http://schemas.openxmlformats.org/officeDocument/2006/relationships/slideLayout" Target="../slideLayouts/slideLayout70.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5.xml"/><Relationship Id="rId7" Type="http://schemas.openxmlformats.org/officeDocument/2006/relationships/image" Target="../media/image24.png"/><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theme" Target="../theme/theme19.xml"/><Relationship Id="rId5" Type="http://schemas.openxmlformats.org/officeDocument/2006/relationships/slideLayout" Target="../slideLayouts/slideLayout77.xml"/><Relationship Id="rId4" Type="http://schemas.openxmlformats.org/officeDocument/2006/relationships/slideLayout" Target="../slideLayouts/slideLayout7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35.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35.xml"/><Relationship Id="rId4" Type="http://schemas.microsoft.com/office/2007/relationships/hdphoto" Target="../media/hdphoto2.wdp"/></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2.png"/><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33.png"/><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34.png"/><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5.xml"/><Relationship Id="rId1" Type="http://schemas.openxmlformats.org/officeDocument/2006/relationships/slideLayout" Target="../slideLayouts/slideLayout35.xml"/><Relationship Id="rId4" Type="http://schemas.microsoft.com/office/2007/relationships/hdphoto" Target="../media/hdphoto6.wdp"/></Relationships>
</file>

<file path=ppt/slides/_rels/slide22.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36.png"/><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37.png"/><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38.png"/><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39.png"/><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6.xml"/><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8.xml"/><Relationship Id="rId1" Type="http://schemas.openxmlformats.org/officeDocument/2006/relationships/slideLayout" Target="../slideLayouts/slideLayout35.xml"/><Relationship Id="rId6" Type="http://schemas.microsoft.com/office/2007/relationships/hdphoto" Target="../media/hdphoto12.wdp"/><Relationship Id="rId5" Type="http://schemas.openxmlformats.org/officeDocument/2006/relationships/image" Target="../media/image43.png"/><Relationship Id="rId4" Type="http://schemas.microsoft.com/office/2007/relationships/hdphoto" Target="../media/hdphoto11.wdp"/></Relationships>
</file>

<file path=ppt/slides/_rels/slide3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9.xml"/><Relationship Id="rId1" Type="http://schemas.openxmlformats.org/officeDocument/2006/relationships/slideLayout" Target="../slideLayouts/slideLayout35.xml"/><Relationship Id="rId4" Type="http://schemas.microsoft.com/office/2007/relationships/hdphoto" Target="../media/hdphoto13.wdp"/></Relationships>
</file>

<file path=ppt/slides/_rels/slide31.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45.png"/><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0.xml"/><Relationship Id="rId1" Type="http://schemas.openxmlformats.org/officeDocument/2006/relationships/slideLayout" Target="../slideLayouts/slideLayout35.xml"/><Relationship Id="rId6" Type="http://schemas.microsoft.com/office/2007/relationships/hdphoto" Target="../media/hdphoto16.wdp"/><Relationship Id="rId5" Type="http://schemas.openxmlformats.org/officeDocument/2006/relationships/image" Target="../media/image47.png"/><Relationship Id="rId4" Type="http://schemas.microsoft.com/office/2007/relationships/hdphoto" Target="../media/hdphoto15.wdp"/></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3" Type="http://schemas.microsoft.com/office/2007/relationships/hdphoto" Target="../media/hdphoto17.wdp"/><Relationship Id="rId2" Type="http://schemas.openxmlformats.org/officeDocument/2006/relationships/image" Target="../media/image48.png"/><Relationship Id="rId1" Type="http://schemas.openxmlformats.org/officeDocument/2006/relationships/slideLayout" Target="../slideLayouts/slideLayout35.xml"/><Relationship Id="rId5" Type="http://schemas.microsoft.com/office/2007/relationships/hdphoto" Target="../media/hdphoto18.wdp"/><Relationship Id="rId4" Type="http://schemas.openxmlformats.org/officeDocument/2006/relationships/image" Target="../media/image49.png"/></Relationships>
</file>

<file path=ppt/slides/_rels/slide3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1.xml"/><Relationship Id="rId1" Type="http://schemas.openxmlformats.org/officeDocument/2006/relationships/slideLayout" Target="../slideLayouts/slideLayout35.xml"/><Relationship Id="rId4" Type="http://schemas.microsoft.com/office/2007/relationships/hdphoto" Target="../media/hdphoto19.wdp"/></Relationships>
</file>

<file path=ppt/slides/_rels/slide3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2.xml"/><Relationship Id="rId1" Type="http://schemas.openxmlformats.org/officeDocument/2006/relationships/slideLayout" Target="../slideLayouts/slideLayout35.xml"/><Relationship Id="rId4" Type="http://schemas.microsoft.com/office/2007/relationships/hdphoto" Target="../media/hdphoto20.wdp"/></Relationships>
</file>

<file path=ppt/slides/_rels/slide3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3.xml"/><Relationship Id="rId1" Type="http://schemas.openxmlformats.org/officeDocument/2006/relationships/slideLayout" Target="../slideLayouts/slideLayout35.xml"/><Relationship Id="rId4" Type="http://schemas.openxmlformats.org/officeDocument/2006/relationships/image" Target="../media/image53.png"/></Relationships>
</file>

<file path=ppt/slides/_rels/slide39.xml.rels><?xml version="1.0" encoding="UTF-8" standalone="yes"?>
<Relationships xmlns="http://schemas.openxmlformats.org/package/2006/relationships"><Relationship Id="rId3" Type="http://schemas.microsoft.com/office/2007/relationships/hdphoto" Target="../media/hdphoto21.wdp"/><Relationship Id="rId2" Type="http://schemas.openxmlformats.org/officeDocument/2006/relationships/image" Target="../media/image54.png"/><Relationship Id="rId1" Type="http://schemas.openxmlformats.org/officeDocument/2006/relationships/slideLayout" Target="../slideLayouts/slideLayout35.xml"/></Relationships>
</file>

<file path=ppt/slides/_rels/slide40.xml.rels><?xml version="1.0" encoding="UTF-8" standalone="yes"?>
<Relationships xmlns="http://schemas.openxmlformats.org/package/2006/relationships"><Relationship Id="rId3" Type="http://schemas.microsoft.com/office/2007/relationships/hdphoto" Target="../media/hdphoto22.wdp"/><Relationship Id="rId2" Type="http://schemas.openxmlformats.org/officeDocument/2006/relationships/image" Target="../media/image55.png"/><Relationship Id="rId1" Type="http://schemas.openxmlformats.org/officeDocument/2006/relationships/slideLayout" Target="../slideLayouts/slideLayout35.xml"/></Relationships>
</file>

<file path=ppt/slides/_rels/slide41.xml.rels><?xml version="1.0" encoding="UTF-8" standalone="yes"?>
<Relationships xmlns="http://schemas.openxmlformats.org/package/2006/relationships"><Relationship Id="rId3" Type="http://schemas.microsoft.com/office/2007/relationships/hdphoto" Target="../media/hdphoto23.wdp"/><Relationship Id="rId2" Type="http://schemas.openxmlformats.org/officeDocument/2006/relationships/image" Target="../media/image56.png"/><Relationship Id="rId1" Type="http://schemas.openxmlformats.org/officeDocument/2006/relationships/slideLayout" Target="../slideLayouts/slideLayout35.xml"/></Relationships>
</file>

<file path=ppt/slides/_rels/slide42.xml.rels><?xml version="1.0" encoding="UTF-8" standalone="yes"?>
<Relationships xmlns="http://schemas.openxmlformats.org/package/2006/relationships"><Relationship Id="rId2" Type="http://schemas.openxmlformats.org/officeDocument/2006/relationships/image" Target="../media/image57.gif"/><Relationship Id="rId1" Type="http://schemas.openxmlformats.org/officeDocument/2006/relationships/slideLayout" Target="../slideLayouts/slideLayout3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5.xml"/></Relationships>
</file>

<file path=ppt/slides/_rels/slide4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6.xml"/><Relationship Id="rId1" Type="http://schemas.openxmlformats.org/officeDocument/2006/relationships/slideLayout" Target="../slideLayouts/slideLayout35.xml"/><Relationship Id="rId6" Type="http://schemas.microsoft.com/office/2007/relationships/hdphoto" Target="../media/hdphoto25.wdp"/><Relationship Id="rId5" Type="http://schemas.openxmlformats.org/officeDocument/2006/relationships/image" Target="../media/image59.png"/><Relationship Id="rId4" Type="http://schemas.microsoft.com/office/2007/relationships/hdphoto" Target="../media/hdphoto24.wdp"/></Relationships>
</file>

<file path=ppt/slides/_rels/slide46.xml.rels><?xml version="1.0" encoding="UTF-8" standalone="yes"?>
<Relationships xmlns="http://schemas.openxmlformats.org/package/2006/relationships"><Relationship Id="rId3" Type="http://schemas.microsoft.com/office/2007/relationships/hdphoto" Target="../media/hdphoto26.wdp"/><Relationship Id="rId2" Type="http://schemas.openxmlformats.org/officeDocument/2006/relationships/image" Target="../media/image60.png"/><Relationship Id="rId1" Type="http://schemas.openxmlformats.org/officeDocument/2006/relationships/slideLayout" Target="../slideLayouts/slideLayout3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8.xml.rels><?xml version="1.0" encoding="UTF-8" standalone="yes"?>
<Relationships xmlns="http://schemas.openxmlformats.org/package/2006/relationships"><Relationship Id="rId3" Type="http://schemas.microsoft.com/office/2007/relationships/hdphoto" Target="../media/hdphoto27.wdp"/><Relationship Id="rId2" Type="http://schemas.openxmlformats.org/officeDocument/2006/relationships/image" Target="../media/image61.png"/><Relationship Id="rId1" Type="http://schemas.openxmlformats.org/officeDocument/2006/relationships/slideLayout" Target="../slideLayouts/slideLayout35.xml"/></Relationships>
</file>

<file path=ppt/slides/_rels/slide49.xml.rels><?xml version="1.0" encoding="UTF-8" standalone="yes"?>
<Relationships xmlns="http://schemas.openxmlformats.org/package/2006/relationships"><Relationship Id="rId3" Type="http://schemas.microsoft.com/office/2007/relationships/hdphoto" Target="../media/hdphoto28.wdp"/><Relationship Id="rId2" Type="http://schemas.openxmlformats.org/officeDocument/2006/relationships/image" Target="../media/image62.png"/><Relationship Id="rId1" Type="http://schemas.openxmlformats.org/officeDocument/2006/relationships/slideLayout" Target="../slideLayouts/slideLayout35.xml"/><Relationship Id="rId4" Type="http://schemas.openxmlformats.org/officeDocument/2006/relationships/image" Target="../media/image63.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B8D71402-7CBC-DCA2-6899-47998E0C8857}"/>
              </a:ext>
            </a:extLst>
          </p:cNvPr>
          <p:cNvSpPr txBox="1">
            <a:spLocks/>
          </p:cNvSpPr>
          <p:nvPr/>
        </p:nvSpPr>
        <p:spPr>
          <a:xfrm>
            <a:off x="1137994" y="1587536"/>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Cambria" panose="02040503050406030204" pitchFamily="18" charset="0"/>
                <a:ea typeface="Cambria" panose="02040503050406030204" pitchFamily="18" charset="0"/>
                <a:cs typeface="Arial"/>
              </a:rPr>
              <a:t>Module Name	: Embedded C</a:t>
            </a:r>
          </a:p>
          <a:p>
            <a:r>
              <a:rPr lang="en-GB" b="1" dirty="0">
                <a:latin typeface="Cambria" panose="02040503050406030204" pitchFamily="18" charset="0"/>
                <a:ea typeface="Cambria" panose="02040503050406030204" pitchFamily="18" charset="0"/>
                <a:cs typeface="Arial"/>
              </a:rPr>
              <a:t>Module Code	:  </a:t>
            </a:r>
            <a:r>
              <a:rPr lang="en-GB" b="1" dirty="0">
                <a:effectLst/>
                <a:latin typeface="Cambria" panose="02040503050406030204" pitchFamily="18" charset="0"/>
                <a:ea typeface="Cambria" panose="02040503050406030204" pitchFamily="18" charset="0"/>
                <a:cs typeface="Arial"/>
              </a:rPr>
              <a:t>ACDA4013</a:t>
            </a:r>
          </a:p>
          <a:p>
            <a:r>
              <a:rPr lang="en-GB" b="1" dirty="0">
                <a:latin typeface="Cambria" panose="02040503050406030204" pitchFamily="18" charset="0"/>
                <a:ea typeface="Cambria" panose="02040503050406030204" pitchFamily="18" charset="0"/>
                <a:cs typeface="Arial"/>
              </a:rPr>
              <a:t>Topic 		:  Introduction to CCS C </a:t>
            </a:r>
          </a:p>
          <a:p>
            <a:r>
              <a:rPr lang="en-GB" b="1" dirty="0">
                <a:latin typeface="Cambria" panose="02040503050406030204" pitchFamily="18" charset="0"/>
                <a:ea typeface="Cambria" panose="02040503050406030204" pitchFamily="18" charset="0"/>
                <a:cs typeface="Arial"/>
              </a:rPr>
              <a:t>Lecture 		: 2</a:t>
            </a:r>
          </a:p>
        </p:txBody>
      </p:sp>
      <p:sp>
        <p:nvSpPr>
          <p:cNvPr id="7" name="Content Placeholder 1">
            <a:extLst>
              <a:ext uri="{FF2B5EF4-FFF2-40B4-BE49-F238E27FC236}">
                <a16:creationId xmlns:a16="http://schemas.microsoft.com/office/drawing/2014/main" id="{0D2AF696-522B-ED88-A45F-9270647006CB}"/>
              </a:ext>
            </a:extLst>
          </p:cNvPr>
          <p:cNvSpPr txBox="1">
            <a:spLocks/>
          </p:cNvSpPr>
          <p:nvPr/>
        </p:nvSpPr>
        <p:spPr>
          <a:xfrm>
            <a:off x="7826142" y="4200854"/>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596900" y="2532717"/>
            <a:ext cx="11272520" cy="2793778"/>
          </a:xfrm>
          <a:prstGeom prst="rect">
            <a:avLst/>
          </a:prstGeom>
          <a:noFill/>
        </p:spPr>
        <p:txBody>
          <a:bodyPr wrap="square" lIns="91440" tIns="45720" rIns="91440" bIns="45720" rtlCol="0" anchor="t">
            <a:spAutoFit/>
          </a:bodyPr>
          <a:lstStyle/>
          <a:p>
            <a:pPr algn="just">
              <a:lnSpc>
                <a:spcPct val="150000"/>
              </a:lnSpc>
            </a:pPr>
            <a:r>
              <a:rPr lang="en-GB" sz="2400" dirty="0">
                <a:latin typeface="Cambria"/>
                <a:ea typeface="Cambria"/>
              </a:rPr>
              <a:t>At the end of this session, students can be able to</a:t>
            </a:r>
          </a:p>
          <a:p>
            <a:pPr marL="985838" indent="-285750" algn="just">
              <a:lnSpc>
                <a:spcPct val="150000"/>
              </a:lnSpc>
              <a:buFont typeface="Arial" panose="020B0604020202020204" pitchFamily="34" charset="0"/>
              <a:buChar char="•"/>
            </a:pPr>
            <a:r>
              <a:rPr lang="en-GB" sz="2400" dirty="0">
                <a:latin typeface="Cambria"/>
                <a:ea typeface="Cambria"/>
              </a:rPr>
              <a:t>Understand the syntax for writing Embedded C Programs for microcontrollers.</a:t>
            </a:r>
          </a:p>
          <a:p>
            <a:pPr marL="985838" indent="-285750" algn="just">
              <a:lnSpc>
                <a:spcPct val="150000"/>
              </a:lnSpc>
              <a:buFont typeface="Arial" panose="020B0604020202020204" pitchFamily="34" charset="0"/>
              <a:buChar char="•"/>
            </a:pPr>
            <a:r>
              <a:rPr lang="en-GB" sz="2400" dirty="0">
                <a:latin typeface="Cambria"/>
                <a:ea typeface="Cambria"/>
              </a:rPr>
              <a:t>Grasp the requirements outlined in an assignment brief related to microcontroller-based circuit design</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71120" y="1421881"/>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Learning Objectives</a:t>
            </a:r>
          </a:p>
        </p:txBody>
      </p:sp>
    </p:spTree>
    <p:extLst>
      <p:ext uri="{BB962C8B-B14F-4D97-AF65-F5344CB8AC3E}">
        <p14:creationId xmlns:p14="http://schemas.microsoft.com/office/powerpoint/2010/main" val="1856619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612708" y="2543946"/>
            <a:ext cx="7642117" cy="3089244"/>
          </a:xfrm>
          <a:prstGeom prst="rect">
            <a:avLst/>
          </a:prstGeom>
          <a:noFill/>
        </p:spPr>
        <p:txBody>
          <a:bodyPr wrap="square" lIns="91440" tIns="45720" rIns="91440" bIns="45720" rtlCol="0" anchor="t">
            <a:spAutoFit/>
          </a:bodyPr>
          <a:lstStyle/>
          <a:p>
            <a:pPr marL="342900" indent="-342900" algn="just">
              <a:lnSpc>
                <a:spcPct val="150000"/>
              </a:lnSpc>
              <a:buFont typeface="Arial" panose="020B0604020202020204" pitchFamily="34" charset="0"/>
              <a:buChar char="•"/>
            </a:pPr>
            <a:r>
              <a:rPr lang="en-GB" sz="2200" dirty="0">
                <a:latin typeface="Book Antiqua" panose="02040602050305030304" pitchFamily="18" charset="0"/>
              </a:rPr>
              <a:t>Powerful C compiler for PIC microcontrollers.</a:t>
            </a:r>
          </a:p>
          <a:p>
            <a:pPr marL="342900" indent="-342900" algn="just">
              <a:lnSpc>
                <a:spcPct val="150000"/>
              </a:lnSpc>
              <a:buFont typeface="Arial" panose="020B0604020202020204" pitchFamily="34" charset="0"/>
              <a:buChar char="•"/>
            </a:pPr>
            <a:r>
              <a:rPr lang="en-GB" sz="2200" dirty="0">
                <a:latin typeface="Book Antiqua" panose="02040602050305030304" pitchFamily="18" charset="0"/>
                <a:ea typeface="Cambria"/>
              </a:rPr>
              <a:t>Developed by Custom Computer Services, Inc. (CCS).</a:t>
            </a:r>
          </a:p>
          <a:p>
            <a:pPr marL="342900" indent="-342900" algn="just">
              <a:lnSpc>
                <a:spcPct val="150000"/>
              </a:lnSpc>
              <a:buFont typeface="Arial" panose="020B0604020202020204" pitchFamily="34" charset="0"/>
              <a:buChar char="•"/>
            </a:pPr>
            <a:r>
              <a:rPr lang="en-GB" sz="2200" dirty="0">
                <a:latin typeface="Book Antiqua" panose="02040602050305030304" pitchFamily="18" charset="0"/>
                <a:ea typeface="Cambria"/>
              </a:rPr>
              <a:t>Provides efficient </a:t>
            </a:r>
            <a:r>
              <a:rPr lang="en-GB" sz="2200" b="1" dirty="0">
                <a:latin typeface="Book Antiqua" panose="02040602050305030304" pitchFamily="18" charset="0"/>
                <a:ea typeface="Cambria"/>
              </a:rPr>
              <a:t>tools for programming and debugging </a:t>
            </a:r>
            <a:r>
              <a:rPr lang="en-GB" sz="2200" dirty="0">
                <a:latin typeface="Book Antiqua" panose="02040602050305030304" pitchFamily="18" charset="0"/>
                <a:ea typeface="Cambria"/>
              </a:rPr>
              <a:t>embedded systems.</a:t>
            </a:r>
          </a:p>
          <a:p>
            <a:pPr marL="342900" indent="-342900" algn="just">
              <a:lnSpc>
                <a:spcPct val="150000"/>
              </a:lnSpc>
              <a:buFont typeface="Arial" panose="020B0604020202020204" pitchFamily="34" charset="0"/>
              <a:buChar char="•"/>
            </a:pPr>
            <a:r>
              <a:rPr lang="en-GB" sz="2200" dirty="0">
                <a:latin typeface="Book Antiqua" panose="02040602050305030304" pitchFamily="18" charset="0"/>
                <a:ea typeface="Cambria"/>
              </a:rPr>
              <a:t>Designed for </a:t>
            </a:r>
            <a:r>
              <a:rPr lang="en-GB" sz="2200" b="1" dirty="0">
                <a:latin typeface="Book Antiqua" panose="02040602050305030304" pitchFamily="18" charset="0"/>
                <a:ea typeface="Cambria"/>
              </a:rPr>
              <a:t>ease of use and optimized code generation for PIC devices.</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0" y="1666344"/>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Overview of CCS C</a:t>
            </a:r>
          </a:p>
        </p:txBody>
      </p:sp>
      <p:pic>
        <p:nvPicPr>
          <p:cNvPr id="8" name="Picture 7" descr="A green arrow and black chip&#10;&#10;Description automatically generated">
            <a:extLst>
              <a:ext uri="{FF2B5EF4-FFF2-40B4-BE49-F238E27FC236}">
                <a16:creationId xmlns:a16="http://schemas.microsoft.com/office/drawing/2014/main" id="{340FD3CF-B030-46CF-995F-5F6CFAFECF8D}"/>
              </a:ext>
            </a:extLst>
          </p:cNvPr>
          <p:cNvPicPr>
            <a:picLocks noChangeAspect="1"/>
          </p:cNvPicPr>
          <p:nvPr/>
        </p:nvPicPr>
        <p:blipFill>
          <a:blip r:embed="rId3"/>
          <a:stretch>
            <a:fillRect/>
          </a:stretch>
        </p:blipFill>
        <p:spPr>
          <a:xfrm>
            <a:off x="9257511" y="3090043"/>
            <a:ext cx="1753124" cy="1753124"/>
          </a:xfrm>
          <a:prstGeom prst="rect">
            <a:avLst/>
          </a:prstGeom>
        </p:spPr>
      </p:pic>
    </p:spTree>
    <p:extLst>
      <p:ext uri="{BB962C8B-B14F-4D97-AF65-F5344CB8AC3E}">
        <p14:creationId xmlns:p14="http://schemas.microsoft.com/office/powerpoint/2010/main" val="31015339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321135" y="1996478"/>
            <a:ext cx="5089591" cy="4407232"/>
          </a:xfrm>
          <a:prstGeom prst="rect">
            <a:avLst/>
          </a:prstGeom>
          <a:noFill/>
        </p:spPr>
        <p:txBody>
          <a:bodyPr wrap="square" lIns="91440" tIns="45720" rIns="91440" bIns="45720" rtlCol="0" anchor="t">
            <a:spAutoFit/>
          </a:bodyPr>
          <a:lstStyle/>
          <a:p>
            <a:pPr marL="342900" indent="-342900" algn="just">
              <a:lnSpc>
                <a:spcPct val="150000"/>
              </a:lnSpc>
              <a:buFont typeface="Arial" panose="020B0604020202020204" pitchFamily="34" charset="0"/>
              <a:buChar char="•"/>
            </a:pPr>
            <a:r>
              <a:rPr lang="en-GB" sz="2100" b="1" dirty="0">
                <a:latin typeface="Book Antiqua" panose="02040602050305030304" pitchFamily="18" charset="0"/>
                <a:ea typeface="Cambria"/>
              </a:rPr>
              <a:t>Optimised</a:t>
            </a:r>
            <a:r>
              <a:rPr lang="en-GB" sz="2100" dirty="0">
                <a:latin typeface="Book Antiqua" panose="02040602050305030304" pitchFamily="18" charset="0"/>
                <a:ea typeface="Cambria"/>
              </a:rPr>
              <a:t> for Microchip PIC microcontrollers.</a:t>
            </a:r>
          </a:p>
          <a:p>
            <a:pPr marL="342900" indent="-342900" algn="just">
              <a:lnSpc>
                <a:spcPct val="150000"/>
              </a:lnSpc>
              <a:buFont typeface="Arial" panose="020B0604020202020204" pitchFamily="34" charset="0"/>
              <a:buChar char="•"/>
            </a:pPr>
            <a:r>
              <a:rPr lang="en-GB" sz="2100" b="1" dirty="0">
                <a:latin typeface="Book Antiqua" panose="02040602050305030304" pitchFamily="18" charset="0"/>
                <a:ea typeface="Cambria"/>
              </a:rPr>
              <a:t>Easy-to-use IDE </a:t>
            </a:r>
            <a:r>
              <a:rPr lang="en-GB" sz="2100" dirty="0">
                <a:latin typeface="Book Antiqua" panose="02040602050305030304" pitchFamily="18" charset="0"/>
                <a:ea typeface="Cambria"/>
              </a:rPr>
              <a:t>with editor, compiler, and debugger.</a:t>
            </a:r>
          </a:p>
          <a:p>
            <a:pPr marL="342900" indent="-342900" algn="just">
              <a:lnSpc>
                <a:spcPct val="150000"/>
              </a:lnSpc>
              <a:buFont typeface="Arial" panose="020B0604020202020204" pitchFamily="34" charset="0"/>
              <a:buChar char="•"/>
            </a:pPr>
            <a:r>
              <a:rPr lang="en-GB" sz="2100" dirty="0">
                <a:latin typeface="Book Antiqua" panose="02040602050305030304" pitchFamily="18" charset="0"/>
                <a:ea typeface="Cambria"/>
              </a:rPr>
              <a:t>Comes with </a:t>
            </a:r>
            <a:r>
              <a:rPr lang="en-GB" sz="2100" b="1" dirty="0">
                <a:latin typeface="Book Antiqua" panose="02040602050305030304" pitchFamily="18" charset="0"/>
                <a:ea typeface="Cambria"/>
              </a:rPr>
              <a:t>built-in</a:t>
            </a:r>
            <a:r>
              <a:rPr lang="en-GB" sz="2100" dirty="0">
                <a:latin typeface="Book Antiqua" panose="02040602050305030304" pitchFamily="18" charset="0"/>
                <a:ea typeface="Cambria"/>
              </a:rPr>
              <a:t> libraries for peripherals (ADC, UART, SPI, I²C, etc.).</a:t>
            </a:r>
          </a:p>
          <a:p>
            <a:pPr marL="342900" indent="-342900" algn="just">
              <a:lnSpc>
                <a:spcPct val="150000"/>
              </a:lnSpc>
              <a:buFont typeface="Arial" panose="020B0604020202020204" pitchFamily="34" charset="0"/>
              <a:buChar char="•"/>
            </a:pPr>
            <a:r>
              <a:rPr lang="en-GB" sz="2100" dirty="0">
                <a:latin typeface="Book Antiqua" panose="02040602050305030304" pitchFamily="18" charset="0"/>
                <a:ea typeface="Cambria"/>
              </a:rPr>
              <a:t>Generates </a:t>
            </a:r>
            <a:r>
              <a:rPr lang="en-GB" sz="2100" b="1" dirty="0">
                <a:latin typeface="Book Antiqua" panose="02040602050305030304" pitchFamily="18" charset="0"/>
                <a:ea typeface="Cambria"/>
              </a:rPr>
              <a:t>fast and compact code</a:t>
            </a:r>
            <a:r>
              <a:rPr lang="en-GB" sz="2100" dirty="0">
                <a:latin typeface="Book Antiqua" panose="02040602050305030304" pitchFamily="18" charset="0"/>
                <a:ea typeface="Cambria"/>
              </a:rPr>
              <a:t>.</a:t>
            </a:r>
          </a:p>
          <a:p>
            <a:pPr algn="just">
              <a:lnSpc>
                <a:spcPct val="150000"/>
              </a:lnSpc>
            </a:pPr>
            <a:r>
              <a:rPr lang="en-GB" sz="2100" dirty="0">
                <a:latin typeface="Book Antiqua" panose="02040602050305030304" pitchFamily="18" charset="0"/>
                <a:ea typeface="Cambria"/>
              </a:rPr>
              <a:t>.</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115264" y="1266660"/>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Advantages</a:t>
            </a:r>
          </a:p>
        </p:txBody>
      </p:sp>
      <p:sp>
        <p:nvSpPr>
          <p:cNvPr id="8" name="TextBox 7">
            <a:extLst>
              <a:ext uri="{FF2B5EF4-FFF2-40B4-BE49-F238E27FC236}">
                <a16:creationId xmlns:a16="http://schemas.microsoft.com/office/drawing/2014/main" id="{B2542C0F-20DD-4349-A4E0-244E26A90E2D}"/>
              </a:ext>
            </a:extLst>
          </p:cNvPr>
          <p:cNvSpPr txBox="1"/>
          <p:nvPr/>
        </p:nvSpPr>
        <p:spPr>
          <a:xfrm>
            <a:off x="6096001" y="1915257"/>
            <a:ext cx="4869542" cy="3922484"/>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100" dirty="0">
                <a:latin typeface="Book Antiqua" panose="02040602050305030304" pitchFamily="18" charset="0"/>
                <a:ea typeface="Cambria"/>
              </a:rPr>
              <a:t>Provides </a:t>
            </a:r>
            <a:r>
              <a:rPr lang="en-GB" sz="2100" b="1" dirty="0">
                <a:latin typeface="Book Antiqua" panose="02040602050305030304" pitchFamily="18" charset="0"/>
                <a:ea typeface="Cambria"/>
              </a:rPr>
              <a:t>debugging and simulation </a:t>
            </a:r>
            <a:r>
              <a:rPr lang="en-GB" sz="2100" dirty="0">
                <a:latin typeface="Book Antiqua" panose="02040602050305030304" pitchFamily="18" charset="0"/>
                <a:ea typeface="Cambria"/>
              </a:rPr>
              <a:t>tools.</a:t>
            </a:r>
          </a:p>
          <a:p>
            <a:pPr marL="342900" indent="-342900" algn="just">
              <a:lnSpc>
                <a:spcPct val="150000"/>
              </a:lnSpc>
              <a:buFont typeface="Arial" panose="020B0604020202020204" pitchFamily="34" charset="0"/>
              <a:buChar char="•"/>
            </a:pPr>
            <a:r>
              <a:rPr lang="en-GB" sz="2100" dirty="0">
                <a:latin typeface="Book Antiqua" panose="02040602050305030304" pitchFamily="18" charset="0"/>
                <a:ea typeface="Cambria"/>
              </a:rPr>
              <a:t>Supports a </a:t>
            </a:r>
            <a:r>
              <a:rPr lang="en-GB" sz="2100" b="1" dirty="0">
                <a:latin typeface="Book Antiqua" panose="02040602050305030304" pitchFamily="18" charset="0"/>
                <a:ea typeface="Cambria"/>
              </a:rPr>
              <a:t>wide range </a:t>
            </a:r>
            <a:r>
              <a:rPr lang="en-GB" sz="2100" dirty="0">
                <a:latin typeface="Book Antiqua" panose="02040602050305030304" pitchFamily="18" charset="0"/>
                <a:ea typeface="Cambria"/>
              </a:rPr>
              <a:t>of PIC devices.</a:t>
            </a:r>
          </a:p>
          <a:p>
            <a:pPr marL="342900" indent="-342900" algn="just">
              <a:lnSpc>
                <a:spcPct val="150000"/>
              </a:lnSpc>
              <a:buFont typeface="Arial" panose="020B0604020202020204" pitchFamily="34" charset="0"/>
              <a:buChar char="•"/>
            </a:pPr>
            <a:r>
              <a:rPr lang="en-GB" sz="2100" dirty="0">
                <a:latin typeface="Book Antiqua" panose="02040602050305030304" pitchFamily="18" charset="0"/>
                <a:ea typeface="Cambria"/>
              </a:rPr>
              <a:t>Offers </a:t>
            </a:r>
            <a:r>
              <a:rPr lang="en-GB" sz="2100" b="1" dirty="0">
                <a:latin typeface="Book Antiqua" panose="02040602050305030304" pitchFamily="18" charset="0"/>
                <a:ea typeface="Cambria"/>
              </a:rPr>
              <a:t>regular updates </a:t>
            </a:r>
            <a:r>
              <a:rPr lang="en-GB" sz="2100" dirty="0">
                <a:latin typeface="Book Antiqua" panose="02040602050305030304" pitchFamily="18" charset="0"/>
                <a:ea typeface="Cambria"/>
              </a:rPr>
              <a:t>and technical support.</a:t>
            </a:r>
          </a:p>
          <a:p>
            <a:pPr marL="342900" indent="-342900" algn="just">
              <a:lnSpc>
                <a:spcPct val="150000"/>
              </a:lnSpc>
              <a:buFont typeface="Arial" panose="020B0604020202020204" pitchFamily="34" charset="0"/>
              <a:buChar char="•"/>
            </a:pPr>
            <a:r>
              <a:rPr lang="en-GB" sz="2100" dirty="0">
                <a:latin typeface="Book Antiqua" panose="02040602050305030304" pitchFamily="18" charset="0"/>
                <a:ea typeface="Cambria"/>
              </a:rPr>
              <a:t>Saves development time with </a:t>
            </a:r>
            <a:r>
              <a:rPr lang="en-GB" sz="2100" b="1" dirty="0">
                <a:latin typeface="Book Antiqua" panose="02040602050305030304" pitchFamily="18" charset="0"/>
                <a:ea typeface="Cambria"/>
              </a:rPr>
              <a:t>automated code features</a:t>
            </a:r>
            <a:r>
              <a:rPr lang="en-GB" sz="2100" dirty="0">
                <a:latin typeface="Book Antiqua" panose="02040602050305030304" pitchFamily="18" charset="0"/>
                <a:ea typeface="Cambria"/>
              </a:rPr>
              <a:t>.</a:t>
            </a:r>
          </a:p>
        </p:txBody>
      </p:sp>
      <p:cxnSp>
        <p:nvCxnSpPr>
          <p:cNvPr id="9" name="Straight Connector 8">
            <a:extLst>
              <a:ext uri="{FF2B5EF4-FFF2-40B4-BE49-F238E27FC236}">
                <a16:creationId xmlns:a16="http://schemas.microsoft.com/office/drawing/2014/main" id="{E4BA358D-6EEC-4EF7-961D-8F67AE8F7604}"/>
              </a:ext>
            </a:extLst>
          </p:cNvPr>
          <p:cNvCxnSpPr/>
          <p:nvPr/>
        </p:nvCxnSpPr>
        <p:spPr>
          <a:xfrm flipV="1">
            <a:off x="756745" y="81981"/>
            <a:ext cx="0" cy="50449"/>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3801B7A2-1388-4F53-98CC-70112562EF9B}"/>
              </a:ext>
            </a:extLst>
          </p:cNvPr>
          <p:cNvCxnSpPr/>
          <p:nvPr/>
        </p:nvCxnSpPr>
        <p:spPr>
          <a:xfrm>
            <a:off x="5845855" y="1790963"/>
            <a:ext cx="0" cy="4407306"/>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7538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324915" y="2681346"/>
            <a:ext cx="7040659" cy="3347776"/>
          </a:xfrm>
          <a:prstGeom prst="rect">
            <a:avLst/>
          </a:prstGeom>
          <a:noFill/>
        </p:spPr>
        <p:txBody>
          <a:bodyPr wrap="square" lIns="91440" tIns="45720" rIns="91440" bIns="45720" rtlCol="0" anchor="t">
            <a:spAutoFit/>
          </a:bodyPr>
          <a:lstStyle/>
          <a:p>
            <a:pPr marL="342900" indent="-342900" algn="just">
              <a:lnSpc>
                <a:spcPct val="150000"/>
              </a:lnSpc>
              <a:buFont typeface="Arial" panose="020B0604020202020204" pitchFamily="34" charset="0"/>
              <a:buChar char="•"/>
            </a:pPr>
            <a:r>
              <a:rPr lang="en-GB" sz="2300" dirty="0">
                <a:latin typeface="Book Antiqua" panose="02040602050305030304" pitchFamily="18" charset="0"/>
                <a:ea typeface="Cambria"/>
              </a:rPr>
              <a:t>Data types define the </a:t>
            </a:r>
            <a:r>
              <a:rPr lang="en-GB" sz="2300" b="1" dirty="0">
                <a:latin typeface="Book Antiqua" panose="02040602050305030304" pitchFamily="18" charset="0"/>
                <a:ea typeface="Cambria"/>
              </a:rPr>
              <a:t>type of data </a:t>
            </a:r>
            <a:r>
              <a:rPr lang="en-GB" sz="2300" dirty="0">
                <a:latin typeface="Book Antiqua" panose="02040602050305030304" pitchFamily="18" charset="0"/>
                <a:ea typeface="Cambria"/>
              </a:rPr>
              <a:t>that </a:t>
            </a:r>
            <a:r>
              <a:rPr lang="en-GB" sz="2300" b="1" dirty="0">
                <a:latin typeface="Book Antiqua" panose="02040602050305030304" pitchFamily="18" charset="0"/>
                <a:ea typeface="Cambria"/>
              </a:rPr>
              <a:t>a variable can hold. </a:t>
            </a:r>
          </a:p>
          <a:p>
            <a:pPr marL="342900" indent="-342900" algn="just">
              <a:lnSpc>
                <a:spcPct val="150000"/>
              </a:lnSpc>
              <a:buFont typeface="Arial" panose="020B0604020202020204" pitchFamily="34" charset="0"/>
              <a:buChar char="•"/>
            </a:pPr>
            <a:r>
              <a:rPr lang="en-GB" sz="2300" dirty="0">
                <a:latin typeface="Book Antiqua" panose="02040602050305030304" pitchFamily="18" charset="0"/>
                <a:ea typeface="Cambria"/>
              </a:rPr>
              <a:t>Data can be any of these data types:</a:t>
            </a:r>
          </a:p>
          <a:p>
            <a:pPr marL="1257300" lvl="2" indent="-342900" algn="just">
              <a:lnSpc>
                <a:spcPct val="150000"/>
              </a:lnSpc>
              <a:buFont typeface="Arial" panose="020B0604020202020204" pitchFamily="34" charset="0"/>
              <a:buChar char="•"/>
            </a:pPr>
            <a:r>
              <a:rPr lang="en-GB" sz="2300" dirty="0">
                <a:latin typeface="Book Antiqua" panose="02040602050305030304" pitchFamily="18" charset="0"/>
                <a:ea typeface="Cambria"/>
              </a:rPr>
              <a:t>int</a:t>
            </a:r>
          </a:p>
          <a:p>
            <a:pPr marL="1257300" lvl="2" indent="-342900" algn="just">
              <a:lnSpc>
                <a:spcPct val="150000"/>
              </a:lnSpc>
              <a:buFont typeface="Arial" panose="020B0604020202020204" pitchFamily="34" charset="0"/>
              <a:buChar char="•"/>
            </a:pPr>
            <a:r>
              <a:rPr lang="en-GB" sz="2300" dirty="0">
                <a:latin typeface="Book Antiqua" panose="02040602050305030304" pitchFamily="18" charset="0"/>
                <a:ea typeface="Cambria"/>
              </a:rPr>
              <a:t>char</a:t>
            </a:r>
          </a:p>
          <a:p>
            <a:pPr marL="1257300" lvl="2" indent="-342900" algn="just">
              <a:lnSpc>
                <a:spcPct val="150000"/>
              </a:lnSpc>
              <a:buFont typeface="Arial" panose="020B0604020202020204" pitchFamily="34" charset="0"/>
              <a:buChar char="•"/>
            </a:pPr>
            <a:r>
              <a:rPr lang="en-GB" sz="2300" dirty="0">
                <a:latin typeface="Book Antiqua" panose="02040602050305030304" pitchFamily="18" charset="0"/>
                <a:ea typeface="Cambria"/>
              </a:rPr>
              <a:t>float</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172941" y="1270412"/>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Basic Syntax in CCS C</a:t>
            </a:r>
          </a:p>
        </p:txBody>
      </p:sp>
      <p:sp>
        <p:nvSpPr>
          <p:cNvPr id="8" name="TextBox 7">
            <a:extLst>
              <a:ext uri="{FF2B5EF4-FFF2-40B4-BE49-F238E27FC236}">
                <a16:creationId xmlns:a16="http://schemas.microsoft.com/office/drawing/2014/main" id="{A29B8C1D-87E8-DFA4-7C9B-ECBE11205BB4}"/>
              </a:ext>
            </a:extLst>
          </p:cNvPr>
          <p:cNvSpPr txBox="1"/>
          <p:nvPr/>
        </p:nvSpPr>
        <p:spPr>
          <a:xfrm>
            <a:off x="121602" y="2037214"/>
            <a:ext cx="8483918" cy="492443"/>
          </a:xfrm>
          <a:prstGeom prst="rect">
            <a:avLst/>
          </a:prstGeom>
          <a:noFill/>
        </p:spPr>
        <p:txBody>
          <a:bodyPr wrap="square" rtlCol="0">
            <a:spAutoFit/>
          </a:bodyPr>
          <a:lstStyle/>
          <a:p>
            <a:r>
              <a:rPr lang="en-GB" sz="2600" b="1" dirty="0">
                <a:latin typeface="Book Antiqua" panose="02040602050305030304" pitchFamily="18" charset="0"/>
                <a:ea typeface="Cambria" panose="02040503050406030204" pitchFamily="18" charset="0"/>
              </a:rPr>
              <a:t>Data Types : </a:t>
            </a:r>
            <a:r>
              <a:rPr lang="en-GB" sz="2600" dirty="0">
                <a:latin typeface="Book Antiqua" panose="02040602050305030304" pitchFamily="18" charset="0"/>
                <a:ea typeface="Cambria" panose="02040503050406030204" pitchFamily="18" charset="0"/>
              </a:rPr>
              <a:t>Declare Variables using Data Types</a:t>
            </a:r>
          </a:p>
        </p:txBody>
      </p:sp>
      <p:pic>
        <p:nvPicPr>
          <p:cNvPr id="7" name="Picture 6">
            <a:extLst>
              <a:ext uri="{FF2B5EF4-FFF2-40B4-BE49-F238E27FC236}">
                <a16:creationId xmlns:a16="http://schemas.microsoft.com/office/drawing/2014/main" id="{6E42FAA4-1A1A-43B2-8AD7-5941684F9555}"/>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Lst>
          </a:blip>
          <a:stretch>
            <a:fillRect/>
          </a:stretch>
        </p:blipFill>
        <p:spPr>
          <a:xfrm>
            <a:off x="7683571" y="2711684"/>
            <a:ext cx="4376336" cy="2471655"/>
          </a:xfrm>
          <a:prstGeom prst="rect">
            <a:avLst/>
          </a:prstGeom>
        </p:spPr>
      </p:pic>
    </p:spTree>
    <p:extLst>
      <p:ext uri="{BB962C8B-B14F-4D97-AF65-F5344CB8AC3E}">
        <p14:creationId xmlns:p14="http://schemas.microsoft.com/office/powerpoint/2010/main" val="36432807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418662" y="2665643"/>
            <a:ext cx="10768549" cy="3347776"/>
          </a:xfrm>
          <a:prstGeom prst="rect">
            <a:avLst/>
          </a:prstGeom>
          <a:noFill/>
        </p:spPr>
        <p:txBody>
          <a:bodyPr wrap="square" lIns="91440" tIns="45720" rIns="91440" bIns="45720" rtlCol="0" anchor="t">
            <a:spAutoFit/>
          </a:bodyPr>
          <a:lstStyle/>
          <a:p>
            <a:pPr marL="1257300" lvl="2" indent="-342900">
              <a:lnSpc>
                <a:spcPct val="150000"/>
              </a:lnSpc>
              <a:buFont typeface="Arial" panose="020B0604020202020204" pitchFamily="34" charset="0"/>
              <a:buChar char="•"/>
            </a:pPr>
            <a:r>
              <a:rPr lang="en-GB" sz="2300" b="1" dirty="0">
                <a:latin typeface="Book Antiqua" panose="02040602050305030304" pitchFamily="18" charset="0"/>
                <a:ea typeface="Cambria"/>
              </a:rPr>
              <a:t>int (Integer): </a:t>
            </a:r>
          </a:p>
          <a:p>
            <a:pPr marL="1714500" lvl="3" indent="-342900">
              <a:lnSpc>
                <a:spcPct val="150000"/>
              </a:lnSpc>
              <a:buFont typeface="Cambria" panose="02040503050406030204" pitchFamily="18" charset="0"/>
              <a:buChar char="-"/>
            </a:pPr>
            <a:r>
              <a:rPr lang="en-GB" sz="2300" dirty="0">
                <a:latin typeface="Book Antiqua" panose="02040602050305030304" pitchFamily="18" charset="0"/>
                <a:ea typeface="Cambria"/>
              </a:rPr>
              <a:t>used to store whole numbers (integers) without any decimal points. </a:t>
            </a:r>
          </a:p>
          <a:p>
            <a:pPr marL="1257300" lvl="2" indent="-342900">
              <a:lnSpc>
                <a:spcPct val="150000"/>
              </a:lnSpc>
              <a:buFont typeface="Arial" panose="020B0604020202020204" pitchFamily="34" charset="0"/>
              <a:buChar char="•"/>
            </a:pPr>
            <a:r>
              <a:rPr lang="en-GB" sz="2300" b="1" dirty="0">
                <a:latin typeface="Book Antiqua" panose="02040602050305030304" pitchFamily="18" charset="0"/>
                <a:ea typeface="Cambria"/>
              </a:rPr>
              <a:t>char (Character): </a:t>
            </a:r>
          </a:p>
          <a:p>
            <a:pPr marL="1714500" lvl="3" indent="-342900">
              <a:lnSpc>
                <a:spcPct val="150000"/>
              </a:lnSpc>
              <a:buFont typeface="Cambria" panose="02040503050406030204" pitchFamily="18" charset="0"/>
              <a:buChar char="-"/>
            </a:pPr>
            <a:r>
              <a:rPr lang="en-GB" sz="2300" dirty="0">
                <a:latin typeface="Book Antiqua" panose="02040602050305030304" pitchFamily="18" charset="0"/>
                <a:ea typeface="Cambria"/>
              </a:rPr>
              <a:t>used to store a single character. </a:t>
            </a:r>
          </a:p>
          <a:p>
            <a:pPr marL="1257300" lvl="2" indent="-342900">
              <a:lnSpc>
                <a:spcPct val="150000"/>
              </a:lnSpc>
              <a:buFont typeface="Arial" panose="020B0604020202020204" pitchFamily="34" charset="0"/>
              <a:buChar char="•"/>
            </a:pPr>
            <a:r>
              <a:rPr lang="en-GB" sz="2300" b="1" dirty="0">
                <a:latin typeface="Book Antiqua" panose="02040602050305030304" pitchFamily="18" charset="0"/>
                <a:ea typeface="Cambria"/>
              </a:rPr>
              <a:t>float (Floating-point): </a:t>
            </a:r>
          </a:p>
          <a:p>
            <a:pPr marL="1714500" lvl="3" indent="-342900">
              <a:lnSpc>
                <a:spcPct val="150000"/>
              </a:lnSpc>
              <a:buFont typeface="Cambria" panose="02040503050406030204" pitchFamily="18" charset="0"/>
              <a:buChar char="-"/>
            </a:pPr>
            <a:r>
              <a:rPr lang="en-GB" sz="2300" dirty="0">
                <a:latin typeface="Book Antiqua" panose="02040602050305030304" pitchFamily="18" charset="0"/>
                <a:ea typeface="Cambria"/>
              </a:rPr>
              <a:t>This data type is used to store numbers with decimal points. </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0" y="1095185"/>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Basic Syntax in CCS C</a:t>
            </a:r>
          </a:p>
        </p:txBody>
      </p:sp>
      <p:sp>
        <p:nvSpPr>
          <p:cNvPr id="8" name="TextBox 7">
            <a:extLst>
              <a:ext uri="{FF2B5EF4-FFF2-40B4-BE49-F238E27FC236}">
                <a16:creationId xmlns:a16="http://schemas.microsoft.com/office/drawing/2014/main" id="{A29B8C1D-87E8-DFA4-7C9B-ECBE11205BB4}"/>
              </a:ext>
            </a:extLst>
          </p:cNvPr>
          <p:cNvSpPr txBox="1"/>
          <p:nvPr/>
        </p:nvSpPr>
        <p:spPr>
          <a:xfrm>
            <a:off x="172941" y="2022580"/>
            <a:ext cx="6888480"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Data Types</a:t>
            </a:r>
          </a:p>
        </p:txBody>
      </p:sp>
    </p:spTree>
    <p:extLst>
      <p:ext uri="{BB962C8B-B14F-4D97-AF65-F5344CB8AC3E}">
        <p14:creationId xmlns:p14="http://schemas.microsoft.com/office/powerpoint/2010/main" val="39050083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A025146-F7DC-441B-9642-5CD0185C533D}"/>
              </a:ext>
            </a:extLst>
          </p:cNvPr>
          <p:cNvSpPr>
            <a:spLocks noGrp="1"/>
          </p:cNvSpPr>
          <p:nvPr>
            <p:ph type="ftr" sz="quarter" idx="11"/>
          </p:nvPr>
        </p:nvSpPr>
        <p:spPr>
          <a:xfrm>
            <a:off x="937286" y="6461781"/>
            <a:ext cx="4872963" cy="396219"/>
          </a:xfrm>
        </p:spPr>
        <p:txBody>
          <a:bodyPr/>
          <a:lstStyle/>
          <a:p>
            <a:r>
              <a:rPr lang="en-GB" sz="1000" b="1" i="1" dirty="0"/>
              <a:t>UWTSD Lectures / ACDA4013 – Embedded C</a:t>
            </a:r>
            <a:endParaRPr lang="en-GB" sz="1000" b="1" i="1" kern="0" dirty="0">
              <a:latin typeface="Arial" panose="020B0604020202020204" pitchFamily="34" charset="0"/>
              <a:ea typeface="Calibri" panose="020F0502020204030204" pitchFamily="34" charset="0"/>
            </a:endParaRPr>
          </a:p>
          <a:p>
            <a:r>
              <a:rPr lang="en-GB" sz="1000" b="1" i="1" dirty="0"/>
              <a:t> </a:t>
            </a:r>
          </a:p>
        </p:txBody>
      </p:sp>
      <p:sp>
        <p:nvSpPr>
          <p:cNvPr id="5" name="Slide Number Placeholder 4">
            <a:extLst>
              <a:ext uri="{FF2B5EF4-FFF2-40B4-BE49-F238E27FC236}">
                <a16:creationId xmlns:a16="http://schemas.microsoft.com/office/drawing/2014/main" id="{5CDAD92D-46A4-45A3-A37F-0CDFA7074C4C}"/>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7" name="TextBox 6">
            <a:extLst>
              <a:ext uri="{FF2B5EF4-FFF2-40B4-BE49-F238E27FC236}">
                <a16:creationId xmlns:a16="http://schemas.microsoft.com/office/drawing/2014/main" id="{C3E9F34A-760D-44F4-BB1B-3CC6807FDC73}"/>
              </a:ext>
            </a:extLst>
          </p:cNvPr>
          <p:cNvSpPr txBox="1"/>
          <p:nvPr/>
        </p:nvSpPr>
        <p:spPr>
          <a:xfrm>
            <a:off x="597694" y="1428273"/>
            <a:ext cx="10965656" cy="3924151"/>
          </a:xfrm>
          <a:prstGeom prst="rect">
            <a:avLst/>
          </a:prstGeom>
          <a:noFill/>
        </p:spPr>
        <p:txBody>
          <a:bodyPr wrap="square">
            <a:spAutoFit/>
          </a:bodyPr>
          <a:lstStyle/>
          <a:p>
            <a:pPr algn="just">
              <a:lnSpc>
                <a:spcPct val="200000"/>
              </a:lnSpc>
            </a:pPr>
            <a:r>
              <a:rPr lang="en-GB" sz="2800" b="1" dirty="0"/>
              <a:t>Exercise</a:t>
            </a:r>
          </a:p>
          <a:p>
            <a:pPr algn="just">
              <a:lnSpc>
                <a:spcPct val="200000"/>
              </a:lnSpc>
            </a:pPr>
            <a:r>
              <a:rPr lang="en-GB" sz="2500" dirty="0"/>
              <a:t>Write a CCS C program for the PIC16F877A to add two </a:t>
            </a:r>
            <a:r>
              <a:rPr lang="en-GB" sz="2500" b="1" dirty="0"/>
              <a:t>8-bit signed integer values </a:t>
            </a:r>
            <a:r>
              <a:rPr lang="en-GB" sz="2500" dirty="0"/>
              <a:t>The program should continuously evaluate the result such that if the sum is greater than 25 it is reduced by 5, otherwise it is increased by 1, using an infinite loop. Explain each part of the program.</a:t>
            </a:r>
          </a:p>
        </p:txBody>
      </p:sp>
    </p:spTree>
    <p:extLst>
      <p:ext uri="{BB962C8B-B14F-4D97-AF65-F5344CB8AC3E}">
        <p14:creationId xmlns:p14="http://schemas.microsoft.com/office/powerpoint/2010/main" val="32558652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A025146-F7DC-441B-9642-5CD0185C533D}"/>
              </a:ext>
            </a:extLst>
          </p:cNvPr>
          <p:cNvSpPr>
            <a:spLocks noGrp="1"/>
          </p:cNvSpPr>
          <p:nvPr>
            <p:ph type="ftr" sz="quarter" idx="11"/>
          </p:nvPr>
        </p:nvSpPr>
        <p:spPr>
          <a:xfrm>
            <a:off x="152400" y="6543676"/>
            <a:ext cx="6369712" cy="388006"/>
          </a:xfrm>
        </p:spPr>
        <p:txBody>
          <a:bodyPr/>
          <a:lstStyle/>
          <a:p>
            <a:r>
              <a:rPr lang="en-GB" sz="1000" b="1" i="1" dirty="0"/>
              <a:t>UWTSD Lectures / ACDA4013 – Embedded C</a:t>
            </a:r>
            <a:endParaRPr lang="en-GB" sz="1000" b="1" i="1" kern="0" dirty="0">
              <a:latin typeface="Arial" panose="020B0604020202020204" pitchFamily="34" charset="0"/>
              <a:ea typeface="Calibri" panose="020F0502020204030204" pitchFamily="34" charset="0"/>
            </a:endParaRPr>
          </a:p>
          <a:p>
            <a:r>
              <a:rPr lang="en-GB" sz="1000" b="1" i="1" dirty="0"/>
              <a:t> </a:t>
            </a:r>
          </a:p>
        </p:txBody>
      </p:sp>
      <p:sp>
        <p:nvSpPr>
          <p:cNvPr id="5" name="Slide Number Placeholder 4">
            <a:extLst>
              <a:ext uri="{FF2B5EF4-FFF2-40B4-BE49-F238E27FC236}">
                <a16:creationId xmlns:a16="http://schemas.microsoft.com/office/drawing/2014/main" id="{5CDAD92D-46A4-45A3-A37F-0CDFA7074C4C}"/>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7" name="TextBox 6">
            <a:extLst>
              <a:ext uri="{FF2B5EF4-FFF2-40B4-BE49-F238E27FC236}">
                <a16:creationId xmlns:a16="http://schemas.microsoft.com/office/drawing/2014/main" id="{C3E9F34A-760D-44F4-BB1B-3CC6807FDC73}"/>
              </a:ext>
            </a:extLst>
          </p:cNvPr>
          <p:cNvSpPr txBox="1"/>
          <p:nvPr/>
        </p:nvSpPr>
        <p:spPr>
          <a:xfrm>
            <a:off x="273844" y="882963"/>
            <a:ext cx="10965656" cy="833433"/>
          </a:xfrm>
          <a:prstGeom prst="rect">
            <a:avLst/>
          </a:prstGeom>
          <a:noFill/>
        </p:spPr>
        <p:txBody>
          <a:bodyPr wrap="square">
            <a:spAutoFit/>
          </a:bodyPr>
          <a:lstStyle/>
          <a:p>
            <a:pPr algn="just">
              <a:lnSpc>
                <a:spcPct val="200000"/>
              </a:lnSpc>
            </a:pPr>
            <a:r>
              <a:rPr lang="en-GB" sz="2800" b="1" dirty="0"/>
              <a:t>Program</a:t>
            </a:r>
          </a:p>
        </p:txBody>
      </p:sp>
      <p:pic>
        <p:nvPicPr>
          <p:cNvPr id="3" name="Picture 2">
            <a:extLst>
              <a:ext uri="{FF2B5EF4-FFF2-40B4-BE49-F238E27FC236}">
                <a16:creationId xmlns:a16="http://schemas.microsoft.com/office/drawing/2014/main" id="{DC389117-F332-4D4E-837B-33077E8C11A3}"/>
              </a:ext>
            </a:extLst>
          </p:cNvPr>
          <p:cNvPicPr>
            <a:picLocks noChangeAspect="1"/>
          </p:cNvPicPr>
          <p:nvPr/>
        </p:nvPicPr>
        <p:blipFill>
          <a:blip r:embed="rId3"/>
          <a:stretch>
            <a:fillRect/>
          </a:stretch>
        </p:blipFill>
        <p:spPr>
          <a:xfrm>
            <a:off x="3241221" y="1307944"/>
            <a:ext cx="5280868" cy="5235731"/>
          </a:xfrm>
          <a:prstGeom prst="rect">
            <a:avLst/>
          </a:prstGeom>
        </p:spPr>
      </p:pic>
    </p:spTree>
    <p:extLst>
      <p:ext uri="{BB962C8B-B14F-4D97-AF65-F5344CB8AC3E}">
        <p14:creationId xmlns:p14="http://schemas.microsoft.com/office/powerpoint/2010/main" val="1161025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879236" y="1814412"/>
            <a:ext cx="10194464" cy="4104906"/>
          </a:xfrm>
          <a:prstGeom prst="rect">
            <a:avLst/>
          </a:prstGeom>
          <a:noFill/>
        </p:spPr>
        <p:txBody>
          <a:bodyPr wrap="square" lIns="91440" tIns="45720" rIns="91440" bIns="45720" rtlCol="0" anchor="t">
            <a:spAutoFit/>
          </a:bodyPr>
          <a:lstStyle/>
          <a:p>
            <a:pPr marL="719138" lvl="2" indent="-342900">
              <a:lnSpc>
                <a:spcPct val="150000"/>
              </a:lnSpc>
              <a:buFont typeface="Arial" panose="020B0604020202020204" pitchFamily="34" charset="0"/>
              <a:buChar char="•"/>
            </a:pPr>
            <a:r>
              <a:rPr lang="en-GB" sz="2200" b="1" dirty="0">
                <a:latin typeface="Book Antiqua" panose="02040602050305030304" pitchFamily="18" charset="0"/>
                <a:ea typeface="Cambria"/>
              </a:rPr>
              <a:t>Constants</a:t>
            </a:r>
            <a:r>
              <a:rPr lang="en-GB" sz="2200" dirty="0">
                <a:latin typeface="Book Antiqua" panose="02040602050305030304" pitchFamily="18" charset="0"/>
                <a:ea typeface="Cambria"/>
              </a:rPr>
              <a:t> are </a:t>
            </a:r>
            <a:r>
              <a:rPr lang="en-GB" sz="2200" b="1" dirty="0">
                <a:latin typeface="Book Antiqua" panose="02040602050305030304" pitchFamily="18" charset="0"/>
                <a:ea typeface="Cambria"/>
              </a:rPr>
              <a:t>values</a:t>
            </a:r>
            <a:r>
              <a:rPr lang="en-GB" sz="2200" dirty="0">
                <a:latin typeface="Book Antiqua" panose="02040602050305030304" pitchFamily="18" charset="0"/>
                <a:ea typeface="Cambria"/>
              </a:rPr>
              <a:t> that do not change during the </a:t>
            </a:r>
            <a:r>
              <a:rPr lang="en-GB" sz="2200" b="1" dirty="0">
                <a:latin typeface="Book Antiqua" panose="02040602050305030304" pitchFamily="18" charset="0"/>
                <a:ea typeface="Cambria"/>
              </a:rPr>
              <a:t>execution of a program</a:t>
            </a:r>
            <a:r>
              <a:rPr lang="en-GB" sz="2200" dirty="0">
                <a:latin typeface="Book Antiqua" panose="02040602050305030304" pitchFamily="18" charset="0"/>
                <a:ea typeface="Cambria"/>
              </a:rPr>
              <a:t>. </a:t>
            </a:r>
          </a:p>
          <a:p>
            <a:pPr marL="719138" lvl="2" indent="-342900">
              <a:lnSpc>
                <a:spcPct val="150000"/>
              </a:lnSpc>
              <a:buFont typeface="Arial" panose="020B0604020202020204" pitchFamily="34" charset="0"/>
              <a:buChar char="•"/>
            </a:pPr>
            <a:r>
              <a:rPr lang="en-GB" sz="2200" b="1" dirty="0">
                <a:latin typeface="Book Antiqua" panose="02040602050305030304" pitchFamily="18" charset="0"/>
                <a:ea typeface="Cambria"/>
              </a:rPr>
              <a:t>‘</a:t>
            </a:r>
            <a:r>
              <a:rPr lang="en-GB" sz="2200" b="1" dirty="0" err="1">
                <a:latin typeface="Book Antiqua" panose="02040602050305030304" pitchFamily="18" charset="0"/>
                <a:ea typeface="Cambria"/>
              </a:rPr>
              <a:t>const</a:t>
            </a:r>
            <a:r>
              <a:rPr lang="en-GB" sz="2200" b="1" dirty="0">
                <a:latin typeface="Book Antiqua" panose="02040602050305030304" pitchFamily="18" charset="0"/>
                <a:ea typeface="Cambria"/>
              </a:rPr>
              <a:t>’ </a:t>
            </a:r>
            <a:r>
              <a:rPr lang="en-GB" sz="2200" dirty="0">
                <a:latin typeface="Book Antiqua" panose="02040602050305030304" pitchFamily="18" charset="0"/>
                <a:ea typeface="Cambria"/>
              </a:rPr>
              <a:t>:used to declare constants, indicating that the value assigned to the variable cannot be modified.</a:t>
            </a:r>
          </a:p>
          <a:p>
            <a:pPr lvl="2">
              <a:lnSpc>
                <a:spcPct val="150000"/>
              </a:lnSpc>
            </a:pPr>
            <a:r>
              <a:rPr lang="en-GB" sz="2200" dirty="0">
                <a:latin typeface="Book Antiqua" panose="02040602050305030304" pitchFamily="18" charset="0"/>
                <a:ea typeface="Cambria"/>
              </a:rPr>
              <a:t>Example : </a:t>
            </a:r>
            <a:r>
              <a:rPr lang="en-GB" sz="2200" b="1" dirty="0">
                <a:latin typeface="Book Antiqua" panose="02040602050305030304" pitchFamily="18" charset="0"/>
                <a:ea typeface="Cambria"/>
              </a:rPr>
              <a:t>‘</a:t>
            </a:r>
            <a:r>
              <a:rPr lang="en-GB" sz="2200" b="1" dirty="0" err="1">
                <a:latin typeface="Book Antiqua" panose="02040602050305030304" pitchFamily="18" charset="0"/>
                <a:ea typeface="Cambria"/>
              </a:rPr>
              <a:t>const</a:t>
            </a:r>
            <a:r>
              <a:rPr lang="en-GB" sz="2200" b="1" dirty="0">
                <a:latin typeface="Book Antiqua" panose="02040602050305030304" pitchFamily="18" charset="0"/>
                <a:ea typeface="Cambria"/>
              </a:rPr>
              <a:t> int CONSTANT_VALUE = 10;’</a:t>
            </a:r>
          </a:p>
          <a:p>
            <a:pPr marL="1790700" lvl="5" indent="-342900">
              <a:lnSpc>
                <a:spcPct val="150000"/>
              </a:lnSpc>
              <a:buFont typeface="Arial" panose="020B0604020202020204" pitchFamily="34" charset="0"/>
              <a:buChar char="•"/>
            </a:pPr>
            <a:r>
              <a:rPr lang="en-GB" sz="2200" dirty="0">
                <a:latin typeface="Book Antiqua" panose="02040602050305030304" pitchFamily="18" charset="0"/>
                <a:ea typeface="Cambria"/>
              </a:rPr>
              <a:t>Name of the constant integer is ‘</a:t>
            </a:r>
            <a:r>
              <a:rPr lang="en-GB" sz="2200" b="1" dirty="0">
                <a:latin typeface="Book Antiqua" panose="02040602050305030304" pitchFamily="18" charset="0"/>
                <a:ea typeface="Cambria"/>
              </a:rPr>
              <a:t>CONSTANT_VALUE </a:t>
            </a:r>
            <a:r>
              <a:rPr lang="en-GB" sz="2200" dirty="0">
                <a:latin typeface="Book Antiqua" panose="02040602050305030304" pitchFamily="18" charset="0"/>
                <a:ea typeface="Cambria"/>
              </a:rPr>
              <a:t>’</a:t>
            </a:r>
          </a:p>
          <a:p>
            <a:pPr marL="1790700" lvl="5" indent="-342900">
              <a:lnSpc>
                <a:spcPct val="150000"/>
              </a:lnSpc>
              <a:buFont typeface="Arial" panose="020B0604020202020204" pitchFamily="34" charset="0"/>
              <a:buChar char="•"/>
            </a:pPr>
            <a:r>
              <a:rPr lang="en-GB" sz="2200" dirty="0">
                <a:latin typeface="Book Antiqua" panose="02040602050305030304" pitchFamily="18" charset="0"/>
                <a:ea typeface="Cambria"/>
              </a:rPr>
              <a:t>Value assigned is 10. </a:t>
            </a:r>
          </a:p>
          <a:p>
            <a:pPr marL="1790700" lvl="5" indent="-342900">
              <a:lnSpc>
                <a:spcPct val="150000"/>
              </a:lnSpc>
              <a:buFont typeface="Arial" panose="020B0604020202020204" pitchFamily="34" charset="0"/>
              <a:buChar char="•"/>
            </a:pPr>
            <a:r>
              <a:rPr lang="en-GB" sz="2200" dirty="0">
                <a:latin typeface="Book Antiqua" panose="02040602050305030304" pitchFamily="18" charset="0"/>
                <a:ea typeface="Cambria"/>
              </a:rPr>
              <a:t>Value cannot be changed throughout the program's execution.</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50800" y="1155167"/>
            <a:ext cx="6888480"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Constants</a:t>
            </a:r>
          </a:p>
        </p:txBody>
      </p:sp>
    </p:spTree>
    <p:extLst>
      <p:ext uri="{BB962C8B-B14F-4D97-AF65-F5344CB8AC3E}">
        <p14:creationId xmlns:p14="http://schemas.microsoft.com/office/powerpoint/2010/main" val="26748963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07E8B14-622A-4B9A-A737-F4071623B7BC}"/>
              </a:ext>
            </a:extLst>
          </p:cNvPr>
          <p:cNvSpPr>
            <a:spLocks noGrp="1"/>
          </p:cNvSpPr>
          <p:nvPr>
            <p:ph type="ftr" sz="quarter" idx="11"/>
          </p:nvPr>
        </p:nvSpPr>
        <p:spPr>
          <a:xfrm>
            <a:off x="194337" y="6492875"/>
            <a:ext cx="3860800" cy="365125"/>
          </a:xfrm>
        </p:spPr>
        <p:txBody>
          <a:bodyPr/>
          <a:lstStyle/>
          <a:p>
            <a:r>
              <a:rPr lang="en-GB" sz="1000" b="1" i="1" dirty="0"/>
              <a:t>UWTSD Lectures / ACDA4013 – Embedded C</a:t>
            </a:r>
            <a:endParaRPr lang="en-GB" sz="1000" b="1" i="1" kern="0" dirty="0">
              <a:latin typeface="Arial" panose="020B0604020202020204" pitchFamily="34" charset="0"/>
              <a:ea typeface="Calibri" panose="020F0502020204030204" pitchFamily="34" charset="0"/>
            </a:endParaRPr>
          </a:p>
          <a:p>
            <a:r>
              <a:rPr lang="en-GB" sz="1000" b="1" i="1" dirty="0"/>
              <a:t> </a:t>
            </a:r>
          </a:p>
        </p:txBody>
      </p:sp>
      <p:sp>
        <p:nvSpPr>
          <p:cNvPr id="5" name="Slide Number Placeholder 4">
            <a:extLst>
              <a:ext uri="{FF2B5EF4-FFF2-40B4-BE49-F238E27FC236}">
                <a16:creationId xmlns:a16="http://schemas.microsoft.com/office/drawing/2014/main" id="{EEE14561-5539-46A6-A7D0-27BCEE2DE5F2}"/>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6" name="TextBox 5">
            <a:extLst>
              <a:ext uri="{FF2B5EF4-FFF2-40B4-BE49-F238E27FC236}">
                <a16:creationId xmlns:a16="http://schemas.microsoft.com/office/drawing/2014/main" id="{D3B91E91-BBD5-4AC4-A75D-1D3BCE15AF04}"/>
              </a:ext>
            </a:extLst>
          </p:cNvPr>
          <p:cNvSpPr txBox="1"/>
          <p:nvPr/>
        </p:nvSpPr>
        <p:spPr>
          <a:xfrm>
            <a:off x="273844" y="882963"/>
            <a:ext cx="10965656" cy="833433"/>
          </a:xfrm>
          <a:prstGeom prst="rect">
            <a:avLst/>
          </a:prstGeom>
          <a:noFill/>
        </p:spPr>
        <p:txBody>
          <a:bodyPr wrap="square">
            <a:spAutoFit/>
          </a:bodyPr>
          <a:lstStyle/>
          <a:p>
            <a:pPr algn="just">
              <a:lnSpc>
                <a:spcPct val="200000"/>
              </a:lnSpc>
            </a:pPr>
            <a:r>
              <a:rPr lang="en-GB" sz="2800" b="1" dirty="0"/>
              <a:t>Example</a:t>
            </a:r>
          </a:p>
        </p:txBody>
      </p:sp>
      <p:pic>
        <p:nvPicPr>
          <p:cNvPr id="8" name="Picture 7">
            <a:extLst>
              <a:ext uri="{FF2B5EF4-FFF2-40B4-BE49-F238E27FC236}">
                <a16:creationId xmlns:a16="http://schemas.microsoft.com/office/drawing/2014/main" id="{2B378248-51D7-424C-9782-FA1EEA77DEB6}"/>
              </a:ext>
            </a:extLst>
          </p:cNvPr>
          <p:cNvPicPr>
            <a:picLocks noChangeAspect="1"/>
          </p:cNvPicPr>
          <p:nvPr/>
        </p:nvPicPr>
        <p:blipFill>
          <a:blip r:embed="rId3"/>
          <a:stretch>
            <a:fillRect/>
          </a:stretch>
        </p:blipFill>
        <p:spPr>
          <a:xfrm>
            <a:off x="3765452" y="1380477"/>
            <a:ext cx="5035648" cy="5294960"/>
          </a:xfrm>
          <a:prstGeom prst="rect">
            <a:avLst/>
          </a:prstGeom>
        </p:spPr>
      </p:pic>
    </p:spTree>
    <p:extLst>
      <p:ext uri="{BB962C8B-B14F-4D97-AF65-F5344CB8AC3E}">
        <p14:creationId xmlns:p14="http://schemas.microsoft.com/office/powerpoint/2010/main" val="2754331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50800" y="1155167"/>
            <a:ext cx="6888480"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Constants</a:t>
            </a:r>
          </a:p>
        </p:txBody>
      </p:sp>
      <p:pic>
        <p:nvPicPr>
          <p:cNvPr id="7" name="Picture 6">
            <a:extLst>
              <a:ext uri="{FF2B5EF4-FFF2-40B4-BE49-F238E27FC236}">
                <a16:creationId xmlns:a16="http://schemas.microsoft.com/office/drawing/2014/main" id="{54A80968-F9C2-4719-93B3-491A72B261B1}"/>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Lst>
          </a:blip>
          <a:stretch>
            <a:fillRect/>
          </a:stretch>
        </p:blipFill>
        <p:spPr>
          <a:xfrm>
            <a:off x="1017315" y="2230963"/>
            <a:ext cx="9628817" cy="3471870"/>
          </a:xfrm>
          <a:prstGeom prst="rect">
            <a:avLst/>
          </a:prstGeom>
        </p:spPr>
      </p:pic>
    </p:spTree>
    <p:extLst>
      <p:ext uri="{BB962C8B-B14F-4D97-AF65-F5344CB8AC3E}">
        <p14:creationId xmlns:p14="http://schemas.microsoft.com/office/powerpoint/2010/main" val="28444279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0" y="1374794"/>
            <a:ext cx="6888480"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Arithmetic Operators</a:t>
            </a:r>
          </a:p>
        </p:txBody>
      </p:sp>
      <p:graphicFrame>
        <p:nvGraphicFramePr>
          <p:cNvPr id="4" name="Table 6">
            <a:extLst>
              <a:ext uri="{FF2B5EF4-FFF2-40B4-BE49-F238E27FC236}">
                <a16:creationId xmlns:a16="http://schemas.microsoft.com/office/drawing/2014/main" id="{353F71F1-552C-45A2-97DB-A9AF6FA24754}"/>
              </a:ext>
            </a:extLst>
          </p:cNvPr>
          <p:cNvGraphicFramePr>
            <a:graphicFrameLocks noGrp="1"/>
          </p:cNvGraphicFramePr>
          <p:nvPr>
            <p:extLst>
              <p:ext uri="{D42A27DB-BD31-4B8C-83A1-F6EECF244321}">
                <p14:modId xmlns:p14="http://schemas.microsoft.com/office/powerpoint/2010/main" val="903955480"/>
              </p:ext>
            </p:extLst>
          </p:nvPr>
        </p:nvGraphicFramePr>
        <p:xfrm>
          <a:off x="1509485" y="2368154"/>
          <a:ext cx="8628743" cy="3256135"/>
        </p:xfrm>
        <a:graphic>
          <a:graphicData uri="http://schemas.openxmlformats.org/drawingml/2006/table">
            <a:tbl>
              <a:tblPr firstRow="1" bandRow="1">
                <a:tableStyleId>{2D5ABB26-0587-4C30-8999-92F81FD0307C}</a:tableStyleId>
              </a:tblPr>
              <a:tblGrid>
                <a:gridCol w="1638370">
                  <a:extLst>
                    <a:ext uri="{9D8B030D-6E8A-4147-A177-3AD203B41FA5}">
                      <a16:colId xmlns:a16="http://schemas.microsoft.com/office/drawing/2014/main" val="3741703028"/>
                    </a:ext>
                  </a:extLst>
                </a:gridCol>
                <a:gridCol w="6990373">
                  <a:extLst>
                    <a:ext uri="{9D8B030D-6E8A-4147-A177-3AD203B41FA5}">
                      <a16:colId xmlns:a16="http://schemas.microsoft.com/office/drawing/2014/main" val="1729213851"/>
                    </a:ext>
                  </a:extLst>
                </a:gridCol>
              </a:tblGrid>
              <a:tr h="481020">
                <a:tc>
                  <a:txBody>
                    <a:bodyPr/>
                    <a:lstStyle/>
                    <a:p>
                      <a:r>
                        <a:rPr lang="en-GB" sz="2000" dirty="0"/>
                        <a:t>Symbol</a:t>
                      </a:r>
                    </a:p>
                  </a:txBody>
                  <a:tcPr anchor="ctr"/>
                </a:tc>
                <a:tc>
                  <a:txBody>
                    <a:bodyPr/>
                    <a:lstStyle/>
                    <a:p>
                      <a:r>
                        <a:rPr lang="en-GB" sz="2000" dirty="0"/>
                        <a:t>Use in CCS C</a:t>
                      </a:r>
                    </a:p>
                  </a:txBody>
                  <a:tcPr anchor="ctr"/>
                </a:tc>
                <a:extLst>
                  <a:ext uri="{0D108BD9-81ED-4DB2-BD59-A6C34878D82A}">
                    <a16:rowId xmlns:a16="http://schemas.microsoft.com/office/drawing/2014/main" val="1467775287"/>
                  </a:ext>
                </a:extLst>
              </a:tr>
              <a:tr h="481020">
                <a:tc>
                  <a:txBody>
                    <a:bodyPr/>
                    <a:lstStyle/>
                    <a:p>
                      <a:r>
                        <a:rPr lang="en-GB" sz="2000"/>
                        <a:t>+</a:t>
                      </a:r>
                    </a:p>
                  </a:txBody>
                  <a:tcPr anchor="ctr"/>
                </a:tc>
                <a:tc>
                  <a:txBody>
                    <a:bodyPr/>
                    <a:lstStyle/>
                    <a:p>
                      <a:r>
                        <a:rPr lang="en-GB" sz="2000"/>
                        <a:t>Adds two numbers</a:t>
                      </a:r>
                    </a:p>
                  </a:txBody>
                  <a:tcPr anchor="ctr"/>
                </a:tc>
                <a:extLst>
                  <a:ext uri="{0D108BD9-81ED-4DB2-BD59-A6C34878D82A}">
                    <a16:rowId xmlns:a16="http://schemas.microsoft.com/office/drawing/2014/main" val="3164896611"/>
                  </a:ext>
                </a:extLst>
              </a:tr>
              <a:tr h="481020">
                <a:tc>
                  <a:txBody>
                    <a:bodyPr/>
                    <a:lstStyle/>
                    <a:p>
                      <a:r>
                        <a:rPr lang="en-GB" sz="2000"/>
                        <a:t>-</a:t>
                      </a:r>
                    </a:p>
                  </a:txBody>
                  <a:tcPr anchor="ctr"/>
                </a:tc>
                <a:tc>
                  <a:txBody>
                    <a:bodyPr/>
                    <a:lstStyle/>
                    <a:p>
                      <a:r>
                        <a:rPr lang="en-GB" sz="2000" dirty="0"/>
                        <a:t>Subtracts one number from another</a:t>
                      </a:r>
                    </a:p>
                  </a:txBody>
                  <a:tcPr anchor="ctr"/>
                </a:tc>
                <a:extLst>
                  <a:ext uri="{0D108BD9-81ED-4DB2-BD59-A6C34878D82A}">
                    <a16:rowId xmlns:a16="http://schemas.microsoft.com/office/drawing/2014/main" val="228630429"/>
                  </a:ext>
                </a:extLst>
              </a:tr>
              <a:tr h="481020">
                <a:tc>
                  <a:txBody>
                    <a:bodyPr/>
                    <a:lstStyle/>
                    <a:p>
                      <a:r>
                        <a:rPr lang="en-GB" sz="2000"/>
                        <a:t>*</a:t>
                      </a:r>
                    </a:p>
                  </a:txBody>
                  <a:tcPr anchor="ctr"/>
                </a:tc>
                <a:tc>
                  <a:txBody>
                    <a:bodyPr/>
                    <a:lstStyle/>
                    <a:p>
                      <a:r>
                        <a:rPr lang="en-GB" sz="2000"/>
                        <a:t>Multiplies two numbers</a:t>
                      </a:r>
                    </a:p>
                  </a:txBody>
                  <a:tcPr anchor="ctr"/>
                </a:tc>
                <a:extLst>
                  <a:ext uri="{0D108BD9-81ED-4DB2-BD59-A6C34878D82A}">
                    <a16:rowId xmlns:a16="http://schemas.microsoft.com/office/drawing/2014/main" val="868555577"/>
                  </a:ext>
                </a:extLst>
              </a:tr>
              <a:tr h="481020">
                <a:tc>
                  <a:txBody>
                    <a:bodyPr/>
                    <a:lstStyle/>
                    <a:p>
                      <a:r>
                        <a:rPr lang="en-GB" sz="2000"/>
                        <a:t>/</a:t>
                      </a:r>
                    </a:p>
                  </a:txBody>
                  <a:tcPr anchor="ctr"/>
                </a:tc>
                <a:tc>
                  <a:txBody>
                    <a:bodyPr/>
                    <a:lstStyle/>
                    <a:p>
                      <a:r>
                        <a:rPr lang="en-GB" sz="2000"/>
                        <a:t>Divides one number by another</a:t>
                      </a:r>
                    </a:p>
                  </a:txBody>
                  <a:tcPr anchor="ctr"/>
                </a:tc>
                <a:extLst>
                  <a:ext uri="{0D108BD9-81ED-4DB2-BD59-A6C34878D82A}">
                    <a16:rowId xmlns:a16="http://schemas.microsoft.com/office/drawing/2014/main" val="4229600167"/>
                  </a:ext>
                </a:extLst>
              </a:tr>
              <a:tr h="851035">
                <a:tc>
                  <a:txBody>
                    <a:bodyPr/>
                    <a:lstStyle/>
                    <a:p>
                      <a:r>
                        <a:rPr lang="en-GB" sz="2000"/>
                        <a:t>%</a:t>
                      </a:r>
                    </a:p>
                  </a:txBody>
                  <a:tcPr anchor="ctr"/>
                </a:tc>
                <a:tc>
                  <a:txBody>
                    <a:bodyPr/>
                    <a:lstStyle/>
                    <a:p>
                      <a:r>
                        <a:rPr lang="en-GB" sz="2000" dirty="0"/>
                        <a:t>Returns remainder after division (modulus)</a:t>
                      </a:r>
                    </a:p>
                  </a:txBody>
                  <a:tcPr anchor="ctr"/>
                </a:tc>
                <a:extLst>
                  <a:ext uri="{0D108BD9-81ED-4DB2-BD59-A6C34878D82A}">
                    <a16:rowId xmlns:a16="http://schemas.microsoft.com/office/drawing/2014/main" val="2291170675"/>
                  </a:ext>
                </a:extLst>
              </a:tr>
            </a:tbl>
          </a:graphicData>
        </a:graphic>
      </p:graphicFrame>
    </p:spTree>
    <p:extLst>
      <p:ext uri="{BB962C8B-B14F-4D97-AF65-F5344CB8AC3E}">
        <p14:creationId xmlns:p14="http://schemas.microsoft.com/office/powerpoint/2010/main" val="7961486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83465BB-8B29-4749-BDC7-1E6ECBE2F8AB}"/>
              </a:ext>
            </a:extLst>
          </p:cNvPr>
          <p:cNvSpPr>
            <a:spLocks noGrp="1"/>
          </p:cNvSpPr>
          <p:nvPr>
            <p:ph type="ftr" sz="quarter" idx="11"/>
          </p:nvPr>
        </p:nvSpPr>
        <p:spPr>
          <a:xfrm>
            <a:off x="1266825" y="6395107"/>
            <a:ext cx="4750462" cy="329544"/>
          </a:xfrm>
        </p:spPr>
        <p:txBody>
          <a:bodyPr/>
          <a:lstStyle/>
          <a:p>
            <a:r>
              <a:rPr lang="en-GB" sz="1000" b="1" i="1" dirty="0"/>
              <a:t>UWTSD Lectures / ACDA4013 – Embedded C</a:t>
            </a:r>
            <a:endParaRPr lang="en-GB" sz="1000" b="1" i="1" kern="0" dirty="0">
              <a:latin typeface="Arial" panose="020B0604020202020204" pitchFamily="34" charset="0"/>
              <a:ea typeface="Calibri" panose="020F0502020204030204" pitchFamily="34" charset="0"/>
            </a:endParaRPr>
          </a:p>
          <a:p>
            <a:r>
              <a:rPr lang="en-GB" sz="1000" b="1" i="1" dirty="0"/>
              <a:t> </a:t>
            </a:r>
          </a:p>
        </p:txBody>
      </p:sp>
      <p:sp>
        <p:nvSpPr>
          <p:cNvPr id="5" name="Slide Number Placeholder 4">
            <a:extLst>
              <a:ext uri="{FF2B5EF4-FFF2-40B4-BE49-F238E27FC236}">
                <a16:creationId xmlns:a16="http://schemas.microsoft.com/office/drawing/2014/main" id="{B910A263-256E-437E-9398-082612A50E3A}"/>
              </a:ext>
            </a:extLst>
          </p:cNvPr>
          <p:cNvSpPr>
            <a:spLocks noGrp="1"/>
          </p:cNvSpPr>
          <p:nvPr>
            <p:ph type="sldNum" sz="quarter" idx="12"/>
          </p:nvPr>
        </p:nvSpPr>
        <p:spPr/>
        <p:txBody>
          <a:bodyPr/>
          <a:lstStyle/>
          <a:p>
            <a:fld id="{AC82685A-BD3A-4230-8D85-804689F67293}" type="slidenum">
              <a:rPr lang="en-GB" smtClean="0"/>
              <a:t>13</a:t>
            </a:fld>
            <a:endParaRPr lang="en-GB"/>
          </a:p>
        </p:txBody>
      </p:sp>
      <p:pic>
        <p:nvPicPr>
          <p:cNvPr id="7" name="Picture 6">
            <a:extLst>
              <a:ext uri="{FF2B5EF4-FFF2-40B4-BE49-F238E27FC236}">
                <a16:creationId xmlns:a16="http://schemas.microsoft.com/office/drawing/2014/main" id="{6B571F13-6335-433E-8C7B-2F48CF237B64}"/>
              </a:ext>
            </a:extLst>
          </p:cNvPr>
          <p:cNvPicPr>
            <a:picLocks noChangeAspect="1"/>
          </p:cNvPicPr>
          <p:nvPr/>
        </p:nvPicPr>
        <p:blipFill>
          <a:blip r:embed="rId2"/>
          <a:stretch>
            <a:fillRect/>
          </a:stretch>
        </p:blipFill>
        <p:spPr>
          <a:xfrm>
            <a:off x="2984420" y="2303988"/>
            <a:ext cx="5273755" cy="3685144"/>
          </a:xfrm>
          <a:prstGeom prst="rect">
            <a:avLst/>
          </a:prstGeom>
        </p:spPr>
      </p:pic>
      <p:sp>
        <p:nvSpPr>
          <p:cNvPr id="8" name="TextBox 7">
            <a:extLst>
              <a:ext uri="{FF2B5EF4-FFF2-40B4-BE49-F238E27FC236}">
                <a16:creationId xmlns:a16="http://schemas.microsoft.com/office/drawing/2014/main" id="{CEC14A7F-B7B1-477D-A493-E2AD29D2C202}"/>
              </a:ext>
            </a:extLst>
          </p:cNvPr>
          <p:cNvSpPr txBox="1"/>
          <p:nvPr/>
        </p:nvSpPr>
        <p:spPr>
          <a:xfrm>
            <a:off x="0" y="1374794"/>
            <a:ext cx="6888480"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Example of modulus </a:t>
            </a:r>
          </a:p>
        </p:txBody>
      </p:sp>
    </p:spTree>
    <p:extLst>
      <p:ext uri="{BB962C8B-B14F-4D97-AF65-F5344CB8AC3E}">
        <p14:creationId xmlns:p14="http://schemas.microsoft.com/office/powerpoint/2010/main" val="29529735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0" y="1374794"/>
            <a:ext cx="6888480"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Relational Operators</a:t>
            </a:r>
          </a:p>
        </p:txBody>
      </p:sp>
      <p:graphicFrame>
        <p:nvGraphicFramePr>
          <p:cNvPr id="4" name="Table 6">
            <a:extLst>
              <a:ext uri="{FF2B5EF4-FFF2-40B4-BE49-F238E27FC236}">
                <a16:creationId xmlns:a16="http://schemas.microsoft.com/office/drawing/2014/main" id="{353F71F1-552C-45A2-97DB-A9AF6FA24754}"/>
              </a:ext>
            </a:extLst>
          </p:cNvPr>
          <p:cNvGraphicFramePr>
            <a:graphicFrameLocks noGrp="1"/>
          </p:cNvGraphicFramePr>
          <p:nvPr>
            <p:extLst>
              <p:ext uri="{D42A27DB-BD31-4B8C-83A1-F6EECF244321}">
                <p14:modId xmlns:p14="http://schemas.microsoft.com/office/powerpoint/2010/main" val="1211786953"/>
              </p:ext>
            </p:extLst>
          </p:nvPr>
        </p:nvGraphicFramePr>
        <p:xfrm>
          <a:off x="1110342" y="2680952"/>
          <a:ext cx="9492344" cy="2802254"/>
        </p:xfrm>
        <a:graphic>
          <a:graphicData uri="http://schemas.openxmlformats.org/drawingml/2006/table">
            <a:tbl>
              <a:tblPr firstRow="1" bandRow="1">
                <a:tableStyleId>{2D5ABB26-0587-4C30-8999-92F81FD0307C}</a:tableStyleId>
              </a:tblPr>
              <a:tblGrid>
                <a:gridCol w="1802345">
                  <a:extLst>
                    <a:ext uri="{9D8B030D-6E8A-4147-A177-3AD203B41FA5}">
                      <a16:colId xmlns:a16="http://schemas.microsoft.com/office/drawing/2014/main" val="3741703028"/>
                    </a:ext>
                  </a:extLst>
                </a:gridCol>
                <a:gridCol w="7689999">
                  <a:extLst>
                    <a:ext uri="{9D8B030D-6E8A-4147-A177-3AD203B41FA5}">
                      <a16:colId xmlns:a16="http://schemas.microsoft.com/office/drawing/2014/main" val="1729213851"/>
                    </a:ext>
                  </a:extLst>
                </a:gridCol>
              </a:tblGrid>
              <a:tr h="275107">
                <a:tc>
                  <a:txBody>
                    <a:bodyPr/>
                    <a:lstStyle/>
                    <a:p>
                      <a:r>
                        <a:rPr lang="en-GB"/>
                        <a:t>Symbol</a:t>
                      </a:r>
                    </a:p>
                  </a:txBody>
                  <a:tcPr anchor="ctr"/>
                </a:tc>
                <a:tc>
                  <a:txBody>
                    <a:bodyPr/>
                    <a:lstStyle/>
                    <a:p>
                      <a:r>
                        <a:rPr lang="en-GB"/>
                        <a:t>Use in CCS C</a:t>
                      </a:r>
                    </a:p>
                  </a:txBody>
                  <a:tcPr anchor="ctr"/>
                </a:tc>
                <a:extLst>
                  <a:ext uri="{0D108BD9-81ED-4DB2-BD59-A6C34878D82A}">
                    <a16:rowId xmlns:a16="http://schemas.microsoft.com/office/drawing/2014/main" val="1467775287"/>
                  </a:ext>
                </a:extLst>
              </a:tr>
              <a:tr h="275107">
                <a:tc>
                  <a:txBody>
                    <a:bodyPr/>
                    <a:lstStyle/>
                    <a:p>
                      <a:r>
                        <a:rPr lang="en-GB"/>
                        <a:t>==</a:t>
                      </a:r>
                    </a:p>
                  </a:txBody>
                  <a:tcPr anchor="ctr"/>
                </a:tc>
                <a:tc>
                  <a:txBody>
                    <a:bodyPr/>
                    <a:lstStyle/>
                    <a:p>
                      <a:r>
                        <a:rPr lang="en-GB" dirty="0"/>
                        <a:t>Checks if two values are equal</a:t>
                      </a:r>
                    </a:p>
                  </a:txBody>
                  <a:tcPr anchor="ctr"/>
                </a:tc>
                <a:extLst>
                  <a:ext uri="{0D108BD9-81ED-4DB2-BD59-A6C34878D82A}">
                    <a16:rowId xmlns:a16="http://schemas.microsoft.com/office/drawing/2014/main" val="3164896611"/>
                  </a:ext>
                </a:extLst>
              </a:tr>
              <a:tr h="275107">
                <a:tc>
                  <a:txBody>
                    <a:bodyPr/>
                    <a:lstStyle/>
                    <a:p>
                      <a:r>
                        <a:rPr lang="en-GB"/>
                        <a:t>!=</a:t>
                      </a:r>
                    </a:p>
                  </a:txBody>
                  <a:tcPr anchor="ctr"/>
                </a:tc>
                <a:tc>
                  <a:txBody>
                    <a:bodyPr/>
                    <a:lstStyle/>
                    <a:p>
                      <a:r>
                        <a:rPr lang="en-GB"/>
                        <a:t>Checks if two values are not equal</a:t>
                      </a:r>
                    </a:p>
                  </a:txBody>
                  <a:tcPr anchor="ctr"/>
                </a:tc>
                <a:extLst>
                  <a:ext uri="{0D108BD9-81ED-4DB2-BD59-A6C34878D82A}">
                    <a16:rowId xmlns:a16="http://schemas.microsoft.com/office/drawing/2014/main" val="228630429"/>
                  </a:ext>
                </a:extLst>
              </a:tr>
              <a:tr h="275107">
                <a:tc>
                  <a:txBody>
                    <a:bodyPr/>
                    <a:lstStyle/>
                    <a:p>
                      <a:r>
                        <a:rPr lang="en-GB"/>
                        <a:t>&gt;</a:t>
                      </a:r>
                    </a:p>
                  </a:txBody>
                  <a:tcPr anchor="ctr"/>
                </a:tc>
                <a:tc>
                  <a:txBody>
                    <a:bodyPr/>
                    <a:lstStyle/>
                    <a:p>
                      <a:r>
                        <a:rPr lang="en-GB"/>
                        <a:t>Checks if one value is greater than another</a:t>
                      </a:r>
                    </a:p>
                  </a:txBody>
                  <a:tcPr anchor="ctr"/>
                </a:tc>
                <a:extLst>
                  <a:ext uri="{0D108BD9-81ED-4DB2-BD59-A6C34878D82A}">
                    <a16:rowId xmlns:a16="http://schemas.microsoft.com/office/drawing/2014/main" val="868555577"/>
                  </a:ext>
                </a:extLst>
              </a:tr>
              <a:tr h="275107">
                <a:tc>
                  <a:txBody>
                    <a:bodyPr/>
                    <a:lstStyle/>
                    <a:p>
                      <a:r>
                        <a:rPr lang="en-GB"/>
                        <a:t>&lt;</a:t>
                      </a:r>
                    </a:p>
                  </a:txBody>
                  <a:tcPr anchor="ctr"/>
                </a:tc>
                <a:tc>
                  <a:txBody>
                    <a:bodyPr/>
                    <a:lstStyle/>
                    <a:p>
                      <a:r>
                        <a:rPr lang="en-GB"/>
                        <a:t>Checks if one value is less than another</a:t>
                      </a:r>
                    </a:p>
                  </a:txBody>
                  <a:tcPr anchor="ctr"/>
                </a:tc>
                <a:extLst>
                  <a:ext uri="{0D108BD9-81ED-4DB2-BD59-A6C34878D82A}">
                    <a16:rowId xmlns:a16="http://schemas.microsoft.com/office/drawing/2014/main" val="4229600167"/>
                  </a:ext>
                </a:extLst>
              </a:tr>
              <a:tr h="486727">
                <a:tc>
                  <a:txBody>
                    <a:bodyPr/>
                    <a:lstStyle/>
                    <a:p>
                      <a:r>
                        <a:rPr lang="en-GB"/>
                        <a:t>&gt;=</a:t>
                      </a:r>
                    </a:p>
                  </a:txBody>
                  <a:tcPr anchor="ctr"/>
                </a:tc>
                <a:tc>
                  <a:txBody>
                    <a:bodyPr/>
                    <a:lstStyle/>
                    <a:p>
                      <a:r>
                        <a:rPr lang="en-GB" dirty="0"/>
                        <a:t>Checks if one value is greater than or equal to another</a:t>
                      </a:r>
                    </a:p>
                  </a:txBody>
                  <a:tcPr anchor="ctr"/>
                </a:tc>
                <a:extLst>
                  <a:ext uri="{0D108BD9-81ED-4DB2-BD59-A6C34878D82A}">
                    <a16:rowId xmlns:a16="http://schemas.microsoft.com/office/drawing/2014/main" val="2291170675"/>
                  </a:ext>
                </a:extLst>
              </a:tr>
              <a:tr h="486727">
                <a:tc>
                  <a:txBody>
                    <a:bodyPr/>
                    <a:lstStyle/>
                    <a:p>
                      <a:r>
                        <a:rPr lang="en-GB"/>
                        <a:t>&lt;=</a:t>
                      </a:r>
                    </a:p>
                  </a:txBody>
                  <a:tcPr anchor="ctr"/>
                </a:tc>
                <a:tc>
                  <a:txBody>
                    <a:bodyPr/>
                    <a:lstStyle/>
                    <a:p>
                      <a:r>
                        <a:rPr lang="en-GB" dirty="0"/>
                        <a:t>Checks if one value is less than or equal to another</a:t>
                      </a:r>
                    </a:p>
                  </a:txBody>
                  <a:tcPr anchor="ctr"/>
                </a:tc>
                <a:extLst>
                  <a:ext uri="{0D108BD9-81ED-4DB2-BD59-A6C34878D82A}">
                    <a16:rowId xmlns:a16="http://schemas.microsoft.com/office/drawing/2014/main" val="1726673496"/>
                  </a:ext>
                </a:extLst>
              </a:tr>
            </a:tbl>
          </a:graphicData>
        </a:graphic>
      </p:graphicFrame>
    </p:spTree>
    <p:extLst>
      <p:ext uri="{BB962C8B-B14F-4D97-AF65-F5344CB8AC3E}">
        <p14:creationId xmlns:p14="http://schemas.microsoft.com/office/powerpoint/2010/main" val="7114327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276970" y="1465986"/>
            <a:ext cx="6888480"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Logical Operators</a:t>
            </a:r>
          </a:p>
        </p:txBody>
      </p:sp>
      <p:graphicFrame>
        <p:nvGraphicFramePr>
          <p:cNvPr id="4" name="Table 6">
            <a:extLst>
              <a:ext uri="{FF2B5EF4-FFF2-40B4-BE49-F238E27FC236}">
                <a16:creationId xmlns:a16="http://schemas.microsoft.com/office/drawing/2014/main" id="{353F71F1-552C-45A2-97DB-A9AF6FA24754}"/>
              </a:ext>
            </a:extLst>
          </p:cNvPr>
          <p:cNvGraphicFramePr>
            <a:graphicFrameLocks noGrp="1"/>
          </p:cNvGraphicFramePr>
          <p:nvPr>
            <p:extLst>
              <p:ext uri="{D42A27DB-BD31-4B8C-83A1-F6EECF244321}">
                <p14:modId xmlns:p14="http://schemas.microsoft.com/office/powerpoint/2010/main" val="885697650"/>
              </p:ext>
            </p:extLst>
          </p:nvPr>
        </p:nvGraphicFramePr>
        <p:xfrm>
          <a:off x="587827" y="2327125"/>
          <a:ext cx="6001658" cy="1188720"/>
        </p:xfrm>
        <a:graphic>
          <a:graphicData uri="http://schemas.openxmlformats.org/drawingml/2006/table">
            <a:tbl>
              <a:tblPr firstRow="1" bandRow="1">
                <a:tableStyleId>{2D5ABB26-0587-4C30-8999-92F81FD0307C}</a:tableStyleId>
              </a:tblPr>
              <a:tblGrid>
                <a:gridCol w="1139556">
                  <a:extLst>
                    <a:ext uri="{9D8B030D-6E8A-4147-A177-3AD203B41FA5}">
                      <a16:colId xmlns:a16="http://schemas.microsoft.com/office/drawing/2014/main" val="3741703028"/>
                    </a:ext>
                  </a:extLst>
                </a:gridCol>
                <a:gridCol w="4862102">
                  <a:extLst>
                    <a:ext uri="{9D8B030D-6E8A-4147-A177-3AD203B41FA5}">
                      <a16:colId xmlns:a16="http://schemas.microsoft.com/office/drawing/2014/main" val="1729213851"/>
                    </a:ext>
                  </a:extLst>
                </a:gridCol>
              </a:tblGrid>
              <a:tr h="369348">
                <a:tc>
                  <a:txBody>
                    <a:bodyPr/>
                    <a:lstStyle/>
                    <a:p>
                      <a:r>
                        <a:rPr lang="en-GB" sz="2000" b="1" dirty="0"/>
                        <a:t>Symbol</a:t>
                      </a:r>
                    </a:p>
                  </a:txBody>
                  <a:tcPr anchor="ctr"/>
                </a:tc>
                <a:tc>
                  <a:txBody>
                    <a:bodyPr/>
                    <a:lstStyle/>
                    <a:p>
                      <a:r>
                        <a:rPr lang="en-GB" sz="2000" b="1" dirty="0"/>
                        <a:t>Use in CCS C</a:t>
                      </a:r>
                    </a:p>
                  </a:txBody>
                  <a:tcPr anchor="ctr"/>
                </a:tc>
                <a:extLst>
                  <a:ext uri="{0D108BD9-81ED-4DB2-BD59-A6C34878D82A}">
                    <a16:rowId xmlns:a16="http://schemas.microsoft.com/office/drawing/2014/main" val="1467775287"/>
                  </a:ext>
                </a:extLst>
              </a:tr>
              <a:tr h="369348">
                <a:tc>
                  <a:txBody>
                    <a:bodyPr/>
                    <a:lstStyle/>
                    <a:p>
                      <a:r>
                        <a:rPr lang="en-GB" sz="2000"/>
                        <a:t>&amp;&amp;</a:t>
                      </a:r>
                    </a:p>
                  </a:txBody>
                  <a:tcPr anchor="ctr"/>
                </a:tc>
                <a:tc>
                  <a:txBody>
                    <a:bodyPr/>
                    <a:lstStyle/>
                    <a:p>
                      <a:r>
                        <a:rPr lang="en-GB" sz="2000" dirty="0"/>
                        <a:t>Logical AND – both conditions must be true</a:t>
                      </a:r>
                    </a:p>
                  </a:txBody>
                  <a:tcPr anchor="ctr"/>
                </a:tc>
                <a:extLst>
                  <a:ext uri="{0D108BD9-81ED-4DB2-BD59-A6C34878D82A}">
                    <a16:rowId xmlns:a16="http://schemas.microsoft.com/office/drawing/2014/main" val="3164896611"/>
                  </a:ext>
                </a:extLst>
              </a:tr>
              <a:tr h="369348">
                <a:tc>
                  <a:txBody>
                    <a:bodyPr/>
                    <a:lstStyle/>
                    <a:p>
                      <a:r>
                        <a:rPr lang="en-GB" sz="2000"/>
                        <a:t>!</a:t>
                      </a:r>
                    </a:p>
                  </a:txBody>
                  <a:tcPr anchor="ctr"/>
                </a:tc>
                <a:tc>
                  <a:txBody>
                    <a:bodyPr/>
                    <a:lstStyle/>
                    <a:p>
                      <a:r>
                        <a:rPr lang="en-GB" sz="2000" dirty="0"/>
                        <a:t>Logical NOT – reverses the logical result</a:t>
                      </a:r>
                    </a:p>
                  </a:txBody>
                  <a:tcPr anchor="ctr"/>
                </a:tc>
                <a:extLst>
                  <a:ext uri="{0D108BD9-81ED-4DB2-BD59-A6C34878D82A}">
                    <a16:rowId xmlns:a16="http://schemas.microsoft.com/office/drawing/2014/main" val="868555577"/>
                  </a:ext>
                </a:extLst>
              </a:tr>
            </a:tbl>
          </a:graphicData>
        </a:graphic>
      </p:graphicFrame>
      <p:sp>
        <p:nvSpPr>
          <p:cNvPr id="7" name="TextBox 6">
            <a:extLst>
              <a:ext uri="{FF2B5EF4-FFF2-40B4-BE49-F238E27FC236}">
                <a16:creationId xmlns:a16="http://schemas.microsoft.com/office/drawing/2014/main" id="{700F0A3D-9088-4730-A9F3-23604FAFA9D3}"/>
              </a:ext>
            </a:extLst>
          </p:cNvPr>
          <p:cNvSpPr txBox="1"/>
          <p:nvPr/>
        </p:nvSpPr>
        <p:spPr>
          <a:xfrm>
            <a:off x="381000" y="3853764"/>
            <a:ext cx="6888480"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Increment / Decrement Operators</a:t>
            </a:r>
          </a:p>
        </p:txBody>
      </p:sp>
      <p:graphicFrame>
        <p:nvGraphicFramePr>
          <p:cNvPr id="9" name="Table 6">
            <a:extLst>
              <a:ext uri="{FF2B5EF4-FFF2-40B4-BE49-F238E27FC236}">
                <a16:creationId xmlns:a16="http://schemas.microsoft.com/office/drawing/2014/main" id="{68CC8A17-D782-4712-A2D0-43B50B6C5222}"/>
              </a:ext>
            </a:extLst>
          </p:cNvPr>
          <p:cNvGraphicFramePr>
            <a:graphicFrameLocks noGrp="1"/>
          </p:cNvGraphicFramePr>
          <p:nvPr>
            <p:extLst>
              <p:ext uri="{D42A27DB-BD31-4B8C-83A1-F6EECF244321}">
                <p14:modId xmlns:p14="http://schemas.microsoft.com/office/powerpoint/2010/main" val="3240546762"/>
              </p:ext>
            </p:extLst>
          </p:nvPr>
        </p:nvGraphicFramePr>
        <p:xfrm>
          <a:off x="587827" y="4504268"/>
          <a:ext cx="6001658" cy="1188720"/>
        </p:xfrm>
        <a:graphic>
          <a:graphicData uri="http://schemas.openxmlformats.org/drawingml/2006/table">
            <a:tbl>
              <a:tblPr firstRow="1" bandRow="1">
                <a:tableStyleId>{2D5ABB26-0587-4C30-8999-92F81FD0307C}</a:tableStyleId>
              </a:tblPr>
              <a:tblGrid>
                <a:gridCol w="1139556">
                  <a:extLst>
                    <a:ext uri="{9D8B030D-6E8A-4147-A177-3AD203B41FA5}">
                      <a16:colId xmlns:a16="http://schemas.microsoft.com/office/drawing/2014/main" val="3741703028"/>
                    </a:ext>
                  </a:extLst>
                </a:gridCol>
                <a:gridCol w="4862102">
                  <a:extLst>
                    <a:ext uri="{9D8B030D-6E8A-4147-A177-3AD203B41FA5}">
                      <a16:colId xmlns:a16="http://schemas.microsoft.com/office/drawing/2014/main" val="1729213851"/>
                    </a:ext>
                  </a:extLst>
                </a:gridCol>
              </a:tblGrid>
              <a:tr h="369348">
                <a:tc>
                  <a:txBody>
                    <a:bodyPr/>
                    <a:lstStyle/>
                    <a:p>
                      <a:r>
                        <a:rPr lang="en-GB" sz="2000"/>
                        <a:t>Symbol</a:t>
                      </a:r>
                    </a:p>
                  </a:txBody>
                  <a:tcPr anchor="ctr"/>
                </a:tc>
                <a:tc>
                  <a:txBody>
                    <a:bodyPr/>
                    <a:lstStyle/>
                    <a:p>
                      <a:r>
                        <a:rPr lang="en-GB" sz="2000"/>
                        <a:t>Use in CCS C</a:t>
                      </a:r>
                    </a:p>
                  </a:txBody>
                  <a:tcPr anchor="ctr"/>
                </a:tc>
                <a:extLst>
                  <a:ext uri="{0D108BD9-81ED-4DB2-BD59-A6C34878D82A}">
                    <a16:rowId xmlns:a16="http://schemas.microsoft.com/office/drawing/2014/main" val="1467775287"/>
                  </a:ext>
                </a:extLst>
              </a:tr>
              <a:tr h="369348">
                <a:tc>
                  <a:txBody>
                    <a:bodyPr/>
                    <a:lstStyle/>
                    <a:p>
                      <a:r>
                        <a:rPr lang="en-GB" sz="2000"/>
                        <a:t>++</a:t>
                      </a:r>
                    </a:p>
                  </a:txBody>
                  <a:tcPr anchor="ctr"/>
                </a:tc>
                <a:tc>
                  <a:txBody>
                    <a:bodyPr/>
                    <a:lstStyle/>
                    <a:p>
                      <a:r>
                        <a:rPr lang="en-GB" sz="2000" dirty="0"/>
                        <a:t>Increases a variable by 1</a:t>
                      </a:r>
                    </a:p>
                  </a:txBody>
                  <a:tcPr anchor="ctr"/>
                </a:tc>
                <a:extLst>
                  <a:ext uri="{0D108BD9-81ED-4DB2-BD59-A6C34878D82A}">
                    <a16:rowId xmlns:a16="http://schemas.microsoft.com/office/drawing/2014/main" val="3164896611"/>
                  </a:ext>
                </a:extLst>
              </a:tr>
              <a:tr h="369348">
                <a:tc>
                  <a:txBody>
                    <a:bodyPr/>
                    <a:lstStyle/>
                    <a:p>
                      <a:r>
                        <a:rPr lang="en-GB" sz="2000"/>
                        <a:t>--</a:t>
                      </a:r>
                    </a:p>
                  </a:txBody>
                  <a:tcPr anchor="ctr"/>
                </a:tc>
                <a:tc>
                  <a:txBody>
                    <a:bodyPr/>
                    <a:lstStyle/>
                    <a:p>
                      <a:r>
                        <a:rPr lang="en-GB" sz="2000" dirty="0"/>
                        <a:t>Decreases a variable by 1</a:t>
                      </a:r>
                    </a:p>
                  </a:txBody>
                  <a:tcPr anchor="ctr"/>
                </a:tc>
                <a:extLst>
                  <a:ext uri="{0D108BD9-81ED-4DB2-BD59-A6C34878D82A}">
                    <a16:rowId xmlns:a16="http://schemas.microsoft.com/office/drawing/2014/main" val="868555577"/>
                  </a:ext>
                </a:extLst>
              </a:tr>
            </a:tbl>
          </a:graphicData>
        </a:graphic>
      </p:graphicFrame>
    </p:spTree>
    <p:extLst>
      <p:ext uri="{BB962C8B-B14F-4D97-AF65-F5344CB8AC3E}">
        <p14:creationId xmlns:p14="http://schemas.microsoft.com/office/powerpoint/2010/main" val="15205212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276970" y="1465986"/>
            <a:ext cx="6888480"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Bitwise Operators</a:t>
            </a:r>
          </a:p>
        </p:txBody>
      </p:sp>
      <p:graphicFrame>
        <p:nvGraphicFramePr>
          <p:cNvPr id="4" name="Table 6">
            <a:extLst>
              <a:ext uri="{FF2B5EF4-FFF2-40B4-BE49-F238E27FC236}">
                <a16:creationId xmlns:a16="http://schemas.microsoft.com/office/drawing/2014/main" id="{353F71F1-552C-45A2-97DB-A9AF6FA24754}"/>
              </a:ext>
            </a:extLst>
          </p:cNvPr>
          <p:cNvGraphicFramePr>
            <a:graphicFrameLocks noGrp="1"/>
          </p:cNvGraphicFramePr>
          <p:nvPr>
            <p:extLst>
              <p:ext uri="{D42A27DB-BD31-4B8C-83A1-F6EECF244321}">
                <p14:modId xmlns:p14="http://schemas.microsoft.com/office/powerpoint/2010/main" val="4141911719"/>
              </p:ext>
            </p:extLst>
          </p:nvPr>
        </p:nvGraphicFramePr>
        <p:xfrm>
          <a:off x="718455" y="2385182"/>
          <a:ext cx="7910288" cy="3355218"/>
        </p:xfrm>
        <a:graphic>
          <a:graphicData uri="http://schemas.openxmlformats.org/drawingml/2006/table">
            <a:tbl>
              <a:tblPr firstRow="1" bandRow="1">
                <a:tableStyleId>{2D5ABB26-0587-4C30-8999-92F81FD0307C}</a:tableStyleId>
              </a:tblPr>
              <a:tblGrid>
                <a:gridCol w="1501955">
                  <a:extLst>
                    <a:ext uri="{9D8B030D-6E8A-4147-A177-3AD203B41FA5}">
                      <a16:colId xmlns:a16="http://schemas.microsoft.com/office/drawing/2014/main" val="3741703028"/>
                    </a:ext>
                  </a:extLst>
                </a:gridCol>
                <a:gridCol w="6408333">
                  <a:extLst>
                    <a:ext uri="{9D8B030D-6E8A-4147-A177-3AD203B41FA5}">
                      <a16:colId xmlns:a16="http://schemas.microsoft.com/office/drawing/2014/main" val="1729213851"/>
                    </a:ext>
                  </a:extLst>
                </a:gridCol>
              </a:tblGrid>
              <a:tr h="444073">
                <a:tc>
                  <a:txBody>
                    <a:bodyPr/>
                    <a:lstStyle/>
                    <a:p>
                      <a:r>
                        <a:rPr lang="en-GB" sz="2100"/>
                        <a:t>Symbol</a:t>
                      </a:r>
                    </a:p>
                  </a:txBody>
                  <a:tcPr anchor="ctr"/>
                </a:tc>
                <a:tc>
                  <a:txBody>
                    <a:bodyPr/>
                    <a:lstStyle/>
                    <a:p>
                      <a:r>
                        <a:rPr lang="en-GB" sz="2100"/>
                        <a:t>Use in CCS C</a:t>
                      </a:r>
                    </a:p>
                  </a:txBody>
                  <a:tcPr anchor="ctr"/>
                </a:tc>
                <a:extLst>
                  <a:ext uri="{0D108BD9-81ED-4DB2-BD59-A6C34878D82A}">
                    <a16:rowId xmlns:a16="http://schemas.microsoft.com/office/drawing/2014/main" val="1467775287"/>
                  </a:ext>
                </a:extLst>
              </a:tr>
              <a:tr h="444073">
                <a:tc>
                  <a:txBody>
                    <a:bodyPr/>
                    <a:lstStyle/>
                    <a:p>
                      <a:r>
                        <a:rPr lang="en-GB" sz="2100"/>
                        <a:t>&amp;</a:t>
                      </a:r>
                    </a:p>
                  </a:txBody>
                  <a:tcPr anchor="ctr"/>
                </a:tc>
                <a:tc>
                  <a:txBody>
                    <a:bodyPr/>
                    <a:lstStyle/>
                    <a:p>
                      <a:r>
                        <a:rPr lang="en-GB" sz="2100"/>
                        <a:t>Bitwise AND – often used to mask bits</a:t>
                      </a:r>
                    </a:p>
                  </a:txBody>
                  <a:tcPr anchor="ctr"/>
                </a:tc>
                <a:extLst>
                  <a:ext uri="{0D108BD9-81ED-4DB2-BD59-A6C34878D82A}">
                    <a16:rowId xmlns:a16="http://schemas.microsoft.com/office/drawing/2014/main" val="3164896611"/>
                  </a:ext>
                </a:extLst>
              </a:tr>
              <a:tr h="444073">
                <a:tc>
                  <a:txBody>
                    <a:bodyPr/>
                    <a:lstStyle/>
                    <a:p>
                      <a:r>
                        <a:rPr lang="en-GB" sz="2100"/>
                        <a:t>^</a:t>
                      </a:r>
                    </a:p>
                  </a:txBody>
                  <a:tcPr anchor="ctr"/>
                </a:tc>
                <a:tc>
                  <a:txBody>
                    <a:bodyPr/>
                    <a:lstStyle/>
                    <a:p>
                      <a:r>
                        <a:rPr lang="en-GB" sz="2100" dirty="0"/>
                        <a:t>Bitwise XOR – toggles specific bits</a:t>
                      </a:r>
                    </a:p>
                  </a:txBody>
                  <a:tcPr anchor="ctr"/>
                </a:tc>
                <a:extLst>
                  <a:ext uri="{0D108BD9-81ED-4DB2-BD59-A6C34878D82A}">
                    <a16:rowId xmlns:a16="http://schemas.microsoft.com/office/drawing/2014/main" val="2650877219"/>
                  </a:ext>
                </a:extLst>
              </a:tr>
              <a:tr h="444073">
                <a:tc>
                  <a:txBody>
                    <a:bodyPr/>
                    <a:lstStyle/>
                    <a:p>
                      <a:r>
                        <a:rPr lang="en-GB" sz="2100"/>
                        <a:t>~</a:t>
                      </a:r>
                    </a:p>
                  </a:txBody>
                  <a:tcPr anchor="ctr"/>
                </a:tc>
                <a:tc>
                  <a:txBody>
                    <a:bodyPr/>
                    <a:lstStyle/>
                    <a:p>
                      <a:r>
                        <a:rPr lang="en-GB" sz="2100"/>
                        <a:t>Bitwise NOT – inverts bits</a:t>
                      </a:r>
                    </a:p>
                  </a:txBody>
                  <a:tcPr anchor="ctr"/>
                </a:tc>
                <a:extLst>
                  <a:ext uri="{0D108BD9-81ED-4DB2-BD59-A6C34878D82A}">
                    <a16:rowId xmlns:a16="http://schemas.microsoft.com/office/drawing/2014/main" val="1188881350"/>
                  </a:ext>
                </a:extLst>
              </a:tr>
              <a:tr h="789463">
                <a:tc>
                  <a:txBody>
                    <a:bodyPr/>
                    <a:lstStyle/>
                    <a:p>
                      <a:r>
                        <a:rPr lang="en-GB" sz="2100"/>
                        <a:t>&lt;&lt;</a:t>
                      </a:r>
                    </a:p>
                  </a:txBody>
                  <a:tcPr anchor="ctr"/>
                </a:tc>
                <a:tc>
                  <a:txBody>
                    <a:bodyPr/>
                    <a:lstStyle/>
                    <a:p>
                      <a:r>
                        <a:rPr lang="en-GB" sz="2100"/>
                        <a:t>Left shift – shifts bits to the left (×2 per shift)</a:t>
                      </a:r>
                    </a:p>
                  </a:txBody>
                  <a:tcPr anchor="ctr"/>
                </a:tc>
                <a:extLst>
                  <a:ext uri="{0D108BD9-81ED-4DB2-BD59-A6C34878D82A}">
                    <a16:rowId xmlns:a16="http://schemas.microsoft.com/office/drawing/2014/main" val="2274893444"/>
                  </a:ext>
                </a:extLst>
              </a:tr>
              <a:tr h="789463">
                <a:tc>
                  <a:txBody>
                    <a:bodyPr/>
                    <a:lstStyle/>
                    <a:p>
                      <a:r>
                        <a:rPr lang="en-GB" sz="2100"/>
                        <a:t>&gt;&gt;</a:t>
                      </a:r>
                    </a:p>
                  </a:txBody>
                  <a:tcPr anchor="ctr"/>
                </a:tc>
                <a:tc>
                  <a:txBody>
                    <a:bodyPr/>
                    <a:lstStyle/>
                    <a:p>
                      <a:r>
                        <a:rPr lang="en-GB" sz="2100" dirty="0"/>
                        <a:t>Right shift – shifts bits to the right (÷2 per shift)</a:t>
                      </a:r>
                    </a:p>
                  </a:txBody>
                  <a:tcPr anchor="ctr"/>
                </a:tc>
                <a:extLst>
                  <a:ext uri="{0D108BD9-81ED-4DB2-BD59-A6C34878D82A}">
                    <a16:rowId xmlns:a16="http://schemas.microsoft.com/office/drawing/2014/main" val="233566512"/>
                  </a:ext>
                </a:extLst>
              </a:tr>
            </a:tbl>
          </a:graphicData>
        </a:graphic>
      </p:graphicFrame>
    </p:spTree>
    <p:extLst>
      <p:ext uri="{BB962C8B-B14F-4D97-AF65-F5344CB8AC3E}">
        <p14:creationId xmlns:p14="http://schemas.microsoft.com/office/powerpoint/2010/main" val="11174480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276970" y="1465986"/>
            <a:ext cx="6888480"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Assignment Operators</a:t>
            </a:r>
          </a:p>
        </p:txBody>
      </p:sp>
      <p:graphicFrame>
        <p:nvGraphicFramePr>
          <p:cNvPr id="4" name="Table 6">
            <a:extLst>
              <a:ext uri="{FF2B5EF4-FFF2-40B4-BE49-F238E27FC236}">
                <a16:creationId xmlns:a16="http://schemas.microsoft.com/office/drawing/2014/main" id="{353F71F1-552C-45A2-97DB-A9AF6FA24754}"/>
              </a:ext>
            </a:extLst>
          </p:cNvPr>
          <p:cNvGraphicFramePr>
            <a:graphicFrameLocks noGrp="1"/>
          </p:cNvGraphicFramePr>
          <p:nvPr>
            <p:extLst>
              <p:ext uri="{D42A27DB-BD31-4B8C-83A1-F6EECF244321}">
                <p14:modId xmlns:p14="http://schemas.microsoft.com/office/powerpoint/2010/main" val="645887540"/>
              </p:ext>
            </p:extLst>
          </p:nvPr>
        </p:nvGraphicFramePr>
        <p:xfrm>
          <a:off x="1059541" y="2188532"/>
          <a:ext cx="9231088" cy="3762240"/>
        </p:xfrm>
        <a:graphic>
          <a:graphicData uri="http://schemas.openxmlformats.org/drawingml/2006/table">
            <a:tbl>
              <a:tblPr firstRow="1" bandRow="1">
                <a:tableStyleId>{2D5ABB26-0587-4C30-8999-92F81FD0307C}</a:tableStyleId>
              </a:tblPr>
              <a:tblGrid>
                <a:gridCol w="1752740">
                  <a:extLst>
                    <a:ext uri="{9D8B030D-6E8A-4147-A177-3AD203B41FA5}">
                      <a16:colId xmlns:a16="http://schemas.microsoft.com/office/drawing/2014/main" val="3741703028"/>
                    </a:ext>
                  </a:extLst>
                </a:gridCol>
                <a:gridCol w="7478348">
                  <a:extLst>
                    <a:ext uri="{9D8B030D-6E8A-4147-A177-3AD203B41FA5}">
                      <a16:colId xmlns:a16="http://schemas.microsoft.com/office/drawing/2014/main" val="1729213851"/>
                    </a:ext>
                  </a:extLst>
                </a:gridCol>
              </a:tblGrid>
              <a:tr h="396810">
                <a:tc>
                  <a:txBody>
                    <a:bodyPr/>
                    <a:lstStyle/>
                    <a:p>
                      <a:r>
                        <a:rPr lang="en-GB" sz="2100"/>
                        <a:t>Symbol</a:t>
                      </a:r>
                    </a:p>
                  </a:txBody>
                  <a:tcPr anchor="ctr"/>
                </a:tc>
                <a:tc>
                  <a:txBody>
                    <a:bodyPr/>
                    <a:lstStyle/>
                    <a:p>
                      <a:r>
                        <a:rPr lang="en-GB" sz="2100"/>
                        <a:t>Use in CCS C</a:t>
                      </a:r>
                    </a:p>
                  </a:txBody>
                  <a:tcPr anchor="ctr"/>
                </a:tc>
                <a:extLst>
                  <a:ext uri="{0D108BD9-81ED-4DB2-BD59-A6C34878D82A}">
                    <a16:rowId xmlns:a16="http://schemas.microsoft.com/office/drawing/2014/main" val="1467775287"/>
                  </a:ext>
                </a:extLst>
              </a:tr>
              <a:tr h="396810">
                <a:tc>
                  <a:txBody>
                    <a:bodyPr/>
                    <a:lstStyle/>
                    <a:p>
                      <a:r>
                        <a:rPr lang="en-GB" sz="2100"/>
                        <a:t>=</a:t>
                      </a:r>
                    </a:p>
                  </a:txBody>
                  <a:tcPr anchor="ctr"/>
                </a:tc>
                <a:tc>
                  <a:txBody>
                    <a:bodyPr/>
                    <a:lstStyle/>
                    <a:p>
                      <a:r>
                        <a:rPr lang="en-GB" sz="2100"/>
                        <a:t>Assigns a value to a variable</a:t>
                      </a:r>
                    </a:p>
                  </a:txBody>
                  <a:tcPr anchor="ctr"/>
                </a:tc>
                <a:extLst>
                  <a:ext uri="{0D108BD9-81ED-4DB2-BD59-A6C34878D82A}">
                    <a16:rowId xmlns:a16="http://schemas.microsoft.com/office/drawing/2014/main" val="3164896611"/>
                  </a:ext>
                </a:extLst>
              </a:tr>
              <a:tr h="396810">
                <a:tc>
                  <a:txBody>
                    <a:bodyPr/>
                    <a:lstStyle/>
                    <a:p>
                      <a:r>
                        <a:rPr lang="en-GB" sz="2100"/>
                        <a:t>+=</a:t>
                      </a:r>
                    </a:p>
                  </a:txBody>
                  <a:tcPr anchor="ctr"/>
                </a:tc>
                <a:tc>
                  <a:txBody>
                    <a:bodyPr/>
                    <a:lstStyle/>
                    <a:p>
                      <a:r>
                        <a:rPr lang="en-GB" sz="2100"/>
                        <a:t>Adds and assigns the result</a:t>
                      </a:r>
                    </a:p>
                  </a:txBody>
                  <a:tcPr anchor="ctr"/>
                </a:tc>
                <a:extLst>
                  <a:ext uri="{0D108BD9-81ED-4DB2-BD59-A6C34878D82A}">
                    <a16:rowId xmlns:a16="http://schemas.microsoft.com/office/drawing/2014/main" val="2650877219"/>
                  </a:ext>
                </a:extLst>
              </a:tr>
              <a:tr h="396810">
                <a:tc>
                  <a:txBody>
                    <a:bodyPr/>
                    <a:lstStyle/>
                    <a:p>
                      <a:r>
                        <a:rPr lang="en-GB" sz="2100"/>
                        <a:t>-=</a:t>
                      </a:r>
                    </a:p>
                  </a:txBody>
                  <a:tcPr anchor="ctr"/>
                </a:tc>
                <a:tc>
                  <a:txBody>
                    <a:bodyPr/>
                    <a:lstStyle/>
                    <a:p>
                      <a:r>
                        <a:rPr lang="en-GB" sz="2100"/>
                        <a:t>Subtracts and assigns the result</a:t>
                      </a:r>
                    </a:p>
                  </a:txBody>
                  <a:tcPr anchor="ctr"/>
                </a:tc>
                <a:extLst>
                  <a:ext uri="{0D108BD9-81ED-4DB2-BD59-A6C34878D82A}">
                    <a16:rowId xmlns:a16="http://schemas.microsoft.com/office/drawing/2014/main" val="1188881350"/>
                  </a:ext>
                </a:extLst>
              </a:tr>
              <a:tr h="705440">
                <a:tc>
                  <a:txBody>
                    <a:bodyPr/>
                    <a:lstStyle/>
                    <a:p>
                      <a:r>
                        <a:rPr lang="en-GB" sz="2100"/>
                        <a:t>*=</a:t>
                      </a:r>
                    </a:p>
                  </a:txBody>
                  <a:tcPr anchor="ctr"/>
                </a:tc>
                <a:tc>
                  <a:txBody>
                    <a:bodyPr/>
                    <a:lstStyle/>
                    <a:p>
                      <a:r>
                        <a:rPr lang="en-GB" sz="2100"/>
                        <a:t>Multiplies and assigns the result</a:t>
                      </a:r>
                    </a:p>
                  </a:txBody>
                  <a:tcPr anchor="ctr"/>
                </a:tc>
                <a:extLst>
                  <a:ext uri="{0D108BD9-81ED-4DB2-BD59-A6C34878D82A}">
                    <a16:rowId xmlns:a16="http://schemas.microsoft.com/office/drawing/2014/main" val="2274893444"/>
                  </a:ext>
                </a:extLst>
              </a:tr>
              <a:tr h="705440">
                <a:tc>
                  <a:txBody>
                    <a:bodyPr/>
                    <a:lstStyle/>
                    <a:p>
                      <a:r>
                        <a:rPr lang="en-GB" sz="2100"/>
                        <a:t>/=</a:t>
                      </a:r>
                    </a:p>
                  </a:txBody>
                  <a:tcPr anchor="ctr"/>
                </a:tc>
                <a:tc>
                  <a:txBody>
                    <a:bodyPr/>
                    <a:lstStyle/>
                    <a:p>
                      <a:r>
                        <a:rPr lang="en-GB" sz="2100"/>
                        <a:t>Divides and assigns the result</a:t>
                      </a:r>
                    </a:p>
                  </a:txBody>
                  <a:tcPr anchor="ctr"/>
                </a:tc>
                <a:extLst>
                  <a:ext uri="{0D108BD9-81ED-4DB2-BD59-A6C34878D82A}">
                    <a16:rowId xmlns:a16="http://schemas.microsoft.com/office/drawing/2014/main" val="233566512"/>
                  </a:ext>
                </a:extLst>
              </a:tr>
              <a:tr h="705440">
                <a:tc>
                  <a:txBody>
                    <a:bodyPr/>
                    <a:lstStyle/>
                    <a:p>
                      <a:r>
                        <a:rPr lang="en-GB" sz="2100"/>
                        <a:t>%=</a:t>
                      </a:r>
                    </a:p>
                  </a:txBody>
                  <a:tcPr anchor="ctr"/>
                </a:tc>
                <a:tc>
                  <a:txBody>
                    <a:bodyPr/>
                    <a:lstStyle/>
                    <a:p>
                      <a:r>
                        <a:rPr lang="en-GB" sz="2100" dirty="0"/>
                        <a:t>Modulus and assigns the result</a:t>
                      </a:r>
                    </a:p>
                  </a:txBody>
                  <a:tcPr anchor="ctr"/>
                </a:tc>
                <a:extLst>
                  <a:ext uri="{0D108BD9-81ED-4DB2-BD59-A6C34878D82A}">
                    <a16:rowId xmlns:a16="http://schemas.microsoft.com/office/drawing/2014/main" val="916612998"/>
                  </a:ext>
                </a:extLst>
              </a:tr>
            </a:tbl>
          </a:graphicData>
        </a:graphic>
      </p:graphicFrame>
    </p:spTree>
    <p:extLst>
      <p:ext uri="{BB962C8B-B14F-4D97-AF65-F5344CB8AC3E}">
        <p14:creationId xmlns:p14="http://schemas.microsoft.com/office/powerpoint/2010/main" val="27000072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374914" y="2195061"/>
            <a:ext cx="5325286" cy="3385157"/>
          </a:xfrm>
          <a:prstGeom prst="rect">
            <a:avLst/>
          </a:prstGeom>
          <a:noFill/>
        </p:spPr>
        <p:txBody>
          <a:bodyPr wrap="square" lIns="91440" tIns="45720" rIns="91440" bIns="45720" rtlCol="0" anchor="t">
            <a:spAutoFit/>
          </a:bodyPr>
          <a:lstStyle/>
          <a:p>
            <a:pPr marL="1257300" lvl="2" indent="-342900" algn="just">
              <a:lnSpc>
                <a:spcPct val="200000"/>
              </a:lnSpc>
              <a:buFont typeface="Arial" panose="020B0604020202020204" pitchFamily="34" charset="0"/>
              <a:buChar char="•"/>
            </a:pPr>
            <a:r>
              <a:rPr lang="en-GB" sz="2200" dirty="0">
                <a:latin typeface="Book Antiqua" panose="02040602050305030304" pitchFamily="18" charset="0"/>
                <a:ea typeface="Cambria"/>
              </a:rPr>
              <a:t>Different operators perform various operations on data.</a:t>
            </a:r>
          </a:p>
          <a:p>
            <a:pPr marL="1257300" lvl="2" indent="-342900" algn="just">
              <a:lnSpc>
                <a:spcPct val="200000"/>
              </a:lnSpc>
              <a:buFont typeface="Arial" panose="020B0604020202020204" pitchFamily="34" charset="0"/>
              <a:buChar char="•"/>
            </a:pPr>
            <a:r>
              <a:rPr lang="en-GB" sz="2200" dirty="0">
                <a:latin typeface="Book Antiqua" panose="02040602050305030304" pitchFamily="18" charset="0"/>
                <a:ea typeface="Cambria"/>
              </a:rPr>
              <a:t>The example shows arithmetic, relational, and logical operators.</a:t>
            </a:r>
            <a:endParaRPr lang="en-GB" sz="2200" b="1" dirty="0">
              <a:latin typeface="Book Antiqua" panose="02040602050305030304" pitchFamily="18" charset="0"/>
              <a:ea typeface="Cambria"/>
            </a:endParaRP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69719" y="1538736"/>
            <a:ext cx="6888480"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Operators</a:t>
            </a:r>
          </a:p>
        </p:txBody>
      </p:sp>
      <p:pic>
        <p:nvPicPr>
          <p:cNvPr id="12" name="Picture 11">
            <a:extLst>
              <a:ext uri="{FF2B5EF4-FFF2-40B4-BE49-F238E27FC236}">
                <a16:creationId xmlns:a16="http://schemas.microsoft.com/office/drawing/2014/main" id="{53767973-C3DE-4EB3-AF35-CF963FA1A8FA}"/>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8800"/>
                    </a14:imgEffect>
                  </a14:imgLayer>
                </a14:imgProps>
              </a:ext>
            </a:extLst>
          </a:blip>
          <a:stretch>
            <a:fillRect/>
          </a:stretch>
        </p:blipFill>
        <p:spPr>
          <a:xfrm>
            <a:off x="5574687" y="3081766"/>
            <a:ext cx="6407112" cy="2237498"/>
          </a:xfrm>
          <a:prstGeom prst="rect">
            <a:avLst/>
          </a:prstGeom>
        </p:spPr>
      </p:pic>
    </p:spTree>
    <p:extLst>
      <p:ext uri="{BB962C8B-B14F-4D97-AF65-F5344CB8AC3E}">
        <p14:creationId xmlns:p14="http://schemas.microsoft.com/office/powerpoint/2010/main" val="12241456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50800" y="2154523"/>
            <a:ext cx="10007248" cy="1699696"/>
          </a:xfrm>
          <a:prstGeom prst="rect">
            <a:avLst/>
          </a:prstGeom>
          <a:noFill/>
        </p:spPr>
        <p:txBody>
          <a:bodyPr wrap="square" lIns="91440" tIns="45720" rIns="91440" bIns="45720" rtlCol="0" anchor="t">
            <a:spAutoFit/>
          </a:bodyPr>
          <a:lstStyle/>
          <a:p>
            <a:pPr lvl="2" algn="just">
              <a:lnSpc>
                <a:spcPct val="150000"/>
              </a:lnSpc>
            </a:pPr>
            <a:r>
              <a:rPr lang="en-GB" sz="2400" b="1" dirty="0">
                <a:latin typeface="Book Antiqua" panose="02040602050305030304" pitchFamily="18" charset="0"/>
                <a:ea typeface="Cambria"/>
              </a:rPr>
              <a:t>Arithmetic Operator: </a:t>
            </a:r>
          </a:p>
          <a:p>
            <a:pPr marL="1790700" lvl="2" indent="-342900" algn="just">
              <a:lnSpc>
                <a:spcPct val="150000"/>
              </a:lnSpc>
              <a:buFont typeface="Arial" panose="020B0604020202020204" pitchFamily="34" charset="0"/>
              <a:buChar char="•"/>
            </a:pPr>
            <a:r>
              <a:rPr lang="en-GB" sz="2400" dirty="0">
                <a:latin typeface="Book Antiqua" panose="02040602050305030304" pitchFamily="18" charset="0"/>
                <a:ea typeface="Cambria"/>
              </a:rPr>
              <a:t>A ‘+’ operator is used to add the values 5 and 3, storing the  result in the variable ‘result’. </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50800" y="1155167"/>
            <a:ext cx="6888480"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Operators (+)</a:t>
            </a:r>
          </a:p>
        </p:txBody>
      </p:sp>
      <p:pic>
        <p:nvPicPr>
          <p:cNvPr id="7" name="Picture 6">
            <a:extLst>
              <a:ext uri="{FF2B5EF4-FFF2-40B4-BE49-F238E27FC236}">
                <a16:creationId xmlns:a16="http://schemas.microsoft.com/office/drawing/2014/main" id="{C024D388-42B2-4B40-B24D-BDD289F25F7C}"/>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8800"/>
                    </a14:imgEffect>
                  </a14:imgLayer>
                </a14:imgProps>
              </a:ext>
            </a:extLst>
          </a:blip>
          <a:stretch>
            <a:fillRect/>
          </a:stretch>
        </p:blipFill>
        <p:spPr>
          <a:xfrm>
            <a:off x="1215556" y="4265613"/>
            <a:ext cx="8735644" cy="1257475"/>
          </a:xfrm>
          <a:prstGeom prst="rect">
            <a:avLst/>
          </a:prstGeom>
        </p:spPr>
      </p:pic>
    </p:spTree>
    <p:extLst>
      <p:ext uri="{BB962C8B-B14F-4D97-AF65-F5344CB8AC3E}">
        <p14:creationId xmlns:p14="http://schemas.microsoft.com/office/powerpoint/2010/main" val="34842274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271167" y="1568384"/>
            <a:ext cx="11590807" cy="1498487"/>
          </a:xfrm>
          <a:prstGeom prst="rect">
            <a:avLst/>
          </a:prstGeom>
          <a:noFill/>
        </p:spPr>
        <p:txBody>
          <a:bodyPr wrap="square" lIns="91440" tIns="45720" rIns="91440" bIns="45720" rtlCol="0" anchor="t">
            <a:spAutoFit/>
          </a:bodyPr>
          <a:lstStyle/>
          <a:p>
            <a:pPr lvl="2">
              <a:lnSpc>
                <a:spcPct val="150000"/>
              </a:lnSpc>
            </a:pPr>
            <a:r>
              <a:rPr lang="en-GB" sz="2100" b="1" dirty="0">
                <a:latin typeface="Book Antiqua" panose="02040602050305030304" pitchFamily="18" charset="0"/>
                <a:ea typeface="Cambria"/>
              </a:rPr>
              <a:t>Relational Operator: </a:t>
            </a:r>
          </a:p>
          <a:p>
            <a:pPr marL="1257300" lvl="2" indent="-342900">
              <a:lnSpc>
                <a:spcPct val="150000"/>
              </a:lnSpc>
              <a:buFont typeface="Arial" panose="020B0604020202020204" pitchFamily="34" charset="0"/>
              <a:buChar char="•"/>
            </a:pPr>
            <a:r>
              <a:rPr lang="en-GB" sz="2100" dirty="0">
                <a:latin typeface="Book Antiqua" panose="02040602050305030304" pitchFamily="18" charset="0"/>
                <a:ea typeface="Cambria"/>
              </a:rPr>
              <a:t>The greater than </a:t>
            </a:r>
            <a:r>
              <a:rPr lang="en-GB" sz="2100" b="1" dirty="0">
                <a:latin typeface="Book Antiqua" panose="02040602050305030304" pitchFamily="18" charset="0"/>
                <a:ea typeface="Cambria"/>
              </a:rPr>
              <a:t>(&gt;) </a:t>
            </a:r>
            <a:r>
              <a:rPr lang="en-GB" sz="2100" dirty="0">
                <a:latin typeface="Book Antiqua" panose="02040602050305030304" pitchFamily="18" charset="0"/>
                <a:ea typeface="Cambria"/>
              </a:rPr>
              <a:t>and less than</a:t>
            </a:r>
            <a:r>
              <a:rPr lang="en-GB" sz="2100" b="1" dirty="0">
                <a:latin typeface="Book Antiqua" panose="02040602050305030304" pitchFamily="18" charset="0"/>
                <a:ea typeface="Cambria"/>
              </a:rPr>
              <a:t> (&lt;) </a:t>
            </a:r>
            <a:r>
              <a:rPr lang="en-GB" sz="2100" dirty="0">
                <a:latin typeface="Book Antiqua" panose="02040602050305030304" pitchFamily="18" charset="0"/>
                <a:ea typeface="Cambria"/>
              </a:rPr>
              <a:t>are </a:t>
            </a:r>
            <a:r>
              <a:rPr lang="en-GB" sz="2100" b="1" dirty="0">
                <a:latin typeface="Book Antiqua" panose="02040602050305030304" pitchFamily="18" charset="0"/>
                <a:ea typeface="Cambria"/>
              </a:rPr>
              <a:t>relational operators </a:t>
            </a:r>
            <a:r>
              <a:rPr lang="en-GB" sz="2100" dirty="0">
                <a:latin typeface="Book Antiqua" panose="02040602050305030304" pitchFamily="18" charset="0"/>
                <a:ea typeface="Cambria"/>
              </a:rPr>
              <a:t>that return true or false based on the comparison.</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50800" y="1155167"/>
            <a:ext cx="6888480"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Operators (&gt;,&lt;,&amp;&amp;)</a:t>
            </a:r>
          </a:p>
        </p:txBody>
      </p:sp>
      <p:pic>
        <p:nvPicPr>
          <p:cNvPr id="7" name="Picture 6">
            <a:extLst>
              <a:ext uri="{FF2B5EF4-FFF2-40B4-BE49-F238E27FC236}">
                <a16:creationId xmlns:a16="http://schemas.microsoft.com/office/drawing/2014/main" id="{BE54B635-68C8-44E3-8425-E604A8A36AA0}"/>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8800"/>
                    </a14:imgEffect>
                  </a14:imgLayer>
                </a14:imgProps>
              </a:ext>
            </a:extLst>
          </a:blip>
          <a:stretch>
            <a:fillRect/>
          </a:stretch>
        </p:blipFill>
        <p:spPr>
          <a:xfrm>
            <a:off x="4461984" y="2674806"/>
            <a:ext cx="7238086" cy="1757224"/>
          </a:xfrm>
          <a:prstGeom prst="rect">
            <a:avLst/>
          </a:prstGeom>
        </p:spPr>
      </p:pic>
      <p:sp>
        <p:nvSpPr>
          <p:cNvPr id="10" name="TextBox 9">
            <a:extLst>
              <a:ext uri="{FF2B5EF4-FFF2-40B4-BE49-F238E27FC236}">
                <a16:creationId xmlns:a16="http://schemas.microsoft.com/office/drawing/2014/main" id="{89966700-B617-4E96-834F-A2B36AB1FA20}"/>
              </a:ext>
            </a:extLst>
          </p:cNvPr>
          <p:cNvSpPr txBox="1"/>
          <p:nvPr/>
        </p:nvSpPr>
        <p:spPr>
          <a:xfrm>
            <a:off x="-94593" y="3981309"/>
            <a:ext cx="6098103" cy="2467983"/>
          </a:xfrm>
          <a:prstGeom prst="rect">
            <a:avLst/>
          </a:prstGeom>
          <a:noFill/>
        </p:spPr>
        <p:txBody>
          <a:bodyPr wrap="square" lIns="91440" tIns="45720" rIns="91440" bIns="45720" rtlCol="0" anchor="t">
            <a:spAutoFit/>
          </a:bodyPr>
          <a:lstStyle/>
          <a:p>
            <a:pPr lvl="2" algn="just">
              <a:lnSpc>
                <a:spcPct val="150000"/>
              </a:lnSpc>
            </a:pPr>
            <a:r>
              <a:rPr lang="en-GB" sz="2100" b="1" dirty="0">
                <a:latin typeface="Book Antiqua" panose="02040602050305030304" pitchFamily="18" charset="0"/>
                <a:ea typeface="Cambria"/>
              </a:rPr>
              <a:t>Logical Operator:</a:t>
            </a:r>
          </a:p>
          <a:p>
            <a:pPr marL="1257300" lvl="2" indent="-342900" algn="just">
              <a:lnSpc>
                <a:spcPct val="150000"/>
              </a:lnSpc>
              <a:buFont typeface="Arial" panose="020B0604020202020204" pitchFamily="34" charset="0"/>
              <a:buChar char="•"/>
            </a:pPr>
            <a:r>
              <a:rPr lang="en-GB" sz="2100" dirty="0">
                <a:latin typeface="Book Antiqua" panose="02040602050305030304" pitchFamily="18" charset="0"/>
                <a:ea typeface="Cambria"/>
              </a:rPr>
              <a:t>The logical </a:t>
            </a:r>
            <a:r>
              <a:rPr lang="en-GB" sz="2100" b="1" dirty="0">
                <a:latin typeface="Book Antiqua" panose="02040602050305030304" pitchFamily="18" charset="0"/>
                <a:ea typeface="Cambria"/>
              </a:rPr>
              <a:t>&amp;&amp; operator </a:t>
            </a:r>
            <a:r>
              <a:rPr lang="en-GB" sz="2100" dirty="0">
                <a:latin typeface="Book Antiqua" panose="02040602050305030304" pitchFamily="18" charset="0"/>
                <a:ea typeface="Cambria"/>
              </a:rPr>
              <a:t>is used to </a:t>
            </a:r>
            <a:r>
              <a:rPr lang="en-GB" sz="2100" b="1" dirty="0">
                <a:latin typeface="Book Antiqua" panose="02040602050305030304" pitchFamily="18" charset="0"/>
                <a:ea typeface="Cambria"/>
              </a:rPr>
              <a:t>combine two relational conditions. </a:t>
            </a:r>
          </a:p>
          <a:p>
            <a:pPr marL="1257300" lvl="2" indent="-342900" algn="just">
              <a:lnSpc>
                <a:spcPct val="150000"/>
              </a:lnSpc>
              <a:buFont typeface="Arial" panose="020B0604020202020204" pitchFamily="34" charset="0"/>
              <a:buChar char="•"/>
            </a:pPr>
            <a:r>
              <a:rPr lang="en-GB" sz="2100" dirty="0">
                <a:latin typeface="Book Antiqua" panose="02040602050305030304" pitchFamily="18" charset="0"/>
                <a:ea typeface="Cambria"/>
              </a:rPr>
              <a:t>The code inside the if statement will be executed if both conditions are true.</a:t>
            </a:r>
            <a:endParaRPr lang="en-GB" sz="2100" b="1" dirty="0">
              <a:latin typeface="Book Antiqua" panose="02040602050305030304" pitchFamily="18" charset="0"/>
              <a:ea typeface="Cambria"/>
            </a:endParaRPr>
          </a:p>
        </p:txBody>
      </p:sp>
    </p:spTree>
    <p:extLst>
      <p:ext uri="{BB962C8B-B14F-4D97-AF65-F5344CB8AC3E}">
        <p14:creationId xmlns:p14="http://schemas.microsoft.com/office/powerpoint/2010/main" val="14421569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21</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50800" y="1155167"/>
            <a:ext cx="6888480"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Operators (%)</a:t>
            </a:r>
          </a:p>
        </p:txBody>
      </p:sp>
      <p:sp>
        <p:nvSpPr>
          <p:cNvPr id="6" name="TextBox 5">
            <a:extLst>
              <a:ext uri="{FF2B5EF4-FFF2-40B4-BE49-F238E27FC236}">
                <a16:creationId xmlns:a16="http://schemas.microsoft.com/office/drawing/2014/main" id="{DEA19D5D-A5D6-43E2-7B33-EC27F185E71B}"/>
              </a:ext>
            </a:extLst>
          </p:cNvPr>
          <p:cNvSpPr txBox="1"/>
          <p:nvPr/>
        </p:nvSpPr>
        <p:spPr>
          <a:xfrm>
            <a:off x="678092" y="1862084"/>
            <a:ext cx="4719320" cy="3597075"/>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 </a:t>
            </a:r>
            <a:r>
              <a:rPr lang="en-GB" sz="2200" dirty="0">
                <a:latin typeface="Book Antiqua" panose="02040602050305030304" pitchFamily="18" charset="0"/>
                <a:ea typeface="Cambria" panose="02040503050406030204" pitchFamily="18" charset="0"/>
                <a:sym typeface="Wingdings" panose="05000000000000000000" pitchFamily="2" charset="2"/>
              </a:rPr>
              <a:t> </a:t>
            </a:r>
            <a:r>
              <a:rPr lang="en-GB" sz="2200" dirty="0">
                <a:latin typeface="Book Antiqua" panose="02040602050305030304" pitchFamily="18" charset="0"/>
                <a:ea typeface="Cambria" panose="02040503050406030204" pitchFamily="18" charset="0"/>
              </a:rPr>
              <a:t>modulus operation.</a:t>
            </a:r>
          </a:p>
          <a:p>
            <a:pPr marL="342900" indent="-342900" algn="just">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 Calculates the remainder when counter is divided by 2. </a:t>
            </a:r>
          </a:p>
          <a:p>
            <a:pPr marL="342900" indent="-342900" algn="just">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If the remainder is 0, </a:t>
            </a:r>
          </a:p>
          <a:p>
            <a:pPr marL="800100" lvl="1" indent="-342900" algn="just">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then counter is an even number, and the expression evaluates to true. </a:t>
            </a:r>
          </a:p>
        </p:txBody>
      </p:sp>
      <p:pic>
        <p:nvPicPr>
          <p:cNvPr id="9" name="Picture 8">
            <a:extLst>
              <a:ext uri="{FF2B5EF4-FFF2-40B4-BE49-F238E27FC236}">
                <a16:creationId xmlns:a16="http://schemas.microsoft.com/office/drawing/2014/main" id="{02E339B8-D3ED-450D-9329-23389F5F5389}"/>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Lst>
          </a:blip>
          <a:stretch>
            <a:fillRect/>
          </a:stretch>
        </p:blipFill>
        <p:spPr>
          <a:xfrm>
            <a:off x="5770941" y="1951614"/>
            <a:ext cx="6002747" cy="4086790"/>
          </a:xfrm>
          <a:prstGeom prst="rect">
            <a:avLst/>
          </a:prstGeom>
        </p:spPr>
      </p:pic>
    </p:spTree>
    <p:extLst>
      <p:ext uri="{BB962C8B-B14F-4D97-AF65-F5344CB8AC3E}">
        <p14:creationId xmlns:p14="http://schemas.microsoft.com/office/powerpoint/2010/main" val="9341264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22</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462783" y="1714268"/>
            <a:ext cx="7973476" cy="4175729"/>
          </a:xfrm>
          <a:prstGeom prst="rect">
            <a:avLst/>
          </a:prstGeom>
          <a:noFill/>
        </p:spPr>
        <p:txBody>
          <a:bodyPr wrap="square" lIns="91440" tIns="45720" rIns="91440" bIns="45720" rtlCol="0" anchor="t">
            <a:spAutoFit/>
          </a:bodyPr>
          <a:lstStyle/>
          <a:p>
            <a:pPr marL="1257300" lvl="2" indent="-342900" algn="just">
              <a:lnSpc>
                <a:spcPct val="150000"/>
              </a:lnSpc>
              <a:buFont typeface="Arial" panose="020B0604020202020204" pitchFamily="34" charset="0"/>
              <a:buChar char="•"/>
            </a:pPr>
            <a:r>
              <a:rPr lang="en-GB" sz="2200" dirty="0">
                <a:latin typeface="Book Antiqua" panose="02040602050305030304" pitchFamily="18" charset="0"/>
                <a:ea typeface="Cambria"/>
              </a:rPr>
              <a:t>‘If’ statement checks the specified condition. </a:t>
            </a:r>
          </a:p>
          <a:p>
            <a:pPr marL="1714500" lvl="3" indent="-342900" algn="just">
              <a:lnSpc>
                <a:spcPct val="150000"/>
              </a:lnSpc>
              <a:buFont typeface="Arial" panose="020B0604020202020204" pitchFamily="34" charset="0"/>
              <a:buChar char="•"/>
            </a:pPr>
            <a:r>
              <a:rPr lang="en-GB" sz="2200" dirty="0">
                <a:latin typeface="Book Antiqua" panose="02040602050305030304" pitchFamily="18" charset="0"/>
                <a:ea typeface="Cambria"/>
              </a:rPr>
              <a:t>If the condition is true, </a:t>
            </a:r>
          </a:p>
          <a:p>
            <a:pPr marL="2171700" lvl="4" indent="-342900" algn="just">
              <a:lnSpc>
                <a:spcPct val="150000"/>
              </a:lnSpc>
              <a:buFont typeface="Arial" panose="020B0604020202020204" pitchFamily="34" charset="0"/>
              <a:buChar char="•"/>
            </a:pPr>
            <a:r>
              <a:rPr lang="en-GB" sz="2200" dirty="0">
                <a:latin typeface="Book Antiqua" panose="02040602050305030304" pitchFamily="18" charset="0"/>
                <a:ea typeface="Cambria"/>
              </a:rPr>
              <a:t>the code inside the curly braces following the ‘if ‘ statement is executed.</a:t>
            </a:r>
          </a:p>
          <a:p>
            <a:pPr marL="1257300" lvl="2" indent="-342900" algn="just">
              <a:lnSpc>
                <a:spcPct val="150000"/>
              </a:lnSpc>
              <a:buFont typeface="Arial" panose="020B0604020202020204" pitchFamily="34" charset="0"/>
              <a:buChar char="•"/>
            </a:pPr>
            <a:r>
              <a:rPr lang="en-GB" sz="2200" dirty="0">
                <a:latin typeface="Book Antiqua" panose="02040602050305030304" pitchFamily="18" charset="0"/>
                <a:ea typeface="Cambria"/>
              </a:rPr>
              <a:t>‘Else’ Statement</a:t>
            </a:r>
          </a:p>
          <a:p>
            <a:pPr marL="1714500" lvl="3" indent="-342900" algn="just">
              <a:lnSpc>
                <a:spcPct val="150000"/>
              </a:lnSpc>
              <a:buFont typeface="Arial" panose="020B0604020202020204" pitchFamily="34" charset="0"/>
              <a:buChar char="•"/>
            </a:pPr>
            <a:r>
              <a:rPr lang="en-GB" sz="2200" dirty="0">
                <a:latin typeface="Book Antiqua" panose="02040602050305030304" pitchFamily="18" charset="0"/>
                <a:ea typeface="Cambria"/>
              </a:rPr>
              <a:t>If the condition is false, </a:t>
            </a:r>
          </a:p>
          <a:p>
            <a:pPr marL="1714500" lvl="3" indent="-342900" algn="just">
              <a:lnSpc>
                <a:spcPct val="150000"/>
              </a:lnSpc>
              <a:buFont typeface="Arial" panose="020B0604020202020204" pitchFamily="34" charset="0"/>
              <a:buChar char="•"/>
            </a:pPr>
            <a:r>
              <a:rPr lang="en-GB" sz="2200" dirty="0">
                <a:latin typeface="Book Antiqua" panose="02040602050305030304" pitchFamily="18" charset="0"/>
                <a:ea typeface="Cambria"/>
              </a:rPr>
              <a:t>the ‘else’ block is executed, and </a:t>
            </a:r>
          </a:p>
          <a:p>
            <a:pPr marL="1714500" lvl="3" indent="-342900" algn="just">
              <a:lnSpc>
                <a:spcPct val="150000"/>
              </a:lnSpc>
              <a:buFont typeface="Arial" panose="020B0604020202020204" pitchFamily="34" charset="0"/>
              <a:buChar char="•"/>
            </a:pPr>
            <a:r>
              <a:rPr lang="en-GB" sz="2200" dirty="0">
                <a:latin typeface="Book Antiqua" panose="02040602050305030304" pitchFamily="18" charset="0"/>
                <a:ea typeface="Cambria"/>
              </a:rPr>
              <a:t>the code inside its curly braces is run.</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50800" y="1155167"/>
            <a:ext cx="6888480"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Conditional Statements </a:t>
            </a:r>
          </a:p>
        </p:txBody>
      </p:sp>
      <p:pic>
        <p:nvPicPr>
          <p:cNvPr id="6" name="Picture 5">
            <a:extLst>
              <a:ext uri="{FF2B5EF4-FFF2-40B4-BE49-F238E27FC236}">
                <a16:creationId xmlns:a16="http://schemas.microsoft.com/office/drawing/2014/main" id="{976C9E54-6049-4DA5-A0D0-CB6E5D3685A3}"/>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8800"/>
                    </a14:imgEffect>
                  </a14:imgLayer>
                </a14:imgProps>
              </a:ext>
            </a:extLst>
          </a:blip>
          <a:stretch>
            <a:fillRect/>
          </a:stretch>
        </p:blipFill>
        <p:spPr>
          <a:xfrm>
            <a:off x="8076510" y="2365686"/>
            <a:ext cx="3875503" cy="2789374"/>
          </a:xfrm>
          <a:prstGeom prst="rect">
            <a:avLst/>
          </a:prstGeom>
        </p:spPr>
      </p:pic>
    </p:spTree>
    <p:extLst>
      <p:ext uri="{BB962C8B-B14F-4D97-AF65-F5344CB8AC3E}">
        <p14:creationId xmlns:p14="http://schemas.microsoft.com/office/powerpoint/2010/main" val="12241875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23</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50800" y="1155167"/>
            <a:ext cx="11480800" cy="1692771"/>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Conditional Statements:</a:t>
            </a:r>
          </a:p>
          <a:p>
            <a:endParaRPr lang="en-GB" sz="2800" b="1" dirty="0">
              <a:latin typeface="Cambria" panose="02040503050406030204" pitchFamily="18" charset="0"/>
              <a:ea typeface="Cambria" panose="02040503050406030204" pitchFamily="18" charset="0"/>
            </a:endParaRPr>
          </a:p>
          <a:p>
            <a:r>
              <a:rPr lang="en-GB" sz="2400" b="1" dirty="0">
                <a:latin typeface="Cambria" panose="02040503050406030204" pitchFamily="18" charset="0"/>
                <a:ea typeface="Cambria" panose="02040503050406030204" pitchFamily="18" charset="0"/>
              </a:rPr>
              <a:t>Example Program to Make LED in the second pin of Port D to ON if the switch   assigned to Port D first pin is pressed </a:t>
            </a:r>
          </a:p>
        </p:txBody>
      </p:sp>
      <p:pic>
        <p:nvPicPr>
          <p:cNvPr id="6" name="Picture 5">
            <a:extLst>
              <a:ext uri="{FF2B5EF4-FFF2-40B4-BE49-F238E27FC236}">
                <a16:creationId xmlns:a16="http://schemas.microsoft.com/office/drawing/2014/main" id="{9964A76A-385C-45D2-95AD-8205BCE23942}"/>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8800"/>
                    </a14:imgEffect>
                  </a14:imgLayer>
                </a14:imgProps>
              </a:ext>
            </a:extLst>
          </a:blip>
          <a:stretch>
            <a:fillRect/>
          </a:stretch>
        </p:blipFill>
        <p:spPr>
          <a:xfrm>
            <a:off x="2573017" y="3182627"/>
            <a:ext cx="6799583" cy="3561686"/>
          </a:xfrm>
          <a:prstGeom prst="rect">
            <a:avLst/>
          </a:prstGeom>
        </p:spPr>
      </p:pic>
    </p:spTree>
    <p:extLst>
      <p:ext uri="{BB962C8B-B14F-4D97-AF65-F5344CB8AC3E}">
        <p14:creationId xmlns:p14="http://schemas.microsoft.com/office/powerpoint/2010/main" val="42056415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24</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0" y="1416424"/>
            <a:ext cx="6698343" cy="3300134"/>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Conditional Statements:</a:t>
            </a:r>
          </a:p>
          <a:p>
            <a:r>
              <a:rPr lang="en-GB" sz="2800" b="1" dirty="0">
                <a:latin typeface="Cambria" panose="02040503050406030204" pitchFamily="18" charset="0"/>
                <a:ea typeface="Cambria" panose="02040503050406030204" pitchFamily="18" charset="0"/>
              </a:rPr>
              <a:t> </a:t>
            </a:r>
          </a:p>
          <a:p>
            <a:r>
              <a:rPr lang="en-GB" sz="2400" b="1" dirty="0">
                <a:latin typeface="Cambria" panose="02040503050406030204" pitchFamily="18" charset="0"/>
                <a:ea typeface="Cambria" panose="02040503050406030204" pitchFamily="18" charset="0"/>
              </a:rPr>
              <a:t>Nested If Else</a:t>
            </a:r>
          </a:p>
          <a:p>
            <a:r>
              <a:rPr lang="en-GB" sz="2400" b="1" dirty="0">
                <a:latin typeface="Cambria" panose="02040503050406030204" pitchFamily="18" charset="0"/>
                <a:ea typeface="Cambria" panose="02040503050406030204" pitchFamily="18" charset="0"/>
              </a:rPr>
              <a:t>	</a:t>
            </a:r>
          </a:p>
          <a:p>
            <a:pPr marL="800100" lvl="1" indent="-342900">
              <a:lnSpc>
                <a:spcPct val="150000"/>
              </a:lnSpc>
              <a:buFont typeface="Arial" panose="020B0604020202020204" pitchFamily="34" charset="0"/>
              <a:buChar char="•"/>
            </a:pPr>
            <a:r>
              <a:rPr lang="en-GB" sz="2400" dirty="0">
                <a:latin typeface="Book Antiqua" panose="02040602050305030304" pitchFamily="18" charset="0"/>
                <a:ea typeface="Cambria" panose="02040503050406030204" pitchFamily="18" charset="0"/>
              </a:rPr>
              <a:t>	An if statement inside another if or else block </a:t>
            </a:r>
          </a:p>
          <a:p>
            <a:pPr marL="800100" lvl="1" indent="-342900">
              <a:lnSpc>
                <a:spcPct val="150000"/>
              </a:lnSpc>
              <a:buFont typeface="Arial" panose="020B0604020202020204" pitchFamily="34" charset="0"/>
              <a:buChar char="•"/>
            </a:pPr>
            <a:r>
              <a:rPr lang="en-GB" sz="2400" dirty="0">
                <a:latin typeface="Book Antiqua" panose="02040602050305030304" pitchFamily="18" charset="0"/>
                <a:ea typeface="Cambria" panose="02040503050406030204" pitchFamily="18" charset="0"/>
              </a:rPr>
              <a:t>	used for multiple conditions.</a:t>
            </a:r>
          </a:p>
        </p:txBody>
      </p:sp>
      <p:pic>
        <p:nvPicPr>
          <p:cNvPr id="6" name="Picture 5">
            <a:extLst>
              <a:ext uri="{FF2B5EF4-FFF2-40B4-BE49-F238E27FC236}">
                <a16:creationId xmlns:a16="http://schemas.microsoft.com/office/drawing/2014/main" id="{C4160459-2CCF-44C8-A341-62F274509169}"/>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7200"/>
                    </a14:imgEffect>
                  </a14:imgLayer>
                </a14:imgProps>
              </a:ext>
            </a:extLst>
          </a:blip>
          <a:stretch>
            <a:fillRect/>
          </a:stretch>
        </p:blipFill>
        <p:spPr>
          <a:xfrm>
            <a:off x="7011361" y="2952069"/>
            <a:ext cx="3748626" cy="1980171"/>
          </a:xfrm>
          <a:prstGeom prst="rect">
            <a:avLst/>
          </a:prstGeom>
        </p:spPr>
      </p:pic>
    </p:spTree>
    <p:extLst>
      <p:ext uri="{BB962C8B-B14F-4D97-AF65-F5344CB8AC3E}">
        <p14:creationId xmlns:p14="http://schemas.microsoft.com/office/powerpoint/2010/main" val="5814157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25</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87087" y="1590332"/>
            <a:ext cx="6008914" cy="348480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Conditional Statements:</a:t>
            </a:r>
          </a:p>
          <a:p>
            <a:r>
              <a:rPr lang="en-GB" sz="2800" b="1" dirty="0">
                <a:latin typeface="Cambria" panose="02040503050406030204" pitchFamily="18" charset="0"/>
                <a:ea typeface="Cambria" panose="02040503050406030204" pitchFamily="18" charset="0"/>
              </a:rPr>
              <a:t> </a:t>
            </a:r>
          </a:p>
          <a:p>
            <a:r>
              <a:rPr lang="en-GB" sz="2400" b="1" dirty="0">
                <a:latin typeface="Cambria" panose="02040503050406030204" pitchFamily="18" charset="0"/>
                <a:ea typeface="Cambria" panose="02040503050406030204" pitchFamily="18" charset="0"/>
              </a:rPr>
              <a:t>switch–case Statement	</a:t>
            </a:r>
          </a:p>
          <a:p>
            <a:pPr marL="800100" lvl="1" indent="-342900">
              <a:lnSpc>
                <a:spcPct val="150000"/>
              </a:lnSpc>
              <a:buFont typeface="Arial" panose="020B0604020202020204" pitchFamily="34" charset="0"/>
              <a:buChar char="•"/>
            </a:pPr>
            <a:endParaRPr lang="en-GB" sz="2400" dirty="0">
              <a:latin typeface="Book Antiqua" panose="02040602050305030304" pitchFamily="18" charset="0"/>
              <a:ea typeface="Cambria" panose="02040503050406030204" pitchFamily="18" charset="0"/>
            </a:endParaRPr>
          </a:p>
          <a:p>
            <a:pPr marL="800100" lvl="1" indent="-342900">
              <a:lnSpc>
                <a:spcPct val="150000"/>
              </a:lnSpc>
              <a:buFont typeface="Arial" panose="020B0604020202020204" pitchFamily="34" charset="0"/>
              <a:buChar char="•"/>
            </a:pPr>
            <a:r>
              <a:rPr lang="en-GB" sz="2400" dirty="0">
                <a:latin typeface="Book Antiqua" panose="02040602050305030304" pitchFamily="18" charset="0"/>
                <a:ea typeface="Cambria" panose="02040503050406030204" pitchFamily="18" charset="0"/>
              </a:rPr>
              <a:t>	Used when there are multiple possible conditions for the same variable.</a:t>
            </a:r>
          </a:p>
        </p:txBody>
      </p:sp>
      <p:pic>
        <p:nvPicPr>
          <p:cNvPr id="7" name="Picture 6">
            <a:extLst>
              <a:ext uri="{FF2B5EF4-FFF2-40B4-BE49-F238E27FC236}">
                <a16:creationId xmlns:a16="http://schemas.microsoft.com/office/drawing/2014/main" id="{926468FF-9B62-4988-9A51-8B237F627752}"/>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7200"/>
                    </a14:imgEffect>
                  </a14:imgLayer>
                </a14:imgProps>
              </a:ext>
            </a:extLst>
          </a:blip>
          <a:stretch>
            <a:fillRect/>
          </a:stretch>
        </p:blipFill>
        <p:spPr>
          <a:xfrm>
            <a:off x="6096000" y="2851138"/>
            <a:ext cx="5880741" cy="2182032"/>
          </a:xfrm>
          <a:prstGeom prst="rect">
            <a:avLst/>
          </a:prstGeom>
        </p:spPr>
      </p:pic>
    </p:spTree>
    <p:extLst>
      <p:ext uri="{BB962C8B-B14F-4D97-AF65-F5344CB8AC3E}">
        <p14:creationId xmlns:p14="http://schemas.microsoft.com/office/powerpoint/2010/main" val="14826670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26</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pic>
        <p:nvPicPr>
          <p:cNvPr id="7" name="Picture 6">
            <a:extLst>
              <a:ext uri="{FF2B5EF4-FFF2-40B4-BE49-F238E27FC236}">
                <a16:creationId xmlns:a16="http://schemas.microsoft.com/office/drawing/2014/main" id="{03A31560-9C6F-4ED2-BB47-4644D382CCE1}"/>
              </a:ext>
            </a:extLst>
          </p:cNvPr>
          <p:cNvPicPr>
            <a:picLocks noChangeAspect="1"/>
          </p:cNvPicPr>
          <p:nvPr/>
        </p:nvPicPr>
        <p:blipFill>
          <a:blip r:embed="rId3"/>
          <a:stretch>
            <a:fillRect/>
          </a:stretch>
        </p:blipFill>
        <p:spPr>
          <a:xfrm>
            <a:off x="2423332" y="1315142"/>
            <a:ext cx="9692295" cy="4833593"/>
          </a:xfrm>
          <a:prstGeom prst="rect">
            <a:avLst/>
          </a:prstGeom>
        </p:spPr>
      </p:pic>
      <p:sp>
        <p:nvSpPr>
          <p:cNvPr id="6" name="TextBox 5">
            <a:extLst>
              <a:ext uri="{FF2B5EF4-FFF2-40B4-BE49-F238E27FC236}">
                <a16:creationId xmlns:a16="http://schemas.microsoft.com/office/drawing/2014/main" id="{D2DDFAC4-A267-4E90-ACD5-8C8C962B08F1}"/>
              </a:ext>
            </a:extLst>
          </p:cNvPr>
          <p:cNvSpPr txBox="1"/>
          <p:nvPr/>
        </p:nvSpPr>
        <p:spPr>
          <a:xfrm>
            <a:off x="116117" y="2307770"/>
            <a:ext cx="2176608" cy="2992358"/>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Conditional Statements:</a:t>
            </a:r>
          </a:p>
          <a:p>
            <a:r>
              <a:rPr lang="en-GB" sz="2800" b="1" dirty="0">
                <a:latin typeface="Cambria" panose="02040503050406030204" pitchFamily="18" charset="0"/>
                <a:ea typeface="Cambria" panose="02040503050406030204" pitchFamily="18" charset="0"/>
              </a:rPr>
              <a:t> </a:t>
            </a:r>
          </a:p>
          <a:p>
            <a:r>
              <a:rPr lang="en-GB" sz="2400" b="1" dirty="0">
                <a:latin typeface="Cambria" panose="02040503050406030204" pitchFamily="18" charset="0"/>
                <a:ea typeface="Cambria" panose="02040503050406030204" pitchFamily="18" charset="0"/>
              </a:rPr>
              <a:t>Example: switch–case Statement	</a:t>
            </a:r>
          </a:p>
          <a:p>
            <a:pPr marL="800100" lvl="1" indent="-342900">
              <a:lnSpc>
                <a:spcPct val="150000"/>
              </a:lnSpc>
              <a:buFont typeface="Arial" panose="020B0604020202020204" pitchFamily="34" charset="0"/>
              <a:buChar char="•"/>
            </a:pPr>
            <a:endParaRPr lang="en-GB" sz="2400" dirty="0">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17692179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27</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pic>
        <p:nvPicPr>
          <p:cNvPr id="8" name="Picture 7">
            <a:extLst>
              <a:ext uri="{FF2B5EF4-FFF2-40B4-BE49-F238E27FC236}">
                <a16:creationId xmlns:a16="http://schemas.microsoft.com/office/drawing/2014/main" id="{1ABEFC26-B8EF-480A-ACD0-35F4BAA7C0B3}"/>
              </a:ext>
            </a:extLst>
          </p:cNvPr>
          <p:cNvPicPr>
            <a:picLocks noChangeAspect="1"/>
          </p:cNvPicPr>
          <p:nvPr/>
        </p:nvPicPr>
        <p:blipFill>
          <a:blip r:embed="rId2"/>
          <a:stretch>
            <a:fillRect/>
          </a:stretch>
        </p:blipFill>
        <p:spPr>
          <a:xfrm>
            <a:off x="1701053" y="1390947"/>
            <a:ext cx="8069580" cy="5102414"/>
          </a:xfrm>
          <a:prstGeom prst="rect">
            <a:avLst/>
          </a:prstGeom>
        </p:spPr>
      </p:pic>
    </p:spTree>
    <p:extLst>
      <p:ext uri="{BB962C8B-B14F-4D97-AF65-F5344CB8AC3E}">
        <p14:creationId xmlns:p14="http://schemas.microsoft.com/office/powerpoint/2010/main" val="38157360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28</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172941" y="1384834"/>
            <a:ext cx="10653486" cy="5473165"/>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Loops</a:t>
            </a:r>
          </a:p>
          <a:p>
            <a:endParaRPr lang="en-GB" sz="2800" b="1" dirty="0">
              <a:latin typeface="Cambria" panose="02040503050406030204" pitchFamily="18" charset="0"/>
              <a:ea typeface="Cambria" panose="02040503050406030204" pitchFamily="18" charset="0"/>
            </a:endParaRPr>
          </a:p>
          <a:p>
            <a:pPr marL="800100" lvl="1" indent="-342900" algn="just">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Loops allow a block of code to repeat multiple times.</a:t>
            </a:r>
          </a:p>
          <a:p>
            <a:pPr marL="800100" lvl="1" indent="-342900" algn="just">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They are essential for continuous operations like </a:t>
            </a:r>
            <a:r>
              <a:rPr lang="en-GB" sz="2200" b="1" dirty="0">
                <a:latin typeface="Book Antiqua" panose="02040602050305030304" pitchFamily="18" charset="0"/>
                <a:ea typeface="Cambria" panose="02040503050406030204" pitchFamily="18" charset="0"/>
              </a:rPr>
              <a:t>reading sensors, blinking LEDs, or sending serial data.</a:t>
            </a:r>
          </a:p>
          <a:p>
            <a:pPr marL="180975" lvl="1" algn="just">
              <a:lnSpc>
                <a:spcPct val="150000"/>
              </a:lnSpc>
            </a:pPr>
            <a:r>
              <a:rPr lang="en-GB" sz="2200" b="1" dirty="0">
                <a:latin typeface="Book Antiqua" panose="02040602050305030304" pitchFamily="18" charset="0"/>
                <a:ea typeface="Cambria" panose="02040503050406030204" pitchFamily="18" charset="0"/>
              </a:rPr>
              <a:t>		Types</a:t>
            </a:r>
          </a:p>
          <a:p>
            <a:pPr marL="3724275" lvl="8" indent="-342900" algn="just">
              <a:lnSpc>
                <a:spcPct val="150000"/>
              </a:lnSpc>
              <a:buFont typeface="Arial" panose="020B0604020202020204" pitchFamily="34" charset="0"/>
              <a:buChar char="•"/>
            </a:pPr>
            <a:r>
              <a:rPr lang="en-GB" sz="2100" dirty="0">
                <a:latin typeface="Book Antiqua" panose="02040602050305030304" pitchFamily="18" charset="0"/>
                <a:ea typeface="Cambria" panose="02040503050406030204" pitchFamily="18" charset="0"/>
              </a:rPr>
              <a:t>While Loop</a:t>
            </a:r>
          </a:p>
          <a:p>
            <a:pPr marL="3724275" lvl="8" indent="-342900" algn="just">
              <a:lnSpc>
                <a:spcPct val="150000"/>
              </a:lnSpc>
              <a:buFont typeface="Arial" panose="020B0604020202020204" pitchFamily="34" charset="0"/>
              <a:buChar char="•"/>
            </a:pPr>
            <a:r>
              <a:rPr lang="en-GB" sz="2100" dirty="0">
                <a:latin typeface="Book Antiqua" panose="02040602050305030304" pitchFamily="18" charset="0"/>
                <a:ea typeface="Cambria" panose="02040503050406030204" pitchFamily="18" charset="0"/>
              </a:rPr>
              <a:t>Do- while loop</a:t>
            </a:r>
          </a:p>
          <a:p>
            <a:pPr marL="3724275" lvl="8" indent="-342900" algn="just">
              <a:lnSpc>
                <a:spcPct val="150000"/>
              </a:lnSpc>
              <a:buFont typeface="Arial" panose="020B0604020202020204" pitchFamily="34" charset="0"/>
              <a:buChar char="•"/>
            </a:pPr>
            <a:r>
              <a:rPr lang="en-GB" sz="2100" dirty="0">
                <a:latin typeface="Book Antiqua" panose="02040602050305030304" pitchFamily="18" charset="0"/>
                <a:ea typeface="Cambria" panose="02040503050406030204" pitchFamily="18" charset="0"/>
              </a:rPr>
              <a:t>For loop</a:t>
            </a:r>
          </a:p>
          <a:p>
            <a:pPr marL="3724275" lvl="8" indent="-342900" algn="just">
              <a:lnSpc>
                <a:spcPct val="150000"/>
              </a:lnSpc>
              <a:buFont typeface="Arial" panose="020B0604020202020204" pitchFamily="34" charset="0"/>
              <a:buChar char="•"/>
            </a:pPr>
            <a:r>
              <a:rPr lang="en-GB" sz="2100" dirty="0">
                <a:latin typeface="Book Antiqua" panose="02040602050305030304" pitchFamily="18" charset="0"/>
                <a:ea typeface="Cambria" panose="02040503050406030204" pitchFamily="18" charset="0"/>
              </a:rPr>
              <a:t>Nested loop</a:t>
            </a:r>
          </a:p>
          <a:p>
            <a:pPr marL="3724275" lvl="8" indent="-342900" algn="just">
              <a:lnSpc>
                <a:spcPct val="150000"/>
              </a:lnSpc>
              <a:buFont typeface="Arial" panose="020B0604020202020204" pitchFamily="34" charset="0"/>
              <a:buChar char="•"/>
            </a:pPr>
            <a:r>
              <a:rPr lang="en-GB" sz="2100" dirty="0">
                <a:latin typeface="Book Antiqua" panose="02040602050305030304" pitchFamily="18" charset="0"/>
                <a:ea typeface="Cambria" panose="02040503050406030204" pitchFamily="18" charset="0"/>
              </a:rPr>
              <a:t>Infinite loop</a:t>
            </a:r>
          </a:p>
        </p:txBody>
      </p:sp>
    </p:spTree>
    <p:extLst>
      <p:ext uri="{BB962C8B-B14F-4D97-AF65-F5344CB8AC3E}">
        <p14:creationId xmlns:p14="http://schemas.microsoft.com/office/powerpoint/2010/main" val="26778462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29</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0" y="1437936"/>
            <a:ext cx="5704139" cy="1919693"/>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While Loops/ Infinite Loop</a:t>
            </a:r>
          </a:p>
          <a:p>
            <a:endParaRPr lang="en-GB" sz="2800" b="1" dirty="0">
              <a:latin typeface="Cambria" panose="02040503050406030204" pitchFamily="18" charset="0"/>
              <a:ea typeface="Cambria" panose="02040503050406030204" pitchFamily="18" charset="0"/>
            </a:endParaRPr>
          </a:p>
          <a:p>
            <a:pPr marL="800100" lvl="1" indent="-342900" algn="just">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Executes the block as long as the </a:t>
            </a:r>
            <a:r>
              <a:rPr lang="en-GB" sz="2200" b="1" dirty="0">
                <a:latin typeface="Book Antiqua" panose="02040602050305030304" pitchFamily="18" charset="0"/>
                <a:ea typeface="Cambria" panose="02040503050406030204" pitchFamily="18" charset="0"/>
              </a:rPr>
              <a:t>condition is true</a:t>
            </a:r>
            <a:r>
              <a:rPr lang="en-GB" sz="2200" dirty="0">
                <a:latin typeface="Book Antiqua" panose="02040602050305030304" pitchFamily="18" charset="0"/>
                <a:ea typeface="Cambria" panose="02040503050406030204" pitchFamily="18" charset="0"/>
              </a:rPr>
              <a:t>.</a:t>
            </a:r>
          </a:p>
        </p:txBody>
      </p:sp>
      <p:pic>
        <p:nvPicPr>
          <p:cNvPr id="6" name="Picture 5">
            <a:extLst>
              <a:ext uri="{FF2B5EF4-FFF2-40B4-BE49-F238E27FC236}">
                <a16:creationId xmlns:a16="http://schemas.microsoft.com/office/drawing/2014/main" id="{DDE93F94-D77E-4322-A75A-3CAE3FBA968C}"/>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7200"/>
                    </a14:imgEffect>
                  </a14:imgLayer>
                </a14:imgProps>
              </a:ext>
            </a:extLst>
          </a:blip>
          <a:stretch>
            <a:fillRect/>
          </a:stretch>
        </p:blipFill>
        <p:spPr>
          <a:xfrm>
            <a:off x="7001496" y="2070356"/>
            <a:ext cx="4096322" cy="1047896"/>
          </a:xfrm>
          <a:prstGeom prst="rect">
            <a:avLst/>
          </a:prstGeom>
        </p:spPr>
      </p:pic>
      <p:sp>
        <p:nvSpPr>
          <p:cNvPr id="9" name="TextBox 8">
            <a:extLst>
              <a:ext uri="{FF2B5EF4-FFF2-40B4-BE49-F238E27FC236}">
                <a16:creationId xmlns:a16="http://schemas.microsoft.com/office/drawing/2014/main" id="{FFC18463-9810-4538-A1A7-CF1F03461A0D}"/>
              </a:ext>
            </a:extLst>
          </p:cNvPr>
          <p:cNvSpPr txBox="1"/>
          <p:nvPr/>
        </p:nvSpPr>
        <p:spPr>
          <a:xfrm>
            <a:off x="172941" y="3948907"/>
            <a:ext cx="5704139" cy="1488806"/>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do–while Loop</a:t>
            </a:r>
          </a:p>
          <a:p>
            <a:pPr marL="800100" lvl="1" indent="-342900" algn="just">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Executes the block </a:t>
            </a:r>
            <a:r>
              <a:rPr lang="en-GB" sz="2200" b="1" dirty="0">
                <a:latin typeface="Book Antiqua" panose="02040602050305030304" pitchFamily="18" charset="0"/>
                <a:ea typeface="Cambria" panose="02040503050406030204" pitchFamily="18" charset="0"/>
              </a:rPr>
              <a:t>at least once</a:t>
            </a:r>
            <a:r>
              <a:rPr lang="en-GB" sz="2200" dirty="0">
                <a:latin typeface="Book Antiqua" panose="02040602050305030304" pitchFamily="18" charset="0"/>
                <a:ea typeface="Cambria" panose="02040503050406030204" pitchFamily="18" charset="0"/>
              </a:rPr>
              <a:t>, then checks the condition.</a:t>
            </a:r>
          </a:p>
        </p:txBody>
      </p:sp>
      <p:pic>
        <p:nvPicPr>
          <p:cNvPr id="11" name="Picture 10">
            <a:extLst>
              <a:ext uri="{FF2B5EF4-FFF2-40B4-BE49-F238E27FC236}">
                <a16:creationId xmlns:a16="http://schemas.microsoft.com/office/drawing/2014/main" id="{15E43C51-080C-449E-9573-9BD070F7BFF7}"/>
              </a:ext>
            </a:extLst>
          </p:cNvPr>
          <p:cNvPicPr>
            <a:picLocks noChangeAspect="1"/>
          </p:cNvPicPr>
          <p:nvPr/>
        </p:nvPicPr>
        <p:blipFill>
          <a:blip r:embed="rId5">
            <a:extLst>
              <a:ext uri="{BEBA8EAE-BF5A-486C-A8C5-ECC9F3942E4B}">
                <a14:imgProps xmlns:a14="http://schemas.microsoft.com/office/drawing/2010/main">
                  <a14:imgLayer r:embed="rId6">
                    <a14:imgEffect>
                      <a14:colorTemperature colorTemp="7200"/>
                    </a14:imgEffect>
                  </a14:imgLayer>
                </a14:imgProps>
              </a:ext>
            </a:extLst>
          </a:blip>
          <a:stretch>
            <a:fillRect/>
          </a:stretch>
        </p:blipFill>
        <p:spPr>
          <a:xfrm>
            <a:off x="7066810" y="4120742"/>
            <a:ext cx="3390733" cy="1224431"/>
          </a:xfrm>
          <a:prstGeom prst="rect">
            <a:avLst/>
          </a:prstGeom>
        </p:spPr>
      </p:pic>
    </p:spTree>
    <p:extLst>
      <p:ext uri="{BB962C8B-B14F-4D97-AF65-F5344CB8AC3E}">
        <p14:creationId xmlns:p14="http://schemas.microsoft.com/office/powerpoint/2010/main" val="6114011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30</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0" y="1437936"/>
            <a:ext cx="5704139" cy="3443187"/>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For Loops</a:t>
            </a:r>
          </a:p>
          <a:p>
            <a:endParaRPr lang="en-GB" sz="2800" b="1" dirty="0">
              <a:latin typeface="Cambria" panose="02040503050406030204" pitchFamily="18" charset="0"/>
              <a:ea typeface="Cambria" panose="02040503050406030204" pitchFamily="18" charset="0"/>
            </a:endParaRPr>
          </a:p>
          <a:p>
            <a:pPr marL="800100" lvl="1" indent="-342900" algn="just">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int8 </a:t>
            </a:r>
            <a:r>
              <a:rPr lang="en-GB" sz="2200" dirty="0" err="1">
                <a:latin typeface="Book Antiqua" panose="02040602050305030304" pitchFamily="18" charset="0"/>
                <a:ea typeface="Cambria" panose="02040503050406030204" pitchFamily="18" charset="0"/>
              </a:rPr>
              <a:t>i</a:t>
            </a:r>
            <a:r>
              <a:rPr lang="en-GB" sz="2200" dirty="0">
                <a:latin typeface="Book Antiqua" panose="02040602050305030304" pitchFamily="18" charset="0"/>
                <a:ea typeface="Cambria" panose="02040503050406030204" pitchFamily="18" charset="0"/>
              </a:rPr>
              <a:t>; → declares an 8-bit variable for counting (0–255).</a:t>
            </a:r>
          </a:p>
          <a:p>
            <a:pPr marL="800100" lvl="1" indent="-342900" algn="just">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The loop runs 5 times (</a:t>
            </a:r>
            <a:r>
              <a:rPr lang="en-GB" sz="2200" dirty="0" err="1">
                <a:latin typeface="Book Antiqua" panose="02040602050305030304" pitchFamily="18" charset="0"/>
                <a:ea typeface="Cambria" panose="02040503050406030204" pitchFamily="18" charset="0"/>
              </a:rPr>
              <a:t>i</a:t>
            </a:r>
            <a:r>
              <a:rPr lang="en-GB" sz="2200" dirty="0">
                <a:latin typeface="Book Antiqua" panose="02040602050305030304" pitchFamily="18" charset="0"/>
                <a:ea typeface="Cambria" panose="02040503050406030204" pitchFamily="18" charset="0"/>
              </a:rPr>
              <a:t> = 0 to </a:t>
            </a:r>
            <a:r>
              <a:rPr lang="en-GB" sz="2200" dirty="0" err="1">
                <a:latin typeface="Book Antiqua" panose="02040602050305030304" pitchFamily="18" charset="0"/>
                <a:ea typeface="Cambria" panose="02040503050406030204" pitchFamily="18" charset="0"/>
              </a:rPr>
              <a:t>i</a:t>
            </a:r>
            <a:r>
              <a:rPr lang="en-GB" sz="2200" dirty="0">
                <a:latin typeface="Book Antiqua" panose="02040602050305030304" pitchFamily="18" charset="0"/>
                <a:ea typeface="Cambria" panose="02040503050406030204" pitchFamily="18" charset="0"/>
              </a:rPr>
              <a:t> = 4).</a:t>
            </a:r>
          </a:p>
          <a:p>
            <a:pPr marL="800100" lvl="1" indent="-342900" algn="just">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Inside the loop, any repetitive action (LED blinking) can be placed.</a:t>
            </a:r>
          </a:p>
        </p:txBody>
      </p:sp>
      <p:pic>
        <p:nvPicPr>
          <p:cNvPr id="7" name="Picture 6">
            <a:extLst>
              <a:ext uri="{FF2B5EF4-FFF2-40B4-BE49-F238E27FC236}">
                <a16:creationId xmlns:a16="http://schemas.microsoft.com/office/drawing/2014/main" id="{61EBC846-4FD1-451E-9987-D97F1DD442A2}"/>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Lst>
          </a:blip>
          <a:stretch>
            <a:fillRect/>
          </a:stretch>
        </p:blipFill>
        <p:spPr>
          <a:xfrm>
            <a:off x="5990895" y="2136783"/>
            <a:ext cx="5959365" cy="3086051"/>
          </a:xfrm>
          <a:prstGeom prst="rect">
            <a:avLst/>
          </a:prstGeom>
        </p:spPr>
      </p:pic>
    </p:spTree>
    <p:extLst>
      <p:ext uri="{BB962C8B-B14F-4D97-AF65-F5344CB8AC3E}">
        <p14:creationId xmlns:p14="http://schemas.microsoft.com/office/powerpoint/2010/main" val="3092969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31</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66040" y="1393793"/>
            <a:ext cx="6888480"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Loops</a:t>
            </a:r>
          </a:p>
        </p:txBody>
      </p:sp>
      <p:pic>
        <p:nvPicPr>
          <p:cNvPr id="6" name="Picture 5">
            <a:extLst>
              <a:ext uri="{FF2B5EF4-FFF2-40B4-BE49-F238E27FC236}">
                <a16:creationId xmlns:a16="http://schemas.microsoft.com/office/drawing/2014/main" id="{F403512C-8E13-42B0-A5B3-A9B7932FC0D5}"/>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8800"/>
                    </a14:imgEffect>
                  </a14:imgLayer>
                </a14:imgProps>
              </a:ext>
            </a:extLst>
          </a:blip>
          <a:stretch>
            <a:fillRect/>
          </a:stretch>
        </p:blipFill>
        <p:spPr>
          <a:xfrm>
            <a:off x="1776675" y="1917013"/>
            <a:ext cx="7049484" cy="4029637"/>
          </a:xfrm>
          <a:prstGeom prst="rect">
            <a:avLst/>
          </a:prstGeom>
        </p:spPr>
      </p:pic>
    </p:spTree>
    <p:extLst>
      <p:ext uri="{BB962C8B-B14F-4D97-AF65-F5344CB8AC3E}">
        <p14:creationId xmlns:p14="http://schemas.microsoft.com/office/powerpoint/2010/main" val="6864877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32</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0" y="1437936"/>
            <a:ext cx="5704139" cy="1411861"/>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Nested Loop</a:t>
            </a:r>
          </a:p>
          <a:p>
            <a:endParaRPr lang="en-GB" sz="2800" b="1" dirty="0">
              <a:latin typeface="Cambria" panose="02040503050406030204" pitchFamily="18" charset="0"/>
              <a:ea typeface="Cambria" panose="02040503050406030204" pitchFamily="18" charset="0"/>
            </a:endParaRPr>
          </a:p>
          <a:p>
            <a:pPr marL="800100" lvl="1" indent="-342900" algn="just">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A loop inside another loop.</a:t>
            </a:r>
          </a:p>
        </p:txBody>
      </p:sp>
      <p:pic>
        <p:nvPicPr>
          <p:cNvPr id="6" name="Picture 5">
            <a:extLst>
              <a:ext uri="{FF2B5EF4-FFF2-40B4-BE49-F238E27FC236}">
                <a16:creationId xmlns:a16="http://schemas.microsoft.com/office/drawing/2014/main" id="{644EF763-D36C-4D26-B5C3-BADCE5F6C34C}"/>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7200"/>
                    </a14:imgEffect>
                  </a14:imgLayer>
                </a14:imgProps>
              </a:ext>
            </a:extLst>
          </a:blip>
          <a:stretch>
            <a:fillRect/>
          </a:stretch>
        </p:blipFill>
        <p:spPr>
          <a:xfrm>
            <a:off x="7474857" y="1587804"/>
            <a:ext cx="4187370" cy="1887748"/>
          </a:xfrm>
          <a:prstGeom prst="rect">
            <a:avLst/>
          </a:prstGeom>
        </p:spPr>
      </p:pic>
      <p:sp>
        <p:nvSpPr>
          <p:cNvPr id="11" name="TextBox 10">
            <a:extLst>
              <a:ext uri="{FF2B5EF4-FFF2-40B4-BE49-F238E27FC236}">
                <a16:creationId xmlns:a16="http://schemas.microsoft.com/office/drawing/2014/main" id="{F39529CC-29C3-4470-9EDE-F476BCD7FFC4}"/>
              </a:ext>
            </a:extLst>
          </p:cNvPr>
          <p:cNvSpPr txBox="1"/>
          <p:nvPr/>
        </p:nvSpPr>
        <p:spPr>
          <a:xfrm>
            <a:off x="261257" y="3919879"/>
            <a:ext cx="5704139" cy="1919693"/>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Infinite Loop</a:t>
            </a:r>
          </a:p>
          <a:p>
            <a:endParaRPr lang="en-GB" sz="2800" b="1" dirty="0">
              <a:latin typeface="Cambria" panose="02040503050406030204" pitchFamily="18" charset="0"/>
              <a:ea typeface="Cambria" panose="02040503050406030204" pitchFamily="18" charset="0"/>
            </a:endParaRPr>
          </a:p>
          <a:p>
            <a:pPr marL="800100" lvl="1" indent="-342900" algn="just">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Used to keep embedded systems running continuously..</a:t>
            </a:r>
          </a:p>
        </p:txBody>
      </p:sp>
      <p:pic>
        <p:nvPicPr>
          <p:cNvPr id="13" name="Picture 12">
            <a:extLst>
              <a:ext uri="{FF2B5EF4-FFF2-40B4-BE49-F238E27FC236}">
                <a16:creationId xmlns:a16="http://schemas.microsoft.com/office/drawing/2014/main" id="{F6332AED-0022-4FFB-99E9-1C9598C6E6F6}"/>
              </a:ext>
            </a:extLst>
          </p:cNvPr>
          <p:cNvPicPr>
            <a:picLocks noChangeAspect="1"/>
          </p:cNvPicPr>
          <p:nvPr/>
        </p:nvPicPr>
        <p:blipFill>
          <a:blip r:embed="rId5">
            <a:extLst>
              <a:ext uri="{BEBA8EAE-BF5A-486C-A8C5-ECC9F3942E4B}">
                <a14:imgProps xmlns:a14="http://schemas.microsoft.com/office/drawing/2010/main">
                  <a14:imgLayer r:embed="rId6">
                    <a14:imgEffect>
                      <a14:colorTemperature colorTemp="7200"/>
                    </a14:imgEffect>
                  </a14:imgLayer>
                </a14:imgProps>
              </a:ext>
            </a:extLst>
          </a:blip>
          <a:stretch>
            <a:fillRect/>
          </a:stretch>
        </p:blipFill>
        <p:spPr>
          <a:xfrm>
            <a:off x="7474857" y="4660785"/>
            <a:ext cx="3741397" cy="1084080"/>
          </a:xfrm>
          <a:prstGeom prst="rect">
            <a:avLst/>
          </a:prstGeom>
        </p:spPr>
      </p:pic>
    </p:spTree>
    <p:extLst>
      <p:ext uri="{BB962C8B-B14F-4D97-AF65-F5344CB8AC3E}">
        <p14:creationId xmlns:p14="http://schemas.microsoft.com/office/powerpoint/2010/main" val="1162995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33</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758400" y="2700576"/>
            <a:ext cx="10675199" cy="2806217"/>
          </a:xfrm>
          <a:prstGeom prst="rect">
            <a:avLst/>
          </a:prstGeom>
          <a:noFill/>
        </p:spPr>
        <p:txBody>
          <a:bodyPr wrap="square" lIns="91440" tIns="45720" rIns="91440" bIns="45720" rtlCol="0" anchor="t">
            <a:spAutoFit/>
          </a:bodyPr>
          <a:lstStyle/>
          <a:p>
            <a:pPr marL="342900" lvl="2" indent="-342900" algn="just">
              <a:lnSpc>
                <a:spcPct val="150000"/>
              </a:lnSpc>
              <a:buFont typeface="Arial" panose="020B0604020202020204" pitchFamily="34" charset="0"/>
              <a:buChar char="•"/>
            </a:pPr>
            <a:r>
              <a:rPr lang="en-GB" sz="2400" dirty="0">
                <a:latin typeface="Book Antiqua" panose="02040602050305030304" pitchFamily="18" charset="0"/>
                <a:ea typeface="Cambria"/>
              </a:rPr>
              <a:t>‘Allows to encapsulate a block of code, making the </a:t>
            </a:r>
            <a:r>
              <a:rPr lang="en-GB" sz="2400" b="1" dirty="0">
                <a:latin typeface="Book Antiqua" panose="02040602050305030304" pitchFamily="18" charset="0"/>
                <a:ea typeface="Cambria"/>
              </a:rPr>
              <a:t>code modular and reusable. </a:t>
            </a:r>
          </a:p>
          <a:p>
            <a:pPr marL="342900" lvl="2" indent="-342900" algn="just">
              <a:lnSpc>
                <a:spcPct val="150000"/>
              </a:lnSpc>
              <a:buFont typeface="Arial" panose="020B0604020202020204" pitchFamily="34" charset="0"/>
              <a:buChar char="•"/>
            </a:pPr>
            <a:r>
              <a:rPr lang="en-GB" sz="2400" dirty="0">
                <a:latin typeface="Book Antiqua" panose="02040602050305030304" pitchFamily="18" charset="0"/>
                <a:ea typeface="Cambria"/>
              </a:rPr>
              <a:t>The </a:t>
            </a:r>
            <a:r>
              <a:rPr lang="en-GB" sz="2400" b="1" dirty="0">
                <a:latin typeface="Book Antiqua" panose="02040602050305030304" pitchFamily="18" charset="0"/>
                <a:ea typeface="Cambria"/>
              </a:rPr>
              <a:t>void</a:t>
            </a:r>
            <a:r>
              <a:rPr lang="en-GB" sz="2400" dirty="0">
                <a:latin typeface="Book Antiqua" panose="02040602050305030304" pitchFamily="18" charset="0"/>
                <a:ea typeface="Cambria"/>
              </a:rPr>
              <a:t> keyword indicates that the function </a:t>
            </a:r>
            <a:r>
              <a:rPr lang="en-GB" sz="2400" b="1" dirty="0">
                <a:latin typeface="Book Antiqua" panose="02040602050305030304" pitchFamily="18" charset="0"/>
                <a:ea typeface="Cambria"/>
              </a:rPr>
              <a:t>does not return any value</a:t>
            </a:r>
            <a:r>
              <a:rPr lang="en-GB" sz="2400" dirty="0">
                <a:latin typeface="Book Antiqua" panose="02040602050305030304" pitchFamily="18" charset="0"/>
                <a:ea typeface="Cambria"/>
              </a:rPr>
              <a:t>. </a:t>
            </a:r>
          </a:p>
          <a:p>
            <a:pPr marL="342900" lvl="2" indent="-342900" algn="just">
              <a:lnSpc>
                <a:spcPct val="150000"/>
              </a:lnSpc>
              <a:buFont typeface="Arial" panose="020B0604020202020204" pitchFamily="34" charset="0"/>
              <a:buChar char="•"/>
            </a:pPr>
            <a:r>
              <a:rPr lang="en-GB" sz="2400" dirty="0">
                <a:latin typeface="Book Antiqua" panose="02040602050305030304" pitchFamily="18" charset="0"/>
                <a:ea typeface="Cambria"/>
              </a:rPr>
              <a:t>The curly braces </a:t>
            </a:r>
            <a:r>
              <a:rPr lang="en-GB" sz="2400" b="1" dirty="0">
                <a:latin typeface="Book Antiqua" panose="02040602050305030304" pitchFamily="18" charset="0"/>
                <a:ea typeface="Cambria"/>
              </a:rPr>
              <a:t>{} </a:t>
            </a:r>
            <a:r>
              <a:rPr lang="en-GB" sz="2400" dirty="0">
                <a:latin typeface="Book Antiqua" panose="02040602050305030304" pitchFamily="18" charset="0"/>
                <a:ea typeface="Cambria"/>
              </a:rPr>
              <a:t>contain the code that the </a:t>
            </a:r>
            <a:r>
              <a:rPr lang="en-GB" sz="2400" b="1" dirty="0">
                <a:latin typeface="Book Antiqua" panose="02040602050305030304" pitchFamily="18" charset="0"/>
                <a:ea typeface="Cambria"/>
              </a:rPr>
              <a:t>function executes when called.</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172941" y="1832226"/>
            <a:ext cx="6888480"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Functions</a:t>
            </a:r>
          </a:p>
        </p:txBody>
      </p:sp>
    </p:spTree>
    <p:extLst>
      <p:ext uri="{BB962C8B-B14F-4D97-AF65-F5344CB8AC3E}">
        <p14:creationId xmlns:p14="http://schemas.microsoft.com/office/powerpoint/2010/main" val="26430689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4DC59-D258-F555-2565-F167F1CA92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EEBCF9-7659-21C0-F007-0430B3D2BB12}"/>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8D807E52-99F1-2968-D819-59863F9A21A6}"/>
              </a:ext>
            </a:extLst>
          </p:cNvPr>
          <p:cNvSpPr>
            <a:spLocks noGrp="1"/>
          </p:cNvSpPr>
          <p:nvPr>
            <p:ph type="sldNum" sz="quarter" idx="12"/>
          </p:nvPr>
        </p:nvSpPr>
        <p:spPr/>
        <p:txBody>
          <a:bodyPr/>
          <a:lstStyle/>
          <a:p>
            <a:fld id="{AC82685A-BD3A-4230-8D85-804689F67293}" type="slidenum">
              <a:rPr lang="en-GB" smtClean="0"/>
              <a:t>34</a:t>
            </a:fld>
            <a:endParaRPr lang="en-GB"/>
          </a:p>
        </p:txBody>
      </p:sp>
      <p:sp>
        <p:nvSpPr>
          <p:cNvPr id="15" name="TextBox 14">
            <a:extLst>
              <a:ext uri="{FF2B5EF4-FFF2-40B4-BE49-F238E27FC236}">
                <a16:creationId xmlns:a16="http://schemas.microsoft.com/office/drawing/2014/main" id="{F15D022C-3D0F-0D1B-D938-63B3E34711FB}"/>
              </a:ext>
            </a:extLst>
          </p:cNvPr>
          <p:cNvSpPr txBox="1"/>
          <p:nvPr/>
        </p:nvSpPr>
        <p:spPr>
          <a:xfrm>
            <a:off x="912705" y="1834317"/>
            <a:ext cx="10675199" cy="5023683"/>
          </a:xfrm>
          <a:prstGeom prst="rect">
            <a:avLst/>
          </a:prstGeom>
          <a:noFill/>
        </p:spPr>
        <p:txBody>
          <a:bodyPr wrap="square" lIns="91440" tIns="45720" rIns="91440" bIns="45720" rtlCol="0" anchor="t">
            <a:spAutoFit/>
          </a:bodyPr>
          <a:lstStyle/>
          <a:p>
            <a:pPr marL="0" lvl="2" algn="just">
              <a:lnSpc>
                <a:spcPct val="150000"/>
              </a:lnSpc>
            </a:pPr>
            <a:r>
              <a:rPr lang="en-GB" sz="2400" b="1" dirty="0">
                <a:latin typeface="Book Antiqua" panose="02040602050305030304" pitchFamily="18" charset="0"/>
                <a:ea typeface="Cambria"/>
              </a:rPr>
              <a:t>Code Reusability</a:t>
            </a:r>
          </a:p>
          <a:p>
            <a:pPr marL="342900" lvl="2" indent="-342900" algn="just">
              <a:lnSpc>
                <a:spcPct val="150000"/>
              </a:lnSpc>
              <a:buFont typeface="Arial" panose="020B0604020202020204" pitchFamily="34" charset="0"/>
              <a:buChar char="•"/>
            </a:pPr>
            <a:r>
              <a:rPr lang="en-GB" sz="2400" dirty="0">
                <a:latin typeface="Book Antiqua" panose="02040602050305030304" pitchFamily="18" charset="0"/>
                <a:ea typeface="Cambria"/>
              </a:rPr>
              <a:t>A function can be written once and used many times.</a:t>
            </a:r>
          </a:p>
          <a:p>
            <a:pPr marL="342900" lvl="2" indent="-342900" algn="just">
              <a:lnSpc>
                <a:spcPct val="150000"/>
              </a:lnSpc>
              <a:buFont typeface="Arial" panose="020B0604020202020204" pitchFamily="34" charset="0"/>
              <a:buChar char="•"/>
            </a:pPr>
            <a:r>
              <a:rPr lang="en-GB" sz="2400" dirty="0">
                <a:latin typeface="Book Antiqua" panose="02040602050305030304" pitchFamily="18" charset="0"/>
                <a:ea typeface="Cambria"/>
              </a:rPr>
              <a:t>Reduces repetition of code.</a:t>
            </a:r>
          </a:p>
          <a:p>
            <a:pPr marL="342900" lvl="2" indent="-342900" algn="just">
              <a:lnSpc>
                <a:spcPct val="150000"/>
              </a:lnSpc>
              <a:buFont typeface="Arial" panose="020B0604020202020204" pitchFamily="34" charset="0"/>
              <a:buChar char="•"/>
            </a:pPr>
            <a:r>
              <a:rPr lang="en-GB" sz="2400" dirty="0">
                <a:latin typeface="Book Antiqua" panose="02040602050305030304" pitchFamily="18" charset="0"/>
                <a:ea typeface="Cambria"/>
              </a:rPr>
              <a:t>Saves memory and development time.</a:t>
            </a:r>
          </a:p>
          <a:p>
            <a:pPr marL="0" lvl="2" algn="just">
              <a:lnSpc>
                <a:spcPct val="150000"/>
              </a:lnSpc>
            </a:pPr>
            <a:r>
              <a:rPr lang="en-GB" sz="2400" b="1" dirty="0">
                <a:latin typeface="Book Antiqua" panose="02040602050305030304" pitchFamily="18" charset="0"/>
                <a:ea typeface="Cambria"/>
              </a:rPr>
              <a:t>Program Modularity</a:t>
            </a:r>
          </a:p>
          <a:p>
            <a:pPr marL="342900" lvl="2" indent="-342900" algn="just">
              <a:lnSpc>
                <a:spcPct val="150000"/>
              </a:lnSpc>
              <a:buFont typeface="Arial" panose="020B0604020202020204" pitchFamily="34" charset="0"/>
              <a:buChar char="•"/>
            </a:pPr>
            <a:r>
              <a:rPr lang="en-GB" sz="2400" dirty="0">
                <a:latin typeface="Book Antiqua" panose="02040602050305030304" pitchFamily="18" charset="0"/>
                <a:ea typeface="Cambria"/>
              </a:rPr>
              <a:t>Functions divide a large program into small, independent blocks.</a:t>
            </a:r>
          </a:p>
          <a:p>
            <a:pPr marL="342900" lvl="2" indent="-342900" algn="just">
              <a:lnSpc>
                <a:spcPct val="150000"/>
              </a:lnSpc>
              <a:buFont typeface="Arial" panose="020B0604020202020204" pitchFamily="34" charset="0"/>
              <a:buChar char="•"/>
            </a:pPr>
            <a:r>
              <a:rPr lang="en-GB" sz="2400" dirty="0">
                <a:latin typeface="Book Antiqua" panose="02040602050305030304" pitchFamily="18" charset="0"/>
                <a:ea typeface="Cambria"/>
              </a:rPr>
              <a:t>Each function performs a specific task.</a:t>
            </a:r>
          </a:p>
          <a:p>
            <a:pPr marL="342900" lvl="2" indent="-342900" algn="just">
              <a:lnSpc>
                <a:spcPct val="150000"/>
              </a:lnSpc>
              <a:buFont typeface="Arial" panose="020B0604020202020204" pitchFamily="34" charset="0"/>
              <a:buChar char="•"/>
            </a:pPr>
            <a:r>
              <a:rPr lang="en-GB" sz="2400" dirty="0">
                <a:latin typeface="Book Antiqua" panose="02040602050305030304" pitchFamily="18" charset="0"/>
                <a:ea typeface="Cambria"/>
              </a:rPr>
              <a:t>Makes the program easy to understand and organize.</a:t>
            </a:r>
          </a:p>
          <a:p>
            <a:pPr marL="342900" lvl="2" indent="-342900" algn="just">
              <a:lnSpc>
                <a:spcPct val="150000"/>
              </a:lnSpc>
              <a:buFont typeface="Arial" panose="020B0604020202020204" pitchFamily="34" charset="0"/>
              <a:buChar char="•"/>
            </a:pPr>
            <a:endParaRPr lang="en-GB" sz="2400" dirty="0">
              <a:latin typeface="Book Antiqua" panose="02040602050305030304" pitchFamily="18" charset="0"/>
              <a:ea typeface="Cambria"/>
            </a:endParaRPr>
          </a:p>
        </p:txBody>
      </p:sp>
      <p:sp>
        <p:nvSpPr>
          <p:cNvPr id="3" name="Footer Placeholder 3">
            <a:extLst>
              <a:ext uri="{FF2B5EF4-FFF2-40B4-BE49-F238E27FC236}">
                <a16:creationId xmlns:a16="http://schemas.microsoft.com/office/drawing/2014/main" id="{6084758D-612D-F976-90F1-E7053235AFAB}"/>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07B4EAB-93EB-0079-9ECA-B8520A522F97}"/>
              </a:ext>
            </a:extLst>
          </p:cNvPr>
          <p:cNvSpPr txBox="1"/>
          <p:nvPr/>
        </p:nvSpPr>
        <p:spPr>
          <a:xfrm>
            <a:off x="0" y="1196228"/>
            <a:ext cx="6888480"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Two main Significance of Functions</a:t>
            </a:r>
          </a:p>
        </p:txBody>
      </p:sp>
    </p:spTree>
    <p:extLst>
      <p:ext uri="{BB962C8B-B14F-4D97-AF65-F5344CB8AC3E}">
        <p14:creationId xmlns:p14="http://schemas.microsoft.com/office/powerpoint/2010/main" val="9333161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CB9B1E-F7A7-03FE-864B-CA9E6E650E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0BEDF0-3C0B-0BB8-EE7D-6971D7D6E055}"/>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E5896B5B-6C33-2E22-3133-AD8F4CA66C08}"/>
              </a:ext>
            </a:extLst>
          </p:cNvPr>
          <p:cNvSpPr>
            <a:spLocks noGrp="1"/>
          </p:cNvSpPr>
          <p:nvPr>
            <p:ph type="sldNum" sz="quarter" idx="12"/>
          </p:nvPr>
        </p:nvSpPr>
        <p:spPr/>
        <p:txBody>
          <a:bodyPr/>
          <a:lstStyle/>
          <a:p>
            <a:fld id="{AC82685A-BD3A-4230-8D85-804689F67293}" type="slidenum">
              <a:rPr lang="en-GB" smtClean="0"/>
              <a:t>35</a:t>
            </a:fld>
            <a:endParaRPr lang="en-GB"/>
          </a:p>
        </p:txBody>
      </p:sp>
      <p:sp>
        <p:nvSpPr>
          <p:cNvPr id="3" name="Footer Placeholder 3">
            <a:extLst>
              <a:ext uri="{FF2B5EF4-FFF2-40B4-BE49-F238E27FC236}">
                <a16:creationId xmlns:a16="http://schemas.microsoft.com/office/drawing/2014/main" id="{72B8508F-DE58-2F9B-4D3A-EB4D457B3B24}"/>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21F6AF1C-A06E-103D-3CE3-B00580D3C7F4}"/>
              </a:ext>
            </a:extLst>
          </p:cNvPr>
          <p:cNvSpPr txBox="1"/>
          <p:nvPr/>
        </p:nvSpPr>
        <p:spPr>
          <a:xfrm>
            <a:off x="51435" y="1310528"/>
            <a:ext cx="11944350" cy="1231106"/>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Example</a:t>
            </a:r>
            <a:r>
              <a:rPr lang="en-GB" sz="2300" b="1" dirty="0">
                <a:latin typeface="Cambria" panose="02040503050406030204" pitchFamily="18" charset="0"/>
                <a:ea typeface="Cambria" panose="02040503050406030204" pitchFamily="18" charset="0"/>
              </a:rPr>
              <a:t>: </a:t>
            </a:r>
          </a:p>
          <a:p>
            <a:r>
              <a:rPr lang="en-GB" sz="2300" dirty="0"/>
              <a:t>How functions can be used to achieve program modularity and code reusability in embedded systems by writing a suitable CCS C program for PIC16F877A.</a:t>
            </a:r>
            <a:r>
              <a:rPr lang="en-GB" sz="2300" dirty="0">
                <a:latin typeface="Cambria" panose="02040503050406030204" pitchFamily="18" charset="0"/>
                <a:ea typeface="Cambria" panose="02040503050406030204" pitchFamily="18" charset="0"/>
              </a:rPr>
              <a:t> </a:t>
            </a:r>
          </a:p>
        </p:txBody>
      </p:sp>
      <p:pic>
        <p:nvPicPr>
          <p:cNvPr id="6" name="Picture 5" descr="A screenshot of a computer program&#10;&#10;AI-generated content may be incorrect.">
            <a:extLst>
              <a:ext uri="{FF2B5EF4-FFF2-40B4-BE49-F238E27FC236}">
                <a16:creationId xmlns:a16="http://schemas.microsoft.com/office/drawing/2014/main" id="{730AC6B4-55EB-9F43-5D0D-AAA70F402D05}"/>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8800"/>
                    </a14:imgEffect>
                  </a14:imgLayer>
                </a14:imgProps>
              </a:ext>
            </a:extLst>
          </a:blip>
          <a:stretch>
            <a:fillRect/>
          </a:stretch>
        </p:blipFill>
        <p:spPr>
          <a:xfrm>
            <a:off x="560070" y="2766608"/>
            <a:ext cx="5067696" cy="3626066"/>
          </a:xfrm>
          <a:prstGeom prst="rect">
            <a:avLst/>
          </a:prstGeom>
        </p:spPr>
      </p:pic>
      <p:pic>
        <p:nvPicPr>
          <p:cNvPr id="9" name="Picture 8" descr="A screenshot of a computer program&#10;&#10;AI-generated content may be incorrect.">
            <a:extLst>
              <a:ext uri="{FF2B5EF4-FFF2-40B4-BE49-F238E27FC236}">
                <a16:creationId xmlns:a16="http://schemas.microsoft.com/office/drawing/2014/main" id="{AF0FA301-D951-AED7-48E3-8E83E34A3E08}"/>
              </a:ext>
            </a:extLst>
          </p:cNvPr>
          <p:cNvPicPr>
            <a:picLocks noChangeAspect="1"/>
          </p:cNvPicPr>
          <p:nvPr/>
        </p:nvPicPr>
        <p:blipFill>
          <a:blip r:embed="rId4">
            <a:extLst>
              <a:ext uri="{BEBA8EAE-BF5A-486C-A8C5-ECC9F3942E4B}">
                <a14:imgProps xmlns:a14="http://schemas.microsoft.com/office/drawing/2010/main">
                  <a14:imgLayer r:embed="rId5">
                    <a14:imgEffect>
                      <a14:colorTemperature colorTemp="8800"/>
                    </a14:imgEffect>
                  </a14:imgLayer>
                </a14:imgProps>
              </a:ext>
            </a:extLst>
          </a:blip>
          <a:stretch>
            <a:fillRect/>
          </a:stretch>
        </p:blipFill>
        <p:spPr>
          <a:xfrm>
            <a:off x="6096000" y="2735078"/>
            <a:ext cx="5853681" cy="3770084"/>
          </a:xfrm>
          <a:prstGeom prst="rect">
            <a:avLst/>
          </a:prstGeom>
        </p:spPr>
      </p:pic>
    </p:spTree>
    <p:extLst>
      <p:ext uri="{BB962C8B-B14F-4D97-AF65-F5344CB8AC3E}">
        <p14:creationId xmlns:p14="http://schemas.microsoft.com/office/powerpoint/2010/main" val="31208122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36</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543412" y="3068247"/>
            <a:ext cx="8961120" cy="3088923"/>
          </a:xfrm>
          <a:prstGeom prst="rect">
            <a:avLst/>
          </a:prstGeom>
          <a:noFill/>
        </p:spPr>
        <p:txBody>
          <a:bodyPr wrap="square" lIns="91440" tIns="45720" rIns="91440" bIns="45720" rtlCol="0" anchor="t">
            <a:spAutoFit/>
          </a:bodyPr>
          <a:lstStyle/>
          <a:p>
            <a:pPr marL="1257300" lvl="2" indent="-342900" algn="just">
              <a:lnSpc>
                <a:spcPct val="150000"/>
              </a:lnSpc>
              <a:buFont typeface="Arial" panose="020B0604020202020204" pitchFamily="34" charset="0"/>
              <a:buChar char="•"/>
            </a:pPr>
            <a:r>
              <a:rPr lang="en-GB" sz="2200" dirty="0">
                <a:latin typeface="Book Antiqua" panose="02040602050305030304" pitchFamily="18" charset="0"/>
                <a:ea typeface="Cambria"/>
              </a:rPr>
              <a:t>Store </a:t>
            </a:r>
            <a:r>
              <a:rPr lang="en-GB" sz="2200" b="1" dirty="0">
                <a:latin typeface="Book Antiqua" panose="02040602050305030304" pitchFamily="18" charset="0"/>
                <a:ea typeface="Cambria"/>
              </a:rPr>
              <a:t>multiple values </a:t>
            </a:r>
            <a:r>
              <a:rPr lang="en-GB" sz="2200" dirty="0">
                <a:latin typeface="Book Antiqua" panose="02040602050305030304" pitchFamily="18" charset="0"/>
                <a:ea typeface="Cambria"/>
              </a:rPr>
              <a:t>of the </a:t>
            </a:r>
            <a:r>
              <a:rPr lang="en-GB" sz="2200" b="1" dirty="0">
                <a:latin typeface="Book Antiqua" panose="02040602050305030304" pitchFamily="18" charset="0"/>
                <a:ea typeface="Cambria"/>
              </a:rPr>
              <a:t>same data type </a:t>
            </a:r>
            <a:r>
              <a:rPr lang="en-GB" sz="2200" dirty="0">
                <a:latin typeface="Book Antiqua" panose="02040602050305030304" pitchFamily="18" charset="0"/>
                <a:ea typeface="Cambria"/>
              </a:rPr>
              <a:t>under a single identifier.</a:t>
            </a:r>
          </a:p>
          <a:p>
            <a:pPr marL="1257300" lvl="2" indent="-342900" algn="just">
              <a:lnSpc>
                <a:spcPct val="150000"/>
              </a:lnSpc>
              <a:buFont typeface="Arial" panose="020B0604020202020204" pitchFamily="34" charset="0"/>
              <a:buChar char="•"/>
            </a:pPr>
            <a:r>
              <a:rPr lang="en-GB" sz="2200" dirty="0">
                <a:latin typeface="Book Antiqua" panose="02040602050305030304" pitchFamily="18" charset="0"/>
                <a:ea typeface="Cambria"/>
              </a:rPr>
              <a:t>Example: int8 specifies the data type of the array, indicating that it will store integers.</a:t>
            </a:r>
          </a:p>
          <a:p>
            <a:pPr marL="1257300" lvl="2" indent="-342900" algn="just">
              <a:lnSpc>
                <a:spcPct val="150000"/>
              </a:lnSpc>
              <a:buFont typeface="Arial" panose="020B0604020202020204" pitchFamily="34" charset="0"/>
              <a:buChar char="•"/>
            </a:pPr>
            <a:r>
              <a:rPr lang="en-GB" sz="2200" dirty="0" err="1">
                <a:latin typeface="Book Antiqua" panose="02040602050305030304" pitchFamily="18" charset="0"/>
                <a:ea typeface="Cambria"/>
              </a:rPr>
              <a:t>myArray</a:t>
            </a:r>
            <a:r>
              <a:rPr lang="en-GB" sz="2200" dirty="0">
                <a:latin typeface="Book Antiqua" panose="02040602050305030304" pitchFamily="18" charset="0"/>
                <a:ea typeface="Cambria"/>
              </a:rPr>
              <a:t> is the name of the array.</a:t>
            </a:r>
          </a:p>
          <a:p>
            <a:pPr marL="1257300" lvl="2" indent="-342900" algn="just">
              <a:lnSpc>
                <a:spcPct val="150000"/>
              </a:lnSpc>
              <a:buFont typeface="Arial" panose="020B0604020202020204" pitchFamily="34" charset="0"/>
              <a:buChar char="•"/>
            </a:pPr>
            <a:r>
              <a:rPr lang="en-GB" sz="2200" b="1" dirty="0">
                <a:latin typeface="Book Antiqua" panose="02040602050305030304" pitchFamily="18" charset="0"/>
                <a:ea typeface="Cambria"/>
              </a:rPr>
              <a:t>[5] denotes the size of the array</a:t>
            </a:r>
            <a:endParaRPr lang="en-GB" sz="2200" dirty="0">
              <a:latin typeface="Book Antiqua" panose="02040602050305030304" pitchFamily="18" charset="0"/>
              <a:ea typeface="Cambria"/>
            </a:endParaRP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172941" y="1561185"/>
            <a:ext cx="6888480"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Arrays</a:t>
            </a:r>
          </a:p>
        </p:txBody>
      </p:sp>
      <p:pic>
        <p:nvPicPr>
          <p:cNvPr id="7" name="Picture 6">
            <a:extLst>
              <a:ext uri="{FF2B5EF4-FFF2-40B4-BE49-F238E27FC236}">
                <a16:creationId xmlns:a16="http://schemas.microsoft.com/office/drawing/2014/main" id="{FCB8EAD2-815B-4EF9-983A-DCAFF93B3EB4}"/>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Lst>
          </a:blip>
          <a:stretch>
            <a:fillRect/>
          </a:stretch>
        </p:blipFill>
        <p:spPr>
          <a:xfrm>
            <a:off x="4551006" y="2250502"/>
            <a:ext cx="6888480" cy="459871"/>
          </a:xfrm>
          <a:prstGeom prst="rect">
            <a:avLst/>
          </a:prstGeom>
        </p:spPr>
      </p:pic>
    </p:spTree>
    <p:extLst>
      <p:ext uri="{BB962C8B-B14F-4D97-AF65-F5344CB8AC3E}">
        <p14:creationId xmlns:p14="http://schemas.microsoft.com/office/powerpoint/2010/main" val="35269906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37</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172941" y="1445324"/>
            <a:ext cx="6888480"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Example: Arrays</a:t>
            </a:r>
          </a:p>
        </p:txBody>
      </p:sp>
      <p:pic>
        <p:nvPicPr>
          <p:cNvPr id="7" name="Picture 6" descr="A screenshot of a computer program&#10;&#10;AI-generated content may be incorrect.">
            <a:extLst>
              <a:ext uri="{FF2B5EF4-FFF2-40B4-BE49-F238E27FC236}">
                <a16:creationId xmlns:a16="http://schemas.microsoft.com/office/drawing/2014/main" id="{F337C8F7-37D0-7F6F-A4F2-BF698BCE831C}"/>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Lst>
          </a:blip>
          <a:stretch>
            <a:fillRect/>
          </a:stretch>
        </p:blipFill>
        <p:spPr>
          <a:xfrm>
            <a:off x="3255672" y="1754505"/>
            <a:ext cx="6996336" cy="4812831"/>
          </a:xfrm>
          <a:prstGeom prst="rect">
            <a:avLst/>
          </a:prstGeom>
        </p:spPr>
      </p:pic>
    </p:spTree>
    <p:extLst>
      <p:ext uri="{BB962C8B-B14F-4D97-AF65-F5344CB8AC3E}">
        <p14:creationId xmlns:p14="http://schemas.microsoft.com/office/powerpoint/2010/main" val="28591742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38</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pic>
        <p:nvPicPr>
          <p:cNvPr id="9" name="Picture 8">
            <a:extLst>
              <a:ext uri="{FF2B5EF4-FFF2-40B4-BE49-F238E27FC236}">
                <a16:creationId xmlns:a16="http://schemas.microsoft.com/office/drawing/2014/main" id="{5129C536-D9B2-4F30-9255-F775FD7E9E14}"/>
              </a:ext>
            </a:extLst>
          </p:cNvPr>
          <p:cNvPicPr>
            <a:picLocks noChangeAspect="1"/>
          </p:cNvPicPr>
          <p:nvPr/>
        </p:nvPicPr>
        <p:blipFill>
          <a:blip r:embed="rId3"/>
          <a:stretch>
            <a:fillRect/>
          </a:stretch>
        </p:blipFill>
        <p:spPr>
          <a:xfrm>
            <a:off x="711597" y="2287435"/>
            <a:ext cx="5045149" cy="1620190"/>
          </a:xfrm>
          <a:prstGeom prst="rect">
            <a:avLst/>
          </a:prstGeom>
        </p:spPr>
      </p:pic>
      <p:pic>
        <p:nvPicPr>
          <p:cNvPr id="6" name="Picture 5" descr="A qr code with a purple and black text&#10;&#10;AI-generated content may be incorrect.">
            <a:extLst>
              <a:ext uri="{FF2B5EF4-FFF2-40B4-BE49-F238E27FC236}">
                <a16:creationId xmlns:a16="http://schemas.microsoft.com/office/drawing/2014/main" id="{3165C2F0-E2F7-2CA9-7CC7-0CEA2B0667B0}"/>
              </a:ext>
            </a:extLst>
          </p:cNvPr>
          <p:cNvPicPr>
            <a:picLocks noChangeAspect="1"/>
          </p:cNvPicPr>
          <p:nvPr/>
        </p:nvPicPr>
        <p:blipFill>
          <a:blip r:embed="rId4"/>
          <a:stretch>
            <a:fillRect/>
          </a:stretch>
        </p:blipFill>
        <p:spPr>
          <a:xfrm>
            <a:off x="6967360" y="1889581"/>
            <a:ext cx="3182480" cy="3194399"/>
          </a:xfrm>
          <a:prstGeom prst="rect">
            <a:avLst/>
          </a:prstGeom>
        </p:spPr>
      </p:pic>
    </p:spTree>
    <p:extLst>
      <p:ext uri="{BB962C8B-B14F-4D97-AF65-F5344CB8AC3E}">
        <p14:creationId xmlns:p14="http://schemas.microsoft.com/office/powerpoint/2010/main" val="22242044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39</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711222" y="2366359"/>
            <a:ext cx="9304808" cy="3597075"/>
          </a:xfrm>
          <a:prstGeom prst="rect">
            <a:avLst/>
          </a:prstGeom>
          <a:noFill/>
        </p:spPr>
        <p:txBody>
          <a:bodyPr wrap="square" lIns="91440" tIns="45720" rIns="91440" bIns="45720" rtlCol="0" anchor="t">
            <a:spAutoFit/>
          </a:bodyPr>
          <a:lstStyle/>
          <a:p>
            <a:pPr marL="1257300" lvl="2" indent="-342900" algn="just">
              <a:lnSpc>
                <a:spcPct val="150000"/>
              </a:lnSpc>
              <a:buFont typeface="Arial" panose="020B0604020202020204" pitchFamily="34" charset="0"/>
              <a:buChar char="•"/>
            </a:pPr>
            <a:r>
              <a:rPr lang="en-GB" sz="2200" dirty="0">
                <a:latin typeface="Book Antiqua" panose="02040602050305030304" pitchFamily="18" charset="0"/>
                <a:ea typeface="Cambria"/>
              </a:rPr>
              <a:t>Pointers allow for direct manipulation of memory addresses. </a:t>
            </a:r>
          </a:p>
          <a:p>
            <a:pPr marL="1257300" lvl="2" indent="-342900" algn="just">
              <a:lnSpc>
                <a:spcPct val="150000"/>
              </a:lnSpc>
              <a:buFont typeface="Arial" panose="020B0604020202020204" pitchFamily="34" charset="0"/>
              <a:buChar char="•"/>
            </a:pPr>
            <a:r>
              <a:rPr lang="en-GB" sz="2200" dirty="0">
                <a:latin typeface="Book Antiqua" panose="02040602050305030304" pitchFamily="18" charset="0"/>
                <a:ea typeface="Cambria"/>
              </a:rPr>
              <a:t>int *</a:t>
            </a:r>
            <a:r>
              <a:rPr lang="en-GB" sz="2200" dirty="0" err="1">
                <a:latin typeface="Book Antiqua" panose="02040602050305030304" pitchFamily="18" charset="0"/>
                <a:ea typeface="Cambria"/>
              </a:rPr>
              <a:t>ptr</a:t>
            </a:r>
            <a:r>
              <a:rPr lang="en-GB" sz="2200" dirty="0">
                <a:latin typeface="Book Antiqua" panose="02040602050305030304" pitchFamily="18" charset="0"/>
                <a:ea typeface="Cambria"/>
              </a:rPr>
              <a:t>;</a:t>
            </a:r>
          </a:p>
          <a:p>
            <a:pPr lvl="3" algn="just">
              <a:lnSpc>
                <a:spcPct val="150000"/>
              </a:lnSpc>
            </a:pPr>
            <a:r>
              <a:rPr lang="en-GB" sz="2200" dirty="0">
                <a:latin typeface="Book Antiqua" panose="02040602050305030304" pitchFamily="18" charset="0"/>
                <a:ea typeface="Cambria"/>
                <a:sym typeface="Wingdings" panose="05000000000000000000" pitchFamily="2" charset="2"/>
              </a:rPr>
              <a:t></a:t>
            </a:r>
            <a:r>
              <a:rPr lang="en-GB" sz="2200" dirty="0">
                <a:latin typeface="Book Antiqua" panose="02040602050305030304" pitchFamily="18" charset="0"/>
                <a:ea typeface="Cambria"/>
              </a:rPr>
              <a:t>declares a pointer variable named </a:t>
            </a:r>
            <a:r>
              <a:rPr lang="en-GB" sz="2200" dirty="0" err="1">
                <a:latin typeface="Book Antiqua" panose="02040602050305030304" pitchFamily="18" charset="0"/>
                <a:ea typeface="Cambria"/>
              </a:rPr>
              <a:t>ptr</a:t>
            </a:r>
            <a:r>
              <a:rPr lang="en-GB" sz="2200" dirty="0">
                <a:latin typeface="Book Antiqua" panose="02040602050305030304" pitchFamily="18" charset="0"/>
                <a:ea typeface="Cambria"/>
              </a:rPr>
              <a:t> </a:t>
            </a:r>
          </a:p>
          <a:p>
            <a:pPr lvl="3" algn="just">
              <a:lnSpc>
                <a:spcPct val="150000"/>
              </a:lnSpc>
            </a:pPr>
            <a:r>
              <a:rPr lang="en-GB" sz="2200" dirty="0">
                <a:latin typeface="Book Antiqua" panose="02040602050305030304" pitchFamily="18" charset="0"/>
                <a:ea typeface="Cambria"/>
                <a:sym typeface="Wingdings" panose="05000000000000000000" pitchFamily="2" charset="2"/>
              </a:rPr>
              <a:t></a:t>
            </a:r>
            <a:r>
              <a:rPr lang="en-GB" sz="2200" dirty="0">
                <a:latin typeface="Book Antiqua" panose="02040602050305030304" pitchFamily="18" charset="0"/>
                <a:ea typeface="Cambria"/>
              </a:rPr>
              <a:t>can store the memory address of an integer variable.</a:t>
            </a:r>
          </a:p>
          <a:p>
            <a:pPr marL="1257300" lvl="2" indent="-342900" algn="just">
              <a:lnSpc>
                <a:spcPct val="150000"/>
              </a:lnSpc>
              <a:buFont typeface="Arial" panose="020B0604020202020204" pitchFamily="34" charset="0"/>
              <a:buChar char="•"/>
            </a:pPr>
            <a:r>
              <a:rPr lang="en-GB" sz="2200" dirty="0" err="1">
                <a:latin typeface="Book Antiqua" panose="02040602050305030304" pitchFamily="18" charset="0"/>
                <a:ea typeface="Cambria"/>
              </a:rPr>
              <a:t>ptr</a:t>
            </a:r>
            <a:r>
              <a:rPr lang="en-GB" sz="2200" dirty="0">
                <a:latin typeface="Book Antiqua" panose="02040602050305030304" pitchFamily="18" charset="0"/>
                <a:ea typeface="Cambria"/>
              </a:rPr>
              <a:t> = &amp;x;</a:t>
            </a:r>
          </a:p>
          <a:p>
            <a:pPr lvl="3" algn="just">
              <a:lnSpc>
                <a:spcPct val="150000"/>
              </a:lnSpc>
            </a:pPr>
            <a:r>
              <a:rPr lang="en-GB" sz="2200" dirty="0">
                <a:latin typeface="Book Antiqua" panose="02040602050305030304" pitchFamily="18" charset="0"/>
                <a:ea typeface="Cambria"/>
                <a:sym typeface="Wingdings" panose="05000000000000000000" pitchFamily="2" charset="2"/>
              </a:rPr>
              <a:t></a:t>
            </a:r>
            <a:r>
              <a:rPr lang="en-GB" sz="2200" dirty="0">
                <a:latin typeface="Book Antiqua" panose="02040602050305030304" pitchFamily="18" charset="0"/>
                <a:ea typeface="Cambria"/>
              </a:rPr>
              <a:t>assigns the memory address of the variable to the 	pointer.</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172941" y="1445324"/>
            <a:ext cx="6888480"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Pointers</a:t>
            </a:r>
          </a:p>
        </p:txBody>
      </p:sp>
      <p:pic>
        <p:nvPicPr>
          <p:cNvPr id="10" name="Picture 9" descr="A close up of a number&#10;&#10;AI-generated content may be incorrect.">
            <a:extLst>
              <a:ext uri="{FF2B5EF4-FFF2-40B4-BE49-F238E27FC236}">
                <a16:creationId xmlns:a16="http://schemas.microsoft.com/office/drawing/2014/main" id="{E31EF912-06B3-9AAD-AC83-9B8FDD0283E5}"/>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7200"/>
                    </a14:imgEffect>
                  </a14:imgLayer>
                </a14:imgProps>
              </a:ext>
            </a:extLst>
          </a:blip>
          <a:stretch>
            <a:fillRect/>
          </a:stretch>
        </p:blipFill>
        <p:spPr>
          <a:xfrm>
            <a:off x="9964871" y="1445324"/>
            <a:ext cx="1602289" cy="1265576"/>
          </a:xfrm>
          <a:prstGeom prst="rect">
            <a:avLst/>
          </a:prstGeom>
        </p:spPr>
      </p:pic>
    </p:spTree>
    <p:extLst>
      <p:ext uri="{BB962C8B-B14F-4D97-AF65-F5344CB8AC3E}">
        <p14:creationId xmlns:p14="http://schemas.microsoft.com/office/powerpoint/2010/main" val="18535819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40</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172941" y="1445324"/>
            <a:ext cx="6888480"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Pointers</a:t>
            </a:r>
          </a:p>
        </p:txBody>
      </p:sp>
      <p:pic>
        <p:nvPicPr>
          <p:cNvPr id="6" name="Picture 5" descr="A screenshot of a computer program&#10;&#10;AI-generated content may be incorrect.">
            <a:extLst>
              <a:ext uri="{FF2B5EF4-FFF2-40B4-BE49-F238E27FC236}">
                <a16:creationId xmlns:a16="http://schemas.microsoft.com/office/drawing/2014/main" id="{7DED4787-B4FE-9878-BD06-535181B75774}"/>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8800"/>
                    </a14:imgEffect>
                  </a14:imgLayer>
                </a14:imgProps>
              </a:ext>
            </a:extLst>
          </a:blip>
          <a:stretch>
            <a:fillRect/>
          </a:stretch>
        </p:blipFill>
        <p:spPr>
          <a:xfrm>
            <a:off x="2411729" y="2074417"/>
            <a:ext cx="6463665" cy="4339517"/>
          </a:xfrm>
          <a:prstGeom prst="rect">
            <a:avLst/>
          </a:prstGeom>
        </p:spPr>
      </p:pic>
    </p:spTree>
    <p:extLst>
      <p:ext uri="{BB962C8B-B14F-4D97-AF65-F5344CB8AC3E}">
        <p14:creationId xmlns:p14="http://schemas.microsoft.com/office/powerpoint/2010/main" val="29264431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7804D4-C1DC-EA7E-AF61-2D841E5FEA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242D41-ECAE-BF72-EE4D-F206DF3EED85}"/>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074E73DE-0442-BA4B-5640-14130C03E734}"/>
              </a:ext>
            </a:extLst>
          </p:cNvPr>
          <p:cNvSpPr>
            <a:spLocks noGrp="1"/>
          </p:cNvSpPr>
          <p:nvPr>
            <p:ph type="sldNum" sz="quarter" idx="12"/>
          </p:nvPr>
        </p:nvSpPr>
        <p:spPr/>
        <p:txBody>
          <a:bodyPr/>
          <a:lstStyle/>
          <a:p>
            <a:fld id="{AC82685A-BD3A-4230-8D85-804689F67293}" type="slidenum">
              <a:rPr lang="en-GB" smtClean="0"/>
              <a:t>41</a:t>
            </a:fld>
            <a:endParaRPr lang="en-GB"/>
          </a:p>
        </p:txBody>
      </p:sp>
      <p:sp>
        <p:nvSpPr>
          <p:cNvPr id="3" name="Footer Placeholder 3">
            <a:extLst>
              <a:ext uri="{FF2B5EF4-FFF2-40B4-BE49-F238E27FC236}">
                <a16:creationId xmlns:a16="http://schemas.microsoft.com/office/drawing/2014/main" id="{32A6ACE4-4A4A-6FCB-ED2F-48C0FAE15FAF}"/>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CD5D30E8-D611-1DED-83DE-A7F9F2B055EE}"/>
              </a:ext>
            </a:extLst>
          </p:cNvPr>
          <p:cNvSpPr txBox="1"/>
          <p:nvPr/>
        </p:nvSpPr>
        <p:spPr>
          <a:xfrm>
            <a:off x="172941" y="1266660"/>
            <a:ext cx="4821969" cy="3946465"/>
          </a:xfrm>
          <a:prstGeom prst="rect">
            <a:avLst/>
          </a:prstGeom>
          <a:noFill/>
        </p:spPr>
        <p:txBody>
          <a:bodyPr wrap="square" rtlCol="0">
            <a:spAutoFit/>
          </a:bodyPr>
          <a:lstStyle/>
          <a:p>
            <a:pPr algn="just"/>
            <a:r>
              <a:rPr lang="en-GB" sz="2800" b="1" dirty="0">
                <a:latin typeface="Cambria" panose="02040503050406030204" pitchFamily="18" charset="0"/>
                <a:ea typeface="Cambria" panose="02040503050406030204" pitchFamily="18" charset="0"/>
              </a:rPr>
              <a:t>Pointers : Example</a:t>
            </a:r>
          </a:p>
          <a:p>
            <a:pPr algn="just"/>
            <a:endParaRPr lang="en-GB" sz="2800" b="1" dirty="0">
              <a:latin typeface="Cambria" panose="02040503050406030204" pitchFamily="18" charset="0"/>
              <a:ea typeface="Cambria" panose="02040503050406030204" pitchFamily="18" charset="0"/>
            </a:endParaRPr>
          </a:p>
          <a:p>
            <a:pPr algn="just">
              <a:lnSpc>
                <a:spcPct val="150000"/>
              </a:lnSpc>
            </a:pPr>
            <a:r>
              <a:rPr lang="en-GB" sz="2200" dirty="0"/>
              <a:t>Write a CCS C program for the PIC16F877A microcontroller to blink an LED connected to RB0 using a pointer to access the PORTB register directly. Include a 500 </a:t>
            </a:r>
            <a:r>
              <a:rPr lang="en-GB" sz="2200" dirty="0" err="1"/>
              <a:t>ms</a:t>
            </a:r>
            <a:r>
              <a:rPr lang="en-GB" sz="2200" dirty="0"/>
              <a:t> delay between ON and OFF states.</a:t>
            </a:r>
            <a:endParaRPr lang="en-GB" sz="2200" b="1" dirty="0">
              <a:latin typeface="Cambria" panose="02040503050406030204" pitchFamily="18" charset="0"/>
              <a:ea typeface="Cambria" panose="02040503050406030204" pitchFamily="18" charset="0"/>
            </a:endParaRPr>
          </a:p>
        </p:txBody>
      </p:sp>
      <p:pic>
        <p:nvPicPr>
          <p:cNvPr id="7" name="Picture 6" descr="A screenshot of a computer program&#10;&#10;AI-generated content may be incorrect.">
            <a:extLst>
              <a:ext uri="{FF2B5EF4-FFF2-40B4-BE49-F238E27FC236}">
                <a16:creationId xmlns:a16="http://schemas.microsoft.com/office/drawing/2014/main" id="{8E5BF978-2A35-B67F-9C1C-2507739F5988}"/>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8800"/>
                    </a14:imgEffect>
                  </a14:imgLayer>
                </a14:imgProps>
              </a:ext>
            </a:extLst>
          </a:blip>
          <a:stretch>
            <a:fillRect/>
          </a:stretch>
        </p:blipFill>
        <p:spPr>
          <a:xfrm>
            <a:off x="5703569" y="1449540"/>
            <a:ext cx="6360795" cy="4568498"/>
          </a:xfrm>
          <a:prstGeom prst="rect">
            <a:avLst/>
          </a:prstGeom>
        </p:spPr>
      </p:pic>
    </p:spTree>
    <p:extLst>
      <p:ext uri="{BB962C8B-B14F-4D97-AF65-F5344CB8AC3E}">
        <p14:creationId xmlns:p14="http://schemas.microsoft.com/office/powerpoint/2010/main" val="32621944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42</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172941" y="1445324"/>
            <a:ext cx="6888480"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Interrupts</a:t>
            </a:r>
          </a:p>
        </p:txBody>
      </p:sp>
      <p:sp>
        <p:nvSpPr>
          <p:cNvPr id="4" name="TextBox 3">
            <a:extLst>
              <a:ext uri="{FF2B5EF4-FFF2-40B4-BE49-F238E27FC236}">
                <a16:creationId xmlns:a16="http://schemas.microsoft.com/office/drawing/2014/main" id="{279CC8BD-0563-4A59-AB24-A7D2A18F33B7}"/>
              </a:ext>
            </a:extLst>
          </p:cNvPr>
          <p:cNvSpPr txBox="1"/>
          <p:nvPr/>
        </p:nvSpPr>
        <p:spPr>
          <a:xfrm>
            <a:off x="477169" y="2426576"/>
            <a:ext cx="5618831" cy="3597075"/>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GB" sz="2200" dirty="0">
                <a:latin typeface="Book Antiqua" panose="02040602050305030304" pitchFamily="18" charset="0"/>
              </a:rPr>
              <a:t>Temporarily pauses the normal execution of a program to handle an urgent event.</a:t>
            </a:r>
          </a:p>
          <a:p>
            <a:pPr marL="342900" indent="-342900" algn="just">
              <a:lnSpc>
                <a:spcPct val="150000"/>
              </a:lnSpc>
              <a:buFont typeface="Arial" panose="020B0604020202020204" pitchFamily="34" charset="0"/>
              <a:buChar char="•"/>
            </a:pPr>
            <a:r>
              <a:rPr lang="en-GB" sz="2200" dirty="0">
                <a:latin typeface="Book Antiqua" panose="02040602050305030304" pitchFamily="18" charset="0"/>
              </a:rPr>
              <a:t>Example: timer overflow, external signal, serial input</a:t>
            </a:r>
          </a:p>
          <a:p>
            <a:pPr marL="342900" indent="-342900" algn="just">
              <a:lnSpc>
                <a:spcPct val="150000"/>
              </a:lnSpc>
              <a:buFont typeface="Arial" panose="020B0604020202020204" pitchFamily="34" charset="0"/>
              <a:buChar char="•"/>
            </a:pPr>
            <a:r>
              <a:rPr lang="en-GB" sz="2200" dirty="0">
                <a:latin typeface="Book Antiqua" panose="02040602050305030304" pitchFamily="18" charset="0"/>
              </a:rPr>
              <a:t>Once the event is handled, the program resumes where it left off.</a:t>
            </a:r>
          </a:p>
        </p:txBody>
      </p:sp>
      <p:sp>
        <p:nvSpPr>
          <p:cNvPr id="10" name="TextBox 9">
            <a:extLst>
              <a:ext uri="{FF2B5EF4-FFF2-40B4-BE49-F238E27FC236}">
                <a16:creationId xmlns:a16="http://schemas.microsoft.com/office/drawing/2014/main" id="{351A863A-77DF-4E43-B2F2-5389933C30ED}"/>
              </a:ext>
            </a:extLst>
          </p:cNvPr>
          <p:cNvSpPr txBox="1"/>
          <p:nvPr/>
        </p:nvSpPr>
        <p:spPr>
          <a:xfrm>
            <a:off x="6610613" y="4933600"/>
            <a:ext cx="1816187" cy="215444"/>
          </a:xfrm>
          <a:prstGeom prst="rect">
            <a:avLst/>
          </a:prstGeom>
          <a:noFill/>
        </p:spPr>
        <p:txBody>
          <a:bodyPr wrap="square" rtlCol="0">
            <a:spAutoFit/>
          </a:bodyPr>
          <a:lstStyle/>
          <a:p>
            <a:r>
              <a:rPr lang="en-GB" sz="800" i="1" dirty="0"/>
              <a:t>Picture From pin interest</a:t>
            </a:r>
          </a:p>
        </p:txBody>
      </p:sp>
      <p:pic>
        <p:nvPicPr>
          <p:cNvPr id="13" name="Picture 12">
            <a:extLst>
              <a:ext uri="{FF2B5EF4-FFF2-40B4-BE49-F238E27FC236}">
                <a16:creationId xmlns:a16="http://schemas.microsoft.com/office/drawing/2014/main" id="{1D7AC714-1B11-4E39-A940-4F58B5F537B5}"/>
              </a:ext>
            </a:extLst>
          </p:cNvPr>
          <p:cNvPicPr>
            <a:picLocks noChangeAspect="1"/>
          </p:cNvPicPr>
          <p:nvPr/>
        </p:nvPicPr>
        <p:blipFill rotWithShape="1">
          <a:blip r:embed="rId2"/>
          <a:srcRect l="16107" t="12854" r="24748" b="16616"/>
          <a:stretch/>
        </p:blipFill>
        <p:spPr>
          <a:xfrm>
            <a:off x="6690886" y="1664813"/>
            <a:ext cx="4805329" cy="3224644"/>
          </a:xfrm>
          <a:prstGeom prst="rect">
            <a:avLst/>
          </a:prstGeom>
        </p:spPr>
      </p:pic>
    </p:spTree>
    <p:extLst>
      <p:ext uri="{BB962C8B-B14F-4D97-AF65-F5344CB8AC3E}">
        <p14:creationId xmlns:p14="http://schemas.microsoft.com/office/powerpoint/2010/main" val="3308757627"/>
      </p:ext>
    </p:extLst>
  </p:cSld>
  <p:clrMapOvr>
    <a:masterClrMapping/>
  </p:clrMapOvr>
  <mc:AlternateContent xmlns:mc="http://schemas.openxmlformats.org/markup-compatibility/2006" xmlns:p14="http://schemas.microsoft.com/office/powerpoint/2010/main">
    <mc:Choice Requires="p14">
      <p:transition spd="slow" p14:dur="2000" advTm="15404"/>
    </mc:Choice>
    <mc:Fallback xmlns="">
      <p:transition spd="slow" advTm="15404"/>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43</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877111" y="1974182"/>
            <a:ext cx="8924114" cy="3739485"/>
          </a:xfrm>
          <a:prstGeom prst="rect">
            <a:avLst/>
          </a:prstGeom>
          <a:noFill/>
        </p:spPr>
        <p:txBody>
          <a:bodyPr wrap="square" lIns="91440" tIns="45720" rIns="91440" bIns="45720" rtlCol="0" anchor="t">
            <a:spAutoFit/>
          </a:bodyPr>
          <a:lstStyle/>
          <a:p>
            <a:pPr marL="1257300" lvl="2" indent="-342900" algn="just">
              <a:lnSpc>
                <a:spcPct val="200000"/>
              </a:lnSpc>
              <a:buFont typeface="Arial" panose="020B0604020202020204" pitchFamily="34" charset="0"/>
              <a:buChar char="•"/>
            </a:pPr>
            <a:r>
              <a:rPr lang="en-GB" sz="2200" dirty="0">
                <a:latin typeface="Book Antiqua" panose="02040602050305030304" pitchFamily="18" charset="0"/>
                <a:ea typeface="Cambria"/>
              </a:rPr>
              <a:t>ISRs are defined using the #INT_xxx directive.</a:t>
            </a:r>
          </a:p>
          <a:p>
            <a:pPr marL="1257300" lvl="2" indent="-342900" algn="just">
              <a:lnSpc>
                <a:spcPct val="200000"/>
              </a:lnSpc>
              <a:buFont typeface="Arial" panose="020B0604020202020204" pitchFamily="34" charset="0"/>
              <a:buChar char="•"/>
            </a:pPr>
            <a:r>
              <a:rPr lang="en-GB" sz="2200" dirty="0">
                <a:latin typeface="Book Antiqua" panose="02040602050305030304" pitchFamily="18" charset="0"/>
                <a:ea typeface="Cambria"/>
              </a:rPr>
              <a:t>Example: </a:t>
            </a:r>
          </a:p>
          <a:p>
            <a:pPr lvl="4" algn="just">
              <a:lnSpc>
                <a:spcPct val="200000"/>
              </a:lnSpc>
            </a:pPr>
            <a:r>
              <a:rPr lang="en-GB" sz="1500" dirty="0">
                <a:latin typeface="Book Antiqua" panose="02040602050305030304" pitchFamily="18" charset="0"/>
                <a:ea typeface="Cambria"/>
              </a:rPr>
              <a:t>#INT_EXT</a:t>
            </a:r>
          </a:p>
          <a:p>
            <a:pPr lvl="4" algn="just"/>
            <a:r>
              <a:rPr lang="en-GB" sz="1500" dirty="0">
                <a:latin typeface="Book Antiqua" panose="02040602050305030304" pitchFamily="18" charset="0"/>
                <a:ea typeface="Cambria"/>
              </a:rPr>
              <a:t>void </a:t>
            </a:r>
            <a:r>
              <a:rPr lang="en-GB" sz="1500" dirty="0" err="1">
                <a:latin typeface="Book Antiqua" panose="02040602050305030304" pitchFamily="18" charset="0"/>
                <a:ea typeface="Cambria"/>
              </a:rPr>
              <a:t>ext_isr</a:t>
            </a:r>
            <a:r>
              <a:rPr lang="en-GB" sz="1500" dirty="0">
                <a:latin typeface="Book Antiqua" panose="02040602050305030304" pitchFamily="18" charset="0"/>
                <a:ea typeface="Cambria"/>
              </a:rPr>
              <a:t>(void )// could be also written as void </a:t>
            </a:r>
            <a:r>
              <a:rPr lang="en-GB" sz="1500" dirty="0" err="1">
                <a:latin typeface="Book Antiqua" panose="02040602050305030304" pitchFamily="18" charset="0"/>
                <a:ea typeface="Cambria"/>
              </a:rPr>
              <a:t>ext_isr</a:t>
            </a:r>
            <a:r>
              <a:rPr lang="en-GB" sz="1500" dirty="0">
                <a:latin typeface="Book Antiqua" panose="02040602050305030304" pitchFamily="18" charset="0"/>
                <a:ea typeface="Cambria"/>
              </a:rPr>
              <a:t>( ) </a:t>
            </a:r>
          </a:p>
          <a:p>
            <a:pPr lvl="4" algn="just"/>
            <a:r>
              <a:rPr lang="en-GB" sz="1500" dirty="0">
                <a:latin typeface="Book Antiqua" panose="02040602050305030304" pitchFamily="18" charset="0"/>
                <a:ea typeface="Cambria"/>
              </a:rPr>
              <a:t>{</a:t>
            </a:r>
          </a:p>
          <a:p>
            <a:pPr lvl="4" algn="just"/>
            <a:r>
              <a:rPr lang="en-GB" sz="1500" i="1" dirty="0">
                <a:latin typeface="Book Antiqua" panose="02040602050305030304" pitchFamily="18" charset="0"/>
                <a:ea typeface="Cambria"/>
              </a:rPr>
              <a:t>    // Code to execute when external interrupt occurs</a:t>
            </a:r>
          </a:p>
          <a:p>
            <a:pPr lvl="4" algn="just"/>
            <a:r>
              <a:rPr lang="en-GB" sz="1500" dirty="0">
                <a:latin typeface="Book Antiqua" panose="02040602050305030304" pitchFamily="18" charset="0"/>
                <a:ea typeface="Cambria"/>
              </a:rPr>
              <a:t> }</a:t>
            </a:r>
          </a:p>
          <a:p>
            <a:pPr lvl="4" algn="just"/>
            <a:endParaRPr lang="en-GB" sz="1500" dirty="0">
              <a:latin typeface="Book Antiqua" panose="02040602050305030304" pitchFamily="18" charset="0"/>
              <a:ea typeface="Cambria"/>
            </a:endParaRPr>
          </a:p>
          <a:p>
            <a:pPr marL="1255713" lvl="4" indent="-285750" algn="just">
              <a:buFont typeface="Arial" panose="020B0604020202020204" pitchFamily="34" charset="0"/>
              <a:buChar char="•"/>
            </a:pPr>
            <a:r>
              <a:rPr lang="en-GB" sz="2200" dirty="0">
                <a:latin typeface="Book Antiqua" panose="02040602050305030304" pitchFamily="18" charset="0"/>
                <a:ea typeface="Cambria"/>
              </a:rPr>
              <a:t>The compiler automatically links this function to the correct interrupt vector.</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90961" y="1199381"/>
            <a:ext cx="9822396"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Interrupts-Interrupt Service Routine (ISR) </a:t>
            </a:r>
          </a:p>
        </p:txBody>
      </p:sp>
      <p:sp>
        <p:nvSpPr>
          <p:cNvPr id="6" name="Rectangle 5">
            <a:extLst>
              <a:ext uri="{FF2B5EF4-FFF2-40B4-BE49-F238E27FC236}">
                <a16:creationId xmlns:a16="http://schemas.microsoft.com/office/drawing/2014/main" id="{1C969179-5B83-BD2D-3600-F889B8380D4A}"/>
              </a:ext>
            </a:extLst>
          </p:cNvPr>
          <p:cNvSpPr/>
          <p:nvPr/>
        </p:nvSpPr>
        <p:spPr>
          <a:xfrm>
            <a:off x="2471706" y="3421818"/>
            <a:ext cx="5489290" cy="1463915"/>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443241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44</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109880" y="1411897"/>
            <a:ext cx="9822396"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Interrupts-Interrupt Service Routine (ISR) </a:t>
            </a:r>
          </a:p>
        </p:txBody>
      </p:sp>
      <p:graphicFrame>
        <p:nvGraphicFramePr>
          <p:cNvPr id="9" name="Table 8">
            <a:extLst>
              <a:ext uri="{FF2B5EF4-FFF2-40B4-BE49-F238E27FC236}">
                <a16:creationId xmlns:a16="http://schemas.microsoft.com/office/drawing/2014/main" id="{C8B0782F-D432-4832-A010-759D640345C6}"/>
              </a:ext>
            </a:extLst>
          </p:cNvPr>
          <p:cNvGraphicFramePr>
            <a:graphicFrameLocks noGrp="1"/>
          </p:cNvGraphicFramePr>
          <p:nvPr>
            <p:extLst>
              <p:ext uri="{D42A27DB-BD31-4B8C-83A1-F6EECF244321}">
                <p14:modId xmlns:p14="http://schemas.microsoft.com/office/powerpoint/2010/main" val="3372738108"/>
              </p:ext>
            </p:extLst>
          </p:nvPr>
        </p:nvGraphicFramePr>
        <p:xfrm>
          <a:off x="1365293" y="2358520"/>
          <a:ext cx="9128236" cy="3822060"/>
        </p:xfrm>
        <a:graphic>
          <a:graphicData uri="http://schemas.openxmlformats.org/drawingml/2006/table">
            <a:tbl>
              <a:tblPr firstRow="1" bandRow="1">
                <a:tableStyleId>{5C22544A-7EE6-4342-B048-85BDC9FD1C3A}</a:tableStyleId>
              </a:tblPr>
              <a:tblGrid>
                <a:gridCol w="1597441">
                  <a:extLst>
                    <a:ext uri="{9D8B030D-6E8A-4147-A177-3AD203B41FA5}">
                      <a16:colId xmlns:a16="http://schemas.microsoft.com/office/drawing/2014/main" val="20000"/>
                    </a:ext>
                  </a:extLst>
                </a:gridCol>
                <a:gridCol w="2510265">
                  <a:extLst>
                    <a:ext uri="{9D8B030D-6E8A-4147-A177-3AD203B41FA5}">
                      <a16:colId xmlns:a16="http://schemas.microsoft.com/office/drawing/2014/main" val="20001"/>
                    </a:ext>
                  </a:extLst>
                </a:gridCol>
                <a:gridCol w="2510265">
                  <a:extLst>
                    <a:ext uri="{9D8B030D-6E8A-4147-A177-3AD203B41FA5}">
                      <a16:colId xmlns:a16="http://schemas.microsoft.com/office/drawing/2014/main" val="3340066472"/>
                    </a:ext>
                  </a:extLst>
                </a:gridCol>
                <a:gridCol w="2510265">
                  <a:extLst>
                    <a:ext uri="{9D8B030D-6E8A-4147-A177-3AD203B41FA5}">
                      <a16:colId xmlns:a16="http://schemas.microsoft.com/office/drawing/2014/main" val="3297135988"/>
                    </a:ext>
                  </a:extLst>
                </a:gridCol>
              </a:tblGrid>
              <a:tr h="570546">
                <a:tc>
                  <a:txBody>
                    <a:bodyPr/>
                    <a:lstStyle/>
                    <a:p>
                      <a:pPr algn="ctr">
                        <a:defRPr sz="1800" b="1">
                          <a:solidFill>
                            <a:srgbClr val="FFFFFF"/>
                          </a:solidFill>
                        </a:defRPr>
                      </a:pPr>
                      <a:r>
                        <a:rPr lang="en-GB" dirty="0">
                          <a:latin typeface="Book Antiqua" panose="02040602050305030304" pitchFamily="18" charset="0"/>
                        </a:rPr>
                        <a:t>Interrupt Type</a:t>
                      </a:r>
                      <a:endParaRPr dirty="0">
                        <a:latin typeface="Book Antiqua" panose="02040602050305030304" pitchFamily="18" charset="0"/>
                      </a:endParaRPr>
                    </a:p>
                  </a:txBody>
                  <a:tcPr>
                    <a:solidFill>
                      <a:srgbClr val="003366"/>
                    </a:solidFill>
                  </a:tcPr>
                </a:tc>
                <a:tc>
                  <a:txBody>
                    <a:bodyPr/>
                    <a:lstStyle/>
                    <a:p>
                      <a:pPr algn="ctr">
                        <a:defRPr sz="1800" b="1">
                          <a:solidFill>
                            <a:srgbClr val="FFFFFF"/>
                          </a:solidFill>
                        </a:defRPr>
                      </a:pPr>
                      <a:r>
                        <a:rPr lang="en-GB" dirty="0">
                          <a:latin typeface="Book Antiqua" panose="02040602050305030304" pitchFamily="18" charset="0"/>
                        </a:rPr>
                        <a:t>Directive</a:t>
                      </a:r>
                      <a:endParaRPr dirty="0">
                        <a:latin typeface="Book Antiqua" panose="02040602050305030304" pitchFamily="18" charset="0"/>
                      </a:endParaRPr>
                    </a:p>
                  </a:txBody>
                  <a:tcPr>
                    <a:solidFill>
                      <a:srgbClr val="003366"/>
                    </a:solidFill>
                  </a:tcPr>
                </a:tc>
                <a:tc>
                  <a:txBody>
                    <a:bodyPr/>
                    <a:lstStyle/>
                    <a:p>
                      <a:pPr algn="ctr">
                        <a:defRPr sz="1800" b="1">
                          <a:solidFill>
                            <a:srgbClr val="FFFFFF"/>
                          </a:solidFill>
                        </a:defRPr>
                      </a:pPr>
                      <a:r>
                        <a:rPr lang="en-GB" dirty="0">
                          <a:latin typeface="Book Antiqua" panose="02040602050305030304" pitchFamily="18" charset="0"/>
                        </a:rPr>
                        <a:t>Example Function</a:t>
                      </a:r>
                      <a:endParaRPr dirty="0">
                        <a:latin typeface="Book Antiqua" panose="02040602050305030304" pitchFamily="18" charset="0"/>
                      </a:endParaRPr>
                    </a:p>
                  </a:txBody>
                  <a:tcPr>
                    <a:solidFill>
                      <a:srgbClr val="003366"/>
                    </a:solidFill>
                  </a:tcPr>
                </a:tc>
                <a:tc>
                  <a:txBody>
                    <a:bodyPr/>
                    <a:lstStyle/>
                    <a:p>
                      <a:pPr algn="ctr">
                        <a:defRPr sz="1800" b="1">
                          <a:solidFill>
                            <a:srgbClr val="FFFFFF"/>
                          </a:solidFill>
                        </a:defRPr>
                      </a:pPr>
                      <a:r>
                        <a:rPr lang="en-GB" sz="1800" b="1" kern="1200" dirty="0">
                          <a:solidFill>
                            <a:schemeClr val="lt1"/>
                          </a:solidFill>
                          <a:latin typeface="+mn-lt"/>
                          <a:ea typeface="+mn-ea"/>
                          <a:cs typeface="+mn-cs"/>
                        </a:rPr>
                        <a:t>When It Happens</a:t>
                      </a:r>
                      <a:endParaRPr dirty="0">
                        <a:latin typeface="Book Antiqua" panose="02040602050305030304" pitchFamily="18" charset="0"/>
                      </a:endParaRPr>
                    </a:p>
                  </a:txBody>
                  <a:tcPr>
                    <a:solidFill>
                      <a:srgbClr val="003366"/>
                    </a:solidFill>
                  </a:tcPr>
                </a:tc>
                <a:extLst>
                  <a:ext uri="{0D108BD9-81ED-4DB2-BD59-A6C34878D82A}">
                    <a16:rowId xmlns:a16="http://schemas.microsoft.com/office/drawing/2014/main" val="10000"/>
                  </a:ext>
                </a:extLst>
              </a:tr>
              <a:tr h="665637">
                <a:tc>
                  <a:txBody>
                    <a:bodyPr/>
                    <a:lstStyle/>
                    <a:p>
                      <a:r>
                        <a:rPr lang="en-GB" b="1" dirty="0">
                          <a:latin typeface="Book Antiqua" panose="02040602050305030304" pitchFamily="18" charset="0"/>
                        </a:rPr>
                        <a:t>External (RB0/INT)</a:t>
                      </a:r>
                      <a:endParaRPr lang="en-GB" dirty="0">
                        <a:latin typeface="Book Antiqua" panose="02040602050305030304" pitchFamily="18" charset="0"/>
                      </a:endParaRPr>
                    </a:p>
                  </a:txBody>
                  <a:tcPr anchor="ctr"/>
                </a:tc>
                <a:tc>
                  <a:txBody>
                    <a:bodyPr/>
                    <a:lstStyle/>
                    <a:p>
                      <a:r>
                        <a:rPr lang="en-GB">
                          <a:latin typeface="Book Antiqua" panose="02040602050305030304" pitchFamily="18" charset="0"/>
                        </a:rPr>
                        <a:t>#INT_EXT</a:t>
                      </a:r>
                    </a:p>
                  </a:txBody>
                  <a:tcPr anchor="ctr"/>
                </a:tc>
                <a:tc>
                  <a:txBody>
                    <a:bodyPr/>
                    <a:lstStyle/>
                    <a:p>
                      <a:r>
                        <a:rPr lang="en-GB" dirty="0">
                          <a:latin typeface="Book Antiqua" panose="02040602050305030304" pitchFamily="18" charset="0"/>
                        </a:rPr>
                        <a:t>void </a:t>
                      </a:r>
                      <a:r>
                        <a:rPr lang="en-GB" dirty="0" err="1">
                          <a:latin typeface="Book Antiqua" panose="02040602050305030304" pitchFamily="18" charset="0"/>
                        </a:rPr>
                        <a:t>ext_isr</a:t>
                      </a:r>
                      <a:r>
                        <a:rPr lang="en-GB" dirty="0">
                          <a:latin typeface="Book Antiqua" panose="02040602050305030304" pitchFamily="18" charset="0"/>
                        </a:rPr>
                        <a:t>( )</a:t>
                      </a:r>
                    </a:p>
                  </a:txBody>
                  <a:tcPr anchor="ctr"/>
                </a:tc>
                <a:tc>
                  <a:txBody>
                    <a:bodyPr/>
                    <a:lstStyle/>
                    <a:p>
                      <a:r>
                        <a:rPr lang="en-GB" dirty="0"/>
                        <a:t>Button on RB0 pressed</a:t>
                      </a:r>
                      <a:endParaRPr lang="en-GB" dirty="0">
                        <a:latin typeface="Book Antiqua" panose="02040602050305030304" pitchFamily="18" charset="0"/>
                      </a:endParaRPr>
                    </a:p>
                  </a:txBody>
                  <a:tcPr anchor="ctr"/>
                </a:tc>
                <a:extLst>
                  <a:ext uri="{0D108BD9-81ED-4DB2-BD59-A6C34878D82A}">
                    <a16:rowId xmlns:a16="http://schemas.microsoft.com/office/drawing/2014/main" val="10001"/>
                  </a:ext>
                </a:extLst>
              </a:tr>
              <a:tr h="665637">
                <a:tc>
                  <a:txBody>
                    <a:bodyPr/>
                    <a:lstStyle/>
                    <a:p>
                      <a:r>
                        <a:rPr lang="en-GB" b="1">
                          <a:latin typeface="Book Antiqua" panose="02040602050305030304" pitchFamily="18" charset="0"/>
                        </a:rPr>
                        <a:t>Timer0</a:t>
                      </a:r>
                      <a:endParaRPr lang="en-GB">
                        <a:latin typeface="Book Antiqua" panose="02040602050305030304" pitchFamily="18" charset="0"/>
                      </a:endParaRPr>
                    </a:p>
                  </a:txBody>
                  <a:tcPr anchor="ctr"/>
                </a:tc>
                <a:tc>
                  <a:txBody>
                    <a:bodyPr/>
                    <a:lstStyle/>
                    <a:p>
                      <a:r>
                        <a:rPr lang="en-GB">
                          <a:latin typeface="Book Antiqua" panose="02040602050305030304" pitchFamily="18" charset="0"/>
                        </a:rPr>
                        <a:t>#INT_TIMER0</a:t>
                      </a:r>
                    </a:p>
                  </a:txBody>
                  <a:tcPr anchor="ctr"/>
                </a:tc>
                <a:tc>
                  <a:txBody>
                    <a:bodyPr/>
                    <a:lstStyle/>
                    <a:p>
                      <a:r>
                        <a:rPr lang="en-GB" dirty="0">
                          <a:latin typeface="Book Antiqua" panose="02040602050305030304" pitchFamily="18" charset="0"/>
                        </a:rPr>
                        <a:t>void timer0_isr( )</a:t>
                      </a:r>
                    </a:p>
                  </a:txBody>
                  <a:tcPr anchor="ctr"/>
                </a:tc>
                <a:tc>
                  <a:txBody>
                    <a:bodyPr/>
                    <a:lstStyle/>
                    <a:p>
                      <a:r>
                        <a:rPr lang="en-GB" dirty="0"/>
                        <a:t>Timer overflow</a:t>
                      </a:r>
                      <a:endParaRPr lang="en-GB" dirty="0">
                        <a:latin typeface="Book Antiqua" panose="02040602050305030304" pitchFamily="18" charset="0"/>
                      </a:endParaRPr>
                    </a:p>
                  </a:txBody>
                  <a:tcPr anchor="ctr"/>
                </a:tc>
                <a:extLst>
                  <a:ext uri="{0D108BD9-81ED-4DB2-BD59-A6C34878D82A}">
                    <a16:rowId xmlns:a16="http://schemas.microsoft.com/office/drawing/2014/main" val="10002"/>
                  </a:ext>
                </a:extLst>
              </a:tr>
              <a:tr h="570546">
                <a:tc>
                  <a:txBody>
                    <a:bodyPr/>
                    <a:lstStyle/>
                    <a:p>
                      <a:r>
                        <a:rPr lang="en-GB" b="1" dirty="0">
                          <a:latin typeface="Book Antiqua" panose="02040602050305030304" pitchFamily="18" charset="0"/>
                        </a:rPr>
                        <a:t>UART Receive</a:t>
                      </a:r>
                      <a:endParaRPr lang="en-GB" dirty="0">
                        <a:latin typeface="Book Antiqua" panose="02040602050305030304" pitchFamily="18" charset="0"/>
                      </a:endParaRPr>
                    </a:p>
                  </a:txBody>
                  <a:tcPr anchor="ctr"/>
                </a:tc>
                <a:tc>
                  <a:txBody>
                    <a:bodyPr/>
                    <a:lstStyle/>
                    <a:p>
                      <a:r>
                        <a:rPr lang="en-GB" dirty="0">
                          <a:latin typeface="Book Antiqua" panose="02040602050305030304" pitchFamily="18" charset="0"/>
                        </a:rPr>
                        <a:t>#INT_RDA</a:t>
                      </a:r>
                    </a:p>
                  </a:txBody>
                  <a:tcPr anchor="ctr"/>
                </a:tc>
                <a:tc>
                  <a:txBody>
                    <a:bodyPr/>
                    <a:lstStyle/>
                    <a:p>
                      <a:r>
                        <a:rPr lang="en-GB" dirty="0">
                          <a:latin typeface="Book Antiqua" panose="02040602050305030304" pitchFamily="18" charset="0"/>
                        </a:rPr>
                        <a:t>void </a:t>
                      </a:r>
                      <a:r>
                        <a:rPr lang="en-GB" dirty="0" err="1">
                          <a:latin typeface="Book Antiqua" panose="02040602050305030304" pitchFamily="18" charset="0"/>
                        </a:rPr>
                        <a:t>serial_isr</a:t>
                      </a:r>
                      <a:r>
                        <a:rPr lang="en-GB" dirty="0">
                          <a:latin typeface="Book Antiqua" panose="02040602050305030304" pitchFamily="18" charset="0"/>
                        </a:rPr>
                        <a:t>( )</a:t>
                      </a:r>
                    </a:p>
                  </a:txBody>
                  <a:tcPr anchor="ctr"/>
                </a:tc>
                <a:tc>
                  <a:txBody>
                    <a:bodyPr/>
                    <a:lstStyle/>
                    <a:p>
                      <a:r>
                        <a:rPr lang="en-GB" dirty="0"/>
                        <a:t>Serial data received</a:t>
                      </a:r>
                      <a:endParaRPr lang="en-GB" dirty="0">
                        <a:latin typeface="Book Antiqua" panose="02040602050305030304" pitchFamily="18" charset="0"/>
                      </a:endParaRPr>
                    </a:p>
                  </a:txBody>
                  <a:tcPr anchor="ctr"/>
                </a:tc>
                <a:extLst>
                  <a:ext uri="{0D108BD9-81ED-4DB2-BD59-A6C34878D82A}">
                    <a16:rowId xmlns:a16="http://schemas.microsoft.com/office/drawing/2014/main" val="10003"/>
                  </a:ext>
                </a:extLst>
              </a:tr>
              <a:tr h="570546">
                <a:tc>
                  <a:txBody>
                    <a:bodyPr/>
                    <a:lstStyle/>
                    <a:p>
                      <a:r>
                        <a:rPr lang="en-GB" b="1">
                          <a:latin typeface="Book Antiqua" panose="02040602050305030304" pitchFamily="18" charset="0"/>
                        </a:rPr>
                        <a:t>Port B Change</a:t>
                      </a:r>
                      <a:endParaRPr lang="en-GB">
                        <a:latin typeface="Book Antiqua" panose="02040602050305030304" pitchFamily="18" charset="0"/>
                      </a:endParaRPr>
                    </a:p>
                  </a:txBody>
                  <a:tcPr anchor="ctr"/>
                </a:tc>
                <a:tc>
                  <a:txBody>
                    <a:bodyPr/>
                    <a:lstStyle/>
                    <a:p>
                      <a:r>
                        <a:rPr lang="en-GB" dirty="0">
                          <a:latin typeface="Book Antiqua" panose="02040602050305030304" pitchFamily="18" charset="0"/>
                        </a:rPr>
                        <a:t>#INT_RB</a:t>
                      </a:r>
                    </a:p>
                  </a:txBody>
                  <a:tcPr anchor="ctr"/>
                </a:tc>
                <a:tc>
                  <a:txBody>
                    <a:bodyPr/>
                    <a:lstStyle/>
                    <a:p>
                      <a:r>
                        <a:rPr lang="en-GB" dirty="0">
                          <a:latin typeface="Book Antiqua" panose="02040602050305030304" pitchFamily="18" charset="0"/>
                        </a:rPr>
                        <a:t>void </a:t>
                      </a:r>
                      <a:r>
                        <a:rPr lang="en-GB" dirty="0" err="1">
                          <a:latin typeface="Book Antiqua" panose="02040602050305030304" pitchFamily="18" charset="0"/>
                        </a:rPr>
                        <a:t>portb_isr</a:t>
                      </a:r>
                      <a:r>
                        <a:rPr lang="en-GB" dirty="0">
                          <a:latin typeface="Book Antiqua" panose="02040602050305030304" pitchFamily="18" charset="0"/>
                        </a:rPr>
                        <a:t>( )</a:t>
                      </a:r>
                    </a:p>
                  </a:txBody>
                  <a:tcPr anchor="ctr"/>
                </a:tc>
                <a:tc>
                  <a:txBody>
                    <a:bodyPr/>
                    <a:lstStyle/>
                    <a:p>
                      <a:r>
                        <a:rPr lang="en-GB" dirty="0"/>
                        <a:t>RB4–RB7 changes</a:t>
                      </a:r>
                      <a:endParaRPr lang="en-GB" dirty="0">
                        <a:latin typeface="Book Antiqua" panose="02040602050305030304" pitchFamily="18" charset="0"/>
                      </a:endParaRPr>
                    </a:p>
                  </a:txBody>
                  <a:tcPr anchor="ctr"/>
                </a:tc>
                <a:extLst>
                  <a:ext uri="{0D108BD9-81ED-4DB2-BD59-A6C34878D82A}">
                    <a16:rowId xmlns:a16="http://schemas.microsoft.com/office/drawing/2014/main" val="10004"/>
                  </a:ext>
                </a:extLst>
              </a:tr>
              <a:tr h="570546">
                <a:tc>
                  <a:txBody>
                    <a:bodyPr/>
                    <a:lstStyle/>
                    <a:p>
                      <a:r>
                        <a:rPr lang="en-GB" b="1">
                          <a:latin typeface="Book Antiqua" panose="02040602050305030304" pitchFamily="18" charset="0"/>
                        </a:rPr>
                        <a:t>ADC</a:t>
                      </a:r>
                      <a:endParaRPr lang="en-GB">
                        <a:latin typeface="Book Antiqua" panose="02040602050305030304" pitchFamily="18" charset="0"/>
                      </a:endParaRPr>
                    </a:p>
                  </a:txBody>
                  <a:tcPr anchor="ctr"/>
                </a:tc>
                <a:tc>
                  <a:txBody>
                    <a:bodyPr/>
                    <a:lstStyle/>
                    <a:p>
                      <a:r>
                        <a:rPr lang="en-GB">
                          <a:latin typeface="Book Antiqua" panose="02040602050305030304" pitchFamily="18" charset="0"/>
                        </a:rPr>
                        <a:t>#INT_AD</a:t>
                      </a:r>
                    </a:p>
                  </a:txBody>
                  <a:tcPr anchor="ctr"/>
                </a:tc>
                <a:tc>
                  <a:txBody>
                    <a:bodyPr/>
                    <a:lstStyle/>
                    <a:p>
                      <a:r>
                        <a:rPr lang="en-GB" dirty="0">
                          <a:latin typeface="Book Antiqua" panose="02040602050305030304" pitchFamily="18" charset="0"/>
                        </a:rPr>
                        <a:t>void </a:t>
                      </a:r>
                      <a:r>
                        <a:rPr lang="en-GB" dirty="0" err="1">
                          <a:latin typeface="Book Antiqua" panose="02040602050305030304" pitchFamily="18" charset="0"/>
                        </a:rPr>
                        <a:t>adc_isr</a:t>
                      </a:r>
                      <a:r>
                        <a:rPr lang="en-GB" dirty="0">
                          <a:latin typeface="Book Antiqua" panose="02040602050305030304" pitchFamily="18" charset="0"/>
                        </a:rPr>
                        <a:t>( )</a:t>
                      </a:r>
                    </a:p>
                  </a:txBody>
                  <a:tcPr anchor="ctr"/>
                </a:tc>
                <a:tc>
                  <a:txBody>
                    <a:bodyPr/>
                    <a:lstStyle/>
                    <a:p>
                      <a:r>
                        <a:rPr lang="en-GB" dirty="0"/>
                        <a:t>ADC conversion finished</a:t>
                      </a:r>
                      <a:endParaRPr lang="en-GB" dirty="0">
                        <a:latin typeface="Book Antiqua" panose="02040602050305030304" pitchFamily="18" charset="0"/>
                      </a:endParaRPr>
                    </a:p>
                  </a:txBody>
                  <a:tcPr anchor="ct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0147827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381D1D-7CA5-1FAF-8698-796A5BC2D1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4B52DB-A251-290D-9388-175D73FBA195}"/>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42BACF6B-23E4-518A-4FC2-64CBB920B66D}"/>
              </a:ext>
            </a:extLst>
          </p:cNvPr>
          <p:cNvSpPr>
            <a:spLocks noGrp="1"/>
          </p:cNvSpPr>
          <p:nvPr>
            <p:ph type="sldNum" sz="quarter" idx="12"/>
          </p:nvPr>
        </p:nvSpPr>
        <p:spPr/>
        <p:txBody>
          <a:bodyPr/>
          <a:lstStyle/>
          <a:p>
            <a:fld id="{AC82685A-BD3A-4230-8D85-804689F67293}" type="slidenum">
              <a:rPr lang="en-GB" smtClean="0"/>
              <a:t>45</a:t>
            </a:fld>
            <a:endParaRPr lang="en-GB"/>
          </a:p>
        </p:txBody>
      </p:sp>
      <p:sp>
        <p:nvSpPr>
          <p:cNvPr id="3" name="Footer Placeholder 3">
            <a:extLst>
              <a:ext uri="{FF2B5EF4-FFF2-40B4-BE49-F238E27FC236}">
                <a16:creationId xmlns:a16="http://schemas.microsoft.com/office/drawing/2014/main" id="{1108C990-1621-2C8C-BF93-E9F951A08016}"/>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793A84B7-2005-3A57-1E8B-20588BD04685}"/>
              </a:ext>
            </a:extLst>
          </p:cNvPr>
          <p:cNvSpPr txBox="1"/>
          <p:nvPr/>
        </p:nvSpPr>
        <p:spPr>
          <a:xfrm>
            <a:off x="109880" y="1411897"/>
            <a:ext cx="9822396"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Example Program : Interrupt</a:t>
            </a:r>
          </a:p>
        </p:txBody>
      </p:sp>
      <p:pic>
        <p:nvPicPr>
          <p:cNvPr id="6" name="Picture 5" descr="A screenshot of a computer program&#10;&#10;AI-generated content may be incorrect.">
            <a:extLst>
              <a:ext uri="{FF2B5EF4-FFF2-40B4-BE49-F238E27FC236}">
                <a16:creationId xmlns:a16="http://schemas.microsoft.com/office/drawing/2014/main" id="{37C20A95-8369-8ACE-BF0F-87CD6E5CB074}"/>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Lst>
          </a:blip>
          <a:stretch>
            <a:fillRect/>
          </a:stretch>
        </p:blipFill>
        <p:spPr>
          <a:xfrm>
            <a:off x="573399" y="2464728"/>
            <a:ext cx="5790289" cy="3623310"/>
          </a:xfrm>
          <a:prstGeom prst="rect">
            <a:avLst/>
          </a:prstGeom>
        </p:spPr>
      </p:pic>
      <p:pic>
        <p:nvPicPr>
          <p:cNvPr id="10" name="Picture 9" descr="A screenshot of a computer program&#10;&#10;AI-generated content may be incorrect.">
            <a:extLst>
              <a:ext uri="{FF2B5EF4-FFF2-40B4-BE49-F238E27FC236}">
                <a16:creationId xmlns:a16="http://schemas.microsoft.com/office/drawing/2014/main" id="{F7CF18A8-6AF0-1735-FCF7-E623844CACAB}"/>
              </a:ext>
            </a:extLst>
          </p:cNvPr>
          <p:cNvPicPr>
            <a:picLocks noChangeAspect="1"/>
          </p:cNvPicPr>
          <p:nvPr/>
        </p:nvPicPr>
        <p:blipFill>
          <a:blip r:embed="rId5">
            <a:extLst>
              <a:ext uri="{BEBA8EAE-BF5A-486C-A8C5-ECC9F3942E4B}">
                <a14:imgProps xmlns:a14="http://schemas.microsoft.com/office/drawing/2010/main">
                  <a14:imgLayer r:embed="rId6">
                    <a14:imgEffect>
                      <a14:colorTemperature colorTemp="8800"/>
                    </a14:imgEffect>
                  </a14:imgLayer>
                </a14:imgProps>
              </a:ext>
            </a:extLst>
          </a:blip>
          <a:stretch>
            <a:fillRect/>
          </a:stretch>
        </p:blipFill>
        <p:spPr>
          <a:xfrm>
            <a:off x="6596670" y="1811334"/>
            <a:ext cx="5422389" cy="4806315"/>
          </a:xfrm>
          <a:prstGeom prst="rect">
            <a:avLst/>
          </a:prstGeom>
        </p:spPr>
      </p:pic>
    </p:spTree>
    <p:extLst>
      <p:ext uri="{BB962C8B-B14F-4D97-AF65-F5344CB8AC3E}">
        <p14:creationId xmlns:p14="http://schemas.microsoft.com/office/powerpoint/2010/main" val="291574290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46</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993052" y="2739214"/>
            <a:ext cx="9645520" cy="2581412"/>
          </a:xfrm>
          <a:prstGeom prst="rect">
            <a:avLst/>
          </a:prstGeom>
          <a:noFill/>
        </p:spPr>
        <p:txBody>
          <a:bodyPr wrap="square" lIns="91440" tIns="45720" rIns="91440" bIns="45720" rtlCol="0" anchor="t">
            <a:spAutoFit/>
          </a:bodyPr>
          <a:lstStyle/>
          <a:p>
            <a:pPr marL="342900" indent="-342900">
              <a:lnSpc>
                <a:spcPct val="150000"/>
              </a:lnSpc>
              <a:buFont typeface="Arial" panose="020B0604020202020204" pitchFamily="34" charset="0"/>
              <a:buChar char="•"/>
            </a:pPr>
            <a:r>
              <a:rPr lang="en-GB" sz="2200" dirty="0">
                <a:latin typeface="Book Antiqua" panose="02040602050305030304" pitchFamily="18" charset="0"/>
              </a:rPr>
              <a:t>CCS C provides </a:t>
            </a:r>
            <a:r>
              <a:rPr lang="en-GB" sz="2200" b="1" dirty="0">
                <a:latin typeface="Book Antiqua" panose="02040602050305030304" pitchFamily="18" charset="0"/>
              </a:rPr>
              <a:t>built-in functions</a:t>
            </a:r>
            <a:r>
              <a:rPr lang="en-GB" sz="2200" dirty="0">
                <a:latin typeface="Book Antiqua" panose="02040602050305030304" pitchFamily="18" charset="0"/>
              </a:rPr>
              <a:t> to control alphanumeric LCDs easily.</a:t>
            </a:r>
          </a:p>
          <a:p>
            <a:pPr marL="342900" indent="-342900">
              <a:lnSpc>
                <a:spcPct val="150000"/>
              </a:lnSpc>
              <a:buFont typeface="Arial" panose="020B0604020202020204" pitchFamily="34" charset="0"/>
              <a:buChar char="•"/>
            </a:pPr>
            <a:r>
              <a:rPr lang="en-GB" sz="2200" dirty="0">
                <a:latin typeface="Book Antiqua" panose="02040602050305030304" pitchFamily="18" charset="0"/>
              </a:rPr>
              <a:t>Uses the </a:t>
            </a:r>
            <a:r>
              <a:rPr lang="en-GB" sz="2200" b="1" dirty="0" err="1">
                <a:latin typeface="Book Antiqua" panose="02040602050305030304" pitchFamily="18" charset="0"/>
              </a:rPr>
              <a:t>lcd.c</a:t>
            </a:r>
            <a:r>
              <a:rPr lang="en-GB" sz="2200" dirty="0">
                <a:latin typeface="Book Antiqua" panose="02040602050305030304" pitchFamily="18" charset="0"/>
              </a:rPr>
              <a:t> library file (included with CCS).</a:t>
            </a:r>
          </a:p>
          <a:p>
            <a:pPr marL="342900" indent="-342900">
              <a:lnSpc>
                <a:spcPct val="150000"/>
              </a:lnSpc>
              <a:buFont typeface="Arial" panose="020B0604020202020204" pitchFamily="34" charset="0"/>
              <a:buChar char="•"/>
            </a:pPr>
            <a:r>
              <a:rPr lang="en-GB" sz="2200" dirty="0">
                <a:latin typeface="Book Antiqua" panose="02040602050305030304" pitchFamily="18" charset="0"/>
              </a:rPr>
              <a:t>LCD typically operates in </a:t>
            </a:r>
            <a:r>
              <a:rPr lang="en-GB" sz="2200" b="1" dirty="0">
                <a:latin typeface="Book Antiqua" panose="02040602050305030304" pitchFamily="18" charset="0"/>
              </a:rPr>
              <a:t>4-bit or 8-bit mode</a:t>
            </a:r>
            <a:r>
              <a:rPr lang="en-GB" sz="2200" dirty="0">
                <a:latin typeface="Book Antiqua" panose="02040602050305030304" pitchFamily="18" charset="0"/>
              </a:rPr>
              <a:t>.</a:t>
            </a:r>
          </a:p>
          <a:p>
            <a:pPr marL="342900" indent="-342900">
              <a:lnSpc>
                <a:spcPct val="150000"/>
              </a:lnSpc>
              <a:buFont typeface="Arial" panose="020B0604020202020204" pitchFamily="34" charset="0"/>
              <a:buChar char="•"/>
            </a:pPr>
            <a:r>
              <a:rPr lang="en-GB" sz="2200" dirty="0">
                <a:latin typeface="Book Antiqua" panose="02040602050305030304" pitchFamily="18" charset="0"/>
              </a:rPr>
              <a:t>Simplifies operations like displaying text, clearing screen, and cursor movement.</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217085" y="1741327"/>
            <a:ext cx="6888480" cy="523220"/>
          </a:xfrm>
          <a:prstGeom prst="rect">
            <a:avLst/>
          </a:prstGeom>
          <a:noFill/>
        </p:spPr>
        <p:txBody>
          <a:bodyPr wrap="square" rtlCol="0">
            <a:spAutoFit/>
          </a:bodyPr>
          <a:lstStyle/>
          <a:p>
            <a:r>
              <a:rPr lang="en-GB" sz="2800" b="1" dirty="0" err="1">
                <a:latin typeface="Cambria" panose="02040503050406030204" pitchFamily="18" charset="0"/>
                <a:ea typeface="Cambria" panose="02040503050406030204" pitchFamily="18" charset="0"/>
              </a:rPr>
              <a:t>Buit</a:t>
            </a:r>
            <a:r>
              <a:rPr lang="en-GB" sz="2800" b="1" dirty="0">
                <a:latin typeface="Cambria" panose="02040503050406030204" pitchFamily="18" charset="0"/>
                <a:ea typeface="Cambria" panose="02040503050406030204" pitchFamily="18" charset="0"/>
              </a:rPr>
              <a:t>-in Functions</a:t>
            </a:r>
          </a:p>
        </p:txBody>
      </p:sp>
      <p:pic>
        <p:nvPicPr>
          <p:cNvPr id="9" name="Picture 8">
            <a:extLst>
              <a:ext uri="{FF2B5EF4-FFF2-40B4-BE49-F238E27FC236}">
                <a16:creationId xmlns:a16="http://schemas.microsoft.com/office/drawing/2014/main" id="{AC087A45-EC2C-48CF-BEA5-29F144EF11F5}"/>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8800"/>
                    </a14:imgEffect>
                  </a14:imgLayer>
                </a14:imgProps>
              </a:ext>
            </a:extLst>
          </a:blip>
          <a:stretch>
            <a:fillRect/>
          </a:stretch>
        </p:blipFill>
        <p:spPr>
          <a:xfrm>
            <a:off x="7527509" y="1607070"/>
            <a:ext cx="4058887" cy="308101"/>
          </a:xfrm>
          <a:prstGeom prst="rect">
            <a:avLst/>
          </a:prstGeom>
        </p:spPr>
      </p:pic>
    </p:spTree>
    <p:extLst>
      <p:ext uri="{BB962C8B-B14F-4D97-AF65-F5344CB8AC3E}">
        <p14:creationId xmlns:p14="http://schemas.microsoft.com/office/powerpoint/2010/main" val="383460999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47</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276970" y="1942054"/>
            <a:ext cx="6888480" cy="523220"/>
          </a:xfrm>
          <a:prstGeom prst="rect">
            <a:avLst/>
          </a:prstGeom>
          <a:noFill/>
        </p:spPr>
        <p:txBody>
          <a:bodyPr wrap="square" rtlCol="0">
            <a:spAutoFit/>
          </a:bodyPr>
          <a:lstStyle/>
          <a:p>
            <a:r>
              <a:rPr lang="en-GB" sz="2800" b="1" dirty="0" err="1">
                <a:latin typeface="Cambria" panose="02040503050406030204" pitchFamily="18" charset="0"/>
                <a:ea typeface="Cambria" panose="02040503050406030204" pitchFamily="18" charset="0"/>
              </a:rPr>
              <a:t>Buit</a:t>
            </a:r>
            <a:r>
              <a:rPr lang="en-GB" sz="2800" b="1" dirty="0">
                <a:latin typeface="Cambria" panose="02040503050406030204" pitchFamily="18" charset="0"/>
                <a:ea typeface="Cambria" panose="02040503050406030204" pitchFamily="18" charset="0"/>
              </a:rPr>
              <a:t>-in Functions</a:t>
            </a:r>
          </a:p>
        </p:txBody>
      </p:sp>
      <p:graphicFrame>
        <p:nvGraphicFramePr>
          <p:cNvPr id="4" name="Table 5">
            <a:extLst>
              <a:ext uri="{FF2B5EF4-FFF2-40B4-BE49-F238E27FC236}">
                <a16:creationId xmlns:a16="http://schemas.microsoft.com/office/drawing/2014/main" id="{F46D2F3C-AAB0-4103-942A-78129E965B45}"/>
              </a:ext>
            </a:extLst>
          </p:cNvPr>
          <p:cNvGraphicFramePr>
            <a:graphicFrameLocks noGrp="1"/>
          </p:cNvGraphicFramePr>
          <p:nvPr>
            <p:extLst>
              <p:ext uri="{D42A27DB-BD31-4B8C-83A1-F6EECF244321}">
                <p14:modId xmlns:p14="http://schemas.microsoft.com/office/powerpoint/2010/main" val="1541188394"/>
              </p:ext>
            </p:extLst>
          </p:nvPr>
        </p:nvGraphicFramePr>
        <p:xfrm>
          <a:off x="2327694" y="2995959"/>
          <a:ext cx="7051489" cy="2560320"/>
        </p:xfrm>
        <a:graphic>
          <a:graphicData uri="http://schemas.openxmlformats.org/drawingml/2006/table">
            <a:tbl>
              <a:tblPr firstRow="1" bandRow="1">
                <a:tableStyleId>{2D5ABB26-0587-4C30-8999-92F81FD0307C}</a:tableStyleId>
              </a:tblPr>
              <a:tblGrid>
                <a:gridCol w="1933893">
                  <a:extLst>
                    <a:ext uri="{9D8B030D-6E8A-4147-A177-3AD203B41FA5}">
                      <a16:colId xmlns:a16="http://schemas.microsoft.com/office/drawing/2014/main" val="1589050369"/>
                    </a:ext>
                  </a:extLst>
                </a:gridCol>
                <a:gridCol w="5117596">
                  <a:extLst>
                    <a:ext uri="{9D8B030D-6E8A-4147-A177-3AD203B41FA5}">
                      <a16:colId xmlns:a16="http://schemas.microsoft.com/office/drawing/2014/main" val="1729981190"/>
                    </a:ext>
                  </a:extLst>
                </a:gridCol>
              </a:tblGrid>
              <a:tr h="356922">
                <a:tc>
                  <a:txBody>
                    <a:bodyPr/>
                    <a:lstStyle/>
                    <a:p>
                      <a:r>
                        <a:rPr lang="en-GB" dirty="0">
                          <a:latin typeface="Book Antiqua" panose="02040602050305030304" pitchFamily="18" charset="0"/>
                        </a:rPr>
                        <a:t>#include &lt;</a:t>
                      </a:r>
                      <a:r>
                        <a:rPr lang="en-GB" dirty="0" err="1">
                          <a:latin typeface="Book Antiqua" panose="02040602050305030304" pitchFamily="18" charset="0"/>
                        </a:rPr>
                        <a:t>lcd.c</a:t>
                      </a:r>
                      <a:r>
                        <a:rPr lang="en-GB" dirty="0">
                          <a:latin typeface="Book Antiqua" panose="02040602050305030304" pitchFamily="18" charset="0"/>
                        </a:rPr>
                        <a:t>&gt;</a:t>
                      </a:r>
                    </a:p>
                  </a:txBody>
                  <a:tcPr anchor="ctr"/>
                </a:tc>
                <a:tc>
                  <a:txBody>
                    <a:bodyPr/>
                    <a:lstStyle/>
                    <a:p>
                      <a:r>
                        <a:rPr lang="en-GB" dirty="0">
                          <a:latin typeface="Book Antiqua" panose="02040602050305030304" pitchFamily="18" charset="0"/>
                        </a:rPr>
                        <a:t>Includes LCD library</a:t>
                      </a:r>
                    </a:p>
                  </a:txBody>
                  <a:tcPr anchor="ctr"/>
                </a:tc>
                <a:extLst>
                  <a:ext uri="{0D108BD9-81ED-4DB2-BD59-A6C34878D82A}">
                    <a16:rowId xmlns:a16="http://schemas.microsoft.com/office/drawing/2014/main" val="365105024"/>
                  </a:ext>
                </a:extLst>
              </a:tr>
              <a:tr h="356922">
                <a:tc>
                  <a:txBody>
                    <a:bodyPr/>
                    <a:lstStyle/>
                    <a:p>
                      <a:r>
                        <a:rPr lang="en-GB" dirty="0" err="1">
                          <a:latin typeface="Book Antiqua" panose="02040602050305030304" pitchFamily="18" charset="0"/>
                        </a:rPr>
                        <a:t>lcd_init</a:t>
                      </a:r>
                      <a:r>
                        <a:rPr lang="en-GB" dirty="0">
                          <a:latin typeface="Book Antiqua" panose="02040602050305030304" pitchFamily="18" charset="0"/>
                        </a:rPr>
                        <a:t>()</a:t>
                      </a:r>
                    </a:p>
                  </a:txBody>
                  <a:tcPr anchor="ctr"/>
                </a:tc>
                <a:tc>
                  <a:txBody>
                    <a:bodyPr/>
                    <a:lstStyle/>
                    <a:p>
                      <a:r>
                        <a:rPr lang="en-GB" dirty="0">
                          <a:latin typeface="Book Antiqua" panose="02040602050305030304" pitchFamily="18" charset="0"/>
                        </a:rPr>
                        <a:t>Initializes LCD</a:t>
                      </a:r>
                    </a:p>
                  </a:txBody>
                  <a:tcPr/>
                </a:tc>
                <a:extLst>
                  <a:ext uri="{0D108BD9-81ED-4DB2-BD59-A6C34878D82A}">
                    <a16:rowId xmlns:a16="http://schemas.microsoft.com/office/drawing/2014/main" val="4095352571"/>
                  </a:ext>
                </a:extLst>
              </a:tr>
              <a:tr h="356922">
                <a:tc>
                  <a:txBody>
                    <a:bodyPr/>
                    <a:lstStyle/>
                    <a:p>
                      <a:r>
                        <a:rPr lang="en-GB" dirty="0" err="1">
                          <a:latin typeface="Book Antiqua" panose="02040602050305030304" pitchFamily="18" charset="0"/>
                        </a:rPr>
                        <a:t>lcd_putc</a:t>
                      </a:r>
                      <a:r>
                        <a:rPr lang="en-GB" dirty="0">
                          <a:latin typeface="Book Antiqua" panose="02040602050305030304" pitchFamily="18" charset="0"/>
                        </a:rPr>
                        <a:t>('A')</a:t>
                      </a:r>
                    </a:p>
                  </a:txBody>
                  <a:tcPr/>
                </a:tc>
                <a:tc>
                  <a:txBody>
                    <a:bodyPr/>
                    <a:lstStyle/>
                    <a:p>
                      <a:r>
                        <a:rPr lang="en-GB" dirty="0">
                          <a:latin typeface="Book Antiqua" panose="02040602050305030304" pitchFamily="18" charset="0"/>
                        </a:rPr>
                        <a:t>Displays a single character</a:t>
                      </a:r>
                    </a:p>
                  </a:txBody>
                  <a:tcPr/>
                </a:tc>
                <a:extLst>
                  <a:ext uri="{0D108BD9-81ED-4DB2-BD59-A6C34878D82A}">
                    <a16:rowId xmlns:a16="http://schemas.microsoft.com/office/drawing/2014/main" val="1503146656"/>
                  </a:ext>
                </a:extLst>
              </a:tr>
              <a:tr h="356922">
                <a:tc>
                  <a:txBody>
                    <a:bodyPr/>
                    <a:lstStyle/>
                    <a:p>
                      <a:r>
                        <a:rPr lang="en-GB" dirty="0" err="1">
                          <a:latin typeface="Book Antiqua" panose="02040602050305030304" pitchFamily="18" charset="0"/>
                        </a:rPr>
                        <a:t>lcd_putc</a:t>
                      </a:r>
                      <a:r>
                        <a:rPr lang="en-GB" dirty="0">
                          <a:latin typeface="Book Antiqua" panose="02040602050305030304" pitchFamily="18" charset="0"/>
                        </a:rPr>
                        <a:t>("Text")</a:t>
                      </a:r>
                    </a:p>
                  </a:txBody>
                  <a:tcPr/>
                </a:tc>
                <a:tc>
                  <a:txBody>
                    <a:bodyPr/>
                    <a:lstStyle/>
                    <a:p>
                      <a:r>
                        <a:rPr lang="en-GB" dirty="0">
                          <a:latin typeface="Book Antiqua" panose="02040602050305030304" pitchFamily="18" charset="0"/>
                        </a:rPr>
                        <a:t>Displays a string</a:t>
                      </a:r>
                    </a:p>
                  </a:txBody>
                  <a:tcPr/>
                </a:tc>
                <a:extLst>
                  <a:ext uri="{0D108BD9-81ED-4DB2-BD59-A6C34878D82A}">
                    <a16:rowId xmlns:a16="http://schemas.microsoft.com/office/drawing/2014/main" val="1071670055"/>
                  </a:ext>
                </a:extLst>
              </a:tr>
              <a:tr h="356922">
                <a:tc>
                  <a:txBody>
                    <a:bodyPr/>
                    <a:lstStyle/>
                    <a:p>
                      <a:r>
                        <a:rPr lang="en-GB" dirty="0" err="1">
                          <a:latin typeface="Book Antiqua" panose="02040602050305030304" pitchFamily="18" charset="0"/>
                        </a:rPr>
                        <a:t>lcd_putc</a:t>
                      </a:r>
                      <a:r>
                        <a:rPr lang="en-GB" dirty="0">
                          <a:latin typeface="Book Antiqua" panose="02040602050305030304" pitchFamily="18" charset="0"/>
                        </a:rPr>
                        <a:t>('\f')</a:t>
                      </a:r>
                    </a:p>
                  </a:txBody>
                  <a:tcPr/>
                </a:tc>
                <a:tc>
                  <a:txBody>
                    <a:bodyPr/>
                    <a:lstStyle/>
                    <a:p>
                      <a:r>
                        <a:rPr lang="en-GB" dirty="0">
                          <a:latin typeface="Book Antiqua" panose="02040602050305030304" pitchFamily="18" charset="0"/>
                        </a:rPr>
                        <a:t>Clears the LCD screen</a:t>
                      </a:r>
                    </a:p>
                  </a:txBody>
                  <a:tcPr/>
                </a:tc>
                <a:extLst>
                  <a:ext uri="{0D108BD9-81ED-4DB2-BD59-A6C34878D82A}">
                    <a16:rowId xmlns:a16="http://schemas.microsoft.com/office/drawing/2014/main" val="4217586355"/>
                  </a:ext>
                </a:extLst>
              </a:tr>
              <a:tr h="356922">
                <a:tc>
                  <a:txBody>
                    <a:bodyPr/>
                    <a:lstStyle/>
                    <a:p>
                      <a:r>
                        <a:rPr lang="en-GB" dirty="0" err="1">
                          <a:latin typeface="Book Antiqua" panose="02040602050305030304" pitchFamily="18" charset="0"/>
                        </a:rPr>
                        <a:t>lcd_putc</a:t>
                      </a:r>
                      <a:r>
                        <a:rPr lang="en-GB" dirty="0">
                          <a:latin typeface="Book Antiqua" panose="02040602050305030304" pitchFamily="18" charset="0"/>
                        </a:rPr>
                        <a:t>('\n')</a:t>
                      </a:r>
                    </a:p>
                  </a:txBody>
                  <a:tcPr/>
                </a:tc>
                <a:tc>
                  <a:txBody>
                    <a:bodyPr/>
                    <a:lstStyle/>
                    <a:p>
                      <a:r>
                        <a:rPr lang="en-GB" dirty="0">
                          <a:latin typeface="Book Antiqua" panose="02040602050305030304" pitchFamily="18" charset="0"/>
                        </a:rPr>
                        <a:t>Moves to the next line</a:t>
                      </a:r>
                    </a:p>
                  </a:txBody>
                  <a:tcPr/>
                </a:tc>
                <a:extLst>
                  <a:ext uri="{0D108BD9-81ED-4DB2-BD59-A6C34878D82A}">
                    <a16:rowId xmlns:a16="http://schemas.microsoft.com/office/drawing/2014/main" val="2566407392"/>
                  </a:ext>
                </a:extLst>
              </a:tr>
              <a:tr h="356922">
                <a:tc>
                  <a:txBody>
                    <a:bodyPr/>
                    <a:lstStyle/>
                    <a:p>
                      <a:r>
                        <a:rPr lang="en-GB" dirty="0" err="1">
                          <a:latin typeface="Book Antiqua" panose="02040602050305030304" pitchFamily="18" charset="0"/>
                        </a:rPr>
                        <a:t>lcd_gotoxy</a:t>
                      </a:r>
                      <a:r>
                        <a:rPr lang="en-GB" dirty="0">
                          <a:latin typeface="Book Antiqua" panose="02040602050305030304" pitchFamily="18" charset="0"/>
                        </a:rPr>
                        <a:t>(x, y)</a:t>
                      </a:r>
                    </a:p>
                  </a:txBody>
                  <a:tcPr/>
                </a:tc>
                <a:tc>
                  <a:txBody>
                    <a:bodyPr/>
                    <a:lstStyle/>
                    <a:p>
                      <a:r>
                        <a:rPr lang="es-ES" dirty="0" err="1">
                          <a:latin typeface="Book Antiqua" panose="02040602050305030304" pitchFamily="18" charset="0"/>
                        </a:rPr>
                        <a:t>Moves</a:t>
                      </a:r>
                      <a:r>
                        <a:rPr lang="es-ES" dirty="0">
                          <a:latin typeface="Book Antiqua" panose="02040602050305030304" pitchFamily="18" charset="0"/>
                        </a:rPr>
                        <a:t> cursor </a:t>
                      </a:r>
                      <a:r>
                        <a:rPr lang="es-ES" dirty="0" err="1">
                          <a:latin typeface="Book Antiqua" panose="02040602050305030304" pitchFamily="18" charset="0"/>
                        </a:rPr>
                        <a:t>to</a:t>
                      </a:r>
                      <a:r>
                        <a:rPr lang="es-ES" dirty="0">
                          <a:latin typeface="Book Antiqua" panose="02040602050305030304" pitchFamily="18" charset="0"/>
                        </a:rPr>
                        <a:t> </a:t>
                      </a:r>
                      <a:r>
                        <a:rPr lang="es-ES" dirty="0" err="1">
                          <a:latin typeface="Book Antiqua" panose="02040602050305030304" pitchFamily="18" charset="0"/>
                        </a:rPr>
                        <a:t>column</a:t>
                      </a:r>
                      <a:r>
                        <a:rPr lang="es-ES" dirty="0">
                          <a:latin typeface="Book Antiqua" panose="02040602050305030304" pitchFamily="18" charset="0"/>
                        </a:rPr>
                        <a:t> x, </a:t>
                      </a:r>
                      <a:r>
                        <a:rPr lang="es-ES" dirty="0" err="1">
                          <a:latin typeface="Book Antiqua" panose="02040602050305030304" pitchFamily="18" charset="0"/>
                        </a:rPr>
                        <a:t>row</a:t>
                      </a:r>
                      <a:r>
                        <a:rPr lang="es-ES" dirty="0">
                          <a:latin typeface="Book Antiqua" panose="02040602050305030304" pitchFamily="18" charset="0"/>
                        </a:rPr>
                        <a:t> y</a:t>
                      </a:r>
                      <a:endParaRPr lang="en-GB" dirty="0">
                        <a:latin typeface="Book Antiqua" panose="02040602050305030304" pitchFamily="18" charset="0"/>
                      </a:endParaRPr>
                    </a:p>
                  </a:txBody>
                  <a:tcPr/>
                </a:tc>
                <a:extLst>
                  <a:ext uri="{0D108BD9-81ED-4DB2-BD59-A6C34878D82A}">
                    <a16:rowId xmlns:a16="http://schemas.microsoft.com/office/drawing/2014/main" val="990953225"/>
                  </a:ext>
                </a:extLst>
              </a:tr>
            </a:tbl>
          </a:graphicData>
        </a:graphic>
      </p:graphicFrame>
    </p:spTree>
    <p:extLst>
      <p:ext uri="{BB962C8B-B14F-4D97-AF65-F5344CB8AC3E}">
        <p14:creationId xmlns:p14="http://schemas.microsoft.com/office/powerpoint/2010/main" val="282207426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48</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172941" y="1411369"/>
            <a:ext cx="6888480" cy="523220"/>
          </a:xfrm>
          <a:prstGeom prst="rect">
            <a:avLst/>
          </a:prstGeom>
          <a:noFill/>
        </p:spPr>
        <p:txBody>
          <a:bodyPr wrap="square" rtlCol="0">
            <a:spAutoFit/>
          </a:bodyPr>
          <a:lstStyle/>
          <a:p>
            <a:r>
              <a:rPr lang="en-GB" sz="2800" b="1" dirty="0">
                <a:latin typeface="Book Antiqua" panose="02040602050305030304" pitchFamily="18" charset="0"/>
              </a:rPr>
              <a:t>Input / Output Functions</a:t>
            </a:r>
            <a:endParaRPr lang="en-GB" sz="2800" b="1" dirty="0">
              <a:latin typeface="Book Antiqua" panose="02040602050305030304" pitchFamily="18" charset="0"/>
              <a:ea typeface="Cambria" panose="02040503050406030204" pitchFamily="18" charset="0"/>
            </a:endParaRPr>
          </a:p>
        </p:txBody>
      </p:sp>
      <p:graphicFrame>
        <p:nvGraphicFramePr>
          <p:cNvPr id="4" name="Table 5">
            <a:extLst>
              <a:ext uri="{FF2B5EF4-FFF2-40B4-BE49-F238E27FC236}">
                <a16:creationId xmlns:a16="http://schemas.microsoft.com/office/drawing/2014/main" id="{F46D2F3C-AAB0-4103-942A-78129E965B45}"/>
              </a:ext>
            </a:extLst>
          </p:cNvPr>
          <p:cNvGraphicFramePr>
            <a:graphicFrameLocks noGrp="1"/>
          </p:cNvGraphicFramePr>
          <p:nvPr/>
        </p:nvGraphicFramePr>
        <p:xfrm>
          <a:off x="2131752" y="2422645"/>
          <a:ext cx="7213595" cy="2560320"/>
        </p:xfrm>
        <a:graphic>
          <a:graphicData uri="http://schemas.openxmlformats.org/drawingml/2006/table">
            <a:tbl>
              <a:tblPr firstRow="1" bandRow="1">
                <a:tableStyleId>{2D5ABB26-0587-4C30-8999-92F81FD0307C}</a:tableStyleId>
              </a:tblPr>
              <a:tblGrid>
                <a:gridCol w="2389448">
                  <a:extLst>
                    <a:ext uri="{9D8B030D-6E8A-4147-A177-3AD203B41FA5}">
                      <a16:colId xmlns:a16="http://schemas.microsoft.com/office/drawing/2014/main" val="1589050369"/>
                    </a:ext>
                  </a:extLst>
                </a:gridCol>
                <a:gridCol w="4824147">
                  <a:extLst>
                    <a:ext uri="{9D8B030D-6E8A-4147-A177-3AD203B41FA5}">
                      <a16:colId xmlns:a16="http://schemas.microsoft.com/office/drawing/2014/main" val="1729981190"/>
                    </a:ext>
                  </a:extLst>
                </a:gridCol>
              </a:tblGrid>
              <a:tr h="356922">
                <a:tc>
                  <a:txBody>
                    <a:bodyPr/>
                    <a:lstStyle/>
                    <a:p>
                      <a:r>
                        <a:rPr lang="en-GB"/>
                        <a:t>Function</a:t>
                      </a:r>
                    </a:p>
                  </a:txBody>
                  <a:tcPr anchor="ctr"/>
                </a:tc>
                <a:tc>
                  <a:txBody>
                    <a:bodyPr/>
                    <a:lstStyle/>
                    <a:p>
                      <a:r>
                        <a:rPr lang="en-GB"/>
                        <a:t>Description</a:t>
                      </a:r>
                    </a:p>
                  </a:txBody>
                  <a:tcPr anchor="ctr"/>
                </a:tc>
                <a:extLst>
                  <a:ext uri="{0D108BD9-81ED-4DB2-BD59-A6C34878D82A}">
                    <a16:rowId xmlns:a16="http://schemas.microsoft.com/office/drawing/2014/main" val="365105024"/>
                  </a:ext>
                </a:extLst>
              </a:tr>
              <a:tr h="356922">
                <a:tc>
                  <a:txBody>
                    <a:bodyPr/>
                    <a:lstStyle/>
                    <a:p>
                      <a:r>
                        <a:rPr lang="en-GB"/>
                        <a:t>output_high(PIN_X)</a:t>
                      </a:r>
                    </a:p>
                  </a:txBody>
                  <a:tcPr anchor="ctr"/>
                </a:tc>
                <a:tc>
                  <a:txBody>
                    <a:bodyPr/>
                    <a:lstStyle/>
                    <a:p>
                      <a:r>
                        <a:rPr lang="en-GB"/>
                        <a:t>Sets a pin HIGH (logic 1)</a:t>
                      </a:r>
                    </a:p>
                  </a:txBody>
                  <a:tcPr anchor="ctr"/>
                </a:tc>
                <a:extLst>
                  <a:ext uri="{0D108BD9-81ED-4DB2-BD59-A6C34878D82A}">
                    <a16:rowId xmlns:a16="http://schemas.microsoft.com/office/drawing/2014/main" val="4095352571"/>
                  </a:ext>
                </a:extLst>
              </a:tr>
              <a:tr h="356922">
                <a:tc>
                  <a:txBody>
                    <a:bodyPr/>
                    <a:lstStyle/>
                    <a:p>
                      <a:r>
                        <a:rPr lang="en-GB"/>
                        <a:t>output_low(PIN_X)</a:t>
                      </a:r>
                    </a:p>
                  </a:txBody>
                  <a:tcPr anchor="ctr"/>
                </a:tc>
                <a:tc>
                  <a:txBody>
                    <a:bodyPr/>
                    <a:lstStyle/>
                    <a:p>
                      <a:r>
                        <a:rPr lang="en-GB"/>
                        <a:t>Sets a pin LOW (logic 0)</a:t>
                      </a:r>
                    </a:p>
                  </a:txBody>
                  <a:tcPr anchor="ctr"/>
                </a:tc>
                <a:extLst>
                  <a:ext uri="{0D108BD9-81ED-4DB2-BD59-A6C34878D82A}">
                    <a16:rowId xmlns:a16="http://schemas.microsoft.com/office/drawing/2014/main" val="1503146656"/>
                  </a:ext>
                </a:extLst>
              </a:tr>
              <a:tr h="356922">
                <a:tc>
                  <a:txBody>
                    <a:bodyPr/>
                    <a:lstStyle/>
                    <a:p>
                      <a:r>
                        <a:rPr lang="en-GB" dirty="0" err="1"/>
                        <a:t>output_toggle</a:t>
                      </a:r>
                      <a:r>
                        <a:rPr lang="en-GB" dirty="0"/>
                        <a:t>(PIN_X)</a:t>
                      </a:r>
                    </a:p>
                  </a:txBody>
                  <a:tcPr anchor="ctr"/>
                </a:tc>
                <a:tc>
                  <a:txBody>
                    <a:bodyPr/>
                    <a:lstStyle/>
                    <a:p>
                      <a:r>
                        <a:rPr lang="en-GB"/>
                        <a:t>Toggles the current state of a pin</a:t>
                      </a:r>
                    </a:p>
                  </a:txBody>
                  <a:tcPr anchor="ctr"/>
                </a:tc>
                <a:extLst>
                  <a:ext uri="{0D108BD9-81ED-4DB2-BD59-A6C34878D82A}">
                    <a16:rowId xmlns:a16="http://schemas.microsoft.com/office/drawing/2014/main" val="1071670055"/>
                  </a:ext>
                </a:extLst>
              </a:tr>
              <a:tr h="356922">
                <a:tc>
                  <a:txBody>
                    <a:bodyPr/>
                    <a:lstStyle/>
                    <a:p>
                      <a:r>
                        <a:rPr lang="en-GB"/>
                        <a:t>input(PIN_X)</a:t>
                      </a:r>
                    </a:p>
                  </a:txBody>
                  <a:tcPr anchor="ctr"/>
                </a:tc>
                <a:tc>
                  <a:txBody>
                    <a:bodyPr/>
                    <a:lstStyle/>
                    <a:p>
                      <a:r>
                        <a:rPr lang="en-GB"/>
                        <a:t>Reads the logic level from a pin</a:t>
                      </a:r>
                    </a:p>
                  </a:txBody>
                  <a:tcPr anchor="ctr"/>
                </a:tc>
                <a:extLst>
                  <a:ext uri="{0D108BD9-81ED-4DB2-BD59-A6C34878D82A}">
                    <a16:rowId xmlns:a16="http://schemas.microsoft.com/office/drawing/2014/main" val="4217586355"/>
                  </a:ext>
                </a:extLst>
              </a:tr>
              <a:tr h="356922">
                <a:tc>
                  <a:txBody>
                    <a:bodyPr/>
                    <a:lstStyle/>
                    <a:p>
                      <a:r>
                        <a:rPr lang="en-GB"/>
                        <a:t>set_tris_X(value)</a:t>
                      </a:r>
                    </a:p>
                  </a:txBody>
                  <a:tcPr anchor="ctr"/>
                </a:tc>
                <a:tc>
                  <a:txBody>
                    <a:bodyPr/>
                    <a:lstStyle/>
                    <a:p>
                      <a:r>
                        <a:rPr lang="en-GB"/>
                        <a:t>Sets direction of port (1 = input, 0 = output)</a:t>
                      </a:r>
                    </a:p>
                  </a:txBody>
                  <a:tcPr anchor="ctr"/>
                </a:tc>
                <a:extLst>
                  <a:ext uri="{0D108BD9-81ED-4DB2-BD59-A6C34878D82A}">
                    <a16:rowId xmlns:a16="http://schemas.microsoft.com/office/drawing/2014/main" val="1103591741"/>
                  </a:ext>
                </a:extLst>
              </a:tr>
              <a:tr h="356922">
                <a:tc>
                  <a:txBody>
                    <a:bodyPr/>
                    <a:lstStyle/>
                    <a:p>
                      <a:r>
                        <a:rPr lang="en-GB"/>
                        <a:t>output_X(value)</a:t>
                      </a:r>
                    </a:p>
                  </a:txBody>
                  <a:tcPr anchor="ctr"/>
                </a:tc>
                <a:tc>
                  <a:txBody>
                    <a:bodyPr/>
                    <a:lstStyle/>
                    <a:p>
                      <a:r>
                        <a:rPr lang="en-GB" dirty="0"/>
                        <a:t>Sends data to an entire port (like PORTB)</a:t>
                      </a:r>
                    </a:p>
                  </a:txBody>
                  <a:tcPr anchor="ctr"/>
                </a:tc>
                <a:extLst>
                  <a:ext uri="{0D108BD9-81ED-4DB2-BD59-A6C34878D82A}">
                    <a16:rowId xmlns:a16="http://schemas.microsoft.com/office/drawing/2014/main" val="2566407392"/>
                  </a:ext>
                </a:extLst>
              </a:tr>
            </a:tbl>
          </a:graphicData>
        </a:graphic>
      </p:graphicFrame>
      <p:pic>
        <p:nvPicPr>
          <p:cNvPr id="7" name="Picture 6">
            <a:extLst>
              <a:ext uri="{FF2B5EF4-FFF2-40B4-BE49-F238E27FC236}">
                <a16:creationId xmlns:a16="http://schemas.microsoft.com/office/drawing/2014/main" id="{BBA03AB7-C1C0-446F-A819-076A82E3CF1B}"/>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7200"/>
                    </a14:imgEffect>
                  </a14:imgLayer>
                </a14:imgProps>
              </a:ext>
            </a:extLst>
          </a:blip>
          <a:stretch>
            <a:fillRect/>
          </a:stretch>
        </p:blipFill>
        <p:spPr>
          <a:xfrm>
            <a:off x="8843461" y="1945475"/>
            <a:ext cx="2076740" cy="647790"/>
          </a:xfrm>
          <a:prstGeom prst="rect">
            <a:avLst/>
          </a:prstGeom>
        </p:spPr>
      </p:pic>
    </p:spTree>
    <p:extLst>
      <p:ext uri="{BB962C8B-B14F-4D97-AF65-F5344CB8AC3E}">
        <p14:creationId xmlns:p14="http://schemas.microsoft.com/office/powerpoint/2010/main" val="196109624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49</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172941" y="1411369"/>
            <a:ext cx="6888480" cy="523220"/>
          </a:xfrm>
          <a:prstGeom prst="rect">
            <a:avLst/>
          </a:prstGeom>
          <a:noFill/>
        </p:spPr>
        <p:txBody>
          <a:bodyPr wrap="square" rtlCol="0">
            <a:spAutoFit/>
          </a:bodyPr>
          <a:lstStyle/>
          <a:p>
            <a:r>
              <a:rPr lang="en-GB" sz="2800" b="1" dirty="0">
                <a:latin typeface="Book Antiqua" panose="02040602050305030304" pitchFamily="18" charset="0"/>
              </a:rPr>
              <a:t>Delay Functions</a:t>
            </a:r>
            <a:endParaRPr lang="en-GB" sz="2800" b="1" dirty="0">
              <a:latin typeface="Book Antiqua" panose="02040602050305030304" pitchFamily="18" charset="0"/>
              <a:ea typeface="Cambria" panose="02040503050406030204" pitchFamily="18" charset="0"/>
            </a:endParaRPr>
          </a:p>
        </p:txBody>
      </p:sp>
      <p:graphicFrame>
        <p:nvGraphicFramePr>
          <p:cNvPr id="4" name="Table 5">
            <a:extLst>
              <a:ext uri="{FF2B5EF4-FFF2-40B4-BE49-F238E27FC236}">
                <a16:creationId xmlns:a16="http://schemas.microsoft.com/office/drawing/2014/main" id="{F46D2F3C-AAB0-4103-942A-78129E965B45}"/>
              </a:ext>
            </a:extLst>
          </p:cNvPr>
          <p:cNvGraphicFramePr>
            <a:graphicFrameLocks noGrp="1"/>
          </p:cNvGraphicFramePr>
          <p:nvPr>
            <p:extLst>
              <p:ext uri="{D42A27DB-BD31-4B8C-83A1-F6EECF244321}">
                <p14:modId xmlns:p14="http://schemas.microsoft.com/office/powerpoint/2010/main" val="3041951397"/>
              </p:ext>
            </p:extLst>
          </p:nvPr>
        </p:nvGraphicFramePr>
        <p:xfrm>
          <a:off x="1471352" y="2331720"/>
          <a:ext cx="7083350" cy="1097280"/>
        </p:xfrm>
        <a:graphic>
          <a:graphicData uri="http://schemas.openxmlformats.org/drawingml/2006/table">
            <a:tbl>
              <a:tblPr firstRow="1" bandRow="1">
                <a:tableStyleId>{2D5ABB26-0587-4C30-8999-92F81FD0307C}</a:tableStyleId>
              </a:tblPr>
              <a:tblGrid>
                <a:gridCol w="2259203">
                  <a:extLst>
                    <a:ext uri="{9D8B030D-6E8A-4147-A177-3AD203B41FA5}">
                      <a16:colId xmlns:a16="http://schemas.microsoft.com/office/drawing/2014/main" val="1589050369"/>
                    </a:ext>
                  </a:extLst>
                </a:gridCol>
                <a:gridCol w="4824147">
                  <a:extLst>
                    <a:ext uri="{9D8B030D-6E8A-4147-A177-3AD203B41FA5}">
                      <a16:colId xmlns:a16="http://schemas.microsoft.com/office/drawing/2014/main" val="1729981190"/>
                    </a:ext>
                  </a:extLst>
                </a:gridCol>
              </a:tblGrid>
              <a:tr h="356922">
                <a:tc>
                  <a:txBody>
                    <a:bodyPr/>
                    <a:lstStyle/>
                    <a:p>
                      <a:r>
                        <a:rPr lang="en-GB" dirty="0"/>
                        <a:t>Function</a:t>
                      </a:r>
                    </a:p>
                  </a:txBody>
                  <a:tcPr anchor="ctr"/>
                </a:tc>
                <a:tc>
                  <a:txBody>
                    <a:bodyPr/>
                    <a:lstStyle/>
                    <a:p>
                      <a:r>
                        <a:rPr lang="en-GB"/>
                        <a:t>Description</a:t>
                      </a:r>
                    </a:p>
                  </a:txBody>
                  <a:tcPr anchor="ctr"/>
                </a:tc>
                <a:extLst>
                  <a:ext uri="{0D108BD9-81ED-4DB2-BD59-A6C34878D82A}">
                    <a16:rowId xmlns:a16="http://schemas.microsoft.com/office/drawing/2014/main" val="365105024"/>
                  </a:ext>
                </a:extLst>
              </a:tr>
              <a:tr h="356922">
                <a:tc>
                  <a:txBody>
                    <a:bodyPr/>
                    <a:lstStyle/>
                    <a:p>
                      <a:r>
                        <a:rPr lang="en-GB"/>
                        <a:t>delay_ms(x)</a:t>
                      </a:r>
                    </a:p>
                  </a:txBody>
                  <a:tcPr anchor="ctr"/>
                </a:tc>
                <a:tc>
                  <a:txBody>
                    <a:bodyPr/>
                    <a:lstStyle/>
                    <a:p>
                      <a:r>
                        <a:rPr lang="en-GB"/>
                        <a:t>Creates delay in milliseconds</a:t>
                      </a:r>
                    </a:p>
                  </a:txBody>
                  <a:tcPr anchor="ctr"/>
                </a:tc>
                <a:extLst>
                  <a:ext uri="{0D108BD9-81ED-4DB2-BD59-A6C34878D82A}">
                    <a16:rowId xmlns:a16="http://schemas.microsoft.com/office/drawing/2014/main" val="4095352571"/>
                  </a:ext>
                </a:extLst>
              </a:tr>
              <a:tr h="356922">
                <a:tc>
                  <a:txBody>
                    <a:bodyPr/>
                    <a:lstStyle/>
                    <a:p>
                      <a:r>
                        <a:rPr lang="en-GB"/>
                        <a:t>delay_us(x)</a:t>
                      </a:r>
                    </a:p>
                  </a:txBody>
                  <a:tcPr anchor="ctr"/>
                </a:tc>
                <a:tc>
                  <a:txBody>
                    <a:bodyPr/>
                    <a:lstStyle/>
                    <a:p>
                      <a:r>
                        <a:rPr lang="en-GB" dirty="0"/>
                        <a:t>Creates delay in microseconds</a:t>
                      </a:r>
                    </a:p>
                  </a:txBody>
                  <a:tcPr anchor="ctr"/>
                </a:tc>
                <a:extLst>
                  <a:ext uri="{0D108BD9-81ED-4DB2-BD59-A6C34878D82A}">
                    <a16:rowId xmlns:a16="http://schemas.microsoft.com/office/drawing/2014/main" val="1503146656"/>
                  </a:ext>
                </a:extLst>
              </a:tr>
            </a:tbl>
          </a:graphicData>
        </a:graphic>
      </p:graphicFrame>
      <p:sp>
        <p:nvSpPr>
          <p:cNvPr id="9" name="TextBox 8">
            <a:extLst>
              <a:ext uri="{FF2B5EF4-FFF2-40B4-BE49-F238E27FC236}">
                <a16:creationId xmlns:a16="http://schemas.microsoft.com/office/drawing/2014/main" id="{8A679600-177E-4916-A6B0-A440119D9882}"/>
              </a:ext>
            </a:extLst>
          </p:cNvPr>
          <p:cNvSpPr txBox="1"/>
          <p:nvPr/>
        </p:nvSpPr>
        <p:spPr>
          <a:xfrm>
            <a:off x="172940" y="3617542"/>
            <a:ext cx="8056659" cy="523220"/>
          </a:xfrm>
          <a:prstGeom prst="rect">
            <a:avLst/>
          </a:prstGeom>
          <a:noFill/>
        </p:spPr>
        <p:txBody>
          <a:bodyPr wrap="square" rtlCol="0">
            <a:spAutoFit/>
          </a:bodyPr>
          <a:lstStyle/>
          <a:p>
            <a:r>
              <a:rPr lang="en-GB" sz="2800" b="1" dirty="0">
                <a:latin typeface="Book Antiqua" panose="02040602050305030304" pitchFamily="18" charset="0"/>
              </a:rPr>
              <a:t>ADC Functions</a:t>
            </a:r>
            <a:endParaRPr lang="en-GB" sz="2800" b="1" dirty="0">
              <a:latin typeface="Book Antiqua" panose="02040602050305030304" pitchFamily="18" charset="0"/>
              <a:ea typeface="Cambria" panose="02040503050406030204" pitchFamily="18" charset="0"/>
            </a:endParaRPr>
          </a:p>
        </p:txBody>
      </p:sp>
      <p:graphicFrame>
        <p:nvGraphicFramePr>
          <p:cNvPr id="10" name="Table 5">
            <a:extLst>
              <a:ext uri="{FF2B5EF4-FFF2-40B4-BE49-F238E27FC236}">
                <a16:creationId xmlns:a16="http://schemas.microsoft.com/office/drawing/2014/main" id="{A9E95D24-74C5-4559-B608-7C684426450E}"/>
              </a:ext>
            </a:extLst>
          </p:cNvPr>
          <p:cNvGraphicFramePr>
            <a:graphicFrameLocks noGrp="1"/>
          </p:cNvGraphicFramePr>
          <p:nvPr>
            <p:extLst>
              <p:ext uri="{D42A27DB-BD31-4B8C-83A1-F6EECF244321}">
                <p14:modId xmlns:p14="http://schemas.microsoft.com/office/powerpoint/2010/main" val="4085392025"/>
              </p:ext>
            </p:extLst>
          </p:nvPr>
        </p:nvGraphicFramePr>
        <p:xfrm>
          <a:off x="1471352" y="4329302"/>
          <a:ext cx="7083350" cy="1463040"/>
        </p:xfrm>
        <a:graphic>
          <a:graphicData uri="http://schemas.openxmlformats.org/drawingml/2006/table">
            <a:tbl>
              <a:tblPr firstRow="1" bandRow="1">
                <a:tableStyleId>{2D5ABB26-0587-4C30-8999-92F81FD0307C}</a:tableStyleId>
              </a:tblPr>
              <a:tblGrid>
                <a:gridCol w="2259203">
                  <a:extLst>
                    <a:ext uri="{9D8B030D-6E8A-4147-A177-3AD203B41FA5}">
                      <a16:colId xmlns:a16="http://schemas.microsoft.com/office/drawing/2014/main" val="1589050369"/>
                    </a:ext>
                  </a:extLst>
                </a:gridCol>
                <a:gridCol w="4824147">
                  <a:extLst>
                    <a:ext uri="{9D8B030D-6E8A-4147-A177-3AD203B41FA5}">
                      <a16:colId xmlns:a16="http://schemas.microsoft.com/office/drawing/2014/main" val="1729981190"/>
                    </a:ext>
                  </a:extLst>
                </a:gridCol>
              </a:tblGrid>
              <a:tr h="356922">
                <a:tc>
                  <a:txBody>
                    <a:bodyPr/>
                    <a:lstStyle/>
                    <a:p>
                      <a:r>
                        <a:rPr lang="en-GB"/>
                        <a:t>Function</a:t>
                      </a:r>
                    </a:p>
                  </a:txBody>
                  <a:tcPr anchor="ctr"/>
                </a:tc>
                <a:tc>
                  <a:txBody>
                    <a:bodyPr/>
                    <a:lstStyle/>
                    <a:p>
                      <a:r>
                        <a:rPr lang="en-GB"/>
                        <a:t>Description</a:t>
                      </a:r>
                    </a:p>
                  </a:txBody>
                  <a:tcPr anchor="ctr"/>
                </a:tc>
                <a:extLst>
                  <a:ext uri="{0D108BD9-81ED-4DB2-BD59-A6C34878D82A}">
                    <a16:rowId xmlns:a16="http://schemas.microsoft.com/office/drawing/2014/main" val="365105024"/>
                  </a:ext>
                </a:extLst>
              </a:tr>
              <a:tr h="356922">
                <a:tc>
                  <a:txBody>
                    <a:bodyPr/>
                    <a:lstStyle/>
                    <a:p>
                      <a:r>
                        <a:rPr lang="en-GB"/>
                        <a:t>setup_adc(mode)</a:t>
                      </a:r>
                    </a:p>
                  </a:txBody>
                  <a:tcPr anchor="ctr"/>
                </a:tc>
                <a:tc>
                  <a:txBody>
                    <a:bodyPr/>
                    <a:lstStyle/>
                    <a:p>
                      <a:r>
                        <a:rPr lang="en-GB"/>
                        <a:t>Initializes ADC module</a:t>
                      </a:r>
                    </a:p>
                  </a:txBody>
                  <a:tcPr anchor="ctr"/>
                </a:tc>
                <a:extLst>
                  <a:ext uri="{0D108BD9-81ED-4DB2-BD59-A6C34878D82A}">
                    <a16:rowId xmlns:a16="http://schemas.microsoft.com/office/drawing/2014/main" val="4095352571"/>
                  </a:ext>
                </a:extLst>
              </a:tr>
              <a:tr h="356922">
                <a:tc>
                  <a:txBody>
                    <a:bodyPr/>
                    <a:lstStyle/>
                    <a:p>
                      <a:r>
                        <a:rPr lang="en-GB"/>
                        <a:t>set_adc_channel(x)</a:t>
                      </a:r>
                    </a:p>
                  </a:txBody>
                  <a:tcPr anchor="ctr"/>
                </a:tc>
                <a:tc>
                  <a:txBody>
                    <a:bodyPr/>
                    <a:lstStyle/>
                    <a:p>
                      <a:r>
                        <a:rPr lang="en-GB"/>
                        <a:t>Selects ADC input channel</a:t>
                      </a:r>
                    </a:p>
                  </a:txBody>
                  <a:tcPr anchor="ctr"/>
                </a:tc>
                <a:extLst>
                  <a:ext uri="{0D108BD9-81ED-4DB2-BD59-A6C34878D82A}">
                    <a16:rowId xmlns:a16="http://schemas.microsoft.com/office/drawing/2014/main" val="1503146656"/>
                  </a:ext>
                </a:extLst>
              </a:tr>
              <a:tr h="356922">
                <a:tc>
                  <a:txBody>
                    <a:bodyPr/>
                    <a:lstStyle/>
                    <a:p>
                      <a:r>
                        <a:rPr lang="en-GB"/>
                        <a:t>read_adc()</a:t>
                      </a:r>
                    </a:p>
                  </a:txBody>
                  <a:tcPr anchor="ctr"/>
                </a:tc>
                <a:tc>
                  <a:txBody>
                    <a:bodyPr/>
                    <a:lstStyle/>
                    <a:p>
                      <a:r>
                        <a:rPr lang="en-GB" dirty="0"/>
                        <a:t>Reads the digital value from ADC</a:t>
                      </a:r>
                    </a:p>
                  </a:txBody>
                  <a:tcPr anchor="ctr"/>
                </a:tc>
                <a:extLst>
                  <a:ext uri="{0D108BD9-81ED-4DB2-BD59-A6C34878D82A}">
                    <a16:rowId xmlns:a16="http://schemas.microsoft.com/office/drawing/2014/main" val="3400660852"/>
                  </a:ext>
                </a:extLst>
              </a:tr>
            </a:tbl>
          </a:graphicData>
        </a:graphic>
      </p:graphicFrame>
      <p:pic>
        <p:nvPicPr>
          <p:cNvPr id="11" name="Picture 10">
            <a:extLst>
              <a:ext uri="{FF2B5EF4-FFF2-40B4-BE49-F238E27FC236}">
                <a16:creationId xmlns:a16="http://schemas.microsoft.com/office/drawing/2014/main" id="{148F229A-5588-4D9F-88AA-DED7D2CD10F9}"/>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7200"/>
                    </a14:imgEffect>
                  </a14:imgLayer>
                </a14:imgProps>
              </a:ext>
            </a:extLst>
          </a:blip>
          <a:stretch>
            <a:fillRect/>
          </a:stretch>
        </p:blipFill>
        <p:spPr>
          <a:xfrm>
            <a:off x="8499925" y="4820822"/>
            <a:ext cx="3305636" cy="857370"/>
          </a:xfrm>
          <a:prstGeom prst="rect">
            <a:avLst/>
          </a:prstGeom>
        </p:spPr>
      </p:pic>
      <p:pic>
        <p:nvPicPr>
          <p:cNvPr id="16" name="Picture 15">
            <a:extLst>
              <a:ext uri="{FF2B5EF4-FFF2-40B4-BE49-F238E27FC236}">
                <a16:creationId xmlns:a16="http://schemas.microsoft.com/office/drawing/2014/main" id="{3D678DC9-FE86-4630-B7D5-8435E3300EB3}"/>
              </a:ext>
            </a:extLst>
          </p:cNvPr>
          <p:cNvPicPr>
            <a:picLocks noChangeAspect="1"/>
          </p:cNvPicPr>
          <p:nvPr/>
        </p:nvPicPr>
        <p:blipFill>
          <a:blip r:embed="rId4"/>
          <a:stretch>
            <a:fillRect/>
          </a:stretch>
        </p:blipFill>
        <p:spPr>
          <a:xfrm>
            <a:off x="9250840" y="2063496"/>
            <a:ext cx="1803805" cy="268224"/>
          </a:xfrm>
          <a:prstGeom prst="rect">
            <a:avLst/>
          </a:prstGeom>
        </p:spPr>
      </p:pic>
    </p:spTree>
    <p:extLst>
      <p:ext uri="{BB962C8B-B14F-4D97-AF65-F5344CB8AC3E}">
        <p14:creationId xmlns:p14="http://schemas.microsoft.com/office/powerpoint/2010/main" val="34598599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4084347" y="-58903"/>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Introduction to CCS C</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50</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8" name="TextBox 7">
            <a:extLst>
              <a:ext uri="{FF2B5EF4-FFF2-40B4-BE49-F238E27FC236}">
                <a16:creationId xmlns:a16="http://schemas.microsoft.com/office/drawing/2014/main" id="{A29B8C1D-87E8-DFA4-7C9B-ECBE11205BB4}"/>
              </a:ext>
            </a:extLst>
          </p:cNvPr>
          <p:cNvSpPr txBox="1"/>
          <p:nvPr/>
        </p:nvSpPr>
        <p:spPr>
          <a:xfrm>
            <a:off x="172941" y="1411369"/>
            <a:ext cx="6888480" cy="523220"/>
          </a:xfrm>
          <a:prstGeom prst="rect">
            <a:avLst/>
          </a:prstGeom>
          <a:noFill/>
        </p:spPr>
        <p:txBody>
          <a:bodyPr wrap="square" rtlCol="0">
            <a:spAutoFit/>
          </a:bodyPr>
          <a:lstStyle/>
          <a:p>
            <a:r>
              <a:rPr lang="en-GB" sz="2800" b="1" dirty="0">
                <a:latin typeface="Book Antiqua" panose="02040602050305030304" pitchFamily="18" charset="0"/>
              </a:rPr>
              <a:t>Other Useful Functions</a:t>
            </a:r>
            <a:endParaRPr lang="en-GB" sz="2800" b="1" dirty="0">
              <a:latin typeface="Book Antiqua" panose="02040602050305030304" pitchFamily="18" charset="0"/>
              <a:ea typeface="Cambria" panose="02040503050406030204" pitchFamily="18" charset="0"/>
            </a:endParaRPr>
          </a:p>
        </p:txBody>
      </p:sp>
      <p:graphicFrame>
        <p:nvGraphicFramePr>
          <p:cNvPr id="4" name="Table 5">
            <a:extLst>
              <a:ext uri="{FF2B5EF4-FFF2-40B4-BE49-F238E27FC236}">
                <a16:creationId xmlns:a16="http://schemas.microsoft.com/office/drawing/2014/main" id="{F46D2F3C-AAB0-4103-942A-78129E965B45}"/>
              </a:ext>
            </a:extLst>
          </p:cNvPr>
          <p:cNvGraphicFramePr>
            <a:graphicFrameLocks noGrp="1"/>
          </p:cNvGraphicFramePr>
          <p:nvPr>
            <p:extLst>
              <p:ext uri="{D42A27DB-BD31-4B8C-83A1-F6EECF244321}">
                <p14:modId xmlns:p14="http://schemas.microsoft.com/office/powerpoint/2010/main" val="4104351500"/>
              </p:ext>
            </p:extLst>
          </p:nvPr>
        </p:nvGraphicFramePr>
        <p:xfrm>
          <a:off x="1195580" y="2593264"/>
          <a:ext cx="7832306" cy="2726220"/>
        </p:xfrm>
        <a:graphic>
          <a:graphicData uri="http://schemas.openxmlformats.org/drawingml/2006/table">
            <a:tbl>
              <a:tblPr firstRow="1" bandRow="1">
                <a:tableStyleId>{2D5ABB26-0587-4C30-8999-92F81FD0307C}</a:tableStyleId>
              </a:tblPr>
              <a:tblGrid>
                <a:gridCol w="2594391">
                  <a:extLst>
                    <a:ext uri="{9D8B030D-6E8A-4147-A177-3AD203B41FA5}">
                      <a16:colId xmlns:a16="http://schemas.microsoft.com/office/drawing/2014/main" val="1589050369"/>
                    </a:ext>
                  </a:extLst>
                </a:gridCol>
                <a:gridCol w="5237915">
                  <a:extLst>
                    <a:ext uri="{9D8B030D-6E8A-4147-A177-3AD203B41FA5}">
                      <a16:colId xmlns:a16="http://schemas.microsoft.com/office/drawing/2014/main" val="1729981190"/>
                    </a:ext>
                  </a:extLst>
                </a:gridCol>
              </a:tblGrid>
              <a:tr h="402737">
                <a:tc>
                  <a:txBody>
                    <a:bodyPr/>
                    <a:lstStyle/>
                    <a:p>
                      <a:r>
                        <a:rPr lang="en-GB" sz="2000"/>
                        <a:t>Function</a:t>
                      </a:r>
                    </a:p>
                  </a:txBody>
                  <a:tcPr anchor="ctr"/>
                </a:tc>
                <a:tc>
                  <a:txBody>
                    <a:bodyPr/>
                    <a:lstStyle/>
                    <a:p>
                      <a:r>
                        <a:rPr lang="en-GB" sz="2000"/>
                        <a:t>Description</a:t>
                      </a:r>
                    </a:p>
                  </a:txBody>
                  <a:tcPr anchor="ctr"/>
                </a:tc>
                <a:extLst>
                  <a:ext uri="{0D108BD9-81ED-4DB2-BD59-A6C34878D82A}">
                    <a16:rowId xmlns:a16="http://schemas.microsoft.com/office/drawing/2014/main" val="365105024"/>
                  </a:ext>
                </a:extLst>
              </a:tr>
              <a:tr h="402737">
                <a:tc>
                  <a:txBody>
                    <a:bodyPr/>
                    <a:lstStyle/>
                    <a:p>
                      <a:r>
                        <a:rPr lang="en-GB" sz="2000"/>
                        <a:t>printf()</a:t>
                      </a:r>
                    </a:p>
                  </a:txBody>
                  <a:tcPr anchor="ctr"/>
                </a:tc>
                <a:tc>
                  <a:txBody>
                    <a:bodyPr/>
                    <a:lstStyle/>
                    <a:p>
                      <a:r>
                        <a:rPr lang="en-GB" sz="2000"/>
                        <a:t>Displays formatted data</a:t>
                      </a:r>
                    </a:p>
                  </a:txBody>
                  <a:tcPr anchor="ctr"/>
                </a:tc>
                <a:extLst>
                  <a:ext uri="{0D108BD9-81ED-4DB2-BD59-A6C34878D82A}">
                    <a16:rowId xmlns:a16="http://schemas.microsoft.com/office/drawing/2014/main" val="4095352571"/>
                  </a:ext>
                </a:extLst>
              </a:tr>
              <a:tr h="712535">
                <a:tc>
                  <a:txBody>
                    <a:bodyPr/>
                    <a:lstStyle/>
                    <a:p>
                      <a:r>
                        <a:rPr lang="en-GB" sz="2000" dirty="0" err="1"/>
                        <a:t>port_b_pullups</a:t>
                      </a:r>
                      <a:r>
                        <a:rPr lang="en-GB" sz="2000" dirty="0"/>
                        <a:t>(TRUE)</a:t>
                      </a:r>
                    </a:p>
                  </a:txBody>
                  <a:tcPr anchor="ctr"/>
                </a:tc>
                <a:tc>
                  <a:txBody>
                    <a:bodyPr/>
                    <a:lstStyle/>
                    <a:p>
                      <a:r>
                        <a:rPr lang="en-GB" sz="2000"/>
                        <a:t>Enables internal pull-ups on PORTB</a:t>
                      </a:r>
                    </a:p>
                  </a:txBody>
                  <a:tcPr anchor="ctr"/>
                </a:tc>
                <a:extLst>
                  <a:ext uri="{0D108BD9-81ED-4DB2-BD59-A6C34878D82A}">
                    <a16:rowId xmlns:a16="http://schemas.microsoft.com/office/drawing/2014/main" val="1503146656"/>
                  </a:ext>
                </a:extLst>
              </a:tr>
              <a:tr h="402737">
                <a:tc>
                  <a:txBody>
                    <a:bodyPr/>
                    <a:lstStyle/>
                    <a:p>
                      <a:r>
                        <a:rPr lang="en-GB" sz="2000"/>
                        <a:t>restart_wdt()</a:t>
                      </a:r>
                    </a:p>
                  </a:txBody>
                  <a:tcPr anchor="ctr"/>
                </a:tc>
                <a:tc>
                  <a:txBody>
                    <a:bodyPr/>
                    <a:lstStyle/>
                    <a:p>
                      <a:r>
                        <a:rPr lang="en-GB" sz="2000"/>
                        <a:t>Resets the watchdog timer</a:t>
                      </a:r>
                    </a:p>
                  </a:txBody>
                  <a:tcPr anchor="ctr"/>
                </a:tc>
                <a:extLst>
                  <a:ext uri="{0D108BD9-81ED-4DB2-BD59-A6C34878D82A}">
                    <a16:rowId xmlns:a16="http://schemas.microsoft.com/office/drawing/2014/main" val="1071670055"/>
                  </a:ext>
                </a:extLst>
              </a:tr>
              <a:tr h="402737">
                <a:tc>
                  <a:txBody>
                    <a:bodyPr/>
                    <a:lstStyle/>
                    <a:p>
                      <a:r>
                        <a:rPr lang="en-GB" sz="2000"/>
                        <a:t>#use delay(clock=...)</a:t>
                      </a:r>
                    </a:p>
                  </a:txBody>
                  <a:tcPr anchor="ctr"/>
                </a:tc>
                <a:tc>
                  <a:txBody>
                    <a:bodyPr/>
                    <a:lstStyle/>
                    <a:p>
                      <a:r>
                        <a:rPr lang="en-GB" sz="2000"/>
                        <a:t>Defines system clock speed</a:t>
                      </a:r>
                    </a:p>
                  </a:txBody>
                  <a:tcPr anchor="ctr"/>
                </a:tc>
                <a:extLst>
                  <a:ext uri="{0D108BD9-81ED-4DB2-BD59-A6C34878D82A}">
                    <a16:rowId xmlns:a16="http://schemas.microsoft.com/office/drawing/2014/main" val="4217586355"/>
                  </a:ext>
                </a:extLst>
              </a:tr>
              <a:tr h="402737">
                <a:tc>
                  <a:txBody>
                    <a:bodyPr/>
                    <a:lstStyle/>
                    <a:p>
                      <a:r>
                        <a:rPr lang="en-GB" sz="2000"/>
                        <a:t>#fuses</a:t>
                      </a:r>
                    </a:p>
                  </a:txBody>
                  <a:tcPr anchor="ctr"/>
                </a:tc>
                <a:tc>
                  <a:txBody>
                    <a:bodyPr/>
                    <a:lstStyle/>
                    <a:p>
                      <a:r>
                        <a:rPr lang="en-GB" sz="2000" dirty="0"/>
                        <a:t>Sets microcontroller configuration bits</a:t>
                      </a:r>
                    </a:p>
                  </a:txBody>
                  <a:tcPr anchor="ctr"/>
                </a:tc>
                <a:extLst>
                  <a:ext uri="{0D108BD9-81ED-4DB2-BD59-A6C34878D82A}">
                    <a16:rowId xmlns:a16="http://schemas.microsoft.com/office/drawing/2014/main" val="1103591741"/>
                  </a:ext>
                </a:extLst>
              </a:tr>
            </a:tbl>
          </a:graphicData>
        </a:graphic>
      </p:graphicFrame>
    </p:spTree>
    <p:extLst>
      <p:ext uri="{BB962C8B-B14F-4D97-AF65-F5344CB8AC3E}">
        <p14:creationId xmlns:p14="http://schemas.microsoft.com/office/powerpoint/2010/main" val="79988283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7.1.4619"/>
  <p:tag name="SLIDO_PRESENTATION_ID" val="00000000-0000-0000-0000-000000000000"/>
  <p:tag name="SLIDO_EVENT_UUID" val="40032227-b979-4871-9810-e89219de304c"/>
  <p:tag name="SLIDO_EVENT_SECTION_UUID" val="a08ce91e-770a-4298-aca7-f3666eb3b522"/>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schemas.microsoft.com/office/infopath/2007/PartnerControls"/>
    <ds:schemaRef ds:uri="http://purl.org/dc/elements/1.1/"/>
    <ds:schemaRef ds:uri="http://purl.org/dc/dcmitype/"/>
    <ds:schemaRef ds:uri="http://schemas.microsoft.com/office/2006/documentManagement/types"/>
    <ds:schemaRef ds:uri="http://purl.org/dc/terms/"/>
    <ds:schemaRef ds:uri="211f9404-bca0-4bcf-9c1d-965ccb6f8d2d"/>
    <ds:schemaRef ds:uri="303dbf9b-b85b-46a0-94f1-894078c07ecd"/>
    <ds:schemaRef ds:uri="http://schemas.openxmlformats.org/package/2006/metadata/core-propertie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7609</TotalTime>
  <Words>3365</Words>
  <Application>Microsoft Office PowerPoint</Application>
  <PresentationFormat>Widescreen</PresentationFormat>
  <Paragraphs>638</Paragraphs>
  <Slides>51</Slides>
  <Notes>26</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51</vt:i4>
      </vt:variant>
    </vt:vector>
  </HeadingPairs>
  <TitlesOfParts>
    <vt:vector size="77" baseType="lpstr">
      <vt:lpstr>Arial</vt:lpstr>
      <vt:lpstr>Book Antiqua</vt:lpstr>
      <vt:lpstr>Calibri</vt:lpstr>
      <vt:lpstr>Calibri Light</vt:lpstr>
      <vt:lpstr>Cambria</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Introduction to CCS C</vt:lpstr>
      <vt:lpstr>Introduction to CCS C</vt:lpstr>
      <vt:lpstr>Introduction to CCS C</vt:lpstr>
      <vt:lpstr>Introduction to CCS C</vt:lpstr>
      <vt:lpstr>Introduction to CCS C</vt:lpstr>
      <vt:lpstr>PowerPoint Presentation</vt:lpstr>
      <vt:lpstr>PowerPoint Presentation</vt:lpstr>
      <vt:lpstr>Introduction to CCS C</vt:lpstr>
      <vt:lpstr>PowerPoint Presentation</vt:lpstr>
      <vt:lpstr>Introduction to CCS C</vt:lpstr>
      <vt:lpstr>Introduction to CCS C</vt:lpstr>
      <vt:lpstr>PowerPoint Presentation</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Introduction to CCS C</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4</cp:revision>
  <dcterms:created xsi:type="dcterms:W3CDTF">2021-03-09T15:35:42Z</dcterms:created>
  <dcterms:modified xsi:type="dcterms:W3CDTF">2026-02-16T17:18:30Z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SlidoAppVersion">
    <vt:lpwstr>1.7.1.4619</vt:lpwstr>
  </property>
</Properties>
</file>