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63" r:id="rId3"/>
    <p:sldId id="292" r:id="rId4"/>
    <p:sldId id="264" r:id="rId5"/>
    <p:sldId id="291" r:id="rId6"/>
    <p:sldId id="320" r:id="rId7"/>
    <p:sldId id="265" r:id="rId8"/>
    <p:sldId id="318" r:id="rId9"/>
    <p:sldId id="267" r:id="rId10"/>
    <p:sldId id="268" r:id="rId11"/>
    <p:sldId id="321" r:id="rId12"/>
    <p:sldId id="322" r:id="rId13"/>
    <p:sldId id="289" r:id="rId14"/>
    <p:sldId id="319" r:id="rId15"/>
    <p:sldId id="29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74" autoAdjust="0"/>
    <p:restoredTop sz="94963" autoAdjust="0"/>
  </p:normalViewPr>
  <p:slideViewPr>
    <p:cSldViewPr>
      <p:cViewPr varScale="1">
        <p:scale>
          <a:sx n="115" d="100"/>
          <a:sy n="115" d="100"/>
        </p:scale>
        <p:origin x="108" y="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Four operations performed</a:t>
            </a:r>
          </a:p>
          <a:p>
            <a:r>
              <a:rPr lang="en-US" dirty="0"/>
              <a:t>The four operations are referred to as the information processing cycle: </a:t>
            </a:r>
            <a:r>
              <a:rPr lang="en-US" b="1" dirty="0"/>
              <a:t>Input, Process, Output, and Storage.</a:t>
            </a:r>
          </a:p>
          <a:p>
            <a:r>
              <a:rPr lang="en-US" dirty="0"/>
              <a:t>Computers transform raw data into information</a:t>
            </a:r>
          </a:p>
          <a:p>
            <a:r>
              <a:rPr lang="en-US" dirty="0"/>
              <a:t>People who use this information are referred to as end users, computer users or users</a:t>
            </a:r>
            <a:endParaRPr lang="en-US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OS – DOS, Windows, Linux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Benchmark_(computing)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pubenchmark.ne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pu-world.com/benchmark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software.co.uk/?d=&amp;f=downandbuy&amp;l=en&amp;a=" TargetMode="External"/><Relationship Id="rId2" Type="http://schemas.openxmlformats.org/officeDocument/2006/relationships/hyperlink" Target="http://www.sisoftware.co.uk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enchmarks.ul.com/" TargetMode="External"/><Relationship Id="rId2" Type="http://schemas.openxmlformats.org/officeDocument/2006/relationships/hyperlink" Target="http://www.futuremark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omshardware.com/uk/pc-components/cpu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ystalmark.info/en/software/crystaldiskmark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tusoft.com/downloads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jorgeeks.com/files/details/mcafee_stinger.html" TargetMode="External"/><Relationship Id="rId2" Type="http://schemas.openxmlformats.org/officeDocument/2006/relationships/hyperlink" Target="http://www.mcafee.com/us/downloads/free-tools/how-to-use-stinger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rendmicro.com/en_gb/forHome/products/housecall.html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Benchmarks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Benchmarks?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Usually programs that are used to assess the performance of certain aspects of a computer system.</a:t>
            </a:r>
          </a:p>
          <a:p>
            <a:pPr marL="0" indent="0">
              <a:buNone/>
            </a:pPr>
            <a:r>
              <a:rPr lang="en-GB" dirty="0"/>
              <a:t>Results often most useful when used in comparison with other results from other computers – relative results.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Useful link: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http://en.wikipedia.org/wiki/Benchmark_%28computing%29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Clock speed doesn’t always tell the whole story:</a:t>
            </a:r>
          </a:p>
          <a:p>
            <a:pPr lvl="1"/>
            <a:r>
              <a:rPr lang="en-GB" dirty="0"/>
              <a:t>Google “The Megahertz Myth” video (old, but concepts still valid)</a:t>
            </a:r>
          </a:p>
          <a:p>
            <a:endParaRPr lang="en-GB" dirty="0"/>
          </a:p>
          <a:p>
            <a:r>
              <a:rPr lang="en-GB" dirty="0"/>
              <a:t>Often used figures:</a:t>
            </a:r>
          </a:p>
          <a:p>
            <a:pPr lvl="1"/>
            <a:r>
              <a:rPr lang="en-GB" dirty="0"/>
              <a:t>MIPS (Million Instructions per Second)</a:t>
            </a:r>
          </a:p>
          <a:p>
            <a:pPr lvl="1"/>
            <a:r>
              <a:rPr lang="en-GB" dirty="0"/>
              <a:t>Whetstone (Floating point Arithmetic) </a:t>
            </a:r>
          </a:p>
          <a:p>
            <a:pPr lvl="1"/>
            <a:r>
              <a:rPr lang="en-GB" dirty="0"/>
              <a:t>Drystone (Integer Arithmetic)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CPU cont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Many generic CPU Benchmarks:</a:t>
            </a:r>
          </a:p>
          <a:p>
            <a:endParaRPr lang="en-GB" dirty="0"/>
          </a:p>
          <a:p>
            <a:r>
              <a:rPr lang="en-GB" dirty="0"/>
              <a:t>E.g.</a:t>
            </a:r>
          </a:p>
          <a:p>
            <a:r>
              <a:rPr lang="en-GB" sz="2000" dirty="0">
                <a:hlinkClick r:id="rId3"/>
              </a:rPr>
              <a:t>http://www.cpubenchmark.net/</a:t>
            </a:r>
            <a:endParaRPr lang="en-GB" sz="2000" dirty="0"/>
          </a:p>
          <a:p>
            <a:r>
              <a:rPr lang="en-US" sz="2000" dirty="0">
                <a:hlinkClick r:id="rId4"/>
              </a:rPr>
              <a:t>http://www.cpu-world.com/benchmarks/</a:t>
            </a:r>
            <a:br>
              <a:rPr lang="en-US" sz="2000" dirty="0"/>
            </a:br>
            <a:endParaRPr lang="en-US" sz="2000" dirty="0"/>
          </a:p>
          <a:p>
            <a:pPr marL="118872" indent="0">
              <a:buNone/>
            </a:pPr>
            <a:br>
              <a:rPr lang="en-US" sz="2000" dirty="0"/>
            </a:b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652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Benchmarking software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844824"/>
            <a:ext cx="8208912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Some free</a:t>
            </a:r>
          </a:p>
          <a:p>
            <a:endParaRPr lang="en-GB" dirty="0"/>
          </a:p>
          <a:p>
            <a:r>
              <a:rPr lang="en-GB" dirty="0"/>
              <a:t>Some need registration</a:t>
            </a:r>
          </a:p>
          <a:p>
            <a:endParaRPr lang="en-GB" dirty="0"/>
          </a:p>
          <a:p>
            <a:r>
              <a:rPr lang="en-GB" dirty="0"/>
              <a:t>Some are commercial – some fairly expensive, but may have free ‘</a:t>
            </a:r>
            <a:r>
              <a:rPr lang="en-GB" dirty="0" err="1"/>
              <a:t>lite</a:t>
            </a:r>
            <a:r>
              <a:rPr lang="en-GB" dirty="0"/>
              <a:t>’ versions</a:t>
            </a:r>
          </a:p>
          <a:p>
            <a:r>
              <a:rPr lang="en-GB" dirty="0"/>
              <a:t>e.g. </a:t>
            </a:r>
            <a:r>
              <a:rPr lang="en-GB" dirty="0" err="1"/>
              <a:t>SiSoftSandra</a:t>
            </a:r>
            <a:endParaRPr lang="en-GB" dirty="0"/>
          </a:p>
          <a:p>
            <a:r>
              <a:rPr lang="en-US" dirty="0">
                <a:hlinkClick r:id="rId2"/>
              </a:rPr>
              <a:t>http://www.sisoftware.co.uk/</a:t>
            </a:r>
            <a:endParaRPr lang="en-US" dirty="0"/>
          </a:p>
          <a:p>
            <a:r>
              <a:rPr lang="en-US" dirty="0">
                <a:hlinkClick r:id="rId3"/>
              </a:rPr>
              <a:t>http://www.sisoftware.co.uk/?d=&amp;f=downandbuy&amp;l=en&amp;a=</a:t>
            </a:r>
            <a:endParaRPr lang="en-US" dirty="0"/>
          </a:p>
          <a:p>
            <a:endParaRPr lang="en-US" dirty="0"/>
          </a:p>
          <a:p>
            <a:r>
              <a:rPr lang="en-US" dirty="0"/>
              <a:t>Other:</a:t>
            </a:r>
          </a:p>
          <a:p>
            <a:r>
              <a:rPr lang="en-GB" dirty="0" err="1"/>
              <a:t>Geekbench</a:t>
            </a:r>
            <a:endParaRPr lang="en-GB" dirty="0"/>
          </a:p>
          <a:p>
            <a:r>
              <a:rPr lang="en-GB" dirty="0" err="1"/>
              <a:t>Cinebench</a:t>
            </a:r>
            <a:endParaRPr lang="en-GB" dirty="0"/>
          </a:p>
          <a:p>
            <a:r>
              <a:rPr lang="en-GB" dirty="0" err="1"/>
              <a:t>PassMark</a:t>
            </a:r>
            <a:r>
              <a:rPr lang="en-GB" dirty="0"/>
              <a:t> </a:t>
            </a:r>
            <a:r>
              <a:rPr lang="en-GB" dirty="0" err="1"/>
              <a:t>PerformanceTest</a:t>
            </a:r>
            <a:endParaRPr lang="en-GB" dirty="0"/>
          </a:p>
          <a:p>
            <a:r>
              <a:rPr lang="en-GB" dirty="0"/>
              <a:t>CPU-Z – useful system information and some benchmarks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652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More Benchmarking software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844824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Mad Onion became </a:t>
            </a:r>
            <a:r>
              <a:rPr lang="en-GB" dirty="0" err="1"/>
              <a:t>Futuremark</a:t>
            </a:r>
            <a:r>
              <a:rPr lang="en-GB" dirty="0"/>
              <a:t>:</a:t>
            </a:r>
          </a:p>
          <a:p>
            <a:r>
              <a:rPr lang="en-GB" dirty="0"/>
              <a:t>Popular for Gamers – Originally Video orientated</a:t>
            </a:r>
          </a:p>
          <a:p>
            <a:r>
              <a:rPr lang="en-GB" dirty="0">
                <a:hlinkClick r:id="rId2"/>
              </a:rPr>
              <a:t>http://www.futuremark.com/</a:t>
            </a:r>
            <a:endParaRPr lang="en-GB" dirty="0"/>
          </a:p>
          <a:p>
            <a:r>
              <a:rPr lang="en-GB" dirty="0"/>
              <a:t>Now</a:t>
            </a:r>
          </a:p>
          <a:p>
            <a:r>
              <a:rPr lang="en-GB" dirty="0">
                <a:hlinkClick r:id="rId3"/>
              </a:rPr>
              <a:t>https://benchmarks.ul.com/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Different applications run differently on different CPUs!</a:t>
            </a:r>
          </a:p>
          <a:p>
            <a:r>
              <a:rPr lang="en-US" dirty="0"/>
              <a:t>Some charts here test specific types of jobs</a:t>
            </a:r>
          </a:p>
          <a:p>
            <a:endParaRPr lang="en-US" dirty="0"/>
          </a:p>
          <a:p>
            <a:r>
              <a:rPr lang="en-US" dirty="0">
                <a:hlinkClick r:id="rId4"/>
              </a:rPr>
              <a:t>https://www.tomshardware.com/uk/pc-components/cpus</a:t>
            </a:r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Disk Benchmarking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Many types, but most common would be the sustained MB/s</a:t>
            </a:r>
          </a:p>
          <a:p>
            <a:endParaRPr lang="en-GB" sz="2000" dirty="0"/>
          </a:p>
          <a:p>
            <a:r>
              <a:rPr lang="en-GB" sz="2000" dirty="0"/>
              <a:t>Popular benchmarking software is ATTO:</a:t>
            </a:r>
          </a:p>
          <a:p>
            <a:endParaRPr lang="en-GB" sz="2000" dirty="0"/>
          </a:p>
          <a:p>
            <a:r>
              <a:rPr lang="en-GB" sz="2000" dirty="0"/>
              <a:t>Free – but you have to register</a:t>
            </a:r>
          </a:p>
          <a:p>
            <a:r>
              <a:rPr lang="en-GB" sz="2000" dirty="0"/>
              <a:t>note – newer version might not be free, but old</a:t>
            </a:r>
            <a:br>
              <a:rPr lang="en-GB" sz="2000" dirty="0"/>
            </a:br>
            <a:r>
              <a:rPr lang="en-GB" sz="2000" dirty="0"/>
              <a:t>versions should still work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Or, try </a:t>
            </a:r>
            <a:r>
              <a:rPr lang="en-GB" sz="2000" dirty="0" err="1"/>
              <a:t>CrystalDiskMark</a:t>
            </a:r>
            <a:endParaRPr lang="en-GB" sz="2000" dirty="0"/>
          </a:p>
          <a:p>
            <a:r>
              <a:rPr lang="en-US" sz="2000" dirty="0">
                <a:hlinkClick r:id="rId3"/>
              </a:rPr>
              <a:t>https://crystalmark.info/en/software/crystaldiskmark/</a:t>
            </a:r>
            <a:endParaRPr lang="en-US" sz="2000" dirty="0"/>
          </a:p>
          <a:p>
            <a:r>
              <a:rPr lang="en-US" sz="2000" dirty="0"/>
              <a:t>(but this link has not been checked – so use with caution)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7836" y="2564904"/>
            <a:ext cx="2167417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ATTO </a:t>
            </a:r>
            <a:r>
              <a:rPr lang="en-GB" dirty="0" err="1"/>
              <a:t>screengrab</a:t>
            </a:r>
            <a:r>
              <a:rPr lang="en-GB" dirty="0"/>
              <a:t> – 2x SSD RAID0!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64906" b="25380"/>
          <a:stretch>
            <a:fillRect/>
          </a:stretch>
        </p:blipFill>
        <p:spPr bwMode="auto">
          <a:xfrm>
            <a:off x="467544" y="1556792"/>
            <a:ext cx="6408712" cy="5240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Networking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I often use LAN_SpeedTest.exe from </a:t>
            </a:r>
            <a:r>
              <a:rPr lang="en-US" sz="2000" dirty="0" err="1"/>
              <a:t>Totusoft</a:t>
            </a:r>
            <a:endParaRPr lang="en-US" sz="2000" dirty="0"/>
          </a:p>
          <a:p>
            <a:r>
              <a:rPr lang="en-US" sz="2000" dirty="0">
                <a:hlinkClick r:id="rId3"/>
              </a:rPr>
              <a:t>http://www.totusoft.com/downloads.html</a:t>
            </a:r>
            <a:endParaRPr lang="en-US" sz="2000" dirty="0"/>
          </a:p>
          <a:p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12746" t="37006" r="74988" b="30510"/>
          <a:stretch>
            <a:fillRect/>
          </a:stretch>
        </p:blipFill>
        <p:spPr bwMode="auto">
          <a:xfrm>
            <a:off x="1115616" y="2564904"/>
            <a:ext cx="3888432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Internet – www.speedtest.net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94E321-EB01-4386-B54F-E908A84C8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913" y="1556792"/>
            <a:ext cx="5191125" cy="2095500"/>
          </a:xfrm>
          <a:prstGeom prst="rect">
            <a:avLst/>
          </a:prstGeom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 l="69763" t="21875" r="9338" b="41141"/>
          <a:stretch>
            <a:fillRect/>
          </a:stretch>
        </p:blipFill>
        <p:spPr bwMode="auto">
          <a:xfrm>
            <a:off x="0" y="3077059"/>
            <a:ext cx="5552922" cy="37795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Windows 7 Performance rating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Even Microsoft are doing it now ...</a:t>
            </a:r>
          </a:p>
          <a:p>
            <a:pPr>
              <a:buNone/>
            </a:pPr>
            <a:r>
              <a:rPr lang="en-GB" dirty="0"/>
              <a:t>But what does it mean?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 descr="corei7winperfrating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068960"/>
            <a:ext cx="9144000" cy="31108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sz="2400" dirty="0"/>
              <a:t>Windows Experience Index (WEI) was removed from the GUI in Windows 8.1 and later, but the underlying Windows System Assessment Tool (WinSAT) still exists in Windows 10</a:t>
            </a:r>
          </a:p>
          <a:p>
            <a:pPr>
              <a:buNone/>
            </a:pPr>
            <a:r>
              <a:rPr lang="en-GB" sz="2400" dirty="0"/>
              <a:t>You can run WinSAT from the command prompt or PowerShell with administrative rights1. The command </a:t>
            </a:r>
            <a:r>
              <a:rPr lang="en-GB" sz="2400" dirty="0" err="1"/>
              <a:t>winsat</a:t>
            </a:r>
            <a:r>
              <a:rPr lang="en-GB" sz="2400" dirty="0"/>
              <a:t> formal will run a full test of your computer's components and save the results in an XML file</a:t>
            </a:r>
          </a:p>
          <a:p>
            <a:pPr>
              <a:buNone/>
            </a:pPr>
            <a:r>
              <a:rPr lang="en-GB" sz="2400" dirty="0"/>
              <a:t>The XML file containing the performance scores is located in the Windows/Performance/WinSAT/</a:t>
            </a:r>
            <a:r>
              <a:rPr lang="en-GB" sz="2400" dirty="0" err="1"/>
              <a:t>DataStore</a:t>
            </a:r>
            <a:r>
              <a:rPr lang="en-GB" sz="2400" dirty="0"/>
              <a:t> folder1. The file will be named something like [Date] </a:t>
            </a:r>
            <a:r>
              <a:rPr lang="en-GB" sz="2400" dirty="0" err="1"/>
              <a:t>Formal.Assessment</a:t>
            </a:r>
            <a:r>
              <a:rPr lang="en-GB" sz="2400" dirty="0"/>
              <a:t> (Recent).WinSAT</a:t>
            </a:r>
          </a:p>
          <a:p>
            <a:pPr>
              <a:buNone/>
            </a:pPr>
            <a:br>
              <a:rPr lang="en-GB" sz="2400" dirty="0"/>
            </a:br>
            <a:r>
              <a:rPr lang="en-GB" sz="2400" dirty="0"/>
              <a:t>https://www.minitool.com/news/windows-experience-score.html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814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Viruses!</a:t>
            </a:r>
          </a:p>
        </p:txBody>
      </p:sp>
      <p:sp>
        <p:nvSpPr>
          <p:cNvPr id="389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Don’t forget – Always be VERY careful downloading and installing ANY software from the net. </a:t>
            </a:r>
          </a:p>
          <a:p>
            <a:r>
              <a:rPr lang="en-GB" sz="1800" dirty="0"/>
              <a:t>Use common sense, only use well known and trustworthy sites. </a:t>
            </a:r>
          </a:p>
          <a:p>
            <a:r>
              <a:rPr lang="en-GB" sz="1800" dirty="0"/>
              <a:t>Make sure you got there via a secure, trustworthy method (don’t get fooled by just typing in what you think is the right term in </a:t>
            </a:r>
            <a:r>
              <a:rPr lang="en-GB" sz="1800" dirty="0" err="1"/>
              <a:t>google</a:t>
            </a:r>
            <a:r>
              <a:rPr lang="en-GB" sz="1800" dirty="0"/>
              <a:t>, and selecting what MIGHT be the right site). E.g. Direct link from </a:t>
            </a:r>
            <a:r>
              <a:rPr lang="en-GB" sz="1800" dirty="0" err="1"/>
              <a:t>wikipedia</a:t>
            </a:r>
            <a:r>
              <a:rPr lang="en-GB" sz="1800" dirty="0"/>
              <a:t>? Trusted review site?</a:t>
            </a:r>
          </a:p>
          <a:p>
            <a:r>
              <a:rPr lang="en-GB" sz="1800" dirty="0"/>
              <a:t>Do a </a:t>
            </a:r>
            <a:r>
              <a:rPr lang="en-GB" sz="1800" dirty="0" err="1"/>
              <a:t>google</a:t>
            </a:r>
            <a:r>
              <a:rPr lang="en-GB" sz="1800" dirty="0"/>
              <a:t> first just to find out if anyone else has had any issues with downloading from that site</a:t>
            </a:r>
          </a:p>
          <a:p>
            <a:r>
              <a:rPr lang="en-GB" sz="1800" dirty="0"/>
              <a:t>Download to a temp location, then ALWAYS run one or more virus/malware checkers on the file before running it.</a:t>
            </a:r>
          </a:p>
          <a:p>
            <a:endParaRPr lang="en-US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Viruses! cont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If you don’t want/have a permanent install, try Stinger:</a:t>
            </a:r>
          </a:p>
          <a:p>
            <a:r>
              <a:rPr lang="en-US" sz="1800" strike="sngStrike" dirty="0">
                <a:hlinkClick r:id="rId2"/>
              </a:rPr>
              <a:t>http://www.mcafee.com/us/downloads/free-tools/how-to-use-stinger.aspx</a:t>
            </a:r>
            <a:endParaRPr lang="en-US" sz="1800" strike="sngStrike" dirty="0"/>
          </a:p>
          <a:p>
            <a:r>
              <a:rPr lang="en-GB" sz="1800" dirty="0"/>
              <a:t>(update – now gone, but maybe available as </a:t>
            </a:r>
            <a:r>
              <a:rPr lang="en-GB" sz="1800" dirty="0" err="1"/>
              <a:t>Trellix</a:t>
            </a:r>
            <a:r>
              <a:rPr lang="en-GB" sz="1800" dirty="0"/>
              <a:t> Stinger – note: not tried as yet so user beware!)</a:t>
            </a:r>
          </a:p>
          <a:p>
            <a:r>
              <a:rPr lang="en-GB" sz="1800" dirty="0">
                <a:hlinkClick r:id="rId3"/>
              </a:rPr>
              <a:t>https://www.majorgeeks.com/files/details/mcafee_stinger.html</a:t>
            </a: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Or a web based option, TrendMicro </a:t>
            </a:r>
            <a:r>
              <a:rPr lang="en-GB" sz="1800" dirty="0" err="1"/>
              <a:t>Housecall</a:t>
            </a:r>
            <a:r>
              <a:rPr lang="en-GB" sz="1800" dirty="0"/>
              <a:t>:</a:t>
            </a:r>
          </a:p>
          <a:p>
            <a:r>
              <a:rPr lang="en-GB" sz="1800" dirty="0">
                <a:hlinkClick r:id="rId4"/>
              </a:rPr>
              <a:t>https://www.trendmicro.com/en_gb/forHome/products/housecall.html</a:t>
            </a:r>
            <a:endParaRPr lang="en-GB" sz="1800" dirty="0"/>
          </a:p>
          <a:p>
            <a:endParaRPr lang="en-GB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end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1667</TotalTime>
  <Words>803</Words>
  <Application>Microsoft Office PowerPoint</Application>
  <PresentationFormat>On-screen Show (4:3)</PresentationFormat>
  <Paragraphs>104</Paragraphs>
  <Slides>15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Benchmarks</vt:lpstr>
      <vt:lpstr>What are Benchmarks?</vt:lpstr>
      <vt:lpstr>CPU</vt:lpstr>
      <vt:lpstr>CPU cont</vt:lpstr>
      <vt:lpstr>Benchmarking software</vt:lpstr>
      <vt:lpstr>More Benchmarking software</vt:lpstr>
      <vt:lpstr>Disk Benchmarking</vt:lpstr>
      <vt:lpstr>ATTO screengrab – 2x SSD RAID0!</vt:lpstr>
      <vt:lpstr>Networking</vt:lpstr>
      <vt:lpstr>Internet – www.speedtest.net</vt:lpstr>
      <vt:lpstr>Windows 7 Performance rating</vt:lpstr>
      <vt:lpstr>Note</vt:lpstr>
      <vt:lpstr>Viruses!</vt:lpstr>
      <vt:lpstr>Viruses! cont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Gareth Jones</cp:lastModifiedBy>
  <cp:revision>76</cp:revision>
  <dcterms:created xsi:type="dcterms:W3CDTF">2011-10-12T21:10:17Z</dcterms:created>
  <dcterms:modified xsi:type="dcterms:W3CDTF">2025-02-09T20:14:36Z</dcterms:modified>
</cp:coreProperties>
</file>