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7" r:id="rId5"/>
    <p:sldId id="259" r:id="rId6"/>
    <p:sldId id="260" r:id="rId7"/>
    <p:sldId id="268" r:id="rId8"/>
    <p:sldId id="269" r:id="rId9"/>
    <p:sldId id="265" r:id="rId10"/>
    <p:sldId id="262"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869" autoAdjust="0"/>
  </p:normalViewPr>
  <p:slideViewPr>
    <p:cSldViewPr snapToGrid="0" showGuides="1">
      <p:cViewPr varScale="1">
        <p:scale>
          <a:sx n="59" d="100"/>
          <a:sy n="59" d="100"/>
        </p:scale>
        <p:origin x="96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5B5960-E872-47F5-BD8D-3DEB888F7499}" type="datetimeFigureOut">
              <a:rPr lang="en-GB" smtClean="0"/>
              <a:t>02/09/2020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4F4C9B-E0D2-4F75-B112-5CFCA3C9D309}" type="slidenum">
              <a:rPr lang="en-GB" smtClean="0"/>
              <a:t>‹#›</a:t>
            </a:fld>
            <a:endParaRPr lang="en-GB" dirty="0"/>
          </a:p>
        </p:txBody>
      </p:sp>
    </p:spTree>
    <p:extLst>
      <p:ext uri="{BB962C8B-B14F-4D97-AF65-F5344CB8AC3E}">
        <p14:creationId xmlns:p14="http://schemas.microsoft.com/office/powerpoint/2010/main" val="362744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644F4C9B-E0D2-4F75-B112-5CFCA3C9D309}" type="slidenum">
              <a:rPr lang="en-GB" smtClean="0"/>
              <a:t>4</a:t>
            </a:fld>
            <a:endParaRPr lang="en-GB" dirty="0"/>
          </a:p>
        </p:txBody>
      </p:sp>
    </p:spTree>
    <p:extLst>
      <p:ext uri="{BB962C8B-B14F-4D97-AF65-F5344CB8AC3E}">
        <p14:creationId xmlns:p14="http://schemas.microsoft.com/office/powerpoint/2010/main" val="1383380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5</a:t>
            </a:fld>
            <a:endParaRPr lang="en-GB" dirty="0"/>
          </a:p>
        </p:txBody>
      </p:sp>
    </p:spTree>
    <p:extLst>
      <p:ext uri="{BB962C8B-B14F-4D97-AF65-F5344CB8AC3E}">
        <p14:creationId xmlns:p14="http://schemas.microsoft.com/office/powerpoint/2010/main" val="1568204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6</a:t>
            </a:fld>
            <a:endParaRPr lang="en-GB" dirty="0"/>
          </a:p>
        </p:txBody>
      </p:sp>
    </p:spTree>
    <p:extLst>
      <p:ext uri="{BB962C8B-B14F-4D97-AF65-F5344CB8AC3E}">
        <p14:creationId xmlns:p14="http://schemas.microsoft.com/office/powerpoint/2010/main" val="2674185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7</a:t>
            </a:fld>
            <a:endParaRPr lang="en-GB" dirty="0"/>
          </a:p>
        </p:txBody>
      </p:sp>
    </p:spTree>
    <p:extLst>
      <p:ext uri="{BB962C8B-B14F-4D97-AF65-F5344CB8AC3E}">
        <p14:creationId xmlns:p14="http://schemas.microsoft.com/office/powerpoint/2010/main" val="3337926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8</a:t>
            </a:fld>
            <a:endParaRPr lang="en-GB" dirty="0"/>
          </a:p>
        </p:txBody>
      </p:sp>
    </p:spTree>
    <p:extLst>
      <p:ext uri="{BB962C8B-B14F-4D97-AF65-F5344CB8AC3E}">
        <p14:creationId xmlns:p14="http://schemas.microsoft.com/office/powerpoint/2010/main" val="3518011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44F4C9B-E0D2-4F75-B112-5CFCA3C9D309}" type="slidenum">
              <a:rPr lang="en-GB" smtClean="0"/>
              <a:t>9</a:t>
            </a:fld>
            <a:endParaRPr lang="en-GB" dirty="0"/>
          </a:p>
        </p:txBody>
      </p:sp>
    </p:spTree>
    <p:extLst>
      <p:ext uri="{BB962C8B-B14F-4D97-AF65-F5344CB8AC3E}">
        <p14:creationId xmlns:p14="http://schemas.microsoft.com/office/powerpoint/2010/main" val="3119796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4097826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1985379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4140086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243191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3657198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1345620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884070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107978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704499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2673596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279F20-910F-4F67-89E3-E882706D4696}" type="datetimeFigureOut">
              <a:rPr lang="en-GB" smtClean="0"/>
              <a:t>02/09/2020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CEAFF2-7501-48B3-98AE-E33855E3549C}" type="slidenum">
              <a:rPr lang="en-GB" smtClean="0"/>
              <a:t>‹#›</a:t>
            </a:fld>
            <a:endParaRPr lang="en-GB" dirty="0"/>
          </a:p>
        </p:txBody>
      </p:sp>
    </p:spTree>
    <p:extLst>
      <p:ext uri="{BB962C8B-B14F-4D97-AF65-F5344CB8AC3E}">
        <p14:creationId xmlns:p14="http://schemas.microsoft.com/office/powerpoint/2010/main" val="1620150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279F20-910F-4F67-89E3-E882706D4696}" type="datetimeFigureOut">
              <a:rPr lang="en-GB" smtClean="0"/>
              <a:t>02/09/2020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CEAFF2-7501-48B3-98AE-E33855E3549C}" type="slidenum">
              <a:rPr lang="en-GB" smtClean="0"/>
              <a:t>‹#›</a:t>
            </a:fld>
            <a:endParaRPr lang="en-GB" dirty="0"/>
          </a:p>
        </p:txBody>
      </p:sp>
    </p:spTree>
    <p:extLst>
      <p:ext uri="{BB962C8B-B14F-4D97-AF65-F5344CB8AC3E}">
        <p14:creationId xmlns:p14="http://schemas.microsoft.com/office/powerpoint/2010/main" val="234582030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4" name="Rectangle 3"/>
          <p:cNvSpPr/>
          <p:nvPr/>
        </p:nvSpPr>
        <p:spPr>
          <a:xfrm>
            <a:off x="2956879" y="623092"/>
            <a:ext cx="5615189" cy="77273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Introduction to research </a:t>
            </a:r>
          </a:p>
        </p:txBody>
      </p:sp>
      <p:sp>
        <p:nvSpPr>
          <p:cNvPr id="5" name="Rectangle 4"/>
          <p:cNvSpPr/>
          <p:nvPr/>
        </p:nvSpPr>
        <p:spPr>
          <a:xfrm>
            <a:off x="699135" y="2650776"/>
            <a:ext cx="6260634" cy="258525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2400" dirty="0">
                <a:latin typeface="Times New Roman" panose="02020603050405020304" pitchFamily="18" charset="0"/>
                <a:cs typeface="Times New Roman" panose="02020603050405020304" pitchFamily="18" charset="0"/>
              </a:rPr>
              <a:t>Student name: </a:t>
            </a:r>
            <a:r>
              <a:rPr lang="en-GB" sz="2400" dirty="0" err="1">
                <a:latin typeface="Times New Roman" panose="02020603050405020304" pitchFamily="18" charset="0"/>
                <a:cs typeface="Times New Roman" panose="02020603050405020304" pitchFamily="18" charset="0"/>
              </a:rPr>
              <a:t>Sharmin</a:t>
            </a:r>
            <a:r>
              <a:rPr lang="en-GB" sz="2400" dirty="0">
                <a:latin typeface="Times New Roman" panose="02020603050405020304" pitchFamily="18" charset="0"/>
                <a:cs typeface="Times New Roman" panose="02020603050405020304" pitchFamily="18" charset="0"/>
              </a:rPr>
              <a:t> Rahman</a:t>
            </a:r>
          </a:p>
          <a:p>
            <a:r>
              <a:rPr lang="en-GB" sz="2400" dirty="0">
                <a:latin typeface="Times New Roman" panose="02020603050405020304" pitchFamily="18" charset="0"/>
                <a:cs typeface="Times New Roman" panose="02020603050405020304" pitchFamily="18" charset="0"/>
              </a:rPr>
              <a:t>Student ID:1809328                                              </a:t>
            </a:r>
          </a:p>
          <a:p>
            <a:r>
              <a:rPr lang="en-GB" sz="2400" dirty="0">
                <a:latin typeface="Times New Roman" panose="02020603050405020304" pitchFamily="18" charset="0"/>
                <a:cs typeface="Times New Roman" panose="02020603050405020304" pitchFamily="18" charset="0"/>
              </a:rPr>
              <a:t>Lecture name: Barbara </a:t>
            </a:r>
            <a:r>
              <a:rPr lang="en-GB" sz="2400">
                <a:latin typeface="Times New Roman" panose="02020603050405020304" pitchFamily="18" charset="0"/>
                <a:cs typeface="Times New Roman" panose="02020603050405020304" pitchFamily="18" charset="0"/>
              </a:rPr>
              <a:t>Chinyani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9732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1376966" y="811369"/>
            <a:ext cx="2730321" cy="6181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Content </a:t>
            </a:r>
          </a:p>
        </p:txBody>
      </p:sp>
      <p:sp>
        <p:nvSpPr>
          <p:cNvPr id="3" name="Rectangle 2"/>
          <p:cNvSpPr/>
          <p:nvPr/>
        </p:nvSpPr>
        <p:spPr>
          <a:xfrm>
            <a:off x="1249251" y="1648496"/>
            <a:ext cx="8718997" cy="338714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Introduction;</a:t>
            </a:r>
          </a:p>
          <a:p>
            <a:pPr algn="just"/>
            <a:r>
              <a:rPr lang="en-GB" dirty="0">
                <a:latin typeface="Times New Roman" panose="02020603050405020304" pitchFamily="18" charset="0"/>
                <a:cs typeface="Times New Roman" panose="02020603050405020304" pitchFamily="18" charset="0"/>
              </a:rPr>
              <a:t>Research question;</a:t>
            </a:r>
          </a:p>
          <a:p>
            <a:pPr algn="just"/>
            <a:r>
              <a:rPr lang="en-GB" dirty="0">
                <a:latin typeface="Times New Roman" panose="02020603050405020304" pitchFamily="18" charset="0"/>
                <a:cs typeface="Times New Roman" panose="02020603050405020304" pitchFamily="18" charset="0"/>
              </a:rPr>
              <a:t>Literature review;</a:t>
            </a:r>
          </a:p>
          <a:p>
            <a:pPr algn="just"/>
            <a:r>
              <a:rPr lang="en-GB" dirty="0">
                <a:latin typeface="Times New Roman" panose="02020603050405020304" pitchFamily="18" charset="0"/>
                <a:cs typeface="Times New Roman" panose="02020603050405020304" pitchFamily="18" charset="0"/>
              </a:rPr>
              <a:t>Research methodology;</a:t>
            </a:r>
          </a:p>
          <a:p>
            <a:pPr algn="just"/>
            <a:r>
              <a:rPr lang="en-GB" dirty="0">
                <a:latin typeface="Times New Roman" panose="02020603050405020304" pitchFamily="18" charset="0"/>
                <a:cs typeface="Times New Roman" panose="02020603050405020304" pitchFamily="18" charset="0"/>
              </a:rPr>
              <a:t>Key findings;</a:t>
            </a:r>
          </a:p>
          <a:p>
            <a:pPr algn="just"/>
            <a:r>
              <a:rPr lang="en-GB" dirty="0">
                <a:latin typeface="Times New Roman" panose="02020603050405020304" pitchFamily="18" charset="0"/>
                <a:cs typeface="Times New Roman" panose="02020603050405020304" pitchFamily="18" charset="0"/>
              </a:rPr>
              <a:t>Recommendations;</a:t>
            </a:r>
          </a:p>
          <a:p>
            <a:pPr algn="just"/>
            <a:r>
              <a:rPr lang="en-GB" dirty="0">
                <a:latin typeface="Times New Roman" panose="02020603050405020304" pitchFamily="18" charset="0"/>
                <a:cs typeface="Times New Roman" panose="02020603050405020304" pitchFamily="18" charset="0"/>
              </a:rPr>
              <a:t>Conclusion;</a:t>
            </a:r>
          </a:p>
          <a:p>
            <a:pPr algn="just"/>
            <a:r>
              <a:rPr lang="en-GB"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1238745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1068946" y="734096"/>
            <a:ext cx="3451539" cy="8113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Introduction </a:t>
            </a:r>
          </a:p>
        </p:txBody>
      </p:sp>
      <p:sp>
        <p:nvSpPr>
          <p:cNvPr id="3" name="Rectangle 2"/>
          <p:cNvSpPr/>
          <p:nvPr/>
        </p:nvSpPr>
        <p:spPr>
          <a:xfrm>
            <a:off x="1068946" y="1841680"/>
            <a:ext cx="9723550" cy="207717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Research is the result of systematic study including research planning, resource collection, analysis. Finings, documentation and combination of other relative works. This research was about child depression. Furthered source related to family, friends, minority issues, school and other relative places are considered to have a full length understanding about the key feature of child depression. </a:t>
            </a:r>
          </a:p>
        </p:txBody>
      </p:sp>
    </p:spTree>
    <p:extLst>
      <p:ext uri="{BB962C8B-B14F-4D97-AF65-F5344CB8AC3E}">
        <p14:creationId xmlns:p14="http://schemas.microsoft.com/office/powerpoint/2010/main" val="169107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695458" y="476518"/>
            <a:ext cx="5009881" cy="48939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Research question </a:t>
            </a:r>
          </a:p>
        </p:txBody>
      </p:sp>
      <p:sp>
        <p:nvSpPr>
          <p:cNvPr id="3" name="Rectangle 2"/>
          <p:cNvSpPr/>
          <p:nvPr/>
        </p:nvSpPr>
        <p:spPr>
          <a:xfrm>
            <a:off x="695459" y="1068946"/>
            <a:ext cx="9672034" cy="65682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b="1" dirty="0">
                <a:latin typeface="Times New Roman" panose="02020603050405020304" pitchFamily="18" charset="0"/>
                <a:cs typeface="Times New Roman" panose="02020603050405020304" pitchFamily="18" charset="0"/>
              </a:rPr>
              <a:t>‘Why children are getting depressed: individual, societal, family and education related issues.’</a:t>
            </a:r>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
        <p:nvSpPr>
          <p:cNvPr id="4" name="Rectangle 3"/>
          <p:cNvSpPr/>
          <p:nvPr/>
        </p:nvSpPr>
        <p:spPr>
          <a:xfrm>
            <a:off x="695459" y="2021983"/>
            <a:ext cx="3966693" cy="45076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Why this topic </a:t>
            </a:r>
          </a:p>
        </p:txBody>
      </p:sp>
      <p:sp>
        <p:nvSpPr>
          <p:cNvPr id="5" name="Rectangle 4"/>
          <p:cNvSpPr/>
          <p:nvPr/>
        </p:nvSpPr>
        <p:spPr>
          <a:xfrm>
            <a:off x="695458" y="2485622"/>
            <a:ext cx="5009882" cy="231819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A full length study of the subject matter;</a:t>
            </a:r>
          </a:p>
          <a:p>
            <a:pPr algn="just"/>
            <a:r>
              <a:rPr lang="en-GB" dirty="0">
                <a:latin typeface="Times New Roman" panose="02020603050405020304" pitchFamily="18" charset="0"/>
                <a:cs typeface="Times New Roman" panose="02020603050405020304" pitchFamily="18" charset="0"/>
              </a:rPr>
              <a:t>Ranking of all source;</a:t>
            </a:r>
          </a:p>
          <a:p>
            <a:pPr algn="just"/>
            <a:r>
              <a:rPr lang="en-GB" dirty="0">
                <a:latin typeface="Times New Roman" panose="02020603050405020304" pitchFamily="18" charset="0"/>
                <a:cs typeface="Times New Roman" panose="02020603050405020304" pitchFamily="18" charset="0"/>
              </a:rPr>
              <a:t>Consideration of minority, social destruction and other relative variables;</a:t>
            </a:r>
          </a:p>
          <a:p>
            <a:pPr algn="just"/>
            <a:r>
              <a:rPr lang="en-GB" dirty="0">
                <a:latin typeface="Times New Roman" panose="02020603050405020304" pitchFamily="18" charset="0"/>
                <a:cs typeface="Times New Roman" panose="02020603050405020304" pitchFamily="18" charset="0"/>
              </a:rPr>
              <a:t>Helping guardian to protect their children from depressive behaviour</a:t>
            </a:r>
          </a:p>
        </p:txBody>
      </p:sp>
      <p:sp>
        <p:nvSpPr>
          <p:cNvPr id="6" name="Rectangle 5"/>
          <p:cNvSpPr/>
          <p:nvPr/>
        </p:nvSpPr>
        <p:spPr>
          <a:xfrm>
            <a:off x="7070502" y="2002664"/>
            <a:ext cx="3078050" cy="45076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Ethical consideration </a:t>
            </a:r>
          </a:p>
        </p:txBody>
      </p:sp>
      <p:sp>
        <p:nvSpPr>
          <p:cNvPr id="7" name="Rectangle 6"/>
          <p:cNvSpPr/>
          <p:nvPr/>
        </p:nvSpPr>
        <p:spPr>
          <a:xfrm>
            <a:off x="7070502" y="2466304"/>
            <a:ext cx="3966693" cy="225380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Confidential issues will keep private;</a:t>
            </a:r>
          </a:p>
          <a:p>
            <a:pPr algn="just"/>
            <a:r>
              <a:rPr lang="en-GB" dirty="0">
                <a:latin typeface="Times New Roman" panose="02020603050405020304" pitchFamily="18" charset="0"/>
                <a:cs typeface="Times New Roman" panose="02020603050405020304" pitchFamily="18" charset="0"/>
              </a:rPr>
              <a:t>No sharing of data without consent of people;</a:t>
            </a:r>
          </a:p>
          <a:p>
            <a:pPr algn="just"/>
            <a:r>
              <a:rPr lang="en-GB" dirty="0">
                <a:latin typeface="Times New Roman" panose="02020603050405020304" pitchFamily="18" charset="0"/>
                <a:cs typeface="Times New Roman" panose="02020603050405020304" pitchFamily="18" charset="0"/>
              </a:rPr>
              <a:t>No name will be used in research;</a:t>
            </a:r>
          </a:p>
          <a:p>
            <a:pPr algn="just"/>
            <a:r>
              <a:rPr lang="en-GB" dirty="0">
                <a:latin typeface="Times New Roman" panose="02020603050405020304" pitchFamily="18" charset="0"/>
                <a:cs typeface="Times New Roman" panose="02020603050405020304" pitchFamily="18" charset="0"/>
              </a:rPr>
              <a:t>Data will be deleted after approval of this research;</a:t>
            </a:r>
          </a:p>
          <a:p>
            <a:pPr algn="just"/>
            <a:r>
              <a:rPr lang="en-GB" dirty="0">
                <a:latin typeface="Times New Roman" panose="02020603050405020304" pitchFamily="18" charset="0"/>
                <a:cs typeface="Times New Roman" panose="02020603050405020304" pitchFamily="18" charset="0"/>
              </a:rPr>
              <a:t>Data will not be use in any future research without consent </a:t>
            </a:r>
          </a:p>
        </p:txBody>
      </p:sp>
      <p:sp>
        <p:nvSpPr>
          <p:cNvPr id="8" name="Rectangle 7"/>
          <p:cNvSpPr/>
          <p:nvPr/>
        </p:nvSpPr>
        <p:spPr>
          <a:xfrm>
            <a:off x="695458" y="4919729"/>
            <a:ext cx="3657600" cy="47651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Research process </a:t>
            </a:r>
          </a:p>
        </p:txBody>
      </p:sp>
      <p:sp>
        <p:nvSpPr>
          <p:cNvPr id="9" name="Rectangle 8"/>
          <p:cNvSpPr/>
          <p:nvPr/>
        </p:nvSpPr>
        <p:spPr>
          <a:xfrm>
            <a:off x="695459" y="5396248"/>
            <a:ext cx="5731100" cy="119773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Problem statement;</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Literature review &amp; understanding key research features;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Detailed specification of research;</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Data collection;</a:t>
            </a:r>
          </a:p>
        </p:txBody>
      </p:sp>
      <p:sp>
        <p:nvSpPr>
          <p:cNvPr id="10" name="Rectangle 9"/>
          <p:cNvSpPr/>
          <p:nvPr/>
        </p:nvSpPr>
        <p:spPr>
          <a:xfrm>
            <a:off x="6426559" y="5396247"/>
            <a:ext cx="5731100" cy="119773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Data analysis;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Key findings;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Communication of findings to supervisor;</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Documentation of the whole research’</a:t>
            </a:r>
          </a:p>
        </p:txBody>
      </p:sp>
    </p:spTree>
    <p:extLst>
      <p:ext uri="{BB962C8B-B14F-4D97-AF65-F5344CB8AC3E}">
        <p14:creationId xmlns:p14="http://schemas.microsoft.com/office/powerpoint/2010/main" val="2456861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0" y="592428"/>
            <a:ext cx="4881093" cy="8113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Literature review </a:t>
            </a:r>
          </a:p>
        </p:txBody>
      </p:sp>
      <p:graphicFrame>
        <p:nvGraphicFramePr>
          <p:cNvPr id="5" name="Table 4"/>
          <p:cNvGraphicFramePr>
            <a:graphicFrameLocks noGrp="1"/>
          </p:cNvGraphicFramePr>
          <p:nvPr>
            <p:extLst>
              <p:ext uri="{D42A27DB-BD31-4B8C-83A1-F6EECF244321}">
                <p14:modId xmlns:p14="http://schemas.microsoft.com/office/powerpoint/2010/main" val="1072583707"/>
              </p:ext>
            </p:extLst>
          </p:nvPr>
        </p:nvGraphicFramePr>
        <p:xfrm>
          <a:off x="1" y="1775732"/>
          <a:ext cx="12191998" cy="4184611"/>
        </p:xfrm>
        <a:graphic>
          <a:graphicData uri="http://schemas.openxmlformats.org/drawingml/2006/table">
            <a:tbl>
              <a:tblPr firstRow="1" bandRow="1">
                <a:tableStyleId>{073A0DAA-6AF3-43AB-8588-CEC1D06C72B9}</a:tableStyleId>
              </a:tblPr>
              <a:tblGrid>
                <a:gridCol w="2240923">
                  <a:extLst>
                    <a:ext uri="{9D8B030D-6E8A-4147-A177-3AD203B41FA5}">
                      <a16:colId xmlns:a16="http://schemas.microsoft.com/office/drawing/2014/main" val="20000"/>
                    </a:ext>
                  </a:extLst>
                </a:gridCol>
                <a:gridCol w="4146997">
                  <a:extLst>
                    <a:ext uri="{9D8B030D-6E8A-4147-A177-3AD203B41FA5}">
                      <a16:colId xmlns:a16="http://schemas.microsoft.com/office/drawing/2014/main" val="20001"/>
                    </a:ext>
                  </a:extLst>
                </a:gridCol>
                <a:gridCol w="1390918">
                  <a:extLst>
                    <a:ext uri="{9D8B030D-6E8A-4147-A177-3AD203B41FA5}">
                      <a16:colId xmlns:a16="http://schemas.microsoft.com/office/drawing/2014/main" val="20002"/>
                    </a:ext>
                  </a:extLst>
                </a:gridCol>
                <a:gridCol w="824248">
                  <a:extLst>
                    <a:ext uri="{9D8B030D-6E8A-4147-A177-3AD203B41FA5}">
                      <a16:colId xmlns:a16="http://schemas.microsoft.com/office/drawing/2014/main" val="20003"/>
                    </a:ext>
                  </a:extLst>
                </a:gridCol>
                <a:gridCol w="3588912">
                  <a:extLst>
                    <a:ext uri="{9D8B030D-6E8A-4147-A177-3AD203B41FA5}">
                      <a16:colId xmlns:a16="http://schemas.microsoft.com/office/drawing/2014/main" val="20004"/>
                    </a:ext>
                  </a:extLst>
                </a:gridCol>
              </a:tblGrid>
              <a:tr h="709891">
                <a:tc>
                  <a:txBody>
                    <a:bodyPr/>
                    <a:lstStyle/>
                    <a:p>
                      <a:pPr algn="l"/>
                      <a:r>
                        <a:rPr lang="en-GB" dirty="0">
                          <a:latin typeface="Times New Roman" panose="02020603050405020304" pitchFamily="18" charset="0"/>
                          <a:cs typeface="Times New Roman" panose="02020603050405020304" pitchFamily="18" charset="0"/>
                        </a:rPr>
                        <a:t>Author </a:t>
                      </a:r>
                    </a:p>
                  </a:txBody>
                  <a:tcPr/>
                </a:tc>
                <a:tc>
                  <a:txBody>
                    <a:bodyPr/>
                    <a:lstStyle/>
                    <a:p>
                      <a:pPr algn="l"/>
                      <a:r>
                        <a:rPr lang="en-GB" dirty="0">
                          <a:latin typeface="Times New Roman" panose="02020603050405020304" pitchFamily="18" charset="0"/>
                          <a:cs typeface="Times New Roman" panose="02020603050405020304" pitchFamily="18" charset="0"/>
                        </a:rPr>
                        <a:t>Title of</a:t>
                      </a:r>
                      <a:r>
                        <a:rPr lang="en-GB" baseline="0" dirty="0">
                          <a:latin typeface="Times New Roman" panose="02020603050405020304" pitchFamily="18" charset="0"/>
                          <a:cs typeface="Times New Roman" panose="02020603050405020304" pitchFamily="18" charset="0"/>
                        </a:rPr>
                        <a:t> the paper</a:t>
                      </a:r>
                      <a:endParaRPr lang="en-GB" dirty="0">
                        <a:latin typeface="Times New Roman" panose="02020603050405020304" pitchFamily="18" charset="0"/>
                        <a:cs typeface="Times New Roman" panose="02020603050405020304" pitchFamily="18" charset="0"/>
                      </a:endParaRPr>
                    </a:p>
                  </a:txBody>
                  <a:tcPr/>
                </a:tc>
                <a:tc>
                  <a:txBody>
                    <a:bodyPr/>
                    <a:lstStyle/>
                    <a:p>
                      <a:pPr algn="l"/>
                      <a:r>
                        <a:rPr lang="en-GB" dirty="0">
                          <a:latin typeface="Times New Roman" panose="02020603050405020304" pitchFamily="18" charset="0"/>
                          <a:cs typeface="Times New Roman" panose="02020603050405020304" pitchFamily="18" charset="0"/>
                        </a:rPr>
                        <a:t>Methodology</a:t>
                      </a:r>
                    </a:p>
                  </a:txBody>
                  <a:tcPr/>
                </a:tc>
                <a:tc>
                  <a:txBody>
                    <a:bodyPr/>
                    <a:lstStyle/>
                    <a:p>
                      <a:pPr algn="l"/>
                      <a:r>
                        <a:rPr lang="en-GB" dirty="0">
                          <a:latin typeface="Times New Roman" panose="02020603050405020304" pitchFamily="18" charset="0"/>
                          <a:cs typeface="Times New Roman" panose="02020603050405020304" pitchFamily="18" charset="0"/>
                        </a:rPr>
                        <a:t>Sample </a:t>
                      </a:r>
                    </a:p>
                  </a:txBody>
                  <a:tcPr/>
                </a:tc>
                <a:tc>
                  <a:txBody>
                    <a:bodyPr/>
                    <a:lstStyle/>
                    <a:p>
                      <a:pPr algn="l"/>
                      <a:r>
                        <a:rPr lang="en-GB" dirty="0">
                          <a:latin typeface="Times New Roman" panose="02020603050405020304" pitchFamily="18" charset="0"/>
                          <a:cs typeface="Times New Roman" panose="02020603050405020304" pitchFamily="18" charset="0"/>
                        </a:rPr>
                        <a:t>Finding</a:t>
                      </a:r>
                      <a:r>
                        <a:rPr lang="en-GB" baseline="0" dirty="0">
                          <a:latin typeface="Times New Roman" panose="02020603050405020304" pitchFamily="18" charset="0"/>
                          <a:cs typeface="Times New Roman" panose="02020603050405020304" pitchFamily="18" charset="0"/>
                        </a:rPr>
                        <a:t>s</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0"/>
                  </a:ext>
                </a:extLst>
              </a:tr>
              <a:tr h="1348506">
                <a:tc>
                  <a:txBody>
                    <a:bodyPr/>
                    <a:lstStyle/>
                    <a:p>
                      <a:pPr algn="l"/>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Stirling</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Toumbourou</a:t>
                      </a:r>
                      <a:r>
                        <a:rPr lang="en-US" dirty="0">
                          <a:latin typeface="Times New Roman" panose="02020603050405020304" pitchFamily="18" charset="0"/>
                          <a:cs typeface="Times New Roman" panose="02020603050405020304" pitchFamily="18" charset="0"/>
                        </a:rPr>
                        <a:t> and Rowland, 2015)</a:t>
                      </a:r>
                      <a:endParaRPr lang="en-GB" dirty="0">
                        <a:latin typeface="Times New Roman" panose="02020603050405020304" pitchFamily="18" charset="0"/>
                        <a:cs typeface="Times New Roman" panose="02020603050405020304" pitchFamily="18" charset="0"/>
                      </a:endParaRPr>
                    </a:p>
                  </a:txBody>
                  <a:tcPr/>
                </a:tc>
                <a:tc>
                  <a:txBody>
                    <a:bodyPr/>
                    <a:lstStyle/>
                    <a:p>
                      <a:pPr algn="l"/>
                      <a:r>
                        <a:rPr lang="en-US" dirty="0">
                          <a:latin typeface="Times New Roman" panose="02020603050405020304" pitchFamily="18" charset="0"/>
                          <a:cs typeface="Times New Roman" panose="02020603050405020304" pitchFamily="18" charset="0"/>
                        </a:rPr>
                        <a:t>Community factors influencing child and adolescent depression: A systematic review and meta-analysis</a:t>
                      </a:r>
                      <a:endParaRPr lang="en-GB" dirty="0">
                        <a:latin typeface="Times New Roman" panose="02020603050405020304" pitchFamily="18" charset="0"/>
                        <a:cs typeface="Times New Roman" panose="02020603050405020304" pitchFamily="18" charset="0"/>
                      </a:endParaRPr>
                    </a:p>
                  </a:txBody>
                  <a:tcPr/>
                </a:tc>
                <a:tc>
                  <a:txBody>
                    <a:bodyPr/>
                    <a:lstStyle/>
                    <a:p>
                      <a:pPr algn="l"/>
                      <a:r>
                        <a:rPr lang="en-US" dirty="0">
                          <a:latin typeface="Times New Roman" panose="02020603050405020304" pitchFamily="18" charset="0"/>
                          <a:cs typeface="Times New Roman" panose="02020603050405020304" pitchFamily="18" charset="0"/>
                        </a:rPr>
                        <a:t>observational and intervention study designs</a:t>
                      </a:r>
                      <a:endParaRPr lang="en-GB" dirty="0">
                        <a:latin typeface="Times New Roman" panose="02020603050405020304" pitchFamily="18" charset="0"/>
                        <a:cs typeface="Times New Roman" panose="02020603050405020304" pitchFamily="18" charset="0"/>
                      </a:endParaRPr>
                    </a:p>
                  </a:txBody>
                  <a:tcPr/>
                </a:tc>
                <a:tc>
                  <a:txBody>
                    <a:bodyPr/>
                    <a:lstStyle/>
                    <a:p>
                      <a:pPr algn="l"/>
                      <a:r>
                        <a:rPr lang="en-GB" dirty="0">
                          <a:latin typeface="Times New Roman" panose="02020603050405020304" pitchFamily="18" charset="0"/>
                          <a:cs typeface="Times New Roman" panose="02020603050405020304" pitchFamily="18" charset="0"/>
                        </a:rPr>
                        <a:t>21</a:t>
                      </a:r>
                    </a:p>
                  </a:txBody>
                  <a:tcPr/>
                </a:tc>
                <a:tc>
                  <a:txBody>
                    <a:bodyPr/>
                    <a:lstStyle/>
                    <a:p>
                      <a:pPr algn="l"/>
                      <a:r>
                        <a:rPr lang="en-US" dirty="0">
                          <a:latin typeface="Times New Roman" panose="02020603050405020304" pitchFamily="18" charset="0"/>
                          <a:cs typeface="Times New Roman" panose="02020603050405020304" pitchFamily="18" charset="0"/>
                        </a:rPr>
                        <a:t>Community-level risk and protective factors has direct linked with</a:t>
                      </a:r>
                      <a:r>
                        <a:rPr lang="en-US" baseline="0" dirty="0">
                          <a:latin typeface="Times New Roman" panose="02020603050405020304" pitchFamily="18" charset="0"/>
                          <a:cs typeface="Times New Roman" panose="02020603050405020304" pitchFamily="18" charset="0"/>
                        </a:rPr>
                        <a:t> childhood depression. </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1348506">
                <a:tc>
                  <a:txBody>
                    <a:bodyPr/>
                    <a:lstStyle/>
                    <a:p>
                      <a:pPr algn="just"/>
                      <a:r>
                        <a:rPr lang="en-GB" dirty="0">
                          <a:latin typeface="Times New Roman" panose="02020603050405020304" pitchFamily="18" charset="0"/>
                          <a:cs typeface="Times New Roman" panose="02020603050405020304" pitchFamily="18" charset="0"/>
                        </a:rPr>
                        <a:t>Emmanuel P. Espejo, Constance L. Hammen, Nicole P. Connolly, Patricia A. Brennan, Jake M. Najman &amp; William Bor </a:t>
                      </a:r>
                    </a:p>
                  </a:txBody>
                  <a:tcPr/>
                </a:tc>
                <a:tc>
                  <a:txBody>
                    <a:bodyPr/>
                    <a:lstStyle/>
                    <a:p>
                      <a:pPr algn="just"/>
                      <a:r>
                        <a:rPr lang="en-US" dirty="0">
                          <a:latin typeface="Times New Roman" panose="02020603050405020304" pitchFamily="18" charset="0"/>
                          <a:cs typeface="Times New Roman" panose="02020603050405020304" pitchFamily="18" charset="0"/>
                        </a:rPr>
                        <a:t>Stress Sensitization and Adolescent Depressive Severity as a Function of Childhood Adversity: A Link to Anxiety Disorders</a:t>
                      </a:r>
                      <a:endParaRPr lang="en-GB" dirty="0">
                        <a:latin typeface="Times New Roman" panose="02020603050405020304" pitchFamily="18" charset="0"/>
                        <a:cs typeface="Times New Roman" panose="02020603050405020304" pitchFamily="18" charset="0"/>
                      </a:endParaRPr>
                    </a:p>
                  </a:txBody>
                  <a:tcPr/>
                </a:tc>
                <a:tc>
                  <a:txBody>
                    <a:bodyPr/>
                    <a:lstStyle/>
                    <a:p>
                      <a:pPr algn="just"/>
                      <a:r>
                        <a:rPr lang="en-GB" dirty="0">
                          <a:latin typeface="Times New Roman" panose="02020603050405020304" pitchFamily="18" charset="0"/>
                          <a:cs typeface="Times New Roman" panose="02020603050405020304" pitchFamily="18" charset="0"/>
                        </a:rPr>
                        <a:t>Qualitative </a:t>
                      </a:r>
                    </a:p>
                  </a:txBody>
                  <a:tcPr/>
                </a:tc>
                <a:tc>
                  <a:txBody>
                    <a:bodyPr/>
                    <a:lstStyle/>
                    <a:p>
                      <a:pPr algn="just"/>
                      <a:r>
                        <a:rPr lang="en-GB" dirty="0">
                          <a:latin typeface="Times New Roman" panose="02020603050405020304" pitchFamily="18" charset="0"/>
                          <a:cs typeface="Times New Roman" panose="02020603050405020304" pitchFamily="18" charset="0"/>
                        </a:rPr>
                        <a:t>816</a:t>
                      </a:r>
                    </a:p>
                  </a:txBody>
                  <a:tcPr/>
                </a:tc>
                <a:tc>
                  <a:txBody>
                    <a:bodyPr/>
                    <a:lstStyle/>
                    <a:p>
                      <a:pPr algn="just"/>
                      <a:r>
                        <a:rPr lang="en-GB" dirty="0">
                          <a:latin typeface="Times New Roman" panose="02020603050405020304" pitchFamily="18" charset="0"/>
                          <a:cs typeface="Times New Roman" panose="02020603050405020304" pitchFamily="18" charset="0"/>
                        </a:rPr>
                        <a:t>Childhood depression has a positive relation with</a:t>
                      </a:r>
                      <a:r>
                        <a:rPr lang="en-GB" baseline="0" dirty="0">
                          <a:latin typeface="Times New Roman" panose="02020603050405020304" pitchFamily="18" charset="0"/>
                          <a:cs typeface="Times New Roman" panose="02020603050405020304" pitchFamily="18" charset="0"/>
                        </a:rPr>
                        <a:t> depression in old age. People who faced sever mental stressed problem in childhood are more vulnerable to adult depression </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165438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901521" y="927279"/>
            <a:ext cx="5454203" cy="60530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Research methodology </a:t>
            </a:r>
          </a:p>
        </p:txBody>
      </p:sp>
      <p:sp>
        <p:nvSpPr>
          <p:cNvPr id="3" name="Rectangle 2"/>
          <p:cNvSpPr/>
          <p:nvPr/>
        </p:nvSpPr>
        <p:spPr>
          <a:xfrm>
            <a:off x="656823" y="2073499"/>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Philosophy </a:t>
            </a:r>
          </a:p>
        </p:txBody>
      </p:sp>
      <p:sp>
        <p:nvSpPr>
          <p:cNvPr id="4" name="Rectangle 3"/>
          <p:cNvSpPr/>
          <p:nvPr/>
        </p:nvSpPr>
        <p:spPr>
          <a:xfrm>
            <a:off x="3844344" y="2073499"/>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Research Method  </a:t>
            </a:r>
          </a:p>
        </p:txBody>
      </p:sp>
      <p:sp>
        <p:nvSpPr>
          <p:cNvPr id="5" name="Rectangle 4"/>
          <p:cNvSpPr/>
          <p:nvPr/>
        </p:nvSpPr>
        <p:spPr>
          <a:xfrm>
            <a:off x="714778" y="4108360"/>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Data sources  </a:t>
            </a:r>
          </a:p>
        </p:txBody>
      </p:sp>
      <p:sp>
        <p:nvSpPr>
          <p:cNvPr id="6" name="Rectangle 5"/>
          <p:cNvSpPr/>
          <p:nvPr/>
        </p:nvSpPr>
        <p:spPr>
          <a:xfrm>
            <a:off x="7484772" y="2073499"/>
            <a:ext cx="2511380" cy="412124"/>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Data collection method </a:t>
            </a:r>
          </a:p>
        </p:txBody>
      </p:sp>
      <p:sp>
        <p:nvSpPr>
          <p:cNvPr id="8" name="Rectangle 7"/>
          <p:cNvSpPr/>
          <p:nvPr/>
        </p:nvSpPr>
        <p:spPr>
          <a:xfrm>
            <a:off x="5950039" y="3902299"/>
            <a:ext cx="2292439" cy="61818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dirty="0">
                <a:latin typeface="Times New Roman" panose="02020603050405020304" pitchFamily="18" charset="0"/>
                <a:cs typeface="Times New Roman" panose="02020603050405020304" pitchFamily="18" charset="0"/>
              </a:rPr>
              <a:t>Research Inclusion &amp; exclusion criteria</a:t>
            </a:r>
          </a:p>
        </p:txBody>
      </p:sp>
      <p:sp>
        <p:nvSpPr>
          <p:cNvPr id="9" name="Rectangle 8"/>
          <p:cNvSpPr/>
          <p:nvPr/>
        </p:nvSpPr>
        <p:spPr>
          <a:xfrm>
            <a:off x="3844344" y="2704563"/>
            <a:ext cx="2749639"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Qualitative method </a:t>
            </a:r>
          </a:p>
        </p:txBody>
      </p:sp>
      <p:sp>
        <p:nvSpPr>
          <p:cNvPr id="10" name="Rectangle 9"/>
          <p:cNvSpPr/>
          <p:nvPr/>
        </p:nvSpPr>
        <p:spPr>
          <a:xfrm>
            <a:off x="7365642" y="2704562"/>
            <a:ext cx="2749639"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Secondary data collection method.</a:t>
            </a:r>
          </a:p>
        </p:txBody>
      </p:sp>
      <p:sp>
        <p:nvSpPr>
          <p:cNvPr id="11" name="Rectangle 10"/>
          <p:cNvSpPr/>
          <p:nvPr/>
        </p:nvSpPr>
        <p:spPr>
          <a:xfrm>
            <a:off x="656823" y="2736759"/>
            <a:ext cx="2749639"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Positivism philosophy of research </a:t>
            </a:r>
          </a:p>
        </p:txBody>
      </p:sp>
      <p:sp>
        <p:nvSpPr>
          <p:cNvPr id="12" name="Rectangle 11"/>
          <p:cNvSpPr/>
          <p:nvPr/>
        </p:nvSpPr>
        <p:spPr>
          <a:xfrm>
            <a:off x="656823" y="4848896"/>
            <a:ext cx="3187521" cy="138447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Secondary data: google scholar, different journals and books</a:t>
            </a:r>
          </a:p>
        </p:txBody>
      </p:sp>
      <p:sp>
        <p:nvSpPr>
          <p:cNvPr id="13" name="Rectangle 12"/>
          <p:cNvSpPr/>
          <p:nvPr/>
        </p:nvSpPr>
        <p:spPr>
          <a:xfrm>
            <a:off x="5721438" y="4848895"/>
            <a:ext cx="4079385" cy="104318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relevancy, period of research, researcher covered area, journal’s popularity, sample size for study, country of study </a:t>
            </a:r>
          </a:p>
        </p:txBody>
      </p:sp>
    </p:spTree>
    <p:extLst>
      <p:ext uri="{BB962C8B-B14F-4D97-AF65-F5344CB8AC3E}">
        <p14:creationId xmlns:p14="http://schemas.microsoft.com/office/powerpoint/2010/main" val="1956642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3777933" y="568036"/>
            <a:ext cx="3422072" cy="65116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200" b="1" dirty="0">
                <a:latin typeface="Times New Roman" panose="02020603050405020304" pitchFamily="18" charset="0"/>
                <a:cs typeface="Times New Roman" panose="02020603050405020304" pitchFamily="18" charset="0"/>
              </a:rPr>
              <a:t>Key findings </a:t>
            </a:r>
          </a:p>
        </p:txBody>
      </p:sp>
      <p:sp>
        <p:nvSpPr>
          <p:cNvPr id="3" name="Rectangle 2"/>
          <p:cNvSpPr/>
          <p:nvPr/>
        </p:nvSpPr>
        <p:spPr>
          <a:xfrm>
            <a:off x="4394519" y="3005137"/>
            <a:ext cx="1569402" cy="874135"/>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50000"/>
              </a:lnSpc>
              <a:spcBef>
                <a:spcPts val="0"/>
              </a:spcBef>
              <a:spcAft>
                <a:spcPts val="800"/>
              </a:spcAft>
            </a:pPr>
            <a:r>
              <a:rPr lang="en-GB" sz="1500" b="1" dirty="0">
                <a:effectLst/>
                <a:latin typeface="Times New Roman" panose="02020603050405020304" pitchFamily="18" charset="0"/>
                <a:ea typeface="Calibri" panose="020F0502020204030204" pitchFamily="34" charset="0"/>
                <a:cs typeface="Times New Roman" panose="02020603050405020304" pitchFamily="18" charset="0"/>
              </a:rPr>
              <a:t>Depressive expression </a:t>
            </a:r>
            <a:endParaRPr lang="en-GB" sz="15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7392727" y="3049360"/>
            <a:ext cx="2122747" cy="883659"/>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50000"/>
              </a:lnSpc>
              <a:spcBef>
                <a:spcPts val="0"/>
              </a:spcBef>
              <a:spcAft>
                <a:spcPts val="800"/>
              </a:spcAft>
            </a:pPr>
            <a:r>
              <a:rPr lang="en-GB" sz="1500" b="1" dirty="0">
                <a:effectLst/>
                <a:latin typeface="Times New Roman" panose="02020603050405020304" pitchFamily="18" charset="0"/>
                <a:ea typeface="Calibri" panose="020F0502020204030204" pitchFamily="34" charset="0"/>
                <a:cs typeface="Times New Roman" panose="02020603050405020304" pitchFamily="18" charset="0"/>
              </a:rPr>
              <a:t>Childhood depression </a:t>
            </a:r>
            <a:endParaRPr lang="en-GB" sz="15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ight Arrow 4"/>
          <p:cNvSpPr/>
          <p:nvPr/>
        </p:nvSpPr>
        <p:spPr>
          <a:xfrm>
            <a:off x="3777933" y="2087491"/>
            <a:ext cx="514350" cy="2902094"/>
          </a:xfrm>
          <a:prstGeom prst="rightArrow">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latin typeface="Times New Roman" panose="02020603050405020304" pitchFamily="18" charset="0"/>
              <a:cs typeface="Times New Roman" panose="02020603050405020304" pitchFamily="18" charset="0"/>
            </a:endParaRPr>
          </a:p>
        </p:txBody>
      </p:sp>
      <p:sp>
        <p:nvSpPr>
          <p:cNvPr id="6" name="Right Arrow 5"/>
          <p:cNvSpPr/>
          <p:nvPr/>
        </p:nvSpPr>
        <p:spPr>
          <a:xfrm>
            <a:off x="6030595" y="3167063"/>
            <a:ext cx="1295458" cy="627566"/>
          </a:xfrm>
          <a:prstGeom prst="rightArrow">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latin typeface="Times New Roman" panose="02020603050405020304" pitchFamily="18" charset="0"/>
              <a:cs typeface="Times New Roman" panose="02020603050405020304" pitchFamily="18" charset="0"/>
            </a:endParaRPr>
          </a:p>
        </p:txBody>
      </p:sp>
      <p:graphicFrame>
        <p:nvGraphicFramePr>
          <p:cNvPr id="7" name="Table 6"/>
          <p:cNvGraphicFramePr>
            <a:graphicFrameLocks noGrp="1"/>
          </p:cNvGraphicFramePr>
          <p:nvPr>
            <p:extLst>
              <p:ext uri="{D42A27DB-BD31-4B8C-83A1-F6EECF244321}">
                <p14:modId xmlns:p14="http://schemas.microsoft.com/office/powerpoint/2010/main" val="3544889546"/>
              </p:ext>
            </p:extLst>
          </p:nvPr>
        </p:nvGraphicFramePr>
        <p:xfrm>
          <a:off x="1340399" y="2002242"/>
          <a:ext cx="2406736" cy="3186891"/>
        </p:xfrm>
        <a:graphic>
          <a:graphicData uri="http://schemas.openxmlformats.org/drawingml/2006/table">
            <a:tbl>
              <a:tblPr firstRow="1" firstCol="1" bandRow="1">
                <a:tableStyleId>{5C22544A-7EE6-4342-B048-85BDC9FD1C3A}</a:tableStyleId>
              </a:tblPr>
              <a:tblGrid>
                <a:gridCol w="2406736">
                  <a:extLst>
                    <a:ext uri="{9D8B030D-6E8A-4147-A177-3AD203B41FA5}">
                      <a16:colId xmlns:a16="http://schemas.microsoft.com/office/drawing/2014/main" val="20000"/>
                    </a:ext>
                  </a:extLst>
                </a:gridCol>
              </a:tblGrid>
              <a:tr h="632788">
                <a:tc>
                  <a:txBody>
                    <a:bodyPr/>
                    <a:lstStyle/>
                    <a:p>
                      <a:pPr marL="0" marR="0" algn="just">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Family relation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655739">
                <a:tc>
                  <a:txBody>
                    <a:bodyPr/>
                    <a:lstStyle/>
                    <a:p>
                      <a:pPr marL="0" marR="0" algn="just">
                        <a:lnSpc>
                          <a:spcPct val="150000"/>
                        </a:lnSpc>
                        <a:spcBef>
                          <a:spcPts val="0"/>
                        </a:spcBef>
                        <a:spcAft>
                          <a:spcPts val="0"/>
                        </a:spcAft>
                      </a:pPr>
                      <a:r>
                        <a:rPr lang="en-GB" sz="1400" b="1">
                          <a:effectLst/>
                          <a:latin typeface="Times New Roman" panose="02020603050405020304" pitchFamily="18" charset="0"/>
                          <a:cs typeface="Times New Roman" panose="02020603050405020304" pitchFamily="18" charset="0"/>
                        </a:rPr>
                        <a:t>Society structure </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632788">
                <a:tc>
                  <a:txBody>
                    <a:bodyPr/>
                    <a:lstStyle/>
                    <a:p>
                      <a:pPr marL="0" marR="0" algn="just">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Friendly manner</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632788">
                <a:tc>
                  <a:txBody>
                    <a:bodyPr/>
                    <a:lstStyle/>
                    <a:p>
                      <a:pPr marL="0" marR="0" algn="just">
                        <a:lnSpc>
                          <a:spcPct val="150000"/>
                        </a:lnSpc>
                        <a:spcBef>
                          <a:spcPts val="0"/>
                        </a:spcBef>
                        <a:spcAft>
                          <a:spcPts val="0"/>
                        </a:spcAft>
                      </a:pPr>
                      <a:r>
                        <a:rPr lang="en-GB" sz="1400" b="1">
                          <a:effectLst/>
                          <a:latin typeface="Times New Roman" panose="02020603050405020304" pitchFamily="18" charset="0"/>
                          <a:cs typeface="Times New Roman" panose="02020603050405020304" pitchFamily="18" charset="0"/>
                        </a:rPr>
                        <a:t>Individual settings</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632788">
                <a:tc>
                  <a:txBody>
                    <a:bodyPr/>
                    <a:lstStyle/>
                    <a:p>
                      <a:pPr marL="0" marR="0" algn="just">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Educational facilities</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19157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Rectangle 1"/>
          <p:cNvSpPr/>
          <p:nvPr/>
        </p:nvSpPr>
        <p:spPr>
          <a:xfrm>
            <a:off x="3777933" y="568036"/>
            <a:ext cx="3422072" cy="65116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200" b="1" dirty="0">
                <a:latin typeface="Times New Roman" panose="02020603050405020304" pitchFamily="18" charset="0"/>
                <a:cs typeface="Times New Roman" panose="02020603050405020304" pitchFamily="18" charset="0"/>
              </a:rPr>
              <a:t>Key findings </a:t>
            </a:r>
          </a:p>
        </p:txBody>
      </p:sp>
      <p:sp>
        <p:nvSpPr>
          <p:cNvPr id="3" name="Rectangle 2"/>
          <p:cNvSpPr/>
          <p:nvPr/>
        </p:nvSpPr>
        <p:spPr>
          <a:xfrm>
            <a:off x="348343" y="1843314"/>
            <a:ext cx="4775200" cy="4354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Times New Roman" panose="02020603050405020304" pitchFamily="18" charset="0"/>
                <a:cs typeface="Times New Roman" panose="02020603050405020304" pitchFamily="18" charset="0"/>
              </a:rPr>
              <a:t>Key causes of childhood depression. </a:t>
            </a:r>
          </a:p>
        </p:txBody>
      </p:sp>
      <p:graphicFrame>
        <p:nvGraphicFramePr>
          <p:cNvPr id="4" name="Table 3"/>
          <p:cNvGraphicFramePr>
            <a:graphicFrameLocks noGrp="1"/>
          </p:cNvGraphicFramePr>
          <p:nvPr>
            <p:extLst>
              <p:ext uri="{D42A27DB-BD31-4B8C-83A1-F6EECF244321}">
                <p14:modId xmlns:p14="http://schemas.microsoft.com/office/powerpoint/2010/main" val="2578858445"/>
              </p:ext>
            </p:extLst>
          </p:nvPr>
        </p:nvGraphicFramePr>
        <p:xfrm>
          <a:off x="972459" y="2472941"/>
          <a:ext cx="10784110" cy="3913346"/>
        </p:xfrm>
        <a:graphic>
          <a:graphicData uri="http://schemas.openxmlformats.org/drawingml/2006/table">
            <a:tbl>
              <a:tblPr firstRow="1" firstCol="1" bandRow="1">
                <a:tableStyleId>{5C22544A-7EE6-4342-B048-85BDC9FD1C3A}</a:tableStyleId>
              </a:tblPr>
              <a:tblGrid>
                <a:gridCol w="2156822">
                  <a:extLst>
                    <a:ext uri="{9D8B030D-6E8A-4147-A177-3AD203B41FA5}">
                      <a16:colId xmlns:a16="http://schemas.microsoft.com/office/drawing/2014/main" val="20000"/>
                    </a:ext>
                  </a:extLst>
                </a:gridCol>
                <a:gridCol w="2156822">
                  <a:extLst>
                    <a:ext uri="{9D8B030D-6E8A-4147-A177-3AD203B41FA5}">
                      <a16:colId xmlns:a16="http://schemas.microsoft.com/office/drawing/2014/main" val="20001"/>
                    </a:ext>
                  </a:extLst>
                </a:gridCol>
                <a:gridCol w="2156822">
                  <a:extLst>
                    <a:ext uri="{9D8B030D-6E8A-4147-A177-3AD203B41FA5}">
                      <a16:colId xmlns:a16="http://schemas.microsoft.com/office/drawing/2014/main" val="20002"/>
                    </a:ext>
                  </a:extLst>
                </a:gridCol>
                <a:gridCol w="2156822">
                  <a:extLst>
                    <a:ext uri="{9D8B030D-6E8A-4147-A177-3AD203B41FA5}">
                      <a16:colId xmlns:a16="http://schemas.microsoft.com/office/drawing/2014/main" val="20003"/>
                    </a:ext>
                  </a:extLst>
                </a:gridCol>
                <a:gridCol w="2156822">
                  <a:extLst>
                    <a:ext uri="{9D8B030D-6E8A-4147-A177-3AD203B41FA5}">
                      <a16:colId xmlns:a16="http://schemas.microsoft.com/office/drawing/2014/main" val="20004"/>
                    </a:ext>
                  </a:extLst>
                </a:gridCol>
              </a:tblGrid>
              <a:tr h="434816">
                <a:tc>
                  <a:txBody>
                    <a:bodyPr/>
                    <a:lstStyle/>
                    <a:p>
                      <a:pPr marL="0" marR="0" algn="ctr">
                        <a:lnSpc>
                          <a:spcPct val="150000"/>
                        </a:lnSpc>
                        <a:spcBef>
                          <a:spcPts val="0"/>
                        </a:spcBef>
                        <a:spcAft>
                          <a:spcPts val="0"/>
                        </a:spcAft>
                      </a:pPr>
                      <a:r>
                        <a:rPr lang="en-GB" sz="1700" b="1" dirty="0">
                          <a:effectLst/>
                          <a:latin typeface="Times New Roman" panose="02020603050405020304" pitchFamily="18" charset="0"/>
                          <a:cs typeface="Times New Roman" panose="02020603050405020304" pitchFamily="18" charset="0"/>
                        </a:rPr>
                        <a:t>Family</a:t>
                      </a:r>
                      <a:endParaRPr lang="en-GB" sz="17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700" b="1">
                          <a:effectLst/>
                          <a:latin typeface="Times New Roman" panose="02020603050405020304" pitchFamily="18" charset="0"/>
                          <a:cs typeface="Times New Roman" panose="02020603050405020304" pitchFamily="18" charset="0"/>
                        </a:rPr>
                        <a:t>Society</a:t>
                      </a:r>
                      <a:endParaRPr lang="en-GB" sz="17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700" b="1">
                          <a:effectLst/>
                          <a:latin typeface="Times New Roman" panose="02020603050405020304" pitchFamily="18" charset="0"/>
                          <a:cs typeface="Times New Roman" panose="02020603050405020304" pitchFamily="18" charset="0"/>
                        </a:rPr>
                        <a:t>Friends</a:t>
                      </a:r>
                      <a:endParaRPr lang="en-GB" sz="17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700" b="1">
                          <a:effectLst/>
                          <a:latin typeface="Times New Roman" panose="02020603050405020304" pitchFamily="18" charset="0"/>
                          <a:cs typeface="Times New Roman" panose="02020603050405020304" pitchFamily="18" charset="0"/>
                        </a:rPr>
                        <a:t>Individual</a:t>
                      </a:r>
                      <a:endParaRPr lang="en-GB" sz="17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700" b="1" dirty="0">
                          <a:effectLst/>
                          <a:latin typeface="Times New Roman" panose="02020603050405020304" pitchFamily="18" charset="0"/>
                          <a:cs typeface="Times New Roman" panose="02020603050405020304" pitchFamily="18" charset="0"/>
                        </a:rPr>
                        <a:t>Schools </a:t>
                      </a:r>
                      <a:endParaRPr lang="en-GB" sz="17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478530">
                <a:tc>
                  <a:txBody>
                    <a:bodyPr/>
                    <a:lstStyle/>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Less interaction;</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Ignorance;</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Less participation &amp; communication;</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Gender discrimination;</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Leakage of facilities;</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Family history of depression; </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Separation of parents; </a:t>
                      </a:r>
                      <a:endParaRPr lang="en-GB" sz="15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Gender discrimination;</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Social discriminations;</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Complexity of life; </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Sexual abuse; </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Leakage of social support; </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Environmental adversity; </a:t>
                      </a:r>
                      <a:endParaRPr lang="en-GB" sz="15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Less participations;</a:t>
                      </a:r>
                    </a:p>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Poor communication;</a:t>
                      </a:r>
                    </a:p>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Poor friendship;</a:t>
                      </a:r>
                    </a:p>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Bullying;</a:t>
                      </a:r>
                    </a:p>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 </a:t>
                      </a:r>
                      <a:endParaRPr lang="en-GB" sz="15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Behavioural traits;</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Family history of depression;</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Biological vulnerability; </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Poor networking; </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Self-regulating problems; </a:t>
                      </a:r>
                    </a:p>
                    <a:p>
                      <a:pPr marL="0" marR="0" algn="just">
                        <a:lnSpc>
                          <a:spcPct val="150000"/>
                        </a:lnSpc>
                        <a:spcBef>
                          <a:spcPts val="0"/>
                        </a:spcBef>
                        <a:spcAft>
                          <a:spcPts val="0"/>
                        </a:spcAft>
                      </a:pPr>
                      <a:r>
                        <a:rPr lang="en-GB" sz="1500">
                          <a:effectLst/>
                          <a:latin typeface="Times New Roman" panose="02020603050405020304" pitchFamily="18" charset="0"/>
                          <a:cs typeface="Times New Roman" panose="02020603050405020304" pitchFamily="18" charset="0"/>
                        </a:rPr>
                        <a:t>Poor self-esteem;</a:t>
                      </a:r>
                      <a:endParaRPr lang="en-GB" sz="15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Poor performance;</a:t>
                      </a:r>
                    </a:p>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Poor support;</a:t>
                      </a:r>
                    </a:p>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Discriminative attitude;</a:t>
                      </a:r>
                    </a:p>
                    <a:p>
                      <a:pPr marL="0" marR="0" algn="just">
                        <a:lnSpc>
                          <a:spcPct val="150000"/>
                        </a:lnSpc>
                        <a:spcBef>
                          <a:spcPts val="0"/>
                        </a:spcBef>
                        <a:spcAft>
                          <a:spcPts val="0"/>
                        </a:spcAft>
                      </a:pPr>
                      <a:r>
                        <a:rPr lang="en-GB" sz="1500" dirty="0">
                          <a:effectLst/>
                          <a:latin typeface="Times New Roman" panose="02020603050405020304" pitchFamily="18" charset="0"/>
                          <a:cs typeface="Times New Roman" panose="02020603050405020304" pitchFamily="18" charset="0"/>
                        </a:rPr>
                        <a:t> </a:t>
                      </a:r>
                      <a:endParaRPr lang="en-GB" sz="15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204673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1107582" y="309093"/>
            <a:ext cx="4642835" cy="73409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latin typeface="Times New Roman" panose="02020603050405020304" pitchFamily="18" charset="0"/>
                <a:cs typeface="Times New Roman" panose="02020603050405020304" pitchFamily="18" charset="0"/>
              </a:rPr>
              <a:t>Recommendation </a:t>
            </a:r>
          </a:p>
        </p:txBody>
      </p:sp>
      <p:sp>
        <p:nvSpPr>
          <p:cNvPr id="3" name="Rectangle 2"/>
          <p:cNvSpPr/>
          <p:nvPr/>
        </p:nvSpPr>
        <p:spPr>
          <a:xfrm>
            <a:off x="927279" y="1506828"/>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Supportive &amp; friendly behaviour of family </a:t>
            </a:r>
          </a:p>
        </p:txBody>
      </p:sp>
      <p:sp>
        <p:nvSpPr>
          <p:cNvPr id="5" name="Rectangle 4"/>
          <p:cNvSpPr/>
          <p:nvPr/>
        </p:nvSpPr>
        <p:spPr>
          <a:xfrm>
            <a:off x="3797121" y="5278191"/>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Non-discriminatory behaviours </a:t>
            </a:r>
          </a:p>
        </p:txBody>
      </p:sp>
      <p:sp>
        <p:nvSpPr>
          <p:cNvPr id="6" name="Rectangle 5"/>
          <p:cNvSpPr/>
          <p:nvPr/>
        </p:nvSpPr>
        <p:spPr>
          <a:xfrm>
            <a:off x="1639910" y="3226158"/>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Society need to be friendly &amp; decent </a:t>
            </a:r>
          </a:p>
        </p:txBody>
      </p:sp>
      <p:sp>
        <p:nvSpPr>
          <p:cNvPr id="7" name="Rectangle 6"/>
          <p:cNvSpPr/>
          <p:nvPr/>
        </p:nvSpPr>
        <p:spPr>
          <a:xfrm>
            <a:off x="5750417" y="3226158"/>
            <a:ext cx="3908738"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education of peace, friendly manner and supporting should be given</a:t>
            </a:r>
          </a:p>
        </p:txBody>
      </p:sp>
      <p:sp>
        <p:nvSpPr>
          <p:cNvPr id="8" name="Rectangle 7"/>
          <p:cNvSpPr/>
          <p:nvPr/>
        </p:nvSpPr>
        <p:spPr>
          <a:xfrm>
            <a:off x="5027054" y="1581954"/>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Non-inclusion of children in family complexity &amp; crisis</a:t>
            </a:r>
          </a:p>
        </p:txBody>
      </p:sp>
      <p:sp>
        <p:nvSpPr>
          <p:cNvPr id="9" name="Rectangle 8"/>
          <p:cNvSpPr/>
          <p:nvPr/>
        </p:nvSpPr>
        <p:spPr>
          <a:xfrm>
            <a:off x="8414198" y="5278191"/>
            <a:ext cx="3387144" cy="63106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Times New Roman" panose="02020603050405020304" pitchFamily="18" charset="0"/>
                <a:cs typeface="Times New Roman" panose="02020603050405020304" pitchFamily="18" charset="0"/>
              </a:rPr>
              <a:t>Schools need to reconsider all issues related child depression</a:t>
            </a:r>
          </a:p>
        </p:txBody>
      </p:sp>
    </p:spTree>
    <p:extLst>
      <p:ext uri="{BB962C8B-B14F-4D97-AF65-F5344CB8AC3E}">
        <p14:creationId xmlns:p14="http://schemas.microsoft.com/office/powerpoint/2010/main" val="1149551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759854" y="643944"/>
            <a:ext cx="4404574" cy="73409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Conclusion </a:t>
            </a:r>
          </a:p>
        </p:txBody>
      </p:sp>
      <p:sp>
        <p:nvSpPr>
          <p:cNvPr id="3" name="Rectangle 2"/>
          <p:cNvSpPr/>
          <p:nvPr/>
        </p:nvSpPr>
        <p:spPr>
          <a:xfrm>
            <a:off x="759854" y="1738648"/>
            <a:ext cx="10097036" cy="3760631"/>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dirty="0">
                <a:latin typeface="Times New Roman" panose="02020603050405020304" pitchFamily="18" charset="0"/>
                <a:cs typeface="Times New Roman" panose="02020603050405020304" pitchFamily="18" charset="0"/>
              </a:rPr>
              <a:t>A number of behaviour including bullying, abuse, infrequent communication with friends, family disagreement and  sexual minority are found more detrimental for child depression. There is no specific places where people faced most of their depressive behaviour. For this reason, organisation need to give more focus on behavioural approach not on specific places. Supportive culture and enjoying culture will enable children to have a culture of child friendliness. </a:t>
            </a:r>
          </a:p>
        </p:txBody>
      </p:sp>
    </p:spTree>
    <p:extLst>
      <p:ext uri="{BB962C8B-B14F-4D97-AF65-F5344CB8AC3E}">
        <p14:creationId xmlns:p14="http://schemas.microsoft.com/office/powerpoint/2010/main" val="2871623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Rectangle 1"/>
          <p:cNvSpPr/>
          <p:nvPr/>
        </p:nvSpPr>
        <p:spPr>
          <a:xfrm>
            <a:off x="1017431" y="425003"/>
            <a:ext cx="3296992" cy="63106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4400" dirty="0">
                <a:latin typeface="Times New Roman" panose="02020603050405020304" pitchFamily="18" charset="0"/>
                <a:cs typeface="Times New Roman" panose="02020603050405020304" pitchFamily="18" charset="0"/>
              </a:rPr>
              <a:t>Reference </a:t>
            </a:r>
          </a:p>
        </p:txBody>
      </p:sp>
      <p:sp>
        <p:nvSpPr>
          <p:cNvPr id="3" name="Rectangle 2"/>
          <p:cNvSpPr/>
          <p:nvPr/>
        </p:nvSpPr>
        <p:spPr>
          <a:xfrm>
            <a:off x="1017431" y="1390918"/>
            <a:ext cx="8976575" cy="405684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US" dirty="0">
                <a:latin typeface="Times New Roman" panose="02020603050405020304" pitchFamily="18" charset="0"/>
                <a:cs typeface="Times New Roman" panose="02020603050405020304" pitchFamily="18" charset="0"/>
              </a:rPr>
              <a:t>Crowe, M.; Ward, N.; Dunnachie, B. &amp; Roberts, M. 2006. Characteristics of Adolescent Depression. International Journal of Mental health Nursing. Vol.15, 10-18.</a:t>
            </a:r>
          </a:p>
          <a:p>
            <a:pPr algn="just"/>
            <a:endParaRPr lang="en-US"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Najman, J.; Heron, M.; Hayatbakhs, M.; Dingle, K.; Jamrozik, K.; Bor, W.; Callaghan, M. &amp; Williams, G. (2008). Screening in early childhood for risk of later mental health problems: A longitudinal study. Journal of Psychiatry Research. Vol. 42; 694-700</a:t>
            </a:r>
          </a:p>
          <a:p>
            <a:pPr algn="just"/>
            <a:endParaRPr lang="en-GB"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Research Ethics, 2011. Call for Papers: Special Issue of Research Ethics on Structures for Research Ethics Committees and Research Ethics Review. 7(2), pp.77-77.</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Danieli, A. and Woodhams, C., 2005. Emancipatory Research Methodology and Disability: A Critique. International Journal of Social Research Methodology, 8(4), pp.281-296.</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7980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351</TotalTime>
  <Words>833</Words>
  <Application>Microsoft Office PowerPoint</Application>
  <PresentationFormat>Widescreen</PresentationFormat>
  <Paragraphs>130</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sharmin rahman</dc:creator>
  <cp:lastModifiedBy>Sharmin Rahman (1809328)</cp:lastModifiedBy>
  <cp:revision>4</cp:revision>
  <dcterms:created xsi:type="dcterms:W3CDTF">2020-05-06T03:07:32Z</dcterms:created>
  <dcterms:modified xsi:type="dcterms:W3CDTF">2020-09-02T21:32:53Z</dcterms:modified>
</cp:coreProperties>
</file>