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0" r:id="rId2"/>
  </p:sldMasterIdLst>
  <p:sldIdLst>
    <p:sldId id="256" r:id="rId3"/>
    <p:sldId id="257" r:id="rId4"/>
    <p:sldId id="258" r:id="rId5"/>
    <p:sldId id="275" r:id="rId6"/>
    <p:sldId id="276" r:id="rId7"/>
    <p:sldId id="278" r:id="rId8"/>
    <p:sldId id="304" r:id="rId9"/>
    <p:sldId id="285" r:id="rId10"/>
    <p:sldId id="305" r:id="rId11"/>
    <p:sldId id="286" r:id="rId12"/>
    <p:sldId id="260" r:id="rId13"/>
    <p:sldId id="274" r:id="rId14"/>
  </p:sldIdLst>
  <p:sldSz cx="12192000" cy="6858000"/>
  <p:notesSz cx="6858000" cy="9144000"/>
  <p:custDataLst>
    <p:tags r:id="rId15"/>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207"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ACDCE"/>
    <a:srgbClr val="404040"/>
    <a:srgbClr val="27262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showGuides="1">
      <p:cViewPr varScale="1">
        <p:scale>
          <a:sx n="121" d="100"/>
          <a:sy n="121" d="100"/>
        </p:scale>
        <p:origin x="523" y="86"/>
      </p:cViewPr>
      <p:guideLst>
        <p:guide orient="horz" pos="2207"/>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theme" Target="theme/theme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tags" Target="tags/tag1.xml"/><Relationship Id="rId10" Type="http://schemas.openxmlformats.org/officeDocument/2006/relationships/slide" Target="slides/slide8.xml"/><Relationship Id="rId19"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p:cNvSpPr>
            <a:spLocks noGrp="1"/>
          </p:cNvSpPr>
          <p:nvPr>
            <p:ph type="dt" sz="half" idx="10"/>
          </p:nvPr>
        </p:nvSpPr>
        <p:spPr/>
        <p:txBody>
          <a:bodyPr/>
          <a:lstStyle/>
          <a:p>
            <a:fld id="{0F92B825-C69C-47EA-B17A-52F3BD46F1DC}" type="datetimeFigureOut">
              <a:rPr lang="zh-CN" altLang="en-US" smtClean="0"/>
              <a:t>2023/4/24</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692BA255-066A-4FE5-9F3B-59833A53F013}" type="slidenum">
              <a:rPr lang="zh-CN" altLang="en-US" smtClean="0"/>
              <a:t>‹#›</a:t>
            </a:fld>
            <a:endParaRPr lang="zh-CN"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10"/>
          </p:nvPr>
        </p:nvSpPr>
        <p:spPr/>
        <p:txBody>
          <a:bodyPr/>
          <a:lstStyle/>
          <a:p>
            <a:fld id="{0F92B825-C69C-47EA-B17A-52F3BD46F1DC}" type="datetimeFigureOut">
              <a:rPr lang="zh-CN" altLang="en-US" smtClean="0"/>
              <a:t>2023/4/24</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692BA255-066A-4FE5-9F3B-59833A53F013}" type="slidenum">
              <a:rPr lang="zh-CN" altLang="en-US" smtClean="0"/>
              <a:t>‹#›</a:t>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0F92B825-C69C-47EA-B17A-52F3BD46F1DC}" type="datetimeFigureOut">
              <a:rPr lang="zh-CN" altLang="en-US" smtClean="0"/>
              <a:t>2023/4/24</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692BA255-066A-4FE5-9F3B-59833A53F013}" type="slidenum">
              <a:rPr lang="zh-CN" altLang="en-US" smtClean="0"/>
              <a:t>‹#›</a:t>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内容占位符 3"/>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日期占位符 4"/>
          <p:cNvSpPr>
            <a:spLocks noGrp="1"/>
          </p:cNvSpPr>
          <p:nvPr>
            <p:ph type="dt" sz="half" idx="10"/>
          </p:nvPr>
        </p:nvSpPr>
        <p:spPr/>
        <p:txBody>
          <a:bodyPr/>
          <a:lstStyle/>
          <a:p>
            <a:fld id="{0F92B825-C69C-47EA-B17A-52F3BD46F1DC}" type="datetimeFigureOut">
              <a:rPr lang="zh-CN" altLang="en-US" smtClean="0"/>
              <a:t>2023/4/24</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692BA255-066A-4FE5-9F3B-59833A53F013}" type="slidenum">
              <a:rPr lang="zh-CN" altLang="en-US" smtClean="0"/>
              <a:t>‹#›</a:t>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7" name="日期占位符 6"/>
          <p:cNvSpPr>
            <a:spLocks noGrp="1"/>
          </p:cNvSpPr>
          <p:nvPr>
            <p:ph type="dt" sz="half" idx="10"/>
          </p:nvPr>
        </p:nvSpPr>
        <p:spPr/>
        <p:txBody>
          <a:bodyPr/>
          <a:lstStyle/>
          <a:p>
            <a:fld id="{0F92B825-C69C-47EA-B17A-52F3BD46F1DC}" type="datetimeFigureOut">
              <a:rPr lang="zh-CN" altLang="en-US" smtClean="0"/>
              <a:t>2023/4/24</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692BA255-066A-4FE5-9F3B-59833A53F013}" type="slidenum">
              <a:rPr lang="zh-CN" altLang="en-US" smtClean="0"/>
              <a:t>‹#›</a:t>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0F92B825-C69C-47EA-B17A-52F3BD46F1DC}" type="datetimeFigureOut">
              <a:rPr lang="zh-CN" altLang="en-US" smtClean="0"/>
              <a:t>2023/4/24</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692BA255-066A-4FE5-9F3B-59833A53F013}" type="slidenum">
              <a:rPr lang="zh-CN" altLang="en-US" smtClean="0"/>
              <a:t>‹#›</a:t>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0F92B825-C69C-47EA-B17A-52F3BD46F1DC}" type="datetimeFigureOut">
              <a:rPr lang="zh-CN" altLang="en-US" smtClean="0"/>
              <a:t>2023/4/24</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692BA255-066A-4FE5-9F3B-59833A53F013}" type="slidenum">
              <a:rPr lang="zh-CN" altLang="en-US" smtClean="0"/>
              <a:t>‹#›</a:t>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0F92B825-C69C-47EA-B17A-52F3BD46F1DC}" type="datetimeFigureOut">
              <a:rPr lang="zh-CN" altLang="en-US" smtClean="0"/>
              <a:t>2023/4/24</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692BA255-066A-4FE5-9F3B-59833A53F013}" type="slidenum">
              <a:rPr lang="zh-CN" altLang="en-US" smtClean="0"/>
              <a:t>‹#›</a:t>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0F92B825-C69C-47EA-B17A-52F3BD46F1DC}" type="datetimeFigureOut">
              <a:rPr lang="zh-CN" altLang="en-US" smtClean="0"/>
              <a:t>2023/4/24</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692BA255-066A-4FE5-9F3B-59833A53F013}" type="slidenum">
              <a:rPr lang="zh-CN" altLang="en-US" smtClean="0"/>
              <a:t>‹#›</a:t>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10"/>
          </p:nvPr>
        </p:nvSpPr>
        <p:spPr/>
        <p:txBody>
          <a:bodyPr/>
          <a:lstStyle/>
          <a:p>
            <a:fld id="{0F92B825-C69C-47EA-B17A-52F3BD46F1DC}" type="datetimeFigureOut">
              <a:rPr lang="zh-CN" altLang="en-US" smtClean="0"/>
              <a:t>2023/4/24</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692BA255-066A-4FE5-9F3B-59833A53F013}" type="slidenum">
              <a:rPr lang="zh-CN" altLang="en-US" smtClean="0"/>
              <a:t>‹#›</a:t>
            </a:fld>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10"/>
          </p:nvPr>
        </p:nvSpPr>
        <p:spPr/>
        <p:txBody>
          <a:bodyPr/>
          <a:lstStyle/>
          <a:p>
            <a:fld id="{0F92B825-C69C-47EA-B17A-52F3BD46F1DC}" type="datetimeFigureOut">
              <a:rPr lang="zh-CN" altLang="en-US" smtClean="0"/>
              <a:t>2023/4/24</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692BA255-066A-4FE5-9F3B-59833A53F013}" type="slidenum">
              <a:rPr lang="zh-CN" altLang="en-US" smtClean="0"/>
              <a:t>‹#›</a:t>
            </a:fld>
            <a:endParaRPr lang="zh-CN" alt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p:cNvSpPr>
            <a:spLocks noGrp="1"/>
          </p:cNvSpPr>
          <p:nvPr>
            <p:ph type="dt" sz="half" idx="10"/>
          </p:nvPr>
        </p:nvSpPr>
        <p:spPr/>
        <p:txBody>
          <a:bodyPr/>
          <a:lstStyle/>
          <a:p>
            <a:fld id="{0F92B825-C69C-47EA-B17A-52F3BD46F1DC}" type="datetimeFigureOut">
              <a:rPr lang="zh-CN" altLang="en-US" smtClean="0"/>
              <a:t>2023/4/24</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692BA255-066A-4FE5-9F3B-59833A53F013}" type="slidenum">
              <a:rPr lang="zh-CN" altLang="en-US" smtClean="0"/>
              <a:t>‹#›</a:t>
            </a:fld>
            <a:endParaRPr lang="zh-CN" alt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10"/>
          </p:nvPr>
        </p:nvSpPr>
        <p:spPr/>
        <p:txBody>
          <a:bodyPr/>
          <a:lstStyle/>
          <a:p>
            <a:fld id="{0F92B825-C69C-47EA-B17A-52F3BD46F1DC}" type="datetimeFigureOut">
              <a:rPr lang="zh-CN" altLang="en-US" smtClean="0"/>
              <a:t>2023/4/24</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692BA255-066A-4FE5-9F3B-59833A53F013}" type="slidenum">
              <a:rPr lang="zh-CN" altLang="en-US" smtClean="0"/>
              <a:t>‹#›</a:t>
            </a:fld>
            <a:endParaRPr lang="zh-CN" alt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0F92B825-C69C-47EA-B17A-52F3BD46F1DC}" type="datetimeFigureOut">
              <a:rPr lang="zh-CN" altLang="en-US" smtClean="0"/>
              <a:t>2023/4/24</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692BA255-066A-4FE5-9F3B-59833A53F013}" type="slidenum">
              <a:rPr lang="zh-CN" altLang="en-US" smtClean="0"/>
              <a:t>‹#›</a:t>
            </a:fld>
            <a:endParaRPr lang="zh-CN" alt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内容占位符 3"/>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日期占位符 4"/>
          <p:cNvSpPr>
            <a:spLocks noGrp="1"/>
          </p:cNvSpPr>
          <p:nvPr>
            <p:ph type="dt" sz="half" idx="10"/>
          </p:nvPr>
        </p:nvSpPr>
        <p:spPr/>
        <p:txBody>
          <a:bodyPr/>
          <a:lstStyle/>
          <a:p>
            <a:fld id="{0F92B825-C69C-47EA-B17A-52F3BD46F1DC}" type="datetimeFigureOut">
              <a:rPr lang="zh-CN" altLang="en-US" smtClean="0"/>
              <a:t>2023/4/24</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692BA255-066A-4FE5-9F3B-59833A53F013}" type="slidenum">
              <a:rPr lang="zh-CN" altLang="en-US" smtClean="0"/>
              <a:t>‹#›</a:t>
            </a:fld>
            <a:endParaRPr lang="zh-CN" alt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7" name="日期占位符 6"/>
          <p:cNvSpPr>
            <a:spLocks noGrp="1"/>
          </p:cNvSpPr>
          <p:nvPr>
            <p:ph type="dt" sz="half" idx="10"/>
          </p:nvPr>
        </p:nvSpPr>
        <p:spPr/>
        <p:txBody>
          <a:bodyPr/>
          <a:lstStyle/>
          <a:p>
            <a:fld id="{0F92B825-C69C-47EA-B17A-52F3BD46F1DC}" type="datetimeFigureOut">
              <a:rPr lang="zh-CN" altLang="en-US" smtClean="0"/>
              <a:t>2023/4/24</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692BA255-066A-4FE5-9F3B-59833A53F013}" type="slidenum">
              <a:rPr lang="zh-CN" altLang="en-US" smtClean="0"/>
              <a:t>‹#›</a:t>
            </a:fld>
            <a:endParaRPr lang="zh-CN" alt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0F92B825-C69C-47EA-B17A-52F3BD46F1DC}" type="datetimeFigureOut">
              <a:rPr lang="zh-CN" altLang="en-US" smtClean="0"/>
              <a:t>2023/4/24</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692BA255-066A-4FE5-9F3B-59833A53F013}" type="slidenum">
              <a:rPr lang="zh-CN" altLang="en-US" smtClean="0"/>
              <a:t>‹#›</a:t>
            </a:fld>
            <a:endParaRPr lang="zh-CN" alt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0F92B825-C69C-47EA-B17A-52F3BD46F1DC}" type="datetimeFigureOut">
              <a:rPr lang="zh-CN" altLang="en-US" smtClean="0"/>
              <a:t>2023/4/24</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692BA255-066A-4FE5-9F3B-59833A53F013}" type="slidenum">
              <a:rPr lang="zh-CN" altLang="en-US" smtClean="0"/>
              <a:t>‹#›</a:t>
            </a:fld>
            <a:endParaRPr lang="zh-CN" alt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0F92B825-C69C-47EA-B17A-52F3BD46F1DC}" type="datetimeFigureOut">
              <a:rPr lang="zh-CN" altLang="en-US" smtClean="0"/>
              <a:t>2023/4/24</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692BA255-066A-4FE5-9F3B-59833A53F013}" type="slidenum">
              <a:rPr lang="zh-CN" altLang="en-US" smtClean="0"/>
              <a:t>‹#›</a:t>
            </a:fld>
            <a:endParaRPr lang="zh-CN" alt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0F92B825-C69C-47EA-B17A-52F3BD46F1DC}" type="datetimeFigureOut">
              <a:rPr lang="zh-CN" altLang="en-US" smtClean="0"/>
              <a:t>2023/4/24</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692BA255-066A-4FE5-9F3B-59833A53F013}" type="slidenum">
              <a:rPr lang="zh-CN" altLang="en-US" smtClean="0"/>
              <a:t>‹#›</a:t>
            </a:fld>
            <a:endParaRPr lang="zh-CN" alt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10"/>
          </p:nvPr>
        </p:nvSpPr>
        <p:spPr/>
        <p:txBody>
          <a:bodyPr/>
          <a:lstStyle/>
          <a:p>
            <a:fld id="{0F92B825-C69C-47EA-B17A-52F3BD46F1DC}" type="datetimeFigureOut">
              <a:rPr lang="zh-CN" altLang="en-US" smtClean="0"/>
              <a:t>2023/4/24</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692BA255-066A-4FE5-9F3B-59833A53F013}" type="slidenum">
              <a:rPr lang="zh-CN" altLang="en-US" smtClean="0"/>
              <a:t>‹#›</a:t>
            </a:fld>
            <a:endParaRPr lang="zh-CN" altLang="en-US"/>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10"/>
          </p:nvPr>
        </p:nvSpPr>
        <p:spPr/>
        <p:txBody>
          <a:bodyPr/>
          <a:lstStyle/>
          <a:p>
            <a:fld id="{0F92B825-C69C-47EA-B17A-52F3BD46F1DC}" type="datetimeFigureOut">
              <a:rPr lang="zh-CN" altLang="en-US" smtClean="0"/>
              <a:t>2023/4/24</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692BA255-066A-4FE5-9F3B-59833A53F013}" type="slidenum">
              <a:rPr lang="zh-CN" altLang="en-US" smtClean="0"/>
              <a:t>‹#›</a:t>
            </a:fld>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F92B825-C69C-47EA-B17A-52F3BD46F1DC}" type="datetimeFigureOut">
              <a:rPr lang="zh-CN" altLang="en-US" smtClean="0"/>
              <a:t>2023/4/24</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92BA255-066A-4FE5-9F3B-59833A53F013}" type="slidenum">
              <a:rPr lang="zh-CN" altLang="en-US" smtClean="0"/>
              <a:t>‹#›</a:t>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F92B825-C69C-47EA-B17A-52F3BD46F1DC}" type="datetimeFigureOut">
              <a:rPr lang="zh-CN" altLang="en-US" smtClean="0"/>
              <a:t>2023/4/24</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92BA255-066A-4FE5-9F3B-59833A53F013}" type="slidenum">
              <a:rPr lang="zh-CN" altLang="en-US" smtClean="0"/>
              <a:t>‹#›</a:t>
            </a:fld>
            <a:endParaRPr lang="zh-CN" alt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tags" Target="../tags/tag5.xml"/><Relationship Id="rId7" Type="http://schemas.openxmlformats.org/officeDocument/2006/relationships/slideLayout" Target="../slideLayouts/slideLayout12.xml"/><Relationship Id="rId2" Type="http://schemas.openxmlformats.org/officeDocument/2006/relationships/tags" Target="../tags/tag4.xml"/><Relationship Id="rId1" Type="http://schemas.openxmlformats.org/officeDocument/2006/relationships/tags" Target="../tags/tag3.xml"/><Relationship Id="rId6" Type="http://schemas.openxmlformats.org/officeDocument/2006/relationships/tags" Target="../tags/tag8.xml"/><Relationship Id="rId5" Type="http://schemas.openxmlformats.org/officeDocument/2006/relationships/tags" Target="../tags/tag7.xml"/><Relationship Id="rId4" Type="http://schemas.openxmlformats.org/officeDocument/2006/relationships/tags" Target="../tags/tag6.xml"/></Relationships>
</file>

<file path=ppt/slides/_rels/slide5.xml.rels><?xml version="1.0" encoding="UTF-8" standalone="yes"?>
<Relationships xmlns="http://schemas.openxmlformats.org/package/2006/relationships"><Relationship Id="rId8" Type="http://schemas.openxmlformats.org/officeDocument/2006/relationships/tags" Target="../tags/tag16.xml"/><Relationship Id="rId3" Type="http://schemas.openxmlformats.org/officeDocument/2006/relationships/tags" Target="../tags/tag11.xml"/><Relationship Id="rId7" Type="http://schemas.openxmlformats.org/officeDocument/2006/relationships/tags" Target="../tags/tag15.xml"/><Relationship Id="rId12" Type="http://schemas.openxmlformats.org/officeDocument/2006/relationships/slideLayout" Target="../slideLayouts/slideLayout12.xml"/><Relationship Id="rId2" Type="http://schemas.openxmlformats.org/officeDocument/2006/relationships/tags" Target="../tags/tag10.xml"/><Relationship Id="rId1" Type="http://schemas.openxmlformats.org/officeDocument/2006/relationships/tags" Target="../tags/tag9.xml"/><Relationship Id="rId6" Type="http://schemas.openxmlformats.org/officeDocument/2006/relationships/tags" Target="../tags/tag14.xml"/><Relationship Id="rId11" Type="http://schemas.openxmlformats.org/officeDocument/2006/relationships/tags" Target="../tags/tag19.xml"/><Relationship Id="rId5" Type="http://schemas.openxmlformats.org/officeDocument/2006/relationships/tags" Target="../tags/tag13.xml"/><Relationship Id="rId10" Type="http://schemas.openxmlformats.org/officeDocument/2006/relationships/tags" Target="../tags/tag18.xml"/><Relationship Id="rId4" Type="http://schemas.openxmlformats.org/officeDocument/2006/relationships/tags" Target="../tags/tag12.xml"/><Relationship Id="rId9" Type="http://schemas.openxmlformats.org/officeDocument/2006/relationships/tags" Target="../tags/tag17.xml"/></Relationships>
</file>

<file path=ppt/slides/_rels/slide6.xml.rels><?xml version="1.0" encoding="UTF-8" standalone="yes"?>
<Relationships xmlns="http://schemas.openxmlformats.org/package/2006/relationships"><Relationship Id="rId3" Type="http://schemas.openxmlformats.org/officeDocument/2006/relationships/tags" Target="../tags/tag22.xml"/><Relationship Id="rId2" Type="http://schemas.openxmlformats.org/officeDocument/2006/relationships/tags" Target="../tags/tag21.xml"/><Relationship Id="rId1" Type="http://schemas.openxmlformats.org/officeDocument/2006/relationships/tags" Target="../tags/tag20.xml"/><Relationship Id="rId5" Type="http://schemas.openxmlformats.org/officeDocument/2006/relationships/image" Target="../media/image2.jpeg"/><Relationship Id="rId4"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tags" Target="../tags/tag25.xml"/><Relationship Id="rId2" Type="http://schemas.openxmlformats.org/officeDocument/2006/relationships/tags" Target="../tags/tag24.xml"/><Relationship Id="rId1" Type="http://schemas.openxmlformats.org/officeDocument/2006/relationships/tags" Target="../tags/tag23.xml"/><Relationship Id="rId6" Type="http://schemas.openxmlformats.org/officeDocument/2006/relationships/image" Target="../media/image4.jpeg"/><Relationship Id="rId5" Type="http://schemas.openxmlformats.org/officeDocument/2006/relationships/image" Target="../media/image3.png"/><Relationship Id="rId4"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8" Type="http://schemas.openxmlformats.org/officeDocument/2006/relationships/tags" Target="../tags/tag33.xml"/><Relationship Id="rId13" Type="http://schemas.openxmlformats.org/officeDocument/2006/relationships/image" Target="../media/image5.jpeg"/><Relationship Id="rId3" Type="http://schemas.openxmlformats.org/officeDocument/2006/relationships/tags" Target="../tags/tag28.xml"/><Relationship Id="rId7" Type="http://schemas.openxmlformats.org/officeDocument/2006/relationships/tags" Target="../tags/tag32.xml"/><Relationship Id="rId12" Type="http://schemas.openxmlformats.org/officeDocument/2006/relationships/slideLayout" Target="../slideLayouts/slideLayout12.xml"/><Relationship Id="rId2" Type="http://schemas.openxmlformats.org/officeDocument/2006/relationships/tags" Target="../tags/tag27.xml"/><Relationship Id="rId1" Type="http://schemas.openxmlformats.org/officeDocument/2006/relationships/tags" Target="../tags/tag26.xml"/><Relationship Id="rId6" Type="http://schemas.openxmlformats.org/officeDocument/2006/relationships/tags" Target="../tags/tag31.xml"/><Relationship Id="rId11" Type="http://schemas.openxmlformats.org/officeDocument/2006/relationships/tags" Target="../tags/tag36.xml"/><Relationship Id="rId5" Type="http://schemas.openxmlformats.org/officeDocument/2006/relationships/tags" Target="../tags/tag30.xml"/><Relationship Id="rId10" Type="http://schemas.openxmlformats.org/officeDocument/2006/relationships/tags" Target="../tags/tag35.xml"/><Relationship Id="rId4" Type="http://schemas.openxmlformats.org/officeDocument/2006/relationships/tags" Target="../tags/tag29.xml"/><Relationship Id="rId9" Type="http://schemas.openxmlformats.org/officeDocument/2006/relationships/tags" Target="../tags/tag34.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12.xml"/><Relationship Id="rId1" Type="http://schemas.openxmlformats.org/officeDocument/2006/relationships/tags" Target="../tags/tag37.xml"/></Relationships>
</file>

<file path=ppt/slides/_rels/slide10.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tags" Target="../tags/tag40.xml"/><Relationship Id="rId7" Type="http://schemas.openxmlformats.org/officeDocument/2006/relationships/tags" Target="../tags/tag44.xml"/><Relationship Id="rId2" Type="http://schemas.openxmlformats.org/officeDocument/2006/relationships/tags" Target="../tags/tag39.xml"/><Relationship Id="rId1" Type="http://schemas.openxmlformats.org/officeDocument/2006/relationships/tags" Target="../tags/tag38.xml"/><Relationship Id="rId6" Type="http://schemas.openxmlformats.org/officeDocument/2006/relationships/tags" Target="../tags/tag43.xml"/><Relationship Id="rId5" Type="http://schemas.openxmlformats.org/officeDocument/2006/relationships/tags" Target="../tags/tag42.xml"/><Relationship Id="rId4" Type="http://schemas.openxmlformats.org/officeDocument/2006/relationships/tags" Target="../tags/tag41.xml"/></Relationships>
</file>

<file path=ppt/slides/_rels/slide11.xml.rels><?xml version="1.0" encoding="UTF-8" standalone="yes"?>
<Relationships xmlns="http://schemas.openxmlformats.org/package/2006/relationships"><Relationship Id="rId8" Type="http://schemas.openxmlformats.org/officeDocument/2006/relationships/hyperlink" Target="https://strategicmanagementinsight.com/swot-analyses/volkswagen-swot-analysis/" TargetMode="External"/><Relationship Id="rId13" Type="http://schemas.openxmlformats.org/officeDocument/2006/relationships/hyperlink" Target="https://auto.hindustantimes.com/auto/news/volkswagen-gives-10-salary-increment-to-workers-at-us-plant-amid-omnicron-scare-41641622754467.html" TargetMode="External"/><Relationship Id="rId3" Type="http://schemas.openxmlformats.org/officeDocument/2006/relationships/hyperlink" Target="https://www.proquest.com/openview/94e359f1625eb1f60568424e7b607c77/1?pq-origsite=gscholar&amp;cbl=1046413" TargetMode="External"/><Relationship Id="rId7" Type="http://schemas.openxmlformats.org/officeDocument/2006/relationships/hyperlink" Target="https://pestleanalysis.com/pestle-analysis-of-volkswagen-group/" TargetMode="External"/><Relationship Id="rId12" Type="http://schemas.openxmlformats.org/officeDocument/2006/relationships/hyperlink" Target="https://www.nytimes.com/2019/06/05/business/media/new-volkswagen-ad-campaign.html" TargetMode="External"/><Relationship Id="rId2" Type="http://schemas.openxmlformats.org/officeDocument/2006/relationships/slideLayout" Target="../slideLayouts/slideLayout1.xml"/><Relationship Id="rId1" Type="http://schemas.openxmlformats.org/officeDocument/2006/relationships/tags" Target="../tags/tag45.xml"/><Relationship Id="rId6" Type="http://schemas.openxmlformats.org/officeDocument/2006/relationships/hyperlink" Target="https://annualreport2020.volkswagenag.com/group-management-report/structure-and-business-activities.html" TargetMode="External"/><Relationship Id="rId11" Type="http://schemas.openxmlformats.org/officeDocument/2006/relationships/hyperlink" Target="https://www.statista.com/statistics/200002/international-market-share-of-selected-automakers/" TargetMode="External"/><Relationship Id="rId5" Type="http://schemas.openxmlformats.org/officeDocument/2006/relationships/hyperlink" Target="https://pestleanalysis.com/volkswagen-swot-analysis/" TargetMode="External"/><Relationship Id="rId10" Type="http://schemas.openxmlformats.org/officeDocument/2006/relationships/hyperlink" Target="https://www.reuters.com/article/us-volkswagen-electric-idUSKCN1QL1YY" TargetMode="External"/><Relationship Id="rId4" Type="http://schemas.openxmlformats.org/officeDocument/2006/relationships/hyperlink" Target="https://doi.org/10.36347/sjahss.2020.v08i08.003" TargetMode="External"/><Relationship Id="rId9" Type="http://schemas.openxmlformats.org/officeDocument/2006/relationships/hyperlink" Target="https://bstrategyhub.com/volkswagen-swot-analysis/" TargetMode="External"/><Relationship Id="rId14" Type="http://schemas.openxmlformats.org/officeDocument/2006/relationships/hyperlink" Target="https://doi.org/10.4018/ijabim.2019010105"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矩形 5"/>
          <p:cNvSpPr/>
          <p:nvPr/>
        </p:nvSpPr>
        <p:spPr>
          <a:xfrm>
            <a:off x="0" y="2219325"/>
            <a:ext cx="5208905" cy="241935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 name="任意多边形: 形状 11"/>
          <p:cNvSpPr/>
          <p:nvPr/>
        </p:nvSpPr>
        <p:spPr>
          <a:xfrm>
            <a:off x="4449744" y="2679363"/>
            <a:ext cx="759161" cy="1518323"/>
          </a:xfrm>
          <a:custGeom>
            <a:avLst/>
            <a:gdLst>
              <a:gd name="connsiteX0" fmla="*/ 759161 w 759161"/>
              <a:gd name="connsiteY0" fmla="*/ 0 h 1518323"/>
              <a:gd name="connsiteX1" fmla="*/ 759161 w 759161"/>
              <a:gd name="connsiteY1" fmla="*/ 232653 h 1518323"/>
              <a:gd name="connsiteX2" fmla="*/ 232652 w 759161"/>
              <a:gd name="connsiteY2" fmla="*/ 759162 h 1518323"/>
              <a:gd name="connsiteX3" fmla="*/ 759161 w 759161"/>
              <a:gd name="connsiteY3" fmla="*/ 1285671 h 1518323"/>
              <a:gd name="connsiteX4" fmla="*/ 759161 w 759161"/>
              <a:gd name="connsiteY4" fmla="*/ 1518323 h 1518323"/>
              <a:gd name="connsiteX5" fmla="*/ 0 w 759161"/>
              <a:gd name="connsiteY5" fmla="*/ 759162 h 15183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59161" h="1518323">
                <a:moveTo>
                  <a:pt x="759161" y="0"/>
                </a:moveTo>
                <a:lnTo>
                  <a:pt x="759161" y="232653"/>
                </a:lnTo>
                <a:lnTo>
                  <a:pt x="232652" y="759162"/>
                </a:lnTo>
                <a:lnTo>
                  <a:pt x="759161" y="1285671"/>
                </a:lnTo>
                <a:lnTo>
                  <a:pt x="759161" y="1518323"/>
                </a:lnTo>
                <a:lnTo>
                  <a:pt x="0" y="759162"/>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矩形 12"/>
          <p:cNvSpPr/>
          <p:nvPr/>
        </p:nvSpPr>
        <p:spPr>
          <a:xfrm>
            <a:off x="5462270" y="2330450"/>
            <a:ext cx="6423025" cy="1568450"/>
          </a:xfrm>
          <a:prstGeom prst="rect">
            <a:avLst/>
          </a:prstGeom>
        </p:spPr>
        <p:txBody>
          <a:bodyPr wrap="square">
            <a:spAutoFit/>
          </a:bodyPr>
          <a:lstStyle/>
          <a:p>
            <a:r>
              <a:rPr lang="en-US" altLang="zh-CN" sz="4800" b="1" dirty="0">
                <a:solidFill>
                  <a:schemeClr val="tx1">
                    <a:lumMod val="75000"/>
                    <a:lumOff val="25000"/>
                  </a:schemeClr>
                </a:solidFill>
                <a:latin typeface="Arial" panose="020B0604020202020204" pitchFamily="34" charset="0"/>
                <a:cs typeface="Arial" panose="020B0604020202020204" pitchFamily="34" charset="0"/>
              </a:rPr>
              <a:t>Analysis of Volkswagen Group</a:t>
            </a:r>
          </a:p>
        </p:txBody>
      </p:sp>
      <p:sp>
        <p:nvSpPr>
          <p:cNvPr id="14" name="矩形 13"/>
          <p:cNvSpPr/>
          <p:nvPr/>
        </p:nvSpPr>
        <p:spPr>
          <a:xfrm>
            <a:off x="5581453" y="3898900"/>
            <a:ext cx="7687310" cy="954107"/>
          </a:xfrm>
          <a:prstGeom prst="rect">
            <a:avLst/>
          </a:prstGeom>
        </p:spPr>
        <p:txBody>
          <a:bodyPr wrap="square">
            <a:spAutoFit/>
          </a:bodyPr>
          <a:lstStyle/>
          <a:p>
            <a:pPr algn="l"/>
            <a:r>
              <a:rPr lang="en-US" altLang="zh-CN" sz="1400" b="0" i="0" dirty="0">
                <a:solidFill>
                  <a:schemeClr val="bg1">
                    <a:lumMod val="50000"/>
                  </a:schemeClr>
                </a:solidFill>
                <a:effectLst/>
                <a:latin typeface="Arial" panose="020B0604020202020204" pitchFamily="34" charset="0"/>
                <a:cs typeface="Arial" panose="020B0604020202020204" pitchFamily="34" charset="0"/>
              </a:rPr>
              <a:t>Marketing management  7012</a:t>
            </a:r>
            <a:br>
              <a:rPr lang="en-US" altLang="zh-CN" sz="1400" b="0" i="0" dirty="0">
                <a:solidFill>
                  <a:schemeClr val="bg1">
                    <a:lumMod val="50000"/>
                  </a:schemeClr>
                </a:solidFill>
                <a:effectLst/>
                <a:latin typeface="Arial" panose="020B0604020202020204" pitchFamily="34" charset="0"/>
                <a:cs typeface="Arial" panose="020B0604020202020204" pitchFamily="34" charset="0"/>
              </a:rPr>
            </a:br>
            <a:endParaRPr lang="en-US" altLang="zh-CN" sz="1400" b="0" i="0" dirty="0">
              <a:solidFill>
                <a:schemeClr val="bg1">
                  <a:lumMod val="50000"/>
                </a:schemeClr>
              </a:solidFill>
              <a:effectLst/>
              <a:latin typeface="Arial" panose="020B0604020202020204" pitchFamily="34" charset="0"/>
              <a:cs typeface="Arial" panose="020B0604020202020204" pitchFamily="34" charset="0"/>
            </a:endParaRPr>
          </a:p>
          <a:p>
            <a:pPr algn="l"/>
            <a:r>
              <a:rPr lang="en-US" altLang="zh-CN" sz="1400" b="1" i="0" dirty="0">
                <a:effectLst/>
                <a:latin typeface="Arial" panose="020B0604020202020204" pitchFamily="34" charset="0"/>
                <a:cs typeface="Arial" panose="020B0604020202020204" pitchFamily="34" charset="0"/>
              </a:rPr>
              <a:t>Wenlong Wang 2218783</a:t>
            </a:r>
            <a:br>
              <a:rPr lang="en-US" altLang="zh-CN" sz="1400" b="1" i="0" dirty="0">
                <a:effectLst/>
                <a:latin typeface="Arial" panose="020B0604020202020204" pitchFamily="34" charset="0"/>
                <a:cs typeface="Arial" panose="020B0604020202020204" pitchFamily="34" charset="0"/>
              </a:rPr>
            </a:br>
            <a:endParaRPr lang="en-US" altLang="zh-CN" sz="1400" b="1" i="0" dirty="0">
              <a:effectLst/>
              <a:latin typeface="Arial" panose="020B0604020202020204" pitchFamily="34" charset="0"/>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组合 5"/>
          <p:cNvGrpSpPr/>
          <p:nvPr/>
        </p:nvGrpSpPr>
        <p:grpSpPr>
          <a:xfrm>
            <a:off x="0" y="495748"/>
            <a:ext cx="3888243" cy="6361908"/>
            <a:chOff x="0" y="495748"/>
            <a:chExt cx="3888243" cy="6361908"/>
          </a:xfrm>
        </p:grpSpPr>
        <p:sp>
          <p:nvSpPr>
            <p:cNvPr id="4" name="矩形 3"/>
            <p:cNvSpPr/>
            <p:nvPr/>
          </p:nvSpPr>
          <p:spPr>
            <a:xfrm>
              <a:off x="0" y="1038277"/>
              <a:ext cx="3180952" cy="527685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Century Gothic" panose="020B0502020202020204" pitchFamily="34" charset="0"/>
                <a:cs typeface="Century Gothic" panose="020B0502020202020204" pitchFamily="34" charset="0"/>
              </a:endParaRPr>
            </a:p>
          </p:txBody>
        </p:sp>
        <p:sp>
          <p:nvSpPr>
            <p:cNvPr id="5" name="任意多边形: 形状 4"/>
            <p:cNvSpPr/>
            <p:nvPr/>
          </p:nvSpPr>
          <p:spPr>
            <a:xfrm>
              <a:off x="707291" y="495748"/>
              <a:ext cx="3180952" cy="6361908"/>
            </a:xfrm>
            <a:custGeom>
              <a:avLst/>
              <a:gdLst>
                <a:gd name="connsiteX0" fmla="*/ 759161 w 759161"/>
                <a:gd name="connsiteY0" fmla="*/ 0 h 1518323"/>
                <a:gd name="connsiteX1" fmla="*/ 759161 w 759161"/>
                <a:gd name="connsiteY1" fmla="*/ 232653 h 1518323"/>
                <a:gd name="connsiteX2" fmla="*/ 232652 w 759161"/>
                <a:gd name="connsiteY2" fmla="*/ 759162 h 1518323"/>
                <a:gd name="connsiteX3" fmla="*/ 759161 w 759161"/>
                <a:gd name="connsiteY3" fmla="*/ 1285671 h 1518323"/>
                <a:gd name="connsiteX4" fmla="*/ 759161 w 759161"/>
                <a:gd name="connsiteY4" fmla="*/ 1518323 h 1518323"/>
                <a:gd name="connsiteX5" fmla="*/ 0 w 759161"/>
                <a:gd name="connsiteY5" fmla="*/ 759162 h 15183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59161" h="1518323">
                  <a:moveTo>
                    <a:pt x="759161" y="0"/>
                  </a:moveTo>
                  <a:lnTo>
                    <a:pt x="759161" y="232653"/>
                  </a:lnTo>
                  <a:lnTo>
                    <a:pt x="232652" y="759162"/>
                  </a:lnTo>
                  <a:lnTo>
                    <a:pt x="759161" y="1285671"/>
                  </a:lnTo>
                  <a:lnTo>
                    <a:pt x="759161" y="1518323"/>
                  </a:lnTo>
                  <a:lnTo>
                    <a:pt x="0" y="759162"/>
                  </a:lnTo>
                  <a:close/>
                </a:path>
              </a:pathLst>
            </a:cu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Century Gothic" panose="020B0502020202020204" pitchFamily="34" charset="0"/>
                <a:cs typeface="Century Gothic" panose="020B0502020202020204" pitchFamily="34" charset="0"/>
              </a:endParaRPr>
            </a:p>
          </p:txBody>
        </p:sp>
      </p:grpSp>
      <p:sp>
        <p:nvSpPr>
          <p:cNvPr id="3" name="矩形 2"/>
          <p:cNvSpPr/>
          <p:nvPr/>
        </p:nvSpPr>
        <p:spPr>
          <a:xfrm>
            <a:off x="0" y="342900"/>
            <a:ext cx="12192000" cy="28575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Century Gothic" panose="020B0502020202020204" pitchFamily="34" charset="0"/>
              <a:cs typeface="Century Gothic" panose="020B0502020202020204" pitchFamily="34" charset="0"/>
            </a:endParaRPr>
          </a:p>
        </p:txBody>
      </p:sp>
      <p:sp>
        <p:nvSpPr>
          <p:cNvPr id="8" name="文本框 7"/>
          <p:cNvSpPr txBox="1"/>
          <p:nvPr/>
        </p:nvSpPr>
        <p:spPr>
          <a:xfrm rot="16200000">
            <a:off x="1132646" y="3281487"/>
            <a:ext cx="5019943" cy="923330"/>
          </a:xfrm>
          <a:prstGeom prst="rect">
            <a:avLst/>
          </a:prstGeom>
          <a:noFill/>
        </p:spPr>
        <p:txBody>
          <a:bodyPr wrap="square" rtlCol="0">
            <a:spAutoFit/>
          </a:bodyPr>
          <a:lstStyle/>
          <a:p>
            <a:pPr algn="dist"/>
            <a:r>
              <a:rPr lang="en-US" altLang="zh-CN" sz="5400" dirty="0">
                <a:solidFill>
                  <a:schemeClr val="bg1">
                    <a:lumMod val="50000"/>
                  </a:schemeClr>
                </a:solidFill>
                <a:latin typeface="Arial" panose="020B0604020202020204" pitchFamily="34" charset="0"/>
                <a:cs typeface="Arial" panose="020B0604020202020204" pitchFamily="34" charset="0"/>
              </a:rPr>
              <a:t>CONTENTS</a:t>
            </a:r>
          </a:p>
        </p:txBody>
      </p:sp>
      <p:sp>
        <p:nvSpPr>
          <p:cNvPr id="10" name="文本框 9"/>
          <p:cNvSpPr txBox="1"/>
          <p:nvPr/>
        </p:nvSpPr>
        <p:spPr>
          <a:xfrm>
            <a:off x="5687191" y="1308446"/>
            <a:ext cx="6156325" cy="595356"/>
          </a:xfrm>
          <a:prstGeom prst="rect">
            <a:avLst/>
          </a:prstGeom>
          <a:noFill/>
        </p:spPr>
        <p:txBody>
          <a:bodyPr wrap="square" rtlCol="0">
            <a:spAutoFit/>
          </a:bodyPr>
          <a:lstStyle>
            <a:defPPr>
              <a:defRPr lang="zh-CN"/>
            </a:defPPr>
            <a:lvl1pPr>
              <a:lnSpc>
                <a:spcPct val="120000"/>
              </a:lnSpc>
              <a:defRPr sz="2800" b="1" spc="200">
                <a:solidFill>
                  <a:srgbClr val="000000"/>
                </a:solidFill>
                <a:latin typeface="微软雅黑" panose="020B0503020204020204" pitchFamily="34" charset="-122"/>
                <a:ea typeface="微软雅黑" panose="020B0503020204020204" pitchFamily="34" charset="-122"/>
              </a:defRPr>
            </a:lvl1pPr>
          </a:lstStyle>
          <a:p>
            <a:r>
              <a:rPr lang="en-US" altLang="zh-CN" sz="3000" kern="800" spc="0" dirty="0">
                <a:solidFill>
                  <a:schemeClr val="tx1">
                    <a:lumMod val="75000"/>
                    <a:lumOff val="25000"/>
                  </a:schemeClr>
                </a:solidFill>
                <a:latin typeface="Arial" panose="020B0604020202020204" pitchFamily="34" charset="0"/>
                <a:ea typeface="汉仪大宋简" panose="02010609000101010101" pitchFamily="49" charset="-122"/>
                <a:cs typeface="Arial" panose="020B0604020202020204" pitchFamily="34" charset="0"/>
              </a:rPr>
              <a:t>Introduction</a:t>
            </a:r>
            <a:endParaRPr lang="zh-CN" altLang="en-US" sz="3000" kern="800" spc="0" dirty="0">
              <a:solidFill>
                <a:schemeClr val="tx1">
                  <a:lumMod val="75000"/>
                  <a:lumOff val="25000"/>
                </a:schemeClr>
              </a:solidFill>
              <a:latin typeface="Arial" panose="020B0604020202020204" pitchFamily="34" charset="0"/>
              <a:ea typeface="汉仪大宋简" panose="02010609000101010101" pitchFamily="49" charset="-122"/>
              <a:cs typeface="Arial" panose="020B0604020202020204" pitchFamily="34" charset="0"/>
            </a:endParaRPr>
          </a:p>
        </p:txBody>
      </p:sp>
      <p:sp>
        <p:nvSpPr>
          <p:cNvPr id="12" name="矩形 11"/>
          <p:cNvSpPr/>
          <p:nvPr/>
        </p:nvSpPr>
        <p:spPr>
          <a:xfrm>
            <a:off x="4853515" y="1233078"/>
            <a:ext cx="865668" cy="71269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4000" dirty="0">
                <a:solidFill>
                  <a:schemeClr val="tx1">
                    <a:lumMod val="75000"/>
                    <a:lumOff val="25000"/>
                  </a:schemeClr>
                </a:solidFill>
                <a:latin typeface="Arial" panose="020B0604020202020204" pitchFamily="34" charset="0"/>
                <a:cs typeface="Arial" panose="020B0604020202020204" pitchFamily="34" charset="0"/>
              </a:rPr>
              <a:t>01</a:t>
            </a:r>
          </a:p>
        </p:txBody>
      </p:sp>
      <p:sp>
        <p:nvSpPr>
          <p:cNvPr id="18" name="矩形 17"/>
          <p:cNvSpPr/>
          <p:nvPr/>
        </p:nvSpPr>
        <p:spPr>
          <a:xfrm>
            <a:off x="4853515" y="2249188"/>
            <a:ext cx="865668" cy="71247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4000" dirty="0">
                <a:solidFill>
                  <a:schemeClr val="tx1">
                    <a:lumMod val="75000"/>
                    <a:lumOff val="25000"/>
                  </a:schemeClr>
                </a:solidFill>
                <a:latin typeface="Arial" panose="020B0604020202020204" pitchFamily="34" charset="0"/>
                <a:cs typeface="Arial" panose="020B0604020202020204" pitchFamily="34" charset="0"/>
              </a:rPr>
              <a:t>02</a:t>
            </a:r>
          </a:p>
        </p:txBody>
      </p:sp>
      <p:sp>
        <p:nvSpPr>
          <p:cNvPr id="21" name="矩形 20"/>
          <p:cNvSpPr/>
          <p:nvPr/>
        </p:nvSpPr>
        <p:spPr>
          <a:xfrm>
            <a:off x="4853515" y="3361768"/>
            <a:ext cx="865668" cy="71247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4000" dirty="0">
                <a:solidFill>
                  <a:schemeClr val="tx1">
                    <a:lumMod val="75000"/>
                    <a:lumOff val="25000"/>
                  </a:schemeClr>
                </a:solidFill>
                <a:latin typeface="Arial" panose="020B0604020202020204" pitchFamily="34" charset="0"/>
                <a:cs typeface="Arial" panose="020B0604020202020204" pitchFamily="34" charset="0"/>
              </a:rPr>
              <a:t>03</a:t>
            </a:r>
          </a:p>
        </p:txBody>
      </p:sp>
      <p:sp>
        <p:nvSpPr>
          <p:cNvPr id="24" name="矩形 23"/>
          <p:cNvSpPr/>
          <p:nvPr/>
        </p:nvSpPr>
        <p:spPr>
          <a:xfrm>
            <a:off x="4850877" y="4464784"/>
            <a:ext cx="865668" cy="71247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4000" dirty="0">
                <a:solidFill>
                  <a:schemeClr val="tx1">
                    <a:lumMod val="75000"/>
                    <a:lumOff val="25000"/>
                  </a:schemeClr>
                </a:solidFill>
                <a:latin typeface="Arial" panose="020B0604020202020204" pitchFamily="34" charset="0"/>
                <a:cs typeface="Arial" panose="020B0604020202020204" pitchFamily="34" charset="0"/>
              </a:rPr>
              <a:t>04</a:t>
            </a:r>
          </a:p>
        </p:txBody>
      </p:sp>
      <p:sp>
        <p:nvSpPr>
          <p:cNvPr id="7" name="矩形 6"/>
          <p:cNvSpPr/>
          <p:nvPr>
            <p:custDataLst>
              <p:tags r:id="rId1"/>
            </p:custDataLst>
          </p:nvPr>
        </p:nvSpPr>
        <p:spPr>
          <a:xfrm>
            <a:off x="4850877" y="5480669"/>
            <a:ext cx="865668" cy="71247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4000" dirty="0">
                <a:solidFill>
                  <a:schemeClr val="tx1">
                    <a:lumMod val="75000"/>
                    <a:lumOff val="25000"/>
                  </a:schemeClr>
                </a:solidFill>
                <a:latin typeface="Arial" panose="020B0604020202020204" pitchFamily="34" charset="0"/>
                <a:cs typeface="Arial" panose="020B0604020202020204" pitchFamily="34" charset="0"/>
              </a:rPr>
              <a:t>05</a:t>
            </a:r>
          </a:p>
        </p:txBody>
      </p:sp>
      <p:sp>
        <p:nvSpPr>
          <p:cNvPr id="11" name="文本框 10">
            <a:extLst>
              <a:ext uri="{FF2B5EF4-FFF2-40B4-BE49-F238E27FC236}">
                <a16:creationId xmlns:a16="http://schemas.microsoft.com/office/drawing/2014/main" id="{2D58C4D8-5705-D5E4-0327-5AE68D646141}"/>
              </a:ext>
            </a:extLst>
          </p:cNvPr>
          <p:cNvSpPr txBox="1"/>
          <p:nvPr/>
        </p:nvSpPr>
        <p:spPr>
          <a:xfrm>
            <a:off x="5719182" y="2294712"/>
            <a:ext cx="6156325" cy="595356"/>
          </a:xfrm>
          <a:prstGeom prst="rect">
            <a:avLst/>
          </a:prstGeom>
          <a:noFill/>
        </p:spPr>
        <p:txBody>
          <a:bodyPr wrap="square" rtlCol="0">
            <a:spAutoFit/>
          </a:bodyPr>
          <a:lstStyle>
            <a:defPPr>
              <a:defRPr lang="zh-CN"/>
            </a:defPPr>
            <a:lvl1pPr>
              <a:lnSpc>
                <a:spcPct val="120000"/>
              </a:lnSpc>
              <a:defRPr sz="2800" b="1" spc="200">
                <a:solidFill>
                  <a:srgbClr val="000000"/>
                </a:solidFill>
                <a:latin typeface="微软雅黑" panose="020B0503020204020204" pitchFamily="34" charset="-122"/>
                <a:ea typeface="微软雅黑" panose="020B0503020204020204" pitchFamily="34" charset="-122"/>
              </a:defRPr>
            </a:lvl1pPr>
          </a:lstStyle>
          <a:p>
            <a:r>
              <a:rPr lang="en-US" altLang="zh-CN" sz="3000" kern="800" spc="0" dirty="0">
                <a:solidFill>
                  <a:schemeClr val="tx1">
                    <a:lumMod val="75000"/>
                    <a:lumOff val="25000"/>
                  </a:schemeClr>
                </a:solidFill>
                <a:latin typeface="Arial" panose="020B0604020202020204" pitchFamily="34" charset="0"/>
                <a:ea typeface="汉仪大宋简" panose="02010609000101010101" pitchFamily="49" charset="-122"/>
                <a:cs typeface="Arial" panose="020B0604020202020204" pitchFamily="34" charset="0"/>
              </a:rPr>
              <a:t>Marketing Issues &amp; Challenges </a:t>
            </a:r>
          </a:p>
        </p:txBody>
      </p:sp>
      <p:sp>
        <p:nvSpPr>
          <p:cNvPr id="13" name="文本框 12">
            <a:extLst>
              <a:ext uri="{FF2B5EF4-FFF2-40B4-BE49-F238E27FC236}">
                <a16:creationId xmlns:a16="http://schemas.microsoft.com/office/drawing/2014/main" id="{9CA6D955-AF89-BE2B-EA20-B63EA8233DEF}"/>
              </a:ext>
            </a:extLst>
          </p:cNvPr>
          <p:cNvSpPr txBox="1"/>
          <p:nvPr/>
        </p:nvSpPr>
        <p:spPr>
          <a:xfrm>
            <a:off x="5719181" y="3260693"/>
            <a:ext cx="6413961" cy="1078950"/>
          </a:xfrm>
          <a:prstGeom prst="rect">
            <a:avLst/>
          </a:prstGeom>
          <a:noFill/>
        </p:spPr>
        <p:txBody>
          <a:bodyPr wrap="square" rtlCol="0">
            <a:spAutoFit/>
          </a:bodyPr>
          <a:lstStyle>
            <a:defPPr>
              <a:defRPr lang="zh-CN"/>
            </a:defPPr>
            <a:lvl1pPr>
              <a:lnSpc>
                <a:spcPct val="120000"/>
              </a:lnSpc>
              <a:defRPr sz="2800" b="1" spc="200">
                <a:solidFill>
                  <a:srgbClr val="000000"/>
                </a:solidFill>
                <a:latin typeface="微软雅黑" panose="020B0503020204020204" pitchFamily="34" charset="-122"/>
                <a:ea typeface="微软雅黑" panose="020B0503020204020204" pitchFamily="34" charset="-122"/>
              </a:defRPr>
            </a:lvl1pPr>
          </a:lstStyle>
          <a:p>
            <a:r>
              <a:rPr lang="en-US" altLang="zh-CN" kern="800" spc="0" dirty="0">
                <a:solidFill>
                  <a:schemeClr val="tx1">
                    <a:lumMod val="75000"/>
                    <a:lumOff val="25000"/>
                  </a:schemeClr>
                </a:solidFill>
                <a:latin typeface="Arial" panose="020B0604020202020204" pitchFamily="34" charset="0"/>
                <a:ea typeface="汉仪大宋简" panose="02010609000101010101" pitchFamily="49" charset="-122"/>
                <a:cs typeface="Arial" panose="020B0604020202020204" pitchFamily="34" charset="0"/>
              </a:rPr>
              <a:t>Responding Challenges &amp; </a:t>
            </a:r>
            <a:br>
              <a:rPr lang="en-US" altLang="zh-CN" kern="800" spc="0" dirty="0">
                <a:solidFill>
                  <a:schemeClr val="tx1">
                    <a:lumMod val="75000"/>
                    <a:lumOff val="25000"/>
                  </a:schemeClr>
                </a:solidFill>
                <a:latin typeface="Arial" panose="020B0604020202020204" pitchFamily="34" charset="0"/>
                <a:ea typeface="汉仪大宋简" panose="02010609000101010101" pitchFamily="49" charset="-122"/>
                <a:cs typeface="Arial" panose="020B0604020202020204" pitchFamily="34" charset="0"/>
              </a:rPr>
            </a:br>
            <a:r>
              <a:rPr lang="en-US" altLang="zh-CN" kern="800" spc="0" dirty="0">
                <a:solidFill>
                  <a:schemeClr val="tx1">
                    <a:lumMod val="75000"/>
                    <a:lumOff val="25000"/>
                  </a:schemeClr>
                </a:solidFill>
                <a:latin typeface="Arial" panose="020B0604020202020204" pitchFamily="34" charset="0"/>
                <a:ea typeface="汉仪大宋简" panose="02010609000101010101" pitchFamily="49" charset="-122"/>
                <a:cs typeface="Arial" panose="020B0604020202020204" pitchFamily="34" charset="0"/>
              </a:rPr>
              <a:t>SWOT Analysis</a:t>
            </a:r>
          </a:p>
        </p:txBody>
      </p:sp>
      <p:sp>
        <p:nvSpPr>
          <p:cNvPr id="14" name="文本框 13">
            <a:extLst>
              <a:ext uri="{FF2B5EF4-FFF2-40B4-BE49-F238E27FC236}">
                <a16:creationId xmlns:a16="http://schemas.microsoft.com/office/drawing/2014/main" id="{E7FDE6F5-253C-8908-7B03-3ADCDD497CEA}"/>
              </a:ext>
            </a:extLst>
          </p:cNvPr>
          <p:cNvSpPr txBox="1"/>
          <p:nvPr/>
        </p:nvSpPr>
        <p:spPr>
          <a:xfrm>
            <a:off x="5716545" y="4548466"/>
            <a:ext cx="6156325" cy="595356"/>
          </a:xfrm>
          <a:prstGeom prst="rect">
            <a:avLst/>
          </a:prstGeom>
          <a:noFill/>
        </p:spPr>
        <p:txBody>
          <a:bodyPr wrap="square" rtlCol="0">
            <a:spAutoFit/>
          </a:bodyPr>
          <a:lstStyle>
            <a:defPPr>
              <a:defRPr lang="zh-CN"/>
            </a:defPPr>
            <a:lvl1pPr>
              <a:lnSpc>
                <a:spcPct val="120000"/>
              </a:lnSpc>
              <a:defRPr sz="2800" b="1" spc="200">
                <a:solidFill>
                  <a:srgbClr val="000000"/>
                </a:solidFill>
                <a:latin typeface="微软雅黑" panose="020B0503020204020204" pitchFamily="34" charset="-122"/>
                <a:ea typeface="微软雅黑" panose="020B0503020204020204" pitchFamily="34" charset="-122"/>
              </a:defRPr>
            </a:lvl1pPr>
          </a:lstStyle>
          <a:p>
            <a:r>
              <a:rPr lang="en-US" altLang="zh-CN" sz="3000" kern="800" spc="0" dirty="0">
                <a:solidFill>
                  <a:schemeClr val="tx1">
                    <a:lumMod val="75000"/>
                    <a:lumOff val="25000"/>
                  </a:schemeClr>
                </a:solidFill>
                <a:latin typeface="Arial" panose="020B0604020202020204" pitchFamily="34" charset="0"/>
                <a:ea typeface="汉仪大宋简" panose="02010609000101010101" pitchFamily="49" charset="-122"/>
                <a:cs typeface="Arial" panose="020B0604020202020204" pitchFamily="34" charset="0"/>
              </a:rPr>
              <a:t>Conclusion &amp; Recommendations</a:t>
            </a:r>
          </a:p>
        </p:txBody>
      </p:sp>
      <p:sp>
        <p:nvSpPr>
          <p:cNvPr id="15" name="文本框 14">
            <a:extLst>
              <a:ext uri="{FF2B5EF4-FFF2-40B4-BE49-F238E27FC236}">
                <a16:creationId xmlns:a16="http://schemas.microsoft.com/office/drawing/2014/main" id="{6FB059A9-237B-062F-AA5F-92DD90FDC6C0}"/>
              </a:ext>
            </a:extLst>
          </p:cNvPr>
          <p:cNvSpPr txBox="1"/>
          <p:nvPr/>
        </p:nvSpPr>
        <p:spPr>
          <a:xfrm>
            <a:off x="5716545" y="5539226"/>
            <a:ext cx="6156325" cy="595356"/>
          </a:xfrm>
          <a:prstGeom prst="rect">
            <a:avLst/>
          </a:prstGeom>
          <a:noFill/>
        </p:spPr>
        <p:txBody>
          <a:bodyPr wrap="square" rtlCol="0">
            <a:spAutoFit/>
          </a:bodyPr>
          <a:lstStyle>
            <a:defPPr>
              <a:defRPr lang="zh-CN"/>
            </a:defPPr>
            <a:lvl1pPr>
              <a:lnSpc>
                <a:spcPct val="120000"/>
              </a:lnSpc>
              <a:defRPr sz="2800" b="1" spc="200">
                <a:solidFill>
                  <a:srgbClr val="000000"/>
                </a:solidFill>
                <a:latin typeface="微软雅黑" panose="020B0503020204020204" pitchFamily="34" charset="-122"/>
                <a:ea typeface="微软雅黑" panose="020B0503020204020204" pitchFamily="34" charset="-122"/>
              </a:defRPr>
            </a:lvl1pPr>
          </a:lstStyle>
          <a:p>
            <a:r>
              <a:rPr lang="en-US" altLang="zh-CN" sz="3000" kern="800" spc="0" dirty="0">
                <a:solidFill>
                  <a:schemeClr val="tx1">
                    <a:lumMod val="75000"/>
                    <a:lumOff val="25000"/>
                  </a:schemeClr>
                </a:solidFill>
                <a:latin typeface="Arial" panose="020B0604020202020204" pitchFamily="34" charset="0"/>
                <a:ea typeface="汉仪大宋简" panose="02010609000101010101" pitchFamily="49" charset="-122"/>
                <a:cs typeface="Arial" panose="020B0604020202020204" pitchFamily="34" charset="0"/>
              </a:rPr>
              <a:t>Reference List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http://photo-static-api.fotomore.com/creative/vcg/veer/400/new/VCG41N124007952.jpg" descr="templates\picture_hover\&amp;pky230_sjzg_VCG41N124007952&amp;2&amp;src_toppic_inpsrchzd1&amp;"/>
          <p:cNvPicPr>
            <a:picLocks noChangeAspect="1"/>
          </p:cNvPicPr>
          <p:nvPr/>
        </p:nvPicPr>
        <p:blipFill>
          <a:blip r:embed="rId2"/>
          <a:srcRect b="12635"/>
          <a:stretch>
            <a:fillRect/>
          </a:stretch>
        </p:blipFill>
        <p:spPr>
          <a:xfrm>
            <a:off x="334010" y="967740"/>
            <a:ext cx="5426075" cy="5426710"/>
          </a:xfrm>
          <a:prstGeom prst="rect">
            <a:avLst/>
          </a:prstGeom>
        </p:spPr>
      </p:pic>
      <p:sp>
        <p:nvSpPr>
          <p:cNvPr id="4" name="矩形 3"/>
          <p:cNvSpPr/>
          <p:nvPr/>
        </p:nvSpPr>
        <p:spPr>
          <a:xfrm>
            <a:off x="0" y="342900"/>
            <a:ext cx="12192000" cy="28575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文本框 8"/>
          <p:cNvSpPr txBox="1"/>
          <p:nvPr/>
        </p:nvSpPr>
        <p:spPr>
          <a:xfrm>
            <a:off x="6405880" y="1076325"/>
            <a:ext cx="6269596" cy="953135"/>
          </a:xfrm>
          <a:prstGeom prst="rect">
            <a:avLst/>
          </a:prstGeom>
          <a:noFill/>
        </p:spPr>
        <p:txBody>
          <a:bodyPr wrap="square" rtlCol="0">
            <a:spAutoFit/>
          </a:bodyPr>
          <a:lstStyle>
            <a:defPPr>
              <a:defRPr lang="zh-CN"/>
            </a:defPPr>
            <a:lvl1pPr>
              <a:lnSpc>
                <a:spcPct val="120000"/>
              </a:lnSpc>
              <a:defRPr sz="2800" b="1" spc="200">
                <a:solidFill>
                  <a:srgbClr val="000000"/>
                </a:solidFill>
                <a:latin typeface="微软雅黑" panose="020B0503020204020204" pitchFamily="34" charset="-122"/>
                <a:ea typeface="微软雅黑" panose="020B0503020204020204" pitchFamily="34" charset="-122"/>
              </a:defRPr>
            </a:lvl1pPr>
          </a:lstStyle>
          <a:p>
            <a:pPr marL="0" lvl="1" indent="0" algn="l" fontAlgn="auto"/>
            <a:r>
              <a:rPr lang="en-US" altLang="zh-CN" sz="2800" b="1" dirty="0">
                <a:solidFill>
                  <a:schemeClr val="tx1">
                    <a:lumMod val="75000"/>
                    <a:lumOff val="25000"/>
                  </a:schemeClr>
                </a:solidFill>
                <a:latin typeface="Arial" panose="020B0604020202020204" pitchFamily="34" charset="0"/>
                <a:cs typeface="Arial" panose="020B0604020202020204" pitchFamily="34" charset="0"/>
              </a:rPr>
              <a:t>1.The background of </a:t>
            </a:r>
            <a:br>
              <a:rPr lang="en-US" altLang="zh-CN" sz="2800" b="1" dirty="0">
                <a:solidFill>
                  <a:schemeClr val="tx1">
                    <a:lumMod val="75000"/>
                    <a:lumOff val="25000"/>
                  </a:schemeClr>
                </a:solidFill>
                <a:latin typeface="Arial" panose="020B0604020202020204" pitchFamily="34" charset="0"/>
                <a:cs typeface="Arial" panose="020B0604020202020204" pitchFamily="34" charset="0"/>
              </a:rPr>
            </a:br>
            <a:r>
              <a:rPr lang="en-US" altLang="zh-CN" sz="2800" b="1" dirty="0">
                <a:solidFill>
                  <a:schemeClr val="tx1">
                    <a:lumMod val="75000"/>
                    <a:lumOff val="25000"/>
                  </a:schemeClr>
                </a:solidFill>
                <a:latin typeface="Arial" panose="020B0604020202020204" pitchFamily="34" charset="0"/>
                <a:cs typeface="Arial" panose="020B0604020202020204" pitchFamily="34" charset="0"/>
              </a:rPr>
              <a:t>Volkswagen Group</a:t>
            </a:r>
          </a:p>
        </p:txBody>
      </p:sp>
      <p:sp>
        <p:nvSpPr>
          <p:cNvPr id="10" name="文本框 9"/>
          <p:cNvSpPr txBox="1"/>
          <p:nvPr/>
        </p:nvSpPr>
        <p:spPr>
          <a:xfrm>
            <a:off x="6406440" y="2499403"/>
            <a:ext cx="4696990" cy="1529715"/>
          </a:xfrm>
          <a:prstGeom prst="rect">
            <a:avLst/>
          </a:prstGeom>
          <a:noFill/>
        </p:spPr>
        <p:txBody>
          <a:bodyPr wrap="square" rtlCol="0">
            <a:spAutoFit/>
          </a:bodyPr>
          <a:lstStyle/>
          <a:p>
            <a:pPr>
              <a:lnSpc>
                <a:spcPct val="130000"/>
              </a:lnSpc>
            </a:pPr>
            <a:r>
              <a:rPr lang="en-US" altLang="zh-CN" sz="1200" dirty="0">
                <a:solidFill>
                  <a:schemeClr val="tx1">
                    <a:lumMod val="85000"/>
                    <a:lumOff val="15000"/>
                  </a:schemeClr>
                </a:solidFill>
                <a:latin typeface="Arial" panose="020B0604020202020204" pitchFamily="34" charset="0"/>
                <a:ea typeface="微软雅黑 Light" panose="020B0502040204020203" pitchFamily="34" charset="-122"/>
                <a:cs typeface="Arial" panose="020B0604020202020204" pitchFamily="34" charset="0"/>
              </a:rPr>
              <a:t>The Volkswagen Group is a German car manufacturer founded in 1937 and headquartered in Wolfsburg. Since its inception, the Volkswagen Group has been committed to innovation and technological development, building an extensive portfolio of automotive brands worldwide, including Volkswagen, Audi, Porsche and Skoda (Volkswagen, 2022). </a:t>
            </a:r>
          </a:p>
        </p:txBody>
      </p:sp>
      <p:cxnSp>
        <p:nvCxnSpPr>
          <p:cNvPr id="12" name="直接连接符 11"/>
          <p:cNvCxnSpPr/>
          <p:nvPr/>
        </p:nvCxnSpPr>
        <p:spPr>
          <a:xfrm>
            <a:off x="6435468" y="2180989"/>
            <a:ext cx="4638934" cy="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4" name="文本框 13"/>
          <p:cNvSpPr txBox="1"/>
          <p:nvPr/>
        </p:nvSpPr>
        <p:spPr>
          <a:xfrm>
            <a:off x="6404610" y="4346575"/>
            <a:ext cx="4669790" cy="1752211"/>
          </a:xfrm>
          <a:prstGeom prst="rect">
            <a:avLst/>
          </a:prstGeom>
          <a:noFill/>
        </p:spPr>
        <p:txBody>
          <a:bodyPr wrap="square" rtlCol="0">
            <a:spAutoFit/>
          </a:bodyPr>
          <a:lstStyle/>
          <a:p>
            <a:pPr>
              <a:lnSpc>
                <a:spcPct val="130000"/>
              </a:lnSpc>
            </a:pPr>
            <a:r>
              <a:rPr lang="en-US" altLang="zh-CN" sz="1200" dirty="0">
                <a:solidFill>
                  <a:schemeClr val="tx1">
                    <a:lumMod val="85000"/>
                    <a:lumOff val="15000"/>
                  </a:schemeClr>
                </a:solidFill>
                <a:latin typeface="Arial" panose="020B0604020202020204" pitchFamily="34" charset="0"/>
                <a:ea typeface="微软雅黑 Light" panose="020B0502040204020203" pitchFamily="34" charset="-122"/>
                <a:cs typeface="Arial" panose="020B0604020202020204" pitchFamily="34" charset="0"/>
              </a:rPr>
              <a:t>Over the past decades, the Volkswagen Group has continued to expand its market share and global presence, innovating and introducing new technologies such as electric vehicles, autonomous driving and internet connectivity. Today, the Volkswagen Group is one of the world's largest car manufacturers and is widely recognized for its influence and brand value. (</a:t>
            </a:r>
            <a:r>
              <a:rPr lang="en-US" altLang="zh-CN" sz="1200" b="0" i="0" dirty="0">
                <a:effectLst/>
                <a:latin typeface="Söhne"/>
              </a:rPr>
              <a:t>Toma, S.G. and </a:t>
            </a:r>
            <a:r>
              <a:rPr lang="en-US" altLang="zh-CN" sz="1200" b="0" i="0" dirty="0" err="1">
                <a:effectLst/>
                <a:latin typeface="Söhne"/>
              </a:rPr>
              <a:t>Tohanean</a:t>
            </a:r>
            <a:r>
              <a:rPr lang="en-US" altLang="zh-CN" sz="1200" b="0" i="0" dirty="0">
                <a:effectLst/>
                <a:latin typeface="Söhne"/>
              </a:rPr>
              <a:t>, D. 2019)</a:t>
            </a:r>
            <a:endParaRPr lang="en-US" altLang="zh-CN" sz="1200" dirty="0">
              <a:solidFill>
                <a:schemeClr val="tx1">
                  <a:lumMod val="85000"/>
                  <a:lumOff val="15000"/>
                </a:schemeClr>
              </a:solidFill>
              <a:latin typeface="Arial" panose="020B0604020202020204" pitchFamily="34" charset="0"/>
              <a:ea typeface="微软雅黑 Light" panose="020B0502040204020203" pitchFamily="34" charset="-122"/>
              <a:cs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组合 8"/>
          <p:cNvGrpSpPr/>
          <p:nvPr/>
        </p:nvGrpSpPr>
        <p:grpSpPr>
          <a:xfrm>
            <a:off x="0" y="317500"/>
            <a:ext cx="406400" cy="430695"/>
            <a:chOff x="0" y="406400"/>
            <a:chExt cx="406400" cy="537029"/>
          </a:xfrm>
        </p:grpSpPr>
        <p:sp>
          <p:nvSpPr>
            <p:cNvPr id="5" name="矩形 4"/>
            <p:cNvSpPr/>
            <p:nvPr/>
          </p:nvSpPr>
          <p:spPr>
            <a:xfrm>
              <a:off x="0" y="406400"/>
              <a:ext cx="406400" cy="537029"/>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8" name="组合 7"/>
            <p:cNvGrpSpPr/>
            <p:nvPr/>
          </p:nvGrpSpPr>
          <p:grpSpPr>
            <a:xfrm>
              <a:off x="0" y="476250"/>
              <a:ext cx="406400" cy="353694"/>
              <a:chOff x="0" y="476250"/>
              <a:chExt cx="406400" cy="353694"/>
            </a:xfrm>
          </p:grpSpPr>
          <p:sp>
            <p:nvSpPr>
              <p:cNvPr id="6" name="矩形 5"/>
              <p:cNvSpPr/>
              <p:nvPr/>
            </p:nvSpPr>
            <p:spPr>
              <a:xfrm>
                <a:off x="0" y="476250"/>
                <a:ext cx="406400"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矩形 6"/>
              <p:cNvSpPr/>
              <p:nvPr/>
            </p:nvSpPr>
            <p:spPr>
              <a:xfrm>
                <a:off x="0" y="784225"/>
                <a:ext cx="406400"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sp>
        <p:nvSpPr>
          <p:cNvPr id="10" name="文本框 9"/>
          <p:cNvSpPr txBox="1"/>
          <p:nvPr/>
        </p:nvSpPr>
        <p:spPr>
          <a:xfrm>
            <a:off x="480695" y="238125"/>
            <a:ext cx="6935470" cy="494751"/>
          </a:xfrm>
          <a:prstGeom prst="rect">
            <a:avLst/>
          </a:prstGeom>
          <a:noFill/>
        </p:spPr>
        <p:txBody>
          <a:bodyPr wrap="square" rtlCol="0">
            <a:spAutoFit/>
          </a:bodyPr>
          <a:lstStyle>
            <a:defPPr>
              <a:defRPr lang="zh-CN"/>
            </a:defPPr>
            <a:lvl1pPr>
              <a:lnSpc>
                <a:spcPct val="120000"/>
              </a:lnSpc>
              <a:defRPr sz="2800" b="1" spc="200">
                <a:solidFill>
                  <a:srgbClr val="000000"/>
                </a:solidFill>
                <a:latin typeface="微软雅黑" panose="020B0503020204020204" pitchFamily="34" charset="-122"/>
                <a:ea typeface="微软雅黑" panose="020B0503020204020204" pitchFamily="34" charset="-122"/>
              </a:defRPr>
            </a:lvl1pPr>
          </a:lstStyle>
          <a:p>
            <a:r>
              <a:rPr lang="en-US" altLang="zh-CN" sz="2400" spc="0" dirty="0">
                <a:solidFill>
                  <a:schemeClr val="tx1">
                    <a:lumMod val="75000"/>
                    <a:lumOff val="25000"/>
                  </a:schemeClr>
                </a:solidFill>
                <a:latin typeface="Arial" panose="020B0604020202020204" pitchFamily="34" charset="0"/>
                <a:ea typeface="+mn-ea"/>
                <a:cs typeface="Arial" panose="020B0604020202020204" pitchFamily="34" charset="0"/>
              </a:rPr>
              <a:t>2.Volkswagen Group's marketing issues </a:t>
            </a:r>
          </a:p>
        </p:txBody>
      </p:sp>
      <p:sp>
        <p:nvSpPr>
          <p:cNvPr id="11" name="矩形 10"/>
          <p:cNvSpPr/>
          <p:nvPr/>
        </p:nvSpPr>
        <p:spPr>
          <a:xfrm>
            <a:off x="0" y="1592943"/>
            <a:ext cx="12192000" cy="4267199"/>
          </a:xfrm>
          <a:prstGeom prst="rect">
            <a:avLst/>
          </a:prstGeom>
          <a:solidFill>
            <a:srgbClr val="404040"/>
          </a:solidFill>
          <a:ln>
            <a:noFill/>
          </a:ln>
          <a:effectLst>
            <a:outerShdw blurRad="635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2" name="组合 1"/>
          <p:cNvGrpSpPr/>
          <p:nvPr/>
        </p:nvGrpSpPr>
        <p:grpSpPr>
          <a:xfrm>
            <a:off x="203200" y="1915634"/>
            <a:ext cx="5224779" cy="943428"/>
            <a:chOff x="757" y="3710"/>
            <a:chExt cx="8228" cy="1486"/>
          </a:xfrm>
        </p:grpSpPr>
        <p:sp>
          <p:nvSpPr>
            <p:cNvPr id="13" name="矩形 12"/>
            <p:cNvSpPr/>
            <p:nvPr/>
          </p:nvSpPr>
          <p:spPr>
            <a:xfrm>
              <a:off x="757" y="3710"/>
              <a:ext cx="1486" cy="148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6" name="presentation_134458"/>
            <p:cNvSpPr>
              <a:spLocks noChangeAspect="1"/>
            </p:cNvSpPr>
            <p:nvPr/>
          </p:nvSpPr>
          <p:spPr bwMode="auto">
            <a:xfrm>
              <a:off x="1108" y="4062"/>
              <a:ext cx="784" cy="782"/>
            </a:xfrm>
            <a:custGeom>
              <a:avLst/>
              <a:gdLst>
                <a:gd name="connsiteX0" fmla="*/ 555294 w 607639"/>
                <a:gd name="connsiteY0" fmla="*/ 484822 h 606722"/>
                <a:gd name="connsiteX1" fmla="*/ 555294 w 607639"/>
                <a:gd name="connsiteY1" fmla="*/ 508820 h 606722"/>
                <a:gd name="connsiteX2" fmla="*/ 571496 w 607639"/>
                <a:gd name="connsiteY2" fmla="*/ 508820 h 606722"/>
                <a:gd name="connsiteX3" fmla="*/ 571496 w 607639"/>
                <a:gd name="connsiteY3" fmla="*/ 484822 h 606722"/>
                <a:gd name="connsiteX4" fmla="*/ 95969 w 607639"/>
                <a:gd name="connsiteY4" fmla="*/ 477587 h 606722"/>
                <a:gd name="connsiteX5" fmla="*/ 381124 w 607639"/>
                <a:gd name="connsiteY5" fmla="*/ 477587 h 606722"/>
                <a:gd name="connsiteX6" fmla="*/ 381124 w 607639"/>
                <a:gd name="connsiteY6" fmla="*/ 513575 h 606722"/>
                <a:gd name="connsiteX7" fmla="*/ 95969 w 607639"/>
                <a:gd name="connsiteY7" fmla="*/ 513575 h 606722"/>
                <a:gd name="connsiteX8" fmla="*/ 95969 w 607639"/>
                <a:gd name="connsiteY8" fmla="*/ 417536 h 606722"/>
                <a:gd name="connsiteX9" fmla="*/ 381124 w 607639"/>
                <a:gd name="connsiteY9" fmla="*/ 417536 h 606722"/>
                <a:gd name="connsiteX10" fmla="*/ 381124 w 607639"/>
                <a:gd name="connsiteY10" fmla="*/ 453524 h 606722"/>
                <a:gd name="connsiteX11" fmla="*/ 95969 w 607639"/>
                <a:gd name="connsiteY11" fmla="*/ 453524 h 606722"/>
                <a:gd name="connsiteX12" fmla="*/ 95969 w 607639"/>
                <a:gd name="connsiteY12" fmla="*/ 273300 h 606722"/>
                <a:gd name="connsiteX13" fmla="*/ 381124 w 607639"/>
                <a:gd name="connsiteY13" fmla="*/ 273300 h 606722"/>
                <a:gd name="connsiteX14" fmla="*/ 381124 w 607639"/>
                <a:gd name="connsiteY14" fmla="*/ 309359 h 606722"/>
                <a:gd name="connsiteX15" fmla="*/ 95969 w 607639"/>
                <a:gd name="connsiteY15" fmla="*/ 309359 h 606722"/>
                <a:gd name="connsiteX16" fmla="*/ 95969 w 607639"/>
                <a:gd name="connsiteY16" fmla="*/ 213178 h 606722"/>
                <a:gd name="connsiteX17" fmla="*/ 381124 w 607639"/>
                <a:gd name="connsiteY17" fmla="*/ 213178 h 606722"/>
                <a:gd name="connsiteX18" fmla="*/ 381124 w 607639"/>
                <a:gd name="connsiteY18" fmla="*/ 249308 h 606722"/>
                <a:gd name="connsiteX19" fmla="*/ 95969 w 607639"/>
                <a:gd name="connsiteY19" fmla="*/ 249308 h 606722"/>
                <a:gd name="connsiteX20" fmla="*/ 95969 w 607639"/>
                <a:gd name="connsiteY20" fmla="*/ 153127 h 606722"/>
                <a:gd name="connsiteX21" fmla="*/ 381124 w 607639"/>
                <a:gd name="connsiteY21" fmla="*/ 153127 h 606722"/>
                <a:gd name="connsiteX22" fmla="*/ 381124 w 607639"/>
                <a:gd name="connsiteY22" fmla="*/ 189186 h 606722"/>
                <a:gd name="connsiteX23" fmla="*/ 95969 w 607639"/>
                <a:gd name="connsiteY23" fmla="*/ 189186 h 606722"/>
                <a:gd name="connsiteX24" fmla="*/ 563395 w 607639"/>
                <a:gd name="connsiteY24" fmla="*/ 110533 h 606722"/>
                <a:gd name="connsiteX25" fmla="*/ 555294 w 607639"/>
                <a:gd name="connsiteY25" fmla="*/ 121732 h 606722"/>
                <a:gd name="connsiteX26" fmla="*/ 555294 w 607639"/>
                <a:gd name="connsiteY26" fmla="*/ 448735 h 606722"/>
                <a:gd name="connsiteX27" fmla="*/ 571496 w 607639"/>
                <a:gd name="connsiteY27" fmla="*/ 448735 h 606722"/>
                <a:gd name="connsiteX28" fmla="*/ 571496 w 607639"/>
                <a:gd name="connsiteY28" fmla="*/ 121732 h 606722"/>
                <a:gd name="connsiteX29" fmla="*/ 163924 w 607639"/>
                <a:gd name="connsiteY29" fmla="*/ 93076 h 606722"/>
                <a:gd name="connsiteX30" fmla="*/ 313099 w 607639"/>
                <a:gd name="connsiteY30" fmla="*/ 93076 h 606722"/>
                <a:gd name="connsiteX31" fmla="*/ 313099 w 607639"/>
                <a:gd name="connsiteY31" fmla="*/ 129135 h 606722"/>
                <a:gd name="connsiteX32" fmla="*/ 163924 w 607639"/>
                <a:gd name="connsiteY32" fmla="*/ 129135 h 606722"/>
                <a:gd name="connsiteX33" fmla="*/ 563395 w 607639"/>
                <a:gd name="connsiteY33" fmla="*/ 49114 h 606722"/>
                <a:gd name="connsiteX34" fmla="*/ 607639 w 607639"/>
                <a:gd name="connsiteY34" fmla="*/ 110088 h 606722"/>
                <a:gd name="connsiteX35" fmla="*/ 607639 w 607639"/>
                <a:gd name="connsiteY35" fmla="*/ 544907 h 606722"/>
                <a:gd name="connsiteX36" fmla="*/ 519150 w 607639"/>
                <a:gd name="connsiteY36" fmla="*/ 544907 h 606722"/>
                <a:gd name="connsiteX37" fmla="*/ 519150 w 607639"/>
                <a:gd name="connsiteY37" fmla="*/ 110088 h 606722"/>
                <a:gd name="connsiteX38" fmla="*/ 36138 w 607639"/>
                <a:gd name="connsiteY38" fmla="*/ 36082 h 606722"/>
                <a:gd name="connsiteX39" fmla="*/ 36138 w 607639"/>
                <a:gd name="connsiteY39" fmla="*/ 570640 h 606722"/>
                <a:gd name="connsiteX40" fmla="*/ 440955 w 607639"/>
                <a:gd name="connsiteY40" fmla="*/ 570640 h 606722"/>
                <a:gd name="connsiteX41" fmla="*/ 440955 w 607639"/>
                <a:gd name="connsiteY41" fmla="*/ 36082 h 606722"/>
                <a:gd name="connsiteX42" fmla="*/ 0 w 607639"/>
                <a:gd name="connsiteY42" fmla="*/ 0 h 606722"/>
                <a:gd name="connsiteX43" fmla="*/ 477093 w 607639"/>
                <a:gd name="connsiteY43" fmla="*/ 0 h 606722"/>
                <a:gd name="connsiteX44" fmla="*/ 477093 w 607639"/>
                <a:gd name="connsiteY44" fmla="*/ 606722 h 606722"/>
                <a:gd name="connsiteX45" fmla="*/ 0 w 607639"/>
                <a:gd name="connsiteY45" fmla="*/ 606722 h 606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607639" h="606722">
                  <a:moveTo>
                    <a:pt x="555294" y="484822"/>
                  </a:moveTo>
                  <a:lnTo>
                    <a:pt x="555294" y="508820"/>
                  </a:lnTo>
                  <a:lnTo>
                    <a:pt x="571496" y="508820"/>
                  </a:lnTo>
                  <a:lnTo>
                    <a:pt x="571496" y="484822"/>
                  </a:lnTo>
                  <a:close/>
                  <a:moveTo>
                    <a:pt x="95969" y="477587"/>
                  </a:moveTo>
                  <a:lnTo>
                    <a:pt x="381124" y="477587"/>
                  </a:lnTo>
                  <a:lnTo>
                    <a:pt x="381124" y="513575"/>
                  </a:lnTo>
                  <a:lnTo>
                    <a:pt x="95969" y="513575"/>
                  </a:lnTo>
                  <a:close/>
                  <a:moveTo>
                    <a:pt x="95969" y="417536"/>
                  </a:moveTo>
                  <a:lnTo>
                    <a:pt x="381124" y="417536"/>
                  </a:lnTo>
                  <a:lnTo>
                    <a:pt x="381124" y="453524"/>
                  </a:lnTo>
                  <a:lnTo>
                    <a:pt x="95969" y="453524"/>
                  </a:lnTo>
                  <a:close/>
                  <a:moveTo>
                    <a:pt x="95969" y="273300"/>
                  </a:moveTo>
                  <a:lnTo>
                    <a:pt x="381124" y="273300"/>
                  </a:lnTo>
                  <a:lnTo>
                    <a:pt x="381124" y="309359"/>
                  </a:lnTo>
                  <a:lnTo>
                    <a:pt x="95969" y="309359"/>
                  </a:lnTo>
                  <a:close/>
                  <a:moveTo>
                    <a:pt x="95969" y="213178"/>
                  </a:moveTo>
                  <a:lnTo>
                    <a:pt x="381124" y="213178"/>
                  </a:lnTo>
                  <a:lnTo>
                    <a:pt x="381124" y="249308"/>
                  </a:lnTo>
                  <a:lnTo>
                    <a:pt x="95969" y="249308"/>
                  </a:lnTo>
                  <a:close/>
                  <a:moveTo>
                    <a:pt x="95969" y="153127"/>
                  </a:moveTo>
                  <a:lnTo>
                    <a:pt x="381124" y="153127"/>
                  </a:lnTo>
                  <a:lnTo>
                    <a:pt x="381124" y="189186"/>
                  </a:lnTo>
                  <a:lnTo>
                    <a:pt x="95969" y="189186"/>
                  </a:lnTo>
                  <a:close/>
                  <a:moveTo>
                    <a:pt x="563395" y="110533"/>
                  </a:moveTo>
                  <a:lnTo>
                    <a:pt x="555294" y="121732"/>
                  </a:lnTo>
                  <a:lnTo>
                    <a:pt x="555294" y="448735"/>
                  </a:lnTo>
                  <a:lnTo>
                    <a:pt x="571496" y="448735"/>
                  </a:lnTo>
                  <a:lnTo>
                    <a:pt x="571496" y="121732"/>
                  </a:lnTo>
                  <a:close/>
                  <a:moveTo>
                    <a:pt x="163924" y="93076"/>
                  </a:moveTo>
                  <a:lnTo>
                    <a:pt x="313099" y="93076"/>
                  </a:lnTo>
                  <a:lnTo>
                    <a:pt x="313099" y="129135"/>
                  </a:lnTo>
                  <a:lnTo>
                    <a:pt x="163924" y="129135"/>
                  </a:lnTo>
                  <a:close/>
                  <a:moveTo>
                    <a:pt x="563395" y="49114"/>
                  </a:moveTo>
                  <a:lnTo>
                    <a:pt x="607639" y="110088"/>
                  </a:lnTo>
                  <a:lnTo>
                    <a:pt x="607639" y="544907"/>
                  </a:lnTo>
                  <a:lnTo>
                    <a:pt x="519150" y="544907"/>
                  </a:lnTo>
                  <a:lnTo>
                    <a:pt x="519150" y="110088"/>
                  </a:lnTo>
                  <a:close/>
                  <a:moveTo>
                    <a:pt x="36138" y="36082"/>
                  </a:moveTo>
                  <a:lnTo>
                    <a:pt x="36138" y="570640"/>
                  </a:lnTo>
                  <a:lnTo>
                    <a:pt x="440955" y="570640"/>
                  </a:lnTo>
                  <a:lnTo>
                    <a:pt x="440955" y="36082"/>
                  </a:lnTo>
                  <a:close/>
                  <a:moveTo>
                    <a:pt x="0" y="0"/>
                  </a:moveTo>
                  <a:lnTo>
                    <a:pt x="477093" y="0"/>
                  </a:lnTo>
                  <a:lnTo>
                    <a:pt x="477093" y="606722"/>
                  </a:lnTo>
                  <a:lnTo>
                    <a:pt x="0" y="606722"/>
                  </a:lnTo>
                  <a:close/>
                </a:path>
              </a:pathLst>
            </a:custGeom>
            <a:solidFill>
              <a:srgbClr val="404040"/>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矩形 18"/>
            <p:cNvSpPr/>
            <p:nvPr/>
          </p:nvSpPr>
          <p:spPr>
            <a:xfrm>
              <a:off x="2243" y="3837"/>
              <a:ext cx="6742" cy="1221"/>
            </a:xfrm>
            <a:prstGeom prst="rect">
              <a:avLst/>
            </a:prstGeom>
          </p:spPr>
          <p:txBody>
            <a:bodyPr wrap="square">
              <a:spAutoFit/>
            </a:bodyPr>
            <a:lstStyle/>
            <a:p>
              <a:pPr>
                <a:lnSpc>
                  <a:spcPct val="130000"/>
                </a:lnSpc>
              </a:pPr>
              <a:r>
                <a:rPr lang="en-US" altLang="zh-CN" dirty="0">
                  <a:solidFill>
                    <a:schemeClr val="bg1"/>
                  </a:solidFill>
                  <a:latin typeface="Arial" panose="020B0604020202020204" pitchFamily="34" charset="0"/>
                  <a:ea typeface="微软雅黑 Light" panose="020B0502040204020203" pitchFamily="34" charset="-122"/>
                  <a:cs typeface="Arial" panose="020B0604020202020204" pitchFamily="34" charset="0"/>
                </a:rPr>
                <a:t>Lack of competitiveness in the electric vehicle market.</a:t>
              </a:r>
              <a:r>
                <a:rPr lang="en-US" altLang="zh-CN" sz="1800" kern="100" dirty="0">
                  <a:solidFill>
                    <a:schemeClr val="bg1"/>
                  </a:solidFill>
                  <a:effectLst/>
                  <a:latin typeface="Calibri" panose="020F0502020204030204" pitchFamily="34" charset="0"/>
                  <a:ea typeface="宋体" panose="02010600030101010101" pitchFamily="2" charset="-122"/>
                  <a:cs typeface="Arial Unicode MS"/>
                </a:rPr>
                <a:t> (</a:t>
              </a:r>
              <a:r>
                <a:rPr lang="en-US" altLang="zh-CN" sz="1800" kern="100" dirty="0" err="1">
                  <a:solidFill>
                    <a:schemeClr val="bg1"/>
                  </a:solidFill>
                  <a:effectLst/>
                  <a:latin typeface="Calibri" panose="020F0502020204030204" pitchFamily="34" charset="0"/>
                  <a:ea typeface="宋体" panose="02010600030101010101" pitchFamily="2" charset="-122"/>
                  <a:cs typeface="Arial Unicode MS"/>
                </a:rPr>
                <a:t>Sudhakaran</a:t>
              </a:r>
              <a:r>
                <a:rPr lang="en-US" altLang="zh-CN" sz="1800" kern="100" dirty="0">
                  <a:solidFill>
                    <a:schemeClr val="bg1"/>
                  </a:solidFill>
                  <a:effectLst/>
                  <a:latin typeface="Calibri" panose="020F0502020204030204" pitchFamily="34" charset="0"/>
                  <a:ea typeface="宋体" panose="02010600030101010101" pitchFamily="2" charset="-122"/>
                  <a:cs typeface="Arial Unicode MS"/>
                </a:rPr>
                <a:t>, A. 2023)</a:t>
              </a:r>
              <a:endParaRPr lang="en-US" altLang="zh-CN" dirty="0">
                <a:solidFill>
                  <a:schemeClr val="bg1"/>
                </a:solidFill>
                <a:latin typeface="Arial" panose="020B0604020202020204" pitchFamily="34" charset="0"/>
                <a:ea typeface="微软雅黑 Light" panose="020B0502040204020203" pitchFamily="34" charset="-122"/>
                <a:cs typeface="Arial" panose="020B0604020202020204" pitchFamily="34" charset="0"/>
              </a:endParaRPr>
            </a:p>
          </p:txBody>
        </p:sp>
      </p:grpSp>
      <p:grpSp>
        <p:nvGrpSpPr>
          <p:cNvPr id="12" name="组合 11"/>
          <p:cNvGrpSpPr/>
          <p:nvPr/>
        </p:nvGrpSpPr>
        <p:grpSpPr>
          <a:xfrm>
            <a:off x="203200" y="3064058"/>
            <a:ext cx="5871844" cy="1170377"/>
            <a:chOff x="757" y="3532"/>
            <a:chExt cx="9247" cy="1843"/>
          </a:xfrm>
        </p:grpSpPr>
        <p:sp>
          <p:nvSpPr>
            <p:cNvPr id="22" name="矩形 21"/>
            <p:cNvSpPr/>
            <p:nvPr>
              <p:custDataLst>
                <p:tags r:id="rId4"/>
              </p:custDataLst>
            </p:nvPr>
          </p:nvSpPr>
          <p:spPr>
            <a:xfrm>
              <a:off x="757" y="3710"/>
              <a:ext cx="1486" cy="148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3" name="presentation_134458"/>
            <p:cNvSpPr>
              <a:spLocks noChangeAspect="1"/>
            </p:cNvSpPr>
            <p:nvPr>
              <p:custDataLst>
                <p:tags r:id="rId5"/>
              </p:custDataLst>
            </p:nvPr>
          </p:nvSpPr>
          <p:spPr bwMode="auto">
            <a:xfrm>
              <a:off x="1108" y="4062"/>
              <a:ext cx="784" cy="782"/>
            </a:xfrm>
            <a:custGeom>
              <a:avLst/>
              <a:gdLst>
                <a:gd name="connsiteX0" fmla="*/ 555294 w 607639"/>
                <a:gd name="connsiteY0" fmla="*/ 484822 h 606722"/>
                <a:gd name="connsiteX1" fmla="*/ 555294 w 607639"/>
                <a:gd name="connsiteY1" fmla="*/ 508820 h 606722"/>
                <a:gd name="connsiteX2" fmla="*/ 571496 w 607639"/>
                <a:gd name="connsiteY2" fmla="*/ 508820 h 606722"/>
                <a:gd name="connsiteX3" fmla="*/ 571496 w 607639"/>
                <a:gd name="connsiteY3" fmla="*/ 484822 h 606722"/>
                <a:gd name="connsiteX4" fmla="*/ 95969 w 607639"/>
                <a:gd name="connsiteY4" fmla="*/ 477587 h 606722"/>
                <a:gd name="connsiteX5" fmla="*/ 381124 w 607639"/>
                <a:gd name="connsiteY5" fmla="*/ 477587 h 606722"/>
                <a:gd name="connsiteX6" fmla="*/ 381124 w 607639"/>
                <a:gd name="connsiteY6" fmla="*/ 513575 h 606722"/>
                <a:gd name="connsiteX7" fmla="*/ 95969 w 607639"/>
                <a:gd name="connsiteY7" fmla="*/ 513575 h 606722"/>
                <a:gd name="connsiteX8" fmla="*/ 95969 w 607639"/>
                <a:gd name="connsiteY8" fmla="*/ 417536 h 606722"/>
                <a:gd name="connsiteX9" fmla="*/ 381124 w 607639"/>
                <a:gd name="connsiteY9" fmla="*/ 417536 h 606722"/>
                <a:gd name="connsiteX10" fmla="*/ 381124 w 607639"/>
                <a:gd name="connsiteY10" fmla="*/ 453524 h 606722"/>
                <a:gd name="connsiteX11" fmla="*/ 95969 w 607639"/>
                <a:gd name="connsiteY11" fmla="*/ 453524 h 606722"/>
                <a:gd name="connsiteX12" fmla="*/ 95969 w 607639"/>
                <a:gd name="connsiteY12" fmla="*/ 273300 h 606722"/>
                <a:gd name="connsiteX13" fmla="*/ 381124 w 607639"/>
                <a:gd name="connsiteY13" fmla="*/ 273300 h 606722"/>
                <a:gd name="connsiteX14" fmla="*/ 381124 w 607639"/>
                <a:gd name="connsiteY14" fmla="*/ 309359 h 606722"/>
                <a:gd name="connsiteX15" fmla="*/ 95969 w 607639"/>
                <a:gd name="connsiteY15" fmla="*/ 309359 h 606722"/>
                <a:gd name="connsiteX16" fmla="*/ 95969 w 607639"/>
                <a:gd name="connsiteY16" fmla="*/ 213178 h 606722"/>
                <a:gd name="connsiteX17" fmla="*/ 381124 w 607639"/>
                <a:gd name="connsiteY17" fmla="*/ 213178 h 606722"/>
                <a:gd name="connsiteX18" fmla="*/ 381124 w 607639"/>
                <a:gd name="connsiteY18" fmla="*/ 249308 h 606722"/>
                <a:gd name="connsiteX19" fmla="*/ 95969 w 607639"/>
                <a:gd name="connsiteY19" fmla="*/ 249308 h 606722"/>
                <a:gd name="connsiteX20" fmla="*/ 95969 w 607639"/>
                <a:gd name="connsiteY20" fmla="*/ 153127 h 606722"/>
                <a:gd name="connsiteX21" fmla="*/ 381124 w 607639"/>
                <a:gd name="connsiteY21" fmla="*/ 153127 h 606722"/>
                <a:gd name="connsiteX22" fmla="*/ 381124 w 607639"/>
                <a:gd name="connsiteY22" fmla="*/ 189186 h 606722"/>
                <a:gd name="connsiteX23" fmla="*/ 95969 w 607639"/>
                <a:gd name="connsiteY23" fmla="*/ 189186 h 606722"/>
                <a:gd name="connsiteX24" fmla="*/ 563395 w 607639"/>
                <a:gd name="connsiteY24" fmla="*/ 110533 h 606722"/>
                <a:gd name="connsiteX25" fmla="*/ 555294 w 607639"/>
                <a:gd name="connsiteY25" fmla="*/ 121732 h 606722"/>
                <a:gd name="connsiteX26" fmla="*/ 555294 w 607639"/>
                <a:gd name="connsiteY26" fmla="*/ 448735 h 606722"/>
                <a:gd name="connsiteX27" fmla="*/ 571496 w 607639"/>
                <a:gd name="connsiteY27" fmla="*/ 448735 h 606722"/>
                <a:gd name="connsiteX28" fmla="*/ 571496 w 607639"/>
                <a:gd name="connsiteY28" fmla="*/ 121732 h 606722"/>
                <a:gd name="connsiteX29" fmla="*/ 163924 w 607639"/>
                <a:gd name="connsiteY29" fmla="*/ 93076 h 606722"/>
                <a:gd name="connsiteX30" fmla="*/ 313099 w 607639"/>
                <a:gd name="connsiteY30" fmla="*/ 93076 h 606722"/>
                <a:gd name="connsiteX31" fmla="*/ 313099 w 607639"/>
                <a:gd name="connsiteY31" fmla="*/ 129135 h 606722"/>
                <a:gd name="connsiteX32" fmla="*/ 163924 w 607639"/>
                <a:gd name="connsiteY32" fmla="*/ 129135 h 606722"/>
                <a:gd name="connsiteX33" fmla="*/ 563395 w 607639"/>
                <a:gd name="connsiteY33" fmla="*/ 49114 h 606722"/>
                <a:gd name="connsiteX34" fmla="*/ 607639 w 607639"/>
                <a:gd name="connsiteY34" fmla="*/ 110088 h 606722"/>
                <a:gd name="connsiteX35" fmla="*/ 607639 w 607639"/>
                <a:gd name="connsiteY35" fmla="*/ 544907 h 606722"/>
                <a:gd name="connsiteX36" fmla="*/ 519150 w 607639"/>
                <a:gd name="connsiteY36" fmla="*/ 544907 h 606722"/>
                <a:gd name="connsiteX37" fmla="*/ 519150 w 607639"/>
                <a:gd name="connsiteY37" fmla="*/ 110088 h 606722"/>
                <a:gd name="connsiteX38" fmla="*/ 36138 w 607639"/>
                <a:gd name="connsiteY38" fmla="*/ 36082 h 606722"/>
                <a:gd name="connsiteX39" fmla="*/ 36138 w 607639"/>
                <a:gd name="connsiteY39" fmla="*/ 570640 h 606722"/>
                <a:gd name="connsiteX40" fmla="*/ 440955 w 607639"/>
                <a:gd name="connsiteY40" fmla="*/ 570640 h 606722"/>
                <a:gd name="connsiteX41" fmla="*/ 440955 w 607639"/>
                <a:gd name="connsiteY41" fmla="*/ 36082 h 606722"/>
                <a:gd name="connsiteX42" fmla="*/ 0 w 607639"/>
                <a:gd name="connsiteY42" fmla="*/ 0 h 606722"/>
                <a:gd name="connsiteX43" fmla="*/ 477093 w 607639"/>
                <a:gd name="connsiteY43" fmla="*/ 0 h 606722"/>
                <a:gd name="connsiteX44" fmla="*/ 477093 w 607639"/>
                <a:gd name="connsiteY44" fmla="*/ 606722 h 606722"/>
                <a:gd name="connsiteX45" fmla="*/ 0 w 607639"/>
                <a:gd name="connsiteY45" fmla="*/ 606722 h 606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607639" h="606722">
                  <a:moveTo>
                    <a:pt x="555294" y="484822"/>
                  </a:moveTo>
                  <a:lnTo>
                    <a:pt x="555294" y="508820"/>
                  </a:lnTo>
                  <a:lnTo>
                    <a:pt x="571496" y="508820"/>
                  </a:lnTo>
                  <a:lnTo>
                    <a:pt x="571496" y="484822"/>
                  </a:lnTo>
                  <a:close/>
                  <a:moveTo>
                    <a:pt x="95969" y="477587"/>
                  </a:moveTo>
                  <a:lnTo>
                    <a:pt x="381124" y="477587"/>
                  </a:lnTo>
                  <a:lnTo>
                    <a:pt x="381124" y="513575"/>
                  </a:lnTo>
                  <a:lnTo>
                    <a:pt x="95969" y="513575"/>
                  </a:lnTo>
                  <a:close/>
                  <a:moveTo>
                    <a:pt x="95969" y="417536"/>
                  </a:moveTo>
                  <a:lnTo>
                    <a:pt x="381124" y="417536"/>
                  </a:lnTo>
                  <a:lnTo>
                    <a:pt x="381124" y="453524"/>
                  </a:lnTo>
                  <a:lnTo>
                    <a:pt x="95969" y="453524"/>
                  </a:lnTo>
                  <a:close/>
                  <a:moveTo>
                    <a:pt x="95969" y="273300"/>
                  </a:moveTo>
                  <a:lnTo>
                    <a:pt x="381124" y="273300"/>
                  </a:lnTo>
                  <a:lnTo>
                    <a:pt x="381124" y="309359"/>
                  </a:lnTo>
                  <a:lnTo>
                    <a:pt x="95969" y="309359"/>
                  </a:lnTo>
                  <a:close/>
                  <a:moveTo>
                    <a:pt x="95969" y="213178"/>
                  </a:moveTo>
                  <a:lnTo>
                    <a:pt x="381124" y="213178"/>
                  </a:lnTo>
                  <a:lnTo>
                    <a:pt x="381124" y="249308"/>
                  </a:lnTo>
                  <a:lnTo>
                    <a:pt x="95969" y="249308"/>
                  </a:lnTo>
                  <a:close/>
                  <a:moveTo>
                    <a:pt x="95969" y="153127"/>
                  </a:moveTo>
                  <a:lnTo>
                    <a:pt x="381124" y="153127"/>
                  </a:lnTo>
                  <a:lnTo>
                    <a:pt x="381124" y="189186"/>
                  </a:lnTo>
                  <a:lnTo>
                    <a:pt x="95969" y="189186"/>
                  </a:lnTo>
                  <a:close/>
                  <a:moveTo>
                    <a:pt x="563395" y="110533"/>
                  </a:moveTo>
                  <a:lnTo>
                    <a:pt x="555294" y="121732"/>
                  </a:lnTo>
                  <a:lnTo>
                    <a:pt x="555294" y="448735"/>
                  </a:lnTo>
                  <a:lnTo>
                    <a:pt x="571496" y="448735"/>
                  </a:lnTo>
                  <a:lnTo>
                    <a:pt x="571496" y="121732"/>
                  </a:lnTo>
                  <a:close/>
                  <a:moveTo>
                    <a:pt x="163924" y="93076"/>
                  </a:moveTo>
                  <a:lnTo>
                    <a:pt x="313099" y="93076"/>
                  </a:lnTo>
                  <a:lnTo>
                    <a:pt x="313099" y="129135"/>
                  </a:lnTo>
                  <a:lnTo>
                    <a:pt x="163924" y="129135"/>
                  </a:lnTo>
                  <a:close/>
                  <a:moveTo>
                    <a:pt x="563395" y="49114"/>
                  </a:moveTo>
                  <a:lnTo>
                    <a:pt x="607639" y="110088"/>
                  </a:lnTo>
                  <a:lnTo>
                    <a:pt x="607639" y="544907"/>
                  </a:lnTo>
                  <a:lnTo>
                    <a:pt x="519150" y="544907"/>
                  </a:lnTo>
                  <a:lnTo>
                    <a:pt x="519150" y="110088"/>
                  </a:lnTo>
                  <a:close/>
                  <a:moveTo>
                    <a:pt x="36138" y="36082"/>
                  </a:moveTo>
                  <a:lnTo>
                    <a:pt x="36138" y="570640"/>
                  </a:lnTo>
                  <a:lnTo>
                    <a:pt x="440955" y="570640"/>
                  </a:lnTo>
                  <a:lnTo>
                    <a:pt x="440955" y="36082"/>
                  </a:lnTo>
                  <a:close/>
                  <a:moveTo>
                    <a:pt x="0" y="0"/>
                  </a:moveTo>
                  <a:lnTo>
                    <a:pt x="477093" y="0"/>
                  </a:lnTo>
                  <a:lnTo>
                    <a:pt x="477093" y="606722"/>
                  </a:lnTo>
                  <a:lnTo>
                    <a:pt x="0" y="606722"/>
                  </a:lnTo>
                  <a:close/>
                </a:path>
              </a:pathLst>
            </a:custGeom>
            <a:solidFill>
              <a:srgbClr val="404040"/>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 name="矩形 23"/>
            <p:cNvSpPr/>
            <p:nvPr>
              <p:custDataLst>
                <p:tags r:id="rId6"/>
              </p:custDataLst>
            </p:nvPr>
          </p:nvSpPr>
          <p:spPr>
            <a:xfrm>
              <a:off x="2315" y="3532"/>
              <a:ext cx="7689" cy="1843"/>
            </a:xfrm>
            <a:prstGeom prst="rect">
              <a:avLst/>
            </a:prstGeom>
          </p:spPr>
          <p:txBody>
            <a:bodyPr wrap="square">
              <a:spAutoFit/>
            </a:bodyPr>
            <a:lstStyle/>
            <a:p>
              <a:pPr>
                <a:lnSpc>
                  <a:spcPct val="130000"/>
                </a:lnSpc>
              </a:pPr>
              <a:r>
                <a:rPr lang="en-US" altLang="zh-CN" dirty="0">
                  <a:solidFill>
                    <a:schemeClr val="bg1"/>
                  </a:solidFill>
                  <a:latin typeface="Arial" panose="020B0604020202020204" pitchFamily="34" charset="0"/>
                  <a:ea typeface="微软雅黑 Light" panose="020B0502040204020203" pitchFamily="34" charset="-122"/>
                  <a:cs typeface="Arial" panose="020B0604020202020204" pitchFamily="34" charset="0"/>
                </a:rPr>
                <a:t>Brand image affected by massive recalls and emissions scandals (</a:t>
              </a:r>
              <a:r>
                <a:rPr lang="en-US" altLang="zh-CN" dirty="0" err="1">
                  <a:solidFill>
                    <a:schemeClr val="bg1"/>
                  </a:solidFill>
                  <a:latin typeface="Arial" panose="020B0604020202020204" pitchFamily="34" charset="0"/>
                  <a:ea typeface="微软雅黑 Light" panose="020B0502040204020203" pitchFamily="34" charset="-122"/>
                  <a:cs typeface="Arial" panose="020B0604020202020204" pitchFamily="34" charset="0"/>
                </a:rPr>
                <a:t>Almoatazbillah</a:t>
              </a:r>
              <a:r>
                <a:rPr lang="en-US" altLang="zh-CN" dirty="0">
                  <a:solidFill>
                    <a:schemeClr val="bg1"/>
                  </a:solidFill>
                  <a:latin typeface="Arial" panose="020B0604020202020204" pitchFamily="34" charset="0"/>
                  <a:ea typeface="微软雅黑 Light" panose="020B0502040204020203" pitchFamily="34" charset="-122"/>
                  <a:cs typeface="Arial" panose="020B0604020202020204" pitchFamily="34" charset="0"/>
                </a:rPr>
                <a:t> S. Hassan. 2019)</a:t>
              </a:r>
            </a:p>
          </p:txBody>
        </p:sp>
      </p:grpSp>
      <p:grpSp>
        <p:nvGrpSpPr>
          <p:cNvPr id="25" name="组合 24"/>
          <p:cNvGrpSpPr/>
          <p:nvPr/>
        </p:nvGrpSpPr>
        <p:grpSpPr>
          <a:xfrm>
            <a:off x="179705" y="4457969"/>
            <a:ext cx="5895339" cy="943610"/>
            <a:chOff x="757" y="5509"/>
            <a:chExt cx="9284" cy="1486"/>
          </a:xfrm>
        </p:grpSpPr>
        <p:sp>
          <p:nvSpPr>
            <p:cNvPr id="26" name="矩形 25"/>
            <p:cNvSpPr/>
            <p:nvPr>
              <p:custDataLst>
                <p:tags r:id="rId1"/>
              </p:custDataLst>
            </p:nvPr>
          </p:nvSpPr>
          <p:spPr>
            <a:xfrm>
              <a:off x="757" y="5509"/>
              <a:ext cx="1486" cy="148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7" name="presentation_134458"/>
            <p:cNvSpPr>
              <a:spLocks noChangeAspect="1"/>
            </p:cNvSpPr>
            <p:nvPr>
              <p:custDataLst>
                <p:tags r:id="rId2"/>
              </p:custDataLst>
            </p:nvPr>
          </p:nvSpPr>
          <p:spPr bwMode="auto">
            <a:xfrm>
              <a:off x="1108" y="5887"/>
              <a:ext cx="784" cy="729"/>
            </a:xfrm>
            <a:custGeom>
              <a:avLst/>
              <a:gdLst>
                <a:gd name="connsiteX0" fmla="*/ 80464 w 542555"/>
                <a:gd name="connsiteY0" fmla="*/ 402778 h 504622"/>
                <a:gd name="connsiteX1" fmla="*/ 384617 w 542555"/>
                <a:gd name="connsiteY1" fmla="*/ 402778 h 504622"/>
                <a:gd name="connsiteX2" fmla="*/ 384617 w 542555"/>
                <a:gd name="connsiteY2" fmla="*/ 425768 h 504622"/>
                <a:gd name="connsiteX3" fmla="*/ 80464 w 542555"/>
                <a:gd name="connsiteY3" fmla="*/ 425768 h 504622"/>
                <a:gd name="connsiteX4" fmla="*/ 476530 w 542555"/>
                <a:gd name="connsiteY4" fmla="*/ 395670 h 504622"/>
                <a:gd name="connsiteX5" fmla="*/ 453565 w 542555"/>
                <a:gd name="connsiteY5" fmla="*/ 401404 h 504622"/>
                <a:gd name="connsiteX6" fmla="*/ 453565 w 542555"/>
                <a:gd name="connsiteY6" fmla="*/ 427208 h 504622"/>
                <a:gd name="connsiteX7" fmla="*/ 479401 w 542555"/>
                <a:gd name="connsiteY7" fmla="*/ 422908 h 504622"/>
                <a:gd name="connsiteX8" fmla="*/ 80464 w 542555"/>
                <a:gd name="connsiteY8" fmla="*/ 355419 h 504622"/>
                <a:gd name="connsiteX9" fmla="*/ 384617 w 542555"/>
                <a:gd name="connsiteY9" fmla="*/ 355419 h 504622"/>
                <a:gd name="connsiteX10" fmla="*/ 384617 w 542555"/>
                <a:gd name="connsiteY10" fmla="*/ 379788 h 504622"/>
                <a:gd name="connsiteX11" fmla="*/ 80464 w 542555"/>
                <a:gd name="connsiteY11" fmla="*/ 379788 h 504622"/>
                <a:gd name="connsiteX12" fmla="*/ 80464 w 542555"/>
                <a:gd name="connsiteY12" fmla="*/ 303923 h 504622"/>
                <a:gd name="connsiteX13" fmla="*/ 384617 w 542555"/>
                <a:gd name="connsiteY13" fmla="*/ 303923 h 504622"/>
                <a:gd name="connsiteX14" fmla="*/ 384617 w 542555"/>
                <a:gd name="connsiteY14" fmla="*/ 326913 h 504622"/>
                <a:gd name="connsiteX15" fmla="*/ 80464 w 542555"/>
                <a:gd name="connsiteY15" fmla="*/ 326913 h 504622"/>
                <a:gd name="connsiteX16" fmla="*/ 163686 w 542555"/>
                <a:gd name="connsiteY16" fmla="*/ 235184 h 504622"/>
                <a:gd name="connsiteX17" fmla="*/ 384616 w 542555"/>
                <a:gd name="connsiteY17" fmla="*/ 235184 h 504622"/>
                <a:gd name="connsiteX18" fmla="*/ 384616 w 542555"/>
                <a:gd name="connsiteY18" fmla="*/ 257944 h 504622"/>
                <a:gd name="connsiteX19" fmla="*/ 163686 w 542555"/>
                <a:gd name="connsiteY19" fmla="*/ 257944 h 504622"/>
                <a:gd name="connsiteX20" fmla="*/ 479401 w 542555"/>
                <a:gd name="connsiteY20" fmla="*/ 232241 h 504622"/>
                <a:gd name="connsiteX21" fmla="*/ 496625 w 542555"/>
                <a:gd name="connsiteY21" fmla="*/ 364131 h 504622"/>
                <a:gd name="connsiteX22" fmla="*/ 512413 w 542555"/>
                <a:gd name="connsiteY22" fmla="*/ 359830 h 504622"/>
                <a:gd name="connsiteX23" fmla="*/ 453565 w 542555"/>
                <a:gd name="connsiteY23" fmla="*/ 226506 h 504622"/>
                <a:gd name="connsiteX24" fmla="*/ 453565 w 542555"/>
                <a:gd name="connsiteY24" fmla="*/ 375599 h 504622"/>
                <a:gd name="connsiteX25" fmla="*/ 472224 w 542555"/>
                <a:gd name="connsiteY25" fmla="*/ 371299 h 504622"/>
                <a:gd name="connsiteX26" fmla="*/ 163686 w 542555"/>
                <a:gd name="connsiteY26" fmla="*/ 183457 h 504622"/>
                <a:gd name="connsiteX27" fmla="*/ 384616 w 542555"/>
                <a:gd name="connsiteY27" fmla="*/ 183457 h 504622"/>
                <a:gd name="connsiteX28" fmla="*/ 384616 w 542555"/>
                <a:gd name="connsiteY28" fmla="*/ 207826 h 504622"/>
                <a:gd name="connsiteX29" fmla="*/ 163686 w 542555"/>
                <a:gd name="connsiteY29" fmla="*/ 207826 h 504622"/>
                <a:gd name="connsiteX30" fmla="*/ 71785 w 542555"/>
                <a:gd name="connsiteY30" fmla="*/ 154720 h 504622"/>
                <a:gd name="connsiteX31" fmla="*/ 64601 w 542555"/>
                <a:gd name="connsiteY31" fmla="*/ 171944 h 504622"/>
                <a:gd name="connsiteX32" fmla="*/ 90464 w 542555"/>
                <a:gd name="connsiteY32" fmla="*/ 202085 h 504622"/>
                <a:gd name="connsiteX33" fmla="*/ 99085 w 542555"/>
                <a:gd name="connsiteY33" fmla="*/ 202085 h 504622"/>
                <a:gd name="connsiteX34" fmla="*/ 78969 w 542555"/>
                <a:gd name="connsiteY34" fmla="*/ 207826 h 504622"/>
                <a:gd name="connsiteX35" fmla="*/ 54543 w 542555"/>
                <a:gd name="connsiteY35" fmla="*/ 177685 h 504622"/>
                <a:gd name="connsiteX36" fmla="*/ 71785 w 542555"/>
                <a:gd name="connsiteY36" fmla="*/ 154720 h 504622"/>
                <a:gd name="connsiteX37" fmla="*/ 88913 w 542555"/>
                <a:gd name="connsiteY37" fmla="*/ 149082 h 504622"/>
                <a:gd name="connsiteX38" fmla="*/ 116214 w 542555"/>
                <a:gd name="connsiteY38" fmla="*/ 167721 h 504622"/>
                <a:gd name="connsiteX39" fmla="*/ 98971 w 542555"/>
                <a:gd name="connsiteY39" fmla="*/ 196398 h 504622"/>
                <a:gd name="connsiteX40" fmla="*/ 70234 w 542555"/>
                <a:gd name="connsiteY40" fmla="*/ 179192 h 504622"/>
                <a:gd name="connsiteX41" fmla="*/ 88913 w 542555"/>
                <a:gd name="connsiteY41" fmla="*/ 149082 h 504622"/>
                <a:gd name="connsiteX42" fmla="*/ 24400 w 542555"/>
                <a:gd name="connsiteY42" fmla="*/ 124722 h 504622"/>
                <a:gd name="connsiteX43" fmla="*/ 24400 w 542555"/>
                <a:gd name="connsiteY43" fmla="*/ 465915 h 504622"/>
                <a:gd name="connsiteX44" fmla="*/ 429164 w 542555"/>
                <a:gd name="connsiteY44" fmla="*/ 465915 h 504622"/>
                <a:gd name="connsiteX45" fmla="*/ 429164 w 542555"/>
                <a:gd name="connsiteY45" fmla="*/ 124722 h 504622"/>
                <a:gd name="connsiteX46" fmla="*/ 434905 w 542555"/>
                <a:gd name="connsiteY46" fmla="*/ 86015 h 504622"/>
                <a:gd name="connsiteX47" fmla="*/ 324385 w 542555"/>
                <a:gd name="connsiteY47" fmla="*/ 100351 h 504622"/>
                <a:gd name="connsiteX48" fmla="*/ 436341 w 542555"/>
                <a:gd name="connsiteY48" fmla="*/ 100351 h 504622"/>
                <a:gd name="connsiteX49" fmla="*/ 426293 w 542555"/>
                <a:gd name="connsiteY49" fmla="*/ 30105 h 504622"/>
                <a:gd name="connsiteX50" fmla="*/ 182287 w 542555"/>
                <a:gd name="connsiteY50" fmla="*/ 94617 h 504622"/>
                <a:gd name="connsiteX51" fmla="*/ 434905 w 542555"/>
                <a:gd name="connsiteY51" fmla="*/ 60211 h 504622"/>
                <a:gd name="connsiteX52" fmla="*/ 443517 w 542555"/>
                <a:gd name="connsiteY52" fmla="*/ 0 h 504622"/>
                <a:gd name="connsiteX53" fmla="*/ 542555 w 542555"/>
                <a:gd name="connsiteY53" fmla="*/ 378466 h 504622"/>
                <a:gd name="connsiteX54" fmla="*/ 499495 w 542555"/>
                <a:gd name="connsiteY54" fmla="*/ 388502 h 504622"/>
                <a:gd name="connsiteX55" fmla="*/ 508107 w 542555"/>
                <a:gd name="connsiteY55" fmla="*/ 444411 h 504622"/>
                <a:gd name="connsiteX56" fmla="*/ 453565 w 542555"/>
                <a:gd name="connsiteY56" fmla="*/ 451579 h 504622"/>
                <a:gd name="connsiteX57" fmla="*/ 453565 w 542555"/>
                <a:gd name="connsiteY57" fmla="*/ 490286 h 504622"/>
                <a:gd name="connsiteX58" fmla="*/ 163628 w 542555"/>
                <a:gd name="connsiteY58" fmla="*/ 490286 h 504622"/>
                <a:gd name="connsiteX59" fmla="*/ 57413 w 542555"/>
                <a:gd name="connsiteY59" fmla="*/ 504622 h 504622"/>
                <a:gd name="connsiteX60" fmla="*/ 55978 w 542555"/>
                <a:gd name="connsiteY60" fmla="*/ 490286 h 504622"/>
                <a:gd name="connsiteX61" fmla="*/ 0 w 542555"/>
                <a:gd name="connsiteY61" fmla="*/ 490286 h 504622"/>
                <a:gd name="connsiteX62" fmla="*/ 0 w 542555"/>
                <a:gd name="connsiteY62" fmla="*/ 100351 h 504622"/>
                <a:gd name="connsiteX63" fmla="*/ 61719 w 542555"/>
                <a:gd name="connsiteY63" fmla="*/ 100351 h 5046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42555" h="504622">
                  <a:moveTo>
                    <a:pt x="80464" y="402778"/>
                  </a:moveTo>
                  <a:lnTo>
                    <a:pt x="384617" y="402778"/>
                  </a:lnTo>
                  <a:lnTo>
                    <a:pt x="384617" y="425768"/>
                  </a:lnTo>
                  <a:lnTo>
                    <a:pt x="80464" y="425768"/>
                  </a:lnTo>
                  <a:close/>
                  <a:moveTo>
                    <a:pt x="476530" y="395670"/>
                  </a:moveTo>
                  <a:lnTo>
                    <a:pt x="453565" y="401404"/>
                  </a:lnTo>
                  <a:lnTo>
                    <a:pt x="453565" y="427208"/>
                  </a:lnTo>
                  <a:lnTo>
                    <a:pt x="479401" y="422908"/>
                  </a:lnTo>
                  <a:close/>
                  <a:moveTo>
                    <a:pt x="80464" y="355419"/>
                  </a:moveTo>
                  <a:lnTo>
                    <a:pt x="384617" y="355419"/>
                  </a:lnTo>
                  <a:lnTo>
                    <a:pt x="384617" y="379788"/>
                  </a:lnTo>
                  <a:lnTo>
                    <a:pt x="80464" y="379788"/>
                  </a:lnTo>
                  <a:close/>
                  <a:moveTo>
                    <a:pt x="80464" y="303923"/>
                  </a:moveTo>
                  <a:lnTo>
                    <a:pt x="384617" y="303923"/>
                  </a:lnTo>
                  <a:lnTo>
                    <a:pt x="384617" y="326913"/>
                  </a:lnTo>
                  <a:lnTo>
                    <a:pt x="80464" y="326913"/>
                  </a:lnTo>
                  <a:close/>
                  <a:moveTo>
                    <a:pt x="163686" y="235184"/>
                  </a:moveTo>
                  <a:lnTo>
                    <a:pt x="384616" y="235184"/>
                  </a:lnTo>
                  <a:lnTo>
                    <a:pt x="384616" y="257944"/>
                  </a:lnTo>
                  <a:lnTo>
                    <a:pt x="163686" y="257944"/>
                  </a:lnTo>
                  <a:close/>
                  <a:moveTo>
                    <a:pt x="479401" y="232241"/>
                  </a:moveTo>
                  <a:lnTo>
                    <a:pt x="496625" y="364131"/>
                  </a:lnTo>
                  <a:lnTo>
                    <a:pt x="512413" y="359830"/>
                  </a:lnTo>
                  <a:close/>
                  <a:moveTo>
                    <a:pt x="453565" y="226506"/>
                  </a:moveTo>
                  <a:lnTo>
                    <a:pt x="453565" y="375599"/>
                  </a:lnTo>
                  <a:lnTo>
                    <a:pt x="472224" y="371299"/>
                  </a:lnTo>
                  <a:close/>
                  <a:moveTo>
                    <a:pt x="163686" y="183457"/>
                  </a:moveTo>
                  <a:lnTo>
                    <a:pt x="384616" y="183457"/>
                  </a:lnTo>
                  <a:lnTo>
                    <a:pt x="384616" y="207826"/>
                  </a:lnTo>
                  <a:lnTo>
                    <a:pt x="163686" y="207826"/>
                  </a:lnTo>
                  <a:close/>
                  <a:moveTo>
                    <a:pt x="71785" y="154720"/>
                  </a:moveTo>
                  <a:cubicBezTo>
                    <a:pt x="67475" y="159026"/>
                    <a:pt x="64601" y="164767"/>
                    <a:pt x="64601" y="171944"/>
                  </a:cubicBezTo>
                  <a:cubicBezTo>
                    <a:pt x="63164" y="186297"/>
                    <a:pt x="74659" y="200650"/>
                    <a:pt x="90464" y="202085"/>
                  </a:cubicBezTo>
                  <a:cubicBezTo>
                    <a:pt x="93338" y="202085"/>
                    <a:pt x="96212" y="202085"/>
                    <a:pt x="99085" y="202085"/>
                  </a:cubicBezTo>
                  <a:cubicBezTo>
                    <a:pt x="93338" y="206391"/>
                    <a:pt x="87590" y="207826"/>
                    <a:pt x="78969" y="207826"/>
                  </a:cubicBezTo>
                  <a:cubicBezTo>
                    <a:pt x="64601" y="206391"/>
                    <a:pt x="53106" y="192038"/>
                    <a:pt x="54543" y="177685"/>
                  </a:cubicBezTo>
                  <a:cubicBezTo>
                    <a:pt x="55979" y="167638"/>
                    <a:pt x="63164" y="159026"/>
                    <a:pt x="71785" y="154720"/>
                  </a:cubicBezTo>
                  <a:close/>
                  <a:moveTo>
                    <a:pt x="88913" y="149082"/>
                  </a:moveTo>
                  <a:cubicBezTo>
                    <a:pt x="101845" y="146214"/>
                    <a:pt x="113340" y="154817"/>
                    <a:pt x="116214" y="167721"/>
                  </a:cubicBezTo>
                  <a:cubicBezTo>
                    <a:pt x="119087" y="182059"/>
                    <a:pt x="111903" y="193530"/>
                    <a:pt x="98971" y="196398"/>
                  </a:cubicBezTo>
                  <a:cubicBezTo>
                    <a:pt x="86039" y="200699"/>
                    <a:pt x="73108" y="192096"/>
                    <a:pt x="70234" y="179192"/>
                  </a:cubicBezTo>
                  <a:cubicBezTo>
                    <a:pt x="67360" y="166287"/>
                    <a:pt x="75981" y="153383"/>
                    <a:pt x="88913" y="149082"/>
                  </a:cubicBezTo>
                  <a:close/>
                  <a:moveTo>
                    <a:pt x="24400" y="124722"/>
                  </a:moveTo>
                  <a:lnTo>
                    <a:pt x="24400" y="465915"/>
                  </a:lnTo>
                  <a:lnTo>
                    <a:pt x="429164" y="465915"/>
                  </a:lnTo>
                  <a:lnTo>
                    <a:pt x="429164" y="124722"/>
                  </a:lnTo>
                  <a:close/>
                  <a:moveTo>
                    <a:pt x="434905" y="86015"/>
                  </a:moveTo>
                  <a:lnTo>
                    <a:pt x="324385" y="100351"/>
                  </a:lnTo>
                  <a:lnTo>
                    <a:pt x="436341" y="100351"/>
                  </a:lnTo>
                  <a:close/>
                  <a:moveTo>
                    <a:pt x="426293" y="30105"/>
                  </a:moveTo>
                  <a:lnTo>
                    <a:pt x="182287" y="94617"/>
                  </a:lnTo>
                  <a:lnTo>
                    <a:pt x="434905" y="60211"/>
                  </a:lnTo>
                  <a:close/>
                  <a:moveTo>
                    <a:pt x="443517" y="0"/>
                  </a:moveTo>
                  <a:lnTo>
                    <a:pt x="542555" y="378466"/>
                  </a:lnTo>
                  <a:lnTo>
                    <a:pt x="499495" y="388502"/>
                  </a:lnTo>
                  <a:lnTo>
                    <a:pt x="508107" y="444411"/>
                  </a:lnTo>
                  <a:lnTo>
                    <a:pt x="453565" y="451579"/>
                  </a:lnTo>
                  <a:lnTo>
                    <a:pt x="453565" y="490286"/>
                  </a:lnTo>
                  <a:lnTo>
                    <a:pt x="163628" y="490286"/>
                  </a:lnTo>
                  <a:lnTo>
                    <a:pt x="57413" y="504622"/>
                  </a:lnTo>
                  <a:lnTo>
                    <a:pt x="55978" y="490286"/>
                  </a:lnTo>
                  <a:lnTo>
                    <a:pt x="0" y="490286"/>
                  </a:lnTo>
                  <a:lnTo>
                    <a:pt x="0" y="100351"/>
                  </a:lnTo>
                  <a:lnTo>
                    <a:pt x="61719" y="100351"/>
                  </a:lnTo>
                  <a:close/>
                </a:path>
              </a:pathLst>
            </a:custGeom>
            <a:solidFill>
              <a:srgbClr val="404040"/>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矩形 27"/>
            <p:cNvSpPr/>
            <p:nvPr>
              <p:custDataLst>
                <p:tags r:id="rId3"/>
              </p:custDataLst>
            </p:nvPr>
          </p:nvSpPr>
          <p:spPr>
            <a:xfrm>
              <a:off x="2279" y="5849"/>
              <a:ext cx="7762" cy="654"/>
            </a:xfrm>
            <a:prstGeom prst="rect">
              <a:avLst/>
            </a:prstGeom>
          </p:spPr>
          <p:txBody>
            <a:bodyPr wrap="square">
              <a:spAutoFit/>
            </a:bodyPr>
            <a:lstStyle/>
            <a:p>
              <a:pPr>
                <a:lnSpc>
                  <a:spcPct val="130000"/>
                </a:lnSpc>
              </a:pPr>
              <a:r>
                <a:rPr lang="en-US" altLang="zh-CN" sz="1800" dirty="0">
                  <a:solidFill>
                    <a:schemeClr val="bg1"/>
                  </a:solidFill>
                  <a:latin typeface="Arial" panose="020B0604020202020204" pitchFamily="34" charset="0"/>
                  <a:ea typeface="微软雅黑 Light" panose="020B0502040204020203" pitchFamily="34" charset="-122"/>
                  <a:cs typeface="Arial" panose="020B0604020202020204" pitchFamily="34" charset="0"/>
                </a:rPr>
                <a:t>Relatively weak influence and brand power</a:t>
              </a:r>
            </a:p>
          </p:txBody>
        </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组合 8"/>
          <p:cNvGrpSpPr/>
          <p:nvPr/>
        </p:nvGrpSpPr>
        <p:grpSpPr>
          <a:xfrm>
            <a:off x="0" y="317500"/>
            <a:ext cx="406400" cy="430695"/>
            <a:chOff x="0" y="406400"/>
            <a:chExt cx="406400" cy="537029"/>
          </a:xfrm>
        </p:grpSpPr>
        <p:sp>
          <p:nvSpPr>
            <p:cNvPr id="5" name="矩形 4"/>
            <p:cNvSpPr/>
            <p:nvPr/>
          </p:nvSpPr>
          <p:spPr>
            <a:xfrm>
              <a:off x="0" y="406400"/>
              <a:ext cx="406400" cy="537029"/>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8" name="组合 7"/>
            <p:cNvGrpSpPr/>
            <p:nvPr/>
          </p:nvGrpSpPr>
          <p:grpSpPr>
            <a:xfrm>
              <a:off x="0" y="476250"/>
              <a:ext cx="406400" cy="353694"/>
              <a:chOff x="0" y="476250"/>
              <a:chExt cx="406400" cy="353694"/>
            </a:xfrm>
          </p:grpSpPr>
          <p:sp>
            <p:nvSpPr>
              <p:cNvPr id="6" name="矩形 5"/>
              <p:cNvSpPr/>
              <p:nvPr/>
            </p:nvSpPr>
            <p:spPr>
              <a:xfrm>
                <a:off x="0" y="476250"/>
                <a:ext cx="406400"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矩形 6"/>
              <p:cNvSpPr/>
              <p:nvPr/>
            </p:nvSpPr>
            <p:spPr>
              <a:xfrm>
                <a:off x="0" y="784225"/>
                <a:ext cx="406400"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sp>
        <p:nvSpPr>
          <p:cNvPr id="10" name="文本框 9"/>
          <p:cNvSpPr txBox="1"/>
          <p:nvPr/>
        </p:nvSpPr>
        <p:spPr>
          <a:xfrm>
            <a:off x="480694" y="238125"/>
            <a:ext cx="8593937" cy="494751"/>
          </a:xfrm>
          <a:prstGeom prst="rect">
            <a:avLst/>
          </a:prstGeom>
          <a:noFill/>
        </p:spPr>
        <p:txBody>
          <a:bodyPr wrap="square" rtlCol="0">
            <a:spAutoFit/>
          </a:bodyPr>
          <a:lstStyle>
            <a:defPPr>
              <a:defRPr lang="zh-CN"/>
            </a:defPPr>
            <a:lvl1pPr>
              <a:lnSpc>
                <a:spcPct val="120000"/>
              </a:lnSpc>
              <a:defRPr sz="2800" b="1" spc="200">
                <a:solidFill>
                  <a:srgbClr val="000000"/>
                </a:solidFill>
                <a:latin typeface="微软雅黑" panose="020B0503020204020204" pitchFamily="34" charset="-122"/>
                <a:ea typeface="微软雅黑" panose="020B0503020204020204" pitchFamily="34" charset="-122"/>
              </a:defRPr>
            </a:lvl1pPr>
          </a:lstStyle>
          <a:p>
            <a:r>
              <a:rPr lang="en-US" altLang="zh-CN" sz="2400" spc="0" dirty="0">
                <a:solidFill>
                  <a:schemeClr val="tx1">
                    <a:lumMod val="75000"/>
                    <a:lumOff val="25000"/>
                  </a:schemeClr>
                </a:solidFill>
                <a:latin typeface="Arial" panose="020B0604020202020204" pitchFamily="34" charset="0"/>
                <a:ea typeface="+mn-ea"/>
                <a:cs typeface="Arial" panose="020B0604020202020204" pitchFamily="34" charset="0"/>
              </a:rPr>
              <a:t>2.Challenges posed by these marketing issues </a:t>
            </a:r>
          </a:p>
        </p:txBody>
      </p:sp>
      <p:sp>
        <p:nvSpPr>
          <p:cNvPr id="3" name="六边形 2"/>
          <p:cNvSpPr/>
          <p:nvPr>
            <p:custDataLst>
              <p:tags r:id="rId1"/>
            </p:custDataLst>
          </p:nvPr>
        </p:nvSpPr>
        <p:spPr>
          <a:xfrm rot="5400000">
            <a:off x="4339718" y="2468373"/>
            <a:ext cx="3037676" cy="2693503"/>
          </a:xfrm>
          <a:prstGeom prst="hexagon">
            <a:avLst>
              <a:gd name="adj" fmla="val 29244"/>
              <a:gd name="vf" fmla="val 115470"/>
            </a:avLst>
          </a:prstGeom>
          <a:solidFill>
            <a:srgbClr val="F1F1F1"/>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15" name="组合 14"/>
          <p:cNvGrpSpPr/>
          <p:nvPr/>
        </p:nvGrpSpPr>
        <p:grpSpPr>
          <a:xfrm>
            <a:off x="4615627" y="2385343"/>
            <a:ext cx="2577689" cy="2803762"/>
            <a:chOff x="4838391" y="2169697"/>
            <a:chExt cx="2577689" cy="2803762"/>
          </a:xfrm>
        </p:grpSpPr>
        <p:sp>
          <p:nvSpPr>
            <p:cNvPr id="18" name="矩形 12"/>
            <p:cNvSpPr/>
            <p:nvPr>
              <p:custDataLst>
                <p:tags r:id="rId8"/>
              </p:custDataLst>
            </p:nvPr>
          </p:nvSpPr>
          <p:spPr>
            <a:xfrm>
              <a:off x="6081321" y="2169697"/>
              <a:ext cx="1257609" cy="1373981"/>
            </a:xfrm>
            <a:custGeom>
              <a:avLst/>
              <a:gdLst>
                <a:gd name="connsiteX0" fmla="*/ 0 w 1255228"/>
                <a:gd name="connsiteY0" fmla="*/ 0 h 1373981"/>
                <a:gd name="connsiteX1" fmla="*/ 1255228 w 1255228"/>
                <a:gd name="connsiteY1" fmla="*/ 0 h 1373981"/>
                <a:gd name="connsiteX2" fmla="*/ 1255228 w 1255228"/>
                <a:gd name="connsiteY2" fmla="*/ 1373981 h 1373981"/>
                <a:gd name="connsiteX3" fmla="*/ 0 w 1255228"/>
                <a:gd name="connsiteY3" fmla="*/ 1373981 h 1373981"/>
                <a:gd name="connsiteX4" fmla="*/ 0 w 1255228"/>
                <a:gd name="connsiteY4" fmla="*/ 0 h 1373981"/>
                <a:gd name="connsiteX0-1" fmla="*/ 0 w 1257609"/>
                <a:gd name="connsiteY0-2" fmla="*/ 0 h 1373981"/>
                <a:gd name="connsiteX1-3" fmla="*/ 1257609 w 1257609"/>
                <a:gd name="connsiteY1-4" fmla="*/ 681037 h 1373981"/>
                <a:gd name="connsiteX2-5" fmla="*/ 1255228 w 1257609"/>
                <a:gd name="connsiteY2-6" fmla="*/ 1373981 h 1373981"/>
                <a:gd name="connsiteX3-7" fmla="*/ 0 w 1257609"/>
                <a:gd name="connsiteY3-8" fmla="*/ 1373981 h 1373981"/>
                <a:gd name="connsiteX4-9" fmla="*/ 0 w 1257609"/>
                <a:gd name="connsiteY4-10" fmla="*/ 0 h 1373981"/>
                <a:gd name="connsiteX0-11" fmla="*/ 0 w 1257609"/>
                <a:gd name="connsiteY0-12" fmla="*/ 0 h 1373981"/>
                <a:gd name="connsiteX1-13" fmla="*/ 1257609 w 1257609"/>
                <a:gd name="connsiteY1-14" fmla="*/ 726281 h 1373981"/>
                <a:gd name="connsiteX2-15" fmla="*/ 1255228 w 1257609"/>
                <a:gd name="connsiteY2-16" fmla="*/ 1373981 h 1373981"/>
                <a:gd name="connsiteX3-17" fmla="*/ 0 w 1257609"/>
                <a:gd name="connsiteY3-18" fmla="*/ 1373981 h 1373981"/>
                <a:gd name="connsiteX4-19" fmla="*/ 0 w 1257609"/>
                <a:gd name="connsiteY4-20" fmla="*/ 0 h 1373981"/>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257609" h="1373981">
                  <a:moveTo>
                    <a:pt x="0" y="0"/>
                  </a:moveTo>
                  <a:lnTo>
                    <a:pt x="1257609" y="726281"/>
                  </a:lnTo>
                  <a:cubicBezTo>
                    <a:pt x="1256815" y="957262"/>
                    <a:pt x="1256022" y="1143000"/>
                    <a:pt x="1255228" y="1373981"/>
                  </a:cubicBezTo>
                  <a:lnTo>
                    <a:pt x="0" y="1373981"/>
                  </a:lnTo>
                  <a:lnTo>
                    <a:pt x="0" y="0"/>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1" name="矩形 12"/>
            <p:cNvSpPr/>
            <p:nvPr>
              <p:custDataLst>
                <p:tags r:id="rId9"/>
              </p:custDataLst>
            </p:nvPr>
          </p:nvSpPr>
          <p:spPr>
            <a:xfrm flipH="1">
              <a:off x="4838391" y="2169697"/>
              <a:ext cx="1257609" cy="1373981"/>
            </a:xfrm>
            <a:custGeom>
              <a:avLst/>
              <a:gdLst>
                <a:gd name="connsiteX0" fmla="*/ 0 w 1255228"/>
                <a:gd name="connsiteY0" fmla="*/ 0 h 1373981"/>
                <a:gd name="connsiteX1" fmla="*/ 1255228 w 1255228"/>
                <a:gd name="connsiteY1" fmla="*/ 0 h 1373981"/>
                <a:gd name="connsiteX2" fmla="*/ 1255228 w 1255228"/>
                <a:gd name="connsiteY2" fmla="*/ 1373981 h 1373981"/>
                <a:gd name="connsiteX3" fmla="*/ 0 w 1255228"/>
                <a:gd name="connsiteY3" fmla="*/ 1373981 h 1373981"/>
                <a:gd name="connsiteX4" fmla="*/ 0 w 1255228"/>
                <a:gd name="connsiteY4" fmla="*/ 0 h 1373981"/>
                <a:gd name="connsiteX0-1" fmla="*/ 0 w 1257609"/>
                <a:gd name="connsiteY0-2" fmla="*/ 0 h 1373981"/>
                <a:gd name="connsiteX1-3" fmla="*/ 1257609 w 1257609"/>
                <a:gd name="connsiteY1-4" fmla="*/ 681037 h 1373981"/>
                <a:gd name="connsiteX2-5" fmla="*/ 1255228 w 1257609"/>
                <a:gd name="connsiteY2-6" fmla="*/ 1373981 h 1373981"/>
                <a:gd name="connsiteX3-7" fmla="*/ 0 w 1257609"/>
                <a:gd name="connsiteY3-8" fmla="*/ 1373981 h 1373981"/>
                <a:gd name="connsiteX4-9" fmla="*/ 0 w 1257609"/>
                <a:gd name="connsiteY4-10" fmla="*/ 0 h 1373981"/>
                <a:gd name="connsiteX0-11" fmla="*/ 0 w 1257609"/>
                <a:gd name="connsiteY0-12" fmla="*/ 0 h 1373981"/>
                <a:gd name="connsiteX1-13" fmla="*/ 1257609 w 1257609"/>
                <a:gd name="connsiteY1-14" fmla="*/ 726281 h 1373981"/>
                <a:gd name="connsiteX2-15" fmla="*/ 1255228 w 1257609"/>
                <a:gd name="connsiteY2-16" fmla="*/ 1373981 h 1373981"/>
                <a:gd name="connsiteX3-17" fmla="*/ 0 w 1257609"/>
                <a:gd name="connsiteY3-18" fmla="*/ 1373981 h 1373981"/>
                <a:gd name="connsiteX4-19" fmla="*/ 0 w 1257609"/>
                <a:gd name="connsiteY4-20" fmla="*/ 0 h 1373981"/>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257609" h="1373981">
                  <a:moveTo>
                    <a:pt x="0" y="0"/>
                  </a:moveTo>
                  <a:lnTo>
                    <a:pt x="1257609" y="726281"/>
                  </a:lnTo>
                  <a:cubicBezTo>
                    <a:pt x="1256815" y="957262"/>
                    <a:pt x="1256022" y="1143000"/>
                    <a:pt x="1255228" y="1373981"/>
                  </a:cubicBezTo>
                  <a:lnTo>
                    <a:pt x="0" y="1373981"/>
                  </a:lnTo>
                  <a:lnTo>
                    <a:pt x="0" y="0"/>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9" name="矩形 12"/>
            <p:cNvSpPr/>
            <p:nvPr>
              <p:custDataLst>
                <p:tags r:id="rId10"/>
              </p:custDataLst>
            </p:nvPr>
          </p:nvSpPr>
          <p:spPr>
            <a:xfrm flipH="1" flipV="1">
              <a:off x="4838391" y="3599478"/>
              <a:ext cx="1257609" cy="1373981"/>
            </a:xfrm>
            <a:custGeom>
              <a:avLst/>
              <a:gdLst>
                <a:gd name="connsiteX0" fmla="*/ 0 w 1255228"/>
                <a:gd name="connsiteY0" fmla="*/ 0 h 1373981"/>
                <a:gd name="connsiteX1" fmla="*/ 1255228 w 1255228"/>
                <a:gd name="connsiteY1" fmla="*/ 0 h 1373981"/>
                <a:gd name="connsiteX2" fmla="*/ 1255228 w 1255228"/>
                <a:gd name="connsiteY2" fmla="*/ 1373981 h 1373981"/>
                <a:gd name="connsiteX3" fmla="*/ 0 w 1255228"/>
                <a:gd name="connsiteY3" fmla="*/ 1373981 h 1373981"/>
                <a:gd name="connsiteX4" fmla="*/ 0 w 1255228"/>
                <a:gd name="connsiteY4" fmla="*/ 0 h 1373981"/>
                <a:gd name="connsiteX0-1" fmla="*/ 0 w 1257609"/>
                <a:gd name="connsiteY0-2" fmla="*/ 0 h 1373981"/>
                <a:gd name="connsiteX1-3" fmla="*/ 1257609 w 1257609"/>
                <a:gd name="connsiteY1-4" fmla="*/ 681037 h 1373981"/>
                <a:gd name="connsiteX2-5" fmla="*/ 1255228 w 1257609"/>
                <a:gd name="connsiteY2-6" fmla="*/ 1373981 h 1373981"/>
                <a:gd name="connsiteX3-7" fmla="*/ 0 w 1257609"/>
                <a:gd name="connsiteY3-8" fmla="*/ 1373981 h 1373981"/>
                <a:gd name="connsiteX4-9" fmla="*/ 0 w 1257609"/>
                <a:gd name="connsiteY4-10" fmla="*/ 0 h 1373981"/>
                <a:gd name="connsiteX0-11" fmla="*/ 0 w 1257609"/>
                <a:gd name="connsiteY0-12" fmla="*/ 0 h 1373981"/>
                <a:gd name="connsiteX1-13" fmla="*/ 1257609 w 1257609"/>
                <a:gd name="connsiteY1-14" fmla="*/ 726281 h 1373981"/>
                <a:gd name="connsiteX2-15" fmla="*/ 1255228 w 1257609"/>
                <a:gd name="connsiteY2-16" fmla="*/ 1373981 h 1373981"/>
                <a:gd name="connsiteX3-17" fmla="*/ 0 w 1257609"/>
                <a:gd name="connsiteY3-18" fmla="*/ 1373981 h 1373981"/>
                <a:gd name="connsiteX4-19" fmla="*/ 0 w 1257609"/>
                <a:gd name="connsiteY4-20" fmla="*/ 0 h 1373981"/>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257609" h="1373981">
                  <a:moveTo>
                    <a:pt x="0" y="0"/>
                  </a:moveTo>
                  <a:lnTo>
                    <a:pt x="1257609" y="726281"/>
                  </a:lnTo>
                  <a:cubicBezTo>
                    <a:pt x="1256815" y="957262"/>
                    <a:pt x="1256022" y="1143000"/>
                    <a:pt x="1255228" y="1373981"/>
                  </a:cubicBezTo>
                  <a:lnTo>
                    <a:pt x="0" y="1373981"/>
                  </a:lnTo>
                  <a:lnTo>
                    <a:pt x="0" y="0"/>
                  </a:lnTo>
                  <a:close/>
                </a:path>
              </a:pathLst>
            </a:custGeom>
            <a:solidFill>
              <a:srgbClr val="CACDC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30" name="矩形 12"/>
            <p:cNvSpPr/>
            <p:nvPr>
              <p:custDataLst>
                <p:tags r:id="rId11"/>
              </p:custDataLst>
            </p:nvPr>
          </p:nvSpPr>
          <p:spPr>
            <a:xfrm flipV="1">
              <a:off x="6158471" y="3599478"/>
              <a:ext cx="1257609" cy="1373981"/>
            </a:xfrm>
            <a:custGeom>
              <a:avLst/>
              <a:gdLst>
                <a:gd name="connsiteX0" fmla="*/ 0 w 1255228"/>
                <a:gd name="connsiteY0" fmla="*/ 0 h 1373981"/>
                <a:gd name="connsiteX1" fmla="*/ 1255228 w 1255228"/>
                <a:gd name="connsiteY1" fmla="*/ 0 h 1373981"/>
                <a:gd name="connsiteX2" fmla="*/ 1255228 w 1255228"/>
                <a:gd name="connsiteY2" fmla="*/ 1373981 h 1373981"/>
                <a:gd name="connsiteX3" fmla="*/ 0 w 1255228"/>
                <a:gd name="connsiteY3" fmla="*/ 1373981 h 1373981"/>
                <a:gd name="connsiteX4" fmla="*/ 0 w 1255228"/>
                <a:gd name="connsiteY4" fmla="*/ 0 h 1373981"/>
                <a:gd name="connsiteX0-1" fmla="*/ 0 w 1257609"/>
                <a:gd name="connsiteY0-2" fmla="*/ 0 h 1373981"/>
                <a:gd name="connsiteX1-3" fmla="*/ 1257609 w 1257609"/>
                <a:gd name="connsiteY1-4" fmla="*/ 681037 h 1373981"/>
                <a:gd name="connsiteX2-5" fmla="*/ 1255228 w 1257609"/>
                <a:gd name="connsiteY2-6" fmla="*/ 1373981 h 1373981"/>
                <a:gd name="connsiteX3-7" fmla="*/ 0 w 1257609"/>
                <a:gd name="connsiteY3-8" fmla="*/ 1373981 h 1373981"/>
                <a:gd name="connsiteX4-9" fmla="*/ 0 w 1257609"/>
                <a:gd name="connsiteY4-10" fmla="*/ 0 h 1373981"/>
                <a:gd name="connsiteX0-11" fmla="*/ 0 w 1257609"/>
                <a:gd name="connsiteY0-12" fmla="*/ 0 h 1373981"/>
                <a:gd name="connsiteX1-13" fmla="*/ 1257609 w 1257609"/>
                <a:gd name="connsiteY1-14" fmla="*/ 726281 h 1373981"/>
                <a:gd name="connsiteX2-15" fmla="*/ 1255228 w 1257609"/>
                <a:gd name="connsiteY2-16" fmla="*/ 1373981 h 1373981"/>
                <a:gd name="connsiteX3-17" fmla="*/ 0 w 1257609"/>
                <a:gd name="connsiteY3-18" fmla="*/ 1373981 h 1373981"/>
                <a:gd name="connsiteX4-19" fmla="*/ 0 w 1257609"/>
                <a:gd name="connsiteY4-20" fmla="*/ 0 h 1373981"/>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257609" h="1373981">
                  <a:moveTo>
                    <a:pt x="0" y="0"/>
                  </a:moveTo>
                  <a:lnTo>
                    <a:pt x="1257609" y="726281"/>
                  </a:lnTo>
                  <a:cubicBezTo>
                    <a:pt x="1256815" y="957262"/>
                    <a:pt x="1256022" y="1143000"/>
                    <a:pt x="1255228" y="1373981"/>
                  </a:cubicBezTo>
                  <a:lnTo>
                    <a:pt x="0" y="1373981"/>
                  </a:lnTo>
                  <a:lnTo>
                    <a:pt x="0" y="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31" name="文本框 30"/>
          <p:cNvSpPr txBox="1"/>
          <p:nvPr>
            <p:custDataLst>
              <p:tags r:id="rId2"/>
            </p:custDataLst>
          </p:nvPr>
        </p:nvSpPr>
        <p:spPr>
          <a:xfrm>
            <a:off x="5564285" y="2735060"/>
            <a:ext cx="1136929" cy="923330"/>
          </a:xfrm>
          <a:prstGeom prst="rect">
            <a:avLst/>
          </a:prstGeom>
          <a:noFill/>
        </p:spPr>
        <p:txBody>
          <a:bodyPr wrap="square" rtlCol="0">
            <a:spAutoFit/>
          </a:bodyPr>
          <a:lstStyle/>
          <a:p>
            <a:r>
              <a:rPr lang="en-US" altLang="zh-CN" sz="5400" dirty="0">
                <a:solidFill>
                  <a:schemeClr val="bg1"/>
                </a:solidFill>
                <a:latin typeface="Arial" panose="020B0604020202020204" pitchFamily="34" charset="0"/>
                <a:ea typeface="汉仪大宋简" panose="02010609000101010101" pitchFamily="49" charset="-122"/>
                <a:cs typeface="Arial" panose="020B0604020202020204" pitchFamily="34" charset="0"/>
              </a:rPr>
              <a:t>1</a:t>
            </a:r>
            <a:endParaRPr lang="zh-CN" altLang="en-US" sz="5400" dirty="0">
              <a:solidFill>
                <a:schemeClr val="bg1"/>
              </a:solidFill>
              <a:latin typeface="Arial" panose="020B0604020202020204" pitchFamily="34" charset="0"/>
              <a:ea typeface="汉仪大宋简" panose="02010609000101010101" pitchFamily="49" charset="-122"/>
              <a:cs typeface="Arial" panose="020B0604020202020204" pitchFamily="34" charset="0"/>
            </a:endParaRPr>
          </a:p>
        </p:txBody>
      </p:sp>
      <p:sp>
        <p:nvSpPr>
          <p:cNvPr id="33" name="文本框 32"/>
          <p:cNvSpPr txBox="1"/>
          <p:nvPr>
            <p:custDataLst>
              <p:tags r:id="rId3"/>
            </p:custDataLst>
          </p:nvPr>
        </p:nvSpPr>
        <p:spPr>
          <a:xfrm>
            <a:off x="4995821" y="3815124"/>
            <a:ext cx="1136929" cy="923330"/>
          </a:xfrm>
          <a:prstGeom prst="rect">
            <a:avLst/>
          </a:prstGeom>
          <a:noFill/>
        </p:spPr>
        <p:txBody>
          <a:bodyPr wrap="square" rtlCol="0">
            <a:spAutoFit/>
          </a:bodyPr>
          <a:lstStyle/>
          <a:p>
            <a:r>
              <a:rPr lang="en-US" altLang="zh-CN" sz="5400" dirty="0">
                <a:solidFill>
                  <a:schemeClr val="bg1"/>
                </a:solidFill>
                <a:latin typeface="Arial" panose="020B0604020202020204" pitchFamily="34" charset="0"/>
                <a:ea typeface="汉仪大宋简" panose="02010609000101010101" pitchFamily="49" charset="-122"/>
                <a:cs typeface="Arial" panose="020B0604020202020204" pitchFamily="34" charset="0"/>
              </a:rPr>
              <a:t>2</a:t>
            </a:r>
            <a:endParaRPr lang="zh-CN" altLang="en-US" sz="5400" dirty="0">
              <a:solidFill>
                <a:schemeClr val="bg1"/>
              </a:solidFill>
              <a:latin typeface="Arial" panose="020B0604020202020204" pitchFamily="34" charset="0"/>
              <a:ea typeface="汉仪大宋简" panose="02010609000101010101" pitchFamily="49" charset="-122"/>
              <a:cs typeface="Arial" panose="020B0604020202020204" pitchFamily="34" charset="0"/>
            </a:endParaRPr>
          </a:p>
        </p:txBody>
      </p:sp>
      <p:sp>
        <p:nvSpPr>
          <p:cNvPr id="34" name="文本框 33"/>
          <p:cNvSpPr txBox="1"/>
          <p:nvPr>
            <p:custDataLst>
              <p:tags r:id="rId4"/>
            </p:custDataLst>
          </p:nvPr>
        </p:nvSpPr>
        <p:spPr>
          <a:xfrm>
            <a:off x="6211709" y="3856169"/>
            <a:ext cx="1136929" cy="923330"/>
          </a:xfrm>
          <a:prstGeom prst="rect">
            <a:avLst/>
          </a:prstGeom>
          <a:noFill/>
        </p:spPr>
        <p:txBody>
          <a:bodyPr wrap="square" rtlCol="0">
            <a:spAutoFit/>
          </a:bodyPr>
          <a:lstStyle/>
          <a:p>
            <a:r>
              <a:rPr lang="en-US" altLang="zh-CN" sz="5400" dirty="0">
                <a:solidFill>
                  <a:schemeClr val="bg1"/>
                </a:solidFill>
                <a:latin typeface="Arial" panose="020B0604020202020204" pitchFamily="34" charset="0"/>
                <a:ea typeface="汉仪大宋简" panose="02010609000101010101" pitchFamily="49" charset="-122"/>
                <a:cs typeface="Arial" panose="020B0604020202020204" pitchFamily="34" charset="0"/>
              </a:rPr>
              <a:t>3</a:t>
            </a:r>
            <a:endParaRPr lang="zh-CN" altLang="en-US" sz="5400" dirty="0">
              <a:solidFill>
                <a:schemeClr val="bg1"/>
              </a:solidFill>
              <a:latin typeface="Arial" panose="020B0604020202020204" pitchFamily="34" charset="0"/>
              <a:ea typeface="汉仪大宋简" panose="02010609000101010101" pitchFamily="49" charset="-122"/>
              <a:cs typeface="Arial" panose="020B0604020202020204" pitchFamily="34" charset="0"/>
            </a:endParaRPr>
          </a:p>
        </p:txBody>
      </p:sp>
      <p:sp>
        <p:nvSpPr>
          <p:cNvPr id="35" name="矩形 34"/>
          <p:cNvSpPr/>
          <p:nvPr>
            <p:custDataLst>
              <p:tags r:id="rId5"/>
            </p:custDataLst>
          </p:nvPr>
        </p:nvSpPr>
        <p:spPr>
          <a:xfrm>
            <a:off x="3675441" y="1651748"/>
            <a:ext cx="3673197" cy="450829"/>
          </a:xfrm>
          <a:prstGeom prst="rect">
            <a:avLst/>
          </a:prstGeom>
        </p:spPr>
        <p:txBody>
          <a:bodyPr wrap="square">
            <a:spAutoFit/>
          </a:bodyPr>
          <a:lstStyle/>
          <a:p>
            <a:pPr algn="r">
              <a:lnSpc>
                <a:spcPct val="130000"/>
              </a:lnSpc>
            </a:pPr>
            <a:r>
              <a:rPr lang="en-US" altLang="zh-CN" sz="2000" b="1" dirty="0">
                <a:solidFill>
                  <a:schemeClr val="tx1">
                    <a:lumMod val="75000"/>
                    <a:lumOff val="25000"/>
                  </a:schemeClr>
                </a:solidFill>
                <a:latin typeface="Arial" panose="020B0604020202020204" pitchFamily="34" charset="0"/>
                <a:cs typeface="Arial" panose="020B0604020202020204" pitchFamily="34" charset="0"/>
              </a:rPr>
              <a:t>Loss of market share</a:t>
            </a:r>
          </a:p>
        </p:txBody>
      </p:sp>
      <p:sp>
        <p:nvSpPr>
          <p:cNvPr id="38" name="矩形 37"/>
          <p:cNvSpPr/>
          <p:nvPr>
            <p:custDataLst>
              <p:tags r:id="rId6"/>
            </p:custDataLst>
          </p:nvPr>
        </p:nvSpPr>
        <p:spPr>
          <a:xfrm>
            <a:off x="206375" y="4825365"/>
            <a:ext cx="4346575" cy="850939"/>
          </a:xfrm>
          <a:prstGeom prst="rect">
            <a:avLst/>
          </a:prstGeom>
        </p:spPr>
        <p:txBody>
          <a:bodyPr wrap="square">
            <a:spAutoFit/>
          </a:bodyPr>
          <a:lstStyle/>
          <a:p>
            <a:pPr algn="r">
              <a:lnSpc>
                <a:spcPct val="130000"/>
              </a:lnSpc>
              <a:buClrTx/>
              <a:buSzTx/>
              <a:buFontTx/>
            </a:pPr>
            <a:r>
              <a:rPr lang="en-US" altLang="zh-CN" sz="2000" b="1" dirty="0">
                <a:solidFill>
                  <a:schemeClr val="tx1">
                    <a:lumMod val="75000"/>
                    <a:lumOff val="25000"/>
                  </a:schemeClr>
                </a:solidFill>
                <a:latin typeface="Arial" panose="020B0604020202020204" pitchFamily="34" charset="0"/>
                <a:cs typeface="Arial" panose="020B0604020202020204" pitchFamily="34" charset="0"/>
              </a:rPr>
              <a:t>Lack of competitiveness </a:t>
            </a:r>
          </a:p>
          <a:p>
            <a:pPr algn="r">
              <a:lnSpc>
                <a:spcPct val="130000"/>
              </a:lnSpc>
              <a:buClrTx/>
              <a:buSzTx/>
              <a:buFontTx/>
            </a:pPr>
            <a:r>
              <a:rPr lang="en-US" altLang="zh-CN" sz="2000" b="1" dirty="0">
                <a:solidFill>
                  <a:schemeClr val="tx1">
                    <a:lumMod val="75000"/>
                    <a:lumOff val="25000"/>
                  </a:schemeClr>
                </a:solidFill>
                <a:latin typeface="Arial" panose="020B0604020202020204" pitchFamily="34" charset="0"/>
                <a:cs typeface="Arial" panose="020B0604020202020204" pitchFamily="34" charset="0"/>
              </a:rPr>
              <a:t>in new technologies</a:t>
            </a:r>
          </a:p>
        </p:txBody>
      </p:sp>
      <p:sp>
        <p:nvSpPr>
          <p:cNvPr id="40" name="矩形 39"/>
          <p:cNvSpPr/>
          <p:nvPr>
            <p:custDataLst>
              <p:tags r:id="rId7"/>
            </p:custDataLst>
          </p:nvPr>
        </p:nvSpPr>
        <p:spPr>
          <a:xfrm>
            <a:off x="7585502" y="4738454"/>
            <a:ext cx="3673197" cy="1251048"/>
          </a:xfrm>
          <a:prstGeom prst="rect">
            <a:avLst/>
          </a:prstGeom>
        </p:spPr>
        <p:txBody>
          <a:bodyPr wrap="square">
            <a:spAutoFit/>
          </a:bodyPr>
          <a:lstStyle/>
          <a:p>
            <a:pPr>
              <a:lnSpc>
                <a:spcPct val="130000"/>
              </a:lnSpc>
            </a:pPr>
            <a:r>
              <a:rPr lang="en-US" altLang="zh-CN" sz="2000" b="1" dirty="0">
                <a:solidFill>
                  <a:schemeClr val="tx1">
                    <a:lumMod val="75000"/>
                    <a:lumOff val="25000"/>
                  </a:schemeClr>
                </a:solidFill>
                <a:latin typeface="Arial" panose="020B0604020202020204" pitchFamily="34" charset="0"/>
                <a:cs typeface="Arial" panose="020B0604020202020204" pitchFamily="34" charset="0"/>
              </a:rPr>
              <a:t>Reduced consumer loyalty</a:t>
            </a:r>
            <a:br>
              <a:rPr lang="en-US" altLang="zh-CN" sz="2000" b="1" dirty="0">
                <a:solidFill>
                  <a:schemeClr val="tx1">
                    <a:lumMod val="75000"/>
                    <a:lumOff val="25000"/>
                  </a:schemeClr>
                </a:solidFill>
                <a:latin typeface="Arial" panose="020B0604020202020204" pitchFamily="34" charset="0"/>
                <a:cs typeface="Arial" panose="020B0604020202020204" pitchFamily="34" charset="0"/>
              </a:rPr>
            </a:br>
            <a:r>
              <a:rPr lang="en-US" altLang="zh-CN" sz="2000" b="1" dirty="0">
                <a:solidFill>
                  <a:schemeClr val="tx1">
                    <a:lumMod val="75000"/>
                    <a:lumOff val="25000"/>
                  </a:schemeClr>
                </a:solidFill>
                <a:latin typeface="Arial" panose="020B0604020202020204" pitchFamily="34" charset="0"/>
                <a:cs typeface="Arial" panose="020B0604020202020204" pitchFamily="34" charset="0"/>
              </a:rPr>
              <a:t>loss of brand image</a:t>
            </a:r>
          </a:p>
          <a:p>
            <a:pPr algn="l">
              <a:lnSpc>
                <a:spcPct val="130000"/>
              </a:lnSpc>
              <a:buClrTx/>
              <a:buSzTx/>
              <a:buFontTx/>
            </a:pPr>
            <a:endParaRPr lang="en-US" altLang="zh-CN" sz="2000" b="1" dirty="0">
              <a:solidFill>
                <a:schemeClr val="tx1">
                  <a:lumMod val="75000"/>
                  <a:lumOff val="25000"/>
                </a:schemeClr>
              </a:solidFill>
              <a:latin typeface="Arial" panose="020B0604020202020204" pitchFamily="34" charset="0"/>
              <a:cs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组合 8"/>
          <p:cNvGrpSpPr/>
          <p:nvPr/>
        </p:nvGrpSpPr>
        <p:grpSpPr>
          <a:xfrm>
            <a:off x="0" y="317500"/>
            <a:ext cx="406400" cy="430695"/>
            <a:chOff x="0" y="406400"/>
            <a:chExt cx="406400" cy="537029"/>
          </a:xfrm>
        </p:grpSpPr>
        <p:sp>
          <p:nvSpPr>
            <p:cNvPr id="5" name="矩形 4"/>
            <p:cNvSpPr/>
            <p:nvPr/>
          </p:nvSpPr>
          <p:spPr>
            <a:xfrm>
              <a:off x="0" y="406400"/>
              <a:ext cx="406400" cy="537029"/>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8" name="组合 7"/>
            <p:cNvGrpSpPr/>
            <p:nvPr/>
          </p:nvGrpSpPr>
          <p:grpSpPr>
            <a:xfrm>
              <a:off x="0" y="476250"/>
              <a:ext cx="406400" cy="353694"/>
              <a:chOff x="0" y="476250"/>
              <a:chExt cx="406400" cy="353694"/>
            </a:xfrm>
          </p:grpSpPr>
          <p:sp>
            <p:nvSpPr>
              <p:cNvPr id="6" name="矩形 5"/>
              <p:cNvSpPr/>
              <p:nvPr/>
            </p:nvSpPr>
            <p:spPr>
              <a:xfrm>
                <a:off x="0" y="476250"/>
                <a:ext cx="406400"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矩形 6"/>
              <p:cNvSpPr/>
              <p:nvPr/>
            </p:nvSpPr>
            <p:spPr>
              <a:xfrm>
                <a:off x="0" y="784225"/>
                <a:ext cx="406400"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sp>
        <p:nvSpPr>
          <p:cNvPr id="10" name="文本框 9"/>
          <p:cNvSpPr txBox="1"/>
          <p:nvPr/>
        </p:nvSpPr>
        <p:spPr>
          <a:xfrm>
            <a:off x="480694" y="238125"/>
            <a:ext cx="10654665" cy="494751"/>
          </a:xfrm>
          <a:prstGeom prst="rect">
            <a:avLst/>
          </a:prstGeom>
          <a:noFill/>
        </p:spPr>
        <p:txBody>
          <a:bodyPr wrap="square" rtlCol="0">
            <a:spAutoFit/>
          </a:bodyPr>
          <a:lstStyle>
            <a:defPPr>
              <a:defRPr lang="zh-CN"/>
            </a:defPPr>
            <a:lvl1pPr>
              <a:lnSpc>
                <a:spcPct val="120000"/>
              </a:lnSpc>
              <a:defRPr sz="2800" b="1" spc="200">
                <a:solidFill>
                  <a:srgbClr val="000000"/>
                </a:solidFill>
                <a:latin typeface="微软雅黑" panose="020B0503020204020204" pitchFamily="34" charset="-122"/>
                <a:ea typeface="微软雅黑" panose="020B0503020204020204" pitchFamily="34" charset="-122"/>
              </a:defRPr>
            </a:lvl1pPr>
          </a:lstStyle>
          <a:p>
            <a:r>
              <a:rPr lang="en-US" altLang="zh-CN" sz="2400" spc="0" dirty="0">
                <a:solidFill>
                  <a:schemeClr val="tx1">
                    <a:lumMod val="75000"/>
                    <a:lumOff val="25000"/>
                  </a:schemeClr>
                </a:solidFill>
                <a:latin typeface="Arial" panose="020B0604020202020204" pitchFamily="34" charset="0"/>
                <a:ea typeface="+mn-ea"/>
                <a:cs typeface="Arial" panose="020B0604020202020204" pitchFamily="34" charset="0"/>
              </a:rPr>
              <a:t>3. Responding methods to the Challenges through SWOT analysis.</a:t>
            </a:r>
          </a:p>
        </p:txBody>
      </p:sp>
      <p:sp>
        <p:nvSpPr>
          <p:cNvPr id="100" name="文本框 99"/>
          <p:cNvSpPr txBox="1"/>
          <p:nvPr/>
        </p:nvSpPr>
        <p:spPr>
          <a:xfrm>
            <a:off x="671830" y="1956340"/>
            <a:ext cx="10654665" cy="726609"/>
          </a:xfrm>
          <a:prstGeom prst="rect">
            <a:avLst/>
          </a:prstGeom>
          <a:noFill/>
          <a:ln w="9525">
            <a:noFill/>
          </a:ln>
        </p:spPr>
        <p:txBody>
          <a:bodyPr wrap="square">
            <a:spAutoFit/>
          </a:bodyPr>
          <a:lstStyle/>
          <a:p>
            <a:pPr>
              <a:lnSpc>
                <a:spcPct val="120000"/>
              </a:lnSpc>
              <a:buClrTx/>
              <a:buSzTx/>
              <a:buFontTx/>
            </a:pPr>
            <a:r>
              <a:rPr lang="en-US" altLang="zh-CN" b="1" dirty="0">
                <a:solidFill>
                  <a:schemeClr val="tx1">
                    <a:lumMod val="75000"/>
                    <a:lumOff val="25000"/>
                  </a:schemeClr>
                </a:solidFill>
                <a:latin typeface="Arial" panose="020B0604020202020204" pitchFamily="34" charset="0"/>
                <a:cs typeface="Arial" panose="020B0604020202020204" pitchFamily="34" charset="0"/>
              </a:rPr>
              <a:t>One of the advantages of SWOT analysis is that it provides a simple and intuitive framework for analysing a company's internal and external environment(</a:t>
            </a:r>
            <a:r>
              <a:rPr lang="en-US" altLang="zh-CN" b="1" dirty="0">
                <a:latin typeface="Arial" panose="020B0604020202020204" pitchFamily="34" charset="0"/>
                <a:cs typeface="Arial" panose="020B0604020202020204" pitchFamily="34" charset="0"/>
              </a:rPr>
              <a:t>Kiesha Frue</a:t>
            </a:r>
            <a:r>
              <a:rPr lang="en-US" altLang="zh-CN" b="1" dirty="0">
                <a:solidFill>
                  <a:schemeClr val="tx1">
                    <a:lumMod val="75000"/>
                    <a:lumOff val="25000"/>
                  </a:schemeClr>
                </a:solidFill>
                <a:latin typeface="Arial" panose="020B0604020202020204" pitchFamily="34" charset="0"/>
                <a:cs typeface="Arial" panose="020B0604020202020204" pitchFamily="34" charset="0"/>
              </a:rPr>
              <a:t>. 2019). </a:t>
            </a:r>
          </a:p>
        </p:txBody>
      </p:sp>
      <p:sp>
        <p:nvSpPr>
          <p:cNvPr id="2" name="文本框 1"/>
          <p:cNvSpPr txBox="1"/>
          <p:nvPr/>
        </p:nvSpPr>
        <p:spPr>
          <a:xfrm>
            <a:off x="5246720" y="3168650"/>
            <a:ext cx="6395720" cy="3127266"/>
          </a:xfrm>
          <a:prstGeom prst="rect">
            <a:avLst/>
          </a:prstGeom>
          <a:noFill/>
        </p:spPr>
        <p:txBody>
          <a:bodyPr wrap="square" rtlCol="0" anchor="t">
            <a:spAutoFit/>
          </a:bodyPr>
          <a:lstStyle/>
          <a:p>
            <a:pPr>
              <a:lnSpc>
                <a:spcPct val="120000"/>
              </a:lnSpc>
            </a:pPr>
            <a:r>
              <a:rPr lang="en-US" altLang="zh-CN" dirty="0">
                <a:solidFill>
                  <a:schemeClr val="tx1">
                    <a:lumMod val="75000"/>
                    <a:lumOff val="25000"/>
                  </a:schemeClr>
                </a:solidFill>
                <a:latin typeface="Arial" panose="020B0604020202020204" pitchFamily="34" charset="0"/>
                <a:cs typeface="Arial" panose="020B0604020202020204" pitchFamily="34" charset="0"/>
                <a:sym typeface="+mn-ea"/>
              </a:rPr>
              <a:t>In the case of the Volkswagen Group, a large company with several brands and business areas, using SWOT analysis can help identify its </a:t>
            </a:r>
            <a:r>
              <a:rPr lang="en-US" altLang="zh-CN" sz="2000" b="1" dirty="0">
                <a:solidFill>
                  <a:srgbClr val="C00000"/>
                </a:solidFill>
                <a:latin typeface="Arial" panose="020B0604020202020204" pitchFamily="34" charset="0"/>
                <a:cs typeface="Arial" panose="020B0604020202020204" pitchFamily="34" charset="0"/>
                <a:sym typeface="+mn-ea"/>
              </a:rPr>
              <a:t>strengths</a:t>
            </a:r>
            <a:r>
              <a:rPr lang="en-US" altLang="zh-CN" dirty="0">
                <a:solidFill>
                  <a:schemeClr val="tx1">
                    <a:lumMod val="75000"/>
                    <a:lumOff val="25000"/>
                  </a:schemeClr>
                </a:solidFill>
                <a:latin typeface="Arial" panose="020B0604020202020204" pitchFamily="34" charset="0"/>
                <a:cs typeface="Arial" panose="020B0604020202020204" pitchFamily="34" charset="0"/>
                <a:sym typeface="+mn-ea"/>
              </a:rPr>
              <a:t>, </a:t>
            </a:r>
            <a:r>
              <a:rPr lang="en-US" altLang="zh-CN" sz="2000" b="1" dirty="0">
                <a:solidFill>
                  <a:srgbClr val="C00000"/>
                </a:solidFill>
                <a:latin typeface="Arial" panose="020B0604020202020204" pitchFamily="34" charset="0"/>
                <a:cs typeface="Arial" panose="020B0604020202020204" pitchFamily="34" charset="0"/>
                <a:sym typeface="+mn-ea"/>
              </a:rPr>
              <a:t>weaknesses</a:t>
            </a:r>
            <a:r>
              <a:rPr lang="en-US" altLang="zh-CN" dirty="0">
                <a:solidFill>
                  <a:schemeClr val="tx1">
                    <a:lumMod val="75000"/>
                    <a:lumOff val="25000"/>
                  </a:schemeClr>
                </a:solidFill>
                <a:latin typeface="Arial" panose="020B0604020202020204" pitchFamily="34" charset="0"/>
                <a:cs typeface="Arial" panose="020B0604020202020204" pitchFamily="34" charset="0"/>
                <a:sym typeface="+mn-ea"/>
              </a:rPr>
              <a:t>, </a:t>
            </a:r>
            <a:r>
              <a:rPr lang="en-US" altLang="zh-CN" sz="2000" b="1" dirty="0">
                <a:solidFill>
                  <a:srgbClr val="C00000"/>
                </a:solidFill>
                <a:latin typeface="Arial" panose="020B0604020202020204" pitchFamily="34" charset="0"/>
                <a:cs typeface="Arial" panose="020B0604020202020204" pitchFamily="34" charset="0"/>
                <a:sym typeface="+mn-ea"/>
              </a:rPr>
              <a:t>opportunities</a:t>
            </a:r>
            <a:r>
              <a:rPr lang="en-US" altLang="zh-CN" dirty="0">
                <a:solidFill>
                  <a:schemeClr val="tx1">
                    <a:lumMod val="75000"/>
                    <a:lumOff val="25000"/>
                  </a:schemeClr>
                </a:solidFill>
                <a:latin typeface="Arial" panose="020B0604020202020204" pitchFamily="34" charset="0"/>
                <a:cs typeface="Arial" panose="020B0604020202020204" pitchFamily="34" charset="0"/>
                <a:sym typeface="+mn-ea"/>
              </a:rPr>
              <a:t> and </a:t>
            </a:r>
            <a:r>
              <a:rPr lang="en-US" altLang="zh-CN" sz="2000" b="1" dirty="0">
                <a:solidFill>
                  <a:srgbClr val="C00000"/>
                </a:solidFill>
                <a:latin typeface="Arial" panose="020B0604020202020204" pitchFamily="34" charset="0"/>
                <a:cs typeface="Arial" panose="020B0604020202020204" pitchFamily="34" charset="0"/>
                <a:sym typeface="+mn-ea"/>
              </a:rPr>
              <a:t>threats</a:t>
            </a:r>
            <a:r>
              <a:rPr lang="en-US" altLang="zh-CN" b="1" dirty="0">
                <a:solidFill>
                  <a:srgbClr val="C00000"/>
                </a:solidFill>
                <a:latin typeface="Arial" panose="020B0604020202020204" pitchFamily="34" charset="0"/>
                <a:cs typeface="Arial" panose="020B0604020202020204" pitchFamily="34" charset="0"/>
                <a:sym typeface="+mn-ea"/>
              </a:rPr>
              <a:t> </a:t>
            </a:r>
            <a:r>
              <a:rPr lang="en-US" altLang="zh-CN" dirty="0">
                <a:solidFill>
                  <a:schemeClr val="tx1">
                    <a:lumMod val="75000"/>
                    <a:lumOff val="25000"/>
                  </a:schemeClr>
                </a:solidFill>
                <a:latin typeface="Arial" panose="020B0604020202020204" pitchFamily="34" charset="0"/>
                <a:cs typeface="Arial" panose="020B0604020202020204" pitchFamily="34" charset="0"/>
                <a:sym typeface="+mn-ea"/>
              </a:rPr>
              <a:t>and develop strategies to deal with different situations accordingly. SWOT analysis is therefore an appropriate tool for analysing the Volkswagen Group, although it is not the only one.</a:t>
            </a:r>
            <a:r>
              <a:rPr lang="en-US" altLang="zh-CN" sz="1800" b="0" dirty="0">
                <a:solidFill>
                  <a:srgbClr val="000000"/>
                </a:solidFill>
                <a:latin typeface="Calibri" panose="020F0502020204030204" charset="0"/>
                <a:cs typeface="Arial Unicode MS" charset="0"/>
              </a:rPr>
              <a:t> </a:t>
            </a:r>
          </a:p>
          <a:p>
            <a:pPr>
              <a:lnSpc>
                <a:spcPct val="120000"/>
              </a:lnSpc>
            </a:pPr>
            <a:r>
              <a:rPr lang="en-US" altLang="zh-CN" sz="1800" b="0" dirty="0">
                <a:solidFill>
                  <a:srgbClr val="000000"/>
                </a:solidFill>
                <a:latin typeface="Calibri" panose="020F0502020204030204" charset="0"/>
                <a:cs typeface="Arial Unicode MS" charset="0"/>
              </a:rPr>
              <a:t>(Saric, M. and </a:t>
            </a:r>
            <a:r>
              <a:rPr lang="en-US" altLang="zh-CN" sz="1800" b="0" dirty="0" err="1">
                <a:solidFill>
                  <a:srgbClr val="000000"/>
                </a:solidFill>
                <a:latin typeface="Calibri" panose="020F0502020204030204" charset="0"/>
                <a:cs typeface="Arial Unicode MS" charset="0"/>
              </a:rPr>
              <a:t>Rosi</a:t>
            </a:r>
            <a:r>
              <a:rPr lang="en-US" altLang="zh-CN" sz="1800" b="0" dirty="0">
                <a:solidFill>
                  <a:srgbClr val="000000"/>
                </a:solidFill>
                <a:latin typeface="Calibri" panose="020F0502020204030204" charset="0"/>
                <a:cs typeface="Arial Unicode MS" charset="0"/>
              </a:rPr>
              <a:t>, B. 2020</a:t>
            </a:r>
            <a:r>
              <a:rPr lang="en-US" altLang="zh-CN" dirty="0">
                <a:solidFill>
                  <a:srgbClr val="000000"/>
                </a:solidFill>
                <a:latin typeface="Calibri" panose="020F0502020204030204" charset="0"/>
                <a:cs typeface="Arial Unicode MS" charset="0"/>
              </a:rPr>
              <a:t>).</a:t>
            </a:r>
            <a:endParaRPr lang="zh-CN" altLang="en-US" dirty="0"/>
          </a:p>
          <a:p>
            <a:pPr>
              <a:lnSpc>
                <a:spcPct val="120000"/>
              </a:lnSpc>
              <a:buClrTx/>
              <a:buSzTx/>
              <a:buFontTx/>
            </a:pPr>
            <a:endParaRPr lang="en-US" altLang="zh-CN" dirty="0">
              <a:solidFill>
                <a:schemeClr val="tx1">
                  <a:lumMod val="75000"/>
                  <a:lumOff val="25000"/>
                </a:schemeClr>
              </a:solidFill>
              <a:latin typeface="Arial" panose="020B0604020202020204" pitchFamily="34" charset="0"/>
              <a:cs typeface="Arial" panose="020B0604020202020204" pitchFamily="34" charset="0"/>
              <a:sym typeface="+mn-ea"/>
            </a:endParaRPr>
          </a:p>
        </p:txBody>
      </p:sp>
      <p:sp>
        <p:nvSpPr>
          <p:cNvPr id="4" name="文本框 3"/>
          <p:cNvSpPr txBox="1"/>
          <p:nvPr>
            <p:custDataLst>
              <p:tags r:id="rId1"/>
            </p:custDataLst>
          </p:nvPr>
        </p:nvSpPr>
        <p:spPr>
          <a:xfrm>
            <a:off x="382830" y="1227679"/>
            <a:ext cx="389567" cy="830997"/>
          </a:xfrm>
          <a:prstGeom prst="rect">
            <a:avLst/>
          </a:prstGeom>
          <a:noFill/>
        </p:spPr>
        <p:txBody>
          <a:bodyPr wrap="square" rtlCol="0">
            <a:spAutoFit/>
          </a:bodyPr>
          <a:lstStyle/>
          <a:p>
            <a:r>
              <a:rPr lang="en-US" altLang="zh-CN" sz="4800"/>
              <a:t>“</a:t>
            </a:r>
            <a:endParaRPr lang="zh-CN" altLang="en-US" sz="4800"/>
          </a:p>
        </p:txBody>
      </p:sp>
      <p:sp>
        <p:nvSpPr>
          <p:cNvPr id="16" name="文本框 15"/>
          <p:cNvSpPr txBox="1"/>
          <p:nvPr>
            <p:custDataLst>
              <p:tags r:id="rId2"/>
            </p:custDataLst>
          </p:nvPr>
        </p:nvSpPr>
        <p:spPr>
          <a:xfrm>
            <a:off x="11252873" y="1815143"/>
            <a:ext cx="389567" cy="830997"/>
          </a:xfrm>
          <a:prstGeom prst="rect">
            <a:avLst/>
          </a:prstGeom>
          <a:noFill/>
        </p:spPr>
        <p:txBody>
          <a:bodyPr wrap="square" rtlCol="0">
            <a:spAutoFit/>
          </a:bodyPr>
          <a:lstStyle/>
          <a:p>
            <a:r>
              <a:rPr lang="en-US" altLang="zh-CN" sz="4800"/>
              <a:t>”</a:t>
            </a:r>
            <a:endParaRPr lang="zh-CN" altLang="en-US" sz="4800"/>
          </a:p>
        </p:txBody>
      </p:sp>
      <p:pic>
        <p:nvPicPr>
          <p:cNvPr id="101" name="图片 100"/>
          <p:cNvPicPr/>
          <p:nvPr>
            <p:custDataLst>
              <p:tags r:id="rId3"/>
            </p:custDataLst>
          </p:nvPr>
        </p:nvPicPr>
        <p:blipFill>
          <a:blip r:embed="rId5"/>
          <a:stretch>
            <a:fillRect/>
          </a:stretch>
        </p:blipFill>
        <p:spPr>
          <a:xfrm>
            <a:off x="671830" y="3168650"/>
            <a:ext cx="4253865" cy="2522855"/>
          </a:xfrm>
          <a:prstGeom prst="rect">
            <a:avLst/>
          </a:prstGeom>
          <a:noFill/>
          <a:ln w="9525">
            <a:noFill/>
          </a:ln>
          <a:effectLst>
            <a:outerShdw blurRad="50800" dist="38100" dir="13500000" algn="br" rotWithShape="0">
              <a:prstClr val="black">
                <a:alpha val="40000"/>
              </a:prstClr>
            </a:outerShdw>
          </a:effectLst>
        </p:spPr>
      </p:pic>
      <p:sp>
        <p:nvSpPr>
          <p:cNvPr id="3" name="圆角矩形 10">
            <a:extLst>
              <a:ext uri="{FF2B5EF4-FFF2-40B4-BE49-F238E27FC236}">
                <a16:creationId xmlns:a16="http://schemas.microsoft.com/office/drawing/2014/main" id="{58D82309-4C1F-497E-08C6-AF4480B9DBFD}"/>
              </a:ext>
            </a:extLst>
          </p:cNvPr>
          <p:cNvSpPr/>
          <p:nvPr/>
        </p:nvSpPr>
        <p:spPr>
          <a:xfrm>
            <a:off x="163830" y="1094105"/>
            <a:ext cx="2677160" cy="619125"/>
          </a:xfrm>
          <a:prstGeom prst="roundRect">
            <a:avLst/>
          </a:prstGeom>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altLang="zh-CN" sz="2400" b="1" spc="0" dirty="0">
                <a:solidFill>
                  <a:schemeClr val="bg1"/>
                </a:solidFill>
                <a:latin typeface="Arial" panose="020B0604020202020204" pitchFamily="34" charset="0"/>
                <a:ea typeface="+mn-ea"/>
                <a:cs typeface="Arial" panose="020B0604020202020204" pitchFamily="34" charset="0"/>
              </a:rPr>
              <a:t>SWOT analysis</a:t>
            </a:r>
            <a:endParaRPr lang="en-US" altLang="zh-CN" sz="2400" b="1" dirty="0">
              <a:solidFill>
                <a:schemeClr val="bg1"/>
              </a:solidFill>
              <a:latin typeface="Century Gothic" panose="020B0502020202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组合 8"/>
          <p:cNvGrpSpPr/>
          <p:nvPr/>
        </p:nvGrpSpPr>
        <p:grpSpPr>
          <a:xfrm>
            <a:off x="0" y="317500"/>
            <a:ext cx="406400" cy="430695"/>
            <a:chOff x="0" y="406400"/>
            <a:chExt cx="406400" cy="537029"/>
          </a:xfrm>
        </p:grpSpPr>
        <p:sp>
          <p:nvSpPr>
            <p:cNvPr id="5" name="矩形 4"/>
            <p:cNvSpPr/>
            <p:nvPr/>
          </p:nvSpPr>
          <p:spPr>
            <a:xfrm>
              <a:off x="0" y="406400"/>
              <a:ext cx="406400" cy="537029"/>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8" name="组合 7"/>
            <p:cNvGrpSpPr/>
            <p:nvPr/>
          </p:nvGrpSpPr>
          <p:grpSpPr>
            <a:xfrm>
              <a:off x="0" y="476250"/>
              <a:ext cx="406400" cy="353694"/>
              <a:chOff x="0" y="476250"/>
              <a:chExt cx="406400" cy="353694"/>
            </a:xfrm>
          </p:grpSpPr>
          <p:sp>
            <p:nvSpPr>
              <p:cNvPr id="6" name="矩形 5"/>
              <p:cNvSpPr/>
              <p:nvPr/>
            </p:nvSpPr>
            <p:spPr>
              <a:xfrm>
                <a:off x="0" y="476250"/>
                <a:ext cx="406400"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矩形 6"/>
              <p:cNvSpPr/>
              <p:nvPr/>
            </p:nvSpPr>
            <p:spPr>
              <a:xfrm>
                <a:off x="0" y="784225"/>
                <a:ext cx="406400"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sp>
        <p:nvSpPr>
          <p:cNvPr id="11" name="圆角矩形 10"/>
          <p:cNvSpPr/>
          <p:nvPr/>
        </p:nvSpPr>
        <p:spPr>
          <a:xfrm>
            <a:off x="542202" y="254940"/>
            <a:ext cx="2677160" cy="619125"/>
          </a:xfrm>
          <a:prstGeom prst="roundRect">
            <a:avLst/>
          </a:prstGeom>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altLang="zh-CN" sz="2400" b="1" dirty="0">
                <a:solidFill>
                  <a:schemeClr val="bg1"/>
                </a:solidFill>
                <a:latin typeface="Arial" panose="020B0604020202020204" pitchFamily="34" charset="0"/>
                <a:cs typeface="Arial" panose="020B0604020202020204" pitchFamily="34" charset="0"/>
              </a:rPr>
              <a:t>Strengths parts</a:t>
            </a:r>
          </a:p>
        </p:txBody>
      </p:sp>
      <p:sp>
        <p:nvSpPr>
          <p:cNvPr id="12" name="文本框 11"/>
          <p:cNvSpPr txBox="1"/>
          <p:nvPr/>
        </p:nvSpPr>
        <p:spPr>
          <a:xfrm>
            <a:off x="403465" y="1236574"/>
            <a:ext cx="5549265" cy="584775"/>
          </a:xfrm>
          <a:prstGeom prst="rect">
            <a:avLst/>
          </a:prstGeom>
          <a:noFill/>
          <a:ln w="9525">
            <a:noFill/>
          </a:ln>
        </p:spPr>
        <p:txBody>
          <a:bodyPr wrap="square">
            <a:spAutoFit/>
          </a:bodyPr>
          <a:lstStyle/>
          <a:p>
            <a:pPr indent="0">
              <a:buFont typeface="Wingdings" panose="05000000000000000000" charset="0"/>
              <a:buNone/>
            </a:pPr>
            <a:r>
              <a:rPr lang="en-US" altLang="zh-CN" sz="1600" b="0" dirty="0">
                <a:solidFill>
                  <a:schemeClr val="tx1">
                    <a:lumMod val="75000"/>
                    <a:lumOff val="25000"/>
                  </a:schemeClr>
                </a:solidFill>
                <a:latin typeface="Arial" panose="020B0604020202020204" pitchFamily="34" charset="0"/>
                <a:cs typeface="Arial" panose="020B0604020202020204" pitchFamily="34" charset="0"/>
              </a:rPr>
              <a:t>1. Strong brand Group: More brands, More market share and Higher popularity.</a:t>
            </a:r>
            <a:r>
              <a:rPr lang="en-US" altLang="zh-CN" sz="1600" dirty="0">
                <a:latin typeface="Arial" panose="020B0604020202020204" pitchFamily="34" charset="0"/>
                <a:cs typeface="Arial" panose="020B0604020202020204" pitchFamily="34" charset="0"/>
              </a:rPr>
              <a:t>(Jurevicius, O. 2022). </a:t>
            </a:r>
            <a:endParaRPr lang="en-US" altLang="zh-CN" sz="1600" dirty="0">
              <a:latin typeface="Arial" panose="020B0604020202020204" pitchFamily="34" charset="0"/>
              <a:cs typeface="Arial" panose="020B0604020202020204" pitchFamily="34" charset="0"/>
              <a:sym typeface="+mn-ea"/>
            </a:endParaRPr>
          </a:p>
        </p:txBody>
      </p:sp>
      <p:pic>
        <p:nvPicPr>
          <p:cNvPr id="1073741825" name="officeArt object" descr="IMG_1031.png"/>
          <p:cNvPicPr>
            <a:picLocks noChangeAspect="1"/>
          </p:cNvPicPr>
          <p:nvPr>
            <p:custDataLst>
              <p:tags r:id="rId1"/>
            </p:custDataLst>
          </p:nvPr>
        </p:nvPicPr>
        <p:blipFill>
          <a:blip r:embed="rId5"/>
          <a:stretch>
            <a:fillRect/>
          </a:stretch>
        </p:blipFill>
        <p:spPr>
          <a:xfrm>
            <a:off x="403465" y="3968082"/>
            <a:ext cx="4994647" cy="2269404"/>
          </a:xfrm>
          <a:prstGeom prst="rect">
            <a:avLst/>
          </a:prstGeom>
          <a:ln w="12700" cap="flat">
            <a:noFill/>
            <a:miter lim="400000"/>
            <a:headEnd/>
            <a:tailEnd/>
          </a:ln>
          <a:effectLst/>
        </p:spPr>
      </p:pic>
      <p:sp>
        <p:nvSpPr>
          <p:cNvPr id="2" name="文本框 1"/>
          <p:cNvSpPr txBox="1"/>
          <p:nvPr>
            <p:custDataLst>
              <p:tags r:id="rId2"/>
            </p:custDataLst>
          </p:nvPr>
        </p:nvSpPr>
        <p:spPr>
          <a:xfrm>
            <a:off x="403465" y="2158869"/>
            <a:ext cx="5770245" cy="1323439"/>
          </a:xfrm>
          <a:prstGeom prst="rect">
            <a:avLst/>
          </a:prstGeom>
          <a:noFill/>
          <a:ln w="9525">
            <a:noFill/>
          </a:ln>
        </p:spPr>
        <p:txBody>
          <a:bodyPr wrap="square">
            <a:spAutoFit/>
          </a:bodyPr>
          <a:lstStyle/>
          <a:p>
            <a:pPr indent="0">
              <a:buFont typeface="Wingdings" panose="05000000000000000000" charset="0"/>
              <a:buNone/>
            </a:pPr>
            <a:r>
              <a:rPr lang="en-US" altLang="zh-CN" sz="1600" b="0" dirty="0">
                <a:solidFill>
                  <a:schemeClr val="tx1">
                    <a:lumMod val="75000"/>
                    <a:lumOff val="25000"/>
                  </a:schemeClr>
                </a:solidFill>
                <a:latin typeface="Arial" panose="020B0604020202020204" pitchFamily="34" charset="0"/>
                <a:cs typeface="Arial" panose="020B0604020202020204" pitchFamily="34" charset="0"/>
              </a:rPr>
              <a:t>2. Operating means: Provide tailor-made automotive and derivative services</a:t>
            </a:r>
            <a:r>
              <a:rPr lang="en-US" altLang="zh-CN" sz="1600" dirty="0">
                <a:solidFill>
                  <a:schemeClr val="tx1">
                    <a:lumMod val="75000"/>
                    <a:lumOff val="25000"/>
                  </a:schemeClr>
                </a:solidFill>
                <a:latin typeface="Arial" panose="020B0604020202020204" pitchFamily="34" charset="0"/>
                <a:cs typeface="Arial" panose="020B0604020202020204" pitchFamily="34" charset="0"/>
                <a:sym typeface="+mn-ea"/>
              </a:rPr>
              <a:t>(</a:t>
            </a:r>
            <a:r>
              <a:rPr lang="en-US" altLang="zh-CN" sz="1600" b="0" i="0" dirty="0">
                <a:effectLst/>
                <a:latin typeface="Arial" panose="020B0604020202020204" pitchFamily="34" charset="0"/>
                <a:cs typeface="Arial" panose="020B0604020202020204" pitchFamily="34" charset="0"/>
              </a:rPr>
              <a:t>Parker, B. 2023)</a:t>
            </a:r>
            <a:br>
              <a:rPr lang="en-US" altLang="zh-CN" sz="1600" b="0" dirty="0">
                <a:solidFill>
                  <a:schemeClr val="tx1">
                    <a:lumMod val="75000"/>
                    <a:lumOff val="25000"/>
                  </a:schemeClr>
                </a:solidFill>
                <a:latin typeface="Arial" panose="020B0604020202020204" pitchFamily="34" charset="0"/>
                <a:cs typeface="Arial" panose="020B0604020202020204" pitchFamily="34" charset="0"/>
              </a:rPr>
            </a:br>
            <a:endParaRPr lang="en-US" altLang="zh-CN" sz="1600" b="0" dirty="0">
              <a:solidFill>
                <a:schemeClr val="tx1">
                  <a:lumMod val="75000"/>
                  <a:lumOff val="25000"/>
                </a:schemeClr>
              </a:solidFill>
              <a:latin typeface="Arial" panose="020B0604020202020204" pitchFamily="34" charset="0"/>
              <a:cs typeface="Arial" panose="020B0604020202020204" pitchFamily="34" charset="0"/>
            </a:endParaRPr>
          </a:p>
          <a:p>
            <a:pPr indent="0">
              <a:buFont typeface="Wingdings" panose="05000000000000000000" charset="0"/>
              <a:buNone/>
            </a:pPr>
            <a:r>
              <a:rPr lang="en-US" altLang="zh-CN" sz="1600" dirty="0">
                <a:solidFill>
                  <a:schemeClr val="tx1">
                    <a:lumMod val="75000"/>
                    <a:lumOff val="25000"/>
                  </a:schemeClr>
                </a:solidFill>
                <a:latin typeface="Arial" panose="020B0604020202020204" pitchFamily="34" charset="0"/>
                <a:cs typeface="Arial" panose="020B0604020202020204" pitchFamily="34" charset="0"/>
                <a:sym typeface="+mn-ea"/>
              </a:rPr>
              <a:t>3. Technological innovation: new modular electric vehicle manufacturing platform "MEB".</a:t>
            </a:r>
            <a:r>
              <a:rPr lang="en-US" altLang="zh-CN" sz="1600" dirty="0">
                <a:solidFill>
                  <a:schemeClr val="tx1">
                    <a:lumMod val="75000"/>
                    <a:lumOff val="25000"/>
                  </a:schemeClr>
                </a:solidFill>
                <a:latin typeface="Arial" panose="020B0604020202020204" pitchFamily="34" charset="0"/>
                <a:cs typeface="Arial" panose="020B0604020202020204" pitchFamily="34" charset="0"/>
              </a:rPr>
              <a:t>(</a:t>
            </a:r>
            <a:r>
              <a:rPr lang="en-US" altLang="zh-CN" sz="1600" b="0" i="0" dirty="0">
                <a:effectLst/>
                <a:latin typeface="Arial" panose="020B0604020202020204" pitchFamily="34" charset="0"/>
                <a:cs typeface="Arial" panose="020B0604020202020204" pitchFamily="34" charset="0"/>
              </a:rPr>
              <a:t>Reuters 2019)</a:t>
            </a:r>
            <a:endParaRPr lang="en-US" altLang="zh-CN" sz="1600" b="0" dirty="0">
              <a:solidFill>
                <a:schemeClr val="tx1">
                  <a:lumMod val="75000"/>
                  <a:lumOff val="25000"/>
                </a:schemeClr>
              </a:solidFill>
              <a:latin typeface="Arial" panose="020B0604020202020204" pitchFamily="34" charset="0"/>
              <a:cs typeface="Arial" panose="020B0604020202020204" pitchFamily="34" charset="0"/>
            </a:endParaRPr>
          </a:p>
        </p:txBody>
      </p:sp>
      <p:pic>
        <p:nvPicPr>
          <p:cNvPr id="1073741826" name="officeArt object" descr="IMG_1030.jpeg"/>
          <p:cNvPicPr>
            <a:picLocks noChangeAspect="1"/>
          </p:cNvPicPr>
          <p:nvPr>
            <p:custDataLst>
              <p:tags r:id="rId3"/>
            </p:custDataLst>
          </p:nvPr>
        </p:nvPicPr>
        <p:blipFill>
          <a:blip r:embed="rId6"/>
          <a:stretch>
            <a:fillRect/>
          </a:stretch>
        </p:blipFill>
        <p:spPr>
          <a:xfrm>
            <a:off x="6605545" y="1236574"/>
            <a:ext cx="4842456" cy="5244794"/>
          </a:xfrm>
          <a:prstGeom prst="rect">
            <a:avLst/>
          </a:prstGeom>
          <a:ln w="12700" cap="flat">
            <a:noFill/>
            <a:miter lim="400000"/>
            <a:headEnd/>
            <a:tailEnd/>
          </a:ln>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组合 8"/>
          <p:cNvGrpSpPr/>
          <p:nvPr/>
        </p:nvGrpSpPr>
        <p:grpSpPr>
          <a:xfrm>
            <a:off x="0" y="317500"/>
            <a:ext cx="406400" cy="430695"/>
            <a:chOff x="0" y="406400"/>
            <a:chExt cx="406400" cy="537029"/>
          </a:xfrm>
        </p:grpSpPr>
        <p:sp>
          <p:nvSpPr>
            <p:cNvPr id="5" name="矩形 4"/>
            <p:cNvSpPr/>
            <p:nvPr/>
          </p:nvSpPr>
          <p:spPr>
            <a:xfrm>
              <a:off x="0" y="406400"/>
              <a:ext cx="406400" cy="537029"/>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8" name="组合 7"/>
            <p:cNvGrpSpPr/>
            <p:nvPr/>
          </p:nvGrpSpPr>
          <p:grpSpPr>
            <a:xfrm>
              <a:off x="0" y="476250"/>
              <a:ext cx="406400" cy="353694"/>
              <a:chOff x="0" y="476250"/>
              <a:chExt cx="406400" cy="353694"/>
            </a:xfrm>
          </p:grpSpPr>
          <p:sp>
            <p:nvSpPr>
              <p:cNvPr id="6" name="矩形 5"/>
              <p:cNvSpPr/>
              <p:nvPr/>
            </p:nvSpPr>
            <p:spPr>
              <a:xfrm>
                <a:off x="0" y="476250"/>
                <a:ext cx="406400"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矩形 6"/>
              <p:cNvSpPr/>
              <p:nvPr/>
            </p:nvSpPr>
            <p:spPr>
              <a:xfrm>
                <a:off x="0" y="784225"/>
                <a:ext cx="406400"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sp>
        <p:nvSpPr>
          <p:cNvPr id="10" name="文本框 9"/>
          <p:cNvSpPr txBox="1"/>
          <p:nvPr/>
        </p:nvSpPr>
        <p:spPr>
          <a:xfrm>
            <a:off x="480695" y="238125"/>
            <a:ext cx="6935470" cy="491801"/>
          </a:xfrm>
          <a:prstGeom prst="rect">
            <a:avLst/>
          </a:prstGeom>
          <a:noFill/>
        </p:spPr>
        <p:txBody>
          <a:bodyPr wrap="square" rtlCol="0">
            <a:spAutoFit/>
          </a:bodyPr>
          <a:lstStyle>
            <a:defPPr>
              <a:defRPr lang="zh-CN"/>
            </a:defPPr>
            <a:lvl1pPr>
              <a:lnSpc>
                <a:spcPct val="120000"/>
              </a:lnSpc>
              <a:defRPr sz="2800" b="1" spc="200">
                <a:solidFill>
                  <a:srgbClr val="000000"/>
                </a:solidFill>
                <a:latin typeface="微软雅黑" panose="020B0503020204020204" pitchFamily="34" charset="-122"/>
                <a:ea typeface="微软雅黑" panose="020B0503020204020204" pitchFamily="34" charset="-122"/>
              </a:defRPr>
            </a:lvl1pPr>
          </a:lstStyle>
          <a:p>
            <a:r>
              <a:rPr lang="en-US" altLang="zh-CN" sz="2400" spc="0" dirty="0">
                <a:solidFill>
                  <a:schemeClr val="tx1">
                    <a:lumMod val="75000"/>
                    <a:lumOff val="25000"/>
                  </a:schemeClr>
                </a:solidFill>
                <a:latin typeface="Century Gothic" panose="020B0502020202020204" pitchFamily="34" charset="0"/>
                <a:ea typeface="+mn-ea"/>
              </a:rPr>
              <a:t> </a:t>
            </a:r>
          </a:p>
        </p:txBody>
      </p:sp>
      <p:sp>
        <p:nvSpPr>
          <p:cNvPr id="11" name="圆角矩形 10"/>
          <p:cNvSpPr/>
          <p:nvPr/>
        </p:nvSpPr>
        <p:spPr>
          <a:xfrm>
            <a:off x="530882" y="240998"/>
            <a:ext cx="2677160" cy="619125"/>
          </a:xfrm>
          <a:prstGeom prst="roundRect">
            <a:avLst/>
          </a:prstGeom>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altLang="zh-CN" sz="2400" b="1" dirty="0">
                <a:solidFill>
                  <a:schemeClr val="bg1"/>
                </a:solidFill>
                <a:latin typeface="Arial" panose="020B0604020202020204" pitchFamily="34" charset="0"/>
                <a:cs typeface="Arial" panose="020B0604020202020204" pitchFamily="34" charset="0"/>
              </a:rPr>
              <a:t>Weakness</a:t>
            </a:r>
            <a:r>
              <a:rPr lang="en-US" altLang="zh-CN" sz="2400" b="1" dirty="0">
                <a:solidFill>
                  <a:schemeClr val="bg1"/>
                </a:solidFill>
                <a:latin typeface="Century Gothic" panose="020B0502020202020204" pitchFamily="34" charset="0"/>
              </a:rPr>
              <a:t> parts</a:t>
            </a:r>
          </a:p>
        </p:txBody>
      </p:sp>
      <p:pic>
        <p:nvPicPr>
          <p:cNvPr id="1073741827" name="officeArt object" descr="b0908efc49b402dc9ad3c31ff318420"/>
          <p:cNvPicPr>
            <a:picLocks noChangeAspect="1"/>
          </p:cNvPicPr>
          <p:nvPr>
            <p:custDataLst>
              <p:tags r:id="rId1"/>
            </p:custDataLst>
          </p:nvPr>
        </p:nvPicPr>
        <p:blipFill>
          <a:blip r:embed="rId13"/>
          <a:stretch>
            <a:fillRect/>
          </a:stretch>
        </p:blipFill>
        <p:spPr>
          <a:xfrm>
            <a:off x="5580993" y="2102540"/>
            <a:ext cx="5932258" cy="3331162"/>
          </a:xfrm>
          <a:prstGeom prst="rect">
            <a:avLst/>
          </a:prstGeom>
          <a:ln w="12700" cap="flat">
            <a:noFill/>
            <a:miter lim="400000"/>
            <a:headEnd/>
            <a:tailEnd/>
          </a:ln>
          <a:effectLst/>
        </p:spPr>
      </p:pic>
      <p:grpSp>
        <p:nvGrpSpPr>
          <p:cNvPr id="24" name="组合 23"/>
          <p:cNvGrpSpPr/>
          <p:nvPr/>
        </p:nvGrpSpPr>
        <p:grpSpPr>
          <a:xfrm>
            <a:off x="406400" y="3429000"/>
            <a:ext cx="4236085" cy="923290"/>
            <a:chOff x="405" y="4490"/>
            <a:chExt cx="6671" cy="1454"/>
          </a:xfrm>
        </p:grpSpPr>
        <p:sp>
          <p:nvSpPr>
            <p:cNvPr id="3" name="矩形 2"/>
            <p:cNvSpPr/>
            <p:nvPr>
              <p:custDataLst>
                <p:tags r:id="rId9"/>
              </p:custDataLst>
            </p:nvPr>
          </p:nvSpPr>
          <p:spPr>
            <a:xfrm>
              <a:off x="405" y="4613"/>
              <a:ext cx="990" cy="990"/>
            </a:xfrm>
            <a:prstGeom prst="rect">
              <a:avLst/>
            </a:prstGeom>
            <a:solidFill>
              <a:srgbClr val="404040"/>
            </a:solidFill>
            <a:ln>
              <a:noFill/>
            </a:ln>
            <a:effectLst>
              <a:outerShdw blurRad="63500" sx="101000" sy="101000" algn="ctr" rotWithShape="0">
                <a:prstClr val="black">
                  <a:alpha val="34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46" name="组合 45"/>
            <p:cNvGrpSpPr/>
            <p:nvPr/>
          </p:nvGrpSpPr>
          <p:grpSpPr>
            <a:xfrm>
              <a:off x="560" y="4764"/>
              <a:ext cx="631" cy="558"/>
              <a:chOff x="8338604" y="4508323"/>
              <a:chExt cx="498878" cy="440675"/>
            </a:xfrm>
            <a:solidFill>
              <a:schemeClr val="bg1"/>
            </a:solidFill>
          </p:grpSpPr>
          <p:sp>
            <p:nvSpPr>
              <p:cNvPr id="47" name="Freeform 238"/>
              <p:cNvSpPr>
                <a:spLocks noEditPoints="1"/>
              </p:cNvSpPr>
              <p:nvPr>
                <p:custDataLst>
                  <p:tags r:id="rId10"/>
                </p:custDataLst>
              </p:nvPr>
            </p:nvSpPr>
            <p:spPr bwMode="auto">
              <a:xfrm>
                <a:off x="8338604" y="4508323"/>
                <a:ext cx="463956" cy="410743"/>
              </a:xfrm>
              <a:custGeom>
                <a:avLst/>
                <a:gdLst>
                  <a:gd name="T0" fmla="*/ 145 w 222"/>
                  <a:gd name="T1" fmla="*/ 183 h 197"/>
                  <a:gd name="T2" fmla="*/ 14 w 222"/>
                  <a:gd name="T3" fmla="*/ 183 h 197"/>
                  <a:gd name="T4" fmla="*/ 14 w 222"/>
                  <a:gd name="T5" fmla="*/ 50 h 197"/>
                  <a:gd name="T6" fmla="*/ 208 w 222"/>
                  <a:gd name="T7" fmla="*/ 50 h 197"/>
                  <a:gd name="T8" fmla="*/ 208 w 222"/>
                  <a:gd name="T9" fmla="*/ 139 h 197"/>
                  <a:gd name="T10" fmla="*/ 222 w 222"/>
                  <a:gd name="T11" fmla="*/ 147 h 197"/>
                  <a:gd name="T12" fmla="*/ 222 w 222"/>
                  <a:gd name="T13" fmla="*/ 8 h 197"/>
                  <a:gd name="T14" fmla="*/ 215 w 222"/>
                  <a:gd name="T15" fmla="*/ 0 h 197"/>
                  <a:gd name="T16" fmla="*/ 7 w 222"/>
                  <a:gd name="T17" fmla="*/ 0 h 197"/>
                  <a:gd name="T18" fmla="*/ 0 w 222"/>
                  <a:gd name="T19" fmla="*/ 8 h 197"/>
                  <a:gd name="T20" fmla="*/ 0 w 222"/>
                  <a:gd name="T21" fmla="*/ 190 h 197"/>
                  <a:gd name="T22" fmla="*/ 7 w 222"/>
                  <a:gd name="T23" fmla="*/ 197 h 197"/>
                  <a:gd name="T24" fmla="*/ 166 w 222"/>
                  <a:gd name="T25" fmla="*/ 197 h 197"/>
                  <a:gd name="T26" fmla="*/ 145 w 222"/>
                  <a:gd name="T27" fmla="*/ 183 h 197"/>
                  <a:gd name="T28" fmla="*/ 198 w 222"/>
                  <a:gd name="T29" fmla="*/ 16 h 197"/>
                  <a:gd name="T30" fmla="*/ 208 w 222"/>
                  <a:gd name="T31" fmla="*/ 25 h 197"/>
                  <a:gd name="T32" fmla="*/ 198 w 222"/>
                  <a:gd name="T33" fmla="*/ 34 h 197"/>
                  <a:gd name="T34" fmla="*/ 189 w 222"/>
                  <a:gd name="T35" fmla="*/ 25 h 197"/>
                  <a:gd name="T36" fmla="*/ 198 w 222"/>
                  <a:gd name="T37" fmla="*/ 16 h 197"/>
                  <a:gd name="T38" fmla="*/ 171 w 222"/>
                  <a:gd name="T39" fmla="*/ 16 h 197"/>
                  <a:gd name="T40" fmla="*/ 180 w 222"/>
                  <a:gd name="T41" fmla="*/ 25 h 197"/>
                  <a:gd name="T42" fmla="*/ 171 w 222"/>
                  <a:gd name="T43" fmla="*/ 34 h 197"/>
                  <a:gd name="T44" fmla="*/ 161 w 222"/>
                  <a:gd name="T45" fmla="*/ 25 h 197"/>
                  <a:gd name="T46" fmla="*/ 171 w 222"/>
                  <a:gd name="T47" fmla="*/ 16 h 197"/>
                  <a:gd name="T48" fmla="*/ 143 w 222"/>
                  <a:gd name="T49" fmla="*/ 16 h 197"/>
                  <a:gd name="T50" fmla="*/ 153 w 222"/>
                  <a:gd name="T51" fmla="*/ 25 h 197"/>
                  <a:gd name="T52" fmla="*/ 143 w 222"/>
                  <a:gd name="T53" fmla="*/ 34 h 197"/>
                  <a:gd name="T54" fmla="*/ 134 w 222"/>
                  <a:gd name="T55" fmla="*/ 25 h 197"/>
                  <a:gd name="T56" fmla="*/ 143 w 222"/>
                  <a:gd name="T57" fmla="*/ 16 h 1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222" h="197">
                    <a:moveTo>
                      <a:pt x="145" y="183"/>
                    </a:moveTo>
                    <a:cubicBezTo>
                      <a:pt x="14" y="183"/>
                      <a:pt x="14" y="183"/>
                      <a:pt x="14" y="183"/>
                    </a:cubicBezTo>
                    <a:cubicBezTo>
                      <a:pt x="14" y="50"/>
                      <a:pt x="14" y="50"/>
                      <a:pt x="14" y="50"/>
                    </a:cubicBezTo>
                    <a:cubicBezTo>
                      <a:pt x="208" y="50"/>
                      <a:pt x="208" y="50"/>
                      <a:pt x="208" y="50"/>
                    </a:cubicBezTo>
                    <a:cubicBezTo>
                      <a:pt x="208" y="139"/>
                      <a:pt x="208" y="139"/>
                      <a:pt x="208" y="139"/>
                    </a:cubicBezTo>
                    <a:cubicBezTo>
                      <a:pt x="222" y="147"/>
                      <a:pt x="222" y="147"/>
                      <a:pt x="222" y="147"/>
                    </a:cubicBezTo>
                    <a:cubicBezTo>
                      <a:pt x="222" y="8"/>
                      <a:pt x="222" y="8"/>
                      <a:pt x="222" y="8"/>
                    </a:cubicBezTo>
                    <a:cubicBezTo>
                      <a:pt x="222" y="4"/>
                      <a:pt x="219" y="0"/>
                      <a:pt x="215" y="0"/>
                    </a:cubicBezTo>
                    <a:cubicBezTo>
                      <a:pt x="7" y="0"/>
                      <a:pt x="7" y="0"/>
                      <a:pt x="7" y="0"/>
                    </a:cubicBezTo>
                    <a:cubicBezTo>
                      <a:pt x="3" y="0"/>
                      <a:pt x="0" y="4"/>
                      <a:pt x="0" y="8"/>
                    </a:cubicBezTo>
                    <a:cubicBezTo>
                      <a:pt x="0" y="190"/>
                      <a:pt x="0" y="190"/>
                      <a:pt x="0" y="190"/>
                    </a:cubicBezTo>
                    <a:cubicBezTo>
                      <a:pt x="0" y="194"/>
                      <a:pt x="3" y="197"/>
                      <a:pt x="7" y="197"/>
                    </a:cubicBezTo>
                    <a:cubicBezTo>
                      <a:pt x="166" y="197"/>
                      <a:pt x="166" y="197"/>
                      <a:pt x="166" y="197"/>
                    </a:cubicBezTo>
                    <a:lnTo>
                      <a:pt x="145" y="183"/>
                    </a:lnTo>
                    <a:close/>
                    <a:moveTo>
                      <a:pt x="198" y="16"/>
                    </a:moveTo>
                    <a:cubicBezTo>
                      <a:pt x="204" y="16"/>
                      <a:pt x="208" y="20"/>
                      <a:pt x="208" y="25"/>
                    </a:cubicBezTo>
                    <a:cubicBezTo>
                      <a:pt x="208" y="30"/>
                      <a:pt x="204" y="34"/>
                      <a:pt x="198" y="34"/>
                    </a:cubicBezTo>
                    <a:cubicBezTo>
                      <a:pt x="193" y="34"/>
                      <a:pt x="189" y="30"/>
                      <a:pt x="189" y="25"/>
                    </a:cubicBezTo>
                    <a:cubicBezTo>
                      <a:pt x="189" y="20"/>
                      <a:pt x="193" y="16"/>
                      <a:pt x="198" y="16"/>
                    </a:cubicBezTo>
                    <a:close/>
                    <a:moveTo>
                      <a:pt x="171" y="16"/>
                    </a:moveTo>
                    <a:cubicBezTo>
                      <a:pt x="176" y="16"/>
                      <a:pt x="180" y="20"/>
                      <a:pt x="180" y="25"/>
                    </a:cubicBezTo>
                    <a:cubicBezTo>
                      <a:pt x="180" y="30"/>
                      <a:pt x="176" y="34"/>
                      <a:pt x="171" y="34"/>
                    </a:cubicBezTo>
                    <a:cubicBezTo>
                      <a:pt x="166" y="34"/>
                      <a:pt x="161" y="30"/>
                      <a:pt x="161" y="25"/>
                    </a:cubicBezTo>
                    <a:cubicBezTo>
                      <a:pt x="161" y="20"/>
                      <a:pt x="166" y="16"/>
                      <a:pt x="171" y="16"/>
                    </a:cubicBezTo>
                    <a:close/>
                    <a:moveTo>
                      <a:pt x="143" y="16"/>
                    </a:moveTo>
                    <a:cubicBezTo>
                      <a:pt x="148" y="16"/>
                      <a:pt x="153" y="20"/>
                      <a:pt x="153" y="25"/>
                    </a:cubicBezTo>
                    <a:cubicBezTo>
                      <a:pt x="153" y="30"/>
                      <a:pt x="148" y="34"/>
                      <a:pt x="143" y="34"/>
                    </a:cubicBezTo>
                    <a:cubicBezTo>
                      <a:pt x="138" y="34"/>
                      <a:pt x="134" y="30"/>
                      <a:pt x="134" y="25"/>
                    </a:cubicBezTo>
                    <a:cubicBezTo>
                      <a:pt x="134" y="20"/>
                      <a:pt x="138" y="16"/>
                      <a:pt x="143" y="16"/>
                    </a:cubicBezTo>
                    <a:close/>
                  </a:path>
                </a:pathLst>
              </a:custGeom>
              <a:grp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schemeClr val="bg1"/>
                  </a:solidFill>
                  <a:effectLst/>
                  <a:uLnTx/>
                  <a:uFillTx/>
                  <a:latin typeface="微软雅黑" panose="020B0503020204020204" pitchFamily="34" charset="-122"/>
                  <a:ea typeface="微软雅黑" panose="020B0503020204020204" pitchFamily="34" charset="-122"/>
                  <a:cs typeface="+mn-cs"/>
                </a:endParaRPr>
              </a:p>
            </p:txBody>
          </p:sp>
          <p:sp>
            <p:nvSpPr>
              <p:cNvPr id="48" name="Freeform 239"/>
              <p:cNvSpPr/>
              <p:nvPr>
                <p:custDataLst>
                  <p:tags r:id="rId11"/>
                </p:custDataLst>
              </p:nvPr>
            </p:nvSpPr>
            <p:spPr bwMode="auto">
              <a:xfrm>
                <a:off x="8476627" y="4661312"/>
                <a:ext cx="360855" cy="287686"/>
              </a:xfrm>
              <a:custGeom>
                <a:avLst/>
                <a:gdLst>
                  <a:gd name="T0" fmla="*/ 172 w 173"/>
                  <a:gd name="T1" fmla="*/ 104 h 138"/>
                  <a:gd name="T2" fmla="*/ 167 w 173"/>
                  <a:gd name="T3" fmla="*/ 96 h 138"/>
                  <a:gd name="T4" fmla="*/ 86 w 173"/>
                  <a:gd name="T5" fmla="*/ 45 h 138"/>
                  <a:gd name="T6" fmla="*/ 67 w 173"/>
                  <a:gd name="T7" fmla="*/ 9 h 138"/>
                  <a:gd name="T8" fmla="*/ 20 w 173"/>
                  <a:gd name="T9" fmla="*/ 10 h 138"/>
                  <a:gd name="T10" fmla="*/ 48 w 173"/>
                  <a:gd name="T11" fmla="*/ 28 h 138"/>
                  <a:gd name="T12" fmla="*/ 50 w 173"/>
                  <a:gd name="T13" fmla="*/ 35 h 138"/>
                  <a:gd name="T14" fmla="*/ 37 w 173"/>
                  <a:gd name="T15" fmla="*/ 54 h 138"/>
                  <a:gd name="T16" fmla="*/ 30 w 173"/>
                  <a:gd name="T17" fmla="*/ 55 h 138"/>
                  <a:gd name="T18" fmla="*/ 3 w 173"/>
                  <a:gd name="T19" fmla="*/ 37 h 138"/>
                  <a:gd name="T20" fmla="*/ 21 w 173"/>
                  <a:gd name="T21" fmla="*/ 80 h 138"/>
                  <a:gd name="T22" fmla="*/ 62 w 173"/>
                  <a:gd name="T23" fmla="*/ 83 h 138"/>
                  <a:gd name="T24" fmla="*/ 141 w 173"/>
                  <a:gd name="T25" fmla="*/ 135 h 138"/>
                  <a:gd name="T26" fmla="*/ 151 w 173"/>
                  <a:gd name="T27" fmla="*/ 136 h 138"/>
                  <a:gd name="T28" fmla="*/ 172 w 173"/>
                  <a:gd name="T29" fmla="*/ 10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73" h="138">
                    <a:moveTo>
                      <a:pt x="172" y="104"/>
                    </a:moveTo>
                    <a:cubicBezTo>
                      <a:pt x="172" y="101"/>
                      <a:pt x="169" y="97"/>
                      <a:pt x="167" y="96"/>
                    </a:cubicBezTo>
                    <a:cubicBezTo>
                      <a:pt x="140" y="79"/>
                      <a:pt x="113" y="62"/>
                      <a:pt x="86" y="45"/>
                    </a:cubicBezTo>
                    <a:cubicBezTo>
                      <a:pt x="86" y="31"/>
                      <a:pt x="80" y="17"/>
                      <a:pt x="67" y="9"/>
                    </a:cubicBezTo>
                    <a:cubicBezTo>
                      <a:pt x="52" y="0"/>
                      <a:pt x="34" y="1"/>
                      <a:pt x="20" y="10"/>
                    </a:cubicBezTo>
                    <a:cubicBezTo>
                      <a:pt x="48" y="28"/>
                      <a:pt x="48" y="28"/>
                      <a:pt x="48" y="28"/>
                    </a:cubicBezTo>
                    <a:cubicBezTo>
                      <a:pt x="50" y="29"/>
                      <a:pt x="51" y="32"/>
                      <a:pt x="50" y="35"/>
                    </a:cubicBezTo>
                    <a:cubicBezTo>
                      <a:pt x="37" y="54"/>
                      <a:pt x="37" y="54"/>
                      <a:pt x="37" y="54"/>
                    </a:cubicBezTo>
                    <a:cubicBezTo>
                      <a:pt x="36" y="56"/>
                      <a:pt x="33" y="57"/>
                      <a:pt x="30" y="55"/>
                    </a:cubicBezTo>
                    <a:cubicBezTo>
                      <a:pt x="3" y="37"/>
                      <a:pt x="3" y="37"/>
                      <a:pt x="3" y="37"/>
                    </a:cubicBezTo>
                    <a:cubicBezTo>
                      <a:pt x="0" y="54"/>
                      <a:pt x="7" y="71"/>
                      <a:pt x="21" y="80"/>
                    </a:cubicBezTo>
                    <a:cubicBezTo>
                      <a:pt x="34" y="88"/>
                      <a:pt x="49" y="89"/>
                      <a:pt x="62" y="83"/>
                    </a:cubicBezTo>
                    <a:cubicBezTo>
                      <a:pt x="89" y="100"/>
                      <a:pt x="115" y="118"/>
                      <a:pt x="141" y="135"/>
                    </a:cubicBezTo>
                    <a:cubicBezTo>
                      <a:pt x="143" y="137"/>
                      <a:pt x="148" y="138"/>
                      <a:pt x="151" y="136"/>
                    </a:cubicBezTo>
                    <a:cubicBezTo>
                      <a:pt x="164" y="131"/>
                      <a:pt x="173" y="118"/>
                      <a:pt x="172" y="104"/>
                    </a:cubicBezTo>
                    <a:close/>
                  </a:path>
                </a:pathLst>
              </a:custGeom>
              <a:grp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schemeClr val="bg1"/>
                  </a:solidFill>
                  <a:effectLst/>
                  <a:uLnTx/>
                  <a:uFillTx/>
                  <a:latin typeface="微软雅黑" panose="020B0503020204020204" pitchFamily="34" charset="-122"/>
                  <a:ea typeface="微软雅黑" panose="020B0503020204020204" pitchFamily="34" charset="-122"/>
                  <a:cs typeface="+mn-cs"/>
                </a:endParaRPr>
              </a:p>
            </p:txBody>
          </p:sp>
        </p:grpSp>
        <p:sp>
          <p:nvSpPr>
            <p:cNvPr id="17" name="文本框 16"/>
            <p:cNvSpPr txBox="1"/>
            <p:nvPr/>
          </p:nvSpPr>
          <p:spPr>
            <a:xfrm>
              <a:off x="1742" y="4490"/>
              <a:ext cx="5334" cy="1454"/>
            </a:xfrm>
            <a:prstGeom prst="rect">
              <a:avLst/>
            </a:prstGeom>
            <a:noFill/>
            <a:ln w="9525">
              <a:noFill/>
            </a:ln>
          </p:spPr>
          <p:txBody>
            <a:bodyPr wrap="square">
              <a:spAutoFit/>
            </a:bodyPr>
            <a:lstStyle/>
            <a:p>
              <a:pPr indent="0"/>
              <a:r>
                <a:rPr lang="en-US" altLang="zh-CN" b="1" dirty="0">
                  <a:solidFill>
                    <a:schemeClr val="tx1">
                      <a:lumMod val="75000"/>
                      <a:lumOff val="25000"/>
                    </a:schemeClr>
                  </a:solidFill>
                  <a:latin typeface="Arial" panose="020B0604020202020204" pitchFamily="34" charset="0"/>
                  <a:cs typeface="Arial" panose="020B0604020202020204" pitchFamily="34" charset="0"/>
                </a:rPr>
                <a:t>Stereotypical images and conservative campaigns</a:t>
              </a:r>
              <a:br>
                <a:rPr lang="en-US" altLang="zh-CN" b="1" dirty="0">
                  <a:solidFill>
                    <a:schemeClr val="tx1">
                      <a:lumMod val="75000"/>
                      <a:lumOff val="25000"/>
                    </a:schemeClr>
                  </a:solidFill>
                  <a:latin typeface="Arial" panose="020B0604020202020204" pitchFamily="34" charset="0"/>
                  <a:cs typeface="Arial" panose="020B0604020202020204" pitchFamily="34" charset="0"/>
                </a:rPr>
              </a:br>
              <a:r>
                <a:rPr lang="en-US" altLang="zh-CN" kern="100" dirty="0">
                  <a:solidFill>
                    <a:srgbClr val="000000"/>
                  </a:solidFill>
                  <a:effectLst/>
                  <a:latin typeface="Arial" panose="020B0604020202020204" pitchFamily="34" charset="0"/>
                  <a:ea typeface="宋体" panose="02010600030101010101" pitchFamily="2" charset="-122"/>
                  <a:cs typeface="Arial" panose="020B0604020202020204" pitchFamily="34" charset="0"/>
                </a:rPr>
                <a:t>(Tiffany, Hsu. 2019)</a:t>
              </a:r>
              <a:endParaRPr lang="en-US" altLang="zh-CN" b="1" dirty="0">
                <a:solidFill>
                  <a:schemeClr val="tx1">
                    <a:lumMod val="75000"/>
                    <a:lumOff val="25000"/>
                  </a:schemeClr>
                </a:solidFill>
                <a:latin typeface="Arial" panose="020B0604020202020204" pitchFamily="34" charset="0"/>
                <a:cs typeface="Arial" panose="020B0604020202020204" pitchFamily="34" charset="0"/>
              </a:endParaRPr>
            </a:p>
          </p:txBody>
        </p:sp>
      </p:grpSp>
      <p:grpSp>
        <p:nvGrpSpPr>
          <p:cNvPr id="23" name="组合 22"/>
          <p:cNvGrpSpPr/>
          <p:nvPr/>
        </p:nvGrpSpPr>
        <p:grpSpPr>
          <a:xfrm>
            <a:off x="406400" y="4814570"/>
            <a:ext cx="4235450" cy="923290"/>
            <a:chOff x="493" y="6885"/>
            <a:chExt cx="6670" cy="1454"/>
          </a:xfrm>
        </p:grpSpPr>
        <p:sp>
          <p:nvSpPr>
            <p:cNvPr id="18" name="矩形 17"/>
            <p:cNvSpPr/>
            <p:nvPr>
              <p:custDataLst>
                <p:tags r:id="rId5"/>
              </p:custDataLst>
            </p:nvPr>
          </p:nvSpPr>
          <p:spPr>
            <a:xfrm>
              <a:off x="493" y="7008"/>
              <a:ext cx="990" cy="990"/>
            </a:xfrm>
            <a:prstGeom prst="rect">
              <a:avLst/>
            </a:prstGeom>
            <a:solidFill>
              <a:srgbClr val="404040"/>
            </a:solidFill>
            <a:ln>
              <a:noFill/>
            </a:ln>
            <a:effectLst>
              <a:outerShdw blurRad="63500" sx="101000" sy="101000" algn="ctr" rotWithShape="0">
                <a:prstClr val="black">
                  <a:alpha val="34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19" name="组合 18"/>
            <p:cNvGrpSpPr/>
            <p:nvPr/>
          </p:nvGrpSpPr>
          <p:grpSpPr>
            <a:xfrm>
              <a:off x="648" y="7159"/>
              <a:ext cx="631" cy="558"/>
              <a:chOff x="8338604" y="4508323"/>
              <a:chExt cx="498878" cy="440675"/>
            </a:xfrm>
            <a:solidFill>
              <a:schemeClr val="bg1"/>
            </a:solidFill>
          </p:grpSpPr>
          <p:sp>
            <p:nvSpPr>
              <p:cNvPr id="20" name="Freeform 238"/>
              <p:cNvSpPr>
                <a:spLocks noEditPoints="1"/>
              </p:cNvSpPr>
              <p:nvPr>
                <p:custDataLst>
                  <p:tags r:id="rId7"/>
                </p:custDataLst>
              </p:nvPr>
            </p:nvSpPr>
            <p:spPr bwMode="auto">
              <a:xfrm>
                <a:off x="8338604" y="4508323"/>
                <a:ext cx="463956" cy="410743"/>
              </a:xfrm>
              <a:custGeom>
                <a:avLst/>
                <a:gdLst>
                  <a:gd name="T0" fmla="*/ 145 w 222"/>
                  <a:gd name="T1" fmla="*/ 183 h 197"/>
                  <a:gd name="T2" fmla="*/ 14 w 222"/>
                  <a:gd name="T3" fmla="*/ 183 h 197"/>
                  <a:gd name="T4" fmla="*/ 14 w 222"/>
                  <a:gd name="T5" fmla="*/ 50 h 197"/>
                  <a:gd name="T6" fmla="*/ 208 w 222"/>
                  <a:gd name="T7" fmla="*/ 50 h 197"/>
                  <a:gd name="T8" fmla="*/ 208 w 222"/>
                  <a:gd name="T9" fmla="*/ 139 h 197"/>
                  <a:gd name="T10" fmla="*/ 222 w 222"/>
                  <a:gd name="T11" fmla="*/ 147 h 197"/>
                  <a:gd name="T12" fmla="*/ 222 w 222"/>
                  <a:gd name="T13" fmla="*/ 8 h 197"/>
                  <a:gd name="T14" fmla="*/ 215 w 222"/>
                  <a:gd name="T15" fmla="*/ 0 h 197"/>
                  <a:gd name="T16" fmla="*/ 7 w 222"/>
                  <a:gd name="T17" fmla="*/ 0 h 197"/>
                  <a:gd name="T18" fmla="*/ 0 w 222"/>
                  <a:gd name="T19" fmla="*/ 8 h 197"/>
                  <a:gd name="T20" fmla="*/ 0 w 222"/>
                  <a:gd name="T21" fmla="*/ 190 h 197"/>
                  <a:gd name="T22" fmla="*/ 7 w 222"/>
                  <a:gd name="T23" fmla="*/ 197 h 197"/>
                  <a:gd name="T24" fmla="*/ 166 w 222"/>
                  <a:gd name="T25" fmla="*/ 197 h 197"/>
                  <a:gd name="T26" fmla="*/ 145 w 222"/>
                  <a:gd name="T27" fmla="*/ 183 h 197"/>
                  <a:gd name="T28" fmla="*/ 198 w 222"/>
                  <a:gd name="T29" fmla="*/ 16 h 197"/>
                  <a:gd name="T30" fmla="*/ 208 w 222"/>
                  <a:gd name="T31" fmla="*/ 25 h 197"/>
                  <a:gd name="T32" fmla="*/ 198 w 222"/>
                  <a:gd name="T33" fmla="*/ 34 h 197"/>
                  <a:gd name="T34" fmla="*/ 189 w 222"/>
                  <a:gd name="T35" fmla="*/ 25 h 197"/>
                  <a:gd name="T36" fmla="*/ 198 w 222"/>
                  <a:gd name="T37" fmla="*/ 16 h 197"/>
                  <a:gd name="T38" fmla="*/ 171 w 222"/>
                  <a:gd name="T39" fmla="*/ 16 h 197"/>
                  <a:gd name="T40" fmla="*/ 180 w 222"/>
                  <a:gd name="T41" fmla="*/ 25 h 197"/>
                  <a:gd name="T42" fmla="*/ 171 w 222"/>
                  <a:gd name="T43" fmla="*/ 34 h 197"/>
                  <a:gd name="T44" fmla="*/ 161 w 222"/>
                  <a:gd name="T45" fmla="*/ 25 h 197"/>
                  <a:gd name="T46" fmla="*/ 171 w 222"/>
                  <a:gd name="T47" fmla="*/ 16 h 197"/>
                  <a:gd name="T48" fmla="*/ 143 w 222"/>
                  <a:gd name="T49" fmla="*/ 16 h 197"/>
                  <a:gd name="T50" fmla="*/ 153 w 222"/>
                  <a:gd name="T51" fmla="*/ 25 h 197"/>
                  <a:gd name="T52" fmla="*/ 143 w 222"/>
                  <a:gd name="T53" fmla="*/ 34 h 197"/>
                  <a:gd name="T54" fmla="*/ 134 w 222"/>
                  <a:gd name="T55" fmla="*/ 25 h 197"/>
                  <a:gd name="T56" fmla="*/ 143 w 222"/>
                  <a:gd name="T57" fmla="*/ 16 h 1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222" h="197">
                    <a:moveTo>
                      <a:pt x="145" y="183"/>
                    </a:moveTo>
                    <a:cubicBezTo>
                      <a:pt x="14" y="183"/>
                      <a:pt x="14" y="183"/>
                      <a:pt x="14" y="183"/>
                    </a:cubicBezTo>
                    <a:cubicBezTo>
                      <a:pt x="14" y="50"/>
                      <a:pt x="14" y="50"/>
                      <a:pt x="14" y="50"/>
                    </a:cubicBezTo>
                    <a:cubicBezTo>
                      <a:pt x="208" y="50"/>
                      <a:pt x="208" y="50"/>
                      <a:pt x="208" y="50"/>
                    </a:cubicBezTo>
                    <a:cubicBezTo>
                      <a:pt x="208" y="139"/>
                      <a:pt x="208" y="139"/>
                      <a:pt x="208" y="139"/>
                    </a:cubicBezTo>
                    <a:cubicBezTo>
                      <a:pt x="222" y="147"/>
                      <a:pt x="222" y="147"/>
                      <a:pt x="222" y="147"/>
                    </a:cubicBezTo>
                    <a:cubicBezTo>
                      <a:pt x="222" y="8"/>
                      <a:pt x="222" y="8"/>
                      <a:pt x="222" y="8"/>
                    </a:cubicBezTo>
                    <a:cubicBezTo>
                      <a:pt x="222" y="4"/>
                      <a:pt x="219" y="0"/>
                      <a:pt x="215" y="0"/>
                    </a:cubicBezTo>
                    <a:cubicBezTo>
                      <a:pt x="7" y="0"/>
                      <a:pt x="7" y="0"/>
                      <a:pt x="7" y="0"/>
                    </a:cubicBezTo>
                    <a:cubicBezTo>
                      <a:pt x="3" y="0"/>
                      <a:pt x="0" y="4"/>
                      <a:pt x="0" y="8"/>
                    </a:cubicBezTo>
                    <a:cubicBezTo>
                      <a:pt x="0" y="190"/>
                      <a:pt x="0" y="190"/>
                      <a:pt x="0" y="190"/>
                    </a:cubicBezTo>
                    <a:cubicBezTo>
                      <a:pt x="0" y="194"/>
                      <a:pt x="3" y="197"/>
                      <a:pt x="7" y="197"/>
                    </a:cubicBezTo>
                    <a:cubicBezTo>
                      <a:pt x="166" y="197"/>
                      <a:pt x="166" y="197"/>
                      <a:pt x="166" y="197"/>
                    </a:cubicBezTo>
                    <a:lnTo>
                      <a:pt x="145" y="183"/>
                    </a:lnTo>
                    <a:close/>
                    <a:moveTo>
                      <a:pt x="198" y="16"/>
                    </a:moveTo>
                    <a:cubicBezTo>
                      <a:pt x="204" y="16"/>
                      <a:pt x="208" y="20"/>
                      <a:pt x="208" y="25"/>
                    </a:cubicBezTo>
                    <a:cubicBezTo>
                      <a:pt x="208" y="30"/>
                      <a:pt x="204" y="34"/>
                      <a:pt x="198" y="34"/>
                    </a:cubicBezTo>
                    <a:cubicBezTo>
                      <a:pt x="193" y="34"/>
                      <a:pt x="189" y="30"/>
                      <a:pt x="189" y="25"/>
                    </a:cubicBezTo>
                    <a:cubicBezTo>
                      <a:pt x="189" y="20"/>
                      <a:pt x="193" y="16"/>
                      <a:pt x="198" y="16"/>
                    </a:cubicBezTo>
                    <a:close/>
                    <a:moveTo>
                      <a:pt x="171" y="16"/>
                    </a:moveTo>
                    <a:cubicBezTo>
                      <a:pt x="176" y="16"/>
                      <a:pt x="180" y="20"/>
                      <a:pt x="180" y="25"/>
                    </a:cubicBezTo>
                    <a:cubicBezTo>
                      <a:pt x="180" y="30"/>
                      <a:pt x="176" y="34"/>
                      <a:pt x="171" y="34"/>
                    </a:cubicBezTo>
                    <a:cubicBezTo>
                      <a:pt x="166" y="34"/>
                      <a:pt x="161" y="30"/>
                      <a:pt x="161" y="25"/>
                    </a:cubicBezTo>
                    <a:cubicBezTo>
                      <a:pt x="161" y="20"/>
                      <a:pt x="166" y="16"/>
                      <a:pt x="171" y="16"/>
                    </a:cubicBezTo>
                    <a:close/>
                    <a:moveTo>
                      <a:pt x="143" y="16"/>
                    </a:moveTo>
                    <a:cubicBezTo>
                      <a:pt x="148" y="16"/>
                      <a:pt x="153" y="20"/>
                      <a:pt x="153" y="25"/>
                    </a:cubicBezTo>
                    <a:cubicBezTo>
                      <a:pt x="153" y="30"/>
                      <a:pt x="148" y="34"/>
                      <a:pt x="143" y="34"/>
                    </a:cubicBezTo>
                    <a:cubicBezTo>
                      <a:pt x="138" y="34"/>
                      <a:pt x="134" y="30"/>
                      <a:pt x="134" y="25"/>
                    </a:cubicBezTo>
                    <a:cubicBezTo>
                      <a:pt x="134" y="20"/>
                      <a:pt x="138" y="16"/>
                      <a:pt x="143" y="16"/>
                    </a:cubicBezTo>
                    <a:close/>
                  </a:path>
                </a:pathLst>
              </a:custGeom>
              <a:grp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schemeClr val="bg1"/>
                  </a:solidFill>
                  <a:effectLst/>
                  <a:uLnTx/>
                  <a:uFillTx/>
                  <a:latin typeface="微软雅黑" panose="020B0503020204020204" pitchFamily="34" charset="-122"/>
                  <a:ea typeface="微软雅黑" panose="020B0503020204020204" pitchFamily="34" charset="-122"/>
                  <a:cs typeface="+mn-cs"/>
                </a:endParaRPr>
              </a:p>
            </p:txBody>
          </p:sp>
          <p:sp>
            <p:nvSpPr>
              <p:cNvPr id="21" name="Freeform 239"/>
              <p:cNvSpPr/>
              <p:nvPr>
                <p:custDataLst>
                  <p:tags r:id="rId8"/>
                </p:custDataLst>
              </p:nvPr>
            </p:nvSpPr>
            <p:spPr bwMode="auto">
              <a:xfrm>
                <a:off x="8476627" y="4661312"/>
                <a:ext cx="360855" cy="287686"/>
              </a:xfrm>
              <a:custGeom>
                <a:avLst/>
                <a:gdLst>
                  <a:gd name="T0" fmla="*/ 172 w 173"/>
                  <a:gd name="T1" fmla="*/ 104 h 138"/>
                  <a:gd name="T2" fmla="*/ 167 w 173"/>
                  <a:gd name="T3" fmla="*/ 96 h 138"/>
                  <a:gd name="T4" fmla="*/ 86 w 173"/>
                  <a:gd name="T5" fmla="*/ 45 h 138"/>
                  <a:gd name="T6" fmla="*/ 67 w 173"/>
                  <a:gd name="T7" fmla="*/ 9 h 138"/>
                  <a:gd name="T8" fmla="*/ 20 w 173"/>
                  <a:gd name="T9" fmla="*/ 10 h 138"/>
                  <a:gd name="T10" fmla="*/ 48 w 173"/>
                  <a:gd name="T11" fmla="*/ 28 h 138"/>
                  <a:gd name="T12" fmla="*/ 50 w 173"/>
                  <a:gd name="T13" fmla="*/ 35 h 138"/>
                  <a:gd name="T14" fmla="*/ 37 w 173"/>
                  <a:gd name="T15" fmla="*/ 54 h 138"/>
                  <a:gd name="T16" fmla="*/ 30 w 173"/>
                  <a:gd name="T17" fmla="*/ 55 h 138"/>
                  <a:gd name="T18" fmla="*/ 3 w 173"/>
                  <a:gd name="T19" fmla="*/ 37 h 138"/>
                  <a:gd name="T20" fmla="*/ 21 w 173"/>
                  <a:gd name="T21" fmla="*/ 80 h 138"/>
                  <a:gd name="T22" fmla="*/ 62 w 173"/>
                  <a:gd name="T23" fmla="*/ 83 h 138"/>
                  <a:gd name="T24" fmla="*/ 141 w 173"/>
                  <a:gd name="T25" fmla="*/ 135 h 138"/>
                  <a:gd name="T26" fmla="*/ 151 w 173"/>
                  <a:gd name="T27" fmla="*/ 136 h 138"/>
                  <a:gd name="T28" fmla="*/ 172 w 173"/>
                  <a:gd name="T29" fmla="*/ 10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73" h="138">
                    <a:moveTo>
                      <a:pt x="172" y="104"/>
                    </a:moveTo>
                    <a:cubicBezTo>
                      <a:pt x="172" y="101"/>
                      <a:pt x="169" y="97"/>
                      <a:pt x="167" y="96"/>
                    </a:cubicBezTo>
                    <a:cubicBezTo>
                      <a:pt x="140" y="79"/>
                      <a:pt x="113" y="62"/>
                      <a:pt x="86" y="45"/>
                    </a:cubicBezTo>
                    <a:cubicBezTo>
                      <a:pt x="86" y="31"/>
                      <a:pt x="80" y="17"/>
                      <a:pt x="67" y="9"/>
                    </a:cubicBezTo>
                    <a:cubicBezTo>
                      <a:pt x="52" y="0"/>
                      <a:pt x="34" y="1"/>
                      <a:pt x="20" y="10"/>
                    </a:cubicBezTo>
                    <a:cubicBezTo>
                      <a:pt x="48" y="28"/>
                      <a:pt x="48" y="28"/>
                      <a:pt x="48" y="28"/>
                    </a:cubicBezTo>
                    <a:cubicBezTo>
                      <a:pt x="50" y="29"/>
                      <a:pt x="51" y="32"/>
                      <a:pt x="50" y="35"/>
                    </a:cubicBezTo>
                    <a:cubicBezTo>
                      <a:pt x="37" y="54"/>
                      <a:pt x="37" y="54"/>
                      <a:pt x="37" y="54"/>
                    </a:cubicBezTo>
                    <a:cubicBezTo>
                      <a:pt x="36" y="56"/>
                      <a:pt x="33" y="57"/>
                      <a:pt x="30" y="55"/>
                    </a:cubicBezTo>
                    <a:cubicBezTo>
                      <a:pt x="3" y="37"/>
                      <a:pt x="3" y="37"/>
                      <a:pt x="3" y="37"/>
                    </a:cubicBezTo>
                    <a:cubicBezTo>
                      <a:pt x="0" y="54"/>
                      <a:pt x="7" y="71"/>
                      <a:pt x="21" y="80"/>
                    </a:cubicBezTo>
                    <a:cubicBezTo>
                      <a:pt x="34" y="88"/>
                      <a:pt x="49" y="89"/>
                      <a:pt x="62" y="83"/>
                    </a:cubicBezTo>
                    <a:cubicBezTo>
                      <a:pt x="89" y="100"/>
                      <a:pt x="115" y="118"/>
                      <a:pt x="141" y="135"/>
                    </a:cubicBezTo>
                    <a:cubicBezTo>
                      <a:pt x="143" y="137"/>
                      <a:pt x="148" y="138"/>
                      <a:pt x="151" y="136"/>
                    </a:cubicBezTo>
                    <a:cubicBezTo>
                      <a:pt x="164" y="131"/>
                      <a:pt x="173" y="118"/>
                      <a:pt x="172" y="104"/>
                    </a:cubicBezTo>
                    <a:close/>
                  </a:path>
                </a:pathLst>
              </a:custGeom>
              <a:grp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schemeClr val="bg1"/>
                  </a:solidFill>
                  <a:effectLst/>
                  <a:uLnTx/>
                  <a:uFillTx/>
                  <a:latin typeface="微软雅黑" panose="020B0503020204020204" pitchFamily="34" charset="-122"/>
                  <a:ea typeface="微软雅黑" panose="020B0503020204020204" pitchFamily="34" charset="-122"/>
                  <a:cs typeface="+mn-cs"/>
                </a:endParaRPr>
              </a:p>
            </p:txBody>
          </p:sp>
        </p:grpSp>
        <p:sp>
          <p:nvSpPr>
            <p:cNvPr id="22" name="文本框 21"/>
            <p:cNvSpPr txBox="1"/>
            <p:nvPr>
              <p:custDataLst>
                <p:tags r:id="rId6"/>
              </p:custDataLst>
            </p:nvPr>
          </p:nvSpPr>
          <p:spPr>
            <a:xfrm>
              <a:off x="1830" y="6885"/>
              <a:ext cx="5333" cy="1454"/>
            </a:xfrm>
            <a:prstGeom prst="rect">
              <a:avLst/>
            </a:prstGeom>
            <a:noFill/>
            <a:ln w="9525">
              <a:noFill/>
            </a:ln>
          </p:spPr>
          <p:txBody>
            <a:bodyPr wrap="square">
              <a:spAutoFit/>
            </a:bodyPr>
            <a:lstStyle/>
            <a:p>
              <a:pPr indent="0"/>
              <a:r>
                <a:rPr lang="en-US" altLang="zh-CN" b="1" dirty="0">
                  <a:solidFill>
                    <a:schemeClr val="tx1">
                      <a:lumMod val="75000"/>
                      <a:lumOff val="25000"/>
                    </a:schemeClr>
                  </a:solidFill>
                  <a:latin typeface="Arial" panose="020B0604020202020204" pitchFamily="34" charset="0"/>
                  <a:cs typeface="Arial" panose="020B0604020202020204" pitchFamily="34" charset="0"/>
                </a:rPr>
                <a:t>Negative impact of the scandal</a:t>
              </a:r>
            </a:p>
            <a:p>
              <a:pPr indent="0"/>
              <a:r>
                <a:rPr lang="en-US" altLang="zh-CN" b="0" i="0" dirty="0">
                  <a:effectLst/>
                  <a:latin typeface="Arial" panose="020B0604020202020204" pitchFamily="34" charset="0"/>
                  <a:cs typeface="Arial" panose="020B0604020202020204" pitchFamily="34" charset="0"/>
                </a:rPr>
                <a:t>(Bush, T. 2021)</a:t>
              </a:r>
              <a:endParaRPr lang="en-US" altLang="zh-CN" b="1" dirty="0">
                <a:solidFill>
                  <a:schemeClr val="tx1">
                    <a:lumMod val="75000"/>
                    <a:lumOff val="25000"/>
                  </a:schemeClr>
                </a:solidFill>
                <a:latin typeface="Arial" panose="020B0604020202020204" pitchFamily="34" charset="0"/>
                <a:cs typeface="Arial" panose="020B0604020202020204" pitchFamily="34" charset="0"/>
              </a:endParaRPr>
            </a:p>
          </p:txBody>
        </p:sp>
      </p:grpSp>
      <p:grpSp>
        <p:nvGrpSpPr>
          <p:cNvPr id="4" name="组合 3">
            <a:extLst>
              <a:ext uri="{FF2B5EF4-FFF2-40B4-BE49-F238E27FC236}">
                <a16:creationId xmlns:a16="http://schemas.microsoft.com/office/drawing/2014/main" id="{57CB15DB-04F1-3916-049D-D54A579A477D}"/>
              </a:ext>
            </a:extLst>
          </p:cNvPr>
          <p:cNvGrpSpPr/>
          <p:nvPr/>
        </p:nvGrpSpPr>
        <p:grpSpPr>
          <a:xfrm>
            <a:off x="406400" y="2035175"/>
            <a:ext cx="4236085" cy="1065530"/>
            <a:chOff x="405" y="4490"/>
            <a:chExt cx="6671" cy="1678"/>
          </a:xfrm>
        </p:grpSpPr>
        <p:sp>
          <p:nvSpPr>
            <p:cNvPr id="12" name="矩形 11">
              <a:extLst>
                <a:ext uri="{FF2B5EF4-FFF2-40B4-BE49-F238E27FC236}">
                  <a16:creationId xmlns:a16="http://schemas.microsoft.com/office/drawing/2014/main" id="{C4EC07AD-446A-4A46-A4DC-F03FED1D4214}"/>
                </a:ext>
              </a:extLst>
            </p:cNvPr>
            <p:cNvSpPr/>
            <p:nvPr>
              <p:custDataLst>
                <p:tags r:id="rId2"/>
              </p:custDataLst>
            </p:nvPr>
          </p:nvSpPr>
          <p:spPr>
            <a:xfrm>
              <a:off x="405" y="4613"/>
              <a:ext cx="990" cy="990"/>
            </a:xfrm>
            <a:prstGeom prst="rect">
              <a:avLst/>
            </a:prstGeom>
            <a:solidFill>
              <a:srgbClr val="404040"/>
            </a:solidFill>
            <a:ln>
              <a:noFill/>
            </a:ln>
            <a:effectLst>
              <a:outerShdw blurRad="63500" sx="101000" sy="101000" algn="ctr" rotWithShape="0">
                <a:prstClr val="black">
                  <a:alpha val="34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13" name="组合 12">
              <a:extLst>
                <a:ext uri="{FF2B5EF4-FFF2-40B4-BE49-F238E27FC236}">
                  <a16:creationId xmlns:a16="http://schemas.microsoft.com/office/drawing/2014/main" id="{33918283-954D-E5FB-8648-56F43ED8882E}"/>
                </a:ext>
              </a:extLst>
            </p:cNvPr>
            <p:cNvGrpSpPr/>
            <p:nvPr/>
          </p:nvGrpSpPr>
          <p:grpSpPr>
            <a:xfrm>
              <a:off x="560" y="4764"/>
              <a:ext cx="631" cy="558"/>
              <a:chOff x="8338604" y="4508323"/>
              <a:chExt cx="498878" cy="440675"/>
            </a:xfrm>
            <a:solidFill>
              <a:schemeClr val="bg1"/>
            </a:solidFill>
          </p:grpSpPr>
          <p:sp>
            <p:nvSpPr>
              <p:cNvPr id="15" name="Freeform 238">
                <a:extLst>
                  <a:ext uri="{FF2B5EF4-FFF2-40B4-BE49-F238E27FC236}">
                    <a16:creationId xmlns:a16="http://schemas.microsoft.com/office/drawing/2014/main" id="{36C01934-DF18-7565-9CE3-AB5288D284EC}"/>
                  </a:ext>
                </a:extLst>
              </p:cNvPr>
              <p:cNvSpPr>
                <a:spLocks noEditPoints="1"/>
              </p:cNvSpPr>
              <p:nvPr>
                <p:custDataLst>
                  <p:tags r:id="rId3"/>
                </p:custDataLst>
              </p:nvPr>
            </p:nvSpPr>
            <p:spPr bwMode="auto">
              <a:xfrm>
                <a:off x="8338604" y="4508323"/>
                <a:ext cx="463956" cy="410743"/>
              </a:xfrm>
              <a:custGeom>
                <a:avLst/>
                <a:gdLst>
                  <a:gd name="T0" fmla="*/ 145 w 222"/>
                  <a:gd name="T1" fmla="*/ 183 h 197"/>
                  <a:gd name="T2" fmla="*/ 14 w 222"/>
                  <a:gd name="T3" fmla="*/ 183 h 197"/>
                  <a:gd name="T4" fmla="*/ 14 w 222"/>
                  <a:gd name="T5" fmla="*/ 50 h 197"/>
                  <a:gd name="T6" fmla="*/ 208 w 222"/>
                  <a:gd name="T7" fmla="*/ 50 h 197"/>
                  <a:gd name="T8" fmla="*/ 208 w 222"/>
                  <a:gd name="T9" fmla="*/ 139 h 197"/>
                  <a:gd name="T10" fmla="*/ 222 w 222"/>
                  <a:gd name="T11" fmla="*/ 147 h 197"/>
                  <a:gd name="T12" fmla="*/ 222 w 222"/>
                  <a:gd name="T13" fmla="*/ 8 h 197"/>
                  <a:gd name="T14" fmla="*/ 215 w 222"/>
                  <a:gd name="T15" fmla="*/ 0 h 197"/>
                  <a:gd name="T16" fmla="*/ 7 w 222"/>
                  <a:gd name="T17" fmla="*/ 0 h 197"/>
                  <a:gd name="T18" fmla="*/ 0 w 222"/>
                  <a:gd name="T19" fmla="*/ 8 h 197"/>
                  <a:gd name="T20" fmla="*/ 0 w 222"/>
                  <a:gd name="T21" fmla="*/ 190 h 197"/>
                  <a:gd name="T22" fmla="*/ 7 w 222"/>
                  <a:gd name="T23" fmla="*/ 197 h 197"/>
                  <a:gd name="T24" fmla="*/ 166 w 222"/>
                  <a:gd name="T25" fmla="*/ 197 h 197"/>
                  <a:gd name="T26" fmla="*/ 145 w 222"/>
                  <a:gd name="T27" fmla="*/ 183 h 197"/>
                  <a:gd name="T28" fmla="*/ 198 w 222"/>
                  <a:gd name="T29" fmla="*/ 16 h 197"/>
                  <a:gd name="T30" fmla="*/ 208 w 222"/>
                  <a:gd name="T31" fmla="*/ 25 h 197"/>
                  <a:gd name="T32" fmla="*/ 198 w 222"/>
                  <a:gd name="T33" fmla="*/ 34 h 197"/>
                  <a:gd name="T34" fmla="*/ 189 w 222"/>
                  <a:gd name="T35" fmla="*/ 25 h 197"/>
                  <a:gd name="T36" fmla="*/ 198 w 222"/>
                  <a:gd name="T37" fmla="*/ 16 h 197"/>
                  <a:gd name="T38" fmla="*/ 171 w 222"/>
                  <a:gd name="T39" fmla="*/ 16 h 197"/>
                  <a:gd name="T40" fmla="*/ 180 w 222"/>
                  <a:gd name="T41" fmla="*/ 25 h 197"/>
                  <a:gd name="T42" fmla="*/ 171 w 222"/>
                  <a:gd name="T43" fmla="*/ 34 h 197"/>
                  <a:gd name="T44" fmla="*/ 161 w 222"/>
                  <a:gd name="T45" fmla="*/ 25 h 197"/>
                  <a:gd name="T46" fmla="*/ 171 w 222"/>
                  <a:gd name="T47" fmla="*/ 16 h 197"/>
                  <a:gd name="T48" fmla="*/ 143 w 222"/>
                  <a:gd name="T49" fmla="*/ 16 h 197"/>
                  <a:gd name="T50" fmla="*/ 153 w 222"/>
                  <a:gd name="T51" fmla="*/ 25 h 197"/>
                  <a:gd name="T52" fmla="*/ 143 w 222"/>
                  <a:gd name="T53" fmla="*/ 34 h 197"/>
                  <a:gd name="T54" fmla="*/ 134 w 222"/>
                  <a:gd name="T55" fmla="*/ 25 h 197"/>
                  <a:gd name="T56" fmla="*/ 143 w 222"/>
                  <a:gd name="T57" fmla="*/ 16 h 1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222" h="197">
                    <a:moveTo>
                      <a:pt x="145" y="183"/>
                    </a:moveTo>
                    <a:cubicBezTo>
                      <a:pt x="14" y="183"/>
                      <a:pt x="14" y="183"/>
                      <a:pt x="14" y="183"/>
                    </a:cubicBezTo>
                    <a:cubicBezTo>
                      <a:pt x="14" y="50"/>
                      <a:pt x="14" y="50"/>
                      <a:pt x="14" y="50"/>
                    </a:cubicBezTo>
                    <a:cubicBezTo>
                      <a:pt x="208" y="50"/>
                      <a:pt x="208" y="50"/>
                      <a:pt x="208" y="50"/>
                    </a:cubicBezTo>
                    <a:cubicBezTo>
                      <a:pt x="208" y="139"/>
                      <a:pt x="208" y="139"/>
                      <a:pt x="208" y="139"/>
                    </a:cubicBezTo>
                    <a:cubicBezTo>
                      <a:pt x="222" y="147"/>
                      <a:pt x="222" y="147"/>
                      <a:pt x="222" y="147"/>
                    </a:cubicBezTo>
                    <a:cubicBezTo>
                      <a:pt x="222" y="8"/>
                      <a:pt x="222" y="8"/>
                      <a:pt x="222" y="8"/>
                    </a:cubicBezTo>
                    <a:cubicBezTo>
                      <a:pt x="222" y="4"/>
                      <a:pt x="219" y="0"/>
                      <a:pt x="215" y="0"/>
                    </a:cubicBezTo>
                    <a:cubicBezTo>
                      <a:pt x="7" y="0"/>
                      <a:pt x="7" y="0"/>
                      <a:pt x="7" y="0"/>
                    </a:cubicBezTo>
                    <a:cubicBezTo>
                      <a:pt x="3" y="0"/>
                      <a:pt x="0" y="4"/>
                      <a:pt x="0" y="8"/>
                    </a:cubicBezTo>
                    <a:cubicBezTo>
                      <a:pt x="0" y="190"/>
                      <a:pt x="0" y="190"/>
                      <a:pt x="0" y="190"/>
                    </a:cubicBezTo>
                    <a:cubicBezTo>
                      <a:pt x="0" y="194"/>
                      <a:pt x="3" y="197"/>
                      <a:pt x="7" y="197"/>
                    </a:cubicBezTo>
                    <a:cubicBezTo>
                      <a:pt x="166" y="197"/>
                      <a:pt x="166" y="197"/>
                      <a:pt x="166" y="197"/>
                    </a:cubicBezTo>
                    <a:lnTo>
                      <a:pt x="145" y="183"/>
                    </a:lnTo>
                    <a:close/>
                    <a:moveTo>
                      <a:pt x="198" y="16"/>
                    </a:moveTo>
                    <a:cubicBezTo>
                      <a:pt x="204" y="16"/>
                      <a:pt x="208" y="20"/>
                      <a:pt x="208" y="25"/>
                    </a:cubicBezTo>
                    <a:cubicBezTo>
                      <a:pt x="208" y="30"/>
                      <a:pt x="204" y="34"/>
                      <a:pt x="198" y="34"/>
                    </a:cubicBezTo>
                    <a:cubicBezTo>
                      <a:pt x="193" y="34"/>
                      <a:pt x="189" y="30"/>
                      <a:pt x="189" y="25"/>
                    </a:cubicBezTo>
                    <a:cubicBezTo>
                      <a:pt x="189" y="20"/>
                      <a:pt x="193" y="16"/>
                      <a:pt x="198" y="16"/>
                    </a:cubicBezTo>
                    <a:close/>
                    <a:moveTo>
                      <a:pt x="171" y="16"/>
                    </a:moveTo>
                    <a:cubicBezTo>
                      <a:pt x="176" y="16"/>
                      <a:pt x="180" y="20"/>
                      <a:pt x="180" y="25"/>
                    </a:cubicBezTo>
                    <a:cubicBezTo>
                      <a:pt x="180" y="30"/>
                      <a:pt x="176" y="34"/>
                      <a:pt x="171" y="34"/>
                    </a:cubicBezTo>
                    <a:cubicBezTo>
                      <a:pt x="166" y="34"/>
                      <a:pt x="161" y="30"/>
                      <a:pt x="161" y="25"/>
                    </a:cubicBezTo>
                    <a:cubicBezTo>
                      <a:pt x="161" y="20"/>
                      <a:pt x="166" y="16"/>
                      <a:pt x="171" y="16"/>
                    </a:cubicBezTo>
                    <a:close/>
                    <a:moveTo>
                      <a:pt x="143" y="16"/>
                    </a:moveTo>
                    <a:cubicBezTo>
                      <a:pt x="148" y="16"/>
                      <a:pt x="153" y="20"/>
                      <a:pt x="153" y="25"/>
                    </a:cubicBezTo>
                    <a:cubicBezTo>
                      <a:pt x="153" y="30"/>
                      <a:pt x="148" y="34"/>
                      <a:pt x="143" y="34"/>
                    </a:cubicBezTo>
                    <a:cubicBezTo>
                      <a:pt x="138" y="34"/>
                      <a:pt x="134" y="30"/>
                      <a:pt x="134" y="25"/>
                    </a:cubicBezTo>
                    <a:cubicBezTo>
                      <a:pt x="134" y="20"/>
                      <a:pt x="138" y="16"/>
                      <a:pt x="143" y="16"/>
                    </a:cubicBezTo>
                    <a:close/>
                  </a:path>
                </a:pathLst>
              </a:custGeom>
              <a:grp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schemeClr val="bg1"/>
                  </a:solidFill>
                  <a:effectLst/>
                  <a:uLnTx/>
                  <a:uFillTx/>
                  <a:latin typeface="微软雅黑" panose="020B0503020204020204" pitchFamily="34" charset="-122"/>
                  <a:ea typeface="微软雅黑" panose="020B0503020204020204" pitchFamily="34" charset="-122"/>
                  <a:cs typeface="+mn-cs"/>
                </a:endParaRPr>
              </a:p>
            </p:txBody>
          </p:sp>
          <p:sp>
            <p:nvSpPr>
              <p:cNvPr id="16" name="Freeform 239">
                <a:extLst>
                  <a:ext uri="{FF2B5EF4-FFF2-40B4-BE49-F238E27FC236}">
                    <a16:creationId xmlns:a16="http://schemas.microsoft.com/office/drawing/2014/main" id="{CBBE998A-33DE-0137-6A4C-67AB6776A686}"/>
                  </a:ext>
                </a:extLst>
              </p:cNvPr>
              <p:cNvSpPr/>
              <p:nvPr>
                <p:custDataLst>
                  <p:tags r:id="rId4"/>
                </p:custDataLst>
              </p:nvPr>
            </p:nvSpPr>
            <p:spPr bwMode="auto">
              <a:xfrm>
                <a:off x="8476627" y="4661312"/>
                <a:ext cx="360855" cy="287686"/>
              </a:xfrm>
              <a:custGeom>
                <a:avLst/>
                <a:gdLst>
                  <a:gd name="T0" fmla="*/ 172 w 173"/>
                  <a:gd name="T1" fmla="*/ 104 h 138"/>
                  <a:gd name="T2" fmla="*/ 167 w 173"/>
                  <a:gd name="T3" fmla="*/ 96 h 138"/>
                  <a:gd name="T4" fmla="*/ 86 w 173"/>
                  <a:gd name="T5" fmla="*/ 45 h 138"/>
                  <a:gd name="T6" fmla="*/ 67 w 173"/>
                  <a:gd name="T7" fmla="*/ 9 h 138"/>
                  <a:gd name="T8" fmla="*/ 20 w 173"/>
                  <a:gd name="T9" fmla="*/ 10 h 138"/>
                  <a:gd name="T10" fmla="*/ 48 w 173"/>
                  <a:gd name="T11" fmla="*/ 28 h 138"/>
                  <a:gd name="T12" fmla="*/ 50 w 173"/>
                  <a:gd name="T13" fmla="*/ 35 h 138"/>
                  <a:gd name="T14" fmla="*/ 37 w 173"/>
                  <a:gd name="T15" fmla="*/ 54 h 138"/>
                  <a:gd name="T16" fmla="*/ 30 w 173"/>
                  <a:gd name="T17" fmla="*/ 55 h 138"/>
                  <a:gd name="T18" fmla="*/ 3 w 173"/>
                  <a:gd name="T19" fmla="*/ 37 h 138"/>
                  <a:gd name="T20" fmla="*/ 21 w 173"/>
                  <a:gd name="T21" fmla="*/ 80 h 138"/>
                  <a:gd name="T22" fmla="*/ 62 w 173"/>
                  <a:gd name="T23" fmla="*/ 83 h 138"/>
                  <a:gd name="T24" fmla="*/ 141 w 173"/>
                  <a:gd name="T25" fmla="*/ 135 h 138"/>
                  <a:gd name="T26" fmla="*/ 151 w 173"/>
                  <a:gd name="T27" fmla="*/ 136 h 138"/>
                  <a:gd name="T28" fmla="*/ 172 w 173"/>
                  <a:gd name="T29" fmla="*/ 10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73" h="138">
                    <a:moveTo>
                      <a:pt x="172" y="104"/>
                    </a:moveTo>
                    <a:cubicBezTo>
                      <a:pt x="172" y="101"/>
                      <a:pt x="169" y="97"/>
                      <a:pt x="167" y="96"/>
                    </a:cubicBezTo>
                    <a:cubicBezTo>
                      <a:pt x="140" y="79"/>
                      <a:pt x="113" y="62"/>
                      <a:pt x="86" y="45"/>
                    </a:cubicBezTo>
                    <a:cubicBezTo>
                      <a:pt x="86" y="31"/>
                      <a:pt x="80" y="17"/>
                      <a:pt x="67" y="9"/>
                    </a:cubicBezTo>
                    <a:cubicBezTo>
                      <a:pt x="52" y="0"/>
                      <a:pt x="34" y="1"/>
                      <a:pt x="20" y="10"/>
                    </a:cubicBezTo>
                    <a:cubicBezTo>
                      <a:pt x="48" y="28"/>
                      <a:pt x="48" y="28"/>
                      <a:pt x="48" y="28"/>
                    </a:cubicBezTo>
                    <a:cubicBezTo>
                      <a:pt x="50" y="29"/>
                      <a:pt x="51" y="32"/>
                      <a:pt x="50" y="35"/>
                    </a:cubicBezTo>
                    <a:cubicBezTo>
                      <a:pt x="37" y="54"/>
                      <a:pt x="37" y="54"/>
                      <a:pt x="37" y="54"/>
                    </a:cubicBezTo>
                    <a:cubicBezTo>
                      <a:pt x="36" y="56"/>
                      <a:pt x="33" y="57"/>
                      <a:pt x="30" y="55"/>
                    </a:cubicBezTo>
                    <a:cubicBezTo>
                      <a:pt x="3" y="37"/>
                      <a:pt x="3" y="37"/>
                      <a:pt x="3" y="37"/>
                    </a:cubicBezTo>
                    <a:cubicBezTo>
                      <a:pt x="0" y="54"/>
                      <a:pt x="7" y="71"/>
                      <a:pt x="21" y="80"/>
                    </a:cubicBezTo>
                    <a:cubicBezTo>
                      <a:pt x="34" y="88"/>
                      <a:pt x="49" y="89"/>
                      <a:pt x="62" y="83"/>
                    </a:cubicBezTo>
                    <a:cubicBezTo>
                      <a:pt x="89" y="100"/>
                      <a:pt x="115" y="118"/>
                      <a:pt x="141" y="135"/>
                    </a:cubicBezTo>
                    <a:cubicBezTo>
                      <a:pt x="143" y="137"/>
                      <a:pt x="148" y="138"/>
                      <a:pt x="151" y="136"/>
                    </a:cubicBezTo>
                    <a:cubicBezTo>
                      <a:pt x="164" y="131"/>
                      <a:pt x="173" y="118"/>
                      <a:pt x="172" y="104"/>
                    </a:cubicBezTo>
                    <a:close/>
                  </a:path>
                </a:pathLst>
              </a:custGeom>
              <a:grp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schemeClr val="bg1"/>
                  </a:solidFill>
                  <a:effectLst/>
                  <a:uLnTx/>
                  <a:uFillTx/>
                  <a:latin typeface="微软雅黑" panose="020B0503020204020204" pitchFamily="34" charset="-122"/>
                  <a:ea typeface="微软雅黑" panose="020B0503020204020204" pitchFamily="34" charset="-122"/>
                  <a:cs typeface="+mn-cs"/>
                </a:endParaRPr>
              </a:p>
            </p:txBody>
          </p:sp>
        </p:grpSp>
        <p:sp>
          <p:nvSpPr>
            <p:cNvPr id="14" name="文本框 13">
              <a:extLst>
                <a:ext uri="{FF2B5EF4-FFF2-40B4-BE49-F238E27FC236}">
                  <a16:creationId xmlns:a16="http://schemas.microsoft.com/office/drawing/2014/main" id="{170D3AAE-649B-4D7C-DA51-EC31F191A350}"/>
                </a:ext>
              </a:extLst>
            </p:cNvPr>
            <p:cNvSpPr txBox="1"/>
            <p:nvPr/>
          </p:nvSpPr>
          <p:spPr>
            <a:xfrm>
              <a:off x="1742" y="4490"/>
              <a:ext cx="5334" cy="1678"/>
            </a:xfrm>
            <a:prstGeom prst="rect">
              <a:avLst/>
            </a:prstGeom>
            <a:noFill/>
            <a:ln w="9525">
              <a:noFill/>
            </a:ln>
          </p:spPr>
          <p:txBody>
            <a:bodyPr wrap="square">
              <a:spAutoFit/>
            </a:bodyPr>
            <a:lstStyle/>
            <a:p>
              <a:pPr>
                <a:lnSpc>
                  <a:spcPct val="120000"/>
                </a:lnSpc>
                <a:buClrTx/>
                <a:buSzTx/>
                <a:buFontTx/>
              </a:pPr>
              <a:r>
                <a:rPr lang="en-US" altLang="zh-CN" b="1" dirty="0">
                  <a:solidFill>
                    <a:schemeClr val="tx1">
                      <a:lumMod val="75000"/>
                      <a:lumOff val="25000"/>
                    </a:schemeClr>
                  </a:solidFill>
                  <a:latin typeface="Arial" panose="020B0604020202020204" pitchFamily="34" charset="0"/>
                  <a:cs typeface="Arial" panose="020B0604020202020204" pitchFamily="34" charset="0"/>
                </a:rPr>
                <a:t>Late start in electric and digital technology</a:t>
              </a:r>
              <a:r>
                <a:rPr lang="en-US" altLang="zh-CN" kern="100" dirty="0">
                  <a:solidFill>
                    <a:srgbClr val="000000"/>
                  </a:solidFill>
                  <a:effectLst/>
                  <a:latin typeface="Arial" panose="020B0604020202020204" pitchFamily="34" charset="0"/>
                  <a:ea typeface="Arial Unicode MS"/>
                  <a:cs typeface="Arial" panose="020B0604020202020204" pitchFamily="34" charset="0"/>
                </a:rPr>
                <a:t> </a:t>
              </a:r>
              <a:endParaRPr lang="en-US" altLang="zh-CN" kern="100" dirty="0">
                <a:solidFill>
                  <a:srgbClr val="000000"/>
                </a:solidFill>
                <a:latin typeface="Arial" panose="020B0604020202020204" pitchFamily="34" charset="0"/>
                <a:ea typeface="Arial Unicode MS"/>
                <a:cs typeface="Arial" panose="020B0604020202020204" pitchFamily="34" charset="0"/>
              </a:endParaRPr>
            </a:p>
            <a:p>
              <a:pPr>
                <a:lnSpc>
                  <a:spcPct val="120000"/>
                </a:lnSpc>
                <a:buClrTx/>
                <a:buSzTx/>
                <a:buFontTx/>
              </a:pPr>
              <a:r>
                <a:rPr lang="en-US" altLang="zh-CN" kern="100" dirty="0">
                  <a:solidFill>
                    <a:srgbClr val="000000"/>
                  </a:solidFill>
                  <a:effectLst/>
                  <a:latin typeface="Arial" panose="020B0604020202020204" pitchFamily="34" charset="0"/>
                  <a:ea typeface="Arial Unicode MS"/>
                  <a:cs typeface="Arial" panose="020B0604020202020204" pitchFamily="34" charset="0"/>
                </a:rPr>
                <a:t>(Desk, H.T.A. (2022)</a:t>
              </a:r>
              <a:endParaRPr lang="en-US" altLang="zh-CN" b="1" dirty="0">
                <a:solidFill>
                  <a:schemeClr val="tx1">
                    <a:lumMod val="75000"/>
                    <a:lumOff val="25000"/>
                  </a:schemeClr>
                </a:solidFill>
                <a:latin typeface="Arial" panose="020B0604020202020204" pitchFamily="34" charset="0"/>
                <a:cs typeface="Arial" panose="020B0604020202020204" pitchFamily="34" charset="0"/>
              </a:endParaRPr>
            </a:p>
          </p:txBody>
        </p:sp>
      </p:gr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组合 8"/>
          <p:cNvGrpSpPr/>
          <p:nvPr/>
        </p:nvGrpSpPr>
        <p:grpSpPr>
          <a:xfrm>
            <a:off x="0" y="317500"/>
            <a:ext cx="406400" cy="430695"/>
            <a:chOff x="0" y="406400"/>
            <a:chExt cx="406400" cy="537029"/>
          </a:xfrm>
        </p:grpSpPr>
        <p:sp>
          <p:nvSpPr>
            <p:cNvPr id="5" name="矩形 4"/>
            <p:cNvSpPr/>
            <p:nvPr/>
          </p:nvSpPr>
          <p:spPr>
            <a:xfrm>
              <a:off x="0" y="406400"/>
              <a:ext cx="406400" cy="537029"/>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8" name="组合 7"/>
            <p:cNvGrpSpPr/>
            <p:nvPr/>
          </p:nvGrpSpPr>
          <p:grpSpPr>
            <a:xfrm>
              <a:off x="0" y="476250"/>
              <a:ext cx="406400" cy="353694"/>
              <a:chOff x="0" y="476250"/>
              <a:chExt cx="406400" cy="353694"/>
            </a:xfrm>
          </p:grpSpPr>
          <p:sp>
            <p:nvSpPr>
              <p:cNvPr id="6" name="矩形 5"/>
              <p:cNvSpPr/>
              <p:nvPr/>
            </p:nvSpPr>
            <p:spPr>
              <a:xfrm>
                <a:off x="0" y="476250"/>
                <a:ext cx="406400"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矩形 6"/>
              <p:cNvSpPr/>
              <p:nvPr/>
            </p:nvSpPr>
            <p:spPr>
              <a:xfrm>
                <a:off x="0" y="784225"/>
                <a:ext cx="406400"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sp>
        <p:nvSpPr>
          <p:cNvPr id="10" name="文本框 9"/>
          <p:cNvSpPr txBox="1"/>
          <p:nvPr/>
        </p:nvSpPr>
        <p:spPr>
          <a:xfrm>
            <a:off x="480695" y="238125"/>
            <a:ext cx="6935470" cy="491801"/>
          </a:xfrm>
          <a:prstGeom prst="rect">
            <a:avLst/>
          </a:prstGeom>
          <a:noFill/>
        </p:spPr>
        <p:txBody>
          <a:bodyPr wrap="square" rtlCol="0">
            <a:spAutoFit/>
          </a:bodyPr>
          <a:lstStyle>
            <a:defPPr>
              <a:defRPr lang="zh-CN"/>
            </a:defPPr>
            <a:lvl1pPr>
              <a:lnSpc>
                <a:spcPct val="120000"/>
              </a:lnSpc>
              <a:defRPr sz="2800" b="1" spc="200">
                <a:solidFill>
                  <a:srgbClr val="000000"/>
                </a:solidFill>
                <a:latin typeface="微软雅黑" panose="020B0503020204020204" pitchFamily="34" charset="-122"/>
                <a:ea typeface="微软雅黑" panose="020B0503020204020204" pitchFamily="34" charset="-122"/>
              </a:defRPr>
            </a:lvl1pPr>
          </a:lstStyle>
          <a:p>
            <a:r>
              <a:rPr lang="en-US" altLang="zh-CN" sz="2400" spc="0" dirty="0">
                <a:solidFill>
                  <a:schemeClr val="tx1">
                    <a:lumMod val="75000"/>
                    <a:lumOff val="25000"/>
                  </a:schemeClr>
                </a:solidFill>
                <a:latin typeface="Century Gothic" panose="020B0502020202020204" pitchFamily="34" charset="0"/>
                <a:ea typeface="+mn-ea"/>
              </a:rPr>
              <a:t> </a:t>
            </a:r>
          </a:p>
        </p:txBody>
      </p:sp>
      <p:sp>
        <p:nvSpPr>
          <p:cNvPr id="2" name="文本框 1">
            <a:extLst>
              <a:ext uri="{FF2B5EF4-FFF2-40B4-BE49-F238E27FC236}">
                <a16:creationId xmlns:a16="http://schemas.microsoft.com/office/drawing/2014/main" id="{0221B11C-9F56-0422-AC32-8AAB1798FB20}"/>
              </a:ext>
            </a:extLst>
          </p:cNvPr>
          <p:cNvSpPr txBox="1"/>
          <p:nvPr>
            <p:custDataLst>
              <p:tags r:id="rId1"/>
            </p:custDataLst>
          </p:nvPr>
        </p:nvSpPr>
        <p:spPr>
          <a:xfrm>
            <a:off x="480695" y="221241"/>
            <a:ext cx="10977683" cy="494751"/>
          </a:xfrm>
          <a:prstGeom prst="rect">
            <a:avLst/>
          </a:prstGeom>
          <a:noFill/>
        </p:spPr>
        <p:txBody>
          <a:bodyPr wrap="square" rtlCol="0">
            <a:spAutoFit/>
          </a:bodyPr>
          <a:lstStyle>
            <a:defPPr>
              <a:defRPr lang="zh-CN"/>
            </a:defPPr>
            <a:lvl1pPr>
              <a:lnSpc>
                <a:spcPct val="120000"/>
              </a:lnSpc>
              <a:defRPr sz="2800" b="1" spc="200">
                <a:solidFill>
                  <a:srgbClr val="000000"/>
                </a:solidFill>
                <a:latin typeface="微软雅黑" panose="020B0503020204020204" pitchFamily="34" charset="-122"/>
                <a:ea typeface="微软雅黑" panose="020B0503020204020204" pitchFamily="34" charset="-122"/>
              </a:defRPr>
            </a:lvl1pPr>
          </a:lstStyle>
          <a:p>
            <a:r>
              <a:rPr lang="en-US" altLang="zh-CN" sz="2400" spc="0" dirty="0">
                <a:solidFill>
                  <a:schemeClr val="tx1">
                    <a:lumMod val="75000"/>
                    <a:lumOff val="25000"/>
                  </a:schemeClr>
                </a:solidFill>
                <a:latin typeface="Arial" panose="020B0604020202020204" pitchFamily="34" charset="0"/>
                <a:ea typeface="+mn-ea"/>
                <a:cs typeface="Arial" panose="020B0604020202020204" pitchFamily="34" charset="0"/>
              </a:rPr>
              <a:t>4. Conclusion </a:t>
            </a:r>
          </a:p>
        </p:txBody>
      </p:sp>
      <p:sp>
        <p:nvSpPr>
          <p:cNvPr id="27" name="圆角矩形 10">
            <a:extLst>
              <a:ext uri="{FF2B5EF4-FFF2-40B4-BE49-F238E27FC236}">
                <a16:creationId xmlns:a16="http://schemas.microsoft.com/office/drawing/2014/main" id="{8B38F588-0EE0-0523-4168-A5D2758D3A98}"/>
              </a:ext>
            </a:extLst>
          </p:cNvPr>
          <p:cNvSpPr/>
          <p:nvPr/>
        </p:nvSpPr>
        <p:spPr>
          <a:xfrm>
            <a:off x="305503" y="1021800"/>
            <a:ext cx="2677160" cy="619125"/>
          </a:xfrm>
          <a:prstGeom prst="roundRect">
            <a:avLst/>
          </a:prstGeom>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altLang="zh-CN" sz="2400" b="1" dirty="0">
                <a:solidFill>
                  <a:schemeClr val="bg1"/>
                </a:solidFill>
                <a:latin typeface="Arial" panose="020B0604020202020204" pitchFamily="34" charset="0"/>
                <a:cs typeface="Arial" panose="020B0604020202020204" pitchFamily="34" charset="0"/>
              </a:rPr>
              <a:t>Strengths</a:t>
            </a:r>
          </a:p>
        </p:txBody>
      </p:sp>
      <p:sp>
        <p:nvSpPr>
          <p:cNvPr id="28" name="圆角矩形 10">
            <a:extLst>
              <a:ext uri="{FF2B5EF4-FFF2-40B4-BE49-F238E27FC236}">
                <a16:creationId xmlns:a16="http://schemas.microsoft.com/office/drawing/2014/main" id="{D97C574A-9727-8F1D-C6F2-87607BC2B1B4}"/>
              </a:ext>
            </a:extLst>
          </p:cNvPr>
          <p:cNvSpPr/>
          <p:nvPr/>
        </p:nvSpPr>
        <p:spPr>
          <a:xfrm>
            <a:off x="3343035" y="1021799"/>
            <a:ext cx="2677160" cy="619125"/>
          </a:xfrm>
          <a:prstGeom prst="roundRect">
            <a:avLst/>
          </a:prstGeom>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altLang="zh-CN" sz="2400" b="1" dirty="0">
                <a:solidFill>
                  <a:schemeClr val="bg1"/>
                </a:solidFill>
                <a:latin typeface="Arial" panose="020B0604020202020204" pitchFamily="34" charset="0"/>
                <a:cs typeface="Arial" panose="020B0604020202020204" pitchFamily="34" charset="0"/>
              </a:rPr>
              <a:t>Weakness</a:t>
            </a:r>
            <a:r>
              <a:rPr lang="en-US" altLang="zh-CN" sz="2400" b="1" dirty="0">
                <a:solidFill>
                  <a:schemeClr val="bg1"/>
                </a:solidFill>
                <a:latin typeface="Century Gothic" panose="020B0502020202020204" pitchFamily="34" charset="0"/>
              </a:rPr>
              <a:t> </a:t>
            </a:r>
          </a:p>
        </p:txBody>
      </p:sp>
      <p:grpSp>
        <p:nvGrpSpPr>
          <p:cNvPr id="29" name="组合 28">
            <a:extLst>
              <a:ext uri="{FF2B5EF4-FFF2-40B4-BE49-F238E27FC236}">
                <a16:creationId xmlns:a16="http://schemas.microsoft.com/office/drawing/2014/main" id="{7D485DA8-27E8-F9C8-D985-6C42BBA36710}"/>
              </a:ext>
            </a:extLst>
          </p:cNvPr>
          <p:cNvGrpSpPr/>
          <p:nvPr/>
        </p:nvGrpSpPr>
        <p:grpSpPr>
          <a:xfrm>
            <a:off x="258452" y="1743886"/>
            <a:ext cx="2754630" cy="3181262"/>
            <a:chOff x="5736" y="3513"/>
            <a:chExt cx="3493" cy="1346"/>
          </a:xfrm>
        </p:grpSpPr>
        <p:sp>
          <p:nvSpPr>
            <p:cNvPr id="30" name="矩形 29">
              <a:extLst>
                <a:ext uri="{FF2B5EF4-FFF2-40B4-BE49-F238E27FC236}">
                  <a16:creationId xmlns:a16="http://schemas.microsoft.com/office/drawing/2014/main" id="{F82AB1C5-068D-D1BE-D5B4-1C459D28CB0F}"/>
                </a:ext>
              </a:extLst>
            </p:cNvPr>
            <p:cNvSpPr/>
            <p:nvPr/>
          </p:nvSpPr>
          <p:spPr>
            <a:xfrm>
              <a:off x="5736" y="3513"/>
              <a:ext cx="3493" cy="1345"/>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1" name="矩形 30">
              <a:extLst>
                <a:ext uri="{FF2B5EF4-FFF2-40B4-BE49-F238E27FC236}">
                  <a16:creationId xmlns:a16="http://schemas.microsoft.com/office/drawing/2014/main" id="{AA5C3132-A383-50F1-73D4-ADA8CA44C84A}"/>
                </a:ext>
              </a:extLst>
            </p:cNvPr>
            <p:cNvSpPr/>
            <p:nvPr/>
          </p:nvSpPr>
          <p:spPr>
            <a:xfrm>
              <a:off x="5737" y="3513"/>
              <a:ext cx="3492" cy="1346"/>
            </a:xfrm>
            <a:prstGeom prst="rect">
              <a:avLst/>
            </a:prstGeom>
          </p:spPr>
          <p:txBody>
            <a:bodyPr wrap="square" anchor="ctr" anchorCtr="0">
              <a:noAutofit/>
            </a:bodyPr>
            <a:lstStyle/>
            <a:p>
              <a:pPr algn="l">
                <a:lnSpc>
                  <a:spcPct val="120000"/>
                </a:lnSpc>
              </a:pPr>
              <a:r>
                <a:rPr lang="en-US" altLang="zh-CN" sz="1400" b="1" dirty="0">
                  <a:solidFill>
                    <a:schemeClr val="bg1"/>
                  </a:solidFill>
                  <a:latin typeface="Arial" panose="020B0604020202020204" pitchFamily="34" charset="0"/>
                  <a:ea typeface="汉仪大宋简" panose="02010609000101010101" pitchFamily="49" charset="-122"/>
                  <a:cs typeface="Arial" panose="020B0604020202020204" pitchFamily="34" charset="0"/>
                </a:rPr>
                <a:t>1.Strong brand group</a:t>
              </a:r>
            </a:p>
            <a:p>
              <a:pPr algn="l">
                <a:lnSpc>
                  <a:spcPct val="120000"/>
                </a:lnSpc>
              </a:pPr>
              <a:endParaRPr lang="en-US" altLang="zh-CN" sz="1400" b="1" dirty="0">
                <a:solidFill>
                  <a:schemeClr val="bg1"/>
                </a:solidFill>
                <a:latin typeface="Arial" panose="020B0604020202020204" pitchFamily="34" charset="0"/>
                <a:ea typeface="汉仪大宋简" panose="02010609000101010101" pitchFamily="49" charset="-122"/>
                <a:cs typeface="Arial" panose="020B0604020202020204" pitchFamily="34" charset="0"/>
              </a:endParaRPr>
            </a:p>
            <a:p>
              <a:pPr algn="l">
                <a:lnSpc>
                  <a:spcPct val="120000"/>
                </a:lnSpc>
              </a:pPr>
              <a:endParaRPr lang="en-US" altLang="zh-CN" sz="1400" b="1" dirty="0">
                <a:solidFill>
                  <a:schemeClr val="bg1"/>
                </a:solidFill>
                <a:latin typeface="Arial" panose="020B0604020202020204" pitchFamily="34" charset="0"/>
                <a:ea typeface="汉仪大宋简" panose="02010609000101010101" pitchFamily="49" charset="-122"/>
                <a:cs typeface="Arial" panose="020B0604020202020204" pitchFamily="34" charset="0"/>
              </a:endParaRPr>
            </a:p>
            <a:p>
              <a:pPr algn="l">
                <a:lnSpc>
                  <a:spcPct val="120000"/>
                </a:lnSpc>
              </a:pPr>
              <a:r>
                <a:rPr lang="en-US" altLang="zh-CN" sz="1400" b="1" dirty="0">
                  <a:solidFill>
                    <a:schemeClr val="bg1"/>
                  </a:solidFill>
                  <a:latin typeface="Arial" panose="020B0604020202020204" pitchFamily="34" charset="0"/>
                  <a:ea typeface="汉仪大宋简" panose="02010609000101010101" pitchFamily="49" charset="-122"/>
                  <a:cs typeface="Arial" panose="020B0604020202020204" pitchFamily="34" charset="0"/>
                </a:rPr>
                <a:t>2.Significant resource sharing and synergistic effect.</a:t>
              </a:r>
            </a:p>
            <a:p>
              <a:pPr algn="l">
                <a:lnSpc>
                  <a:spcPct val="120000"/>
                </a:lnSpc>
              </a:pPr>
              <a:endParaRPr lang="en-US" altLang="zh-CN" sz="1400" b="1" dirty="0">
                <a:solidFill>
                  <a:schemeClr val="bg1"/>
                </a:solidFill>
                <a:latin typeface="Arial" panose="020B0604020202020204" pitchFamily="34" charset="0"/>
                <a:ea typeface="汉仪大宋简" panose="02010609000101010101" pitchFamily="49" charset="-122"/>
                <a:cs typeface="Arial" panose="020B0604020202020204" pitchFamily="34" charset="0"/>
              </a:endParaRPr>
            </a:p>
            <a:p>
              <a:pPr algn="l">
                <a:lnSpc>
                  <a:spcPct val="120000"/>
                </a:lnSpc>
              </a:pPr>
              <a:br>
                <a:rPr lang="en-US" altLang="zh-CN" sz="1400" b="1" dirty="0">
                  <a:solidFill>
                    <a:schemeClr val="bg1"/>
                  </a:solidFill>
                  <a:latin typeface="Arial" panose="020B0604020202020204" pitchFamily="34" charset="0"/>
                  <a:ea typeface="汉仪大宋简" panose="02010609000101010101" pitchFamily="49" charset="-122"/>
                  <a:cs typeface="Arial" panose="020B0604020202020204" pitchFamily="34" charset="0"/>
                </a:rPr>
              </a:br>
              <a:r>
                <a:rPr lang="en-US" altLang="zh-CN" sz="1400" b="1" dirty="0">
                  <a:solidFill>
                    <a:schemeClr val="bg1"/>
                  </a:solidFill>
                  <a:latin typeface="Arial" panose="020B0604020202020204" pitchFamily="34" charset="0"/>
                  <a:ea typeface="汉仪大宋简" panose="02010609000101010101" pitchFamily="49" charset="-122"/>
                  <a:cs typeface="Arial" panose="020B0604020202020204" pitchFamily="34" charset="0"/>
                </a:rPr>
                <a:t>3.Technological innovation and integration of platform technology, such as the development of the MEB platform for electric vehicles.</a:t>
              </a:r>
              <a:endParaRPr lang="zh-CN" altLang="en-US" sz="1400" b="1" dirty="0">
                <a:solidFill>
                  <a:schemeClr val="bg1"/>
                </a:solidFill>
                <a:latin typeface="Arial" panose="020B0604020202020204" pitchFamily="34" charset="0"/>
                <a:ea typeface="汉仪大宋简" panose="02010609000101010101" pitchFamily="49" charset="-122"/>
                <a:cs typeface="Arial" panose="020B0604020202020204" pitchFamily="34" charset="0"/>
              </a:endParaRPr>
            </a:p>
          </p:txBody>
        </p:sp>
      </p:grpSp>
      <p:grpSp>
        <p:nvGrpSpPr>
          <p:cNvPr id="32" name="组合 31">
            <a:extLst>
              <a:ext uri="{FF2B5EF4-FFF2-40B4-BE49-F238E27FC236}">
                <a16:creationId xmlns:a16="http://schemas.microsoft.com/office/drawing/2014/main" id="{0801CA5B-C1B4-407F-C477-23312CFDCB3E}"/>
              </a:ext>
            </a:extLst>
          </p:cNvPr>
          <p:cNvGrpSpPr/>
          <p:nvPr/>
        </p:nvGrpSpPr>
        <p:grpSpPr>
          <a:xfrm>
            <a:off x="3286281" y="1743886"/>
            <a:ext cx="2754630" cy="3178899"/>
            <a:chOff x="5736" y="3513"/>
            <a:chExt cx="3493" cy="1346"/>
          </a:xfrm>
        </p:grpSpPr>
        <p:sp>
          <p:nvSpPr>
            <p:cNvPr id="33" name="矩形 32">
              <a:extLst>
                <a:ext uri="{FF2B5EF4-FFF2-40B4-BE49-F238E27FC236}">
                  <a16:creationId xmlns:a16="http://schemas.microsoft.com/office/drawing/2014/main" id="{E6DF89FB-81AE-2601-3358-106BBF724373}"/>
                </a:ext>
              </a:extLst>
            </p:cNvPr>
            <p:cNvSpPr/>
            <p:nvPr/>
          </p:nvSpPr>
          <p:spPr>
            <a:xfrm>
              <a:off x="5736" y="3513"/>
              <a:ext cx="3493" cy="1345"/>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34" name="矩形 33">
              <a:extLst>
                <a:ext uri="{FF2B5EF4-FFF2-40B4-BE49-F238E27FC236}">
                  <a16:creationId xmlns:a16="http://schemas.microsoft.com/office/drawing/2014/main" id="{50F2F6CC-642E-DE1F-97A7-032242917312}"/>
                </a:ext>
              </a:extLst>
            </p:cNvPr>
            <p:cNvSpPr/>
            <p:nvPr/>
          </p:nvSpPr>
          <p:spPr>
            <a:xfrm>
              <a:off x="5737" y="3513"/>
              <a:ext cx="3492" cy="1346"/>
            </a:xfrm>
            <a:prstGeom prst="rect">
              <a:avLst/>
            </a:prstGeom>
          </p:spPr>
          <p:txBody>
            <a:bodyPr wrap="square" anchor="ctr" anchorCtr="0">
              <a:noAutofit/>
            </a:bodyPr>
            <a:lstStyle/>
            <a:p>
              <a:pPr algn="l">
                <a:lnSpc>
                  <a:spcPct val="120000"/>
                </a:lnSpc>
              </a:pPr>
              <a:r>
                <a:rPr lang="en-US" altLang="zh-CN" sz="1400" b="1" dirty="0">
                  <a:solidFill>
                    <a:schemeClr val="bg1"/>
                  </a:solidFill>
                  <a:latin typeface="Arial" panose="020B0604020202020204" pitchFamily="34" charset="0"/>
                  <a:ea typeface="汉仪大宋简" panose="02010609000101010101" pitchFamily="49" charset="-122"/>
                  <a:cs typeface="Arial" panose="020B0604020202020204" pitchFamily="34" charset="0"/>
                </a:rPr>
                <a:t>1.Late start in the electric vehicle field, resulting in lower visibility in the electric car market.</a:t>
              </a:r>
            </a:p>
            <a:p>
              <a:pPr algn="l">
                <a:lnSpc>
                  <a:spcPct val="120000"/>
                </a:lnSpc>
              </a:pPr>
              <a:endParaRPr lang="en-US" altLang="zh-CN" sz="1400" b="1" dirty="0">
                <a:solidFill>
                  <a:schemeClr val="bg1"/>
                </a:solidFill>
                <a:latin typeface="Arial" panose="020B0604020202020204" pitchFamily="34" charset="0"/>
                <a:ea typeface="汉仪大宋简" panose="02010609000101010101" pitchFamily="49" charset="-122"/>
                <a:cs typeface="Arial" panose="020B0604020202020204" pitchFamily="34" charset="0"/>
              </a:endParaRPr>
            </a:p>
            <a:p>
              <a:pPr algn="l">
                <a:lnSpc>
                  <a:spcPct val="120000"/>
                </a:lnSpc>
              </a:pPr>
              <a:r>
                <a:rPr lang="en-US" altLang="zh-CN" sz="1400" b="1" dirty="0">
                  <a:solidFill>
                    <a:schemeClr val="bg1"/>
                  </a:solidFill>
                  <a:latin typeface="Arial" panose="020B0604020202020204" pitchFamily="34" charset="0"/>
                  <a:ea typeface="汉仪大宋简" panose="02010609000101010101" pitchFamily="49" charset="-122"/>
                  <a:cs typeface="Arial" panose="020B0604020202020204" pitchFamily="34" charset="0"/>
                </a:rPr>
                <a:t>2. Outdated brand image and outdated advertising campaigns.</a:t>
              </a:r>
            </a:p>
            <a:p>
              <a:pPr algn="l">
                <a:lnSpc>
                  <a:spcPct val="120000"/>
                </a:lnSpc>
              </a:pPr>
              <a:endParaRPr lang="en-US" altLang="zh-CN" sz="1400" b="1" dirty="0">
                <a:solidFill>
                  <a:schemeClr val="bg1"/>
                </a:solidFill>
                <a:latin typeface="Arial" panose="020B0604020202020204" pitchFamily="34" charset="0"/>
                <a:ea typeface="汉仪大宋简" panose="02010609000101010101" pitchFamily="49" charset="-122"/>
                <a:cs typeface="Arial" panose="020B0604020202020204" pitchFamily="34" charset="0"/>
              </a:endParaRPr>
            </a:p>
            <a:p>
              <a:pPr algn="l">
                <a:lnSpc>
                  <a:spcPct val="120000"/>
                </a:lnSpc>
              </a:pPr>
              <a:r>
                <a:rPr lang="en-US" altLang="zh-CN" sz="1400" b="1" dirty="0">
                  <a:solidFill>
                    <a:schemeClr val="bg1"/>
                  </a:solidFill>
                  <a:latin typeface="Arial" panose="020B0604020202020204" pitchFamily="34" charset="0"/>
                  <a:ea typeface="汉仪大宋简" panose="02010609000101010101" pitchFamily="49" charset="-122"/>
                  <a:cs typeface="Arial" panose="020B0604020202020204" pitchFamily="34" charset="0"/>
                </a:rPr>
                <a:t>3. Historical scandal has caused consumer distrust.</a:t>
              </a:r>
              <a:endParaRPr lang="zh-CN" altLang="en-US" sz="1400" b="1" dirty="0">
                <a:solidFill>
                  <a:schemeClr val="bg1"/>
                </a:solidFill>
                <a:latin typeface="Arial" panose="020B0604020202020204" pitchFamily="34" charset="0"/>
                <a:ea typeface="汉仪大宋简" panose="02010609000101010101" pitchFamily="49" charset="-122"/>
                <a:cs typeface="Arial" panose="020B0604020202020204" pitchFamily="34" charset="0"/>
              </a:endParaRPr>
            </a:p>
          </p:txBody>
        </p:sp>
      </p:grpSp>
      <p:sp>
        <p:nvSpPr>
          <p:cNvPr id="38" name="圆角矩形 10">
            <a:extLst>
              <a:ext uri="{FF2B5EF4-FFF2-40B4-BE49-F238E27FC236}">
                <a16:creationId xmlns:a16="http://schemas.microsoft.com/office/drawing/2014/main" id="{FD01EDB7-991A-C545-102A-3E3E641BD69F}"/>
              </a:ext>
            </a:extLst>
          </p:cNvPr>
          <p:cNvSpPr/>
          <p:nvPr/>
        </p:nvSpPr>
        <p:spPr>
          <a:xfrm>
            <a:off x="6318623" y="1021800"/>
            <a:ext cx="2677160" cy="619125"/>
          </a:xfrm>
          <a:prstGeom prst="roundRect">
            <a:avLst/>
          </a:prstGeom>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altLang="zh-CN" sz="2400" b="1" dirty="0">
                <a:solidFill>
                  <a:schemeClr val="bg1"/>
                </a:solidFill>
                <a:latin typeface="Arial" panose="020B0604020202020204" pitchFamily="34" charset="0"/>
                <a:cs typeface="Arial" panose="020B0604020202020204" pitchFamily="34" charset="0"/>
              </a:rPr>
              <a:t>Opportunities</a:t>
            </a:r>
            <a:r>
              <a:rPr lang="en-US" altLang="zh-CN" sz="2400" b="1" dirty="0">
                <a:solidFill>
                  <a:schemeClr val="bg1"/>
                </a:solidFill>
                <a:latin typeface="Century Gothic" panose="020B0502020202020204" pitchFamily="34" charset="0"/>
              </a:rPr>
              <a:t> </a:t>
            </a:r>
          </a:p>
        </p:txBody>
      </p:sp>
      <p:grpSp>
        <p:nvGrpSpPr>
          <p:cNvPr id="39" name="组合 38">
            <a:extLst>
              <a:ext uri="{FF2B5EF4-FFF2-40B4-BE49-F238E27FC236}">
                <a16:creationId xmlns:a16="http://schemas.microsoft.com/office/drawing/2014/main" id="{5C435F9F-DCA1-3354-131B-B6F5C5EA07D9}"/>
              </a:ext>
            </a:extLst>
          </p:cNvPr>
          <p:cNvGrpSpPr/>
          <p:nvPr/>
        </p:nvGrpSpPr>
        <p:grpSpPr>
          <a:xfrm>
            <a:off x="6299705" y="1743886"/>
            <a:ext cx="2754630" cy="3176537"/>
            <a:chOff x="5736" y="3513"/>
            <a:chExt cx="3493" cy="1346"/>
          </a:xfrm>
        </p:grpSpPr>
        <p:sp>
          <p:nvSpPr>
            <p:cNvPr id="40" name="矩形 39">
              <a:extLst>
                <a:ext uri="{FF2B5EF4-FFF2-40B4-BE49-F238E27FC236}">
                  <a16:creationId xmlns:a16="http://schemas.microsoft.com/office/drawing/2014/main" id="{3E8DB142-D25C-BACD-E24E-94281078D43C}"/>
                </a:ext>
              </a:extLst>
            </p:cNvPr>
            <p:cNvSpPr/>
            <p:nvPr/>
          </p:nvSpPr>
          <p:spPr>
            <a:xfrm>
              <a:off x="5736" y="3513"/>
              <a:ext cx="3493" cy="1345"/>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41" name="矩形 40">
              <a:extLst>
                <a:ext uri="{FF2B5EF4-FFF2-40B4-BE49-F238E27FC236}">
                  <a16:creationId xmlns:a16="http://schemas.microsoft.com/office/drawing/2014/main" id="{2DF9A8C9-DD6B-7729-B59D-B0517BEFE0F7}"/>
                </a:ext>
              </a:extLst>
            </p:cNvPr>
            <p:cNvSpPr/>
            <p:nvPr/>
          </p:nvSpPr>
          <p:spPr>
            <a:xfrm>
              <a:off x="5737" y="3513"/>
              <a:ext cx="3492" cy="1346"/>
            </a:xfrm>
            <a:prstGeom prst="rect">
              <a:avLst/>
            </a:prstGeom>
          </p:spPr>
          <p:txBody>
            <a:bodyPr wrap="square" anchor="ctr" anchorCtr="0">
              <a:noAutofit/>
            </a:bodyPr>
            <a:lstStyle/>
            <a:p>
              <a:pPr algn="l">
                <a:lnSpc>
                  <a:spcPct val="120000"/>
                </a:lnSpc>
              </a:pPr>
              <a:r>
                <a:rPr lang="en-US" altLang="zh-CN" sz="1400" b="1" dirty="0">
                  <a:solidFill>
                    <a:schemeClr val="bg1"/>
                  </a:solidFill>
                  <a:latin typeface="Arial" panose="020B0604020202020204" pitchFamily="34" charset="0"/>
                  <a:ea typeface="汉仪大宋简" panose="02010609000101010101" pitchFamily="49" charset="-122"/>
                  <a:cs typeface="Arial" panose="020B0604020202020204" pitchFamily="34" charset="0"/>
                </a:rPr>
                <a:t>1. Increasing demand for electric and autonomous vehicles.</a:t>
              </a:r>
            </a:p>
            <a:p>
              <a:pPr algn="l">
                <a:lnSpc>
                  <a:spcPct val="120000"/>
                </a:lnSpc>
              </a:pPr>
              <a:endParaRPr lang="en-US" altLang="zh-CN" sz="1400" b="1" dirty="0">
                <a:solidFill>
                  <a:schemeClr val="bg1"/>
                </a:solidFill>
                <a:latin typeface="Arial" panose="020B0604020202020204" pitchFamily="34" charset="0"/>
                <a:ea typeface="汉仪大宋简" panose="02010609000101010101" pitchFamily="49" charset="-122"/>
                <a:cs typeface="Arial" panose="020B0604020202020204" pitchFamily="34" charset="0"/>
              </a:endParaRPr>
            </a:p>
            <a:p>
              <a:pPr algn="l">
                <a:lnSpc>
                  <a:spcPct val="120000"/>
                </a:lnSpc>
              </a:pPr>
              <a:r>
                <a:rPr lang="en-US" altLang="zh-CN" sz="1400" b="1" dirty="0">
                  <a:solidFill>
                    <a:schemeClr val="bg1"/>
                  </a:solidFill>
                  <a:latin typeface="Arial" panose="020B0604020202020204" pitchFamily="34" charset="0"/>
                  <a:ea typeface="汉仪大宋简" panose="02010609000101010101" pitchFamily="49" charset="-122"/>
                  <a:cs typeface="Arial" panose="020B0604020202020204" pitchFamily="34" charset="0"/>
                </a:rPr>
                <a:t>2. Growing market for internet connectivity and mobility services.</a:t>
              </a:r>
            </a:p>
            <a:p>
              <a:pPr algn="l">
                <a:lnSpc>
                  <a:spcPct val="120000"/>
                </a:lnSpc>
              </a:pPr>
              <a:endParaRPr lang="en-US" altLang="zh-CN" sz="1400" b="1" dirty="0">
                <a:solidFill>
                  <a:schemeClr val="bg1"/>
                </a:solidFill>
                <a:latin typeface="Arial" panose="020B0604020202020204" pitchFamily="34" charset="0"/>
                <a:ea typeface="汉仪大宋简" panose="02010609000101010101" pitchFamily="49" charset="-122"/>
                <a:cs typeface="Arial" panose="020B0604020202020204" pitchFamily="34" charset="0"/>
              </a:endParaRPr>
            </a:p>
            <a:p>
              <a:pPr algn="l">
                <a:lnSpc>
                  <a:spcPct val="120000"/>
                </a:lnSpc>
              </a:pPr>
              <a:r>
                <a:rPr lang="en-US" altLang="zh-CN" sz="1400" b="1" dirty="0">
                  <a:solidFill>
                    <a:schemeClr val="bg1"/>
                  </a:solidFill>
                  <a:latin typeface="Arial" panose="020B0604020202020204" pitchFamily="34" charset="0"/>
                  <a:ea typeface="汉仪大宋简" panose="02010609000101010101" pitchFamily="49" charset="-122"/>
                  <a:cs typeface="Arial" panose="020B0604020202020204" pitchFamily="34" charset="0"/>
                </a:rPr>
                <a:t>3. Potential for expansion in emerging markets.</a:t>
              </a:r>
              <a:endParaRPr lang="zh-CN" altLang="en-US" sz="1400" b="1" dirty="0">
                <a:solidFill>
                  <a:schemeClr val="bg1"/>
                </a:solidFill>
                <a:latin typeface="Arial" panose="020B0604020202020204" pitchFamily="34" charset="0"/>
                <a:ea typeface="汉仪大宋简" panose="02010609000101010101" pitchFamily="49" charset="-122"/>
                <a:cs typeface="Arial" panose="020B0604020202020204" pitchFamily="34" charset="0"/>
              </a:endParaRPr>
            </a:p>
          </p:txBody>
        </p:sp>
      </p:grpSp>
      <p:sp>
        <p:nvSpPr>
          <p:cNvPr id="49" name="圆角矩形 10">
            <a:extLst>
              <a:ext uri="{FF2B5EF4-FFF2-40B4-BE49-F238E27FC236}">
                <a16:creationId xmlns:a16="http://schemas.microsoft.com/office/drawing/2014/main" id="{A91A319A-4D80-C1B0-0C3C-24E007A2CB34}"/>
              </a:ext>
            </a:extLst>
          </p:cNvPr>
          <p:cNvSpPr/>
          <p:nvPr/>
        </p:nvSpPr>
        <p:spPr>
          <a:xfrm>
            <a:off x="9260800" y="1021800"/>
            <a:ext cx="2677160" cy="619125"/>
          </a:xfrm>
          <a:prstGeom prst="roundRect">
            <a:avLst/>
          </a:prstGeom>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altLang="zh-CN" sz="2400" b="1" dirty="0">
                <a:solidFill>
                  <a:schemeClr val="bg1"/>
                </a:solidFill>
                <a:latin typeface="Arial" panose="020B0604020202020204" pitchFamily="34" charset="0"/>
                <a:cs typeface="Arial" panose="020B0604020202020204" pitchFamily="34" charset="0"/>
              </a:rPr>
              <a:t>Threats:</a:t>
            </a:r>
            <a:endParaRPr lang="en-US" altLang="zh-CN" sz="2400" b="1" dirty="0">
              <a:solidFill>
                <a:schemeClr val="bg1"/>
              </a:solidFill>
              <a:latin typeface="Century Gothic" panose="020B0502020202020204" pitchFamily="34" charset="0"/>
            </a:endParaRPr>
          </a:p>
        </p:txBody>
      </p:sp>
      <p:grpSp>
        <p:nvGrpSpPr>
          <p:cNvPr id="50" name="组合 49">
            <a:extLst>
              <a:ext uri="{FF2B5EF4-FFF2-40B4-BE49-F238E27FC236}">
                <a16:creationId xmlns:a16="http://schemas.microsoft.com/office/drawing/2014/main" id="{4E168B3F-AA4A-67EE-3D1E-EDA4BA4A46E2}"/>
              </a:ext>
            </a:extLst>
          </p:cNvPr>
          <p:cNvGrpSpPr/>
          <p:nvPr/>
        </p:nvGrpSpPr>
        <p:grpSpPr>
          <a:xfrm>
            <a:off x="9260800" y="1743886"/>
            <a:ext cx="2754630" cy="3174177"/>
            <a:chOff x="5736" y="3513"/>
            <a:chExt cx="3493" cy="1346"/>
          </a:xfrm>
        </p:grpSpPr>
        <p:sp>
          <p:nvSpPr>
            <p:cNvPr id="51" name="矩形 50">
              <a:extLst>
                <a:ext uri="{FF2B5EF4-FFF2-40B4-BE49-F238E27FC236}">
                  <a16:creationId xmlns:a16="http://schemas.microsoft.com/office/drawing/2014/main" id="{B431A253-F4DF-4E15-FD17-A2E13F7FF084}"/>
                </a:ext>
              </a:extLst>
            </p:cNvPr>
            <p:cNvSpPr/>
            <p:nvPr/>
          </p:nvSpPr>
          <p:spPr>
            <a:xfrm>
              <a:off x="5736" y="3513"/>
              <a:ext cx="3493" cy="1345"/>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52" name="矩形 51">
              <a:extLst>
                <a:ext uri="{FF2B5EF4-FFF2-40B4-BE49-F238E27FC236}">
                  <a16:creationId xmlns:a16="http://schemas.microsoft.com/office/drawing/2014/main" id="{2067ABB2-A4B4-83AE-19A7-BD89B06C4575}"/>
                </a:ext>
              </a:extLst>
            </p:cNvPr>
            <p:cNvSpPr/>
            <p:nvPr/>
          </p:nvSpPr>
          <p:spPr>
            <a:xfrm>
              <a:off x="5737" y="3513"/>
              <a:ext cx="3492" cy="1346"/>
            </a:xfrm>
            <a:prstGeom prst="rect">
              <a:avLst/>
            </a:prstGeom>
          </p:spPr>
          <p:txBody>
            <a:bodyPr wrap="square" anchor="ctr" anchorCtr="0">
              <a:noAutofit/>
            </a:bodyPr>
            <a:lstStyle/>
            <a:p>
              <a:pPr algn="l">
                <a:lnSpc>
                  <a:spcPct val="120000"/>
                </a:lnSpc>
              </a:pPr>
              <a:r>
                <a:rPr lang="en-US" altLang="zh-CN" sz="1400" b="1" dirty="0">
                  <a:solidFill>
                    <a:schemeClr val="bg1"/>
                  </a:solidFill>
                  <a:latin typeface="Arial" panose="020B0604020202020204" pitchFamily="34" charset="0"/>
                  <a:ea typeface="汉仪大宋简" panose="02010609000101010101" pitchFamily="49" charset="-122"/>
                  <a:cs typeface="Arial" panose="020B0604020202020204" pitchFamily="34" charset="0"/>
                </a:rPr>
                <a:t>1. Increasing demand for electric and autonomous vehicles.</a:t>
              </a:r>
            </a:p>
            <a:p>
              <a:pPr algn="l">
                <a:lnSpc>
                  <a:spcPct val="120000"/>
                </a:lnSpc>
              </a:pPr>
              <a:endParaRPr lang="en-US" altLang="zh-CN" sz="1400" b="1" dirty="0">
                <a:solidFill>
                  <a:schemeClr val="bg1"/>
                </a:solidFill>
                <a:latin typeface="Arial" panose="020B0604020202020204" pitchFamily="34" charset="0"/>
                <a:ea typeface="汉仪大宋简" panose="02010609000101010101" pitchFamily="49" charset="-122"/>
                <a:cs typeface="Arial" panose="020B0604020202020204" pitchFamily="34" charset="0"/>
              </a:endParaRPr>
            </a:p>
            <a:p>
              <a:pPr algn="l">
                <a:lnSpc>
                  <a:spcPct val="120000"/>
                </a:lnSpc>
              </a:pPr>
              <a:endParaRPr lang="en-US" altLang="zh-CN" sz="1400" b="1" dirty="0">
                <a:solidFill>
                  <a:schemeClr val="bg1"/>
                </a:solidFill>
                <a:latin typeface="Arial" panose="020B0604020202020204" pitchFamily="34" charset="0"/>
                <a:ea typeface="汉仪大宋简" panose="02010609000101010101" pitchFamily="49" charset="-122"/>
                <a:cs typeface="Arial" panose="020B0604020202020204" pitchFamily="34" charset="0"/>
              </a:endParaRPr>
            </a:p>
            <a:p>
              <a:pPr algn="l">
                <a:lnSpc>
                  <a:spcPct val="120000"/>
                </a:lnSpc>
              </a:pPr>
              <a:r>
                <a:rPr lang="en-US" altLang="zh-CN" sz="1400" b="1" dirty="0">
                  <a:solidFill>
                    <a:schemeClr val="bg1"/>
                  </a:solidFill>
                  <a:latin typeface="Arial" panose="020B0604020202020204" pitchFamily="34" charset="0"/>
                  <a:ea typeface="汉仪大宋简" panose="02010609000101010101" pitchFamily="49" charset="-122"/>
                  <a:cs typeface="Arial" panose="020B0604020202020204" pitchFamily="34" charset="0"/>
                </a:rPr>
                <a:t>2. Growing market for internet connectivity and mobility services.</a:t>
              </a:r>
            </a:p>
            <a:p>
              <a:pPr algn="l">
                <a:lnSpc>
                  <a:spcPct val="120000"/>
                </a:lnSpc>
              </a:pPr>
              <a:endParaRPr lang="en-US" altLang="zh-CN" sz="1400" b="1" dirty="0">
                <a:solidFill>
                  <a:schemeClr val="bg1"/>
                </a:solidFill>
                <a:latin typeface="Arial" panose="020B0604020202020204" pitchFamily="34" charset="0"/>
                <a:ea typeface="汉仪大宋简" panose="02010609000101010101" pitchFamily="49" charset="-122"/>
                <a:cs typeface="Arial" panose="020B0604020202020204" pitchFamily="34" charset="0"/>
              </a:endParaRPr>
            </a:p>
            <a:p>
              <a:pPr algn="l">
                <a:lnSpc>
                  <a:spcPct val="120000"/>
                </a:lnSpc>
              </a:pPr>
              <a:r>
                <a:rPr lang="en-US" altLang="zh-CN" sz="1400" b="1" dirty="0">
                  <a:solidFill>
                    <a:schemeClr val="bg1"/>
                  </a:solidFill>
                  <a:latin typeface="Arial" panose="020B0604020202020204" pitchFamily="34" charset="0"/>
                  <a:ea typeface="汉仪大宋简" panose="02010609000101010101" pitchFamily="49" charset="-122"/>
                  <a:cs typeface="Arial" panose="020B0604020202020204" pitchFamily="34" charset="0"/>
                </a:rPr>
                <a:t>3. Potential for expansion in emerging markets.</a:t>
              </a:r>
              <a:endParaRPr lang="zh-CN" altLang="en-US" sz="1400" b="1" dirty="0">
                <a:solidFill>
                  <a:schemeClr val="bg1"/>
                </a:solidFill>
                <a:latin typeface="Arial" panose="020B0604020202020204" pitchFamily="34" charset="0"/>
                <a:ea typeface="汉仪大宋简" panose="02010609000101010101" pitchFamily="49" charset="-122"/>
                <a:cs typeface="Arial" panose="020B0604020202020204" pitchFamily="34" charset="0"/>
              </a:endParaRPr>
            </a:p>
          </p:txBody>
        </p:sp>
      </p:grpSp>
    </p:spTree>
    <p:extLst>
      <p:ext uri="{BB962C8B-B14F-4D97-AF65-F5344CB8AC3E}">
        <p14:creationId xmlns:p14="http://schemas.microsoft.com/office/powerpoint/2010/main" val="24390539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组合 8"/>
          <p:cNvGrpSpPr/>
          <p:nvPr/>
        </p:nvGrpSpPr>
        <p:grpSpPr>
          <a:xfrm>
            <a:off x="0" y="317500"/>
            <a:ext cx="406400" cy="430695"/>
            <a:chOff x="0" y="406400"/>
            <a:chExt cx="406400" cy="537029"/>
          </a:xfrm>
        </p:grpSpPr>
        <p:sp>
          <p:nvSpPr>
            <p:cNvPr id="5" name="矩形 4"/>
            <p:cNvSpPr/>
            <p:nvPr/>
          </p:nvSpPr>
          <p:spPr>
            <a:xfrm>
              <a:off x="0" y="406400"/>
              <a:ext cx="406400" cy="537029"/>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8" name="组合 7"/>
            <p:cNvGrpSpPr/>
            <p:nvPr/>
          </p:nvGrpSpPr>
          <p:grpSpPr>
            <a:xfrm>
              <a:off x="0" y="476250"/>
              <a:ext cx="406400" cy="353694"/>
              <a:chOff x="0" y="476250"/>
              <a:chExt cx="406400" cy="353694"/>
            </a:xfrm>
          </p:grpSpPr>
          <p:sp>
            <p:nvSpPr>
              <p:cNvPr id="6" name="矩形 5"/>
              <p:cNvSpPr/>
              <p:nvPr/>
            </p:nvSpPr>
            <p:spPr>
              <a:xfrm>
                <a:off x="0" y="476250"/>
                <a:ext cx="406400"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矩形 6"/>
              <p:cNvSpPr/>
              <p:nvPr/>
            </p:nvSpPr>
            <p:spPr>
              <a:xfrm>
                <a:off x="0" y="784225"/>
                <a:ext cx="406400"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sp>
        <p:nvSpPr>
          <p:cNvPr id="2" name="文本框 1"/>
          <p:cNvSpPr txBox="1"/>
          <p:nvPr>
            <p:custDataLst>
              <p:tags r:id="rId1"/>
            </p:custDataLst>
          </p:nvPr>
        </p:nvSpPr>
        <p:spPr>
          <a:xfrm>
            <a:off x="480694" y="238125"/>
            <a:ext cx="10977683" cy="494751"/>
          </a:xfrm>
          <a:prstGeom prst="rect">
            <a:avLst/>
          </a:prstGeom>
          <a:noFill/>
        </p:spPr>
        <p:txBody>
          <a:bodyPr wrap="square" rtlCol="0">
            <a:spAutoFit/>
          </a:bodyPr>
          <a:lstStyle>
            <a:defPPr>
              <a:defRPr lang="zh-CN"/>
            </a:defPPr>
            <a:lvl1pPr>
              <a:lnSpc>
                <a:spcPct val="120000"/>
              </a:lnSpc>
              <a:defRPr sz="2800" b="1" spc="200">
                <a:solidFill>
                  <a:srgbClr val="000000"/>
                </a:solidFill>
                <a:latin typeface="微软雅黑" panose="020B0503020204020204" pitchFamily="34" charset="-122"/>
                <a:ea typeface="微软雅黑" panose="020B0503020204020204" pitchFamily="34" charset="-122"/>
              </a:defRPr>
            </a:lvl1pPr>
          </a:lstStyle>
          <a:p>
            <a:r>
              <a:rPr lang="en-US" altLang="zh-CN" sz="2400" spc="0" dirty="0">
                <a:solidFill>
                  <a:schemeClr val="tx1">
                    <a:lumMod val="75000"/>
                    <a:lumOff val="25000"/>
                  </a:schemeClr>
                </a:solidFill>
                <a:latin typeface="Arial" panose="020B0604020202020204" pitchFamily="34" charset="0"/>
                <a:ea typeface="+mn-ea"/>
                <a:cs typeface="Arial" panose="020B0604020202020204" pitchFamily="34" charset="0"/>
              </a:rPr>
              <a:t>4. Recommendation </a:t>
            </a:r>
          </a:p>
        </p:txBody>
      </p:sp>
      <p:sp>
        <p:nvSpPr>
          <p:cNvPr id="13" name="文本框 12">
            <a:extLst>
              <a:ext uri="{FF2B5EF4-FFF2-40B4-BE49-F238E27FC236}">
                <a16:creationId xmlns:a16="http://schemas.microsoft.com/office/drawing/2014/main" id="{CDBB36D7-61AC-912D-514F-6370EC7A3AD0}"/>
              </a:ext>
            </a:extLst>
          </p:cNvPr>
          <p:cNvSpPr txBox="1"/>
          <p:nvPr/>
        </p:nvSpPr>
        <p:spPr>
          <a:xfrm>
            <a:off x="203200" y="1161058"/>
            <a:ext cx="6094948" cy="781624"/>
          </a:xfrm>
          <a:prstGeom prst="rect">
            <a:avLst/>
          </a:prstGeom>
          <a:noFill/>
        </p:spPr>
        <p:txBody>
          <a:bodyPr wrap="square">
            <a:spAutoFit/>
          </a:bodyPr>
          <a:lstStyle/>
          <a:p>
            <a:pPr>
              <a:lnSpc>
                <a:spcPct val="130000"/>
              </a:lnSpc>
            </a:pPr>
            <a:r>
              <a:rPr lang="en-US" altLang="zh-CN" dirty="0">
                <a:latin typeface="Arial" panose="020B0604020202020204" pitchFamily="34" charset="0"/>
                <a:ea typeface="微软雅黑 Light" panose="020B0502040204020203" pitchFamily="34" charset="-122"/>
                <a:cs typeface="Arial" panose="020B0604020202020204" pitchFamily="34" charset="0"/>
              </a:rPr>
              <a:t>Lack of competitiveness in the electric vehicle market.</a:t>
            </a:r>
            <a:r>
              <a:rPr lang="en-US" altLang="zh-CN" sz="1800" kern="100" dirty="0">
                <a:effectLst/>
                <a:latin typeface="Arial" panose="020B0604020202020204" pitchFamily="34" charset="0"/>
                <a:ea typeface="宋体" panose="02010600030101010101" pitchFamily="2" charset="-122"/>
                <a:cs typeface="Arial" panose="020B0604020202020204" pitchFamily="34" charset="0"/>
              </a:rPr>
              <a:t> (</a:t>
            </a:r>
            <a:r>
              <a:rPr lang="en-US" altLang="zh-CN" sz="1800" kern="100" dirty="0" err="1">
                <a:effectLst/>
                <a:latin typeface="Arial" panose="020B0604020202020204" pitchFamily="34" charset="0"/>
                <a:ea typeface="宋体" panose="02010600030101010101" pitchFamily="2" charset="-122"/>
                <a:cs typeface="Arial" panose="020B0604020202020204" pitchFamily="34" charset="0"/>
              </a:rPr>
              <a:t>Sudhakaran</a:t>
            </a:r>
            <a:r>
              <a:rPr lang="en-US" altLang="zh-CN" sz="1800" kern="100" dirty="0">
                <a:effectLst/>
                <a:latin typeface="Arial" panose="020B0604020202020204" pitchFamily="34" charset="0"/>
                <a:ea typeface="宋体" panose="02010600030101010101" pitchFamily="2" charset="-122"/>
                <a:cs typeface="Arial" panose="020B0604020202020204" pitchFamily="34" charset="0"/>
              </a:rPr>
              <a:t>, A. 2023)</a:t>
            </a:r>
            <a:endParaRPr lang="en-US" altLang="zh-CN" dirty="0">
              <a:latin typeface="Arial" panose="020B0604020202020204" pitchFamily="34" charset="0"/>
              <a:ea typeface="微软雅黑 Light" panose="020B0502040204020203" pitchFamily="34" charset="-122"/>
              <a:cs typeface="Arial" panose="020B0604020202020204" pitchFamily="34" charset="0"/>
            </a:endParaRPr>
          </a:p>
        </p:txBody>
      </p:sp>
      <p:sp>
        <p:nvSpPr>
          <p:cNvPr id="57" name="文本框 56">
            <a:extLst>
              <a:ext uri="{FF2B5EF4-FFF2-40B4-BE49-F238E27FC236}">
                <a16:creationId xmlns:a16="http://schemas.microsoft.com/office/drawing/2014/main" id="{B71BE0FB-7A1E-E028-A358-D4DD86FDBC5A}"/>
              </a:ext>
            </a:extLst>
          </p:cNvPr>
          <p:cNvSpPr txBox="1"/>
          <p:nvPr/>
        </p:nvSpPr>
        <p:spPr>
          <a:xfrm>
            <a:off x="203200" y="4761102"/>
            <a:ext cx="6094948" cy="414985"/>
          </a:xfrm>
          <a:prstGeom prst="rect">
            <a:avLst/>
          </a:prstGeom>
          <a:noFill/>
        </p:spPr>
        <p:txBody>
          <a:bodyPr wrap="square">
            <a:spAutoFit/>
          </a:bodyPr>
          <a:lstStyle/>
          <a:p>
            <a:pPr>
              <a:lnSpc>
                <a:spcPct val="130000"/>
              </a:lnSpc>
            </a:pPr>
            <a:r>
              <a:rPr lang="en-US" altLang="zh-CN" dirty="0">
                <a:latin typeface="Arial" panose="020B0604020202020204" pitchFamily="34" charset="0"/>
                <a:ea typeface="微软雅黑 Light" panose="020B0502040204020203" pitchFamily="34" charset="-122"/>
                <a:cs typeface="Arial" panose="020B0604020202020204" pitchFamily="34" charset="0"/>
              </a:rPr>
              <a:t>Relatively weak influence and brand power</a:t>
            </a:r>
            <a:endParaRPr lang="en-US" altLang="zh-CN" sz="1800" dirty="0">
              <a:latin typeface="Arial" panose="020B0604020202020204" pitchFamily="34" charset="0"/>
              <a:ea typeface="微软雅黑 Light" panose="020B0502040204020203" pitchFamily="34" charset="-122"/>
              <a:cs typeface="Arial" panose="020B0604020202020204" pitchFamily="34" charset="0"/>
            </a:endParaRPr>
          </a:p>
        </p:txBody>
      </p:sp>
      <p:grpSp>
        <p:nvGrpSpPr>
          <p:cNvPr id="110" name="组合 109">
            <a:extLst>
              <a:ext uri="{FF2B5EF4-FFF2-40B4-BE49-F238E27FC236}">
                <a16:creationId xmlns:a16="http://schemas.microsoft.com/office/drawing/2014/main" id="{09882C3F-389B-4D73-3111-5DA91069D1FF}"/>
              </a:ext>
            </a:extLst>
          </p:cNvPr>
          <p:cNvGrpSpPr/>
          <p:nvPr/>
        </p:nvGrpSpPr>
        <p:grpSpPr>
          <a:xfrm>
            <a:off x="6045382" y="1199437"/>
            <a:ext cx="2754630" cy="854710"/>
            <a:chOff x="5736" y="3513"/>
            <a:chExt cx="3493" cy="1346"/>
          </a:xfrm>
        </p:grpSpPr>
        <p:sp>
          <p:nvSpPr>
            <p:cNvPr id="111" name="矩形 110">
              <a:extLst>
                <a:ext uri="{FF2B5EF4-FFF2-40B4-BE49-F238E27FC236}">
                  <a16:creationId xmlns:a16="http://schemas.microsoft.com/office/drawing/2014/main" id="{ABC6743D-3EA7-CB8E-1F56-A8F2F594E19C}"/>
                </a:ext>
              </a:extLst>
            </p:cNvPr>
            <p:cNvSpPr/>
            <p:nvPr/>
          </p:nvSpPr>
          <p:spPr>
            <a:xfrm>
              <a:off x="5736" y="3513"/>
              <a:ext cx="3493" cy="1345"/>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2" name="矩形 111">
              <a:extLst>
                <a:ext uri="{FF2B5EF4-FFF2-40B4-BE49-F238E27FC236}">
                  <a16:creationId xmlns:a16="http://schemas.microsoft.com/office/drawing/2014/main" id="{DD4AD6CE-55A3-11FD-55E0-866C26FF460A}"/>
                </a:ext>
              </a:extLst>
            </p:cNvPr>
            <p:cNvSpPr/>
            <p:nvPr/>
          </p:nvSpPr>
          <p:spPr>
            <a:xfrm>
              <a:off x="5737" y="3513"/>
              <a:ext cx="3492" cy="1346"/>
            </a:xfrm>
            <a:prstGeom prst="rect">
              <a:avLst/>
            </a:prstGeom>
          </p:spPr>
          <p:txBody>
            <a:bodyPr wrap="square" anchor="ctr" anchorCtr="0">
              <a:noAutofit/>
            </a:bodyPr>
            <a:lstStyle/>
            <a:p>
              <a:pPr algn="l">
                <a:lnSpc>
                  <a:spcPct val="120000"/>
                </a:lnSpc>
              </a:pPr>
              <a:r>
                <a:rPr lang="en-US" altLang="zh-CN" sz="1600" b="1" dirty="0">
                  <a:solidFill>
                    <a:schemeClr val="bg1"/>
                  </a:solidFill>
                  <a:latin typeface="Arial" panose="020B0604020202020204" pitchFamily="34" charset="0"/>
                  <a:ea typeface="汉仪大宋简" panose="02010609000101010101" pitchFamily="49" charset="-122"/>
                  <a:cs typeface="Arial" panose="020B0604020202020204" pitchFamily="34" charset="0"/>
                </a:rPr>
                <a:t>Utilize brand advantages to seize market share</a:t>
              </a:r>
              <a:endParaRPr lang="zh-CN" altLang="en-US" sz="1600" b="1" dirty="0">
                <a:solidFill>
                  <a:schemeClr val="bg1"/>
                </a:solidFill>
                <a:latin typeface="Arial" panose="020B0604020202020204" pitchFamily="34" charset="0"/>
                <a:ea typeface="汉仪大宋简" panose="02010609000101010101" pitchFamily="49" charset="-122"/>
                <a:cs typeface="Arial" panose="020B0604020202020204" pitchFamily="34" charset="0"/>
              </a:endParaRPr>
            </a:p>
          </p:txBody>
        </p:sp>
      </p:grpSp>
      <p:grpSp>
        <p:nvGrpSpPr>
          <p:cNvPr id="113" name="组合 112">
            <a:extLst>
              <a:ext uri="{FF2B5EF4-FFF2-40B4-BE49-F238E27FC236}">
                <a16:creationId xmlns:a16="http://schemas.microsoft.com/office/drawing/2014/main" id="{54EEB1FA-29A9-98CF-2E54-8A89C334ACF6}"/>
              </a:ext>
            </a:extLst>
          </p:cNvPr>
          <p:cNvGrpSpPr/>
          <p:nvPr/>
        </p:nvGrpSpPr>
        <p:grpSpPr>
          <a:xfrm>
            <a:off x="8970312" y="1199437"/>
            <a:ext cx="2754630" cy="1130936"/>
            <a:chOff x="5736" y="3513"/>
            <a:chExt cx="3493" cy="1781"/>
          </a:xfrm>
        </p:grpSpPr>
        <p:sp>
          <p:nvSpPr>
            <p:cNvPr id="114" name="矩形 113">
              <a:extLst>
                <a:ext uri="{FF2B5EF4-FFF2-40B4-BE49-F238E27FC236}">
                  <a16:creationId xmlns:a16="http://schemas.microsoft.com/office/drawing/2014/main" id="{5D2D320D-A37A-BDA0-202F-6768FFFA0A61}"/>
                </a:ext>
              </a:extLst>
            </p:cNvPr>
            <p:cNvSpPr/>
            <p:nvPr>
              <p:custDataLst>
                <p:tags r:id="rId6"/>
              </p:custDataLst>
            </p:nvPr>
          </p:nvSpPr>
          <p:spPr>
            <a:xfrm>
              <a:off x="5736" y="3513"/>
              <a:ext cx="3493" cy="1345"/>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5" name="矩形 114">
              <a:extLst>
                <a:ext uri="{FF2B5EF4-FFF2-40B4-BE49-F238E27FC236}">
                  <a16:creationId xmlns:a16="http://schemas.microsoft.com/office/drawing/2014/main" id="{238D25A9-66E8-E038-151D-F81E41D2247D}"/>
                </a:ext>
              </a:extLst>
            </p:cNvPr>
            <p:cNvSpPr/>
            <p:nvPr>
              <p:custDataLst>
                <p:tags r:id="rId7"/>
              </p:custDataLst>
            </p:nvPr>
          </p:nvSpPr>
          <p:spPr>
            <a:xfrm>
              <a:off x="5737" y="3513"/>
              <a:ext cx="3492" cy="1781"/>
            </a:xfrm>
            <a:prstGeom prst="rect">
              <a:avLst/>
            </a:prstGeom>
          </p:spPr>
          <p:txBody>
            <a:bodyPr wrap="square" anchor="ctr" anchorCtr="0">
              <a:noAutofit/>
            </a:bodyPr>
            <a:lstStyle/>
            <a:p>
              <a:pPr>
                <a:lnSpc>
                  <a:spcPct val="120000"/>
                </a:lnSpc>
              </a:pPr>
              <a:r>
                <a:rPr lang="en-US" altLang="zh-CN" sz="1600" b="1" dirty="0">
                  <a:solidFill>
                    <a:schemeClr val="bg1"/>
                  </a:solidFill>
                  <a:latin typeface="Arial" panose="020B0604020202020204" pitchFamily="34" charset="0"/>
                  <a:ea typeface="汉仪大宋简" panose="02010609000101010101" pitchFamily="49" charset="-122"/>
                  <a:cs typeface="Arial" panose="020B0604020202020204" pitchFamily="34" charset="0"/>
                </a:rPr>
                <a:t> Focus on electric and digital technology</a:t>
              </a:r>
              <a:br>
                <a:rPr lang="en-US" altLang="zh-CN" sz="1600" b="1" dirty="0">
                  <a:solidFill>
                    <a:schemeClr val="bg1"/>
                  </a:solidFill>
                  <a:latin typeface="Arial" panose="020B0604020202020204" pitchFamily="34" charset="0"/>
                  <a:ea typeface="汉仪大宋简" panose="02010609000101010101" pitchFamily="49" charset="-122"/>
                  <a:cs typeface="Arial" panose="020B0604020202020204" pitchFamily="34" charset="0"/>
                </a:rPr>
              </a:br>
              <a:endParaRPr lang="zh-CN" altLang="en-US" sz="1600" b="1" dirty="0">
                <a:solidFill>
                  <a:schemeClr val="bg1"/>
                </a:solidFill>
                <a:latin typeface="Arial" panose="020B0604020202020204" pitchFamily="34" charset="0"/>
                <a:ea typeface="汉仪大宋简" panose="02010609000101010101" pitchFamily="49" charset="-122"/>
                <a:cs typeface="Arial" panose="020B0604020202020204" pitchFamily="34" charset="0"/>
              </a:endParaRPr>
            </a:p>
          </p:txBody>
        </p:sp>
      </p:grpSp>
      <p:grpSp>
        <p:nvGrpSpPr>
          <p:cNvPr id="116" name="组合 115">
            <a:extLst>
              <a:ext uri="{FF2B5EF4-FFF2-40B4-BE49-F238E27FC236}">
                <a16:creationId xmlns:a16="http://schemas.microsoft.com/office/drawing/2014/main" id="{0B33CA4E-2248-835F-B877-55F5FBFA5A54}"/>
              </a:ext>
            </a:extLst>
          </p:cNvPr>
          <p:cNvGrpSpPr/>
          <p:nvPr/>
        </p:nvGrpSpPr>
        <p:grpSpPr>
          <a:xfrm>
            <a:off x="6045382" y="2901471"/>
            <a:ext cx="2754630" cy="854710"/>
            <a:chOff x="5736" y="3513"/>
            <a:chExt cx="3493" cy="1346"/>
          </a:xfrm>
        </p:grpSpPr>
        <p:sp>
          <p:nvSpPr>
            <p:cNvPr id="117" name="矩形 116">
              <a:extLst>
                <a:ext uri="{FF2B5EF4-FFF2-40B4-BE49-F238E27FC236}">
                  <a16:creationId xmlns:a16="http://schemas.microsoft.com/office/drawing/2014/main" id="{53ED6ADF-AB68-94DC-3D7B-A2A9DA7DB778}"/>
                </a:ext>
              </a:extLst>
            </p:cNvPr>
            <p:cNvSpPr/>
            <p:nvPr>
              <p:custDataLst>
                <p:tags r:id="rId4"/>
              </p:custDataLst>
            </p:nvPr>
          </p:nvSpPr>
          <p:spPr>
            <a:xfrm>
              <a:off x="5736" y="3513"/>
              <a:ext cx="3493" cy="1345"/>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8" name="矩形 117">
              <a:extLst>
                <a:ext uri="{FF2B5EF4-FFF2-40B4-BE49-F238E27FC236}">
                  <a16:creationId xmlns:a16="http://schemas.microsoft.com/office/drawing/2014/main" id="{3DF7D800-93F6-535A-7DE9-74580B67740D}"/>
                </a:ext>
              </a:extLst>
            </p:cNvPr>
            <p:cNvSpPr/>
            <p:nvPr>
              <p:custDataLst>
                <p:tags r:id="rId5"/>
              </p:custDataLst>
            </p:nvPr>
          </p:nvSpPr>
          <p:spPr>
            <a:xfrm>
              <a:off x="5737" y="3513"/>
              <a:ext cx="3492" cy="1346"/>
            </a:xfrm>
            <a:prstGeom prst="rect">
              <a:avLst/>
            </a:prstGeom>
          </p:spPr>
          <p:txBody>
            <a:bodyPr wrap="square" anchor="ctr" anchorCtr="0">
              <a:noAutofit/>
            </a:bodyPr>
            <a:lstStyle/>
            <a:p>
              <a:pPr algn="l">
                <a:lnSpc>
                  <a:spcPct val="120000"/>
                </a:lnSpc>
              </a:pPr>
              <a:r>
                <a:rPr lang="en-US" altLang="zh-CN" sz="1600" b="1" dirty="0">
                  <a:solidFill>
                    <a:schemeClr val="bg1"/>
                  </a:solidFill>
                  <a:latin typeface="Arial" panose="020B0604020202020204" pitchFamily="34" charset="0"/>
                  <a:ea typeface="汉仪大宋简" panose="02010609000101010101" pitchFamily="49" charset="-122"/>
                  <a:cs typeface="Arial" panose="020B0604020202020204" pitchFamily="34" charset="0"/>
                </a:rPr>
                <a:t>Improving brand image and marketing strategy.</a:t>
              </a:r>
              <a:endParaRPr lang="zh-CN" altLang="en-US" sz="1600" b="1" dirty="0">
                <a:solidFill>
                  <a:schemeClr val="bg1"/>
                </a:solidFill>
                <a:latin typeface="Arial" panose="020B0604020202020204" pitchFamily="34" charset="0"/>
                <a:ea typeface="汉仪大宋简" panose="02010609000101010101" pitchFamily="49" charset="-122"/>
                <a:cs typeface="Arial" panose="020B0604020202020204" pitchFamily="34" charset="0"/>
              </a:endParaRPr>
            </a:p>
          </p:txBody>
        </p:sp>
      </p:grpSp>
      <p:grpSp>
        <p:nvGrpSpPr>
          <p:cNvPr id="122" name="组合 121">
            <a:extLst>
              <a:ext uri="{FF2B5EF4-FFF2-40B4-BE49-F238E27FC236}">
                <a16:creationId xmlns:a16="http://schemas.microsoft.com/office/drawing/2014/main" id="{BE98ECA7-9EE1-D225-A4EC-100955D73D84}"/>
              </a:ext>
            </a:extLst>
          </p:cNvPr>
          <p:cNvGrpSpPr/>
          <p:nvPr/>
        </p:nvGrpSpPr>
        <p:grpSpPr>
          <a:xfrm>
            <a:off x="8970312" y="2904824"/>
            <a:ext cx="2754630" cy="854710"/>
            <a:chOff x="5736" y="3513"/>
            <a:chExt cx="3493" cy="1346"/>
          </a:xfrm>
        </p:grpSpPr>
        <p:sp>
          <p:nvSpPr>
            <p:cNvPr id="123" name="矩形 122">
              <a:extLst>
                <a:ext uri="{FF2B5EF4-FFF2-40B4-BE49-F238E27FC236}">
                  <a16:creationId xmlns:a16="http://schemas.microsoft.com/office/drawing/2014/main" id="{5E2F089D-DC52-9626-022B-F112D2B88051}"/>
                </a:ext>
              </a:extLst>
            </p:cNvPr>
            <p:cNvSpPr/>
            <p:nvPr>
              <p:custDataLst>
                <p:tags r:id="rId2"/>
              </p:custDataLst>
            </p:nvPr>
          </p:nvSpPr>
          <p:spPr>
            <a:xfrm>
              <a:off x="5736" y="3513"/>
              <a:ext cx="3493" cy="1345"/>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4" name="矩形 123">
              <a:extLst>
                <a:ext uri="{FF2B5EF4-FFF2-40B4-BE49-F238E27FC236}">
                  <a16:creationId xmlns:a16="http://schemas.microsoft.com/office/drawing/2014/main" id="{970917FA-0554-3DB6-FC7B-52904C6E2ADA}"/>
                </a:ext>
              </a:extLst>
            </p:cNvPr>
            <p:cNvSpPr/>
            <p:nvPr>
              <p:custDataLst>
                <p:tags r:id="rId3"/>
              </p:custDataLst>
            </p:nvPr>
          </p:nvSpPr>
          <p:spPr>
            <a:xfrm>
              <a:off x="5737" y="3513"/>
              <a:ext cx="3492" cy="1346"/>
            </a:xfrm>
            <a:prstGeom prst="rect">
              <a:avLst/>
            </a:prstGeom>
          </p:spPr>
          <p:txBody>
            <a:bodyPr wrap="square" anchor="ctr" anchorCtr="0">
              <a:noAutofit/>
            </a:bodyPr>
            <a:lstStyle/>
            <a:p>
              <a:pPr algn="l">
                <a:lnSpc>
                  <a:spcPct val="120000"/>
                </a:lnSpc>
              </a:pPr>
              <a:r>
                <a:rPr lang="en-US" altLang="zh-CN" sz="1600" b="1" dirty="0">
                  <a:solidFill>
                    <a:schemeClr val="bg1"/>
                  </a:solidFill>
                  <a:latin typeface="Arial" panose="020B0604020202020204" pitchFamily="34" charset="0"/>
                  <a:ea typeface="汉仪大宋简" panose="02010609000101010101" pitchFamily="49" charset="-122"/>
                  <a:cs typeface="Arial" panose="020B0604020202020204" pitchFamily="34" charset="0"/>
                </a:rPr>
                <a:t>Ensure compliance</a:t>
              </a:r>
              <a:endParaRPr lang="zh-CN" altLang="en-US" sz="1600" b="1" dirty="0">
                <a:solidFill>
                  <a:schemeClr val="bg1"/>
                </a:solidFill>
                <a:latin typeface="Arial" panose="020B0604020202020204" pitchFamily="34" charset="0"/>
                <a:ea typeface="汉仪大宋简" panose="02010609000101010101" pitchFamily="49" charset="-122"/>
                <a:cs typeface="Arial" panose="020B0604020202020204" pitchFamily="34" charset="0"/>
              </a:endParaRPr>
            </a:p>
          </p:txBody>
        </p:sp>
      </p:grpSp>
      <p:sp>
        <p:nvSpPr>
          <p:cNvPr id="131" name="文本框 130">
            <a:extLst>
              <a:ext uri="{FF2B5EF4-FFF2-40B4-BE49-F238E27FC236}">
                <a16:creationId xmlns:a16="http://schemas.microsoft.com/office/drawing/2014/main" id="{0D613B1E-BB2B-E68B-13B1-89FCAD36AE40}"/>
              </a:ext>
            </a:extLst>
          </p:cNvPr>
          <p:cNvSpPr txBox="1"/>
          <p:nvPr/>
        </p:nvSpPr>
        <p:spPr>
          <a:xfrm>
            <a:off x="203200" y="2964350"/>
            <a:ext cx="6094948" cy="775084"/>
          </a:xfrm>
          <a:prstGeom prst="rect">
            <a:avLst/>
          </a:prstGeom>
          <a:noFill/>
        </p:spPr>
        <p:txBody>
          <a:bodyPr wrap="square">
            <a:spAutoFit/>
          </a:bodyPr>
          <a:lstStyle/>
          <a:p>
            <a:pPr>
              <a:lnSpc>
                <a:spcPct val="130000"/>
              </a:lnSpc>
            </a:pPr>
            <a:r>
              <a:rPr lang="en-US" altLang="zh-CN" dirty="0">
                <a:latin typeface="Arial" panose="020B0604020202020204" pitchFamily="34" charset="0"/>
                <a:ea typeface="微软雅黑 Light" panose="020B0502040204020203" pitchFamily="34" charset="-122"/>
                <a:cs typeface="Arial" panose="020B0604020202020204" pitchFamily="34" charset="0"/>
              </a:rPr>
              <a:t>Brand image affected by massive recalls and emissions scandals (</a:t>
            </a:r>
            <a:r>
              <a:rPr lang="en-US" altLang="zh-CN" dirty="0" err="1">
                <a:latin typeface="Arial" panose="020B0604020202020204" pitchFamily="34" charset="0"/>
                <a:ea typeface="微软雅黑 Light" panose="020B0502040204020203" pitchFamily="34" charset="-122"/>
                <a:cs typeface="Arial" panose="020B0604020202020204" pitchFamily="34" charset="0"/>
              </a:rPr>
              <a:t>Almoatazbillah</a:t>
            </a:r>
            <a:r>
              <a:rPr lang="en-US" altLang="zh-CN" dirty="0">
                <a:latin typeface="Arial" panose="020B0604020202020204" pitchFamily="34" charset="0"/>
                <a:ea typeface="微软雅黑 Light" panose="020B0502040204020203" pitchFamily="34" charset="-122"/>
                <a:cs typeface="Arial" panose="020B0604020202020204" pitchFamily="34" charset="0"/>
              </a:rPr>
              <a:t> S. Hassan. 2019)</a:t>
            </a:r>
          </a:p>
        </p:txBody>
      </p:sp>
      <p:sp>
        <p:nvSpPr>
          <p:cNvPr id="134" name="文本框 133">
            <a:extLst>
              <a:ext uri="{FF2B5EF4-FFF2-40B4-BE49-F238E27FC236}">
                <a16:creationId xmlns:a16="http://schemas.microsoft.com/office/drawing/2014/main" id="{5E7FCAA7-0443-CF5E-EBD0-BF8092EA905D}"/>
              </a:ext>
            </a:extLst>
          </p:cNvPr>
          <p:cNvSpPr txBox="1"/>
          <p:nvPr/>
        </p:nvSpPr>
        <p:spPr>
          <a:xfrm>
            <a:off x="8970312" y="1955516"/>
            <a:ext cx="1928788" cy="360612"/>
          </a:xfrm>
          <a:prstGeom prst="rect">
            <a:avLst/>
          </a:prstGeom>
          <a:noFill/>
        </p:spPr>
        <p:txBody>
          <a:bodyPr wrap="square">
            <a:spAutoFit/>
          </a:bodyPr>
          <a:lstStyle/>
          <a:p>
            <a:pPr>
              <a:lnSpc>
                <a:spcPct val="120000"/>
              </a:lnSpc>
            </a:pPr>
            <a:r>
              <a:rPr lang="en-US" altLang="zh-CN" sz="1600" b="0" i="0" dirty="0">
                <a:effectLst/>
                <a:latin typeface="Arial" panose="020B0604020202020204" pitchFamily="34" charset="0"/>
                <a:cs typeface="Arial" panose="020B0604020202020204" pitchFamily="34" charset="0"/>
              </a:rPr>
              <a:t>(Statista. (2021). </a:t>
            </a:r>
            <a:endParaRPr lang="zh-CN" altLang="en-US" sz="1600" dirty="0">
              <a:latin typeface="Arial" panose="020B0604020202020204" pitchFamily="34" charset="0"/>
              <a:cs typeface="Arial" panose="020B0604020202020204" pitchFamily="34" charset="0"/>
            </a:endParaRPr>
          </a:p>
        </p:txBody>
      </p:sp>
      <p:grpSp>
        <p:nvGrpSpPr>
          <p:cNvPr id="137" name="组合 136">
            <a:extLst>
              <a:ext uri="{FF2B5EF4-FFF2-40B4-BE49-F238E27FC236}">
                <a16:creationId xmlns:a16="http://schemas.microsoft.com/office/drawing/2014/main" id="{84EE0757-742B-9A13-1DE6-7AAFC5207108}"/>
              </a:ext>
            </a:extLst>
          </p:cNvPr>
          <p:cNvGrpSpPr/>
          <p:nvPr/>
        </p:nvGrpSpPr>
        <p:grpSpPr>
          <a:xfrm>
            <a:off x="6063272" y="4546317"/>
            <a:ext cx="2754630" cy="854710"/>
            <a:chOff x="5736" y="3513"/>
            <a:chExt cx="3493" cy="1346"/>
          </a:xfrm>
        </p:grpSpPr>
        <p:sp>
          <p:nvSpPr>
            <p:cNvPr id="138" name="矩形 137">
              <a:extLst>
                <a:ext uri="{FF2B5EF4-FFF2-40B4-BE49-F238E27FC236}">
                  <a16:creationId xmlns:a16="http://schemas.microsoft.com/office/drawing/2014/main" id="{D1411CBC-E1F8-BB32-FB99-0A699638ED12}"/>
                </a:ext>
              </a:extLst>
            </p:cNvPr>
            <p:cNvSpPr/>
            <p:nvPr/>
          </p:nvSpPr>
          <p:spPr>
            <a:xfrm>
              <a:off x="5736" y="3513"/>
              <a:ext cx="3493" cy="1345"/>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9" name="矩形 138">
              <a:extLst>
                <a:ext uri="{FF2B5EF4-FFF2-40B4-BE49-F238E27FC236}">
                  <a16:creationId xmlns:a16="http://schemas.microsoft.com/office/drawing/2014/main" id="{6C6CF9C8-99FA-AEBF-E528-C68673E63032}"/>
                </a:ext>
              </a:extLst>
            </p:cNvPr>
            <p:cNvSpPr/>
            <p:nvPr/>
          </p:nvSpPr>
          <p:spPr>
            <a:xfrm>
              <a:off x="5737" y="3513"/>
              <a:ext cx="3492" cy="1346"/>
            </a:xfrm>
            <a:prstGeom prst="rect">
              <a:avLst/>
            </a:prstGeom>
          </p:spPr>
          <p:txBody>
            <a:bodyPr wrap="square" anchor="ctr" anchorCtr="0">
              <a:noAutofit/>
            </a:bodyPr>
            <a:lstStyle/>
            <a:p>
              <a:pPr algn="l">
                <a:lnSpc>
                  <a:spcPct val="120000"/>
                </a:lnSpc>
              </a:pPr>
              <a:r>
                <a:rPr lang="en-US" altLang="zh-CN" sz="1600" b="1" dirty="0">
                  <a:solidFill>
                    <a:schemeClr val="bg1"/>
                  </a:solidFill>
                  <a:latin typeface="Arial" panose="020B0604020202020204" pitchFamily="34" charset="0"/>
                  <a:ea typeface="汉仪大宋简" panose="02010609000101010101" pitchFamily="49" charset="-122"/>
                  <a:cs typeface="Arial" panose="020B0604020202020204" pitchFamily="34" charset="0"/>
                </a:rPr>
                <a:t>Strengthen cooperation with other company</a:t>
              </a:r>
              <a:endParaRPr lang="zh-CN" altLang="en-US" sz="1600" b="1" dirty="0">
                <a:solidFill>
                  <a:schemeClr val="bg1"/>
                </a:solidFill>
                <a:latin typeface="Arial" panose="020B0604020202020204" pitchFamily="34" charset="0"/>
                <a:ea typeface="汉仪大宋简" panose="02010609000101010101" pitchFamily="49" charset="-122"/>
                <a:cs typeface="Arial" panose="020B0604020202020204" pitchFamily="34" charset="0"/>
              </a:endParaRPr>
            </a:p>
          </p:txBody>
        </p:sp>
      </p:grpSp>
      <p:sp>
        <p:nvSpPr>
          <p:cNvPr id="140" name="文本框 139">
            <a:extLst>
              <a:ext uri="{FF2B5EF4-FFF2-40B4-BE49-F238E27FC236}">
                <a16:creationId xmlns:a16="http://schemas.microsoft.com/office/drawing/2014/main" id="{79C347A5-E480-2B08-C009-CF28DB8EE8EE}"/>
              </a:ext>
            </a:extLst>
          </p:cNvPr>
          <p:cNvSpPr txBox="1"/>
          <p:nvPr/>
        </p:nvSpPr>
        <p:spPr>
          <a:xfrm>
            <a:off x="5969803" y="5390872"/>
            <a:ext cx="2941568" cy="338554"/>
          </a:xfrm>
          <a:prstGeom prst="rect">
            <a:avLst/>
          </a:prstGeom>
          <a:noFill/>
        </p:spPr>
        <p:txBody>
          <a:bodyPr wrap="square">
            <a:spAutoFit/>
          </a:bodyPr>
          <a:lstStyle/>
          <a:p>
            <a:r>
              <a:rPr lang="en-US" altLang="zh-CN" sz="1600" kern="100" dirty="0">
                <a:solidFill>
                  <a:srgbClr val="000000"/>
                </a:solidFill>
                <a:effectLst/>
                <a:latin typeface="Arial" panose="020B0604020202020204" pitchFamily="34" charset="0"/>
                <a:ea typeface="Arial Unicode MS"/>
                <a:cs typeface="Arial" panose="020B0604020202020204" pitchFamily="34" charset="0"/>
              </a:rPr>
              <a:t>(Dutta, G. &amp; Dutta, A. 2019)</a:t>
            </a:r>
            <a:endParaRPr lang="zh-CN" altLang="en-US" sz="1600" dirty="0">
              <a:latin typeface="Arial" panose="020B0604020202020204" pitchFamily="34" charset="0"/>
              <a:cs typeface="Arial" panose="020B0604020202020204"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组合 8"/>
          <p:cNvGrpSpPr/>
          <p:nvPr/>
        </p:nvGrpSpPr>
        <p:grpSpPr>
          <a:xfrm>
            <a:off x="0" y="317500"/>
            <a:ext cx="406400" cy="430695"/>
            <a:chOff x="0" y="406400"/>
            <a:chExt cx="406400" cy="537029"/>
          </a:xfrm>
        </p:grpSpPr>
        <p:sp>
          <p:nvSpPr>
            <p:cNvPr id="5" name="矩形 4"/>
            <p:cNvSpPr/>
            <p:nvPr/>
          </p:nvSpPr>
          <p:spPr>
            <a:xfrm>
              <a:off x="0" y="406400"/>
              <a:ext cx="406400" cy="537029"/>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8" name="组合 7"/>
            <p:cNvGrpSpPr/>
            <p:nvPr/>
          </p:nvGrpSpPr>
          <p:grpSpPr>
            <a:xfrm>
              <a:off x="0" y="476250"/>
              <a:ext cx="406400" cy="353694"/>
              <a:chOff x="0" y="476250"/>
              <a:chExt cx="406400" cy="353694"/>
            </a:xfrm>
          </p:grpSpPr>
          <p:sp>
            <p:nvSpPr>
              <p:cNvPr id="6" name="矩形 5"/>
              <p:cNvSpPr/>
              <p:nvPr/>
            </p:nvSpPr>
            <p:spPr>
              <a:xfrm>
                <a:off x="0" y="476250"/>
                <a:ext cx="406400"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矩形 6"/>
              <p:cNvSpPr/>
              <p:nvPr/>
            </p:nvSpPr>
            <p:spPr>
              <a:xfrm>
                <a:off x="0" y="784225"/>
                <a:ext cx="406400"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sp>
        <p:nvSpPr>
          <p:cNvPr id="2" name="文本框 1"/>
          <p:cNvSpPr txBox="1"/>
          <p:nvPr>
            <p:custDataLst>
              <p:tags r:id="rId1"/>
            </p:custDataLst>
          </p:nvPr>
        </p:nvSpPr>
        <p:spPr>
          <a:xfrm>
            <a:off x="480695" y="238125"/>
            <a:ext cx="6935470" cy="494751"/>
          </a:xfrm>
          <a:prstGeom prst="rect">
            <a:avLst/>
          </a:prstGeom>
          <a:noFill/>
        </p:spPr>
        <p:txBody>
          <a:bodyPr wrap="square" rtlCol="0">
            <a:spAutoFit/>
          </a:bodyPr>
          <a:lstStyle>
            <a:defPPr>
              <a:defRPr lang="zh-CN"/>
            </a:defPPr>
            <a:lvl1pPr>
              <a:lnSpc>
                <a:spcPct val="120000"/>
              </a:lnSpc>
              <a:defRPr sz="2800" b="1" spc="200">
                <a:solidFill>
                  <a:srgbClr val="000000"/>
                </a:solidFill>
                <a:latin typeface="微软雅黑" panose="020B0503020204020204" pitchFamily="34" charset="-122"/>
                <a:ea typeface="微软雅黑" panose="020B0503020204020204" pitchFamily="34" charset="-122"/>
              </a:defRPr>
            </a:lvl1pPr>
          </a:lstStyle>
          <a:p>
            <a:r>
              <a:rPr lang="en-US" altLang="zh-CN" sz="2400" spc="0" dirty="0">
                <a:solidFill>
                  <a:schemeClr val="tx1">
                    <a:lumMod val="75000"/>
                    <a:lumOff val="25000"/>
                  </a:schemeClr>
                </a:solidFill>
                <a:latin typeface="Arial" panose="020B0604020202020204" pitchFamily="34" charset="0"/>
                <a:ea typeface="+mn-ea"/>
                <a:cs typeface="Arial" panose="020B0604020202020204" pitchFamily="34" charset="0"/>
              </a:rPr>
              <a:t>5. Reference List</a:t>
            </a:r>
          </a:p>
        </p:txBody>
      </p:sp>
      <p:sp>
        <p:nvSpPr>
          <p:cNvPr id="100" name="文本框 99"/>
          <p:cNvSpPr txBox="1"/>
          <p:nvPr/>
        </p:nvSpPr>
        <p:spPr>
          <a:xfrm>
            <a:off x="289779" y="804214"/>
            <a:ext cx="11701780" cy="9643745"/>
          </a:xfrm>
          <a:prstGeom prst="rect">
            <a:avLst/>
          </a:prstGeom>
          <a:noFill/>
          <a:ln w="9525">
            <a:noFill/>
          </a:ln>
        </p:spPr>
        <p:txBody>
          <a:bodyPr>
            <a:noAutofit/>
          </a:bodyPr>
          <a:lstStyle/>
          <a:p>
            <a:pPr marL="285750" indent="-285750">
              <a:buFont typeface="Arial" panose="020B0604020202020204" pitchFamily="34" charset="0"/>
              <a:buChar char="•"/>
            </a:pPr>
            <a:r>
              <a:rPr lang="en-US" altLang="zh-CN" sz="1400" b="0" i="0" dirty="0">
                <a:effectLst/>
                <a:latin typeface="Söhne"/>
              </a:rPr>
              <a:t>Toma, S.G. and </a:t>
            </a:r>
            <a:r>
              <a:rPr lang="en-US" altLang="zh-CN" sz="1400" b="0" i="0" dirty="0" err="1">
                <a:effectLst/>
                <a:latin typeface="Söhne"/>
              </a:rPr>
              <a:t>Tohanean</a:t>
            </a:r>
            <a:r>
              <a:rPr lang="en-US" altLang="zh-CN" sz="1400" b="0" i="0" dirty="0">
                <a:effectLst/>
                <a:latin typeface="Söhne"/>
              </a:rPr>
              <a:t>, D. (2019) 'Green business models: the case of a German automaker', </a:t>
            </a:r>
            <a:r>
              <a:rPr lang="en-US" altLang="zh-CN" sz="1400" b="0" i="0" dirty="0" err="1">
                <a:effectLst/>
                <a:latin typeface="Söhne"/>
              </a:rPr>
              <a:t>Calitatea</a:t>
            </a:r>
            <a:r>
              <a:rPr lang="en-US" altLang="zh-CN" sz="1400" b="0" i="0" dirty="0">
                <a:effectLst/>
                <a:latin typeface="Söhne"/>
              </a:rPr>
              <a:t>, 20(S2), pp. 635-640. [Online] Available at: </a:t>
            </a:r>
            <a:r>
              <a:rPr lang="en-US" altLang="zh-CN" sz="1400" b="0" i="0" dirty="0">
                <a:effectLst/>
                <a:latin typeface="Söhne"/>
                <a:hlinkClick r:id="rId3"/>
              </a:rPr>
              <a:t>https://www.proquest.com/openview/94e359f1625eb1f60568424e7b607c77/1?pq-origsite=gscholar&amp;cbl=1046413</a:t>
            </a:r>
            <a:r>
              <a:rPr lang="en-US" altLang="zh-CN" sz="1400" b="0" i="0" dirty="0">
                <a:effectLst/>
                <a:latin typeface="Söhne"/>
              </a:rPr>
              <a:t>  (Accessed: 2 April 2023).</a:t>
            </a:r>
          </a:p>
          <a:p>
            <a:pPr marL="285750" indent="-285750">
              <a:buFont typeface="Arial" panose="020B0604020202020204" pitchFamily="34" charset="0"/>
              <a:buChar char="•"/>
            </a:pPr>
            <a:r>
              <a:rPr lang="en-US" altLang="zh-CN" sz="1400" b="0" i="0" dirty="0">
                <a:effectLst/>
                <a:latin typeface="Söhne"/>
              </a:rPr>
              <a:t>Saric, M. and </a:t>
            </a:r>
            <a:r>
              <a:rPr lang="en-US" altLang="zh-CN" sz="1400" b="0" i="0" dirty="0" err="1">
                <a:effectLst/>
                <a:latin typeface="Söhne"/>
              </a:rPr>
              <a:t>Rosi</a:t>
            </a:r>
            <a:r>
              <a:rPr lang="en-US" altLang="zh-CN" sz="1400" b="0" i="0" dirty="0">
                <a:effectLst/>
                <a:latin typeface="Söhne"/>
              </a:rPr>
              <a:t>, B. (2020) “SWOT and Pest Analysis of the Volkswagen Group,” </a:t>
            </a:r>
            <a:r>
              <a:rPr lang="en-US" altLang="zh-CN" sz="1400" b="0" i="1" dirty="0">
                <a:effectLst/>
                <a:latin typeface="Söhne"/>
              </a:rPr>
              <a:t>Scholars Journal of Arts, Humanities and Social Sciences</a:t>
            </a:r>
            <a:r>
              <a:rPr lang="en-US" altLang="zh-CN" sz="1400" b="0" i="0" dirty="0">
                <a:effectLst/>
                <a:latin typeface="Söhne"/>
              </a:rPr>
              <a:t>, 8(8), pp. 414–419. [Online] Available at: </a:t>
            </a:r>
            <a:r>
              <a:rPr lang="en-US" altLang="zh-CN" sz="1400" b="0" i="0" u="sng" dirty="0">
                <a:solidFill>
                  <a:srgbClr val="0070C0"/>
                </a:solidFill>
                <a:effectLst/>
                <a:latin typeface="Söhne"/>
                <a:hlinkClick r:id="rId4">
                  <a:extLst>
                    <a:ext uri="{A12FA001-AC4F-418D-AE19-62706E023703}">
                      <ahyp:hlinkClr xmlns:ahyp="http://schemas.microsoft.com/office/drawing/2018/hyperlinkcolor" val="tx"/>
                    </a:ext>
                  </a:extLst>
                </a:hlinkClick>
              </a:rPr>
              <a:t>https://doi.org/10.36347/sjahss.2020.v08i08.003</a:t>
            </a:r>
            <a:r>
              <a:rPr lang="en-US" altLang="zh-CN" sz="1400" b="0" i="0" dirty="0">
                <a:effectLst/>
                <a:latin typeface="Söhne"/>
              </a:rPr>
              <a:t>. (Accessed: February 25, 2023). </a:t>
            </a:r>
          </a:p>
          <a:p>
            <a:pPr marL="285750" indent="-285750">
              <a:buFont typeface="Arial" panose="020B0604020202020204" pitchFamily="34" charset="0"/>
              <a:buChar char="•"/>
            </a:pPr>
            <a:r>
              <a:rPr lang="en-US" altLang="zh-CN" sz="1400" b="0" i="0" dirty="0" err="1">
                <a:effectLst/>
                <a:latin typeface="Söhne"/>
              </a:rPr>
              <a:t>Sudhakaran</a:t>
            </a:r>
            <a:r>
              <a:rPr lang="en-US" altLang="zh-CN" sz="1400" b="0" i="0" dirty="0">
                <a:effectLst/>
                <a:latin typeface="Söhne"/>
              </a:rPr>
              <a:t>, A. (2023) </a:t>
            </a:r>
            <a:r>
              <a:rPr lang="en-US" altLang="zh-CN" sz="1400" b="0" i="1" dirty="0">
                <a:effectLst/>
                <a:latin typeface="Söhne"/>
              </a:rPr>
              <a:t>Volkswagen SWOT analysis 2021 - is Volkswagen still at the top?</a:t>
            </a:r>
            <a:r>
              <a:rPr lang="en-US" altLang="zh-CN" sz="1400" b="0" i="0" dirty="0">
                <a:effectLst/>
                <a:latin typeface="Söhne"/>
              </a:rPr>
              <a:t>, PESTLE Analysis. [Online] Available at: </a:t>
            </a:r>
            <a:r>
              <a:rPr lang="en-US" altLang="zh-CN" sz="1400" b="0" i="0" u="sng" dirty="0">
                <a:solidFill>
                  <a:srgbClr val="0070C0"/>
                </a:solidFill>
                <a:effectLst/>
                <a:latin typeface="Söhne"/>
                <a:hlinkClick r:id="rId5">
                  <a:extLst>
                    <a:ext uri="{A12FA001-AC4F-418D-AE19-62706E023703}">
                      <ahyp:hlinkClr xmlns:ahyp="http://schemas.microsoft.com/office/drawing/2018/hyperlinkcolor" val="tx"/>
                    </a:ext>
                  </a:extLst>
                </a:hlinkClick>
              </a:rPr>
              <a:t>https://pestleanalysis.com/volkswagen-swot-analysis/</a:t>
            </a:r>
            <a:r>
              <a:rPr lang="en-US" altLang="zh-CN" sz="1400" b="0" i="0" dirty="0">
                <a:effectLst/>
                <a:latin typeface="Söhne"/>
              </a:rPr>
              <a:t> (Accessed: February 2, 2023). </a:t>
            </a:r>
          </a:p>
          <a:p>
            <a:pPr marL="285750" indent="-285750">
              <a:buFont typeface="Arial" panose="020B0604020202020204" pitchFamily="34" charset="0"/>
              <a:buChar char="•"/>
            </a:pPr>
            <a:r>
              <a:rPr lang="en-US" altLang="zh-CN" sz="1400" b="0" i="0" dirty="0">
                <a:effectLst/>
                <a:latin typeface="Söhne"/>
              </a:rPr>
              <a:t>Clemente, M. and </a:t>
            </a:r>
            <a:r>
              <a:rPr lang="en-US" altLang="zh-CN" sz="1400" b="0" i="0" dirty="0" err="1">
                <a:effectLst/>
                <a:latin typeface="Söhne"/>
              </a:rPr>
              <a:t>Gabbioneta</a:t>
            </a:r>
            <a:r>
              <a:rPr lang="en-US" altLang="zh-CN" sz="1400" b="0" i="0" dirty="0">
                <a:effectLst/>
                <a:latin typeface="Söhne"/>
              </a:rPr>
              <a:t>, C. (2017). ‘How does the media frame corporate scandals? The case of German newspapers and the Volkswagen diesel scandal’, </a:t>
            </a:r>
            <a:r>
              <a:rPr lang="en-US" altLang="zh-CN" sz="1400" b="0" i="1" dirty="0">
                <a:effectLst/>
                <a:latin typeface="Söhne"/>
              </a:rPr>
              <a:t>Journal of Management Inquiry</a:t>
            </a:r>
            <a:r>
              <a:rPr lang="en-US" altLang="zh-CN" sz="1400" b="0" i="0" dirty="0">
                <a:effectLst/>
                <a:latin typeface="Söhne"/>
              </a:rPr>
              <a:t>, 26(3), pp. 287-302. </a:t>
            </a:r>
          </a:p>
          <a:p>
            <a:pPr marL="285750" indent="-285750">
              <a:buFont typeface="Arial" panose="020B0604020202020204" pitchFamily="34" charset="0"/>
              <a:buChar char="•"/>
            </a:pPr>
            <a:r>
              <a:rPr lang="en-US" altLang="zh-CN" sz="1400" b="0" i="0" dirty="0">
                <a:effectLst/>
                <a:latin typeface="Söhne"/>
              </a:rPr>
              <a:t>Volkswagen Group Annual Report (2020) 'Volkswagen </a:t>
            </a:r>
            <a:r>
              <a:rPr lang="en-US" altLang="zh-CN" sz="1400" b="0" i="0" dirty="0" err="1">
                <a:effectLst/>
                <a:latin typeface="Söhne"/>
              </a:rPr>
              <a:t>Konzern</a:t>
            </a:r>
            <a:r>
              <a:rPr lang="en-US" altLang="zh-CN" sz="1400" b="0" i="0" dirty="0">
                <a:effectLst/>
                <a:latin typeface="Söhne"/>
              </a:rPr>
              <a:t> - AR 20 - structure and business activities', </a:t>
            </a:r>
            <a:r>
              <a:rPr lang="en-US" altLang="zh-CN" sz="1400" b="0" i="1" dirty="0">
                <a:effectLst/>
                <a:latin typeface="Söhne"/>
              </a:rPr>
              <a:t>Volkswagen Group Annual Report 2020</a:t>
            </a:r>
            <a:r>
              <a:rPr lang="en-US" altLang="zh-CN" sz="1400" b="0" i="0" dirty="0">
                <a:effectLst/>
                <a:latin typeface="Söhne"/>
              </a:rPr>
              <a:t>. [Online] Available at: </a:t>
            </a:r>
            <a:r>
              <a:rPr lang="en-US" altLang="zh-CN" sz="1400" b="0" i="0" u="sng" dirty="0">
                <a:solidFill>
                  <a:srgbClr val="0070C0"/>
                </a:solidFill>
                <a:effectLst/>
                <a:latin typeface="Söhne"/>
                <a:hlinkClick r:id="rId6">
                  <a:extLst>
                    <a:ext uri="{A12FA001-AC4F-418D-AE19-62706E023703}">
                      <ahyp:hlinkClr xmlns:ahyp="http://schemas.microsoft.com/office/drawing/2018/hyperlinkcolor" val="tx"/>
                    </a:ext>
                  </a:extLst>
                </a:hlinkClick>
              </a:rPr>
              <a:t>https://annualreport2020.volkswagenag.com/group-management-report/structure-and-business-activities.html</a:t>
            </a:r>
            <a:r>
              <a:rPr lang="en-US" altLang="zh-CN" sz="1400" b="0" i="0" dirty="0">
                <a:solidFill>
                  <a:srgbClr val="0070C0"/>
                </a:solidFill>
                <a:effectLst/>
                <a:latin typeface="Söhne"/>
              </a:rPr>
              <a:t> </a:t>
            </a:r>
            <a:r>
              <a:rPr lang="en-US" altLang="zh-CN" sz="1400" b="0" i="0" dirty="0">
                <a:effectLst/>
                <a:latin typeface="Söhne"/>
              </a:rPr>
              <a:t>(Accessed: February 2, 2023).</a:t>
            </a:r>
          </a:p>
          <a:p>
            <a:pPr marL="285750" indent="-285750">
              <a:buFont typeface="Arial" panose="020B0604020202020204" pitchFamily="34" charset="0"/>
              <a:buChar char="•"/>
            </a:pPr>
            <a:r>
              <a:rPr lang="en-US" altLang="zh-CN" sz="1400" b="0" i="0" dirty="0">
                <a:effectLst/>
                <a:latin typeface="Söhne"/>
              </a:rPr>
              <a:t>Bush, T. (2021) 'Pestle analysis of Volkswagen Group', </a:t>
            </a:r>
            <a:r>
              <a:rPr lang="en-US" altLang="zh-CN" sz="1400" b="0" i="1" dirty="0">
                <a:effectLst/>
                <a:latin typeface="Söhne"/>
              </a:rPr>
              <a:t>PESTLE Analysis</a:t>
            </a:r>
            <a:r>
              <a:rPr lang="en-US" altLang="zh-CN" sz="1400" b="0" i="0" dirty="0">
                <a:effectLst/>
                <a:latin typeface="Söhne"/>
              </a:rPr>
              <a:t>. [Online] Available at: </a:t>
            </a:r>
            <a:r>
              <a:rPr lang="en-US" altLang="zh-CN" sz="1400" b="0" i="0" u="sng" dirty="0">
                <a:solidFill>
                  <a:srgbClr val="0070C0"/>
                </a:solidFill>
                <a:effectLst/>
                <a:latin typeface="Söhne"/>
                <a:hlinkClick r:id="rId7">
                  <a:extLst>
                    <a:ext uri="{A12FA001-AC4F-418D-AE19-62706E023703}">
                      <ahyp:hlinkClr xmlns:ahyp="http://schemas.microsoft.com/office/drawing/2018/hyperlinkcolor" val="tx"/>
                    </a:ext>
                  </a:extLst>
                </a:hlinkClick>
              </a:rPr>
              <a:t>https://pestleanalysis.com/pestle-analysis-of-volkswagen-group/</a:t>
            </a:r>
            <a:r>
              <a:rPr lang="en-US" altLang="zh-CN" sz="1400" b="0" i="0" dirty="0">
                <a:solidFill>
                  <a:srgbClr val="0070C0"/>
                </a:solidFill>
                <a:effectLst/>
                <a:latin typeface="Söhne"/>
              </a:rPr>
              <a:t> </a:t>
            </a:r>
            <a:r>
              <a:rPr lang="en-US" altLang="zh-CN" sz="1400" b="0" i="0" dirty="0">
                <a:effectLst/>
                <a:latin typeface="Söhne"/>
              </a:rPr>
              <a:t>(Accessed: February 2, 2023).</a:t>
            </a:r>
          </a:p>
          <a:p>
            <a:pPr marL="285750" indent="-285750">
              <a:buFont typeface="Arial" panose="020B0604020202020204" pitchFamily="34" charset="0"/>
              <a:buChar char="•"/>
            </a:pPr>
            <a:r>
              <a:rPr lang="en-US" altLang="zh-CN" sz="1400" b="0" i="0" dirty="0">
                <a:effectLst/>
                <a:latin typeface="Söhne"/>
              </a:rPr>
              <a:t>Jurevicius, O. (2022) 'Volkswagen SWOT analysis 2022 - SM insight', </a:t>
            </a:r>
            <a:r>
              <a:rPr lang="en-US" altLang="zh-CN" sz="1400" b="0" i="1" dirty="0">
                <a:effectLst/>
                <a:latin typeface="Söhne"/>
              </a:rPr>
              <a:t>Strategic Management Insight</a:t>
            </a:r>
            <a:r>
              <a:rPr lang="en-US" altLang="zh-CN" sz="1400" b="0" i="0" dirty="0">
                <a:effectLst/>
                <a:latin typeface="Söhne"/>
              </a:rPr>
              <a:t>. [Online] Available at: </a:t>
            </a:r>
            <a:r>
              <a:rPr lang="en-US" altLang="zh-CN" sz="1400" b="0" i="0" u="sng" dirty="0">
                <a:solidFill>
                  <a:srgbClr val="0070C0"/>
                </a:solidFill>
                <a:effectLst/>
                <a:latin typeface="Söhne"/>
                <a:hlinkClick r:id="rId8">
                  <a:extLst>
                    <a:ext uri="{A12FA001-AC4F-418D-AE19-62706E023703}">
                      <ahyp:hlinkClr xmlns:ahyp="http://schemas.microsoft.com/office/drawing/2018/hyperlinkcolor" val="tx"/>
                    </a:ext>
                  </a:extLst>
                </a:hlinkClick>
              </a:rPr>
              <a:t>https://strategicmanagementinsight.com/swot-analyses/volkswagen-swot-analysis/</a:t>
            </a:r>
            <a:r>
              <a:rPr lang="en-US" altLang="zh-CN" sz="1400" b="0" i="0" dirty="0">
                <a:solidFill>
                  <a:srgbClr val="0070C0"/>
                </a:solidFill>
                <a:effectLst/>
                <a:latin typeface="Söhne"/>
              </a:rPr>
              <a:t> </a:t>
            </a:r>
            <a:r>
              <a:rPr lang="en-US" altLang="zh-CN" sz="1400" b="0" i="0" dirty="0">
                <a:effectLst/>
                <a:latin typeface="Söhne"/>
              </a:rPr>
              <a:t>(Accessed: February 2, 2023).</a:t>
            </a:r>
          </a:p>
          <a:p>
            <a:pPr marL="285750" indent="-285750">
              <a:buFont typeface="Arial" panose="020B0604020202020204" pitchFamily="34" charset="0"/>
              <a:buChar char="•"/>
            </a:pPr>
            <a:r>
              <a:rPr lang="en-US" altLang="zh-CN" sz="1400" b="0" i="0" dirty="0">
                <a:effectLst/>
                <a:latin typeface="Söhne"/>
              </a:rPr>
              <a:t>Parker, B. (2023) 'Volkswagen Swot Analysis (2023)', </a:t>
            </a:r>
            <a:r>
              <a:rPr lang="en-US" altLang="zh-CN" sz="1400" b="0" i="1" dirty="0">
                <a:effectLst/>
                <a:latin typeface="Söhne"/>
              </a:rPr>
              <a:t>Business Strategy Hub</a:t>
            </a:r>
            <a:r>
              <a:rPr lang="en-US" altLang="zh-CN" sz="1400" b="0" i="0" dirty="0">
                <a:effectLst/>
                <a:latin typeface="Söhne"/>
              </a:rPr>
              <a:t>. [Online] Available at: </a:t>
            </a:r>
            <a:r>
              <a:rPr lang="en-US" altLang="zh-CN" sz="1400" b="0" i="0" u="sng" dirty="0">
                <a:solidFill>
                  <a:srgbClr val="0070C0"/>
                </a:solidFill>
                <a:effectLst/>
                <a:latin typeface="Söhne"/>
                <a:hlinkClick r:id="rId9">
                  <a:extLst>
                    <a:ext uri="{A12FA001-AC4F-418D-AE19-62706E023703}">
                      <ahyp:hlinkClr xmlns:ahyp="http://schemas.microsoft.com/office/drawing/2018/hyperlinkcolor" val="tx"/>
                    </a:ext>
                  </a:extLst>
                </a:hlinkClick>
              </a:rPr>
              <a:t>https://bstrategyhub.com/volkswagen-swot-analysis/</a:t>
            </a:r>
            <a:r>
              <a:rPr lang="en-US" altLang="zh-CN" sz="1400" b="0" i="0" dirty="0">
                <a:solidFill>
                  <a:srgbClr val="0070C0"/>
                </a:solidFill>
                <a:effectLst/>
                <a:latin typeface="Söhne"/>
              </a:rPr>
              <a:t> </a:t>
            </a:r>
            <a:r>
              <a:rPr lang="en-US" altLang="zh-CN" sz="1400" b="0" i="0" dirty="0">
                <a:effectLst/>
                <a:latin typeface="Söhne"/>
              </a:rPr>
              <a:t>(Accessed: February 2, 2023).</a:t>
            </a:r>
          </a:p>
          <a:p>
            <a:pPr marL="285750" indent="-285750">
              <a:buFont typeface="Arial" panose="020B0604020202020204" pitchFamily="34" charset="0"/>
              <a:buChar char="•"/>
            </a:pPr>
            <a:r>
              <a:rPr lang="en-US" altLang="zh-CN" sz="1400" b="0" i="0" dirty="0">
                <a:effectLst/>
                <a:latin typeface="Söhne"/>
              </a:rPr>
              <a:t>Reuters (2019) 'Volkswagen signs E-vehicle startup as first partner for Production Platform', </a:t>
            </a:r>
            <a:r>
              <a:rPr lang="en-US" altLang="zh-CN" sz="1400" b="0" i="1" dirty="0">
                <a:effectLst/>
                <a:latin typeface="Söhne"/>
              </a:rPr>
              <a:t>Reuters</a:t>
            </a:r>
            <a:r>
              <a:rPr lang="en-US" altLang="zh-CN" sz="1400" b="0" i="0" dirty="0">
                <a:effectLst/>
                <a:latin typeface="Söhne"/>
              </a:rPr>
              <a:t>. Thomson Reuters. [Online] Available at: </a:t>
            </a:r>
            <a:r>
              <a:rPr lang="en-US" altLang="zh-CN" sz="1400" b="0" i="0" u="sng" dirty="0">
                <a:solidFill>
                  <a:srgbClr val="0070C0"/>
                </a:solidFill>
                <a:effectLst/>
                <a:latin typeface="Söhne"/>
                <a:hlinkClick r:id="rId10">
                  <a:extLst>
                    <a:ext uri="{A12FA001-AC4F-418D-AE19-62706E023703}">
                      <ahyp:hlinkClr xmlns:ahyp="http://schemas.microsoft.com/office/drawing/2018/hyperlinkcolor" val="tx"/>
                    </a:ext>
                  </a:extLst>
                </a:hlinkClick>
              </a:rPr>
              <a:t>https://www.reuters.com/article/us-volkswagen-electric-idUSKCN1QL1YY</a:t>
            </a:r>
            <a:r>
              <a:rPr lang="en-US" altLang="zh-CN" sz="1400" b="0" i="0" dirty="0">
                <a:effectLst/>
                <a:latin typeface="Söhne"/>
              </a:rPr>
              <a:t> (Accessed: February 2, 2023).</a:t>
            </a:r>
          </a:p>
          <a:p>
            <a:pPr marL="285750" indent="-285750">
              <a:buFont typeface="Arial" panose="020B0604020202020204" pitchFamily="34" charset="0"/>
              <a:buChar char="•"/>
            </a:pPr>
            <a:r>
              <a:rPr lang="en-US" altLang="zh-CN" sz="1400" b="0" i="0" dirty="0">
                <a:effectLst/>
                <a:latin typeface="Söhne"/>
              </a:rPr>
              <a:t>Statista. (2021). 'Leading carmakers worldwide - global market share 2020', </a:t>
            </a:r>
            <a:r>
              <a:rPr lang="en-US" altLang="zh-CN" sz="1400" b="0" i="1" dirty="0">
                <a:effectLst/>
                <a:latin typeface="Söhne"/>
              </a:rPr>
              <a:t>Statista</a:t>
            </a:r>
            <a:r>
              <a:rPr lang="en-US" altLang="zh-CN" sz="1400" b="0" i="0" dirty="0">
                <a:effectLst/>
                <a:latin typeface="Söhne"/>
              </a:rPr>
              <a:t>. [Online] Available at: </a:t>
            </a:r>
            <a:r>
              <a:rPr lang="en-US" altLang="zh-CN" sz="1400" b="0" i="0" u="sng" dirty="0">
                <a:solidFill>
                  <a:srgbClr val="0070C0"/>
                </a:solidFill>
                <a:effectLst/>
                <a:latin typeface="Söhne"/>
                <a:hlinkClick r:id="rId11">
                  <a:extLst>
                    <a:ext uri="{A12FA001-AC4F-418D-AE19-62706E023703}">
                      <ahyp:hlinkClr xmlns:ahyp="http://schemas.microsoft.com/office/drawing/2018/hyperlinkcolor" val="tx"/>
                    </a:ext>
                  </a:extLst>
                </a:hlinkClick>
              </a:rPr>
              <a:t>https://www.statista.com/statistics/200002/international-market-share-of-selected-automakers/</a:t>
            </a:r>
            <a:r>
              <a:rPr lang="en-US" altLang="zh-CN" sz="1400" b="0" i="0" dirty="0">
                <a:solidFill>
                  <a:srgbClr val="0070C0"/>
                </a:solidFill>
                <a:effectLst/>
                <a:latin typeface="Söhne"/>
              </a:rPr>
              <a:t> </a:t>
            </a:r>
            <a:r>
              <a:rPr lang="en-US" altLang="zh-CN" sz="1400" b="0" i="0" dirty="0">
                <a:effectLst/>
                <a:latin typeface="Söhne"/>
              </a:rPr>
              <a:t>(Accessed: February 2, 2023).</a:t>
            </a:r>
          </a:p>
          <a:p>
            <a:pPr marL="285750" indent="-285750">
              <a:buFont typeface="Arial" panose="020B0604020202020204" pitchFamily="34" charset="0"/>
              <a:buChar char="•"/>
            </a:pPr>
            <a:r>
              <a:rPr lang="en-US" altLang="zh-CN" sz="1400" b="0" i="0" dirty="0">
                <a:effectLst/>
                <a:latin typeface="Söhne"/>
              </a:rPr>
              <a:t>Hsu, T. (2019) 'Volkswagen, With New Ads, Wants to Put Its Cheating Past Behind It', </a:t>
            </a:r>
            <a:r>
              <a:rPr lang="en-US" altLang="zh-CN" sz="1400" b="0" i="1" dirty="0">
                <a:effectLst/>
                <a:latin typeface="Söhne"/>
              </a:rPr>
              <a:t>The New York Times, 5 June</a:t>
            </a:r>
            <a:r>
              <a:rPr lang="en-US" altLang="zh-CN" sz="1400" b="0" i="0" dirty="0">
                <a:effectLst/>
                <a:latin typeface="Söhne"/>
              </a:rPr>
              <a:t>. [Online] Available at: </a:t>
            </a:r>
            <a:r>
              <a:rPr lang="en-US" altLang="zh-CN" sz="1400" b="0" i="0" u="sng" dirty="0">
                <a:solidFill>
                  <a:srgbClr val="0070C0"/>
                </a:solidFill>
                <a:effectLst/>
                <a:latin typeface="Söhne"/>
                <a:hlinkClick r:id="rId12">
                  <a:extLst>
                    <a:ext uri="{A12FA001-AC4F-418D-AE19-62706E023703}">
                      <ahyp:hlinkClr xmlns:ahyp="http://schemas.microsoft.com/office/drawing/2018/hyperlinkcolor" val="tx"/>
                    </a:ext>
                  </a:extLst>
                </a:hlinkClick>
              </a:rPr>
              <a:t>https://www.nytimes.com/2019/06/05/business/media/new-volkswagen-ad-campaign.html</a:t>
            </a:r>
            <a:r>
              <a:rPr lang="en-US" altLang="zh-CN" sz="1400" b="0" i="0" dirty="0">
                <a:solidFill>
                  <a:srgbClr val="0070C0"/>
                </a:solidFill>
                <a:effectLst/>
                <a:latin typeface="Söhne"/>
              </a:rPr>
              <a:t> </a:t>
            </a:r>
            <a:r>
              <a:rPr lang="en-US" altLang="zh-CN" sz="1400" b="0" i="0" dirty="0">
                <a:effectLst/>
                <a:latin typeface="Söhne"/>
              </a:rPr>
              <a:t>(Accessed: 2 February 2023).</a:t>
            </a:r>
          </a:p>
          <a:p>
            <a:pPr marL="285750" indent="-285750">
              <a:buFont typeface="Arial" panose="020B0604020202020204" pitchFamily="34" charset="0"/>
              <a:buChar char="•"/>
            </a:pPr>
            <a:r>
              <a:rPr lang="en-US" altLang="zh-CN" sz="1400" b="0" i="0" dirty="0">
                <a:effectLst/>
                <a:latin typeface="Söhne"/>
              </a:rPr>
              <a:t>Desk, H.T.A. (2022) 'Volkswagen gives 10% salary increment to workers at US plant amid Omicron Scare', </a:t>
            </a:r>
            <a:r>
              <a:rPr lang="en-US" altLang="zh-CN" sz="1400" b="0" i="1" dirty="0">
                <a:effectLst/>
                <a:latin typeface="Söhne"/>
              </a:rPr>
              <a:t>HT Auto</a:t>
            </a:r>
            <a:r>
              <a:rPr lang="en-US" altLang="zh-CN" sz="1400" b="0" i="0" dirty="0">
                <a:effectLst/>
                <a:latin typeface="Söhne"/>
              </a:rPr>
              <a:t>, 14 January. [Online] Available at: </a:t>
            </a:r>
            <a:r>
              <a:rPr lang="en-US" altLang="zh-CN" sz="1400" b="0" i="0" dirty="0">
                <a:solidFill>
                  <a:srgbClr val="0070C0"/>
                </a:solidFill>
                <a:effectLst/>
                <a:latin typeface="Söhne"/>
                <a:hlinkClick r:id="rId13">
                  <a:extLst>
                    <a:ext uri="{A12FA001-AC4F-418D-AE19-62706E023703}">
                      <ahyp:hlinkClr xmlns:ahyp="http://schemas.microsoft.com/office/drawing/2018/hyperlinkcolor" val="tx"/>
                    </a:ext>
                  </a:extLst>
                </a:hlinkClick>
              </a:rPr>
              <a:t>https://auto.hindustantimes.com/auto/news/volkswagen-gives-10-salary-increment-to-workers-at-us-plant-amid-omnicron-scare-41641622754467.html</a:t>
            </a:r>
            <a:r>
              <a:rPr lang="en-US" altLang="zh-CN" sz="1400" b="0" i="0" dirty="0">
                <a:solidFill>
                  <a:srgbClr val="0070C0"/>
                </a:solidFill>
                <a:effectLst/>
                <a:latin typeface="Söhne"/>
              </a:rPr>
              <a:t> </a:t>
            </a:r>
            <a:r>
              <a:rPr lang="en-US" altLang="zh-CN" sz="1400" b="0" i="0" dirty="0">
                <a:effectLst/>
                <a:latin typeface="Söhne"/>
              </a:rPr>
              <a:t>(Accessed: 2 April 2023).</a:t>
            </a:r>
            <a:r>
              <a:rPr lang="en-US" sz="1400" b="0" dirty="0">
                <a:latin typeface="Calibri" panose="020F0502020204030204" charset="0"/>
                <a:cs typeface="Arial Unicode MS" charset="0"/>
              </a:rPr>
              <a:t> </a:t>
            </a:r>
          </a:p>
          <a:p>
            <a:pPr marL="285750" indent="-285750">
              <a:buFont typeface="Arial" panose="020B0604020202020204" pitchFamily="34" charset="0"/>
              <a:buChar char="•"/>
            </a:pPr>
            <a:r>
              <a:rPr lang="en-US" altLang="zh-CN" sz="1400" b="0" i="0" dirty="0">
                <a:effectLst/>
                <a:latin typeface="Söhne"/>
              </a:rPr>
              <a:t>Dutta, G. and Dutta, A. (2019) "The effects of brand cognition process in automobile marketing in the developed countries," </a:t>
            </a:r>
            <a:r>
              <a:rPr lang="en-US" altLang="zh-CN" sz="1400" b="0" i="1" dirty="0">
                <a:effectLst/>
                <a:latin typeface="Söhne"/>
              </a:rPr>
              <a:t>International Journal of Asian Business and Information Management</a:t>
            </a:r>
            <a:r>
              <a:rPr lang="en-US" altLang="zh-CN" sz="1400" b="0" i="0" dirty="0">
                <a:effectLst/>
                <a:latin typeface="Söhne"/>
              </a:rPr>
              <a:t>, 10(1), pp. 65–77. [Online] Available at: </a:t>
            </a:r>
            <a:r>
              <a:rPr lang="en-US" altLang="zh-CN" sz="1400" b="0" i="0" u="sng" dirty="0">
                <a:solidFill>
                  <a:srgbClr val="0070C0"/>
                </a:solidFill>
                <a:effectLst/>
                <a:latin typeface="Söhne"/>
                <a:hlinkClick r:id="rId14">
                  <a:extLst>
                    <a:ext uri="{A12FA001-AC4F-418D-AE19-62706E023703}">
                      <ahyp:hlinkClr xmlns:ahyp="http://schemas.microsoft.com/office/drawing/2018/hyperlinkcolor" val="tx"/>
                    </a:ext>
                  </a:extLst>
                </a:hlinkClick>
              </a:rPr>
              <a:t>https://doi.org/10.4018/ijabim.2019010105</a:t>
            </a:r>
            <a:r>
              <a:rPr lang="en-US" altLang="zh-CN" sz="1400" b="0" i="0" dirty="0">
                <a:effectLst/>
                <a:latin typeface="Söhne"/>
              </a:rPr>
              <a:t>.</a:t>
            </a:r>
            <a:endParaRPr lang="en-US" sz="1400" b="0" dirty="0">
              <a:latin typeface="Calibri" panose="020F0502020204030204" charset="0"/>
              <a:cs typeface="Arial Unicode MS"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矩形 5"/>
          <p:cNvSpPr/>
          <p:nvPr/>
        </p:nvSpPr>
        <p:spPr>
          <a:xfrm>
            <a:off x="0" y="2219325"/>
            <a:ext cx="6610350" cy="241935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 name="任意多边形: 形状 11"/>
          <p:cNvSpPr/>
          <p:nvPr/>
        </p:nvSpPr>
        <p:spPr>
          <a:xfrm>
            <a:off x="5863889" y="2679363"/>
            <a:ext cx="759161" cy="1518323"/>
          </a:xfrm>
          <a:custGeom>
            <a:avLst/>
            <a:gdLst>
              <a:gd name="connsiteX0" fmla="*/ 759161 w 759161"/>
              <a:gd name="connsiteY0" fmla="*/ 0 h 1518323"/>
              <a:gd name="connsiteX1" fmla="*/ 759161 w 759161"/>
              <a:gd name="connsiteY1" fmla="*/ 232653 h 1518323"/>
              <a:gd name="connsiteX2" fmla="*/ 232652 w 759161"/>
              <a:gd name="connsiteY2" fmla="*/ 759162 h 1518323"/>
              <a:gd name="connsiteX3" fmla="*/ 759161 w 759161"/>
              <a:gd name="connsiteY3" fmla="*/ 1285671 h 1518323"/>
              <a:gd name="connsiteX4" fmla="*/ 759161 w 759161"/>
              <a:gd name="connsiteY4" fmla="*/ 1518323 h 1518323"/>
              <a:gd name="connsiteX5" fmla="*/ 0 w 759161"/>
              <a:gd name="connsiteY5" fmla="*/ 759162 h 15183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59161" h="1518323">
                <a:moveTo>
                  <a:pt x="759161" y="0"/>
                </a:moveTo>
                <a:lnTo>
                  <a:pt x="759161" y="232653"/>
                </a:lnTo>
                <a:lnTo>
                  <a:pt x="232652" y="759162"/>
                </a:lnTo>
                <a:lnTo>
                  <a:pt x="759161" y="1285671"/>
                </a:lnTo>
                <a:lnTo>
                  <a:pt x="759161" y="1518323"/>
                </a:lnTo>
                <a:lnTo>
                  <a:pt x="0" y="759162"/>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矩形 12"/>
          <p:cNvSpPr/>
          <p:nvPr/>
        </p:nvSpPr>
        <p:spPr>
          <a:xfrm>
            <a:off x="6938027" y="2967335"/>
            <a:ext cx="4968092" cy="923330"/>
          </a:xfrm>
          <a:prstGeom prst="rect">
            <a:avLst/>
          </a:prstGeom>
        </p:spPr>
        <p:txBody>
          <a:bodyPr wrap="square">
            <a:spAutoFit/>
          </a:bodyPr>
          <a:lstStyle/>
          <a:p>
            <a:r>
              <a:rPr lang="en-US" altLang="zh-CN" sz="5400" b="1" dirty="0">
                <a:solidFill>
                  <a:schemeClr val="tx1">
                    <a:lumMod val="75000"/>
                    <a:lumOff val="25000"/>
                  </a:schemeClr>
                </a:solidFill>
                <a:latin typeface="Arial" panose="020B0604020202020204" pitchFamily="34" charset="0"/>
                <a:cs typeface="Arial" panose="020B0604020202020204" pitchFamily="34" charset="0"/>
              </a:rPr>
              <a:t>THANKS</a:t>
            </a:r>
            <a:endParaRPr lang="zh-CN" altLang="en-US" sz="5400" b="1" dirty="0">
              <a:solidFill>
                <a:schemeClr val="tx1">
                  <a:lumMod val="75000"/>
                  <a:lumOff val="25000"/>
                </a:schemeClr>
              </a:solidFill>
              <a:latin typeface="Arial" panose="020B0604020202020204" pitchFamily="34" charset="0"/>
              <a:cs typeface="Arial" panose="020B0604020202020204" pitchFamily="34" charset="0"/>
            </a:endParaRPr>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KSO_WPP_MARK_KEY" val="ac50b0d0-51f6-4c8d-a933-260ede52b8e7"/>
  <p:tag name="COMMONDATA" val="eyJjb3VudCI6NCwiaGRpZCI6IjM0NzdmZDIzY2I3NDQwY2JkNjU2MjM5YmU1MmM2Mjc1IiwidXNlckNvdW50IjoyfQ=="/>
</p:tagLst>
</file>

<file path=ppt/tags/tag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3.xml><?xml version="1.0" encoding="utf-8"?>
<p:tagLst xmlns:a="http://schemas.openxmlformats.org/drawingml/2006/main" xmlns:r="http://schemas.openxmlformats.org/officeDocument/2006/relationships" xmlns:p="http://schemas.openxmlformats.org/presentationml/2006/main">
  <p:tag name="KSO_WM_BEAUTIFY_FLAG" val=""/>
  <p:tag name="KSO_WM_UNIT_PLACING_PICTURE_USER_VIEWPORT" val="{&quot;height&quot;:6372,&quot;width&quot;:9961}"/>
</p:tagLst>
</file>

<file path=ppt/tags/tag2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5.xml><?xml version="1.0" encoding="utf-8"?>
<p:tagLst xmlns:a="http://schemas.openxmlformats.org/drawingml/2006/main" xmlns:r="http://schemas.openxmlformats.org/officeDocument/2006/relationships" xmlns:p="http://schemas.openxmlformats.org/presentationml/2006/main">
  <p:tag name="KSO_WM_BEAUTIFY_FLAG" val=""/>
  <p:tag name="KSO_WM_UNIT_PLACING_PICTURE_USER_VIEWPORT" val="{&quot;height&quot;:6456,&quot;width&quot;:5962}"/>
</p:tagLst>
</file>

<file path=ppt/tags/tag2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5.xml><?xml version="1.0" encoding="utf-8"?>
<p:tagLst xmlns:a="http://schemas.openxmlformats.org/drawingml/2006/main" xmlns:r="http://schemas.openxmlformats.org/officeDocument/2006/relationships" xmlns:p="http://schemas.openxmlformats.org/presentationml/2006/main">
  <p:tag name="KSO_WM_BEAUTIFY_FLAG" val=""/>
</p:tagLst>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305</TotalTime>
  <Words>1369</Words>
  <Application>Microsoft Office PowerPoint</Application>
  <PresentationFormat>宽屏</PresentationFormat>
  <Paragraphs>101</Paragraphs>
  <Slides>12</Slides>
  <Notes>0</Notes>
  <HiddenSlides>0</HiddenSlides>
  <MMClips>0</MMClips>
  <ScaleCrop>false</ScaleCrop>
  <HeadingPairs>
    <vt:vector size="6" baseType="variant">
      <vt:variant>
        <vt:lpstr>已用的字体</vt:lpstr>
      </vt:variant>
      <vt:variant>
        <vt:i4>8</vt:i4>
      </vt:variant>
      <vt:variant>
        <vt:lpstr>主题</vt:lpstr>
      </vt:variant>
      <vt:variant>
        <vt:i4>2</vt:i4>
      </vt:variant>
      <vt:variant>
        <vt:lpstr>幻灯片标题</vt:lpstr>
      </vt:variant>
      <vt:variant>
        <vt:i4>12</vt:i4>
      </vt:variant>
    </vt:vector>
  </HeadingPairs>
  <TitlesOfParts>
    <vt:vector size="22" baseType="lpstr">
      <vt:lpstr>Söhne</vt:lpstr>
      <vt:lpstr>等线</vt:lpstr>
      <vt:lpstr>等线 Light</vt:lpstr>
      <vt:lpstr>微软雅黑</vt:lpstr>
      <vt:lpstr>Arial</vt:lpstr>
      <vt:lpstr>Calibri</vt:lpstr>
      <vt:lpstr>Century Gothic</vt:lpstr>
      <vt:lpstr>Wingdings</vt:lpstr>
      <vt:lpstr>Office 主题​​</vt:lpstr>
      <vt:lpstr>1_Office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Administrator</dc:creator>
  <cp:lastModifiedBy>Wenlong Wang (2218783)</cp:lastModifiedBy>
  <cp:revision>75</cp:revision>
  <dcterms:created xsi:type="dcterms:W3CDTF">2019-06-20T07:10:00Z</dcterms:created>
  <dcterms:modified xsi:type="dcterms:W3CDTF">2023-04-23T19:31:12Z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2052-11.1.0.14036</vt:lpwstr>
  </property>
  <property fmtid="{D5CDD505-2E9C-101B-9397-08002B2CF9AE}" pid="3" name="KSOTemplateUUID">
    <vt:lpwstr>v1.0_mb_MYHOTqzbGNYMaJNQuUxsaw==</vt:lpwstr>
  </property>
  <property fmtid="{D5CDD505-2E9C-101B-9397-08002B2CF9AE}" pid="4" name="ICV">
    <vt:lpwstr>8CB8401BEE1243529D2EC1F7C90A1957_13</vt:lpwstr>
  </property>
</Properties>
</file>