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6.xml" ContentType="application/vnd.openxmlformats-officedocument.presentationml.tags+xml"/>
  <Override PartName="/ppt/notesSlides/notesSlide3.xml" ContentType="application/vnd.openxmlformats-officedocument.presentationml.notesSlide+xml"/>
  <Override PartName="/ppt/tags/tag7.xml" ContentType="application/vnd.openxmlformats-officedocument.presentationml.tags+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8.xml" ContentType="application/vnd.openxmlformats-officedocument.presentationml.tags+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9.xml" ContentType="application/vnd.openxmlformats-officedocument.presentationml.tags+xml"/>
  <Override PartName="/ppt/notesSlides/notesSlide6.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7.xml" ContentType="application/vnd.openxmlformats-officedocument.presentationml.notesSlide+xml"/>
  <Override PartName="/ppt/tags/tag12.xml" ContentType="application/vnd.openxmlformats-officedocument.presentationml.tags+xml"/>
  <Override PartName="/ppt/notesSlides/notesSlide8.xml" ContentType="application/vnd.openxmlformats-officedocument.presentationml.notesSlide+xml"/>
  <Override PartName="/ppt/tags/tag13.xml" ContentType="application/vnd.openxmlformats-officedocument.presentationml.tags+xml"/>
  <Override PartName="/ppt/notesSlides/notesSlide9.xml" ContentType="application/vnd.openxmlformats-officedocument.presentationml.notesSlide+xml"/>
  <Override PartName="/ppt/tags/tag14.xml" ContentType="application/vnd.openxmlformats-officedocument.presentationml.tags+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5.xml" ContentType="application/vnd.openxmlformats-officedocument.presentationml.tags+xml"/>
  <Override PartName="/ppt/tags/tag16.xml" ContentType="application/vnd.openxmlformats-officedocument.presentationml.tags+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7.xml" ContentType="application/vnd.openxmlformats-officedocument.presentationml.tags+xml"/>
  <Override PartName="/ppt/tags/tag18.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handoutMasterIdLst>
    <p:handoutMasterId r:id="rId26"/>
  </p:handoutMasterIdLst>
  <p:sldIdLst>
    <p:sldId id="300" r:id="rId5"/>
    <p:sldId id="304" r:id="rId6"/>
    <p:sldId id="303" r:id="rId7"/>
    <p:sldId id="305" r:id="rId8"/>
    <p:sldId id="306" r:id="rId9"/>
    <p:sldId id="307" r:id="rId10"/>
    <p:sldId id="308" r:id="rId11"/>
    <p:sldId id="311" r:id="rId12"/>
    <p:sldId id="309" r:id="rId13"/>
    <p:sldId id="313" r:id="rId14"/>
    <p:sldId id="314" r:id="rId15"/>
    <p:sldId id="315" r:id="rId16"/>
    <p:sldId id="316" r:id="rId17"/>
    <p:sldId id="317" r:id="rId18"/>
    <p:sldId id="318" r:id="rId19"/>
    <p:sldId id="319" r:id="rId20"/>
    <p:sldId id="320" r:id="rId21"/>
    <p:sldId id="321" r:id="rId22"/>
    <p:sldId id="322" r:id="rId23"/>
    <p:sldId id="31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A8D505-5213-49E2-861C-241CBF2E8887}" v="49" dt="2026-03-01T14:40:58.733"/>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879" autoAdjust="0"/>
  </p:normalViewPr>
  <p:slideViewPr>
    <p:cSldViewPr snapToGrid="0">
      <p:cViewPr varScale="1">
        <p:scale>
          <a:sx n="57" d="100"/>
          <a:sy n="57" d="100"/>
        </p:scale>
        <p:origin x="1260" y="7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ela slavoiu" userId="4000097e50e705ea" providerId="LiveId" clId="{7F5F6B14-B66D-4E9F-BD8E-91D2499B6CD1}"/>
    <pc:docChg chg="custSel modSld modMainMaster">
      <pc:chgData name="ionela slavoiu" userId="4000097e50e705ea" providerId="LiveId" clId="{7F5F6B14-B66D-4E9F-BD8E-91D2499B6CD1}" dt="2026-03-01T14:40:58.733" v="52"/>
      <pc:docMkLst>
        <pc:docMk/>
      </pc:docMkLst>
      <pc:sldChg chg="modSp mod modTransition">
        <pc:chgData name="ionela slavoiu" userId="4000097e50e705ea" providerId="LiveId" clId="{7F5F6B14-B66D-4E9F-BD8E-91D2499B6CD1}" dt="2026-03-01T14:40:58.733" v="52"/>
        <pc:sldMkLst>
          <pc:docMk/>
          <pc:sldMk cId="1068343606" sldId="300"/>
        </pc:sldMkLst>
        <pc:picChg chg="mod">
          <ac:chgData name="ionela slavoiu" userId="4000097e50e705ea" providerId="LiveId" clId="{7F5F6B14-B66D-4E9F-BD8E-91D2499B6CD1}" dt="2026-03-01T14:39:15.645" v="49" actId="1036"/>
          <ac:picMkLst>
            <pc:docMk/>
            <pc:sldMk cId="1068343606" sldId="300"/>
            <ac:picMk id="20" creationId="{BB38D2E2-6275-1A29-F6F7-EB67C75B0C97}"/>
          </ac:picMkLst>
        </pc:picChg>
      </pc:sldChg>
      <pc:sldChg chg="modTransition">
        <pc:chgData name="ionela slavoiu" userId="4000097e50e705ea" providerId="LiveId" clId="{7F5F6B14-B66D-4E9F-BD8E-91D2499B6CD1}" dt="2026-03-01T14:40:58.733" v="52"/>
        <pc:sldMkLst>
          <pc:docMk/>
          <pc:sldMk cId="2609339035" sldId="303"/>
        </pc:sldMkLst>
      </pc:sldChg>
      <pc:sldChg chg="modSp mod modTransition modAnim">
        <pc:chgData name="ionela slavoiu" userId="4000097e50e705ea" providerId="LiveId" clId="{7F5F6B14-B66D-4E9F-BD8E-91D2499B6CD1}" dt="2026-03-01T14:40:58.733" v="52"/>
        <pc:sldMkLst>
          <pc:docMk/>
          <pc:sldMk cId="3110353853" sldId="304"/>
        </pc:sldMkLst>
        <pc:spChg chg="mod">
          <ac:chgData name="ionela slavoiu" userId="4000097e50e705ea" providerId="LiveId" clId="{7F5F6B14-B66D-4E9F-BD8E-91D2499B6CD1}" dt="2026-03-01T14:36:43.862" v="1" actId="27636"/>
          <ac:spMkLst>
            <pc:docMk/>
            <pc:sldMk cId="3110353853" sldId="304"/>
            <ac:spMk id="3" creationId="{71A1CBCB-2951-076C-4CAB-1BC00C3F17D8}"/>
          </ac:spMkLst>
        </pc:spChg>
      </pc:sldChg>
      <pc:sldChg chg="modTransition">
        <pc:chgData name="ionela slavoiu" userId="4000097e50e705ea" providerId="LiveId" clId="{7F5F6B14-B66D-4E9F-BD8E-91D2499B6CD1}" dt="2026-03-01T14:40:58.733" v="52"/>
        <pc:sldMkLst>
          <pc:docMk/>
          <pc:sldMk cId="3901938355" sldId="305"/>
        </pc:sldMkLst>
      </pc:sldChg>
      <pc:sldChg chg="modTransition">
        <pc:chgData name="ionela slavoiu" userId="4000097e50e705ea" providerId="LiveId" clId="{7F5F6B14-B66D-4E9F-BD8E-91D2499B6CD1}" dt="2026-03-01T14:40:58.733" v="52"/>
        <pc:sldMkLst>
          <pc:docMk/>
          <pc:sldMk cId="2661174512" sldId="306"/>
        </pc:sldMkLst>
      </pc:sldChg>
      <pc:sldChg chg="modTransition">
        <pc:chgData name="ionela slavoiu" userId="4000097e50e705ea" providerId="LiveId" clId="{7F5F6B14-B66D-4E9F-BD8E-91D2499B6CD1}" dt="2026-03-01T14:40:58.733" v="52"/>
        <pc:sldMkLst>
          <pc:docMk/>
          <pc:sldMk cId="2585735354" sldId="307"/>
        </pc:sldMkLst>
      </pc:sldChg>
      <pc:sldChg chg="modTransition">
        <pc:chgData name="ionela slavoiu" userId="4000097e50e705ea" providerId="LiveId" clId="{7F5F6B14-B66D-4E9F-BD8E-91D2499B6CD1}" dt="2026-03-01T14:40:58.733" v="52"/>
        <pc:sldMkLst>
          <pc:docMk/>
          <pc:sldMk cId="2524601993" sldId="308"/>
        </pc:sldMkLst>
      </pc:sldChg>
      <pc:sldChg chg="modTransition">
        <pc:chgData name="ionela slavoiu" userId="4000097e50e705ea" providerId="LiveId" clId="{7F5F6B14-B66D-4E9F-BD8E-91D2499B6CD1}" dt="2026-03-01T14:40:58.733" v="52"/>
        <pc:sldMkLst>
          <pc:docMk/>
          <pc:sldMk cId="3684176228" sldId="309"/>
        </pc:sldMkLst>
      </pc:sldChg>
      <pc:sldChg chg="modTransition">
        <pc:chgData name="ionela slavoiu" userId="4000097e50e705ea" providerId="LiveId" clId="{7F5F6B14-B66D-4E9F-BD8E-91D2499B6CD1}" dt="2026-03-01T14:40:58.733" v="52"/>
        <pc:sldMkLst>
          <pc:docMk/>
          <pc:sldMk cId="3662048715" sldId="311"/>
        </pc:sldMkLst>
      </pc:sldChg>
      <pc:sldChg chg="modTransition">
        <pc:chgData name="ionela slavoiu" userId="4000097e50e705ea" providerId="LiveId" clId="{7F5F6B14-B66D-4E9F-BD8E-91D2499B6CD1}" dt="2026-03-01T14:40:58.733" v="52"/>
        <pc:sldMkLst>
          <pc:docMk/>
          <pc:sldMk cId="4235689170" sldId="312"/>
        </pc:sldMkLst>
      </pc:sldChg>
      <pc:sldChg chg="modTransition">
        <pc:chgData name="ionela slavoiu" userId="4000097e50e705ea" providerId="LiveId" clId="{7F5F6B14-B66D-4E9F-BD8E-91D2499B6CD1}" dt="2026-03-01T14:40:58.733" v="52"/>
        <pc:sldMkLst>
          <pc:docMk/>
          <pc:sldMk cId="3015070586" sldId="313"/>
        </pc:sldMkLst>
      </pc:sldChg>
      <pc:sldChg chg="modTransition">
        <pc:chgData name="ionela slavoiu" userId="4000097e50e705ea" providerId="LiveId" clId="{7F5F6B14-B66D-4E9F-BD8E-91D2499B6CD1}" dt="2026-03-01T14:40:58.733" v="52"/>
        <pc:sldMkLst>
          <pc:docMk/>
          <pc:sldMk cId="3014106442" sldId="314"/>
        </pc:sldMkLst>
      </pc:sldChg>
      <pc:sldChg chg="modTransition">
        <pc:chgData name="ionela slavoiu" userId="4000097e50e705ea" providerId="LiveId" clId="{7F5F6B14-B66D-4E9F-BD8E-91D2499B6CD1}" dt="2026-03-01T14:40:58.733" v="52"/>
        <pc:sldMkLst>
          <pc:docMk/>
          <pc:sldMk cId="2065846215" sldId="315"/>
        </pc:sldMkLst>
      </pc:sldChg>
      <pc:sldChg chg="modTransition">
        <pc:chgData name="ionela slavoiu" userId="4000097e50e705ea" providerId="LiveId" clId="{7F5F6B14-B66D-4E9F-BD8E-91D2499B6CD1}" dt="2026-03-01T14:40:58.733" v="52"/>
        <pc:sldMkLst>
          <pc:docMk/>
          <pc:sldMk cId="3066846287" sldId="316"/>
        </pc:sldMkLst>
      </pc:sldChg>
      <pc:sldChg chg="modTransition">
        <pc:chgData name="ionela slavoiu" userId="4000097e50e705ea" providerId="LiveId" clId="{7F5F6B14-B66D-4E9F-BD8E-91D2499B6CD1}" dt="2026-03-01T14:40:58.733" v="52"/>
        <pc:sldMkLst>
          <pc:docMk/>
          <pc:sldMk cId="3634608362" sldId="317"/>
        </pc:sldMkLst>
      </pc:sldChg>
      <pc:sldChg chg="modTransition">
        <pc:chgData name="ionela slavoiu" userId="4000097e50e705ea" providerId="LiveId" clId="{7F5F6B14-B66D-4E9F-BD8E-91D2499B6CD1}" dt="2026-03-01T14:40:58.733" v="52"/>
        <pc:sldMkLst>
          <pc:docMk/>
          <pc:sldMk cId="39112629" sldId="318"/>
        </pc:sldMkLst>
      </pc:sldChg>
      <pc:sldChg chg="modTransition">
        <pc:chgData name="ionela slavoiu" userId="4000097e50e705ea" providerId="LiveId" clId="{7F5F6B14-B66D-4E9F-BD8E-91D2499B6CD1}" dt="2026-03-01T14:40:58.733" v="52"/>
        <pc:sldMkLst>
          <pc:docMk/>
          <pc:sldMk cId="248289585" sldId="319"/>
        </pc:sldMkLst>
      </pc:sldChg>
      <pc:sldChg chg="modTransition">
        <pc:chgData name="ionela slavoiu" userId="4000097e50e705ea" providerId="LiveId" clId="{7F5F6B14-B66D-4E9F-BD8E-91D2499B6CD1}" dt="2026-03-01T14:40:58.733" v="52"/>
        <pc:sldMkLst>
          <pc:docMk/>
          <pc:sldMk cId="683238129" sldId="320"/>
        </pc:sldMkLst>
      </pc:sldChg>
      <pc:sldChg chg="modTransition">
        <pc:chgData name="ionela slavoiu" userId="4000097e50e705ea" providerId="LiveId" clId="{7F5F6B14-B66D-4E9F-BD8E-91D2499B6CD1}" dt="2026-03-01T14:40:58.733" v="52"/>
        <pc:sldMkLst>
          <pc:docMk/>
          <pc:sldMk cId="1175312394" sldId="321"/>
        </pc:sldMkLst>
      </pc:sldChg>
      <pc:sldChg chg="modTransition">
        <pc:chgData name="ionela slavoiu" userId="4000097e50e705ea" providerId="LiveId" clId="{7F5F6B14-B66D-4E9F-BD8E-91D2499B6CD1}" dt="2026-03-01T14:40:58.733" v="52"/>
        <pc:sldMkLst>
          <pc:docMk/>
          <pc:sldMk cId="3613725492" sldId="322"/>
        </pc:sldMkLst>
      </pc:sldChg>
      <pc:sldMasterChg chg="modTransition modSldLayout">
        <pc:chgData name="ionela slavoiu" userId="4000097e50e705ea" providerId="LiveId" clId="{7F5F6B14-B66D-4E9F-BD8E-91D2499B6CD1}" dt="2026-03-01T14:40:58.733" v="52"/>
        <pc:sldMasterMkLst>
          <pc:docMk/>
          <pc:sldMasterMk cId="946163275" sldId="2147483648"/>
        </pc:sldMasterMkLst>
        <pc:sldLayoutChg chg="modTransition">
          <pc:chgData name="ionela slavoiu" userId="4000097e50e705ea" providerId="LiveId" clId="{7F5F6B14-B66D-4E9F-BD8E-91D2499B6CD1}" dt="2026-03-01T14:40:58.733" v="52"/>
          <pc:sldLayoutMkLst>
            <pc:docMk/>
            <pc:sldMasterMk cId="946163275" sldId="2147483648"/>
            <pc:sldLayoutMk cId="3809289238" sldId="2147483687"/>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3055016937" sldId="2147483688"/>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2490127546" sldId="2147483689"/>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3649684567" sldId="2147483690"/>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3734394732" sldId="2147483691"/>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413399036" sldId="2147483692"/>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2170702313" sldId="2147483693"/>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56924513" sldId="2147483694"/>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645539222" sldId="2147483695"/>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2371214974" sldId="2147483696"/>
          </pc:sldLayoutMkLst>
        </pc:sldLayoutChg>
        <pc:sldLayoutChg chg="modTransition">
          <pc:chgData name="ionela slavoiu" userId="4000097e50e705ea" providerId="LiveId" clId="{7F5F6B14-B66D-4E9F-BD8E-91D2499B6CD1}" dt="2026-03-01T14:40:58.733" v="52"/>
          <pc:sldLayoutMkLst>
            <pc:docMk/>
            <pc:sldMasterMk cId="946163275" sldId="2147483648"/>
            <pc:sldLayoutMk cId="1827769826" sldId="2147483697"/>
          </pc:sldLayoutMkLst>
        </pc:sldLayoutChg>
      </pc:sldMasterChg>
    </pc:docChg>
  </pc:docChgLst>
</pc:chgInfo>
</file>

<file path=ppt/diagrams/_rels/data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image" Target="../media/image17.jpg"/></Relationships>
</file>

<file path=ppt/diagrams/_rels/drawing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image" Target="../media/image17.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ADCB97-7A3D-44BD-9405-48A102EF5926}" type="doc">
      <dgm:prSet loTypeId="urn:microsoft.com/office/officeart/2005/8/layout/chart3" loCatId="cycle" qsTypeId="urn:microsoft.com/office/officeart/2005/8/quickstyle/simple1" qsCatId="simple" csTypeId="urn:microsoft.com/office/officeart/2005/8/colors/accent1_2" csCatId="accent1" phldr="0"/>
      <dgm:spPr/>
    </dgm:pt>
    <dgm:pt modelId="{FA982C8C-56C1-4FE8-BB5F-B6A13D24E5EF}" type="pres">
      <dgm:prSet presAssocID="{8FADCB97-7A3D-44BD-9405-48A102EF5926}" presName="compositeShape" presStyleCnt="0">
        <dgm:presLayoutVars>
          <dgm:chMax val="7"/>
          <dgm:dir/>
          <dgm:resizeHandles val="exact"/>
        </dgm:presLayoutVars>
      </dgm:prSet>
      <dgm:spPr/>
    </dgm:pt>
  </dgm:ptLst>
  <dgm:cxnLst>
    <dgm:cxn modelId="{452D54C1-E92D-47F8-BDC8-5ED5D04611D4}" type="presOf" srcId="{8FADCB97-7A3D-44BD-9405-48A102EF5926}" destId="{FA982C8C-56C1-4FE8-BB5F-B6A13D24E5EF}" srcOrd="0" destOrd="0" presId="urn:microsoft.com/office/officeart/2005/8/layout/char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01671F-3D4F-4F53-81A9-A6255474F89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631CA23-334B-4066-B5B1-B36BC6564989}">
      <dgm:prSet phldrT="[Text]" phldr="0"/>
      <dgm:spPr/>
      <dgm:t>
        <a:bodyPr/>
        <a:lstStyle/>
        <a:p>
          <a:r>
            <a:rPr lang="en-US" dirty="0"/>
            <a:t>Ageing Population	</a:t>
          </a:r>
        </a:p>
      </dgm:t>
    </dgm:pt>
    <dgm:pt modelId="{4FAE6737-8891-46B7-9C82-2AE342288707}" type="parTrans" cxnId="{7AFFAB07-F834-4114-BDBD-798073518CD7}">
      <dgm:prSet/>
      <dgm:spPr/>
      <dgm:t>
        <a:bodyPr/>
        <a:lstStyle/>
        <a:p>
          <a:endParaRPr lang="en-US"/>
        </a:p>
      </dgm:t>
    </dgm:pt>
    <dgm:pt modelId="{74104E7E-3F47-4D36-8AE3-7E5B26160219}" type="sibTrans" cxnId="{7AFFAB07-F834-4114-BDBD-798073518CD7}">
      <dgm:prSet/>
      <dgm:spPr/>
      <dgm:t>
        <a:bodyPr/>
        <a:lstStyle/>
        <a:p>
          <a:endParaRPr lang="en-US"/>
        </a:p>
      </dgm:t>
    </dgm:pt>
    <dgm:pt modelId="{92E93443-0DFB-43BD-A56D-93BA87C65D92}">
      <dgm:prSet phldrT="[Text]" phldr="0"/>
      <dgm:spPr/>
      <dgm:t>
        <a:bodyPr/>
        <a:lstStyle/>
        <a:p>
          <a:r>
            <a:rPr lang="en-US" dirty="0">
              <a:latin typeface="Arial" panose="020B0604020202020204" pitchFamily="34" charset="0"/>
              <a:cs typeface="Arial" panose="020B0604020202020204" pitchFamily="34" charset="0"/>
            </a:rPr>
            <a:t>2 million people aged 65 and over require care and support (Barton, Sturge and Harker, 2024</a:t>
          </a:r>
          <a:r>
            <a:rPr lang="en-US" dirty="0"/>
            <a:t>)</a:t>
          </a:r>
        </a:p>
      </dgm:t>
    </dgm:pt>
    <dgm:pt modelId="{76B9993B-427B-4635-932C-2BCE2EC0B372}" type="parTrans" cxnId="{66692AE4-3870-4946-8D9A-17E5F5D1EEB2}">
      <dgm:prSet/>
      <dgm:spPr/>
      <dgm:t>
        <a:bodyPr/>
        <a:lstStyle/>
        <a:p>
          <a:endParaRPr lang="en-US"/>
        </a:p>
      </dgm:t>
    </dgm:pt>
    <dgm:pt modelId="{C75F80C3-54B5-4C03-B683-D759E25896D5}" type="sibTrans" cxnId="{66692AE4-3870-4946-8D9A-17E5F5D1EEB2}">
      <dgm:prSet/>
      <dgm:spPr/>
      <dgm:t>
        <a:bodyPr/>
        <a:lstStyle/>
        <a:p>
          <a:endParaRPr lang="en-US"/>
        </a:p>
      </dgm:t>
    </dgm:pt>
    <dgm:pt modelId="{17C2EE68-027E-40E2-B64A-309CE59ED0C7}">
      <dgm:prSet phldrT="[Text]" phldr="0"/>
      <dgm:spPr/>
      <dgm:t>
        <a:bodyPr/>
        <a:lstStyle/>
        <a:p>
          <a:r>
            <a:rPr lang="en-US" dirty="0"/>
            <a:t>International Migration</a:t>
          </a:r>
        </a:p>
      </dgm:t>
    </dgm:pt>
    <dgm:pt modelId="{AC45E945-A753-440C-A38B-A471384D0BF6}" type="parTrans" cxnId="{D4C0DA9C-85DA-4466-94FE-C5BF65073707}">
      <dgm:prSet/>
      <dgm:spPr/>
      <dgm:t>
        <a:bodyPr/>
        <a:lstStyle/>
        <a:p>
          <a:endParaRPr lang="en-US"/>
        </a:p>
      </dgm:t>
    </dgm:pt>
    <dgm:pt modelId="{7E50B0B4-4DDF-4877-B6C0-298B9455239A}" type="sibTrans" cxnId="{D4C0DA9C-85DA-4466-94FE-C5BF65073707}">
      <dgm:prSet/>
      <dgm:spPr/>
      <dgm:t>
        <a:bodyPr/>
        <a:lstStyle/>
        <a:p>
          <a:endParaRPr lang="en-US"/>
        </a:p>
      </dgm:t>
    </dgm:pt>
    <dgm:pt modelId="{50FD494F-9B02-4BE7-8A68-BFA817399E18}">
      <dgm:prSet phldrT="[Text]"/>
      <dgm:spPr/>
      <dgm:t>
        <a:bodyPr/>
        <a:lstStyle/>
        <a:p>
          <a:pPr>
            <a:buNone/>
          </a:pPr>
          <a:r>
            <a:rPr lang="en-US" dirty="0">
              <a:latin typeface="Arial" panose="020B0604020202020204" pitchFamily="34" charset="0"/>
              <a:cs typeface="Arial" panose="020B0604020202020204" pitchFamily="34" charset="0"/>
            </a:rPr>
            <a:t>Over 250 thousand British nationals emigrated from the UK in 2024. (Reland, 2025)</a:t>
          </a:r>
        </a:p>
      </dgm:t>
    </dgm:pt>
    <dgm:pt modelId="{4F193621-6798-4BFC-9117-39A9F62E0FC2}" type="parTrans" cxnId="{3206B324-953F-4B3A-8043-C6DCA7D6C35B}">
      <dgm:prSet/>
      <dgm:spPr/>
      <dgm:t>
        <a:bodyPr/>
        <a:lstStyle/>
        <a:p>
          <a:endParaRPr lang="en-US"/>
        </a:p>
      </dgm:t>
    </dgm:pt>
    <dgm:pt modelId="{97E5E090-CE45-4B82-A56D-DF2AD4538621}" type="sibTrans" cxnId="{3206B324-953F-4B3A-8043-C6DCA7D6C35B}">
      <dgm:prSet/>
      <dgm:spPr/>
      <dgm:t>
        <a:bodyPr/>
        <a:lstStyle/>
        <a:p>
          <a:endParaRPr lang="en-US"/>
        </a:p>
      </dgm:t>
    </dgm:pt>
    <dgm:pt modelId="{83E61A06-DBE7-4B75-8764-BD91B03491EE}" type="pres">
      <dgm:prSet presAssocID="{4501671F-3D4F-4F53-81A9-A6255474F897}" presName="linear" presStyleCnt="0">
        <dgm:presLayoutVars>
          <dgm:animLvl val="lvl"/>
          <dgm:resizeHandles val="exact"/>
        </dgm:presLayoutVars>
      </dgm:prSet>
      <dgm:spPr/>
    </dgm:pt>
    <dgm:pt modelId="{A8DAEB23-82B6-41E2-B87F-FF9E61823DA7}" type="pres">
      <dgm:prSet presAssocID="{5631CA23-334B-4066-B5B1-B36BC6564989}" presName="parentText" presStyleLbl="node1" presStyleIdx="0" presStyleCnt="2">
        <dgm:presLayoutVars>
          <dgm:chMax val="0"/>
          <dgm:bulletEnabled val="1"/>
        </dgm:presLayoutVars>
      </dgm:prSet>
      <dgm:spPr/>
    </dgm:pt>
    <dgm:pt modelId="{2EBF6100-67F9-4EE9-ABD0-E584411E15B9}" type="pres">
      <dgm:prSet presAssocID="{5631CA23-334B-4066-B5B1-B36BC6564989}" presName="childText" presStyleLbl="revTx" presStyleIdx="0" presStyleCnt="2">
        <dgm:presLayoutVars>
          <dgm:bulletEnabled val="1"/>
        </dgm:presLayoutVars>
      </dgm:prSet>
      <dgm:spPr/>
    </dgm:pt>
    <dgm:pt modelId="{D0D02B6A-851B-4B81-9308-69FD62A15E43}" type="pres">
      <dgm:prSet presAssocID="{17C2EE68-027E-40E2-B64A-309CE59ED0C7}" presName="parentText" presStyleLbl="node1" presStyleIdx="1" presStyleCnt="2" custLinFactNeighborY="0">
        <dgm:presLayoutVars>
          <dgm:chMax val="0"/>
          <dgm:bulletEnabled val="1"/>
        </dgm:presLayoutVars>
      </dgm:prSet>
      <dgm:spPr/>
    </dgm:pt>
    <dgm:pt modelId="{A453ED4D-5A20-4286-9DAB-7FE64630A9A7}" type="pres">
      <dgm:prSet presAssocID="{17C2EE68-027E-40E2-B64A-309CE59ED0C7}" presName="childText" presStyleLbl="revTx" presStyleIdx="1" presStyleCnt="2">
        <dgm:presLayoutVars>
          <dgm:bulletEnabled val="1"/>
        </dgm:presLayoutVars>
      </dgm:prSet>
      <dgm:spPr/>
    </dgm:pt>
  </dgm:ptLst>
  <dgm:cxnLst>
    <dgm:cxn modelId="{7AFFAB07-F834-4114-BDBD-798073518CD7}" srcId="{4501671F-3D4F-4F53-81A9-A6255474F897}" destId="{5631CA23-334B-4066-B5B1-B36BC6564989}" srcOrd="0" destOrd="0" parTransId="{4FAE6737-8891-46B7-9C82-2AE342288707}" sibTransId="{74104E7E-3F47-4D36-8AE3-7E5B26160219}"/>
    <dgm:cxn modelId="{39414713-1343-4985-BB86-4F18E377E3A8}" type="presOf" srcId="{92E93443-0DFB-43BD-A56D-93BA87C65D92}" destId="{2EBF6100-67F9-4EE9-ABD0-E584411E15B9}" srcOrd="0" destOrd="0" presId="urn:microsoft.com/office/officeart/2005/8/layout/vList2"/>
    <dgm:cxn modelId="{3206B324-953F-4B3A-8043-C6DCA7D6C35B}" srcId="{17C2EE68-027E-40E2-B64A-309CE59ED0C7}" destId="{50FD494F-9B02-4BE7-8A68-BFA817399E18}" srcOrd="0" destOrd="0" parTransId="{4F193621-6798-4BFC-9117-39A9F62E0FC2}" sibTransId="{97E5E090-CE45-4B82-A56D-DF2AD4538621}"/>
    <dgm:cxn modelId="{F5EEC562-B2FD-4E2E-9543-A280F3772EF4}" type="presOf" srcId="{17C2EE68-027E-40E2-B64A-309CE59ED0C7}" destId="{D0D02B6A-851B-4B81-9308-69FD62A15E43}" srcOrd="0" destOrd="0" presId="urn:microsoft.com/office/officeart/2005/8/layout/vList2"/>
    <dgm:cxn modelId="{D4C0DA9C-85DA-4466-94FE-C5BF65073707}" srcId="{4501671F-3D4F-4F53-81A9-A6255474F897}" destId="{17C2EE68-027E-40E2-B64A-309CE59ED0C7}" srcOrd="1" destOrd="0" parTransId="{AC45E945-A753-440C-A38B-A471384D0BF6}" sibTransId="{7E50B0B4-4DDF-4877-B6C0-298B9455239A}"/>
    <dgm:cxn modelId="{64BA3BB2-947F-4455-A2ED-C79D803D4625}" type="presOf" srcId="{4501671F-3D4F-4F53-81A9-A6255474F897}" destId="{83E61A06-DBE7-4B75-8764-BD91B03491EE}" srcOrd="0" destOrd="0" presId="urn:microsoft.com/office/officeart/2005/8/layout/vList2"/>
    <dgm:cxn modelId="{5F628ECF-77A8-4A27-AF69-90FA06CAB21F}" type="presOf" srcId="{50FD494F-9B02-4BE7-8A68-BFA817399E18}" destId="{A453ED4D-5A20-4286-9DAB-7FE64630A9A7}" srcOrd="0" destOrd="0" presId="urn:microsoft.com/office/officeart/2005/8/layout/vList2"/>
    <dgm:cxn modelId="{66692AE4-3870-4946-8D9A-17E5F5D1EEB2}" srcId="{5631CA23-334B-4066-B5B1-B36BC6564989}" destId="{92E93443-0DFB-43BD-A56D-93BA87C65D92}" srcOrd="0" destOrd="0" parTransId="{76B9993B-427B-4635-932C-2BCE2EC0B372}" sibTransId="{C75F80C3-54B5-4C03-B683-D759E25896D5}"/>
    <dgm:cxn modelId="{9BA0FDE9-69C8-4C75-8C90-7526ED561CC8}" type="presOf" srcId="{5631CA23-334B-4066-B5B1-B36BC6564989}" destId="{A8DAEB23-82B6-41E2-B87F-FF9E61823DA7}" srcOrd="0" destOrd="0" presId="urn:microsoft.com/office/officeart/2005/8/layout/vList2"/>
    <dgm:cxn modelId="{90C88CDB-08EB-470B-BA08-84282910A02C}" type="presParOf" srcId="{83E61A06-DBE7-4B75-8764-BD91B03491EE}" destId="{A8DAEB23-82B6-41E2-B87F-FF9E61823DA7}" srcOrd="0" destOrd="0" presId="urn:microsoft.com/office/officeart/2005/8/layout/vList2"/>
    <dgm:cxn modelId="{438F2BD3-6BFF-4A57-A050-3E3DF53759EC}" type="presParOf" srcId="{83E61A06-DBE7-4B75-8764-BD91B03491EE}" destId="{2EBF6100-67F9-4EE9-ABD0-E584411E15B9}" srcOrd="1" destOrd="0" presId="urn:microsoft.com/office/officeart/2005/8/layout/vList2"/>
    <dgm:cxn modelId="{AA1DA8F3-B3BB-4B05-900D-29C11413343C}" type="presParOf" srcId="{83E61A06-DBE7-4B75-8764-BD91B03491EE}" destId="{D0D02B6A-851B-4B81-9308-69FD62A15E43}" srcOrd="2" destOrd="0" presId="urn:microsoft.com/office/officeart/2005/8/layout/vList2"/>
    <dgm:cxn modelId="{FB8D8874-A3A6-42E2-BAB1-AB4BC486762B}" type="presParOf" srcId="{83E61A06-DBE7-4B75-8764-BD91B03491EE}" destId="{A453ED4D-5A20-4286-9DAB-7FE64630A9A7}" srcOrd="3"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A966AA-C2D0-420D-89FC-1A1AB0AD407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45D50368-372D-4F79-95B9-B27BD239F0F6}">
      <dgm:prSet phldrT="[Text]"/>
      <dgm:spPr/>
      <dgm:t>
        <a:bodyPr/>
        <a:lstStyle/>
        <a:p>
          <a:r>
            <a:rPr lang="en-US" b="1" i="0" dirty="0">
              <a:latin typeface="+mn-lt"/>
            </a:rPr>
            <a:t>Formal</a:t>
          </a:r>
        </a:p>
      </dgm:t>
    </dgm:pt>
    <dgm:pt modelId="{CDE1A78B-2AE4-4A71-9139-416C219BC84D}" type="parTrans" cxnId="{68788A78-9180-41FF-BD09-BF4DBB52EA0D}">
      <dgm:prSet/>
      <dgm:spPr/>
      <dgm:t>
        <a:bodyPr/>
        <a:lstStyle/>
        <a:p>
          <a:endParaRPr lang="en-US" sz="1800">
            <a:latin typeface="+mn-lt"/>
          </a:endParaRPr>
        </a:p>
      </dgm:t>
    </dgm:pt>
    <dgm:pt modelId="{508ABF25-4B40-405C-9E88-248ED8B31B83}" type="sibTrans" cxnId="{68788A78-9180-41FF-BD09-BF4DBB52EA0D}">
      <dgm:prSet/>
      <dgm:spPr/>
      <dgm:t>
        <a:bodyPr/>
        <a:lstStyle/>
        <a:p>
          <a:endParaRPr lang="en-US">
            <a:latin typeface="+mn-lt"/>
          </a:endParaRPr>
        </a:p>
      </dgm:t>
    </dgm:pt>
    <dgm:pt modelId="{15FCB7DF-D0D3-43D8-8FE5-E5FFDED6264E}">
      <dgm:prSet phldrT="[Text]"/>
      <dgm:spPr/>
      <dgm:t>
        <a:bodyPr/>
        <a:lstStyle/>
        <a:p>
          <a:r>
            <a:rPr lang="en-US" dirty="0">
              <a:latin typeface="+mn-lt"/>
            </a:rPr>
            <a:t>NHS, Nursing/Residential Care</a:t>
          </a:r>
        </a:p>
      </dgm:t>
    </dgm:pt>
    <dgm:pt modelId="{5DD5E854-B70B-4927-93DD-9B930567F2D9}" type="parTrans" cxnId="{D8EBBD42-214D-4D3D-9A34-A5A6A40991CD}">
      <dgm:prSet/>
      <dgm:spPr/>
      <dgm:t>
        <a:bodyPr/>
        <a:lstStyle/>
        <a:p>
          <a:endParaRPr lang="en-US" sz="1800">
            <a:latin typeface="+mn-lt"/>
          </a:endParaRPr>
        </a:p>
      </dgm:t>
    </dgm:pt>
    <dgm:pt modelId="{DDE76206-3F7F-4788-87BA-8C9D4D26CDB9}" type="sibTrans" cxnId="{D8EBBD42-214D-4D3D-9A34-A5A6A40991CD}">
      <dgm:prSet/>
      <dgm:spPr/>
      <dgm:t>
        <a:bodyPr/>
        <a:lstStyle/>
        <a:p>
          <a:endParaRPr lang="en-US">
            <a:latin typeface="+mn-lt"/>
          </a:endParaRPr>
        </a:p>
      </dgm:t>
    </dgm:pt>
    <dgm:pt modelId="{196543C5-093B-4437-B406-DBE4B882EA97}">
      <dgm:prSet phldrT="[Text]"/>
      <dgm:spPr/>
      <dgm:t>
        <a:bodyPr/>
        <a:lstStyle/>
        <a:p>
          <a:r>
            <a:rPr lang="en-US" b="1" i="0">
              <a:latin typeface="+mn-lt"/>
            </a:rPr>
            <a:t>Informal</a:t>
          </a:r>
        </a:p>
      </dgm:t>
    </dgm:pt>
    <dgm:pt modelId="{41DE1F19-4A9F-48CD-A44E-6BF1D04E31EE}" type="parTrans" cxnId="{52499B9F-797A-43CC-89E1-64C52021BFAF}">
      <dgm:prSet/>
      <dgm:spPr/>
      <dgm:t>
        <a:bodyPr/>
        <a:lstStyle/>
        <a:p>
          <a:endParaRPr lang="en-US" sz="1800">
            <a:latin typeface="+mn-lt"/>
          </a:endParaRPr>
        </a:p>
      </dgm:t>
    </dgm:pt>
    <dgm:pt modelId="{F264F018-7FB9-43EC-B595-B986D351AD7B}" type="sibTrans" cxnId="{52499B9F-797A-43CC-89E1-64C52021BFAF}">
      <dgm:prSet/>
      <dgm:spPr/>
      <dgm:t>
        <a:bodyPr/>
        <a:lstStyle/>
        <a:p>
          <a:endParaRPr lang="en-US">
            <a:latin typeface="+mn-lt"/>
          </a:endParaRPr>
        </a:p>
      </dgm:t>
    </dgm:pt>
    <dgm:pt modelId="{C485168C-07AD-4DE6-B17E-1E96E93777D7}">
      <dgm:prSet phldrT="[Text]"/>
      <dgm:spPr/>
      <dgm:t>
        <a:bodyPr/>
        <a:lstStyle/>
        <a:p>
          <a:r>
            <a:rPr lang="en-US"/>
            <a:t>Reliance on family support </a:t>
          </a:r>
          <a:endParaRPr lang="en-US">
            <a:latin typeface="+mn-lt"/>
          </a:endParaRPr>
        </a:p>
      </dgm:t>
    </dgm:pt>
    <dgm:pt modelId="{2EA2CE1F-978B-4B0A-92B2-CA23FBAEB8C0}" type="parTrans" cxnId="{B374803A-F1D8-4C12-8B03-25954CE7DDA9}">
      <dgm:prSet/>
      <dgm:spPr/>
      <dgm:t>
        <a:bodyPr/>
        <a:lstStyle/>
        <a:p>
          <a:endParaRPr lang="en-US" sz="1800">
            <a:latin typeface="+mn-lt"/>
          </a:endParaRPr>
        </a:p>
      </dgm:t>
    </dgm:pt>
    <dgm:pt modelId="{05F43B89-7F05-43F2-A0A8-66E0914D6EC4}" type="sibTrans" cxnId="{B374803A-F1D8-4C12-8B03-25954CE7DDA9}">
      <dgm:prSet/>
      <dgm:spPr/>
      <dgm:t>
        <a:bodyPr/>
        <a:lstStyle/>
        <a:p>
          <a:endParaRPr lang="en-US">
            <a:latin typeface="+mn-lt"/>
          </a:endParaRPr>
        </a:p>
      </dgm:t>
    </dgm:pt>
    <dgm:pt modelId="{51D6C232-561B-4F06-A8D1-959946A9A725}" type="pres">
      <dgm:prSet presAssocID="{B6A966AA-C2D0-420D-89FC-1A1AB0AD4072}" presName="Name0" presStyleCnt="0">
        <dgm:presLayoutVars>
          <dgm:dir/>
          <dgm:animLvl val="lvl"/>
          <dgm:resizeHandles val="exact"/>
        </dgm:presLayoutVars>
      </dgm:prSet>
      <dgm:spPr/>
    </dgm:pt>
    <dgm:pt modelId="{0D5B29CA-32AF-49B1-8642-0E9C6DF7927C}" type="pres">
      <dgm:prSet presAssocID="{45D50368-372D-4F79-95B9-B27BD239F0F6}" presName="composite" presStyleCnt="0"/>
      <dgm:spPr/>
    </dgm:pt>
    <dgm:pt modelId="{61749EBE-2DC2-4916-9E08-13AC0C82F4D2}" type="pres">
      <dgm:prSet presAssocID="{45D50368-372D-4F79-95B9-B27BD239F0F6}" presName="parTx" presStyleLbl="alignNode1" presStyleIdx="0" presStyleCnt="2">
        <dgm:presLayoutVars>
          <dgm:chMax val="0"/>
          <dgm:chPref val="0"/>
          <dgm:bulletEnabled val="1"/>
        </dgm:presLayoutVars>
      </dgm:prSet>
      <dgm:spPr/>
    </dgm:pt>
    <dgm:pt modelId="{7839F547-2CE6-448C-81A4-E539FD314F7A}" type="pres">
      <dgm:prSet presAssocID="{45D50368-372D-4F79-95B9-B27BD239F0F6}" presName="desTx" presStyleLbl="alignAccFollowNode1" presStyleIdx="0" presStyleCnt="2">
        <dgm:presLayoutVars>
          <dgm:bulletEnabled val="1"/>
        </dgm:presLayoutVars>
      </dgm:prSet>
      <dgm:spPr/>
    </dgm:pt>
    <dgm:pt modelId="{2FCAA8D5-5934-4DD7-9F96-0B0DE2524A06}" type="pres">
      <dgm:prSet presAssocID="{508ABF25-4B40-405C-9E88-248ED8B31B83}" presName="space" presStyleCnt="0"/>
      <dgm:spPr/>
    </dgm:pt>
    <dgm:pt modelId="{865B1A92-D41D-4568-B1E9-0AA51A9B5EC2}" type="pres">
      <dgm:prSet presAssocID="{196543C5-093B-4437-B406-DBE4B882EA97}" presName="composite" presStyleCnt="0"/>
      <dgm:spPr/>
    </dgm:pt>
    <dgm:pt modelId="{42CA7B99-8E77-49BD-9640-CBE86F755B02}" type="pres">
      <dgm:prSet presAssocID="{196543C5-093B-4437-B406-DBE4B882EA97}" presName="parTx" presStyleLbl="alignNode1" presStyleIdx="1" presStyleCnt="2">
        <dgm:presLayoutVars>
          <dgm:chMax val="0"/>
          <dgm:chPref val="0"/>
          <dgm:bulletEnabled val="1"/>
        </dgm:presLayoutVars>
      </dgm:prSet>
      <dgm:spPr/>
    </dgm:pt>
    <dgm:pt modelId="{7892849D-503B-4E7F-B2FD-C109BE5DD33D}" type="pres">
      <dgm:prSet presAssocID="{196543C5-093B-4437-B406-DBE4B882EA97}" presName="desTx" presStyleLbl="alignAccFollowNode1" presStyleIdx="1" presStyleCnt="2">
        <dgm:presLayoutVars>
          <dgm:bulletEnabled val="1"/>
        </dgm:presLayoutVars>
      </dgm:prSet>
      <dgm:spPr/>
    </dgm:pt>
  </dgm:ptLst>
  <dgm:cxnLst>
    <dgm:cxn modelId="{6887D722-AE63-4D0F-9C8E-72106CC31BAB}" type="presOf" srcId="{15FCB7DF-D0D3-43D8-8FE5-E5FFDED6264E}" destId="{7839F547-2CE6-448C-81A4-E539FD314F7A}" srcOrd="0" destOrd="0" presId="urn:microsoft.com/office/officeart/2005/8/layout/hList1"/>
    <dgm:cxn modelId="{B374803A-F1D8-4C12-8B03-25954CE7DDA9}" srcId="{196543C5-093B-4437-B406-DBE4B882EA97}" destId="{C485168C-07AD-4DE6-B17E-1E96E93777D7}" srcOrd="0" destOrd="0" parTransId="{2EA2CE1F-978B-4B0A-92B2-CA23FBAEB8C0}" sibTransId="{05F43B89-7F05-43F2-A0A8-66E0914D6EC4}"/>
    <dgm:cxn modelId="{D8EBBD42-214D-4D3D-9A34-A5A6A40991CD}" srcId="{45D50368-372D-4F79-95B9-B27BD239F0F6}" destId="{15FCB7DF-D0D3-43D8-8FE5-E5FFDED6264E}" srcOrd="0" destOrd="0" parTransId="{5DD5E854-B70B-4927-93DD-9B930567F2D9}" sibTransId="{DDE76206-3F7F-4788-87BA-8C9D4D26CDB9}"/>
    <dgm:cxn modelId="{68788A78-9180-41FF-BD09-BF4DBB52EA0D}" srcId="{B6A966AA-C2D0-420D-89FC-1A1AB0AD4072}" destId="{45D50368-372D-4F79-95B9-B27BD239F0F6}" srcOrd="0" destOrd="0" parTransId="{CDE1A78B-2AE4-4A71-9139-416C219BC84D}" sibTransId="{508ABF25-4B40-405C-9E88-248ED8B31B83}"/>
    <dgm:cxn modelId="{2401AD8D-A99A-419D-A9AE-1766D353DD92}" type="presOf" srcId="{B6A966AA-C2D0-420D-89FC-1A1AB0AD4072}" destId="{51D6C232-561B-4F06-A8D1-959946A9A725}" srcOrd="0" destOrd="0" presId="urn:microsoft.com/office/officeart/2005/8/layout/hList1"/>
    <dgm:cxn modelId="{52499B9F-797A-43CC-89E1-64C52021BFAF}" srcId="{B6A966AA-C2D0-420D-89FC-1A1AB0AD4072}" destId="{196543C5-093B-4437-B406-DBE4B882EA97}" srcOrd="1" destOrd="0" parTransId="{41DE1F19-4A9F-48CD-A44E-6BF1D04E31EE}" sibTransId="{F264F018-7FB9-43EC-B595-B986D351AD7B}"/>
    <dgm:cxn modelId="{BE1C6ED7-5477-420A-BC7B-C1FD1C0908E6}" type="presOf" srcId="{45D50368-372D-4F79-95B9-B27BD239F0F6}" destId="{61749EBE-2DC2-4916-9E08-13AC0C82F4D2}" srcOrd="0" destOrd="0" presId="urn:microsoft.com/office/officeart/2005/8/layout/hList1"/>
    <dgm:cxn modelId="{5B4F51DF-6CAB-464F-99C9-18A23A580842}" type="presOf" srcId="{C485168C-07AD-4DE6-B17E-1E96E93777D7}" destId="{7892849D-503B-4E7F-B2FD-C109BE5DD33D}" srcOrd="0" destOrd="0" presId="urn:microsoft.com/office/officeart/2005/8/layout/hList1"/>
    <dgm:cxn modelId="{A5E396E7-79E9-48A8-8064-6105E7E1EE27}" type="presOf" srcId="{196543C5-093B-4437-B406-DBE4B882EA97}" destId="{42CA7B99-8E77-49BD-9640-CBE86F755B02}" srcOrd="0" destOrd="0" presId="urn:microsoft.com/office/officeart/2005/8/layout/hList1"/>
    <dgm:cxn modelId="{92B82A12-1675-429E-B44D-95409C01AC8A}" type="presParOf" srcId="{51D6C232-561B-4F06-A8D1-959946A9A725}" destId="{0D5B29CA-32AF-49B1-8642-0E9C6DF7927C}" srcOrd="0" destOrd="0" presId="urn:microsoft.com/office/officeart/2005/8/layout/hList1"/>
    <dgm:cxn modelId="{B6FD269C-1061-49EF-875B-7255F59585E3}" type="presParOf" srcId="{0D5B29CA-32AF-49B1-8642-0E9C6DF7927C}" destId="{61749EBE-2DC2-4916-9E08-13AC0C82F4D2}" srcOrd="0" destOrd="0" presId="urn:microsoft.com/office/officeart/2005/8/layout/hList1"/>
    <dgm:cxn modelId="{60B92CE3-4DC0-4335-8ACF-F765A2EDC498}" type="presParOf" srcId="{0D5B29CA-32AF-49B1-8642-0E9C6DF7927C}" destId="{7839F547-2CE6-448C-81A4-E539FD314F7A}" srcOrd="1" destOrd="0" presId="urn:microsoft.com/office/officeart/2005/8/layout/hList1"/>
    <dgm:cxn modelId="{F37ECABD-3C65-41C7-A2D4-39C2347A3269}" type="presParOf" srcId="{51D6C232-561B-4F06-A8D1-959946A9A725}" destId="{2FCAA8D5-5934-4DD7-9F96-0B0DE2524A06}" srcOrd="1" destOrd="0" presId="urn:microsoft.com/office/officeart/2005/8/layout/hList1"/>
    <dgm:cxn modelId="{2D536471-A599-42B3-AD62-70657C52E0FF}" type="presParOf" srcId="{51D6C232-561B-4F06-A8D1-959946A9A725}" destId="{865B1A92-D41D-4568-B1E9-0AA51A9B5EC2}" srcOrd="2" destOrd="0" presId="urn:microsoft.com/office/officeart/2005/8/layout/hList1"/>
    <dgm:cxn modelId="{E036CB88-3727-430B-B89A-2298758C46DA}" type="presParOf" srcId="{865B1A92-D41D-4568-B1E9-0AA51A9B5EC2}" destId="{42CA7B99-8E77-49BD-9640-CBE86F755B02}" srcOrd="0" destOrd="0" presId="urn:microsoft.com/office/officeart/2005/8/layout/hList1"/>
    <dgm:cxn modelId="{7871FA33-893D-4ADC-B98D-A22D7A41C2CF}" type="presParOf" srcId="{865B1A92-D41D-4568-B1E9-0AA51A9B5EC2}" destId="{7892849D-503B-4E7F-B2FD-C109BE5DD33D}" srcOrd="1" destOrd="0" presId="urn:microsoft.com/office/officeart/2005/8/layout/hList1"/>
  </dgm:cxnLst>
  <dgm:bg>
    <a:noFill/>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9E4BE1-E8D5-4763-AD64-2E689FA275CC}"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1B4988E5-CF0E-47AF-BC62-CA9D038A2E75}">
      <dgm:prSet phldrT="[Text]"/>
      <dgm:spPr/>
      <dgm:t>
        <a:bodyPr/>
        <a:lstStyle/>
        <a:p>
          <a:pPr>
            <a:buSzPts val="1000"/>
            <a:buFont typeface="Symbol" panose="05050102010706020507" pitchFamily="18" charset="2"/>
            <a:buChar char=""/>
          </a:pPr>
          <a:r>
            <a:rPr lang="en-US" dirty="0"/>
            <a:t>CQC Reports </a:t>
          </a:r>
        </a:p>
      </dgm:t>
    </dgm:pt>
    <dgm:pt modelId="{E956D749-13F5-4DC8-9E2C-573DC6639601}" type="parTrans" cxnId="{A1EDAAE2-3E40-4CA1-8087-94F05EB692FC}">
      <dgm:prSet/>
      <dgm:spPr/>
      <dgm:t>
        <a:bodyPr/>
        <a:lstStyle/>
        <a:p>
          <a:endParaRPr lang="en-US"/>
        </a:p>
      </dgm:t>
    </dgm:pt>
    <dgm:pt modelId="{CA8195F3-83FC-459A-BA70-83DF6417C530}" type="sibTrans" cxnId="{A1EDAAE2-3E40-4CA1-8087-94F05EB692FC}">
      <dgm:prSet/>
      <dgm:spPr/>
      <dgm:t>
        <a:bodyPr/>
        <a:lstStyle/>
        <a:p>
          <a:endParaRPr lang="en-US"/>
        </a:p>
      </dgm:t>
    </dgm:pt>
    <dgm:pt modelId="{A7685175-578E-4D98-A845-80E146C771B0}">
      <dgm:prSet phldrT="[Text]"/>
      <dgm:spPr/>
      <dgm:t>
        <a:bodyPr/>
        <a:lstStyle/>
        <a:p>
          <a:pPr>
            <a:buSzPts val="1000"/>
            <a:buFont typeface="Symbol" panose="05050102010706020507" pitchFamily="18" charset="2"/>
            <a:buChar char=""/>
          </a:pPr>
          <a:r>
            <a:rPr lang="en-US" dirty="0"/>
            <a:t>Patient Satisfaction Survey</a:t>
          </a:r>
        </a:p>
      </dgm:t>
    </dgm:pt>
    <dgm:pt modelId="{40612839-88C1-4BE3-BCC7-E93EF5E20342}" type="parTrans" cxnId="{CA43C811-67EC-4905-A858-CB0DF39E90AC}">
      <dgm:prSet/>
      <dgm:spPr/>
      <dgm:t>
        <a:bodyPr/>
        <a:lstStyle/>
        <a:p>
          <a:endParaRPr lang="en-US"/>
        </a:p>
      </dgm:t>
    </dgm:pt>
    <dgm:pt modelId="{A20142AA-BCFF-4822-82FA-853F319AFC9B}" type="sibTrans" cxnId="{CA43C811-67EC-4905-A858-CB0DF39E90AC}">
      <dgm:prSet/>
      <dgm:spPr/>
      <dgm:t>
        <a:bodyPr/>
        <a:lstStyle/>
        <a:p>
          <a:endParaRPr lang="en-US"/>
        </a:p>
      </dgm:t>
    </dgm:pt>
    <dgm:pt modelId="{66DA9B56-588B-4454-AD21-CC845EBECB20}">
      <dgm:prSet phldrT="[Text]"/>
      <dgm:spPr/>
      <dgm:t>
        <a:bodyPr/>
        <a:lstStyle/>
        <a:p>
          <a:pPr>
            <a:buSzPts val="1000"/>
            <a:buFont typeface="Symbol" panose="05050102010706020507" pitchFamily="18" charset="2"/>
            <a:buChar char=""/>
          </a:pPr>
          <a:r>
            <a:rPr lang="en-US" dirty="0"/>
            <a:t>Health Outcomes </a:t>
          </a:r>
        </a:p>
      </dgm:t>
    </dgm:pt>
    <dgm:pt modelId="{9A34083B-BF3F-4395-806F-4A63DEAAA353}" type="parTrans" cxnId="{7F21884A-B1D2-46E7-85C4-FFEE0BDCA39B}">
      <dgm:prSet/>
      <dgm:spPr/>
      <dgm:t>
        <a:bodyPr/>
        <a:lstStyle/>
        <a:p>
          <a:endParaRPr lang="en-US"/>
        </a:p>
      </dgm:t>
    </dgm:pt>
    <dgm:pt modelId="{C452AEC7-93F6-4D5E-953F-3F0BC9A9263F}" type="sibTrans" cxnId="{7F21884A-B1D2-46E7-85C4-FFEE0BDCA39B}">
      <dgm:prSet/>
      <dgm:spPr/>
      <dgm:t>
        <a:bodyPr/>
        <a:lstStyle/>
        <a:p>
          <a:endParaRPr lang="en-US"/>
        </a:p>
      </dgm:t>
    </dgm:pt>
    <dgm:pt modelId="{83BE418F-1B36-47E3-9E48-794685B9371B}" type="pres">
      <dgm:prSet presAssocID="{F49E4BE1-E8D5-4763-AD64-2E689FA275CC}" presName="Name0" presStyleCnt="0">
        <dgm:presLayoutVars>
          <dgm:chMax val="7"/>
          <dgm:chPref val="7"/>
          <dgm:dir/>
        </dgm:presLayoutVars>
      </dgm:prSet>
      <dgm:spPr/>
    </dgm:pt>
    <dgm:pt modelId="{3E239E7F-5401-450A-9399-995CE5E7B734}" type="pres">
      <dgm:prSet presAssocID="{F49E4BE1-E8D5-4763-AD64-2E689FA275CC}" presName="Name1" presStyleCnt="0"/>
      <dgm:spPr/>
    </dgm:pt>
    <dgm:pt modelId="{23411F81-190A-47B9-86B4-E7B03C795655}" type="pres">
      <dgm:prSet presAssocID="{F49E4BE1-E8D5-4763-AD64-2E689FA275CC}" presName="cycle" presStyleCnt="0"/>
      <dgm:spPr/>
    </dgm:pt>
    <dgm:pt modelId="{24EDF7B3-558E-498B-89AF-AE5CD369C9E7}" type="pres">
      <dgm:prSet presAssocID="{F49E4BE1-E8D5-4763-AD64-2E689FA275CC}" presName="srcNode" presStyleLbl="node1" presStyleIdx="0" presStyleCnt="3"/>
      <dgm:spPr/>
    </dgm:pt>
    <dgm:pt modelId="{774D70E8-243B-4A19-BF76-F9B0791D34C1}" type="pres">
      <dgm:prSet presAssocID="{F49E4BE1-E8D5-4763-AD64-2E689FA275CC}" presName="conn" presStyleLbl="parChTrans1D2" presStyleIdx="0" presStyleCnt="1"/>
      <dgm:spPr/>
    </dgm:pt>
    <dgm:pt modelId="{20E95CFE-DD82-4C19-989A-4A942D2144F0}" type="pres">
      <dgm:prSet presAssocID="{F49E4BE1-E8D5-4763-AD64-2E689FA275CC}" presName="extraNode" presStyleLbl="node1" presStyleIdx="0" presStyleCnt="3"/>
      <dgm:spPr/>
    </dgm:pt>
    <dgm:pt modelId="{8016068C-81B8-4431-AF06-2BB7E9D5BAA1}" type="pres">
      <dgm:prSet presAssocID="{F49E4BE1-E8D5-4763-AD64-2E689FA275CC}" presName="dstNode" presStyleLbl="node1" presStyleIdx="0" presStyleCnt="3"/>
      <dgm:spPr/>
    </dgm:pt>
    <dgm:pt modelId="{41691487-E52D-4866-B0EA-B76E1E2B730C}" type="pres">
      <dgm:prSet presAssocID="{1B4988E5-CF0E-47AF-BC62-CA9D038A2E75}" presName="text_1" presStyleLbl="node1" presStyleIdx="0" presStyleCnt="3">
        <dgm:presLayoutVars>
          <dgm:bulletEnabled val="1"/>
        </dgm:presLayoutVars>
      </dgm:prSet>
      <dgm:spPr/>
    </dgm:pt>
    <dgm:pt modelId="{CBDD5D59-5C9B-4A5E-8C25-CE0765350F72}" type="pres">
      <dgm:prSet presAssocID="{1B4988E5-CF0E-47AF-BC62-CA9D038A2E75}" presName="accent_1" presStyleCnt="0"/>
      <dgm:spPr/>
    </dgm:pt>
    <dgm:pt modelId="{F5D6E114-5823-4C4B-841E-712DE604625F}" type="pres">
      <dgm:prSet presAssocID="{1B4988E5-CF0E-47AF-BC62-CA9D038A2E75}" presName="accentRepeatNode" presStyleLbl="solidFgAcc1" presStyleIdx="0" presStyleCnt="3" custLinFactNeighborX="-1831"/>
      <dgm:spPr>
        <a:solidFill>
          <a:schemeClr val="bg1"/>
        </a:solidFill>
      </dgm:spPr>
    </dgm:pt>
    <dgm:pt modelId="{488D87B8-D2CC-4009-B98C-0E8D12E691BD}" type="pres">
      <dgm:prSet presAssocID="{A7685175-578E-4D98-A845-80E146C771B0}" presName="text_2" presStyleLbl="node1" presStyleIdx="1" presStyleCnt="3">
        <dgm:presLayoutVars>
          <dgm:bulletEnabled val="1"/>
        </dgm:presLayoutVars>
      </dgm:prSet>
      <dgm:spPr/>
    </dgm:pt>
    <dgm:pt modelId="{EDBBE3BA-1112-4A08-B241-6DDA8A5ACCD7}" type="pres">
      <dgm:prSet presAssocID="{A7685175-578E-4D98-A845-80E146C771B0}" presName="accent_2" presStyleCnt="0"/>
      <dgm:spPr/>
    </dgm:pt>
    <dgm:pt modelId="{DE9CFEB6-C7D2-42FE-BB74-55F6FE8044F7}" type="pres">
      <dgm:prSet presAssocID="{A7685175-578E-4D98-A845-80E146C771B0}" presName="accentRepeatNode" presStyleLbl="solidFgAcc1" presStyleIdx="1" presStyleCnt="3"/>
      <dgm:spPr>
        <a:solidFill>
          <a:schemeClr val="bg1"/>
        </a:solidFill>
      </dgm:spPr>
    </dgm:pt>
    <dgm:pt modelId="{1F4F100F-AC21-4EDE-B0BD-E77962069958}" type="pres">
      <dgm:prSet presAssocID="{66DA9B56-588B-4454-AD21-CC845EBECB20}" presName="text_3" presStyleLbl="node1" presStyleIdx="2" presStyleCnt="3">
        <dgm:presLayoutVars>
          <dgm:bulletEnabled val="1"/>
        </dgm:presLayoutVars>
      </dgm:prSet>
      <dgm:spPr/>
    </dgm:pt>
    <dgm:pt modelId="{91F5B21C-B768-41DC-A7FE-F7FFFB1A49D4}" type="pres">
      <dgm:prSet presAssocID="{66DA9B56-588B-4454-AD21-CC845EBECB20}" presName="accent_3" presStyleCnt="0"/>
      <dgm:spPr/>
    </dgm:pt>
    <dgm:pt modelId="{C39A584A-E611-422D-8DF1-182B0CBEC16D}" type="pres">
      <dgm:prSet presAssocID="{66DA9B56-588B-4454-AD21-CC845EBECB20}" presName="accentRepeatNode" presStyleLbl="solidFgAcc1" presStyleIdx="2" presStyleCnt="3"/>
      <dgm:spPr>
        <a:solidFill>
          <a:schemeClr val="bg1"/>
        </a:solidFill>
      </dgm:spPr>
    </dgm:pt>
  </dgm:ptLst>
  <dgm:cxnLst>
    <dgm:cxn modelId="{CA43C811-67EC-4905-A858-CB0DF39E90AC}" srcId="{F49E4BE1-E8D5-4763-AD64-2E689FA275CC}" destId="{A7685175-578E-4D98-A845-80E146C771B0}" srcOrd="1" destOrd="0" parTransId="{40612839-88C1-4BE3-BCC7-E93EF5E20342}" sibTransId="{A20142AA-BCFF-4822-82FA-853F319AFC9B}"/>
    <dgm:cxn modelId="{C4FB193D-A8FD-4D0B-8618-E21AD3E1BBA4}" type="presOf" srcId="{A7685175-578E-4D98-A845-80E146C771B0}" destId="{488D87B8-D2CC-4009-B98C-0E8D12E691BD}" srcOrd="0" destOrd="0" presId="urn:microsoft.com/office/officeart/2008/layout/VerticalCurvedList"/>
    <dgm:cxn modelId="{6C92746A-3F44-4778-9A0C-E4AF7FDFAB9B}" type="presOf" srcId="{F49E4BE1-E8D5-4763-AD64-2E689FA275CC}" destId="{83BE418F-1B36-47E3-9E48-794685B9371B}" srcOrd="0" destOrd="0" presId="urn:microsoft.com/office/officeart/2008/layout/VerticalCurvedList"/>
    <dgm:cxn modelId="{7F21884A-B1D2-46E7-85C4-FFEE0BDCA39B}" srcId="{F49E4BE1-E8D5-4763-AD64-2E689FA275CC}" destId="{66DA9B56-588B-4454-AD21-CC845EBECB20}" srcOrd="2" destOrd="0" parTransId="{9A34083B-BF3F-4395-806F-4A63DEAAA353}" sibTransId="{C452AEC7-93F6-4D5E-953F-3F0BC9A9263F}"/>
    <dgm:cxn modelId="{D02A9676-25CE-4512-A4B8-6BAD7CEA22AC}" type="presOf" srcId="{CA8195F3-83FC-459A-BA70-83DF6417C530}" destId="{774D70E8-243B-4A19-BF76-F9B0791D34C1}" srcOrd="0" destOrd="0" presId="urn:microsoft.com/office/officeart/2008/layout/VerticalCurvedList"/>
    <dgm:cxn modelId="{BCC523A3-490B-4BD2-90DF-F7B3A857840B}" type="presOf" srcId="{66DA9B56-588B-4454-AD21-CC845EBECB20}" destId="{1F4F100F-AC21-4EDE-B0BD-E77962069958}" srcOrd="0" destOrd="0" presId="urn:microsoft.com/office/officeart/2008/layout/VerticalCurvedList"/>
    <dgm:cxn modelId="{0C8F26B0-B48F-4133-B58B-F97FF934F2CD}" type="presOf" srcId="{1B4988E5-CF0E-47AF-BC62-CA9D038A2E75}" destId="{41691487-E52D-4866-B0EA-B76E1E2B730C}" srcOrd="0" destOrd="0" presId="urn:microsoft.com/office/officeart/2008/layout/VerticalCurvedList"/>
    <dgm:cxn modelId="{A1EDAAE2-3E40-4CA1-8087-94F05EB692FC}" srcId="{F49E4BE1-E8D5-4763-AD64-2E689FA275CC}" destId="{1B4988E5-CF0E-47AF-BC62-CA9D038A2E75}" srcOrd="0" destOrd="0" parTransId="{E956D749-13F5-4DC8-9E2C-573DC6639601}" sibTransId="{CA8195F3-83FC-459A-BA70-83DF6417C530}"/>
    <dgm:cxn modelId="{87DD5488-4C10-4DBB-A9B6-A3A17D64DC71}" type="presParOf" srcId="{83BE418F-1B36-47E3-9E48-794685B9371B}" destId="{3E239E7F-5401-450A-9399-995CE5E7B734}" srcOrd="0" destOrd="0" presId="urn:microsoft.com/office/officeart/2008/layout/VerticalCurvedList"/>
    <dgm:cxn modelId="{7CE2DD9A-D705-4E8B-A9D9-0A7B233E07C0}" type="presParOf" srcId="{3E239E7F-5401-450A-9399-995CE5E7B734}" destId="{23411F81-190A-47B9-86B4-E7B03C795655}" srcOrd="0" destOrd="0" presId="urn:microsoft.com/office/officeart/2008/layout/VerticalCurvedList"/>
    <dgm:cxn modelId="{E47BD176-F7D5-4A3D-965F-D05F51B8DF71}" type="presParOf" srcId="{23411F81-190A-47B9-86B4-E7B03C795655}" destId="{24EDF7B3-558E-498B-89AF-AE5CD369C9E7}" srcOrd="0" destOrd="0" presId="urn:microsoft.com/office/officeart/2008/layout/VerticalCurvedList"/>
    <dgm:cxn modelId="{FAEC7902-E314-48F5-913B-C23A106592B7}" type="presParOf" srcId="{23411F81-190A-47B9-86B4-E7B03C795655}" destId="{774D70E8-243B-4A19-BF76-F9B0791D34C1}" srcOrd="1" destOrd="0" presId="urn:microsoft.com/office/officeart/2008/layout/VerticalCurvedList"/>
    <dgm:cxn modelId="{962D2E09-E9A7-4469-B161-08B19A4D8574}" type="presParOf" srcId="{23411F81-190A-47B9-86B4-E7B03C795655}" destId="{20E95CFE-DD82-4C19-989A-4A942D2144F0}" srcOrd="2" destOrd="0" presId="urn:microsoft.com/office/officeart/2008/layout/VerticalCurvedList"/>
    <dgm:cxn modelId="{8B162E85-A820-4E0A-ABCD-3AFCDC384000}" type="presParOf" srcId="{23411F81-190A-47B9-86B4-E7B03C795655}" destId="{8016068C-81B8-4431-AF06-2BB7E9D5BAA1}" srcOrd="3" destOrd="0" presId="urn:microsoft.com/office/officeart/2008/layout/VerticalCurvedList"/>
    <dgm:cxn modelId="{2BCDB91E-0A5D-4EB1-8F68-BABBCCE0C1F7}" type="presParOf" srcId="{3E239E7F-5401-450A-9399-995CE5E7B734}" destId="{41691487-E52D-4866-B0EA-B76E1E2B730C}" srcOrd="1" destOrd="0" presId="urn:microsoft.com/office/officeart/2008/layout/VerticalCurvedList"/>
    <dgm:cxn modelId="{9FBA2374-A6FF-41D7-B795-CF391EDD9C9F}" type="presParOf" srcId="{3E239E7F-5401-450A-9399-995CE5E7B734}" destId="{CBDD5D59-5C9B-4A5E-8C25-CE0765350F72}" srcOrd="2" destOrd="0" presId="urn:microsoft.com/office/officeart/2008/layout/VerticalCurvedList"/>
    <dgm:cxn modelId="{A43CC419-75A9-4726-B718-82BCB806FAE9}" type="presParOf" srcId="{CBDD5D59-5C9B-4A5E-8C25-CE0765350F72}" destId="{F5D6E114-5823-4C4B-841E-712DE604625F}" srcOrd="0" destOrd="0" presId="urn:microsoft.com/office/officeart/2008/layout/VerticalCurvedList"/>
    <dgm:cxn modelId="{B7C797B8-6C45-41A5-B5CC-298A80E6F8E5}" type="presParOf" srcId="{3E239E7F-5401-450A-9399-995CE5E7B734}" destId="{488D87B8-D2CC-4009-B98C-0E8D12E691BD}" srcOrd="3" destOrd="0" presId="urn:microsoft.com/office/officeart/2008/layout/VerticalCurvedList"/>
    <dgm:cxn modelId="{10CD1CE0-B70D-4808-8613-109E5522D779}" type="presParOf" srcId="{3E239E7F-5401-450A-9399-995CE5E7B734}" destId="{EDBBE3BA-1112-4A08-B241-6DDA8A5ACCD7}" srcOrd="4" destOrd="0" presId="urn:microsoft.com/office/officeart/2008/layout/VerticalCurvedList"/>
    <dgm:cxn modelId="{B07BFB72-9BA3-4D44-A2D2-A1EB5254E853}" type="presParOf" srcId="{EDBBE3BA-1112-4A08-B241-6DDA8A5ACCD7}" destId="{DE9CFEB6-C7D2-42FE-BB74-55F6FE8044F7}" srcOrd="0" destOrd="0" presId="urn:microsoft.com/office/officeart/2008/layout/VerticalCurvedList"/>
    <dgm:cxn modelId="{92C2469E-E13B-4309-A229-7A7A57A5CFC6}" type="presParOf" srcId="{3E239E7F-5401-450A-9399-995CE5E7B734}" destId="{1F4F100F-AC21-4EDE-B0BD-E77962069958}" srcOrd="5" destOrd="0" presId="urn:microsoft.com/office/officeart/2008/layout/VerticalCurvedList"/>
    <dgm:cxn modelId="{EF20E7D8-E9F6-48BC-817B-60A1B72CF1C3}" type="presParOf" srcId="{3E239E7F-5401-450A-9399-995CE5E7B734}" destId="{91F5B21C-B768-41DC-A7FE-F7FFFB1A49D4}" srcOrd="6" destOrd="0" presId="urn:microsoft.com/office/officeart/2008/layout/VerticalCurvedList"/>
    <dgm:cxn modelId="{DD44FE30-159A-4A20-87FD-2BBC5CBB071D}" type="presParOf" srcId="{91F5B21C-B768-41DC-A7FE-F7FFFB1A49D4}" destId="{C39A584A-E611-422D-8DF1-182B0CBEC16D}" srcOrd="0" destOrd="0" presId="urn:microsoft.com/office/officeart/2008/layout/VerticalCurv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AD6667-51F4-4787-9CC3-63F064465896}"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US"/>
        </a:p>
      </dgm:t>
    </dgm:pt>
    <dgm:pt modelId="{80627192-04EC-4CEC-83E4-D99632CA690E}">
      <dgm:prSet phldrT="[Text]" phldr="0"/>
      <dgm:spPr/>
      <dgm:t>
        <a:bodyPr/>
        <a:lstStyle/>
        <a:p>
          <a:r>
            <a:rPr lang="en-US" dirty="0"/>
            <a:t>Cognitive changes</a:t>
          </a:r>
        </a:p>
      </dgm:t>
    </dgm:pt>
    <dgm:pt modelId="{F72BE589-CC1D-455F-97C6-699CA8361F3A}" type="parTrans" cxnId="{2C156123-6568-4655-B4AA-1F3E6B739C87}">
      <dgm:prSet/>
      <dgm:spPr/>
      <dgm:t>
        <a:bodyPr/>
        <a:lstStyle/>
        <a:p>
          <a:endParaRPr lang="en-US"/>
        </a:p>
      </dgm:t>
    </dgm:pt>
    <dgm:pt modelId="{7639C0B5-A094-43BC-A839-9D72F2F87400}" type="sibTrans" cxnId="{2C156123-6568-4655-B4AA-1F3E6B739C87}">
      <dgm:prSet/>
      <dgm:spPr/>
      <dgm:t>
        <a:bodyPr/>
        <a:lstStyle/>
        <a:p>
          <a:endParaRPr lang="en-US"/>
        </a:p>
      </dgm:t>
    </dgm:pt>
    <dgm:pt modelId="{6A6A55C8-30E8-4329-B2B6-DCACC5AE5548}">
      <dgm:prSet phldrT="[Text]" phldr="0"/>
      <dgm:spPr/>
      <dgm:t>
        <a:bodyPr/>
        <a:lstStyle/>
        <a:p>
          <a:r>
            <a:rPr lang="en-US" dirty="0"/>
            <a:t>Slower information processing</a:t>
          </a:r>
        </a:p>
      </dgm:t>
    </dgm:pt>
    <dgm:pt modelId="{3C3F7449-D165-4152-841B-D2ED193488E1}" type="parTrans" cxnId="{570A146B-48CD-4F99-9768-6878973B27CA}">
      <dgm:prSet/>
      <dgm:spPr/>
      <dgm:t>
        <a:bodyPr/>
        <a:lstStyle/>
        <a:p>
          <a:endParaRPr lang="en-US"/>
        </a:p>
      </dgm:t>
    </dgm:pt>
    <dgm:pt modelId="{ABA3FAEB-EF90-4CF1-8BFA-9BC8F73E25D5}" type="sibTrans" cxnId="{570A146B-48CD-4F99-9768-6878973B27CA}">
      <dgm:prSet/>
      <dgm:spPr/>
      <dgm:t>
        <a:bodyPr/>
        <a:lstStyle/>
        <a:p>
          <a:endParaRPr lang="en-US"/>
        </a:p>
      </dgm:t>
    </dgm:pt>
    <dgm:pt modelId="{CE7323B9-946D-4949-8839-6B6CC70207CE}">
      <dgm:prSet phldrT="[Text]" phldr="0"/>
      <dgm:spPr/>
      <dgm:t>
        <a:bodyPr/>
        <a:lstStyle/>
        <a:p>
          <a:r>
            <a:rPr lang="en-US" dirty="0"/>
            <a:t>Reduced attention and concentration</a:t>
          </a:r>
        </a:p>
      </dgm:t>
    </dgm:pt>
    <dgm:pt modelId="{CCA3C722-702C-49E1-A456-C61EB00465D3}" type="parTrans" cxnId="{C3ADF9D8-885E-4BD0-B5B3-B190D1408829}">
      <dgm:prSet/>
      <dgm:spPr/>
      <dgm:t>
        <a:bodyPr/>
        <a:lstStyle/>
        <a:p>
          <a:endParaRPr lang="en-US"/>
        </a:p>
      </dgm:t>
    </dgm:pt>
    <dgm:pt modelId="{1EF68195-97AD-471E-B625-C1E5EEF4DD42}" type="sibTrans" cxnId="{C3ADF9D8-885E-4BD0-B5B3-B190D1408829}">
      <dgm:prSet/>
      <dgm:spPr/>
      <dgm:t>
        <a:bodyPr/>
        <a:lstStyle/>
        <a:p>
          <a:endParaRPr lang="en-US"/>
        </a:p>
      </dgm:t>
    </dgm:pt>
    <dgm:pt modelId="{15D0945C-D9BB-4037-9405-8C32C6FABD51}">
      <dgm:prSet phldrT="[Text]" phldr="0"/>
      <dgm:spPr/>
      <dgm:t>
        <a:bodyPr/>
        <a:lstStyle/>
        <a:p>
          <a:r>
            <a:rPr lang="en-US" dirty="0"/>
            <a:t>Physical changes</a:t>
          </a:r>
        </a:p>
      </dgm:t>
    </dgm:pt>
    <dgm:pt modelId="{45232599-7A08-4155-98A2-E743C9131383}" type="sibTrans" cxnId="{5AA417B4-5C29-4BF4-B049-AFF4FEB7AB61}">
      <dgm:prSet/>
      <dgm:spPr/>
      <dgm:t>
        <a:bodyPr/>
        <a:lstStyle/>
        <a:p>
          <a:endParaRPr lang="en-US"/>
        </a:p>
      </dgm:t>
    </dgm:pt>
    <dgm:pt modelId="{BE8E3463-1E68-4DD1-9EE5-6D84338AB6EE}" type="parTrans" cxnId="{5AA417B4-5C29-4BF4-B049-AFF4FEB7AB61}">
      <dgm:prSet/>
      <dgm:spPr/>
      <dgm:t>
        <a:bodyPr/>
        <a:lstStyle/>
        <a:p>
          <a:endParaRPr lang="en-US"/>
        </a:p>
      </dgm:t>
    </dgm:pt>
    <dgm:pt modelId="{2E1A7E6D-0FB7-42A4-8DDA-FE7AB3891E5F}">
      <dgm:prSet phldrT="[Text]" phldr="0"/>
      <dgm:spPr/>
      <dgm:t>
        <a:bodyPr/>
        <a:lstStyle/>
        <a:p>
          <a:r>
            <a:rPr lang="en-US" dirty="0"/>
            <a:t>Reduced muscle mass</a:t>
          </a:r>
        </a:p>
      </dgm:t>
    </dgm:pt>
    <dgm:pt modelId="{EFBC3D62-E4F9-4DA3-8820-2149A331F390}" type="sibTrans" cxnId="{F6B5A0D4-395C-4B8F-BEE5-C4873453AEBF}">
      <dgm:prSet/>
      <dgm:spPr/>
      <dgm:t>
        <a:bodyPr/>
        <a:lstStyle/>
        <a:p>
          <a:endParaRPr lang="en-US"/>
        </a:p>
      </dgm:t>
    </dgm:pt>
    <dgm:pt modelId="{3E132955-8D9F-46A6-8F1C-4CA9EFA843B1}" type="parTrans" cxnId="{F6B5A0D4-395C-4B8F-BEE5-C4873453AEBF}">
      <dgm:prSet/>
      <dgm:spPr/>
      <dgm:t>
        <a:bodyPr/>
        <a:lstStyle/>
        <a:p>
          <a:endParaRPr lang="en-US"/>
        </a:p>
      </dgm:t>
    </dgm:pt>
    <dgm:pt modelId="{59A47131-D5BC-4F9C-A6F3-088278DACBFD}">
      <dgm:prSet phldrT="[Text]" phldr="0"/>
      <dgm:spPr/>
      <dgm:t>
        <a:bodyPr/>
        <a:lstStyle/>
        <a:p>
          <a:r>
            <a:rPr lang="en-US" dirty="0"/>
            <a:t>Poor balance</a:t>
          </a:r>
        </a:p>
      </dgm:t>
    </dgm:pt>
    <dgm:pt modelId="{D4F3E381-853E-4FD5-8374-977AFBC1756A}" type="sibTrans" cxnId="{BE2BA651-66C8-45F4-86F2-B294C7D5C01D}">
      <dgm:prSet/>
      <dgm:spPr/>
      <dgm:t>
        <a:bodyPr/>
        <a:lstStyle/>
        <a:p>
          <a:endParaRPr lang="en-US"/>
        </a:p>
      </dgm:t>
    </dgm:pt>
    <dgm:pt modelId="{FEA56072-6444-499E-A8BB-0D8CCEC26793}" type="parTrans" cxnId="{BE2BA651-66C8-45F4-86F2-B294C7D5C01D}">
      <dgm:prSet/>
      <dgm:spPr/>
      <dgm:t>
        <a:bodyPr/>
        <a:lstStyle/>
        <a:p>
          <a:endParaRPr lang="en-US"/>
        </a:p>
      </dgm:t>
    </dgm:pt>
    <dgm:pt modelId="{E50E9C2E-18C1-46C4-8000-2E25981A37AF}">
      <dgm:prSet phldrT="[Text]" phldr="0"/>
      <dgm:spPr/>
      <dgm:t>
        <a:bodyPr/>
        <a:lstStyle/>
        <a:p>
          <a:r>
            <a:rPr lang="en-US" dirty="0"/>
            <a:t>Chronic illnesses</a:t>
          </a:r>
        </a:p>
      </dgm:t>
    </dgm:pt>
    <dgm:pt modelId="{9F5D5006-C78A-4F51-A7E4-344D8E285625}" type="sibTrans" cxnId="{079FEF16-3D88-4D5B-A55E-2D1D80D154B0}">
      <dgm:prSet/>
      <dgm:spPr/>
      <dgm:t>
        <a:bodyPr/>
        <a:lstStyle/>
        <a:p>
          <a:endParaRPr lang="en-US"/>
        </a:p>
      </dgm:t>
    </dgm:pt>
    <dgm:pt modelId="{7777E615-5973-447D-BE55-6030CFD43BC2}" type="parTrans" cxnId="{079FEF16-3D88-4D5B-A55E-2D1D80D154B0}">
      <dgm:prSet/>
      <dgm:spPr/>
      <dgm:t>
        <a:bodyPr/>
        <a:lstStyle/>
        <a:p>
          <a:endParaRPr lang="en-US"/>
        </a:p>
      </dgm:t>
    </dgm:pt>
    <dgm:pt modelId="{598FDCC2-662E-441C-8AEF-67FF75F19A34}">
      <dgm:prSet phldrT="[Text]" phldr="0"/>
      <dgm:spPr/>
      <dgm:t>
        <a:bodyPr/>
        <a:lstStyle/>
        <a:p>
          <a:r>
            <a:rPr lang="en-US" dirty="0"/>
            <a:t>Mild memory difficulties</a:t>
          </a:r>
        </a:p>
      </dgm:t>
    </dgm:pt>
    <dgm:pt modelId="{23738844-828C-45FD-991F-A9361DBD972D}" type="parTrans" cxnId="{F02CAD9D-69F6-4736-A056-4C5DEC53FB13}">
      <dgm:prSet/>
      <dgm:spPr/>
      <dgm:t>
        <a:bodyPr/>
        <a:lstStyle/>
        <a:p>
          <a:endParaRPr lang="en-US"/>
        </a:p>
      </dgm:t>
    </dgm:pt>
    <dgm:pt modelId="{539020F6-42B3-4ECE-B0FB-21B8D50B752A}" type="sibTrans" cxnId="{F02CAD9D-69F6-4736-A056-4C5DEC53FB13}">
      <dgm:prSet/>
      <dgm:spPr/>
      <dgm:t>
        <a:bodyPr/>
        <a:lstStyle/>
        <a:p>
          <a:endParaRPr lang="en-US"/>
        </a:p>
      </dgm:t>
    </dgm:pt>
    <dgm:pt modelId="{A13F6635-2469-410D-A17C-9173D2A5ADB8}" type="pres">
      <dgm:prSet presAssocID="{3BAD6667-51F4-4787-9CC3-63F064465896}" presName="linearFlow" presStyleCnt="0">
        <dgm:presLayoutVars>
          <dgm:dir/>
          <dgm:animLvl val="lvl"/>
          <dgm:resizeHandles/>
        </dgm:presLayoutVars>
      </dgm:prSet>
      <dgm:spPr/>
    </dgm:pt>
    <dgm:pt modelId="{77E74BD1-9403-4E44-A938-556E914227BD}" type="pres">
      <dgm:prSet presAssocID="{15D0945C-D9BB-4037-9405-8C32C6FABD51}" presName="compositeNode" presStyleCnt="0">
        <dgm:presLayoutVars>
          <dgm:bulletEnabled val="1"/>
        </dgm:presLayoutVars>
      </dgm:prSet>
      <dgm:spPr/>
    </dgm:pt>
    <dgm:pt modelId="{385B5376-93B4-4B05-8937-0A1D95F9906A}" type="pres">
      <dgm:prSet presAssocID="{15D0945C-D9BB-4037-9405-8C32C6FABD51}" presName="image" presStyleLbl="fgImgPlace1" presStyleIdx="0" presStyleCnt="2"/>
      <dgm:spPr>
        <a:blipFill>
          <a:blip xmlns:r="http://schemas.openxmlformats.org/officeDocument/2006/relationships" r:embed="rId1"/>
          <a:srcRect/>
          <a:stretch>
            <a:fillRect l="-68000" r="-68000"/>
          </a:stretch>
        </a:blipFill>
        <a:ln>
          <a:solidFill>
            <a:schemeClr val="accent1"/>
          </a:solidFill>
        </a:ln>
      </dgm:spPr>
      <dgm:extLst>
        <a:ext uri="{E40237B7-FDA0-4F09-8148-C483321AD2D9}">
          <dgm14:cNvPr xmlns:dgm14="http://schemas.microsoft.com/office/drawing/2010/diagram" id="0" name="" descr="Wheelchair on pink background"/>
        </a:ext>
      </dgm:extLst>
    </dgm:pt>
    <dgm:pt modelId="{5493D585-5B64-430E-A616-F2CA6DF9FCB7}" type="pres">
      <dgm:prSet presAssocID="{15D0945C-D9BB-4037-9405-8C32C6FABD51}" presName="childNode" presStyleLbl="node1" presStyleIdx="0" presStyleCnt="2">
        <dgm:presLayoutVars>
          <dgm:bulletEnabled val="1"/>
        </dgm:presLayoutVars>
      </dgm:prSet>
      <dgm:spPr/>
    </dgm:pt>
    <dgm:pt modelId="{BF024E94-3381-4099-8365-4895559C057F}" type="pres">
      <dgm:prSet presAssocID="{15D0945C-D9BB-4037-9405-8C32C6FABD51}" presName="parentNode" presStyleLbl="revTx" presStyleIdx="0" presStyleCnt="2">
        <dgm:presLayoutVars>
          <dgm:chMax val="0"/>
          <dgm:bulletEnabled val="1"/>
        </dgm:presLayoutVars>
      </dgm:prSet>
      <dgm:spPr/>
    </dgm:pt>
    <dgm:pt modelId="{5549F6E8-57A8-46D5-B238-3F80F9AE9443}" type="pres">
      <dgm:prSet presAssocID="{45232599-7A08-4155-98A2-E743C9131383}" presName="sibTrans" presStyleCnt="0"/>
      <dgm:spPr/>
    </dgm:pt>
    <dgm:pt modelId="{C3394CC3-F9DE-4643-B38D-1DFE1ECE0E8E}" type="pres">
      <dgm:prSet presAssocID="{80627192-04EC-4CEC-83E4-D99632CA690E}" presName="compositeNode" presStyleCnt="0">
        <dgm:presLayoutVars>
          <dgm:bulletEnabled val="1"/>
        </dgm:presLayoutVars>
      </dgm:prSet>
      <dgm:spPr/>
    </dgm:pt>
    <dgm:pt modelId="{D854C146-E0A2-4CF4-8103-B3E74D08EF0D}" type="pres">
      <dgm:prSet presAssocID="{80627192-04EC-4CEC-83E4-D99632CA690E}" presName="image" presStyleLbl="fgImgPlace1" presStyleIdx="1" presStyleCnt="2"/>
      <dgm:spPr>
        <a:blipFill>
          <a:blip xmlns:r="http://schemas.openxmlformats.org/officeDocument/2006/relationships" r:embed="rId2"/>
          <a:srcRect/>
          <a:stretch>
            <a:fillRect t="-25000" b="-25000"/>
          </a:stretch>
        </a:blipFill>
        <a:ln>
          <a:solidFill>
            <a:schemeClr val="accent1"/>
          </a:solidFill>
        </a:ln>
      </dgm:spPr>
      <dgm:extLst>
        <a:ext uri="{E40237B7-FDA0-4F09-8148-C483321AD2D9}">
          <dgm14:cNvPr xmlns:dgm14="http://schemas.microsoft.com/office/drawing/2010/diagram" id="0" name="" descr="Paper head with arrow"/>
        </a:ext>
      </dgm:extLst>
    </dgm:pt>
    <dgm:pt modelId="{D938121B-0444-4358-9B45-8BE1D292C946}" type="pres">
      <dgm:prSet presAssocID="{80627192-04EC-4CEC-83E4-D99632CA690E}" presName="childNode" presStyleLbl="node1" presStyleIdx="1" presStyleCnt="2">
        <dgm:presLayoutVars>
          <dgm:bulletEnabled val="1"/>
        </dgm:presLayoutVars>
      </dgm:prSet>
      <dgm:spPr/>
    </dgm:pt>
    <dgm:pt modelId="{B8B670A3-9EBA-444D-9215-AE25AFB0FD07}" type="pres">
      <dgm:prSet presAssocID="{80627192-04EC-4CEC-83E4-D99632CA690E}" presName="parentNode" presStyleLbl="revTx" presStyleIdx="1" presStyleCnt="2">
        <dgm:presLayoutVars>
          <dgm:chMax val="0"/>
          <dgm:bulletEnabled val="1"/>
        </dgm:presLayoutVars>
      </dgm:prSet>
      <dgm:spPr/>
    </dgm:pt>
  </dgm:ptLst>
  <dgm:cxnLst>
    <dgm:cxn modelId="{079FEF16-3D88-4D5B-A55E-2D1D80D154B0}" srcId="{15D0945C-D9BB-4037-9405-8C32C6FABD51}" destId="{E50E9C2E-18C1-46C4-8000-2E25981A37AF}" srcOrd="2" destOrd="0" parTransId="{7777E615-5973-447D-BE55-6030CFD43BC2}" sibTransId="{9F5D5006-C78A-4F51-A7E4-344D8E285625}"/>
    <dgm:cxn modelId="{2C156123-6568-4655-B4AA-1F3E6B739C87}" srcId="{3BAD6667-51F4-4787-9CC3-63F064465896}" destId="{80627192-04EC-4CEC-83E4-D99632CA690E}" srcOrd="1" destOrd="0" parTransId="{F72BE589-CC1D-455F-97C6-699CA8361F3A}" sibTransId="{7639C0B5-A094-43BC-A839-9D72F2F87400}"/>
    <dgm:cxn modelId="{E8A1FE3B-E597-4B3C-AD7D-A85CCD8A9BBB}" type="presOf" srcId="{CE7323B9-946D-4949-8839-6B6CC70207CE}" destId="{D938121B-0444-4358-9B45-8BE1D292C946}" srcOrd="0" destOrd="1" presId="urn:microsoft.com/office/officeart/2005/8/layout/hList2"/>
    <dgm:cxn modelId="{A5A3033C-6B5C-490E-BA00-D3FA0D5E9CCA}" type="presOf" srcId="{6A6A55C8-30E8-4329-B2B6-DCACC5AE5548}" destId="{D938121B-0444-4358-9B45-8BE1D292C946}" srcOrd="0" destOrd="0" presId="urn:microsoft.com/office/officeart/2005/8/layout/hList2"/>
    <dgm:cxn modelId="{570A146B-48CD-4F99-9768-6878973B27CA}" srcId="{80627192-04EC-4CEC-83E4-D99632CA690E}" destId="{6A6A55C8-30E8-4329-B2B6-DCACC5AE5548}" srcOrd="0" destOrd="0" parTransId="{3C3F7449-D165-4152-841B-D2ED193488E1}" sibTransId="{ABA3FAEB-EF90-4CF1-8BFA-9BC8F73E25D5}"/>
    <dgm:cxn modelId="{BE2BA651-66C8-45F4-86F2-B294C7D5C01D}" srcId="{15D0945C-D9BB-4037-9405-8C32C6FABD51}" destId="{59A47131-D5BC-4F9C-A6F3-088278DACBFD}" srcOrd="1" destOrd="0" parTransId="{FEA56072-6444-499E-A8BB-0D8CCEC26793}" sibTransId="{D4F3E381-853E-4FD5-8374-977AFBC1756A}"/>
    <dgm:cxn modelId="{C9FCE054-E8FD-4927-929A-818B1560DB4A}" type="presOf" srcId="{80627192-04EC-4CEC-83E4-D99632CA690E}" destId="{B8B670A3-9EBA-444D-9215-AE25AFB0FD07}" srcOrd="0" destOrd="0" presId="urn:microsoft.com/office/officeart/2005/8/layout/hList2"/>
    <dgm:cxn modelId="{3EF34095-6714-44A1-8054-2D558924219D}" type="presOf" srcId="{15D0945C-D9BB-4037-9405-8C32C6FABD51}" destId="{BF024E94-3381-4099-8365-4895559C057F}" srcOrd="0" destOrd="0" presId="urn:microsoft.com/office/officeart/2005/8/layout/hList2"/>
    <dgm:cxn modelId="{F02CAD9D-69F6-4736-A056-4C5DEC53FB13}" srcId="{80627192-04EC-4CEC-83E4-D99632CA690E}" destId="{598FDCC2-662E-441C-8AEF-67FF75F19A34}" srcOrd="2" destOrd="0" parTransId="{23738844-828C-45FD-991F-A9361DBD972D}" sibTransId="{539020F6-42B3-4ECE-B0FB-21B8D50B752A}"/>
    <dgm:cxn modelId="{356E27AC-6869-45DE-B9E9-16A285891C85}" type="presOf" srcId="{59A47131-D5BC-4F9C-A6F3-088278DACBFD}" destId="{5493D585-5B64-430E-A616-F2CA6DF9FCB7}" srcOrd="0" destOrd="1" presId="urn:microsoft.com/office/officeart/2005/8/layout/hList2"/>
    <dgm:cxn modelId="{5AA417B4-5C29-4BF4-B049-AFF4FEB7AB61}" srcId="{3BAD6667-51F4-4787-9CC3-63F064465896}" destId="{15D0945C-D9BB-4037-9405-8C32C6FABD51}" srcOrd="0" destOrd="0" parTransId="{BE8E3463-1E68-4DD1-9EE5-6D84338AB6EE}" sibTransId="{45232599-7A08-4155-98A2-E743C9131383}"/>
    <dgm:cxn modelId="{78A8BABD-19BD-4DB9-9D59-B80F7DC5AEF6}" type="presOf" srcId="{E50E9C2E-18C1-46C4-8000-2E25981A37AF}" destId="{5493D585-5B64-430E-A616-F2CA6DF9FCB7}" srcOrd="0" destOrd="2" presId="urn:microsoft.com/office/officeart/2005/8/layout/hList2"/>
    <dgm:cxn modelId="{F6B5A0D4-395C-4B8F-BEE5-C4873453AEBF}" srcId="{15D0945C-D9BB-4037-9405-8C32C6FABD51}" destId="{2E1A7E6D-0FB7-42A4-8DDA-FE7AB3891E5F}" srcOrd="0" destOrd="0" parTransId="{3E132955-8D9F-46A6-8F1C-4CA9EFA843B1}" sibTransId="{EFBC3D62-E4F9-4DA3-8820-2149A331F390}"/>
    <dgm:cxn modelId="{E4F616D8-97CD-4944-A446-7687159A557E}" type="presOf" srcId="{3BAD6667-51F4-4787-9CC3-63F064465896}" destId="{A13F6635-2469-410D-A17C-9173D2A5ADB8}" srcOrd="0" destOrd="0" presId="urn:microsoft.com/office/officeart/2005/8/layout/hList2"/>
    <dgm:cxn modelId="{C3ADF9D8-885E-4BD0-B5B3-B190D1408829}" srcId="{80627192-04EC-4CEC-83E4-D99632CA690E}" destId="{CE7323B9-946D-4949-8839-6B6CC70207CE}" srcOrd="1" destOrd="0" parTransId="{CCA3C722-702C-49E1-A456-C61EB00465D3}" sibTransId="{1EF68195-97AD-471E-B625-C1E5EEF4DD42}"/>
    <dgm:cxn modelId="{8C466CDA-2155-4F56-A31A-3EC50F03E779}" type="presOf" srcId="{2E1A7E6D-0FB7-42A4-8DDA-FE7AB3891E5F}" destId="{5493D585-5B64-430E-A616-F2CA6DF9FCB7}" srcOrd="0" destOrd="0" presId="urn:microsoft.com/office/officeart/2005/8/layout/hList2"/>
    <dgm:cxn modelId="{CFBE33F0-079A-4ACC-AF20-1C598F7929E8}" type="presOf" srcId="{598FDCC2-662E-441C-8AEF-67FF75F19A34}" destId="{D938121B-0444-4358-9B45-8BE1D292C946}" srcOrd="0" destOrd="2" presId="urn:microsoft.com/office/officeart/2005/8/layout/hList2"/>
    <dgm:cxn modelId="{13790CCF-F6B2-4CBB-9435-5D961A998CA9}" type="presParOf" srcId="{A13F6635-2469-410D-A17C-9173D2A5ADB8}" destId="{77E74BD1-9403-4E44-A938-556E914227BD}" srcOrd="0" destOrd="0" presId="urn:microsoft.com/office/officeart/2005/8/layout/hList2"/>
    <dgm:cxn modelId="{669BEC45-55C7-4237-8554-59AE5C00B454}" type="presParOf" srcId="{77E74BD1-9403-4E44-A938-556E914227BD}" destId="{385B5376-93B4-4B05-8937-0A1D95F9906A}" srcOrd="0" destOrd="0" presId="urn:microsoft.com/office/officeart/2005/8/layout/hList2"/>
    <dgm:cxn modelId="{C9B289B2-D474-46FC-B3D6-EE1FCE133432}" type="presParOf" srcId="{77E74BD1-9403-4E44-A938-556E914227BD}" destId="{5493D585-5B64-430E-A616-F2CA6DF9FCB7}" srcOrd="1" destOrd="0" presId="urn:microsoft.com/office/officeart/2005/8/layout/hList2"/>
    <dgm:cxn modelId="{723194F9-4645-4C49-879E-8DC80221D61D}" type="presParOf" srcId="{77E74BD1-9403-4E44-A938-556E914227BD}" destId="{BF024E94-3381-4099-8365-4895559C057F}" srcOrd="2" destOrd="0" presId="urn:microsoft.com/office/officeart/2005/8/layout/hList2"/>
    <dgm:cxn modelId="{9E533021-6A24-49CE-9302-4F05C2D20945}" type="presParOf" srcId="{A13F6635-2469-410D-A17C-9173D2A5ADB8}" destId="{5549F6E8-57A8-46D5-B238-3F80F9AE9443}" srcOrd="1" destOrd="0" presId="urn:microsoft.com/office/officeart/2005/8/layout/hList2"/>
    <dgm:cxn modelId="{543B5CC9-D700-44D4-A075-3145FD72F0EA}" type="presParOf" srcId="{A13F6635-2469-410D-A17C-9173D2A5ADB8}" destId="{C3394CC3-F9DE-4643-B38D-1DFE1ECE0E8E}" srcOrd="2" destOrd="0" presId="urn:microsoft.com/office/officeart/2005/8/layout/hList2"/>
    <dgm:cxn modelId="{9624B878-5088-4821-A1F2-9EA94AE6845B}" type="presParOf" srcId="{C3394CC3-F9DE-4643-B38D-1DFE1ECE0E8E}" destId="{D854C146-E0A2-4CF4-8103-B3E74D08EF0D}" srcOrd="0" destOrd="0" presId="urn:microsoft.com/office/officeart/2005/8/layout/hList2"/>
    <dgm:cxn modelId="{AC212FC5-E0C6-4E05-8ADA-2BCF6216E838}" type="presParOf" srcId="{C3394CC3-F9DE-4643-B38D-1DFE1ECE0E8E}" destId="{D938121B-0444-4358-9B45-8BE1D292C946}" srcOrd="1" destOrd="0" presId="urn:microsoft.com/office/officeart/2005/8/layout/hList2"/>
    <dgm:cxn modelId="{A66519BC-C207-4A81-A244-B1C235EA480A}" type="presParOf" srcId="{C3394CC3-F9DE-4643-B38D-1DFE1ECE0E8E}" destId="{B8B670A3-9EBA-444D-9215-AE25AFB0FD07}" srcOrd="2" destOrd="0" presId="urn:microsoft.com/office/officeart/2005/8/layout/h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2B90164-7D55-4ECE-91A2-D3C3ECF4E42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83C7E7A6-2427-4274-86F6-B355EA815F86}">
      <dgm:prSet phldrT="[Text]"/>
      <dgm:spPr/>
      <dgm:t>
        <a:bodyPr/>
        <a:lstStyle/>
        <a:p>
          <a:pPr>
            <a:buSzPts val="1000"/>
            <a:buFont typeface="Symbol" panose="05050102010706020507" pitchFamily="18" charset="2"/>
            <a:buChar char=""/>
          </a:pPr>
          <a:r>
            <a:rPr lang="en-US" dirty="0">
              <a:latin typeface="Arial" panose="020B0604020202020204" pitchFamily="34" charset="0"/>
              <a:cs typeface="Arial" panose="020B0604020202020204" pitchFamily="34" charset="0"/>
            </a:rPr>
            <a:t>Inequality in service provision</a:t>
          </a:r>
        </a:p>
      </dgm:t>
    </dgm:pt>
    <dgm:pt modelId="{8016DC05-EC65-4C24-9ADA-433A514F1FCF}" type="parTrans" cxnId="{CF4F81EB-41A1-4F97-9B06-03BB3DA77E34}">
      <dgm:prSet/>
      <dgm:spPr/>
      <dgm:t>
        <a:bodyPr/>
        <a:lstStyle/>
        <a:p>
          <a:endParaRPr lang="en-US"/>
        </a:p>
      </dgm:t>
    </dgm:pt>
    <dgm:pt modelId="{A144C148-2E51-42AB-B9D2-40FC7E26D50B}" type="sibTrans" cxnId="{CF4F81EB-41A1-4F97-9B06-03BB3DA77E34}">
      <dgm:prSet/>
      <dgm:spPr/>
      <dgm:t>
        <a:bodyPr/>
        <a:lstStyle/>
        <a:p>
          <a:endParaRPr lang="en-US"/>
        </a:p>
      </dgm:t>
    </dgm:pt>
    <dgm:pt modelId="{AB70E63C-55B0-42A7-87F1-02596F0DAF30}">
      <dgm:prSet phldrT="[Text]"/>
      <dgm:spPr/>
      <dgm:t>
        <a:bodyPr/>
        <a:lstStyle/>
        <a:p>
          <a:pPr>
            <a:buSzPts val="1000"/>
            <a:buFont typeface="Symbol" panose="05050102010706020507" pitchFamily="18" charset="2"/>
            <a:buChar char=""/>
          </a:pPr>
          <a:r>
            <a:rPr lang="en-US" dirty="0">
              <a:latin typeface="Arial" panose="020B0604020202020204" pitchFamily="34" charset="0"/>
              <a:cs typeface="Arial" panose="020B0604020202020204" pitchFamily="34" charset="0"/>
            </a:rPr>
            <a:t>Delayed support after hospital discharge</a:t>
          </a:r>
        </a:p>
      </dgm:t>
    </dgm:pt>
    <dgm:pt modelId="{0B3456A9-BEA8-471A-8E03-77BDC2CFAD87}" type="parTrans" cxnId="{B55A4D7B-13B1-48C9-A1CF-E43375AC2C12}">
      <dgm:prSet/>
      <dgm:spPr/>
      <dgm:t>
        <a:bodyPr/>
        <a:lstStyle/>
        <a:p>
          <a:endParaRPr lang="en-US"/>
        </a:p>
      </dgm:t>
    </dgm:pt>
    <dgm:pt modelId="{E1747B22-31F4-4736-A69A-73D1C3F4B38E}" type="sibTrans" cxnId="{B55A4D7B-13B1-48C9-A1CF-E43375AC2C12}">
      <dgm:prSet/>
      <dgm:spPr/>
      <dgm:t>
        <a:bodyPr/>
        <a:lstStyle/>
        <a:p>
          <a:endParaRPr lang="en-US"/>
        </a:p>
      </dgm:t>
    </dgm:pt>
    <dgm:pt modelId="{6EEB3C4C-30E2-4EBF-99CE-5089763EB585}">
      <dgm:prSet phldrT="[Text]"/>
      <dgm:spPr/>
      <dgm:t>
        <a:bodyPr/>
        <a:lstStyle/>
        <a:p>
          <a:pPr>
            <a:buSzPts val="1000"/>
            <a:buFont typeface="Symbol" panose="05050102010706020507" pitchFamily="18" charset="2"/>
            <a:buChar char=""/>
          </a:pPr>
          <a:r>
            <a:rPr lang="en-US" dirty="0">
              <a:latin typeface="Arial" panose="020B0604020202020204" pitchFamily="34" charset="0"/>
              <a:cs typeface="Arial" panose="020B0604020202020204" pitchFamily="34" charset="0"/>
            </a:rPr>
            <a:t>Long waiting times for appointments or treatments</a:t>
          </a:r>
        </a:p>
      </dgm:t>
    </dgm:pt>
    <dgm:pt modelId="{5E2B20BF-C0E5-4E5E-B5F3-39A2D6710AB7}" type="parTrans" cxnId="{13B74670-FC50-49A4-BAA1-4576AB650359}">
      <dgm:prSet/>
      <dgm:spPr/>
      <dgm:t>
        <a:bodyPr/>
        <a:lstStyle/>
        <a:p>
          <a:endParaRPr lang="en-US"/>
        </a:p>
      </dgm:t>
    </dgm:pt>
    <dgm:pt modelId="{95DC370F-10C1-4254-85BC-6456229F9F0C}" type="sibTrans" cxnId="{13B74670-FC50-49A4-BAA1-4576AB650359}">
      <dgm:prSet/>
      <dgm:spPr/>
      <dgm:t>
        <a:bodyPr/>
        <a:lstStyle/>
        <a:p>
          <a:endParaRPr lang="en-US"/>
        </a:p>
      </dgm:t>
    </dgm:pt>
    <dgm:pt modelId="{E8174F9C-7F5F-49CF-9749-EC41FBC5A0C2}">
      <dgm:prSet phldrT="[Text]"/>
      <dgm:spPr/>
      <dgm:t>
        <a:bodyPr/>
        <a:lstStyle/>
        <a:p>
          <a:pPr>
            <a:buSzPts val="1000"/>
            <a:buFont typeface="Symbol" panose="05050102010706020507" pitchFamily="18" charset="2"/>
            <a:buChar char=""/>
          </a:pPr>
          <a:r>
            <a:rPr lang="en-US" dirty="0"/>
            <a:t>Financial and policy barriers</a:t>
          </a:r>
        </a:p>
      </dgm:t>
    </dgm:pt>
    <dgm:pt modelId="{66624A7D-93F0-4D38-8B88-C08B30E9D32A}" type="parTrans" cxnId="{7EDDC6FA-E333-4413-95AE-A7D317A6607C}">
      <dgm:prSet/>
      <dgm:spPr/>
      <dgm:t>
        <a:bodyPr/>
        <a:lstStyle/>
        <a:p>
          <a:endParaRPr lang="en-US"/>
        </a:p>
      </dgm:t>
    </dgm:pt>
    <dgm:pt modelId="{405F78F4-DB27-44BB-8B62-9206A8D8819D}" type="sibTrans" cxnId="{7EDDC6FA-E333-4413-95AE-A7D317A6607C}">
      <dgm:prSet/>
      <dgm:spPr/>
      <dgm:t>
        <a:bodyPr/>
        <a:lstStyle/>
        <a:p>
          <a:endParaRPr lang="en-US"/>
        </a:p>
      </dgm:t>
    </dgm:pt>
    <dgm:pt modelId="{70717F19-576B-49EF-9E7E-62CC96498296}">
      <dgm:prSet phldrT="[Text]"/>
      <dgm:spPr/>
      <dgm:t>
        <a:bodyPr/>
        <a:lstStyle/>
        <a:p>
          <a:pPr>
            <a:buNone/>
          </a:pPr>
          <a:r>
            <a:rPr lang="en-US" dirty="0">
              <a:latin typeface="Arial" panose="020B0604020202020204" pitchFamily="34" charset="0"/>
              <a:cs typeface="Arial" panose="020B0604020202020204" pitchFamily="34" charset="0"/>
            </a:rPr>
            <a:t>Rising living and energy costs</a:t>
          </a:r>
        </a:p>
      </dgm:t>
    </dgm:pt>
    <dgm:pt modelId="{7923ABEE-833F-478C-A00D-D2C77D2C25A8}" type="parTrans" cxnId="{20E288BF-2038-4B55-ADB4-891BD8659DE3}">
      <dgm:prSet/>
      <dgm:spPr/>
      <dgm:t>
        <a:bodyPr/>
        <a:lstStyle/>
        <a:p>
          <a:endParaRPr lang="en-US"/>
        </a:p>
      </dgm:t>
    </dgm:pt>
    <dgm:pt modelId="{B37E2922-1EAA-4B95-B213-95D069632AA9}" type="sibTrans" cxnId="{20E288BF-2038-4B55-ADB4-891BD8659DE3}">
      <dgm:prSet/>
      <dgm:spPr/>
      <dgm:t>
        <a:bodyPr/>
        <a:lstStyle/>
        <a:p>
          <a:endParaRPr lang="en-US"/>
        </a:p>
      </dgm:t>
    </dgm:pt>
    <dgm:pt modelId="{96A17DB8-342E-4F98-BE2F-5446804884BB}">
      <dgm:prSet phldrT="[Text]"/>
      <dgm:spPr/>
      <dgm:t>
        <a:bodyPr/>
        <a:lstStyle/>
        <a:p>
          <a:pPr>
            <a:buNone/>
          </a:pPr>
          <a:r>
            <a:rPr lang="en-US" dirty="0">
              <a:latin typeface="Arial" panose="020B0604020202020204" pitchFamily="34" charset="0"/>
              <a:cs typeface="Arial" panose="020B0604020202020204" pitchFamily="34" charset="0"/>
            </a:rPr>
            <a:t>Costs of transport or private care</a:t>
          </a:r>
        </a:p>
      </dgm:t>
    </dgm:pt>
    <dgm:pt modelId="{9D014A21-BD14-407E-BEEF-D5A490B4FA50}" type="parTrans" cxnId="{9C9E0271-42FD-4D2D-878B-9DE4E87CB6E8}">
      <dgm:prSet/>
      <dgm:spPr/>
      <dgm:t>
        <a:bodyPr/>
        <a:lstStyle/>
        <a:p>
          <a:endParaRPr lang="en-US"/>
        </a:p>
      </dgm:t>
    </dgm:pt>
    <dgm:pt modelId="{4AEBE84F-2732-451B-9392-31FB44AE80BB}" type="sibTrans" cxnId="{9C9E0271-42FD-4D2D-878B-9DE4E87CB6E8}">
      <dgm:prSet/>
      <dgm:spPr/>
      <dgm:t>
        <a:bodyPr/>
        <a:lstStyle/>
        <a:p>
          <a:endParaRPr lang="en-US"/>
        </a:p>
      </dgm:t>
    </dgm:pt>
    <dgm:pt modelId="{692FED2C-0DB6-4EF2-B825-920DA9B89F63}">
      <dgm:prSet phldrT="[Text]"/>
      <dgm:spPr/>
      <dgm:t>
        <a:bodyPr/>
        <a:lstStyle/>
        <a:p>
          <a:pPr>
            <a:buNone/>
          </a:pPr>
          <a:r>
            <a:rPr lang="en-US" dirty="0"/>
            <a:t>Housing Challenges</a:t>
          </a:r>
        </a:p>
      </dgm:t>
    </dgm:pt>
    <dgm:pt modelId="{8A1C4AB8-3FF3-4D76-9211-15B58ED2D2C4}" type="parTrans" cxnId="{A8D72D8C-4491-4CA3-85E1-655D67243C29}">
      <dgm:prSet/>
      <dgm:spPr/>
      <dgm:t>
        <a:bodyPr/>
        <a:lstStyle/>
        <a:p>
          <a:endParaRPr lang="en-US"/>
        </a:p>
      </dgm:t>
    </dgm:pt>
    <dgm:pt modelId="{7752A848-4F45-436C-A380-79BE7DFE19DF}" type="sibTrans" cxnId="{A8D72D8C-4491-4CA3-85E1-655D67243C29}">
      <dgm:prSet/>
      <dgm:spPr/>
      <dgm:t>
        <a:bodyPr/>
        <a:lstStyle/>
        <a:p>
          <a:endParaRPr lang="en-US"/>
        </a:p>
      </dgm:t>
    </dgm:pt>
    <dgm:pt modelId="{9B9D4CFE-A550-44E8-9DAF-F3A3C69E41C3}">
      <dgm:prSet phldrT="[Text]"/>
      <dgm:spPr/>
      <dgm:t>
        <a:bodyPr/>
        <a:lstStyle/>
        <a:p>
          <a:pPr>
            <a:buNone/>
          </a:pPr>
          <a:r>
            <a:rPr lang="en-US" dirty="0">
              <a:latin typeface="Arial" panose="020B0604020202020204" pitchFamily="34" charset="0"/>
              <a:cs typeface="Arial" panose="020B0604020202020204" pitchFamily="34" charset="0"/>
            </a:rPr>
            <a:t>Stairs and inaccessible layouts</a:t>
          </a:r>
        </a:p>
      </dgm:t>
    </dgm:pt>
    <dgm:pt modelId="{45E3B2A4-AC9D-40FA-A2A5-1BF80CB9F05C}" type="parTrans" cxnId="{75491F05-07A3-4378-9F4E-E7ECB25A6BB9}">
      <dgm:prSet/>
      <dgm:spPr/>
      <dgm:t>
        <a:bodyPr/>
        <a:lstStyle/>
        <a:p>
          <a:endParaRPr lang="en-US"/>
        </a:p>
      </dgm:t>
    </dgm:pt>
    <dgm:pt modelId="{64EEDFC6-8152-47DA-865A-A2399E47D177}" type="sibTrans" cxnId="{75491F05-07A3-4378-9F4E-E7ECB25A6BB9}">
      <dgm:prSet/>
      <dgm:spPr/>
      <dgm:t>
        <a:bodyPr/>
        <a:lstStyle/>
        <a:p>
          <a:endParaRPr lang="en-US"/>
        </a:p>
      </dgm:t>
    </dgm:pt>
    <dgm:pt modelId="{39811521-A954-476A-A4F3-3CC33F9F6704}">
      <dgm:prSet phldrT="[Text]"/>
      <dgm:spPr/>
      <dgm:t>
        <a:bodyPr/>
        <a:lstStyle/>
        <a:p>
          <a:pPr>
            <a:buNone/>
          </a:pPr>
          <a:r>
            <a:rPr lang="en-US" dirty="0">
              <a:latin typeface="Arial" panose="020B0604020202020204" pitchFamily="34" charset="0"/>
              <a:cs typeface="Arial" panose="020B0604020202020204" pitchFamily="34" charset="0"/>
            </a:rPr>
            <a:t>Lack of adaptations (grab rails, walk-in showers)</a:t>
          </a:r>
        </a:p>
      </dgm:t>
    </dgm:pt>
    <dgm:pt modelId="{71B39B51-402C-44CD-8669-3A4A387D4B7F}" type="parTrans" cxnId="{1259336B-F047-4AF9-AD56-CA90C19AB37E}">
      <dgm:prSet/>
      <dgm:spPr/>
      <dgm:t>
        <a:bodyPr/>
        <a:lstStyle/>
        <a:p>
          <a:endParaRPr lang="en-US"/>
        </a:p>
      </dgm:t>
    </dgm:pt>
    <dgm:pt modelId="{3AB8BC1F-4BD3-475E-B69D-75EC45995E75}" type="sibTrans" cxnId="{1259336B-F047-4AF9-AD56-CA90C19AB37E}">
      <dgm:prSet/>
      <dgm:spPr/>
      <dgm:t>
        <a:bodyPr/>
        <a:lstStyle/>
        <a:p>
          <a:endParaRPr lang="en-US"/>
        </a:p>
      </dgm:t>
    </dgm:pt>
    <dgm:pt modelId="{9FC0FD39-C9C3-4E81-BEF1-B4B8B98E90E1}" type="pres">
      <dgm:prSet presAssocID="{F2B90164-7D55-4ECE-91A2-D3C3ECF4E42B}" presName="Name0" presStyleCnt="0">
        <dgm:presLayoutVars>
          <dgm:dir/>
          <dgm:animLvl val="lvl"/>
          <dgm:resizeHandles val="exact"/>
        </dgm:presLayoutVars>
      </dgm:prSet>
      <dgm:spPr/>
    </dgm:pt>
    <dgm:pt modelId="{5167B409-B448-4203-AD64-13D3ADCC8E3B}" type="pres">
      <dgm:prSet presAssocID="{692FED2C-0DB6-4EF2-B825-920DA9B89F63}" presName="boxAndChildren" presStyleCnt="0"/>
      <dgm:spPr/>
    </dgm:pt>
    <dgm:pt modelId="{F6A35C62-152F-4161-B85C-B39F3387448D}" type="pres">
      <dgm:prSet presAssocID="{692FED2C-0DB6-4EF2-B825-920DA9B89F63}" presName="parentTextBox" presStyleLbl="node1" presStyleIdx="0" presStyleCnt="3"/>
      <dgm:spPr/>
    </dgm:pt>
    <dgm:pt modelId="{DE86873D-F2C9-4D2E-BDFE-E547A5F21D05}" type="pres">
      <dgm:prSet presAssocID="{692FED2C-0DB6-4EF2-B825-920DA9B89F63}" presName="entireBox" presStyleLbl="node1" presStyleIdx="0" presStyleCnt="3"/>
      <dgm:spPr/>
    </dgm:pt>
    <dgm:pt modelId="{39445F35-5222-4B87-BC45-2EF1534429A1}" type="pres">
      <dgm:prSet presAssocID="{692FED2C-0DB6-4EF2-B825-920DA9B89F63}" presName="descendantBox" presStyleCnt="0"/>
      <dgm:spPr/>
    </dgm:pt>
    <dgm:pt modelId="{D935EFDF-6DE5-4C42-8ED7-207627EE0EB6}" type="pres">
      <dgm:prSet presAssocID="{9B9D4CFE-A550-44E8-9DAF-F3A3C69E41C3}" presName="childTextBox" presStyleLbl="fgAccFollowNode1" presStyleIdx="0" presStyleCnt="6" custLinFactNeighborX="-5" custLinFactNeighborY="2115">
        <dgm:presLayoutVars>
          <dgm:bulletEnabled val="1"/>
        </dgm:presLayoutVars>
      </dgm:prSet>
      <dgm:spPr/>
    </dgm:pt>
    <dgm:pt modelId="{C4B97DD4-9943-4478-8D1D-2645F483C57F}" type="pres">
      <dgm:prSet presAssocID="{39811521-A954-476A-A4F3-3CC33F9F6704}" presName="childTextBox" presStyleLbl="fgAccFollowNode1" presStyleIdx="1" presStyleCnt="6">
        <dgm:presLayoutVars>
          <dgm:bulletEnabled val="1"/>
        </dgm:presLayoutVars>
      </dgm:prSet>
      <dgm:spPr/>
    </dgm:pt>
    <dgm:pt modelId="{031F31D3-261B-48E3-9551-6960BF04573C}" type="pres">
      <dgm:prSet presAssocID="{405F78F4-DB27-44BB-8B62-9206A8D8819D}" presName="sp" presStyleCnt="0"/>
      <dgm:spPr/>
    </dgm:pt>
    <dgm:pt modelId="{B84F59DE-45C7-498E-96EF-3D2A3D94C257}" type="pres">
      <dgm:prSet presAssocID="{E8174F9C-7F5F-49CF-9749-EC41FBC5A0C2}" presName="arrowAndChildren" presStyleCnt="0"/>
      <dgm:spPr/>
    </dgm:pt>
    <dgm:pt modelId="{FE967C6B-F7E6-4FBB-9A6D-C0CCD7B1CC48}" type="pres">
      <dgm:prSet presAssocID="{E8174F9C-7F5F-49CF-9749-EC41FBC5A0C2}" presName="parentTextArrow" presStyleLbl="node1" presStyleIdx="0" presStyleCnt="3"/>
      <dgm:spPr/>
    </dgm:pt>
    <dgm:pt modelId="{E6EB111C-476F-4C0F-B7B5-D1AA10B62435}" type="pres">
      <dgm:prSet presAssocID="{E8174F9C-7F5F-49CF-9749-EC41FBC5A0C2}" presName="arrow" presStyleLbl="node1" presStyleIdx="1" presStyleCnt="3"/>
      <dgm:spPr/>
    </dgm:pt>
    <dgm:pt modelId="{62610CC3-D69A-4C78-8D22-B5F5C379DF2B}" type="pres">
      <dgm:prSet presAssocID="{E8174F9C-7F5F-49CF-9749-EC41FBC5A0C2}" presName="descendantArrow" presStyleCnt="0"/>
      <dgm:spPr/>
    </dgm:pt>
    <dgm:pt modelId="{451511D2-8881-47C3-AE1A-9074314DA52F}" type="pres">
      <dgm:prSet presAssocID="{70717F19-576B-49EF-9E7E-62CC96498296}" presName="childTextArrow" presStyleLbl="fgAccFollowNode1" presStyleIdx="2" presStyleCnt="6">
        <dgm:presLayoutVars>
          <dgm:bulletEnabled val="1"/>
        </dgm:presLayoutVars>
      </dgm:prSet>
      <dgm:spPr/>
    </dgm:pt>
    <dgm:pt modelId="{7DDBEE13-B554-4F0C-A8F1-9E73D3EAD135}" type="pres">
      <dgm:prSet presAssocID="{96A17DB8-342E-4F98-BE2F-5446804884BB}" presName="childTextArrow" presStyleLbl="fgAccFollowNode1" presStyleIdx="3" presStyleCnt="6">
        <dgm:presLayoutVars>
          <dgm:bulletEnabled val="1"/>
        </dgm:presLayoutVars>
      </dgm:prSet>
      <dgm:spPr/>
    </dgm:pt>
    <dgm:pt modelId="{B39246FF-1831-42A3-A16A-98B1CA338DD8}" type="pres">
      <dgm:prSet presAssocID="{A144C148-2E51-42AB-B9D2-40FC7E26D50B}" presName="sp" presStyleCnt="0"/>
      <dgm:spPr/>
    </dgm:pt>
    <dgm:pt modelId="{203F9FE9-9BD3-4194-81EF-7191B572635E}" type="pres">
      <dgm:prSet presAssocID="{83C7E7A6-2427-4274-86F6-B355EA815F86}" presName="arrowAndChildren" presStyleCnt="0"/>
      <dgm:spPr/>
    </dgm:pt>
    <dgm:pt modelId="{F6DE0318-AC61-40C9-B9FF-81493918F495}" type="pres">
      <dgm:prSet presAssocID="{83C7E7A6-2427-4274-86F6-B355EA815F86}" presName="parentTextArrow" presStyleLbl="node1" presStyleIdx="1" presStyleCnt="3"/>
      <dgm:spPr/>
    </dgm:pt>
    <dgm:pt modelId="{D647FA3B-C71E-4EE1-86B6-0D114B0C1CB1}" type="pres">
      <dgm:prSet presAssocID="{83C7E7A6-2427-4274-86F6-B355EA815F86}" presName="arrow" presStyleLbl="node1" presStyleIdx="2" presStyleCnt="3"/>
      <dgm:spPr/>
    </dgm:pt>
    <dgm:pt modelId="{3D3EB427-8660-4E89-BA9B-3EBA89BCAD50}" type="pres">
      <dgm:prSet presAssocID="{83C7E7A6-2427-4274-86F6-B355EA815F86}" presName="descendantArrow" presStyleCnt="0"/>
      <dgm:spPr/>
    </dgm:pt>
    <dgm:pt modelId="{289CED3D-C456-439C-859D-88A0FE497F18}" type="pres">
      <dgm:prSet presAssocID="{AB70E63C-55B0-42A7-87F1-02596F0DAF30}" presName="childTextArrow" presStyleLbl="fgAccFollowNode1" presStyleIdx="4" presStyleCnt="6">
        <dgm:presLayoutVars>
          <dgm:bulletEnabled val="1"/>
        </dgm:presLayoutVars>
      </dgm:prSet>
      <dgm:spPr/>
    </dgm:pt>
    <dgm:pt modelId="{23CE1783-9BF2-4EEB-8933-C97252B4D385}" type="pres">
      <dgm:prSet presAssocID="{6EEB3C4C-30E2-4EBF-99CE-5089763EB585}" presName="childTextArrow" presStyleLbl="fgAccFollowNode1" presStyleIdx="5" presStyleCnt="6">
        <dgm:presLayoutVars>
          <dgm:bulletEnabled val="1"/>
        </dgm:presLayoutVars>
      </dgm:prSet>
      <dgm:spPr/>
    </dgm:pt>
  </dgm:ptLst>
  <dgm:cxnLst>
    <dgm:cxn modelId="{75491F05-07A3-4378-9F4E-E7ECB25A6BB9}" srcId="{692FED2C-0DB6-4EF2-B825-920DA9B89F63}" destId="{9B9D4CFE-A550-44E8-9DAF-F3A3C69E41C3}" srcOrd="0" destOrd="0" parTransId="{45E3B2A4-AC9D-40FA-A2A5-1BF80CB9F05C}" sibTransId="{64EEDFC6-8152-47DA-865A-A2399E47D177}"/>
    <dgm:cxn modelId="{EAF1AB5E-98A3-4266-9197-8838D1F932E4}" type="presOf" srcId="{70717F19-576B-49EF-9E7E-62CC96498296}" destId="{451511D2-8881-47C3-AE1A-9074314DA52F}" srcOrd="0" destOrd="0" presId="urn:microsoft.com/office/officeart/2005/8/layout/process4"/>
    <dgm:cxn modelId="{1C5D2369-753D-423B-B068-F3C22AF758D7}" type="presOf" srcId="{AB70E63C-55B0-42A7-87F1-02596F0DAF30}" destId="{289CED3D-C456-439C-859D-88A0FE497F18}" srcOrd="0" destOrd="0" presId="urn:microsoft.com/office/officeart/2005/8/layout/process4"/>
    <dgm:cxn modelId="{1259336B-F047-4AF9-AD56-CA90C19AB37E}" srcId="{692FED2C-0DB6-4EF2-B825-920DA9B89F63}" destId="{39811521-A954-476A-A4F3-3CC33F9F6704}" srcOrd="1" destOrd="0" parTransId="{71B39B51-402C-44CD-8669-3A4A387D4B7F}" sibTransId="{3AB8BC1F-4BD3-475E-B69D-75EC45995E75}"/>
    <dgm:cxn modelId="{13B74670-FC50-49A4-BAA1-4576AB650359}" srcId="{83C7E7A6-2427-4274-86F6-B355EA815F86}" destId="{6EEB3C4C-30E2-4EBF-99CE-5089763EB585}" srcOrd="1" destOrd="0" parTransId="{5E2B20BF-C0E5-4E5E-B5F3-39A2D6710AB7}" sibTransId="{95DC370F-10C1-4254-85BC-6456229F9F0C}"/>
    <dgm:cxn modelId="{9C9E0271-42FD-4D2D-878B-9DE4E87CB6E8}" srcId="{E8174F9C-7F5F-49CF-9749-EC41FBC5A0C2}" destId="{96A17DB8-342E-4F98-BE2F-5446804884BB}" srcOrd="1" destOrd="0" parTransId="{9D014A21-BD14-407E-BEEF-D5A490B4FA50}" sibTransId="{4AEBE84F-2732-451B-9392-31FB44AE80BB}"/>
    <dgm:cxn modelId="{6BC1FD76-D810-499A-AD7A-74EDB1D2F63B}" type="presOf" srcId="{E8174F9C-7F5F-49CF-9749-EC41FBC5A0C2}" destId="{FE967C6B-F7E6-4FBB-9A6D-C0CCD7B1CC48}" srcOrd="0" destOrd="0" presId="urn:microsoft.com/office/officeart/2005/8/layout/process4"/>
    <dgm:cxn modelId="{74263F5A-8308-47FB-849C-2D5A92AFA848}" type="presOf" srcId="{E8174F9C-7F5F-49CF-9749-EC41FBC5A0C2}" destId="{E6EB111C-476F-4C0F-B7B5-D1AA10B62435}" srcOrd="1" destOrd="0" presId="urn:microsoft.com/office/officeart/2005/8/layout/process4"/>
    <dgm:cxn modelId="{B55A4D7B-13B1-48C9-A1CF-E43375AC2C12}" srcId="{83C7E7A6-2427-4274-86F6-B355EA815F86}" destId="{AB70E63C-55B0-42A7-87F1-02596F0DAF30}" srcOrd="0" destOrd="0" parTransId="{0B3456A9-BEA8-471A-8E03-77BDC2CFAD87}" sibTransId="{E1747B22-31F4-4736-A69A-73D1C3F4B38E}"/>
    <dgm:cxn modelId="{A8D72D8C-4491-4CA3-85E1-655D67243C29}" srcId="{F2B90164-7D55-4ECE-91A2-D3C3ECF4E42B}" destId="{692FED2C-0DB6-4EF2-B825-920DA9B89F63}" srcOrd="2" destOrd="0" parTransId="{8A1C4AB8-3FF3-4D76-9211-15B58ED2D2C4}" sibTransId="{7752A848-4F45-436C-A380-79BE7DFE19DF}"/>
    <dgm:cxn modelId="{47C5D495-C1C0-48F7-B20E-2587BE4C5145}" type="presOf" srcId="{692FED2C-0DB6-4EF2-B825-920DA9B89F63}" destId="{F6A35C62-152F-4161-B85C-B39F3387448D}" srcOrd="0" destOrd="0" presId="urn:microsoft.com/office/officeart/2005/8/layout/process4"/>
    <dgm:cxn modelId="{2619F99D-ACCF-4E37-B527-EA5B8BF1D3BC}" type="presOf" srcId="{96A17DB8-342E-4F98-BE2F-5446804884BB}" destId="{7DDBEE13-B554-4F0C-A8F1-9E73D3EAD135}" srcOrd="0" destOrd="0" presId="urn:microsoft.com/office/officeart/2005/8/layout/process4"/>
    <dgm:cxn modelId="{11B5E4B3-79CB-4D52-A716-F06C5BADC735}" type="presOf" srcId="{6EEB3C4C-30E2-4EBF-99CE-5089763EB585}" destId="{23CE1783-9BF2-4EEB-8933-C97252B4D385}" srcOrd="0" destOrd="0" presId="urn:microsoft.com/office/officeart/2005/8/layout/process4"/>
    <dgm:cxn modelId="{F7A344B5-B0BF-409D-ADAF-ACF37B18D4B6}" type="presOf" srcId="{F2B90164-7D55-4ECE-91A2-D3C3ECF4E42B}" destId="{9FC0FD39-C9C3-4E81-BEF1-B4B8B98E90E1}" srcOrd="0" destOrd="0" presId="urn:microsoft.com/office/officeart/2005/8/layout/process4"/>
    <dgm:cxn modelId="{7FE291B7-E262-41CD-80AE-34BC0A66E9C6}" type="presOf" srcId="{39811521-A954-476A-A4F3-3CC33F9F6704}" destId="{C4B97DD4-9943-4478-8D1D-2645F483C57F}" srcOrd="0" destOrd="0" presId="urn:microsoft.com/office/officeart/2005/8/layout/process4"/>
    <dgm:cxn modelId="{D93752BA-64A2-4041-8B65-B9A70E3D9AC1}" type="presOf" srcId="{83C7E7A6-2427-4274-86F6-B355EA815F86}" destId="{F6DE0318-AC61-40C9-B9FF-81493918F495}" srcOrd="0" destOrd="0" presId="urn:microsoft.com/office/officeart/2005/8/layout/process4"/>
    <dgm:cxn modelId="{20E288BF-2038-4B55-ADB4-891BD8659DE3}" srcId="{E8174F9C-7F5F-49CF-9749-EC41FBC5A0C2}" destId="{70717F19-576B-49EF-9E7E-62CC96498296}" srcOrd="0" destOrd="0" parTransId="{7923ABEE-833F-478C-A00D-D2C77D2C25A8}" sibTransId="{B37E2922-1EAA-4B95-B213-95D069632AA9}"/>
    <dgm:cxn modelId="{F5035ED2-6C15-452C-A559-E62BA36F08B4}" type="presOf" srcId="{9B9D4CFE-A550-44E8-9DAF-F3A3C69E41C3}" destId="{D935EFDF-6DE5-4C42-8ED7-207627EE0EB6}" srcOrd="0" destOrd="0" presId="urn:microsoft.com/office/officeart/2005/8/layout/process4"/>
    <dgm:cxn modelId="{F08159D7-798E-412C-899A-A7FA52D962E6}" type="presOf" srcId="{83C7E7A6-2427-4274-86F6-B355EA815F86}" destId="{D647FA3B-C71E-4EE1-86B6-0D114B0C1CB1}" srcOrd="1" destOrd="0" presId="urn:microsoft.com/office/officeart/2005/8/layout/process4"/>
    <dgm:cxn modelId="{753505E4-5D3E-4380-9C76-3C72CCB2E652}" type="presOf" srcId="{692FED2C-0DB6-4EF2-B825-920DA9B89F63}" destId="{DE86873D-F2C9-4D2E-BDFE-E547A5F21D05}" srcOrd="1" destOrd="0" presId="urn:microsoft.com/office/officeart/2005/8/layout/process4"/>
    <dgm:cxn modelId="{CF4F81EB-41A1-4F97-9B06-03BB3DA77E34}" srcId="{F2B90164-7D55-4ECE-91A2-D3C3ECF4E42B}" destId="{83C7E7A6-2427-4274-86F6-B355EA815F86}" srcOrd="0" destOrd="0" parTransId="{8016DC05-EC65-4C24-9ADA-433A514F1FCF}" sibTransId="{A144C148-2E51-42AB-B9D2-40FC7E26D50B}"/>
    <dgm:cxn modelId="{7EDDC6FA-E333-4413-95AE-A7D317A6607C}" srcId="{F2B90164-7D55-4ECE-91A2-D3C3ECF4E42B}" destId="{E8174F9C-7F5F-49CF-9749-EC41FBC5A0C2}" srcOrd="1" destOrd="0" parTransId="{66624A7D-93F0-4D38-8B88-C08B30E9D32A}" sibTransId="{405F78F4-DB27-44BB-8B62-9206A8D8819D}"/>
    <dgm:cxn modelId="{7C3FB24B-33F0-454F-B43E-3402F2567DA4}" type="presParOf" srcId="{9FC0FD39-C9C3-4E81-BEF1-B4B8B98E90E1}" destId="{5167B409-B448-4203-AD64-13D3ADCC8E3B}" srcOrd="0" destOrd="0" presId="urn:microsoft.com/office/officeart/2005/8/layout/process4"/>
    <dgm:cxn modelId="{362C769D-0669-40B7-8917-3C4CD2CE99B5}" type="presParOf" srcId="{5167B409-B448-4203-AD64-13D3ADCC8E3B}" destId="{F6A35C62-152F-4161-B85C-B39F3387448D}" srcOrd="0" destOrd="0" presId="urn:microsoft.com/office/officeart/2005/8/layout/process4"/>
    <dgm:cxn modelId="{80A88F5C-829E-41B4-B5D9-85CB6CA305C0}" type="presParOf" srcId="{5167B409-B448-4203-AD64-13D3ADCC8E3B}" destId="{DE86873D-F2C9-4D2E-BDFE-E547A5F21D05}" srcOrd="1" destOrd="0" presId="urn:microsoft.com/office/officeart/2005/8/layout/process4"/>
    <dgm:cxn modelId="{F6B2F6B3-4234-4077-9055-59DA730DD578}" type="presParOf" srcId="{5167B409-B448-4203-AD64-13D3ADCC8E3B}" destId="{39445F35-5222-4B87-BC45-2EF1534429A1}" srcOrd="2" destOrd="0" presId="urn:microsoft.com/office/officeart/2005/8/layout/process4"/>
    <dgm:cxn modelId="{46D0C619-A028-4655-9DD5-8CABA7B5EC72}" type="presParOf" srcId="{39445F35-5222-4B87-BC45-2EF1534429A1}" destId="{D935EFDF-6DE5-4C42-8ED7-207627EE0EB6}" srcOrd="0" destOrd="0" presId="urn:microsoft.com/office/officeart/2005/8/layout/process4"/>
    <dgm:cxn modelId="{FB96B9FA-8BF8-4B5A-B027-983856976F1E}" type="presParOf" srcId="{39445F35-5222-4B87-BC45-2EF1534429A1}" destId="{C4B97DD4-9943-4478-8D1D-2645F483C57F}" srcOrd="1" destOrd="0" presId="urn:microsoft.com/office/officeart/2005/8/layout/process4"/>
    <dgm:cxn modelId="{BF2053B5-DF9D-45BE-B746-B2DEA24BF761}" type="presParOf" srcId="{9FC0FD39-C9C3-4E81-BEF1-B4B8B98E90E1}" destId="{031F31D3-261B-48E3-9551-6960BF04573C}" srcOrd="1" destOrd="0" presId="urn:microsoft.com/office/officeart/2005/8/layout/process4"/>
    <dgm:cxn modelId="{D010EABA-A6E2-4B43-B365-4CA02C421EA9}" type="presParOf" srcId="{9FC0FD39-C9C3-4E81-BEF1-B4B8B98E90E1}" destId="{B84F59DE-45C7-498E-96EF-3D2A3D94C257}" srcOrd="2" destOrd="0" presId="urn:microsoft.com/office/officeart/2005/8/layout/process4"/>
    <dgm:cxn modelId="{A2327092-342D-4CD1-9F0B-1B3CF65F0637}" type="presParOf" srcId="{B84F59DE-45C7-498E-96EF-3D2A3D94C257}" destId="{FE967C6B-F7E6-4FBB-9A6D-C0CCD7B1CC48}" srcOrd="0" destOrd="0" presId="urn:microsoft.com/office/officeart/2005/8/layout/process4"/>
    <dgm:cxn modelId="{EDA3F154-28AB-4CAB-AD69-ED09D6D611B2}" type="presParOf" srcId="{B84F59DE-45C7-498E-96EF-3D2A3D94C257}" destId="{E6EB111C-476F-4C0F-B7B5-D1AA10B62435}" srcOrd="1" destOrd="0" presId="urn:microsoft.com/office/officeart/2005/8/layout/process4"/>
    <dgm:cxn modelId="{556A45B5-A05C-4DEB-8DE1-3C5B3F5968A9}" type="presParOf" srcId="{B84F59DE-45C7-498E-96EF-3D2A3D94C257}" destId="{62610CC3-D69A-4C78-8D22-B5F5C379DF2B}" srcOrd="2" destOrd="0" presId="urn:microsoft.com/office/officeart/2005/8/layout/process4"/>
    <dgm:cxn modelId="{876D1703-1ADF-430B-9456-03D4AFD347B5}" type="presParOf" srcId="{62610CC3-D69A-4C78-8D22-B5F5C379DF2B}" destId="{451511D2-8881-47C3-AE1A-9074314DA52F}" srcOrd="0" destOrd="0" presId="urn:microsoft.com/office/officeart/2005/8/layout/process4"/>
    <dgm:cxn modelId="{EEC2E09F-5EAD-42CF-BB2A-D750E8D86161}" type="presParOf" srcId="{62610CC3-D69A-4C78-8D22-B5F5C379DF2B}" destId="{7DDBEE13-B554-4F0C-A8F1-9E73D3EAD135}" srcOrd="1" destOrd="0" presId="urn:microsoft.com/office/officeart/2005/8/layout/process4"/>
    <dgm:cxn modelId="{084FF5A8-B403-4D02-820E-E61465B715B5}" type="presParOf" srcId="{9FC0FD39-C9C3-4E81-BEF1-B4B8B98E90E1}" destId="{B39246FF-1831-42A3-A16A-98B1CA338DD8}" srcOrd="3" destOrd="0" presId="urn:microsoft.com/office/officeart/2005/8/layout/process4"/>
    <dgm:cxn modelId="{0AFD0F8E-457C-4059-94F0-5476018118AA}" type="presParOf" srcId="{9FC0FD39-C9C3-4E81-BEF1-B4B8B98E90E1}" destId="{203F9FE9-9BD3-4194-81EF-7191B572635E}" srcOrd="4" destOrd="0" presId="urn:microsoft.com/office/officeart/2005/8/layout/process4"/>
    <dgm:cxn modelId="{B992B838-3F26-4A74-8807-931E3E8CF53A}" type="presParOf" srcId="{203F9FE9-9BD3-4194-81EF-7191B572635E}" destId="{F6DE0318-AC61-40C9-B9FF-81493918F495}" srcOrd="0" destOrd="0" presId="urn:microsoft.com/office/officeart/2005/8/layout/process4"/>
    <dgm:cxn modelId="{08B07CB2-009B-4D85-8E2C-30C8667EC401}" type="presParOf" srcId="{203F9FE9-9BD3-4194-81EF-7191B572635E}" destId="{D647FA3B-C71E-4EE1-86B6-0D114B0C1CB1}" srcOrd="1" destOrd="0" presId="urn:microsoft.com/office/officeart/2005/8/layout/process4"/>
    <dgm:cxn modelId="{F661C43E-6CA9-4618-923E-A32ACC1E2EFC}" type="presParOf" srcId="{203F9FE9-9BD3-4194-81EF-7191B572635E}" destId="{3D3EB427-8660-4E89-BA9B-3EBA89BCAD50}" srcOrd="2" destOrd="0" presId="urn:microsoft.com/office/officeart/2005/8/layout/process4"/>
    <dgm:cxn modelId="{C5D3529C-707B-4112-B210-B4F7C822FDDE}" type="presParOf" srcId="{3D3EB427-8660-4E89-BA9B-3EBA89BCAD50}" destId="{289CED3D-C456-439C-859D-88A0FE497F18}" srcOrd="0" destOrd="0" presId="urn:microsoft.com/office/officeart/2005/8/layout/process4"/>
    <dgm:cxn modelId="{2327F9C8-DA5A-4360-B3C0-53699E9CA167}" type="presParOf" srcId="{3D3EB427-8660-4E89-BA9B-3EBA89BCAD50}" destId="{23CE1783-9BF2-4EEB-8933-C97252B4D385}" srcOrd="1"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AEB23-82B6-41E2-B87F-FF9E61823DA7}">
      <dsp:nvSpPr>
        <dsp:cNvPr id="0" name=""/>
        <dsp:cNvSpPr/>
      </dsp:nvSpPr>
      <dsp:spPr>
        <a:xfrm>
          <a:off x="0" y="23011"/>
          <a:ext cx="5244223" cy="779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Ageing Population	</a:t>
          </a:r>
        </a:p>
      </dsp:txBody>
      <dsp:txXfrm>
        <a:off x="38067" y="61078"/>
        <a:ext cx="5168089" cy="703671"/>
      </dsp:txXfrm>
    </dsp:sp>
    <dsp:sp modelId="{2EBF6100-67F9-4EE9-ABD0-E584411E15B9}">
      <dsp:nvSpPr>
        <dsp:cNvPr id="0" name=""/>
        <dsp:cNvSpPr/>
      </dsp:nvSpPr>
      <dsp:spPr>
        <a:xfrm>
          <a:off x="0" y="802816"/>
          <a:ext cx="5244223" cy="109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04"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latin typeface="Arial" panose="020B0604020202020204" pitchFamily="34" charset="0"/>
              <a:cs typeface="Arial" panose="020B0604020202020204" pitchFamily="34" charset="0"/>
            </a:rPr>
            <a:t>2 million people aged 65 and over require care and support (Barton, Sturge and Harker, 2024</a:t>
          </a:r>
          <a:r>
            <a:rPr lang="en-US" sz="2400" kern="1200" dirty="0"/>
            <a:t>)</a:t>
          </a:r>
        </a:p>
      </dsp:txBody>
      <dsp:txXfrm>
        <a:off x="0" y="802816"/>
        <a:ext cx="5244223" cy="1090890"/>
      </dsp:txXfrm>
    </dsp:sp>
    <dsp:sp modelId="{D0D02B6A-851B-4B81-9308-69FD62A15E43}">
      <dsp:nvSpPr>
        <dsp:cNvPr id="0" name=""/>
        <dsp:cNvSpPr/>
      </dsp:nvSpPr>
      <dsp:spPr>
        <a:xfrm>
          <a:off x="0" y="1893706"/>
          <a:ext cx="5244223" cy="779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International Migration</a:t>
          </a:r>
        </a:p>
      </dsp:txBody>
      <dsp:txXfrm>
        <a:off x="38067" y="1931773"/>
        <a:ext cx="5168089" cy="703671"/>
      </dsp:txXfrm>
    </dsp:sp>
    <dsp:sp modelId="{A453ED4D-5A20-4286-9DAB-7FE64630A9A7}">
      <dsp:nvSpPr>
        <dsp:cNvPr id="0" name=""/>
        <dsp:cNvSpPr/>
      </dsp:nvSpPr>
      <dsp:spPr>
        <a:xfrm>
          <a:off x="0" y="2673511"/>
          <a:ext cx="5244223" cy="102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04" tIns="39370" rIns="220472" bIns="39370" numCol="1" spcCol="1270" anchor="t" anchorCtr="0">
          <a:noAutofit/>
        </a:bodyPr>
        <a:lstStyle/>
        <a:p>
          <a:pPr marL="228600" lvl="1" indent="-228600" algn="l" defTabSz="1066800">
            <a:lnSpc>
              <a:spcPct val="90000"/>
            </a:lnSpc>
            <a:spcBef>
              <a:spcPct val="0"/>
            </a:spcBef>
            <a:spcAft>
              <a:spcPct val="20000"/>
            </a:spcAft>
            <a:buNone/>
          </a:pPr>
          <a:r>
            <a:rPr lang="en-US" sz="2400" kern="1200" dirty="0">
              <a:latin typeface="Arial" panose="020B0604020202020204" pitchFamily="34" charset="0"/>
              <a:cs typeface="Arial" panose="020B0604020202020204" pitchFamily="34" charset="0"/>
            </a:rPr>
            <a:t>Over 250 thousand British nationals emigrated from the UK in 2024. (Reland, 2025)</a:t>
          </a:r>
        </a:p>
      </dsp:txBody>
      <dsp:txXfrm>
        <a:off x="0" y="2673511"/>
        <a:ext cx="5244223" cy="1026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49EBE-2DC2-4916-9E08-13AC0C82F4D2}">
      <dsp:nvSpPr>
        <dsp:cNvPr id="0" name=""/>
        <dsp:cNvSpPr/>
      </dsp:nvSpPr>
      <dsp:spPr>
        <a:xfrm>
          <a:off x="32" y="1282763"/>
          <a:ext cx="3112063" cy="604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i="0" kern="1200" dirty="0">
              <a:latin typeface="+mn-lt"/>
            </a:rPr>
            <a:t>Formal</a:t>
          </a:r>
        </a:p>
      </dsp:txBody>
      <dsp:txXfrm>
        <a:off x="32" y="1282763"/>
        <a:ext cx="3112063" cy="604800"/>
      </dsp:txXfrm>
    </dsp:sp>
    <dsp:sp modelId="{7839F547-2CE6-448C-81A4-E539FD314F7A}">
      <dsp:nvSpPr>
        <dsp:cNvPr id="0" name=""/>
        <dsp:cNvSpPr/>
      </dsp:nvSpPr>
      <dsp:spPr>
        <a:xfrm>
          <a:off x="32" y="1887563"/>
          <a:ext cx="3112063" cy="12393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latin typeface="+mn-lt"/>
            </a:rPr>
            <a:t>NHS, Nursing/Residential Care</a:t>
          </a:r>
        </a:p>
      </dsp:txBody>
      <dsp:txXfrm>
        <a:off x="32" y="1887563"/>
        <a:ext cx="3112063" cy="1239367"/>
      </dsp:txXfrm>
    </dsp:sp>
    <dsp:sp modelId="{42CA7B99-8E77-49BD-9640-CBE86F755B02}">
      <dsp:nvSpPr>
        <dsp:cNvPr id="0" name=""/>
        <dsp:cNvSpPr/>
      </dsp:nvSpPr>
      <dsp:spPr>
        <a:xfrm>
          <a:off x="3547784" y="1282763"/>
          <a:ext cx="3112063" cy="604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i="0" kern="1200">
              <a:latin typeface="+mn-lt"/>
            </a:rPr>
            <a:t>Informal</a:t>
          </a:r>
        </a:p>
      </dsp:txBody>
      <dsp:txXfrm>
        <a:off x="3547784" y="1282763"/>
        <a:ext cx="3112063" cy="604800"/>
      </dsp:txXfrm>
    </dsp:sp>
    <dsp:sp modelId="{7892849D-503B-4E7F-B2FD-C109BE5DD33D}">
      <dsp:nvSpPr>
        <dsp:cNvPr id="0" name=""/>
        <dsp:cNvSpPr/>
      </dsp:nvSpPr>
      <dsp:spPr>
        <a:xfrm>
          <a:off x="3547784" y="1887563"/>
          <a:ext cx="3112063" cy="12393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a:t>Reliance on family support </a:t>
          </a:r>
          <a:endParaRPr lang="en-US" sz="2100" kern="1200">
            <a:latin typeface="+mn-lt"/>
          </a:endParaRPr>
        </a:p>
      </dsp:txBody>
      <dsp:txXfrm>
        <a:off x="3547784" y="1887563"/>
        <a:ext cx="3112063" cy="1239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D70E8-243B-4A19-BF76-F9B0791D34C1}">
      <dsp:nvSpPr>
        <dsp:cNvPr id="0" name=""/>
        <dsp:cNvSpPr/>
      </dsp:nvSpPr>
      <dsp:spPr>
        <a:xfrm>
          <a:off x="-5314756" y="-813987"/>
          <a:ext cx="6329067" cy="6329067"/>
        </a:xfrm>
        <a:prstGeom prst="blockArc">
          <a:avLst>
            <a:gd name="adj1" fmla="val 18900000"/>
            <a:gd name="adj2" fmla="val 2700000"/>
            <a:gd name="adj3" fmla="val 341"/>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691487-E52D-4866-B0EA-B76E1E2B730C}">
      <dsp:nvSpPr>
        <dsp:cNvPr id="0" name=""/>
        <dsp:cNvSpPr/>
      </dsp:nvSpPr>
      <dsp:spPr>
        <a:xfrm>
          <a:off x="652511" y="470109"/>
          <a:ext cx="5253107" cy="9402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6298" tIns="68580" rIns="68580" bIns="68580" numCol="1" spcCol="1270" anchor="ctr" anchorCtr="0">
          <a:noAutofit/>
        </a:bodyPr>
        <a:lstStyle/>
        <a:p>
          <a:pPr marL="0" lvl="0" indent="0" algn="l" defTabSz="1200150">
            <a:lnSpc>
              <a:spcPct val="90000"/>
            </a:lnSpc>
            <a:spcBef>
              <a:spcPct val="0"/>
            </a:spcBef>
            <a:spcAft>
              <a:spcPct val="35000"/>
            </a:spcAft>
            <a:buSzPts val="1000"/>
            <a:buFont typeface="Symbol" panose="05050102010706020507" pitchFamily="18" charset="2"/>
            <a:buNone/>
          </a:pPr>
          <a:r>
            <a:rPr lang="en-US" sz="2700" kern="1200" dirty="0"/>
            <a:t>CQC Reports </a:t>
          </a:r>
        </a:p>
      </dsp:txBody>
      <dsp:txXfrm>
        <a:off x="652511" y="470109"/>
        <a:ext cx="5253107" cy="940218"/>
      </dsp:txXfrm>
    </dsp:sp>
    <dsp:sp modelId="{F5D6E114-5823-4C4B-841E-712DE604625F}">
      <dsp:nvSpPr>
        <dsp:cNvPr id="0" name=""/>
        <dsp:cNvSpPr/>
      </dsp:nvSpPr>
      <dsp:spPr>
        <a:xfrm>
          <a:off x="43355" y="352581"/>
          <a:ext cx="1175273" cy="1175273"/>
        </a:xfrm>
        <a:prstGeom prst="ellipse">
          <a:avLst/>
        </a:prstGeom>
        <a:solidFill>
          <a:schemeClr val="bg1"/>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8D87B8-D2CC-4009-B98C-0E8D12E691BD}">
      <dsp:nvSpPr>
        <dsp:cNvPr id="0" name=""/>
        <dsp:cNvSpPr/>
      </dsp:nvSpPr>
      <dsp:spPr>
        <a:xfrm>
          <a:off x="994280" y="1880436"/>
          <a:ext cx="4911337" cy="9402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6298" tIns="68580" rIns="68580" bIns="68580" numCol="1" spcCol="1270" anchor="ctr" anchorCtr="0">
          <a:noAutofit/>
        </a:bodyPr>
        <a:lstStyle/>
        <a:p>
          <a:pPr marL="0" lvl="0" indent="0" algn="l" defTabSz="1200150">
            <a:lnSpc>
              <a:spcPct val="90000"/>
            </a:lnSpc>
            <a:spcBef>
              <a:spcPct val="0"/>
            </a:spcBef>
            <a:spcAft>
              <a:spcPct val="35000"/>
            </a:spcAft>
            <a:buSzPts val="1000"/>
            <a:buFont typeface="Symbol" panose="05050102010706020507" pitchFamily="18" charset="2"/>
            <a:buNone/>
          </a:pPr>
          <a:r>
            <a:rPr lang="en-US" sz="2700" kern="1200" dirty="0"/>
            <a:t>Patient Satisfaction Survey</a:t>
          </a:r>
        </a:p>
      </dsp:txBody>
      <dsp:txXfrm>
        <a:off x="994280" y="1880436"/>
        <a:ext cx="4911337" cy="940218"/>
      </dsp:txXfrm>
    </dsp:sp>
    <dsp:sp modelId="{DE9CFEB6-C7D2-42FE-BB74-55F6FE8044F7}">
      <dsp:nvSpPr>
        <dsp:cNvPr id="0" name=""/>
        <dsp:cNvSpPr/>
      </dsp:nvSpPr>
      <dsp:spPr>
        <a:xfrm>
          <a:off x="406644" y="1762909"/>
          <a:ext cx="1175273" cy="1175273"/>
        </a:xfrm>
        <a:prstGeom prst="ellipse">
          <a:avLst/>
        </a:prstGeom>
        <a:solidFill>
          <a:schemeClr val="bg1"/>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4F100F-AC21-4EDE-B0BD-E77962069958}">
      <dsp:nvSpPr>
        <dsp:cNvPr id="0" name=""/>
        <dsp:cNvSpPr/>
      </dsp:nvSpPr>
      <dsp:spPr>
        <a:xfrm>
          <a:off x="652511" y="3290764"/>
          <a:ext cx="5253107" cy="9402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6298" tIns="68580" rIns="68580" bIns="68580" numCol="1" spcCol="1270" anchor="ctr" anchorCtr="0">
          <a:noAutofit/>
        </a:bodyPr>
        <a:lstStyle/>
        <a:p>
          <a:pPr marL="0" lvl="0" indent="0" algn="l" defTabSz="1200150">
            <a:lnSpc>
              <a:spcPct val="90000"/>
            </a:lnSpc>
            <a:spcBef>
              <a:spcPct val="0"/>
            </a:spcBef>
            <a:spcAft>
              <a:spcPct val="35000"/>
            </a:spcAft>
            <a:buSzPts val="1000"/>
            <a:buFont typeface="Symbol" panose="05050102010706020507" pitchFamily="18" charset="2"/>
            <a:buNone/>
          </a:pPr>
          <a:r>
            <a:rPr lang="en-US" sz="2700" kern="1200" dirty="0"/>
            <a:t>Health Outcomes </a:t>
          </a:r>
        </a:p>
      </dsp:txBody>
      <dsp:txXfrm>
        <a:off x="652511" y="3290764"/>
        <a:ext cx="5253107" cy="940218"/>
      </dsp:txXfrm>
    </dsp:sp>
    <dsp:sp modelId="{C39A584A-E611-422D-8DF1-182B0CBEC16D}">
      <dsp:nvSpPr>
        <dsp:cNvPr id="0" name=""/>
        <dsp:cNvSpPr/>
      </dsp:nvSpPr>
      <dsp:spPr>
        <a:xfrm>
          <a:off x="64875" y="3173237"/>
          <a:ext cx="1175273" cy="1175273"/>
        </a:xfrm>
        <a:prstGeom prst="ellipse">
          <a:avLst/>
        </a:prstGeom>
        <a:solidFill>
          <a:schemeClr val="bg1"/>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024E94-3381-4099-8365-4895559C057F}">
      <dsp:nvSpPr>
        <dsp:cNvPr id="0" name=""/>
        <dsp:cNvSpPr/>
      </dsp:nvSpPr>
      <dsp:spPr>
        <a:xfrm rot="16200000">
          <a:off x="-1398480" y="2490667"/>
          <a:ext cx="3693419" cy="769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678495" bIns="0" numCol="1" spcCol="1270" anchor="t" anchorCtr="0">
          <a:noAutofit/>
        </a:bodyPr>
        <a:lstStyle/>
        <a:p>
          <a:pPr marL="0" lvl="0" indent="0" algn="r" defTabSz="1155700">
            <a:lnSpc>
              <a:spcPct val="90000"/>
            </a:lnSpc>
            <a:spcBef>
              <a:spcPct val="0"/>
            </a:spcBef>
            <a:spcAft>
              <a:spcPct val="35000"/>
            </a:spcAft>
            <a:buNone/>
          </a:pPr>
          <a:r>
            <a:rPr lang="en-US" sz="2600" kern="1200" dirty="0"/>
            <a:t>Physical changes</a:t>
          </a:r>
        </a:p>
      </dsp:txBody>
      <dsp:txXfrm>
        <a:off x="-1398480" y="2490667"/>
        <a:ext cx="3693419" cy="769317"/>
      </dsp:txXfrm>
    </dsp:sp>
    <dsp:sp modelId="{5493D585-5B64-430E-A616-F2CA6DF9FCB7}">
      <dsp:nvSpPr>
        <dsp:cNvPr id="0" name=""/>
        <dsp:cNvSpPr/>
      </dsp:nvSpPr>
      <dsp:spPr>
        <a:xfrm>
          <a:off x="832887" y="1028616"/>
          <a:ext cx="3832017" cy="36934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678495" rIns="241808" bIns="241808"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Reduced muscle mass</a:t>
          </a:r>
        </a:p>
        <a:p>
          <a:pPr marL="228600" lvl="1" indent="-228600" algn="l" defTabSz="1200150">
            <a:lnSpc>
              <a:spcPct val="90000"/>
            </a:lnSpc>
            <a:spcBef>
              <a:spcPct val="0"/>
            </a:spcBef>
            <a:spcAft>
              <a:spcPct val="15000"/>
            </a:spcAft>
            <a:buChar char="•"/>
          </a:pPr>
          <a:r>
            <a:rPr lang="en-US" sz="2700" kern="1200" dirty="0"/>
            <a:t>Poor balance</a:t>
          </a:r>
        </a:p>
        <a:p>
          <a:pPr marL="228600" lvl="1" indent="-228600" algn="l" defTabSz="1200150">
            <a:lnSpc>
              <a:spcPct val="90000"/>
            </a:lnSpc>
            <a:spcBef>
              <a:spcPct val="0"/>
            </a:spcBef>
            <a:spcAft>
              <a:spcPct val="15000"/>
            </a:spcAft>
            <a:buChar char="•"/>
          </a:pPr>
          <a:r>
            <a:rPr lang="en-US" sz="2700" kern="1200" dirty="0"/>
            <a:t>Chronic illnesses</a:t>
          </a:r>
        </a:p>
      </dsp:txBody>
      <dsp:txXfrm>
        <a:off x="832887" y="1028616"/>
        <a:ext cx="3832017" cy="3693419"/>
      </dsp:txXfrm>
    </dsp:sp>
    <dsp:sp modelId="{385B5376-93B4-4B05-8937-0A1D95F9906A}">
      <dsp:nvSpPr>
        <dsp:cNvPr id="0" name=""/>
        <dsp:cNvSpPr/>
      </dsp:nvSpPr>
      <dsp:spPr>
        <a:xfrm>
          <a:off x="63570" y="13117"/>
          <a:ext cx="1538635" cy="1538635"/>
        </a:xfrm>
        <a:prstGeom prst="rect">
          <a:avLst/>
        </a:prstGeom>
        <a:blipFill>
          <a:blip xmlns:r="http://schemas.openxmlformats.org/officeDocument/2006/relationships" r:embed="rId1"/>
          <a:srcRect/>
          <a:stretch>
            <a:fillRect l="-68000" r="-68000"/>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dsp:style>
    </dsp:sp>
    <dsp:sp modelId="{B8B670A3-9EBA-444D-9215-AE25AFB0FD07}">
      <dsp:nvSpPr>
        <dsp:cNvPr id="0" name=""/>
        <dsp:cNvSpPr/>
      </dsp:nvSpPr>
      <dsp:spPr>
        <a:xfrm rot="16200000">
          <a:off x="4210336" y="2490667"/>
          <a:ext cx="3693419" cy="769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678495" bIns="0" numCol="1" spcCol="1270" anchor="t" anchorCtr="0">
          <a:noAutofit/>
        </a:bodyPr>
        <a:lstStyle/>
        <a:p>
          <a:pPr marL="0" lvl="0" indent="0" algn="r" defTabSz="1155700">
            <a:lnSpc>
              <a:spcPct val="90000"/>
            </a:lnSpc>
            <a:spcBef>
              <a:spcPct val="0"/>
            </a:spcBef>
            <a:spcAft>
              <a:spcPct val="35000"/>
            </a:spcAft>
            <a:buNone/>
          </a:pPr>
          <a:r>
            <a:rPr lang="en-US" sz="2600" kern="1200" dirty="0"/>
            <a:t>Cognitive changes</a:t>
          </a:r>
        </a:p>
      </dsp:txBody>
      <dsp:txXfrm>
        <a:off x="4210336" y="2490667"/>
        <a:ext cx="3693419" cy="769317"/>
      </dsp:txXfrm>
    </dsp:sp>
    <dsp:sp modelId="{D938121B-0444-4358-9B45-8BE1D292C946}">
      <dsp:nvSpPr>
        <dsp:cNvPr id="0" name=""/>
        <dsp:cNvSpPr/>
      </dsp:nvSpPr>
      <dsp:spPr>
        <a:xfrm>
          <a:off x="6441704" y="1028616"/>
          <a:ext cx="3832017" cy="36934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678495" rIns="241808" bIns="241808"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Slower information processing</a:t>
          </a:r>
        </a:p>
        <a:p>
          <a:pPr marL="228600" lvl="1" indent="-228600" algn="l" defTabSz="1200150">
            <a:lnSpc>
              <a:spcPct val="90000"/>
            </a:lnSpc>
            <a:spcBef>
              <a:spcPct val="0"/>
            </a:spcBef>
            <a:spcAft>
              <a:spcPct val="15000"/>
            </a:spcAft>
            <a:buChar char="•"/>
          </a:pPr>
          <a:r>
            <a:rPr lang="en-US" sz="2700" kern="1200" dirty="0"/>
            <a:t>Reduced attention and concentration</a:t>
          </a:r>
        </a:p>
        <a:p>
          <a:pPr marL="228600" lvl="1" indent="-228600" algn="l" defTabSz="1200150">
            <a:lnSpc>
              <a:spcPct val="90000"/>
            </a:lnSpc>
            <a:spcBef>
              <a:spcPct val="0"/>
            </a:spcBef>
            <a:spcAft>
              <a:spcPct val="15000"/>
            </a:spcAft>
            <a:buChar char="•"/>
          </a:pPr>
          <a:r>
            <a:rPr lang="en-US" sz="2700" kern="1200" dirty="0"/>
            <a:t>Mild memory difficulties</a:t>
          </a:r>
        </a:p>
      </dsp:txBody>
      <dsp:txXfrm>
        <a:off x="6441704" y="1028616"/>
        <a:ext cx="3832017" cy="3693419"/>
      </dsp:txXfrm>
    </dsp:sp>
    <dsp:sp modelId="{D854C146-E0A2-4CF4-8103-B3E74D08EF0D}">
      <dsp:nvSpPr>
        <dsp:cNvPr id="0" name=""/>
        <dsp:cNvSpPr/>
      </dsp:nvSpPr>
      <dsp:spPr>
        <a:xfrm>
          <a:off x="5672387" y="13117"/>
          <a:ext cx="1538635" cy="1538635"/>
        </a:xfrm>
        <a:prstGeom prst="rect">
          <a:avLst/>
        </a:prstGeom>
        <a:blipFill>
          <a:blip xmlns:r="http://schemas.openxmlformats.org/officeDocument/2006/relationships" r:embed="rId2"/>
          <a:srcRect/>
          <a:stretch>
            <a:fillRect t="-25000" b="-25000"/>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6873D-F2C9-4D2E-BDFE-E547A5F21D05}">
      <dsp:nvSpPr>
        <dsp:cNvPr id="0" name=""/>
        <dsp:cNvSpPr/>
      </dsp:nvSpPr>
      <dsp:spPr>
        <a:xfrm>
          <a:off x="0" y="3579249"/>
          <a:ext cx="10455910" cy="11747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Housing Challenges</a:t>
          </a:r>
        </a:p>
      </dsp:txBody>
      <dsp:txXfrm>
        <a:off x="0" y="3579249"/>
        <a:ext cx="10455910" cy="634386"/>
      </dsp:txXfrm>
    </dsp:sp>
    <dsp:sp modelId="{D935EFDF-6DE5-4C42-8ED7-207627EE0EB6}">
      <dsp:nvSpPr>
        <dsp:cNvPr id="0" name=""/>
        <dsp:cNvSpPr/>
      </dsp:nvSpPr>
      <dsp:spPr>
        <a:xfrm>
          <a:off x="0" y="4201570"/>
          <a:ext cx="5227954" cy="54040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Stairs and inaccessible layouts</a:t>
          </a:r>
        </a:p>
      </dsp:txBody>
      <dsp:txXfrm>
        <a:off x="0" y="4201570"/>
        <a:ext cx="5227954" cy="540403"/>
      </dsp:txXfrm>
    </dsp:sp>
    <dsp:sp modelId="{C4B97DD4-9943-4478-8D1D-2645F483C57F}">
      <dsp:nvSpPr>
        <dsp:cNvPr id="0" name=""/>
        <dsp:cNvSpPr/>
      </dsp:nvSpPr>
      <dsp:spPr>
        <a:xfrm>
          <a:off x="5227955" y="4190140"/>
          <a:ext cx="5227954" cy="54040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Lack of adaptations (grab rails, walk-in showers)</a:t>
          </a:r>
        </a:p>
      </dsp:txBody>
      <dsp:txXfrm>
        <a:off x="5227955" y="4190140"/>
        <a:ext cx="5227954" cy="540403"/>
      </dsp:txXfrm>
    </dsp:sp>
    <dsp:sp modelId="{E6EB111C-476F-4C0F-B7B5-D1AA10B62435}">
      <dsp:nvSpPr>
        <dsp:cNvPr id="0" name=""/>
        <dsp:cNvSpPr/>
      </dsp:nvSpPr>
      <dsp:spPr>
        <a:xfrm rot="10800000">
          <a:off x="0" y="1790045"/>
          <a:ext cx="10455910" cy="180682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SzPts val="1000"/>
            <a:buFont typeface="Symbol" panose="05050102010706020507" pitchFamily="18" charset="2"/>
            <a:buNone/>
          </a:pPr>
          <a:r>
            <a:rPr lang="en-US" sz="2100" kern="1200" dirty="0"/>
            <a:t>Financial and policy barriers</a:t>
          </a:r>
        </a:p>
      </dsp:txBody>
      <dsp:txXfrm rot="-10800000">
        <a:off x="0" y="1790045"/>
        <a:ext cx="10455910" cy="634196"/>
      </dsp:txXfrm>
    </dsp:sp>
    <dsp:sp modelId="{451511D2-8881-47C3-AE1A-9074314DA52F}">
      <dsp:nvSpPr>
        <dsp:cNvPr id="0" name=""/>
        <dsp:cNvSpPr/>
      </dsp:nvSpPr>
      <dsp:spPr>
        <a:xfrm>
          <a:off x="0" y="2424241"/>
          <a:ext cx="5227954" cy="5402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Rising living and energy costs</a:t>
          </a:r>
        </a:p>
      </dsp:txBody>
      <dsp:txXfrm>
        <a:off x="0" y="2424241"/>
        <a:ext cx="5227954" cy="540241"/>
      </dsp:txXfrm>
    </dsp:sp>
    <dsp:sp modelId="{7DDBEE13-B554-4F0C-A8F1-9E73D3EAD135}">
      <dsp:nvSpPr>
        <dsp:cNvPr id="0" name=""/>
        <dsp:cNvSpPr/>
      </dsp:nvSpPr>
      <dsp:spPr>
        <a:xfrm>
          <a:off x="5227955" y="2424241"/>
          <a:ext cx="5227954" cy="5402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Costs of transport or private care</a:t>
          </a:r>
        </a:p>
      </dsp:txBody>
      <dsp:txXfrm>
        <a:off x="5227955" y="2424241"/>
        <a:ext cx="5227954" cy="540241"/>
      </dsp:txXfrm>
    </dsp:sp>
    <dsp:sp modelId="{D647FA3B-C71E-4EE1-86B6-0D114B0C1CB1}">
      <dsp:nvSpPr>
        <dsp:cNvPr id="0" name=""/>
        <dsp:cNvSpPr/>
      </dsp:nvSpPr>
      <dsp:spPr>
        <a:xfrm rot="10800000">
          <a:off x="0" y="840"/>
          <a:ext cx="10455910" cy="180682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SzPts val="1000"/>
            <a:buFont typeface="Symbol" panose="05050102010706020507" pitchFamily="18" charset="2"/>
            <a:buNone/>
          </a:pPr>
          <a:r>
            <a:rPr lang="en-US" sz="2100" kern="1200" dirty="0">
              <a:latin typeface="Arial" panose="020B0604020202020204" pitchFamily="34" charset="0"/>
              <a:cs typeface="Arial" panose="020B0604020202020204" pitchFamily="34" charset="0"/>
            </a:rPr>
            <a:t>Inequality in service provision</a:t>
          </a:r>
        </a:p>
      </dsp:txBody>
      <dsp:txXfrm rot="-10800000">
        <a:off x="0" y="840"/>
        <a:ext cx="10455910" cy="634196"/>
      </dsp:txXfrm>
    </dsp:sp>
    <dsp:sp modelId="{289CED3D-C456-439C-859D-88A0FE497F18}">
      <dsp:nvSpPr>
        <dsp:cNvPr id="0" name=""/>
        <dsp:cNvSpPr/>
      </dsp:nvSpPr>
      <dsp:spPr>
        <a:xfrm>
          <a:off x="0" y="635036"/>
          <a:ext cx="5227954" cy="5402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SzPts val="1000"/>
            <a:buFont typeface="Symbol" panose="05050102010706020507" pitchFamily="18" charset="2"/>
            <a:buNone/>
          </a:pPr>
          <a:r>
            <a:rPr lang="en-US" sz="1800" kern="1200" dirty="0">
              <a:latin typeface="Arial" panose="020B0604020202020204" pitchFamily="34" charset="0"/>
              <a:cs typeface="Arial" panose="020B0604020202020204" pitchFamily="34" charset="0"/>
            </a:rPr>
            <a:t>Delayed support after hospital discharge</a:t>
          </a:r>
        </a:p>
      </dsp:txBody>
      <dsp:txXfrm>
        <a:off x="0" y="635036"/>
        <a:ext cx="5227954" cy="540241"/>
      </dsp:txXfrm>
    </dsp:sp>
    <dsp:sp modelId="{23CE1783-9BF2-4EEB-8933-C97252B4D385}">
      <dsp:nvSpPr>
        <dsp:cNvPr id="0" name=""/>
        <dsp:cNvSpPr/>
      </dsp:nvSpPr>
      <dsp:spPr>
        <a:xfrm>
          <a:off x="5227955" y="635036"/>
          <a:ext cx="5227954" cy="5402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SzPts val="1000"/>
            <a:buFont typeface="Symbol" panose="05050102010706020507" pitchFamily="18" charset="2"/>
            <a:buNone/>
          </a:pPr>
          <a:r>
            <a:rPr lang="en-US" sz="1800" kern="1200" dirty="0">
              <a:latin typeface="Arial" panose="020B0604020202020204" pitchFamily="34" charset="0"/>
              <a:cs typeface="Arial" panose="020B0604020202020204" pitchFamily="34" charset="0"/>
            </a:rPr>
            <a:t>Long waiting times for appointments or treatments</a:t>
          </a:r>
        </a:p>
      </dsp:txBody>
      <dsp:txXfrm>
        <a:off x="5227955" y="635036"/>
        <a:ext cx="5227954" cy="540241"/>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3/1/2026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3/1/2026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a:t>
            </a:fld>
            <a:endParaRPr lang="en-US" noProof="0" dirty="0"/>
          </a:p>
        </p:txBody>
      </p:sp>
    </p:spTree>
    <p:extLst>
      <p:ext uri="{BB962C8B-B14F-4D97-AF65-F5344CB8AC3E}">
        <p14:creationId xmlns:p14="http://schemas.microsoft.com/office/powerpoint/2010/main" val="3664231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care and support needs: a critical analysis</a:t>
            </a:r>
          </a:p>
          <a:p>
            <a:endParaRPr lang="en-GB" dirty="0"/>
          </a:p>
          <a:p>
            <a:r>
              <a:rPr lang="en-GB" dirty="0"/>
              <a:t>The demographic shift </a:t>
            </a:r>
          </a:p>
          <a:p>
            <a:endParaRPr lang="en-GB" dirty="0"/>
          </a:p>
          <a:p>
            <a:r>
              <a:rPr lang="en-GB" dirty="0"/>
              <a:t>Ageing population: The Age UK Foundation estimates that by 2043, almost a quarter of the UK population will be 65 and over, and the population of over-85-year-olds will increase by 108% by 2050. </a:t>
            </a:r>
          </a:p>
          <a:p>
            <a:r>
              <a:rPr lang="en-GB" dirty="0"/>
              <a:t>Why does this happen? </a:t>
            </a:r>
          </a:p>
          <a:p>
            <a:r>
              <a:rPr lang="en-GB" dirty="0"/>
              <a:t>International migration might be one reason. As working adults choose to </a:t>
            </a:r>
            <a:r>
              <a:rPr lang="en-GB" dirty="0" err="1"/>
              <a:t>increis</a:t>
            </a:r>
            <a:r>
              <a:rPr lang="en-GB" dirty="0"/>
              <a:t> their horizons by </a:t>
            </a:r>
            <a:r>
              <a:rPr lang="en-GB" dirty="0" err="1"/>
              <a:t>foloing</a:t>
            </a:r>
            <a:r>
              <a:rPr lang="en-GB" dirty="0"/>
              <a:t> careers abroad, statistics from the ONS show that over 250,000 British nationals emigrated from the UK in 2024. </a:t>
            </a:r>
          </a:p>
          <a:p>
            <a:endParaRPr lang="en-GB" dirty="0"/>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5</a:t>
            </a:fld>
            <a:endParaRPr lang="en-US" noProof="0" dirty="0"/>
          </a:p>
        </p:txBody>
      </p:sp>
    </p:spTree>
    <p:extLst>
      <p:ext uri="{BB962C8B-B14F-4D97-AF65-F5344CB8AC3E}">
        <p14:creationId xmlns:p14="http://schemas.microsoft.com/office/powerpoint/2010/main" val="2911992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vs mental health</a:t>
            </a:r>
          </a:p>
          <a:p>
            <a:endParaRPr lang="en-GB" dirty="0"/>
          </a:p>
          <a:p>
            <a:r>
              <a:rPr lang="en-GB" dirty="0"/>
              <a:t>Physical health </a:t>
            </a:r>
          </a:p>
          <a:p>
            <a:endParaRPr lang="en-GB" dirty="0"/>
          </a:p>
          <a:p>
            <a:r>
              <a:rPr lang="en-GB" dirty="0"/>
              <a:t>-chronic illnesses: many older adults require long-term care and treatment to manage chronic illnesses such as diabetes, heart diseases, asthma and arthritis. These older adults require ongoing support from their families, communities, and HSC to manage their medical needs and maintain an adequate level of independence. </a:t>
            </a:r>
          </a:p>
          <a:p>
            <a:endParaRPr lang="en-GB" dirty="0"/>
          </a:p>
          <a:p>
            <a:r>
              <a:rPr lang="en-GB" dirty="0"/>
              <a:t>Mobility issues: Physical degeneration plays a crucial role in determining the level of care older adults need. Some conditions, such as osteoporosis, require significant care input from specialists and ongoing medical care to ensure the patient's safety and well-being. </a:t>
            </a:r>
          </a:p>
          <a:p>
            <a:endParaRPr lang="en-GB" dirty="0"/>
          </a:p>
          <a:p>
            <a:r>
              <a:rPr lang="en-GB" dirty="0"/>
              <a:t>ADLs requirements: tasks such as personal hygiene, dressing, , meal preparation or housekeeping and just a few examples of what support older people need.</a:t>
            </a:r>
          </a:p>
          <a:p>
            <a:r>
              <a:rPr lang="en-GB" dirty="0"/>
              <a:t> </a:t>
            </a:r>
          </a:p>
          <a:p>
            <a:r>
              <a:rPr lang="en-GB" dirty="0"/>
              <a:t>Mental health </a:t>
            </a:r>
          </a:p>
          <a:p>
            <a:endParaRPr lang="en-GB" dirty="0"/>
          </a:p>
          <a:p>
            <a:r>
              <a:rPr lang="en-GB" dirty="0"/>
              <a:t>Mental health is a key determinant of well-being and independence in later life. Older adults commonly experience </a:t>
            </a:r>
            <a:r>
              <a:rPr lang="en-GB" dirty="0" err="1"/>
              <a:t>saicologicli</a:t>
            </a:r>
            <a:r>
              <a:rPr lang="en-GB" dirty="0"/>
              <a:t> challenges such as depression, anxiety, loneliness, and social isolation. These issues are often interconnected and can significant affect </a:t>
            </a:r>
            <a:r>
              <a:rPr lang="en-GB" dirty="0" err="1"/>
              <a:t>fizical</a:t>
            </a:r>
            <a:r>
              <a:rPr lang="en-GB" dirty="0"/>
              <a:t> health, , and independence. </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6</a:t>
            </a:fld>
            <a:endParaRPr lang="en-US" noProof="0" dirty="0"/>
          </a:p>
        </p:txBody>
      </p:sp>
    </p:spTree>
    <p:extLst>
      <p:ext uri="{BB962C8B-B14F-4D97-AF65-F5344CB8AC3E}">
        <p14:creationId xmlns:p14="http://schemas.microsoft.com/office/powerpoint/2010/main" val="9313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 systems </a:t>
            </a:r>
          </a:p>
          <a:p>
            <a:endParaRPr lang="en-GB" dirty="0"/>
          </a:p>
          <a:p>
            <a:r>
              <a:rPr lang="en-GB" dirty="0"/>
              <a:t>Maintaining independence and functional ability in older age depends heavily on effective support systems. These systems are generally divided into formal care services, informal care, and community-based support. While each plays a vital role, they also present challenges and limitations that influence the quality, accessibility, and sustainability of care for older adults.</a:t>
            </a:r>
          </a:p>
          <a:p>
            <a:endParaRPr lang="en-GB" dirty="0"/>
          </a:p>
          <a:p>
            <a:r>
              <a:rPr lang="en-GB" dirty="0"/>
              <a:t>In the UK, these are primarily delivered through the National Health Service (NHS) and regulated nursing or residential care providers.</a:t>
            </a:r>
          </a:p>
          <a:p>
            <a:r>
              <a:rPr lang="en-GB" dirty="0"/>
              <a:t>Informal care refers to unpaid support provided by family members, partners, friends, or </a:t>
            </a:r>
            <a:r>
              <a:rPr lang="en-GB" dirty="0" err="1"/>
              <a:t>neighbors</a:t>
            </a:r>
            <a:r>
              <a:rPr lang="en-GB" dirty="0"/>
              <a:t>.</a:t>
            </a:r>
          </a:p>
          <a:p>
            <a:r>
              <a:rPr lang="en-GB" dirty="0"/>
              <a:t>Community-based services bridge the gap between formal and informal care by promoting social participation and preventative support.</a:t>
            </a:r>
          </a:p>
          <a:p>
            <a:endParaRPr lang="en-GB" dirty="0"/>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7</a:t>
            </a:fld>
            <a:endParaRPr lang="en-US" noProof="0" dirty="0"/>
          </a:p>
        </p:txBody>
      </p:sp>
    </p:spTree>
    <p:extLst>
      <p:ext uri="{BB962C8B-B14F-4D97-AF65-F5344CB8AC3E}">
        <p14:creationId xmlns:p14="http://schemas.microsoft.com/office/powerpoint/2010/main" val="2171915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evaluation of the care quality </a:t>
            </a:r>
          </a:p>
          <a:p>
            <a:endParaRPr lang="en-GB" dirty="0"/>
          </a:p>
          <a:p>
            <a:r>
              <a:rPr lang="en-GB" dirty="0"/>
              <a:t>Evaluating care quality is essential to ensure that health and social care services meet the needs of older people while promoting safety, dignity, independence, and wellbeing. Care quality assessment helps identify strengths, highlight areas requiring  improvement, and ensure accountability within care systems. In the UK, evaluation commonly involves regular  inspection, service-user feedback, and measurable health outcomes.</a:t>
            </a:r>
          </a:p>
          <a:p>
            <a:r>
              <a:rPr lang="en-GB" dirty="0"/>
              <a:t>•	CQC reports: The Care Quality Commission (CQC) is the independent register responsible for monitoring, inspecting, and rating health and social care services in England.</a:t>
            </a:r>
          </a:p>
          <a:p>
            <a:r>
              <a:rPr lang="en-GB" dirty="0"/>
              <a:t>•	Patient satisfaction: Patient satisfaction how individuals perceive and experience care services. High satisfaction is often associated with greater trust and engagement with services.</a:t>
            </a:r>
          </a:p>
          <a:p>
            <a:r>
              <a:rPr lang="en-GB" dirty="0"/>
              <a:t>•	Health outcomes: Health outcomes evaluate majors changes in a person’s health following care or treatment. Focusing only on measurable outcomes risks overlooking emotional well-being and quality of life.</a:t>
            </a:r>
          </a:p>
          <a:p>
            <a:endParaRPr lang="en-GB" dirty="0"/>
          </a:p>
          <a:p>
            <a:r>
              <a:rPr lang="en-GB" dirty="0"/>
              <a:t>Future directions </a:t>
            </a:r>
          </a:p>
          <a:p>
            <a:r>
              <a:rPr lang="en-GB" dirty="0"/>
              <a:t>Population ageing is placing increasing pressure on health and social care systems. Rising life expertise , complex long-term conditions, and growing care demands require significant transformation in how services are organized and delivered. Future directions in health and social care focus on reforming systems, integrating technological innovation, and ensuring sustainable care models that maintains  independence and quality of life for older adults.</a:t>
            </a:r>
          </a:p>
          <a:p>
            <a:r>
              <a:rPr lang="en-GB" dirty="0"/>
              <a:t>•	HSC reform: Health and social care reform aims to improve coordination, accessibility, and efficiency while shifting care towards prevention and community support.</a:t>
            </a:r>
          </a:p>
          <a:p>
            <a:r>
              <a:rPr lang="en-GB" dirty="0"/>
              <a:t>•	Technology innovation: Technology is increasing viewed as a solution to rising demand and workforce shortages, such as telehealth, artificial intelligence and data management. </a:t>
            </a:r>
          </a:p>
          <a:p>
            <a:r>
              <a:rPr lang="en-GB" dirty="0"/>
              <a:t>•	The current care models' sustainability: The sustainability of existing care systems is increasingly questioned due to demographic and economic presa Traditional models </a:t>
            </a:r>
            <a:r>
              <a:rPr lang="en-GB" dirty="0" err="1"/>
              <a:t>centered</a:t>
            </a:r>
            <a:r>
              <a:rPr lang="en-GB" dirty="0"/>
              <a:t> on hospital-based treatment are becoming financially and practically unsustainably . Ethnical  sustainable care requires empowering older people rather than treating them sonly as service recipients. </a:t>
            </a:r>
          </a:p>
          <a:p>
            <a:r>
              <a:rPr lang="en-GB" dirty="0"/>
              <a:t>•	Future directions in health and social care highlight the need for systemic reform, responsible technological innovation, and sustainable care models.</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8</a:t>
            </a:fld>
            <a:endParaRPr lang="en-US" noProof="0" dirty="0"/>
          </a:p>
        </p:txBody>
      </p:sp>
    </p:spTree>
    <p:extLst>
      <p:ext uri="{BB962C8B-B14F-4D97-AF65-F5344CB8AC3E}">
        <p14:creationId xmlns:p14="http://schemas.microsoft.com/office/powerpoint/2010/main" val="176512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Future directions </a:t>
            </a:r>
          </a:p>
          <a:p>
            <a:r>
              <a:rPr lang="en-GB" dirty="0"/>
              <a:t>Population ageing is placing increasing pressure on health and social care systems. Rising life expertise , complex long-term conditions, and growing care demands require significant transformation in how services are organized and delivered. Future directions in health and social care focus on reforming systems, integrating technological innovation, and ensuring sustainable care models that maintains  independence and quality of life for older adults.</a:t>
            </a:r>
          </a:p>
          <a:p>
            <a:r>
              <a:rPr lang="en-GB" dirty="0"/>
              <a:t>•	HSC reform: Health and social care reform aims to improve coordination, accessibility, and efficiency while shifting care towards prevention and community support.</a:t>
            </a:r>
          </a:p>
          <a:p>
            <a:r>
              <a:rPr lang="en-GB" dirty="0"/>
              <a:t>•	Technology innovation: Technology is increasing viewed as a solution to rising demand and workforce shortages, such as telehealth, artificial intelligence and data management. </a:t>
            </a:r>
          </a:p>
          <a:p>
            <a:r>
              <a:rPr lang="en-GB" dirty="0"/>
              <a:t>•	The current care models' sustainability: The sustainability of existing care systems is increasingly questioned due to demographic and economic presa Traditional models </a:t>
            </a:r>
            <a:r>
              <a:rPr lang="en-GB" dirty="0" err="1"/>
              <a:t>centered</a:t>
            </a:r>
            <a:r>
              <a:rPr lang="en-GB" dirty="0"/>
              <a:t> on hospital-based treatment are becoming financially and practically unsustainably . Ethnical  sustainable care requires empowering older people rather than treating them sonly as service recipients. </a:t>
            </a:r>
          </a:p>
          <a:p>
            <a:r>
              <a:rPr lang="en-GB" dirty="0"/>
              <a:t>•	Future directions in health and social care highlight the need for systemic reform, </a:t>
            </a:r>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9</a:t>
            </a:fld>
            <a:endParaRPr lang="en-US" noProof="0" dirty="0"/>
          </a:p>
        </p:txBody>
      </p:sp>
    </p:spTree>
    <p:extLst>
      <p:ext uri="{BB962C8B-B14F-4D97-AF65-F5344CB8AC3E}">
        <p14:creationId xmlns:p14="http://schemas.microsoft.com/office/powerpoint/2010/main" val="2646209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Policies within HCS</a:t>
            </a:r>
          </a:p>
          <a:p>
            <a:endParaRPr lang="en-GB" dirty="0"/>
          </a:p>
          <a:p>
            <a:r>
              <a:rPr lang="en-GB" dirty="0"/>
              <a:t>Activity Theory and the Socioemotional Selectivity Theory </a:t>
            </a:r>
          </a:p>
          <a:p>
            <a:endParaRPr lang="en-GB" dirty="0"/>
          </a:p>
          <a:p>
            <a:r>
              <a:rPr lang="en-GB" dirty="0"/>
              <a:t>Activity theory in health and social care, developed by Robert J. Havighurst in 1961, hypothesized that people should age gracefully by maintaining an active lifestyle. In health and social care, this theory encourages an older person to be socially active and to participate in gatherings and social clubs. Another key point of the theory reflects on the fact that older people should follow a ‘middle-aged’ lifestyle, as it is proven that it helps with anxiety and depression, loneliness, and also improves health outcomes. </a:t>
            </a:r>
          </a:p>
          <a:p>
            <a:r>
              <a:rPr lang="en-GB" dirty="0"/>
              <a:t>Socioemotional Selectivity Theory (SST), developed by Laura Carstensen, hypothesized that older people perceive their time as limited, their focus shifts, and, as a result, their priorities change, enabling them to accord more attention to meaningful relationships and social networks. Its application to health and social care implies a patient-centred approach, with careful care planning that emphasizes family involvement. Diagnoses like terminal cancer or serious illness can trigger a shift in goals toward emotional gratification and away from long-term, knowledge-seeking </a:t>
            </a:r>
            <a:r>
              <a:rPr lang="en-GB" dirty="0" err="1"/>
              <a:t>behaviors</a:t>
            </a:r>
            <a:r>
              <a:rPr lang="en-GB" dirty="0"/>
              <a:t>.</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11</a:t>
            </a:fld>
            <a:endParaRPr lang="en-US" noProof="0" dirty="0"/>
          </a:p>
        </p:txBody>
      </p:sp>
    </p:spTree>
    <p:extLst>
      <p:ext uri="{BB962C8B-B14F-4D97-AF65-F5344CB8AC3E}">
        <p14:creationId xmlns:p14="http://schemas.microsoft.com/office/powerpoint/2010/main" val="3275818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Care Act 2014 </a:t>
            </a:r>
          </a:p>
          <a:p>
            <a:endParaRPr lang="en-GB" dirty="0"/>
          </a:p>
          <a:p>
            <a:r>
              <a:rPr lang="en-GB" dirty="0"/>
              <a:t>•	Ensures local authorities see the individual as a whole (physical, mental, emotional and social needs)</a:t>
            </a:r>
          </a:p>
          <a:p>
            <a:r>
              <a:rPr lang="en-GB" dirty="0"/>
              <a:t>•	Enables preventive measures to minimise the need for formal care</a:t>
            </a:r>
          </a:p>
          <a:p>
            <a:r>
              <a:rPr lang="en-GB" dirty="0"/>
              <a:t>•	Emphasizes adult safeguarding, including abuse and neglect </a:t>
            </a:r>
          </a:p>
          <a:p>
            <a:endParaRPr lang="en-GB" dirty="0"/>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12</a:t>
            </a:fld>
            <a:endParaRPr lang="en-US" noProof="0" dirty="0"/>
          </a:p>
        </p:txBody>
      </p:sp>
    </p:spTree>
    <p:extLst>
      <p:ext uri="{BB962C8B-B14F-4D97-AF65-F5344CB8AC3E}">
        <p14:creationId xmlns:p14="http://schemas.microsoft.com/office/powerpoint/2010/main" val="1173356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13</a:t>
            </a:fld>
            <a:endParaRPr lang="en-US" noProof="0" dirty="0"/>
          </a:p>
        </p:txBody>
      </p:sp>
    </p:spTree>
    <p:extLst>
      <p:ext uri="{BB962C8B-B14F-4D97-AF65-F5344CB8AC3E}">
        <p14:creationId xmlns:p14="http://schemas.microsoft.com/office/powerpoint/2010/main" val="30846100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Physical and Cognitive Decline </a:t>
            </a:r>
          </a:p>
          <a:p>
            <a:r>
              <a:rPr lang="en-GB" dirty="0"/>
              <a:t>Physical challenges include:</a:t>
            </a:r>
          </a:p>
          <a:p>
            <a:endParaRPr lang="en-GB" dirty="0"/>
          </a:p>
          <a:p>
            <a:r>
              <a:rPr lang="en-GB" dirty="0"/>
              <a:t>•	Reduced muscle mass and strength</a:t>
            </a:r>
          </a:p>
          <a:p>
            <a:r>
              <a:rPr lang="en-GB" dirty="0"/>
              <a:t>•	Poor balance and coordination</a:t>
            </a:r>
          </a:p>
          <a:p>
            <a:r>
              <a:rPr lang="en-GB" dirty="0"/>
              <a:t>•	Chronic illnesses (e.g., heart disease, diabetes, respiratory conditions)</a:t>
            </a:r>
          </a:p>
          <a:p>
            <a:endParaRPr lang="en-GB" dirty="0"/>
          </a:p>
          <a:p>
            <a:r>
              <a:rPr lang="en-GB" dirty="0"/>
              <a:t>Physical ageing involves natural biological changes that reduce strength, mobility, and resilience.</a:t>
            </a:r>
          </a:p>
          <a:p>
            <a:endParaRPr lang="en-GB" dirty="0"/>
          </a:p>
          <a:p>
            <a:r>
              <a:rPr lang="en-GB" dirty="0"/>
              <a:t>Cognitive challenges include:</a:t>
            </a:r>
          </a:p>
          <a:p>
            <a:endParaRPr lang="en-GB" dirty="0"/>
          </a:p>
          <a:p>
            <a:r>
              <a:rPr lang="en-GB" dirty="0"/>
              <a:t>•	Slower information processing</a:t>
            </a:r>
          </a:p>
          <a:p>
            <a:r>
              <a:rPr lang="en-GB" dirty="0"/>
              <a:t>•	Reduced attention and concentration</a:t>
            </a:r>
          </a:p>
          <a:p>
            <a:r>
              <a:rPr lang="en-GB" dirty="0"/>
              <a:t>•	Mild memory difficulties</a:t>
            </a:r>
          </a:p>
          <a:p>
            <a:r>
              <a:rPr lang="en-GB" dirty="0"/>
              <a:t>Cognitive ageing refers to changes in thinking, memory, and information processing.</a:t>
            </a:r>
          </a:p>
          <a:p>
            <a:endParaRPr lang="en-GB" dirty="0"/>
          </a:p>
          <a:p>
            <a:r>
              <a:rPr lang="en-GB" dirty="0"/>
              <a:t>•	Social isolation- While ageing itself does not cause isolation, life changes associated with later life increase vulnerability.</a:t>
            </a:r>
          </a:p>
          <a:p>
            <a:r>
              <a:rPr lang="en-GB" dirty="0"/>
              <a:t>Life changes, such as retirement, can significantly impact an older person's motivation and confidence, but this can be minimised by ensuring the person has a strong social support system in place.</a:t>
            </a:r>
          </a:p>
          <a:p>
            <a:r>
              <a:rPr lang="en-GB" dirty="0"/>
              <a:t>Chronic illnesses such as heart/diabetes, or respiratory problems can play a crucial role in older people feeling isolated, especially if no support is in place for essential daily living activities (food shopping, hygiene, laundry). This risk can be minimised when the family supports their older relatives and enables them to continue living at home. </a:t>
            </a:r>
          </a:p>
          <a:p>
            <a:r>
              <a:rPr lang="en-GB" dirty="0"/>
              <a:t>Environmental factors, such as financial constraints, can lead to functional decline (poor nutrition and a weakened immune system). These can be minimised with the help of Social Services, enabling the older person in need to maintain their independence and live at home whilst safe housing is provided. </a:t>
            </a:r>
          </a:p>
          <a:p>
            <a:endParaRPr lang="en-GB" dirty="0"/>
          </a:p>
          <a:p>
            <a:r>
              <a:rPr lang="en-GB" dirty="0"/>
              <a:t>•	Systemic issues </a:t>
            </a:r>
          </a:p>
          <a:p>
            <a:r>
              <a:rPr lang="en-GB" dirty="0"/>
              <a:t>Systemic issues refer to problems within healthcare systems, social care structures, policies, and wider society that affect how effectively older people receive support. Even when individuals are motivated and capable, barriers within systems can limit their ability to remain independent and maintain daily functioning.</a:t>
            </a:r>
          </a:p>
          <a:p>
            <a:endParaRPr lang="en-GB" dirty="0"/>
          </a:p>
          <a:p>
            <a:r>
              <a:rPr lang="en-GB" dirty="0"/>
              <a:t>Inequality in service provision often leads to delayed support after hospital discharge and long waiting times for appointments or treatments.</a:t>
            </a:r>
          </a:p>
          <a:p>
            <a:r>
              <a:rPr lang="en-GB" dirty="0"/>
              <a:t>Financial and policy barriers often lead to rising living, energy, transport, and private care costs.</a:t>
            </a:r>
          </a:p>
          <a:p>
            <a:r>
              <a:rPr lang="en-GB" dirty="0"/>
              <a:t>Housing challenges include stairs, inaccessible layouts, and a lack of adaptations (grab rails, walk-in showers). </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14</a:t>
            </a:fld>
            <a:endParaRPr lang="en-US" noProof="0" dirty="0"/>
          </a:p>
        </p:txBody>
      </p:sp>
    </p:spTree>
    <p:extLst>
      <p:ext uri="{BB962C8B-B14F-4D97-AF65-F5344CB8AC3E}">
        <p14:creationId xmlns:p14="http://schemas.microsoft.com/office/powerpoint/2010/main" val="4902884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Systemic issues </a:t>
            </a:r>
          </a:p>
          <a:p>
            <a:r>
              <a:rPr lang="en-GB" dirty="0"/>
              <a:t>Systemic issues refer to problems within healthcare systems, social care structures, policies, and wider society that affect how effectively older people receive support. Even when individuals are motivated and capable, barriers within systems can limit their ability to remain independent and maintain daily functioning.</a:t>
            </a:r>
          </a:p>
          <a:p>
            <a:endParaRPr lang="en-GB" dirty="0"/>
          </a:p>
          <a:p>
            <a:r>
              <a:rPr lang="en-GB" dirty="0"/>
              <a:t>Inequality in service provision often leads to delayed support after hospital discharge and long waiting times for appointments or treatments.</a:t>
            </a:r>
          </a:p>
          <a:p>
            <a:r>
              <a:rPr lang="en-GB" dirty="0"/>
              <a:t>Financial and policy barriers often lead to rising living, energy, transport, and private care costs.</a:t>
            </a:r>
          </a:p>
          <a:p>
            <a:r>
              <a:rPr lang="en-GB" dirty="0"/>
              <a:t>Housing challenges include stairs, inaccessible layouts, and a lack of adaptations (grab rails, walk-in showers). </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16</a:t>
            </a:fld>
            <a:endParaRPr lang="en-US" noProof="0" dirty="0"/>
          </a:p>
        </p:txBody>
      </p:sp>
    </p:spTree>
    <p:extLst>
      <p:ext uri="{BB962C8B-B14F-4D97-AF65-F5344CB8AC3E}">
        <p14:creationId xmlns:p14="http://schemas.microsoft.com/office/powerpoint/2010/main" val="5455323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2.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2.sv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US"/>
              <a:t>Click to edit Master title style</a:t>
            </a:r>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r>
              <a:rPr lang="en-US"/>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US"/>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r>
              <a:rPr lang="en-US"/>
              <a:t>Click icon to add picture</a:t>
            </a:r>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r>
              <a:rPr lang="en-US"/>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endParaRPr lang="en-US"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mc:AlternateContent xmlns:mc="http://schemas.openxmlformats.org/markup-compatibility/2006">
    <mc:Choice xmlns:p14="http://schemas.microsoft.com/office/powerpoint/2010/main" Requires="p14">
      <p:transition p14:dur="0" advClick="0" advTm="0"/>
    </mc:Choice>
    <mc:Fallback>
      <p:transition advClick="0" advTm="0"/>
    </mc:Fallback>
  </mc:AlternateConten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5" Type="http://schemas.openxmlformats.org/officeDocument/2006/relationships/image" Target="../media/image9.png"/><Relationship Id="rId4"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5" Type="http://schemas.openxmlformats.org/officeDocument/2006/relationships/image" Target="../media/image9.png"/><Relationship Id="rId4"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10.jpg"/><Relationship Id="rId4"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diagramLayout" Target="../diagrams/layout2.xml"/><Relationship Id="rId3" Type="http://schemas.openxmlformats.org/officeDocument/2006/relationships/audio" Target="../media/media5.m4a"/><Relationship Id="rId7" Type="http://schemas.openxmlformats.org/officeDocument/2006/relationships/diagramData" Target="../diagrams/data1.xml"/><Relationship Id="rId12" Type="http://schemas.openxmlformats.org/officeDocument/2006/relationships/diagramData" Target="../diagrams/data2.xml"/><Relationship Id="rId17" Type="http://schemas.openxmlformats.org/officeDocument/2006/relationships/image" Target="../media/image9.png"/><Relationship Id="rId2" Type="http://schemas.microsoft.com/office/2007/relationships/media" Target="../media/media5.m4a"/><Relationship Id="rId16" Type="http://schemas.microsoft.com/office/2007/relationships/diagramDrawing" Target="../diagrams/drawing2.xml"/><Relationship Id="rId1" Type="http://schemas.openxmlformats.org/officeDocument/2006/relationships/tags" Target="../tags/tag5.xml"/><Relationship Id="rId6" Type="http://schemas.openxmlformats.org/officeDocument/2006/relationships/image" Target="../media/image11.jpg"/><Relationship Id="rId11" Type="http://schemas.microsoft.com/office/2007/relationships/diagramDrawing" Target="../diagrams/drawing1.xml"/><Relationship Id="rId5" Type="http://schemas.openxmlformats.org/officeDocument/2006/relationships/notesSlide" Target="../notesSlides/notesSlide2.xml"/><Relationship Id="rId15" Type="http://schemas.openxmlformats.org/officeDocument/2006/relationships/diagramColors" Target="../diagrams/colors2.xml"/><Relationship Id="rId10" Type="http://schemas.openxmlformats.org/officeDocument/2006/relationships/diagramColors" Target="../diagrams/colors1.xml"/><Relationship Id="rId4" Type="http://schemas.openxmlformats.org/officeDocument/2006/relationships/slideLayout" Target="../slideLayouts/slideLayout7.xml"/><Relationship Id="rId9" Type="http://schemas.openxmlformats.org/officeDocument/2006/relationships/diagramQuickStyle" Target="../diagrams/quickStyle1.xml"/><Relationship Id="rId1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audio" Target="../media/media6.m4a"/><Relationship Id="rId7" Type="http://schemas.openxmlformats.org/officeDocument/2006/relationships/hyperlink" Target="https://www.enago.com/academy/guestposts/sofia_riaz/connection-between-mental-and-physical-health/" TargetMode="External"/><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12.png"/><Relationship Id="rId5" Type="http://schemas.openxmlformats.org/officeDocument/2006/relationships/notesSlide" Target="../notesSlides/notesSlide3.xml"/><Relationship Id="rId4" Type="http://schemas.openxmlformats.org/officeDocument/2006/relationships/slideLayout" Target="../slideLayouts/slideLayout8.xml"/><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7.m4a"/><Relationship Id="rId7" Type="http://schemas.openxmlformats.org/officeDocument/2006/relationships/diagramLayout" Target="../diagrams/layout3.xml"/><Relationship Id="rId12" Type="http://schemas.openxmlformats.org/officeDocument/2006/relationships/image" Target="../media/image9.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diagramData" Target="../diagrams/data3.xml"/><Relationship Id="rId11" Type="http://schemas.openxmlformats.org/officeDocument/2006/relationships/image" Target="../media/image10.jpg"/><Relationship Id="rId5" Type="http://schemas.openxmlformats.org/officeDocument/2006/relationships/notesSlide" Target="../notesSlides/notesSlide4.xml"/><Relationship Id="rId10" Type="http://schemas.microsoft.com/office/2007/relationships/diagramDrawing" Target="../diagrams/drawing3.xml"/><Relationship Id="rId4" Type="http://schemas.openxmlformats.org/officeDocument/2006/relationships/slideLayout" Target="../slideLayouts/slideLayout9.xml"/><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13" Type="http://schemas.openxmlformats.org/officeDocument/2006/relationships/hyperlink" Target="https://creativecommons.org/licenses/by/3.0/" TargetMode="External"/><Relationship Id="rId3" Type="http://schemas.openxmlformats.org/officeDocument/2006/relationships/audio" Target="../media/media8.m4a"/><Relationship Id="rId7" Type="http://schemas.openxmlformats.org/officeDocument/2006/relationships/diagramLayout" Target="../diagrams/layout4.xml"/><Relationship Id="rId12" Type="http://schemas.openxmlformats.org/officeDocument/2006/relationships/hyperlink" Target="https://www.frontiersin.org/journals/health-services/articles/10.3389/frhs.2024.1356342/full" TargetMode="External"/><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diagramData" Target="../diagrams/data4.xml"/><Relationship Id="rId11" Type="http://schemas.openxmlformats.org/officeDocument/2006/relationships/image" Target="../media/image13.png"/><Relationship Id="rId5" Type="http://schemas.openxmlformats.org/officeDocument/2006/relationships/notesSlide" Target="../notesSlides/notesSlide5.xml"/><Relationship Id="rId10" Type="http://schemas.microsoft.com/office/2007/relationships/diagramDrawing" Target="../diagrams/drawing4.xml"/><Relationship Id="rId4" Type="http://schemas.openxmlformats.org/officeDocument/2006/relationships/slideLayout" Target="../slideLayouts/slideLayout8.xml"/><Relationship Id="rId9" Type="http://schemas.openxmlformats.org/officeDocument/2006/relationships/diagramColors" Target="../diagrams/colors4.xml"/><Relationship Id="rId1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audio" Target="../media/media9.m4a"/><Relationship Id="rId7" Type="http://schemas.openxmlformats.org/officeDocument/2006/relationships/hyperlink" Target="https://palmistryforyou.com/2012/02/" TargetMode="External"/><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14.jpg"/><Relationship Id="rId5" Type="http://schemas.openxmlformats.org/officeDocument/2006/relationships/notesSlide" Target="../notesSlides/notesSlide6.xml"/><Relationship Id="rId4" Type="http://schemas.openxmlformats.org/officeDocument/2006/relationships/slideLayout" Target="../slideLayouts/slideLayout9.xml"/><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10.xml"/><Relationship Id="rId6" Type="http://schemas.openxmlformats.org/officeDocument/2006/relationships/image" Target="../media/image9.png"/><Relationship Id="rId5" Type="http://schemas.openxmlformats.org/officeDocument/2006/relationships/image" Target="../media/image15.jpg"/><Relationship Id="rId4"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1.xml"/><Relationship Id="rId6" Type="http://schemas.openxmlformats.org/officeDocument/2006/relationships/image" Target="../media/image9.png"/><Relationship Id="rId5" Type="http://schemas.openxmlformats.org/officeDocument/2006/relationships/notesSlide" Target="../notesSlides/notesSlide7.xml"/><Relationship Id="rId4"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2.xml"/><Relationship Id="rId6" Type="http://schemas.openxmlformats.org/officeDocument/2006/relationships/image" Target="../media/image9.png"/><Relationship Id="rId5" Type="http://schemas.openxmlformats.org/officeDocument/2006/relationships/notesSlide" Target="../notesSlides/notesSlide8.xml"/><Relationship Id="rId4"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7" Type="http://schemas.openxmlformats.org/officeDocument/2006/relationships/image" Target="../media/image9.png"/><Relationship Id="rId2" Type="http://schemas.microsoft.com/office/2007/relationships/media" Target="../media/media13.m4a"/><Relationship Id="rId1" Type="http://schemas.openxmlformats.org/officeDocument/2006/relationships/tags" Target="../tags/tag13.xml"/><Relationship Id="rId6" Type="http://schemas.openxmlformats.org/officeDocument/2006/relationships/image" Target="../media/image16.jpg"/><Relationship Id="rId5" Type="http://schemas.openxmlformats.org/officeDocument/2006/relationships/notesSlide" Target="../notesSlides/notesSlide9.xml"/><Relationship Id="rId4"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audio" Target="../media/media14.m4a"/><Relationship Id="rId7" Type="http://schemas.openxmlformats.org/officeDocument/2006/relationships/diagramLayout" Target="../diagrams/layout5.xml"/><Relationship Id="rId2" Type="http://schemas.microsoft.com/office/2007/relationships/media" Target="../media/media14.m4a"/><Relationship Id="rId1" Type="http://schemas.openxmlformats.org/officeDocument/2006/relationships/tags" Target="../tags/tag14.xml"/><Relationship Id="rId6" Type="http://schemas.openxmlformats.org/officeDocument/2006/relationships/diagramData" Target="../diagrams/data5.xml"/><Relationship Id="rId11" Type="http://schemas.openxmlformats.org/officeDocument/2006/relationships/image" Target="../media/image9.png"/><Relationship Id="rId5" Type="http://schemas.openxmlformats.org/officeDocument/2006/relationships/notesSlide" Target="../notesSlides/notesSlide10.xml"/><Relationship Id="rId10" Type="http://schemas.microsoft.com/office/2007/relationships/diagramDrawing" Target="../diagrams/drawing5.xml"/><Relationship Id="rId4" Type="http://schemas.openxmlformats.org/officeDocument/2006/relationships/slideLayout" Target="../slideLayouts/slideLayout9.xml"/><Relationship Id="rId9" Type="http://schemas.openxmlformats.org/officeDocument/2006/relationships/diagramColors" Target="../diagrams/colors5.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5.xml"/><Relationship Id="rId5" Type="http://schemas.openxmlformats.org/officeDocument/2006/relationships/image" Target="../media/image9.png"/><Relationship Id="rId4"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audio" Target="../media/media16.m4a"/><Relationship Id="rId7" Type="http://schemas.openxmlformats.org/officeDocument/2006/relationships/diagramLayout" Target="../diagrams/layout6.xml"/><Relationship Id="rId2" Type="http://schemas.microsoft.com/office/2007/relationships/media" Target="../media/media16.m4a"/><Relationship Id="rId1" Type="http://schemas.openxmlformats.org/officeDocument/2006/relationships/tags" Target="../tags/tag16.xml"/><Relationship Id="rId6" Type="http://schemas.openxmlformats.org/officeDocument/2006/relationships/diagramData" Target="../diagrams/data6.xml"/><Relationship Id="rId11" Type="http://schemas.openxmlformats.org/officeDocument/2006/relationships/image" Target="../media/image9.png"/><Relationship Id="rId5" Type="http://schemas.openxmlformats.org/officeDocument/2006/relationships/notesSlide" Target="../notesSlides/notesSlide11.xml"/><Relationship Id="rId10" Type="http://schemas.microsoft.com/office/2007/relationships/diagramDrawing" Target="../diagrams/drawing6.xml"/><Relationship Id="rId4" Type="http://schemas.openxmlformats.org/officeDocument/2006/relationships/slideLayout" Target="../slideLayouts/slideLayout9.xml"/><Relationship Id="rId9" Type="http://schemas.openxmlformats.org/officeDocument/2006/relationships/diagramColors" Target="../diagrams/colors6.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17.xml"/><Relationship Id="rId6" Type="http://schemas.openxmlformats.org/officeDocument/2006/relationships/image" Target="../media/image9.png"/><Relationship Id="rId5" Type="http://schemas.openxmlformats.org/officeDocument/2006/relationships/image" Target="../media/image19.jpg"/><Relationship Id="rId4"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hyperlink" Target="https://www.cqc.org.uk/sites/default/files/2023-07/202307-RapidLiteratureReview-improvement.pdf" TargetMode="External"/><Relationship Id="rId3" Type="http://schemas.openxmlformats.org/officeDocument/2006/relationships/audio" Target="../media/media18.m4a"/><Relationship Id="rId7" Type="http://schemas.openxmlformats.org/officeDocument/2006/relationships/hyperlink" Target="https://assets.publishing.service.gov.uk/media/68fa3b4fe200d653d8b63735/care-quality-commission-state-of-health-care-and-adult-social-care-England-2024-2025.pdf" TargetMode="External"/><Relationship Id="rId2" Type="http://schemas.microsoft.com/office/2007/relationships/media" Target="../media/media18.m4a"/><Relationship Id="rId1" Type="http://schemas.openxmlformats.org/officeDocument/2006/relationships/tags" Target="../tags/tag18.xml"/><Relationship Id="rId6" Type="http://schemas.openxmlformats.org/officeDocument/2006/relationships/hyperlink" Target="https://commonslibrary.parliament.uk/the-uks-changing-population" TargetMode="External"/><Relationship Id="rId5" Type="http://schemas.openxmlformats.org/officeDocument/2006/relationships/hyperlink" Target="https://www.ageuk.org.uk/discover/2024/september/state-of-health-and-care-of-older-people-in-england-2024/" TargetMode="External"/><Relationship Id="rId10" Type="http://schemas.openxmlformats.org/officeDocument/2006/relationships/image" Target="../media/image9.png"/><Relationship Id="rId4" Type="http://schemas.openxmlformats.org/officeDocument/2006/relationships/slideLayout" Target="../slideLayouts/slideLayout9.xml"/><Relationship Id="rId9" Type="http://schemas.openxmlformats.org/officeDocument/2006/relationships/hyperlink" Target="https://www.ageuk.org.uk/siteassets/documents/reports-and-publications/reports-and-briefings/health--wellbeing/rb_june15_lonelines_in_later_life_evidence_review.pd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news-room/fact-sheets/detail/mental-health-of-older-adults" TargetMode="External"/><Relationship Id="rId3" Type="http://schemas.openxmlformats.org/officeDocument/2006/relationships/hyperlink" Target="https://www.ebsco.com/research-starters/sociology/activity-theory-aging" TargetMode="External"/><Relationship Id="rId7" Type="http://schemas.openxmlformats.org/officeDocument/2006/relationships/hyperlink" Target="https://post.parliament.uk/healthy-ageing-and-care-for-older-populations/" TargetMode="External"/><Relationship Id="rId2" Type="http://schemas.openxmlformats.org/officeDocument/2006/relationships/hyperlink" Target="https://www.gov.uk/government/publications/care-act-2014-part-1-factsheets/care-act-factsheets" TargetMode="External"/><Relationship Id="rId1" Type="http://schemas.openxmlformats.org/officeDocument/2006/relationships/slideLayout" Target="../slideLayouts/slideLayout9.xml"/><Relationship Id="rId6" Type="http://schemas.openxmlformats.org/officeDocument/2006/relationships/hyperlink" Target="https://www.rcn.org.uk/magazines/History/2023/July/NHS-75-anniversary-history-of-the-National-Health-Service" TargetMode="External"/><Relationship Id="rId5" Type="http://schemas.openxmlformats.org/officeDocument/2006/relationships/hyperlink" Target="https://ukandeu.ac.uk/lower-migration-is-bad-news-for-the-uk-economy/" TargetMode="External"/><Relationship Id="rId4" Type="http://schemas.openxmlformats.org/officeDocument/2006/relationships/hyperlink" Target="https://www.bgs.org.uk/resources/healthier-for-longer-how-healthcare-professionals-can-support-older-people"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725424" y="1737360"/>
            <a:ext cx="10689336" cy="3383280"/>
          </a:xfrm>
        </p:spPr>
        <p:txBody>
          <a:bodyPr/>
          <a:lstStyle/>
          <a:p>
            <a:pPr algn="ctr"/>
            <a:r>
              <a:rPr lang="en-US" dirty="0"/>
              <a:t>Evaluating the Care and Support Needs of Older People </a:t>
            </a:r>
          </a:p>
        </p:txBody>
      </p:sp>
      <p:sp>
        <p:nvSpPr>
          <p:cNvPr id="4" name="Title 1">
            <a:extLst>
              <a:ext uri="{FF2B5EF4-FFF2-40B4-BE49-F238E27FC236}">
                <a16:creationId xmlns:a16="http://schemas.microsoft.com/office/drawing/2014/main" id="{B582DD4A-51B1-E84E-DDEA-FD428E0FF27C}"/>
              </a:ext>
            </a:extLst>
          </p:cNvPr>
          <p:cNvSpPr txBox="1">
            <a:spLocks/>
          </p:cNvSpPr>
          <p:nvPr/>
        </p:nvSpPr>
        <p:spPr>
          <a:xfrm>
            <a:off x="7486650" y="6261735"/>
            <a:ext cx="5360670" cy="1192530"/>
          </a:xfrm>
          <a:prstGeom prst="rect">
            <a:avLst/>
          </a:prstGeom>
          <a:noFill/>
        </p:spPr>
        <p:txBody>
          <a:bodyPr vert="horz" lIns="91440" tIns="45720" rIns="91440" bIns="45720" rtlCol="0" anchor="t">
            <a:noAutofit/>
          </a:bodyPr>
          <a:lstStyle>
            <a:lvl1pPr algn="l" defTabSz="914400" rtl="0" eaLnBrk="1" latinLnBrk="0" hangingPunct="1">
              <a:lnSpc>
                <a:spcPct val="75000"/>
              </a:lnSpc>
              <a:spcBef>
                <a:spcPct val="0"/>
              </a:spcBef>
              <a:buNone/>
              <a:defRPr sz="6000" b="1" kern="1200" spc="-150" baseline="0">
                <a:solidFill>
                  <a:schemeClr val="bg1"/>
                </a:solidFill>
                <a:latin typeface="+mj-lt"/>
                <a:ea typeface="+mj-ea"/>
                <a:cs typeface="+mj-cs"/>
              </a:defRPr>
            </a:lvl1pPr>
          </a:lstStyle>
          <a:p>
            <a:pPr algn="ctr"/>
            <a:r>
              <a:rPr lang="en-US" sz="2000" dirty="0"/>
              <a:t>By Ionela </a:t>
            </a:r>
            <a:r>
              <a:rPr lang="en-US" sz="2000" dirty="0" err="1"/>
              <a:t>Slavoiu</a:t>
            </a:r>
            <a:endParaRPr lang="en-US" sz="2000" dirty="0"/>
          </a:p>
        </p:txBody>
      </p:sp>
      <p:pic>
        <p:nvPicPr>
          <p:cNvPr id="20" name="Audio 19">
            <a:hlinkClick r:id="" action="ppaction://media"/>
            <a:extLst>
              <a:ext uri="{FF2B5EF4-FFF2-40B4-BE49-F238E27FC236}">
                <a16:creationId xmlns:a16="http://schemas.microsoft.com/office/drawing/2014/main" id="{BB38D2E2-6275-1A29-F6F7-EB67C75B0C9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69237" y="4735237"/>
            <a:ext cx="2057400" cy="2057400"/>
          </a:xfrm>
          <a:prstGeom prst="ellipse">
            <a:avLst/>
          </a:prstGeom>
        </p:spPr>
      </p:pic>
    </p:spTree>
    <p:custDataLst>
      <p:tags r:id="rId1"/>
    </p:custDataLst>
    <p:extLst>
      <p:ext uri="{BB962C8B-B14F-4D97-AF65-F5344CB8AC3E}">
        <p14:creationId xmlns:p14="http://schemas.microsoft.com/office/powerpoint/2010/main" val="1068343606"/>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anim calcmode="lin" valueType="num">
                                      <p:cBhvr>
                                        <p:cTn id="17" dur="1000" fill="hold"/>
                                        <p:tgtEl>
                                          <p:spTgt spid="4"/>
                                        </p:tgtEl>
                                        <p:attrNameLst>
                                          <p:attrName>ppt_x</p:attrName>
                                        </p:attrNameLst>
                                      </p:cBhvr>
                                      <p:tavLst>
                                        <p:tav tm="0">
                                          <p:val>
                                            <p:strVal val="#ppt_x"/>
                                          </p:val>
                                        </p:tav>
                                        <p:tav tm="100000">
                                          <p:val>
                                            <p:strVal val="#ppt_x"/>
                                          </p:val>
                                        </p:tav>
                                      </p:tavLst>
                                    </p:anim>
                                    <p:anim calcmode="lin" valueType="num">
                                      <p:cBhvr>
                                        <p:cTn id="1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0"/>
                </p:tgtEl>
              </p:cMediaNode>
            </p:audio>
          </p:childTnLst>
        </p:cTn>
      </p:par>
    </p:tnLst>
    <p:bldLst>
      <p:bldP spid="2"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6FD60E-B013-52DF-354C-D8DB8814C97A}"/>
              </a:ext>
            </a:extLst>
          </p:cNvPr>
          <p:cNvSpPr>
            <a:spLocks noGrp="1"/>
          </p:cNvSpPr>
          <p:nvPr>
            <p:ph type="title"/>
          </p:nvPr>
        </p:nvSpPr>
        <p:spPr>
          <a:xfrm>
            <a:off x="768096" y="996696"/>
            <a:ext cx="10652760" cy="914400"/>
          </a:xfrm>
        </p:spPr>
        <p:txBody>
          <a:bodyPr/>
          <a:lstStyle/>
          <a:p>
            <a:r>
              <a:rPr lang="en-US" dirty="0"/>
              <a:t>Main Contents</a:t>
            </a:r>
          </a:p>
        </p:txBody>
      </p:sp>
      <p:sp>
        <p:nvSpPr>
          <p:cNvPr id="3" name="Content Placeholder 2">
            <a:extLst>
              <a:ext uri="{FF2B5EF4-FFF2-40B4-BE49-F238E27FC236}">
                <a16:creationId xmlns:a16="http://schemas.microsoft.com/office/drawing/2014/main" id="{71A1CBCB-2951-076C-4CAB-1BC00C3F17D8}"/>
              </a:ext>
            </a:extLst>
          </p:cNvPr>
          <p:cNvSpPr>
            <a:spLocks noGrp="1"/>
          </p:cNvSpPr>
          <p:nvPr>
            <p:ph sz="quarter" idx="12"/>
          </p:nvPr>
        </p:nvSpPr>
        <p:spPr>
          <a:xfrm>
            <a:off x="685800" y="1778000"/>
            <a:ext cx="10179424" cy="4491019"/>
          </a:xfrm>
        </p:spPr>
        <p:txBody>
          <a:bodyPr>
            <a:normAutofit fontScale="92500" lnSpcReduction="20000"/>
          </a:bodyPr>
          <a:lstStyle/>
          <a:p>
            <a:pPr marL="514350" indent="-514350">
              <a:buAutoNum type="romanUcPeriod"/>
            </a:pPr>
            <a:r>
              <a:rPr lang="en-US" sz="1900" b="1" dirty="0"/>
              <a:t>Introduction</a:t>
            </a:r>
          </a:p>
          <a:p>
            <a:pPr marL="0" indent="0">
              <a:buNone/>
            </a:pPr>
            <a:endParaRPr lang="en-US" sz="1900" b="1" dirty="0"/>
          </a:p>
          <a:p>
            <a:pPr marL="0" indent="0">
              <a:buNone/>
            </a:pPr>
            <a:r>
              <a:rPr lang="en-US" sz="1900" b="1" dirty="0"/>
              <a:t>II. The care and support needs: a critical analysis </a:t>
            </a:r>
          </a:p>
          <a:p>
            <a:pPr marL="400050" indent="-400050">
              <a:buFont typeface="+mj-lt"/>
              <a:buAutoNum type="romanLcPeriod"/>
            </a:pPr>
            <a:endParaRPr lang="en-US" sz="1900" b="1" dirty="0"/>
          </a:p>
          <a:p>
            <a:pPr marL="514350" indent="-514350">
              <a:buFont typeface="+mj-lt"/>
              <a:buAutoNum type="romanLcPeriod"/>
            </a:pPr>
            <a:r>
              <a:rPr lang="en-US" sz="1900" b="1" dirty="0"/>
              <a:t>The demographic shift </a:t>
            </a:r>
          </a:p>
          <a:p>
            <a:pPr marL="514350" indent="-514350">
              <a:buFont typeface="+mj-lt"/>
              <a:buAutoNum type="romanLcPeriod"/>
            </a:pPr>
            <a:r>
              <a:rPr lang="en-US" sz="1900" b="1" dirty="0"/>
              <a:t>Physical vs mental health </a:t>
            </a:r>
          </a:p>
          <a:p>
            <a:pPr marL="514350" indent="-514350">
              <a:buFont typeface="+mj-lt"/>
              <a:buAutoNum type="romanLcPeriod"/>
            </a:pPr>
            <a:r>
              <a:rPr lang="en-US" sz="1900" b="1" dirty="0"/>
              <a:t>The Support System</a:t>
            </a:r>
          </a:p>
          <a:p>
            <a:pPr marL="514350" indent="-514350">
              <a:buFont typeface="+mj-lt"/>
              <a:buAutoNum type="romanLcPeriod"/>
            </a:pPr>
            <a:r>
              <a:rPr lang="en-US" sz="2000" b="1" dirty="0"/>
              <a:t>The evaluation of Care Quality </a:t>
            </a:r>
            <a:endParaRPr lang="en-US" sz="1900" b="1" dirty="0"/>
          </a:p>
          <a:p>
            <a:pPr marL="514350" indent="-514350">
              <a:buFont typeface="+mj-lt"/>
              <a:buAutoNum type="romanLcPeriod"/>
            </a:pPr>
            <a:r>
              <a:rPr lang="en-US" sz="1900" b="1" dirty="0"/>
              <a:t>Future directions </a:t>
            </a:r>
          </a:p>
          <a:p>
            <a:pPr marL="400050" indent="-400050">
              <a:buFont typeface="+mj-lt"/>
              <a:buAutoNum type="romanLcPeriod"/>
            </a:pPr>
            <a:endParaRPr lang="en-US" sz="1900" b="1" dirty="0"/>
          </a:p>
          <a:p>
            <a:pPr marL="0" indent="0">
              <a:buNone/>
            </a:pPr>
            <a:r>
              <a:rPr lang="en-US" sz="1900" b="1" dirty="0"/>
              <a:t>III. Theories and Policies within Health and Social Care</a:t>
            </a:r>
          </a:p>
          <a:p>
            <a:pPr marL="400050" indent="-400050">
              <a:buFont typeface="+mj-lt"/>
              <a:buAutoNum type="romanLcPeriod"/>
            </a:pPr>
            <a:endParaRPr lang="en-US" sz="1900" b="1" dirty="0"/>
          </a:p>
          <a:p>
            <a:pPr marL="0" indent="0">
              <a:buNone/>
            </a:pPr>
            <a:r>
              <a:rPr lang="en-US" sz="1900" b="1" dirty="0"/>
              <a:t>IV. Challenges in Maintaining Independence and Functional Ability </a:t>
            </a:r>
          </a:p>
          <a:p>
            <a:pPr marL="457200" indent="-457200">
              <a:buFont typeface="+mj-lt"/>
              <a:buAutoNum type="alphaUcPeriod"/>
            </a:pPr>
            <a:endParaRPr lang="en-US" sz="1900" b="1" dirty="0"/>
          </a:p>
          <a:p>
            <a:pPr marL="0" indent="0">
              <a:buNone/>
            </a:pPr>
            <a:r>
              <a:rPr lang="en-US" sz="1900" b="1" dirty="0"/>
              <a:t>V. Conclusion </a:t>
            </a:r>
          </a:p>
          <a:p>
            <a:endParaRPr lang="en-US" dirty="0"/>
          </a:p>
        </p:txBody>
      </p:sp>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2</a:t>
            </a:fld>
            <a:endParaRPr lang="en-US" dirty="0"/>
          </a:p>
        </p:txBody>
      </p:sp>
      <p:pic>
        <p:nvPicPr>
          <p:cNvPr id="20" name="Audio 19">
            <a:hlinkClick r:id="" action="ppaction://media"/>
            <a:extLst>
              <a:ext uri="{FF2B5EF4-FFF2-40B4-BE49-F238E27FC236}">
                <a16:creationId xmlns:a16="http://schemas.microsoft.com/office/drawing/2014/main" id="{839F022B-94E3-8192-2615-5D891B84BB17}"/>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10353853"/>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500"/>
                                        <p:tgtEl>
                                          <p:spTgt spid="3">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Effect transition="in" filter="fade">
                                      <p:cBhvr>
                                        <p:cTn id="53" dur="500"/>
                                        <p:tgtEl>
                                          <p:spTgt spid="3">
                                            <p:txEl>
                                              <p:pRg st="10" end="1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
                                            <p:txEl>
                                              <p:pRg st="12" end="12"/>
                                            </p:txEl>
                                          </p:spTgt>
                                        </p:tgtEl>
                                        <p:attrNameLst>
                                          <p:attrName>style.visibility</p:attrName>
                                        </p:attrNameLst>
                                      </p:cBhvr>
                                      <p:to>
                                        <p:strVal val="visible"/>
                                      </p:to>
                                    </p:set>
                                    <p:animEffect transition="in" filter="fade">
                                      <p:cBhvr>
                                        <p:cTn id="58" dur="500"/>
                                        <p:tgtEl>
                                          <p:spTgt spid="3">
                                            <p:txEl>
                                              <p:pRg st="12" end="1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animEffect transition="in" filter="fade">
                                      <p:cBhvr>
                                        <p:cTn id="63"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4" fill="hold" display="0">
                  <p:stCondLst>
                    <p:cond delay="indefinite"/>
                  </p:stCondLst>
                  <p:endCondLst>
                    <p:cond evt="onStopAudio" delay="0">
                      <p:tgtEl>
                        <p:sldTgt/>
                      </p:tgtEl>
                    </p:cond>
                  </p:endCondLst>
                </p:cTn>
                <p:tgtEl>
                  <p:spTgt spid="20"/>
                </p:tgtEl>
              </p:cMediaNode>
            </p:audio>
          </p:childTnLst>
        </p:cTn>
      </p:par>
    </p:tnLst>
    <p:bldLst>
      <p:bldP spid="4"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7D8619-1B86-47C0-0EF6-BD7B33463696}"/>
              </a:ext>
            </a:extLst>
          </p:cNvPr>
          <p:cNvSpPr>
            <a:spLocks noGrp="1"/>
          </p:cNvSpPr>
          <p:nvPr>
            <p:ph type="title"/>
          </p:nvPr>
        </p:nvSpPr>
        <p:spPr>
          <a:xfrm>
            <a:off x="1225296" y="1691640"/>
            <a:ext cx="7708392" cy="1212925"/>
          </a:xfrm>
        </p:spPr>
        <p:txBody>
          <a:bodyPr/>
          <a:lstStyle/>
          <a:p>
            <a:r>
              <a:rPr lang="en-US" dirty="0"/>
              <a:t>Introduction</a:t>
            </a:r>
          </a:p>
        </p:txBody>
      </p:sp>
      <p:sp>
        <p:nvSpPr>
          <p:cNvPr id="2" name="Text Placeholder 1">
            <a:extLst>
              <a:ext uri="{FF2B5EF4-FFF2-40B4-BE49-F238E27FC236}">
                <a16:creationId xmlns:a16="http://schemas.microsoft.com/office/drawing/2014/main" id="{3A923FBA-7788-70A6-BB80-20E32A13EAEA}"/>
              </a:ext>
            </a:extLst>
          </p:cNvPr>
          <p:cNvSpPr>
            <a:spLocks noGrp="1"/>
          </p:cNvSpPr>
          <p:nvPr>
            <p:ph type="body" sz="quarter" idx="10"/>
          </p:nvPr>
        </p:nvSpPr>
        <p:spPr>
          <a:xfrm>
            <a:off x="1225296" y="3001384"/>
            <a:ext cx="7251192" cy="3088520"/>
          </a:xfrm>
        </p:spPr>
        <p:txBody>
          <a:bodyPr>
            <a:normAutofit lnSpcReduction="10000"/>
          </a:bodyPr>
          <a:lstStyle/>
          <a:p>
            <a:pPr algn="ctr"/>
            <a:r>
              <a:rPr lang="en-US" dirty="0">
                <a:latin typeface="Arial" panose="020B0604020202020204" pitchFamily="34" charset="0"/>
                <a:cs typeface="Arial" panose="020B0604020202020204" pitchFamily="34" charset="0"/>
              </a:rPr>
              <a:t>In the UK, around 2 million people aged 65 and over require support within Health and Social Care, and about 1.4 million seek support during 2023 and 2024. (Age Uk, 2024)</a:t>
            </a:r>
          </a:p>
          <a:p>
            <a:pPr algn="ctr"/>
            <a:r>
              <a:rPr lang="en-US" dirty="0">
                <a:latin typeface="Arial" panose="020B0604020202020204" pitchFamily="34" charset="0"/>
                <a:cs typeface="Arial" panose="020B0604020202020204" pitchFamily="34" charset="0"/>
              </a:rPr>
              <a:t>A vast majority of them require continuous care and support from their families.  The Health and Social Care system is currently facing extreme pressure to meet demand. In 2023/2024, the government spent over 32 billion pounds in adult social care alone, 4.6 billion pounds more than in 2020/2021 with the COVID-19 pandemic. (Royal College of Nursing, 2023)</a:t>
            </a:r>
          </a:p>
        </p:txBody>
      </p:sp>
      <p:pic>
        <p:nvPicPr>
          <p:cNvPr id="19" name="Audio 18">
            <a:hlinkClick r:id="" action="ppaction://media"/>
            <a:extLst>
              <a:ext uri="{FF2B5EF4-FFF2-40B4-BE49-F238E27FC236}">
                <a16:creationId xmlns:a16="http://schemas.microsoft.com/office/drawing/2014/main" id="{D181649A-07D2-AD10-CCBE-522D29B13C4E}"/>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609339035"/>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500"/>
                                        <p:tgtEl>
                                          <p:spTgt spid="2">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1" end="1"/>
                                            </p:txEl>
                                          </p:spTgt>
                                        </p:tgtEl>
                                        <p:attrNameLst>
                                          <p:attrName>style.visibility</p:attrName>
                                        </p:attrNameLst>
                                      </p:cBhvr>
                                      <p:to>
                                        <p:strVal val="visible"/>
                                      </p:to>
                                    </p:set>
                                    <p:animEffect transition="in" filter="fade">
                                      <p:cBhvr>
                                        <p:cTn id="2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19"/>
                </p:tgtEl>
              </p:cMediaNode>
            </p:audio>
          </p:childTnLst>
        </p:cTn>
      </p:par>
    </p:tnLst>
    <p:bldLst>
      <p:bldP spid="3" grpId="0"/>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8DF0-7084-7BF8-351B-40A6ECDD02AF}"/>
              </a:ext>
            </a:extLst>
          </p:cNvPr>
          <p:cNvSpPr>
            <a:spLocks noGrp="1"/>
          </p:cNvSpPr>
          <p:nvPr>
            <p:ph type="title"/>
          </p:nvPr>
        </p:nvSpPr>
        <p:spPr>
          <a:xfrm>
            <a:off x="5142156" y="996696"/>
            <a:ext cx="6153374" cy="4737130"/>
          </a:xfrm>
        </p:spPr>
        <p:txBody>
          <a:bodyPr/>
          <a:lstStyle/>
          <a:p>
            <a:pPr algn="ctr"/>
            <a:r>
              <a:rPr lang="en-US" dirty="0"/>
              <a:t> </a:t>
            </a:r>
            <a:br>
              <a:rPr lang="en-US" dirty="0"/>
            </a:br>
            <a:r>
              <a:rPr lang="en-US" dirty="0"/>
              <a:t>The care and support needs: a critical analysis </a:t>
            </a:r>
          </a:p>
        </p:txBody>
      </p:sp>
      <p:pic>
        <p:nvPicPr>
          <p:cNvPr id="4" name="Picture Placeholder 3" descr="Clasping hands">
            <a:extLst>
              <a:ext uri="{FF2B5EF4-FFF2-40B4-BE49-F238E27FC236}">
                <a16:creationId xmlns:a16="http://schemas.microsoft.com/office/drawing/2014/main" id="{E56679ED-837A-D8E7-2D64-459886A1E9C4}"/>
              </a:ext>
            </a:extLst>
          </p:cNvPr>
          <p:cNvPicPr>
            <a:picLocks noGrp="1" noChangeAspect="1"/>
          </p:cNvPicPr>
          <p:nvPr>
            <p:ph type="pic" sz="quarter" idx="13"/>
          </p:nvPr>
        </p:nvPicPr>
        <p:blipFill>
          <a:blip r:embed="rId5"/>
          <a:srcRect l="27407" r="27407"/>
          <a:stretch/>
        </p:blipFill>
        <p:spPr>
          <a:xfrm>
            <a:off x="1078992" y="0"/>
            <a:ext cx="3971925" cy="5857875"/>
          </a:xfrm>
        </p:spPr>
      </p:pic>
      <p:pic>
        <p:nvPicPr>
          <p:cNvPr id="14" name="Audio 13">
            <a:hlinkClick r:id="" action="ppaction://media"/>
            <a:extLst>
              <a:ext uri="{FF2B5EF4-FFF2-40B4-BE49-F238E27FC236}">
                <a16:creationId xmlns:a16="http://schemas.microsoft.com/office/drawing/2014/main" id="{1057E8C9-A682-0D05-4AC3-7B4A9DF048E1}"/>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pic>
        <p:nvPicPr>
          <p:cNvPr id="15" name="Audio 14">
            <a:hlinkClick r:id="" action="ppaction://media"/>
            <a:extLst>
              <a:ext uri="{FF2B5EF4-FFF2-40B4-BE49-F238E27FC236}">
                <a16:creationId xmlns:a16="http://schemas.microsoft.com/office/drawing/2014/main" id="{F2153828-CDBB-A5A9-A329-4FF717257248}"/>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01938355"/>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 fill="hold"/>
                                        <p:tgtEl>
                                          <p:spTgt spid="14"/>
                                        </p:tgtEl>
                                      </p:cBhvr>
                                    </p:cmd>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14"/>
                </p:tgtEl>
              </p:cMediaNode>
            </p:audio>
            <p:audio isNarration="1">
              <p:cMediaNode vol="80000" showWhenStopped="0">
                <p:cTn id="22" fill="hold" display="0">
                  <p:stCondLst>
                    <p:cond delay="indefinite"/>
                  </p:stCondLst>
                  <p:endCondLst>
                    <p:cond evt="onStopAudio" delay="0">
                      <p:tgtEl>
                        <p:sldTgt/>
                      </p:tgtEl>
                    </p:cond>
                  </p:endCondLst>
                </p:cTn>
                <p:tgtEl>
                  <p:spTgt spid="15"/>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a:xfrm>
            <a:off x="768096" y="996696"/>
            <a:ext cx="10652760" cy="914400"/>
          </a:xfrm>
        </p:spPr>
        <p:txBody>
          <a:bodyPr/>
          <a:lstStyle/>
          <a:p>
            <a:r>
              <a:rPr lang="en-US" dirty="0"/>
              <a:t>The Demographic Shift</a:t>
            </a:r>
          </a:p>
        </p:txBody>
      </p:sp>
      <p:pic>
        <p:nvPicPr>
          <p:cNvPr id="10" name="Picture Placeholder 9" descr="Autumn leaves color progression">
            <a:extLst>
              <a:ext uri="{FF2B5EF4-FFF2-40B4-BE49-F238E27FC236}">
                <a16:creationId xmlns:a16="http://schemas.microsoft.com/office/drawing/2014/main" id="{E506EBFB-3935-41C7-DC88-8D97961C43B0}"/>
              </a:ext>
            </a:extLst>
          </p:cNvPr>
          <p:cNvPicPr>
            <a:picLocks noGrp="1" noChangeAspect="1"/>
          </p:cNvPicPr>
          <p:nvPr>
            <p:ph type="pic" sz="quarter" idx="13"/>
          </p:nvPr>
        </p:nvPicPr>
        <p:blipFill>
          <a:blip r:embed="rId6"/>
          <a:srcRect l="2502" r="2502"/>
          <a:stretch/>
        </p:blipFill>
        <p:spPr>
          <a:xfrm>
            <a:off x="0" y="2130552"/>
            <a:ext cx="5641848" cy="3959352"/>
          </a:xfrm>
        </p:spPr>
      </p:pic>
      <p:graphicFrame>
        <p:nvGraphicFramePr>
          <p:cNvPr id="5" name="Content Placeholder 4">
            <a:extLst>
              <a:ext uri="{FF2B5EF4-FFF2-40B4-BE49-F238E27FC236}">
                <a16:creationId xmlns:a16="http://schemas.microsoft.com/office/drawing/2014/main" id="{0562EAAB-A1C6-F06E-73FA-DACF8970FCFC}"/>
              </a:ext>
            </a:extLst>
          </p:cNvPr>
          <p:cNvGraphicFramePr>
            <a:graphicFrameLocks noGrp="1"/>
          </p:cNvGraphicFramePr>
          <p:nvPr>
            <p:ph sz="quarter" idx="12"/>
            <p:extLst>
              <p:ext uri="{D42A27DB-BD31-4B8C-83A1-F6EECF244321}">
                <p14:modId xmlns:p14="http://schemas.microsoft.com/office/powerpoint/2010/main" val="3812053731"/>
              </p:ext>
            </p:extLst>
          </p:nvPr>
        </p:nvGraphicFramePr>
        <p:xfrm>
          <a:off x="6519863" y="2130425"/>
          <a:ext cx="4910137" cy="39592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5</a:t>
            </a:fld>
            <a:endParaRPr lang="en-US" dirty="0"/>
          </a:p>
        </p:txBody>
      </p:sp>
      <p:graphicFrame>
        <p:nvGraphicFramePr>
          <p:cNvPr id="6" name="Diagram 5">
            <a:extLst>
              <a:ext uri="{FF2B5EF4-FFF2-40B4-BE49-F238E27FC236}">
                <a16:creationId xmlns:a16="http://schemas.microsoft.com/office/drawing/2014/main" id="{74C18E42-EAFF-780B-9278-89861DB66C21}"/>
              </a:ext>
            </a:extLst>
          </p:cNvPr>
          <p:cNvGraphicFramePr/>
          <p:nvPr>
            <p:extLst>
              <p:ext uri="{D42A27DB-BD31-4B8C-83A1-F6EECF244321}">
                <p14:modId xmlns:p14="http://schemas.microsoft.com/office/powerpoint/2010/main" val="3019344931"/>
              </p:ext>
            </p:extLst>
          </p:nvPr>
        </p:nvGraphicFramePr>
        <p:xfrm>
          <a:off x="6185776" y="1795431"/>
          <a:ext cx="5244223" cy="372324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7" name="Audio 16">
            <a:hlinkClick r:id="" action="ppaction://media"/>
            <a:extLst>
              <a:ext uri="{FF2B5EF4-FFF2-40B4-BE49-F238E27FC236}">
                <a16:creationId xmlns:a16="http://schemas.microsoft.com/office/drawing/2014/main" id="{4EDF89E2-4914-6CB8-C087-4CD03E586CBB}"/>
              </a:ext>
            </a:extLst>
          </p:cNvPr>
          <p:cNvPicPr>
            <a:picLocks noChangeAspect="1"/>
          </p:cNvPicPr>
          <p:nvPr>
            <a:audioFile r:link="rId3"/>
            <p:extLst>
              <p:ext uri="{DAA4B4D4-6D71-4841-9C94-3DE7FCFB9230}">
                <p14:media xmlns:p14="http://schemas.microsoft.com/office/powerpoint/2010/main" r:embed="rId2"/>
              </p:ext>
            </p:extLst>
          </p:nvPr>
        </p:nvPicPr>
        <p:blipFill>
          <a:blip r:embed="rId17"/>
          <a:srcRect l="-118750" t="-118750" r="-118750" b="-118750"/>
          <a:stretch>
            <a:fillRect/>
          </a:stretch>
        </p:blipFill>
        <p:spPr>
          <a:xfrm>
            <a:off x="10052304" y="4718304"/>
            <a:ext cx="2057400" cy="2057400"/>
          </a:xfrm>
          <a:prstGeom prst="ellipse">
            <a:avLst/>
          </a:prstGeom>
        </p:spPr>
      </p:pic>
      <p:pic>
        <p:nvPicPr>
          <p:cNvPr id="18" name="Audio 17">
            <a:hlinkClick r:id="" action="ppaction://media"/>
            <a:extLst>
              <a:ext uri="{FF2B5EF4-FFF2-40B4-BE49-F238E27FC236}">
                <a16:creationId xmlns:a16="http://schemas.microsoft.com/office/drawing/2014/main" id="{83908C23-6EC4-0BA4-38BC-AEA3522E2A66}"/>
              </a:ext>
            </a:extLst>
          </p:cNvPr>
          <p:cNvPicPr>
            <a:picLocks noChangeAspect="1"/>
          </p:cNvPicPr>
          <p:nvPr>
            <a:audioFile r:link="rId3"/>
            <p:extLst>
              <p:ext uri="{DAA4B4D4-6D71-4841-9C94-3DE7FCFB9230}">
                <p14:media xmlns:p14="http://schemas.microsoft.com/office/powerpoint/2010/main" r:embed="rId2"/>
              </p:ext>
            </p:extLst>
          </p:nvPr>
        </p:nvPicPr>
        <p:blipFill>
          <a:blip r:embed="rId17"/>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661174512"/>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 fill="hold"/>
                                        <p:tgtEl>
                                          <p:spTgt spid="17"/>
                                        </p:tgtEl>
                                      </p:cBhvr>
                                    </p:cmd>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7"/>
                </p:tgtEl>
              </p:cMediaNode>
            </p:audio>
            <p:audio isNarration="1">
              <p:cMediaNode vol="80000" showWhenStopped="0">
                <p:cTn id="28" fill="hold" display="0">
                  <p:stCondLst>
                    <p:cond delay="indefinite"/>
                  </p:stCondLst>
                  <p:endCondLst>
                    <p:cond evt="onStopAudio" delay="0">
                      <p:tgtEl>
                        <p:sldTgt/>
                      </p:tgtEl>
                    </p:cond>
                  </p:endCondLst>
                </p:cTn>
                <p:tgtEl>
                  <p:spTgt spid="18"/>
                </p:tgtEl>
              </p:cMediaNode>
            </p:audio>
          </p:childTnLst>
        </p:cTn>
      </p:par>
    </p:tnLst>
    <p:bldLst>
      <p:bldP spid="4" grpId="0"/>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C7F6E0-EEF5-DF18-032D-5675E3E4163B}"/>
              </a:ext>
            </a:extLst>
          </p:cNvPr>
          <p:cNvSpPr>
            <a:spLocks noGrp="1"/>
          </p:cNvSpPr>
          <p:nvPr>
            <p:ph type="title"/>
          </p:nvPr>
        </p:nvSpPr>
        <p:spPr>
          <a:xfrm>
            <a:off x="1082040" y="964423"/>
            <a:ext cx="10652760" cy="914400"/>
          </a:xfrm>
        </p:spPr>
        <p:txBody>
          <a:bodyPr/>
          <a:lstStyle/>
          <a:p>
            <a:pPr algn="ctr"/>
            <a:r>
              <a:rPr lang="en-US" dirty="0"/>
              <a:t>Physical vs Mental Health </a:t>
            </a:r>
            <a:br>
              <a:rPr lang="en-US" dirty="0"/>
            </a:br>
            <a:r>
              <a:rPr lang="en-US" dirty="0"/>
              <a:t> </a:t>
            </a:r>
            <a:br>
              <a:rPr lang="en-US" dirty="0"/>
            </a:br>
            <a:br>
              <a:rPr lang="en-US" dirty="0"/>
            </a:br>
            <a:endParaRPr lang="en-US" dirty="0"/>
          </a:p>
        </p:txBody>
      </p:sp>
      <p:sp>
        <p:nvSpPr>
          <p:cNvPr id="5" name="Content Placeholder 4">
            <a:extLst>
              <a:ext uri="{FF2B5EF4-FFF2-40B4-BE49-F238E27FC236}">
                <a16:creationId xmlns:a16="http://schemas.microsoft.com/office/drawing/2014/main" id="{570A5048-2A9E-8039-0515-DD55D6645F23}"/>
              </a:ext>
            </a:extLst>
          </p:cNvPr>
          <p:cNvSpPr>
            <a:spLocks noGrp="1"/>
          </p:cNvSpPr>
          <p:nvPr>
            <p:ph sz="quarter" idx="13"/>
          </p:nvPr>
        </p:nvSpPr>
        <p:spPr>
          <a:xfrm>
            <a:off x="768096" y="2130552"/>
            <a:ext cx="4910328" cy="3959352"/>
          </a:xfrm>
        </p:spPr>
        <p:txBody>
          <a:bodyPr/>
          <a:lstStyle/>
          <a:p>
            <a:pPr marL="0" indent="0">
              <a:buNone/>
            </a:pPr>
            <a:r>
              <a:rPr lang="en-US" sz="3200" b="1" dirty="0"/>
              <a:t>Physical Health</a:t>
            </a:r>
          </a:p>
          <a:p>
            <a:endParaRPr lang="en-US" dirty="0"/>
          </a:p>
          <a:p>
            <a:pPr marL="0" indent="0">
              <a:buNone/>
            </a:pPr>
            <a:endParaRPr lang="en-US" sz="2400" dirty="0"/>
          </a:p>
          <a:p>
            <a:r>
              <a:rPr lang="en-US" sz="2800" dirty="0"/>
              <a:t>Chronic Illness</a:t>
            </a:r>
          </a:p>
          <a:p>
            <a:r>
              <a:rPr lang="en-US" sz="2800" dirty="0"/>
              <a:t>Mobility Limitations</a:t>
            </a:r>
          </a:p>
          <a:p>
            <a:r>
              <a:rPr lang="en-US" sz="2800" dirty="0"/>
              <a:t>Activities of Daily Living (ADLs) requirements</a:t>
            </a:r>
          </a:p>
          <a:p>
            <a:endParaRPr lang="en-US" dirty="0"/>
          </a:p>
        </p:txBody>
      </p:sp>
      <p:sp>
        <p:nvSpPr>
          <p:cNvPr id="3" name="Content Placeholder 2">
            <a:extLst>
              <a:ext uri="{FF2B5EF4-FFF2-40B4-BE49-F238E27FC236}">
                <a16:creationId xmlns:a16="http://schemas.microsoft.com/office/drawing/2014/main" id="{0C84F0D7-D28A-591C-9599-2D7138FCEFD3}"/>
              </a:ext>
            </a:extLst>
          </p:cNvPr>
          <p:cNvSpPr>
            <a:spLocks noGrp="1"/>
          </p:cNvSpPr>
          <p:nvPr>
            <p:ph sz="quarter" idx="12"/>
          </p:nvPr>
        </p:nvSpPr>
        <p:spPr>
          <a:xfrm>
            <a:off x="6519672" y="2130552"/>
            <a:ext cx="4910328" cy="3959352"/>
          </a:xfrm>
        </p:spPr>
        <p:txBody>
          <a:bodyPr/>
          <a:lstStyle/>
          <a:p>
            <a:pPr marL="0" indent="0">
              <a:buNone/>
            </a:pPr>
            <a:r>
              <a:rPr lang="en-US" sz="3200" b="1" dirty="0"/>
              <a:t>Mental Health </a:t>
            </a:r>
          </a:p>
          <a:p>
            <a:endParaRPr lang="en-US" dirty="0"/>
          </a:p>
          <a:p>
            <a:endParaRPr lang="en-US" dirty="0"/>
          </a:p>
          <a:p>
            <a:pPr lvl="0"/>
            <a:r>
              <a:rPr lang="en-US" sz="2800" dirty="0"/>
              <a:t>Depression and Anxiety </a:t>
            </a:r>
          </a:p>
          <a:p>
            <a:pPr lvl="0"/>
            <a:r>
              <a:rPr lang="en-US" sz="2800" dirty="0"/>
              <a:t>Loneliness </a:t>
            </a:r>
          </a:p>
          <a:p>
            <a:pPr lvl="0"/>
            <a:r>
              <a:rPr lang="en-US" sz="2800" dirty="0"/>
              <a:t>Social Isolation</a:t>
            </a:r>
          </a:p>
          <a:p>
            <a:endParaRPr lang="en-US" dirty="0"/>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6</a:t>
            </a:fld>
            <a:endParaRPr lang="en-US" dirty="0"/>
          </a:p>
        </p:txBody>
      </p:sp>
      <p:pic>
        <p:nvPicPr>
          <p:cNvPr id="7" name="Picture 6">
            <a:extLst>
              <a:ext uri="{FF2B5EF4-FFF2-40B4-BE49-F238E27FC236}">
                <a16:creationId xmlns:a16="http://schemas.microsoft.com/office/drawing/2014/main" id="{BD38240F-1C60-173F-DD41-F5BABB44729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0" y="570156"/>
            <a:ext cx="3149839" cy="1427927"/>
          </a:xfrm>
          <a:prstGeom prst="rect">
            <a:avLst/>
          </a:prstGeom>
        </p:spPr>
      </p:pic>
      <p:sp>
        <p:nvSpPr>
          <p:cNvPr id="8" name="TextBox 7">
            <a:extLst>
              <a:ext uri="{FF2B5EF4-FFF2-40B4-BE49-F238E27FC236}">
                <a16:creationId xmlns:a16="http://schemas.microsoft.com/office/drawing/2014/main" id="{40C51675-B851-04F7-FE1C-CC118178E737}"/>
              </a:ext>
            </a:extLst>
          </p:cNvPr>
          <p:cNvSpPr txBox="1"/>
          <p:nvPr/>
        </p:nvSpPr>
        <p:spPr>
          <a:xfrm>
            <a:off x="-3145289" y="4526106"/>
            <a:ext cx="1638222" cy="2246769"/>
          </a:xfrm>
          <a:prstGeom prst="rect">
            <a:avLst/>
          </a:prstGeom>
          <a:noFill/>
        </p:spPr>
        <p:txBody>
          <a:bodyPr wrap="square" rtlCol="0">
            <a:spAutoFit/>
          </a:bodyPr>
          <a:lstStyle/>
          <a:p>
            <a:r>
              <a:rPr lang="en-US" sz="2000" dirty="0">
                <a:hlinkClick r:id="rId7" tooltip="https://www.enago.com/academy/guestposts/sofia_riaz/connection-between-mental-and-physical-health/"/>
              </a:rPr>
              <a:t>This Photo</a:t>
            </a:r>
            <a:r>
              <a:rPr lang="en-US" sz="2000" dirty="0"/>
              <a:t> by Unknown Author is licensed under </a:t>
            </a:r>
            <a:r>
              <a:rPr lang="en-US" sz="2000" dirty="0">
                <a:hlinkClick r:id="rId8" tooltip="https://creativecommons.org/licenses/by-nc-sa/3.0/"/>
              </a:rPr>
              <a:t>CC BY-SA-NC</a:t>
            </a:r>
            <a:endParaRPr lang="en-US" sz="2000" dirty="0"/>
          </a:p>
        </p:txBody>
      </p:sp>
      <p:pic>
        <p:nvPicPr>
          <p:cNvPr id="9" name="Audio 8">
            <a:hlinkClick r:id="" action="ppaction://media"/>
            <a:extLst>
              <a:ext uri="{FF2B5EF4-FFF2-40B4-BE49-F238E27FC236}">
                <a16:creationId xmlns:a16="http://schemas.microsoft.com/office/drawing/2014/main" id="{C9D5E136-B6A0-C25A-2238-325C80EF8B69}"/>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585735354"/>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500"/>
                                        <p:tgtEl>
                                          <p:spTgt spid="3">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5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3" fill="hold" display="0">
                  <p:stCondLst>
                    <p:cond delay="indefinite"/>
                  </p:stCondLst>
                  <p:endCondLst>
                    <p:cond evt="onStopAudio" delay="0">
                      <p:tgtEl>
                        <p:sldTgt/>
                      </p:tgtEl>
                    </p:cond>
                  </p:endCondLst>
                </p:cTn>
                <p:tgtEl>
                  <p:spTgt spid="9"/>
                </p:tgtEl>
              </p:cMediaNode>
            </p:audio>
          </p:childTnLst>
        </p:cTn>
      </p:par>
    </p:tnLst>
    <p:bldLst>
      <p:bldP spid="4" grpId="0"/>
      <p:bldP spid="5" grpId="0" build="p"/>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E4F035-A84E-C603-942E-4778256E0BA0}"/>
              </a:ext>
            </a:extLst>
          </p:cNvPr>
          <p:cNvSpPr>
            <a:spLocks noGrp="1"/>
          </p:cNvSpPr>
          <p:nvPr>
            <p:ph type="title"/>
          </p:nvPr>
        </p:nvSpPr>
        <p:spPr>
          <a:xfrm>
            <a:off x="768096" y="996696"/>
            <a:ext cx="10652760" cy="914400"/>
          </a:xfrm>
        </p:spPr>
        <p:txBody>
          <a:bodyPr anchor="t">
            <a:normAutofit/>
          </a:bodyPr>
          <a:lstStyle/>
          <a:p>
            <a:r>
              <a:rPr lang="en-US" dirty="0"/>
              <a:t>Support Systems </a:t>
            </a:r>
          </a:p>
        </p:txBody>
      </p:sp>
      <p:sp>
        <p:nvSpPr>
          <p:cNvPr id="5" name="Content Placeholder 4">
            <a:extLst>
              <a:ext uri="{FF2B5EF4-FFF2-40B4-BE49-F238E27FC236}">
                <a16:creationId xmlns:a16="http://schemas.microsoft.com/office/drawing/2014/main" id="{FA5E2967-EEB7-97E3-2E56-03BE47654FA4}"/>
              </a:ext>
            </a:extLst>
          </p:cNvPr>
          <p:cNvSpPr>
            <a:spLocks noGrp="1"/>
          </p:cNvSpPr>
          <p:nvPr>
            <p:ph sz="quarter" idx="13"/>
          </p:nvPr>
        </p:nvSpPr>
        <p:spPr>
          <a:xfrm>
            <a:off x="768096" y="2130552"/>
            <a:ext cx="4478274" cy="3959352"/>
          </a:xfrm>
        </p:spPr>
        <p:txBody>
          <a:bodyPr anchor="t">
            <a:normAutofit/>
          </a:bodyPr>
          <a:lstStyle/>
          <a:p>
            <a:pPr>
              <a:spcAft>
                <a:spcPts val="600"/>
              </a:spcAft>
            </a:pPr>
            <a:r>
              <a:rPr lang="en-US" sz="2800" dirty="0"/>
              <a:t>Formal Care Services</a:t>
            </a:r>
          </a:p>
          <a:p>
            <a:pPr>
              <a:spcAft>
                <a:spcPts val="600"/>
              </a:spcAft>
            </a:pPr>
            <a:r>
              <a:rPr lang="en-US" sz="2800" dirty="0"/>
              <a:t>Informal Care Services</a:t>
            </a:r>
          </a:p>
          <a:p>
            <a:pPr>
              <a:spcAft>
                <a:spcPts val="600"/>
              </a:spcAft>
            </a:pPr>
            <a:r>
              <a:rPr lang="en-US" sz="2800" dirty="0"/>
              <a:t>Community engagement </a:t>
            </a:r>
          </a:p>
          <a:p>
            <a:pPr>
              <a:spcAft>
                <a:spcPts val="600"/>
              </a:spcAft>
            </a:pPr>
            <a:endParaRPr lang="en-US" dirty="0"/>
          </a:p>
        </p:txBody>
      </p:sp>
      <p:sp>
        <p:nvSpPr>
          <p:cNvPr id="2" name="Slide Number Placeholder 1">
            <a:extLst>
              <a:ext uri="{FF2B5EF4-FFF2-40B4-BE49-F238E27FC236}">
                <a16:creationId xmlns:a16="http://schemas.microsoft.com/office/drawing/2014/main" id="{C9A187C4-2E9C-38FD-AFCE-B470CF80D6A3}"/>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7</a:t>
            </a:fld>
            <a:endParaRPr lang="en-US"/>
          </a:p>
        </p:txBody>
      </p:sp>
      <p:graphicFrame>
        <p:nvGraphicFramePr>
          <p:cNvPr id="7" name="Content Placeholder 4" descr="Lined list SmartArt graphic">
            <a:extLst>
              <a:ext uri="{FF2B5EF4-FFF2-40B4-BE49-F238E27FC236}">
                <a16:creationId xmlns:a16="http://schemas.microsoft.com/office/drawing/2014/main" id="{429EF91E-B8F9-2316-423F-22F41E81A654}"/>
              </a:ext>
            </a:extLst>
          </p:cNvPr>
          <p:cNvGraphicFramePr>
            <a:graphicFrameLocks noGrp="1"/>
          </p:cNvGraphicFramePr>
          <p:nvPr>
            <p:ph sz="quarter" idx="12"/>
            <p:extLst>
              <p:ext uri="{D42A27DB-BD31-4B8C-83A1-F6EECF244321}">
                <p14:modId xmlns:p14="http://schemas.microsoft.com/office/powerpoint/2010/main" val="2328634028"/>
              </p:ext>
            </p:extLst>
          </p:nvPr>
        </p:nvGraphicFramePr>
        <p:xfrm>
          <a:off x="5074920" y="2948940"/>
          <a:ext cx="6659880" cy="440969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Picture 5" descr="Clasping hands">
            <a:extLst>
              <a:ext uri="{FF2B5EF4-FFF2-40B4-BE49-F238E27FC236}">
                <a16:creationId xmlns:a16="http://schemas.microsoft.com/office/drawing/2014/main" id="{800BCFEB-09D0-62DE-14B0-D410225D92BA}"/>
              </a:ext>
            </a:extLst>
          </p:cNvPr>
          <p:cNvPicPr>
            <a:picLocks noChangeAspect="1"/>
          </p:cNvPicPr>
          <p:nvPr/>
        </p:nvPicPr>
        <p:blipFill>
          <a:blip r:embed="rId11"/>
          <a:stretch>
            <a:fillRect/>
          </a:stretch>
        </p:blipFill>
        <p:spPr>
          <a:xfrm>
            <a:off x="7127687" y="670201"/>
            <a:ext cx="4382764" cy="2920701"/>
          </a:xfrm>
          <a:prstGeom prst="rect">
            <a:avLst/>
          </a:prstGeom>
        </p:spPr>
      </p:pic>
      <p:pic>
        <p:nvPicPr>
          <p:cNvPr id="8" name="Audio 7">
            <a:hlinkClick r:id="" action="ppaction://media"/>
            <a:extLst>
              <a:ext uri="{FF2B5EF4-FFF2-40B4-BE49-F238E27FC236}">
                <a16:creationId xmlns:a16="http://schemas.microsoft.com/office/drawing/2014/main" id="{D8782B35-88B9-D7F9-A571-887DFB092EC1}"/>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524601993"/>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500"/>
                                        <p:tgtEl>
                                          <p:spTgt spid="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1000"/>
                                        <p:tgtEl>
                                          <p:spTgt spid="7"/>
                                        </p:tgtEl>
                                      </p:cBhvr>
                                    </p:animEffect>
                                    <p:anim calcmode="lin" valueType="num">
                                      <p:cBhvr>
                                        <p:cTn id="33" dur="1000" fill="hold"/>
                                        <p:tgtEl>
                                          <p:spTgt spid="7"/>
                                        </p:tgtEl>
                                        <p:attrNameLst>
                                          <p:attrName>ppt_x</p:attrName>
                                        </p:attrNameLst>
                                      </p:cBhvr>
                                      <p:tavLst>
                                        <p:tav tm="0">
                                          <p:val>
                                            <p:strVal val="#ppt_x"/>
                                          </p:val>
                                        </p:tav>
                                        <p:tav tm="100000">
                                          <p:val>
                                            <p:strVal val="#ppt_x"/>
                                          </p:val>
                                        </p:tav>
                                      </p:tavLst>
                                    </p:anim>
                                    <p:anim calcmode="lin" valueType="num">
                                      <p:cBhvr>
                                        <p:cTn id="3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8"/>
                </p:tgtEl>
              </p:cMediaNode>
            </p:audio>
          </p:childTnLst>
        </p:cTn>
      </p:par>
    </p:tnLst>
    <p:bldLst>
      <p:bldP spid="4" grpId="0"/>
      <p:bldP spid="5" grpId="0" build="p"/>
      <p:bldGraphic spid="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864BB4-E786-4620-FD91-9376C33328C3}"/>
              </a:ext>
            </a:extLst>
          </p:cNvPr>
          <p:cNvSpPr>
            <a:spLocks noGrp="1"/>
          </p:cNvSpPr>
          <p:nvPr>
            <p:ph type="title"/>
          </p:nvPr>
        </p:nvSpPr>
        <p:spPr>
          <a:xfrm>
            <a:off x="768096" y="996696"/>
            <a:ext cx="10652760" cy="914400"/>
          </a:xfrm>
        </p:spPr>
        <p:txBody>
          <a:bodyPr/>
          <a:lstStyle/>
          <a:p>
            <a:pPr algn="r"/>
            <a:r>
              <a:rPr lang="en-US" dirty="0"/>
              <a:t>The evaluation of Care Quality </a:t>
            </a:r>
            <a:br>
              <a:rPr lang="en-US" dirty="0"/>
            </a:br>
            <a:br>
              <a:rPr lang="en-US" dirty="0"/>
            </a:br>
            <a:endParaRPr lang="en-US" dirty="0"/>
          </a:p>
        </p:txBody>
      </p:sp>
      <p:graphicFrame>
        <p:nvGraphicFramePr>
          <p:cNvPr id="6" name="Content Placeholder 5">
            <a:extLst>
              <a:ext uri="{FF2B5EF4-FFF2-40B4-BE49-F238E27FC236}">
                <a16:creationId xmlns:a16="http://schemas.microsoft.com/office/drawing/2014/main" id="{B9C32577-C745-5109-DF08-93E049E7E082}"/>
              </a:ext>
            </a:extLst>
          </p:cNvPr>
          <p:cNvGraphicFramePr>
            <a:graphicFrameLocks noGrp="1"/>
          </p:cNvGraphicFramePr>
          <p:nvPr>
            <p:ph sz="quarter" idx="13"/>
            <p:extLst>
              <p:ext uri="{D42A27DB-BD31-4B8C-83A1-F6EECF244321}">
                <p14:modId xmlns:p14="http://schemas.microsoft.com/office/powerpoint/2010/main" val="628019229"/>
              </p:ext>
            </p:extLst>
          </p:nvPr>
        </p:nvGraphicFramePr>
        <p:xfrm>
          <a:off x="123982" y="1928308"/>
          <a:ext cx="5970494" cy="47010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 name="Slide Number Placeholder 1">
            <a:extLst>
              <a:ext uri="{FF2B5EF4-FFF2-40B4-BE49-F238E27FC236}">
                <a16:creationId xmlns:a16="http://schemas.microsoft.com/office/drawing/2014/main" id="{850723FF-C6F9-5963-84DC-8B0FD296770E}"/>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8</a:t>
            </a:fld>
            <a:endParaRPr lang="en-US" dirty="0"/>
          </a:p>
        </p:txBody>
      </p:sp>
      <p:pic>
        <p:nvPicPr>
          <p:cNvPr id="5" name="Picture 4">
            <a:extLst>
              <a:ext uri="{FF2B5EF4-FFF2-40B4-BE49-F238E27FC236}">
                <a16:creationId xmlns:a16="http://schemas.microsoft.com/office/drawing/2014/main" id="{21189BD9-4680-6E0F-7D3E-71B1987DC08E}"/>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6180684" y="2667895"/>
            <a:ext cx="5240172" cy="2947597"/>
          </a:xfrm>
          <a:prstGeom prst="rect">
            <a:avLst/>
          </a:prstGeom>
        </p:spPr>
      </p:pic>
      <p:sp>
        <p:nvSpPr>
          <p:cNvPr id="7" name="TextBox 6">
            <a:extLst>
              <a:ext uri="{FF2B5EF4-FFF2-40B4-BE49-F238E27FC236}">
                <a16:creationId xmlns:a16="http://schemas.microsoft.com/office/drawing/2014/main" id="{75D95C25-9591-9E4D-BA23-B42ACBCCB7D0}"/>
              </a:ext>
            </a:extLst>
          </p:cNvPr>
          <p:cNvSpPr txBox="1"/>
          <p:nvPr/>
        </p:nvSpPr>
        <p:spPr>
          <a:xfrm>
            <a:off x="9597962" y="6032989"/>
            <a:ext cx="1822894" cy="507831"/>
          </a:xfrm>
          <a:prstGeom prst="rect">
            <a:avLst/>
          </a:prstGeom>
          <a:noFill/>
        </p:spPr>
        <p:txBody>
          <a:bodyPr wrap="square" rtlCol="0">
            <a:spAutoFit/>
          </a:bodyPr>
          <a:lstStyle/>
          <a:p>
            <a:r>
              <a:rPr lang="en-US" sz="900">
                <a:hlinkClick r:id="rId12" tooltip="https://www.frontiersin.org/journals/health-services/articles/10.3389/frhs.2024.1356342/full"/>
              </a:rPr>
              <a:t>This Photo</a:t>
            </a:r>
            <a:r>
              <a:rPr lang="en-US" sz="900"/>
              <a:t> by Unknown Author is licensed under </a:t>
            </a:r>
            <a:r>
              <a:rPr lang="en-US" sz="900">
                <a:hlinkClick r:id="rId13" tooltip="https://creativecommons.org/licenses/by/3.0/"/>
              </a:rPr>
              <a:t>CC BY</a:t>
            </a:r>
            <a:endParaRPr lang="en-US" sz="900"/>
          </a:p>
        </p:txBody>
      </p:sp>
      <p:pic>
        <p:nvPicPr>
          <p:cNvPr id="8" name="Audio 7">
            <a:hlinkClick r:id="" action="ppaction://media"/>
            <a:extLst>
              <a:ext uri="{FF2B5EF4-FFF2-40B4-BE49-F238E27FC236}">
                <a16:creationId xmlns:a16="http://schemas.microsoft.com/office/drawing/2014/main" id="{0B3D49E0-5E7A-8E63-751D-09DABFE68B81}"/>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662048715"/>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8"/>
                </p:tgtEl>
              </p:cMediaNode>
            </p:audio>
          </p:childTnLst>
        </p:cTn>
      </p:par>
    </p:tnLst>
    <p:bldLst>
      <p:bldP spid="4" grpId="0"/>
      <p:bldGraphic spid="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88F86E-044B-A8DC-720C-DF4B111A9946}"/>
              </a:ext>
            </a:extLst>
          </p:cNvPr>
          <p:cNvSpPr>
            <a:spLocks noGrp="1"/>
          </p:cNvSpPr>
          <p:nvPr>
            <p:ph type="title"/>
          </p:nvPr>
        </p:nvSpPr>
        <p:spPr>
          <a:xfrm>
            <a:off x="768096" y="996696"/>
            <a:ext cx="10652760" cy="914400"/>
          </a:xfrm>
        </p:spPr>
        <p:txBody>
          <a:bodyPr anchor="t">
            <a:normAutofit/>
          </a:bodyPr>
          <a:lstStyle/>
          <a:p>
            <a:r>
              <a:rPr lang="en-US" sz="3400" dirty="0"/>
              <a:t>Future Directions</a:t>
            </a:r>
            <a:br>
              <a:rPr lang="en-US" sz="3400" dirty="0"/>
            </a:br>
            <a:endParaRPr lang="en-US" sz="3400" dirty="0"/>
          </a:p>
        </p:txBody>
      </p:sp>
      <p:pic>
        <p:nvPicPr>
          <p:cNvPr id="9" name="Content Placeholder 8">
            <a:extLst>
              <a:ext uri="{FF2B5EF4-FFF2-40B4-BE49-F238E27FC236}">
                <a16:creationId xmlns:a16="http://schemas.microsoft.com/office/drawing/2014/main" id="{3B74F1B9-25E0-9A27-7368-32D1AF4469F7}"/>
              </a:ext>
            </a:extLst>
          </p:cNvPr>
          <p:cNvPicPr>
            <a:picLocks noGrp="1" noChangeAspect="1"/>
          </p:cNvPicPr>
          <p:nvPr>
            <p:ph sz="quarter" idx="13"/>
          </p:nvPr>
        </p:nvPicPr>
        <p:blipFill>
          <a:blip r:embed="rId6">
            <a:extLst>
              <a:ext uri="{837473B0-CC2E-450A-ABE3-18F120FF3D39}">
                <a1611:picAttrSrcUrl xmlns:a1611="http://schemas.microsoft.com/office/drawing/2016/11/main" r:id="rId7"/>
              </a:ext>
            </a:extLst>
          </a:blip>
          <a:stretch>
            <a:fillRect/>
          </a:stretch>
        </p:blipFill>
        <p:spPr>
          <a:xfrm>
            <a:off x="768096" y="2706395"/>
            <a:ext cx="4206240" cy="2807665"/>
          </a:xfrm>
          <a:noFill/>
        </p:spPr>
      </p:pic>
      <p:sp>
        <p:nvSpPr>
          <p:cNvPr id="5" name="Content Placeholder 4">
            <a:extLst>
              <a:ext uri="{FF2B5EF4-FFF2-40B4-BE49-F238E27FC236}">
                <a16:creationId xmlns:a16="http://schemas.microsoft.com/office/drawing/2014/main" id="{898D7F7C-453A-03E2-6B72-A471770463E2}"/>
              </a:ext>
            </a:extLst>
          </p:cNvPr>
          <p:cNvSpPr>
            <a:spLocks noGrp="1"/>
          </p:cNvSpPr>
          <p:nvPr>
            <p:ph sz="quarter" idx="12"/>
          </p:nvPr>
        </p:nvSpPr>
        <p:spPr>
          <a:xfrm>
            <a:off x="5269230" y="1911096"/>
            <a:ext cx="6151626" cy="4224528"/>
          </a:xfrm>
        </p:spPr>
        <p:txBody>
          <a:bodyPr anchor="t">
            <a:normAutofit/>
          </a:bodyPr>
          <a:lstStyle/>
          <a:p>
            <a:pPr marL="0" indent="0">
              <a:spcAft>
                <a:spcPts val="600"/>
              </a:spcAft>
              <a:buNone/>
            </a:pPr>
            <a:r>
              <a:rPr lang="en-US" dirty="0"/>
              <a:t> </a:t>
            </a:r>
            <a:endParaRPr lang="en-US" sz="2800" dirty="0"/>
          </a:p>
          <a:p>
            <a:pPr lvl="0">
              <a:spcAft>
                <a:spcPts val="600"/>
              </a:spcAft>
            </a:pPr>
            <a:r>
              <a:rPr lang="en-US" sz="2800" dirty="0"/>
              <a:t>Health and Social Care reform, </a:t>
            </a:r>
          </a:p>
          <a:p>
            <a:pPr lvl="0">
              <a:spcAft>
                <a:spcPts val="600"/>
              </a:spcAft>
            </a:pPr>
            <a:endParaRPr lang="en-US" sz="2800" dirty="0"/>
          </a:p>
          <a:p>
            <a:pPr lvl="0">
              <a:spcAft>
                <a:spcPts val="600"/>
              </a:spcAft>
            </a:pPr>
            <a:r>
              <a:rPr lang="en-US" sz="2800" dirty="0"/>
              <a:t>Technology innovation </a:t>
            </a:r>
          </a:p>
          <a:p>
            <a:pPr lvl="0">
              <a:spcAft>
                <a:spcPts val="600"/>
              </a:spcAft>
            </a:pPr>
            <a:endParaRPr lang="en-US" sz="2800" dirty="0"/>
          </a:p>
          <a:p>
            <a:pPr lvl="0">
              <a:spcAft>
                <a:spcPts val="600"/>
              </a:spcAft>
            </a:pPr>
            <a:r>
              <a:rPr lang="en-US" sz="2800" dirty="0"/>
              <a:t>The current care models’ sustainability </a:t>
            </a:r>
          </a:p>
          <a:p>
            <a:pPr>
              <a:spcAft>
                <a:spcPts val="600"/>
              </a:spcAft>
            </a:pPr>
            <a:endParaRPr lang="en-US" dirty="0"/>
          </a:p>
        </p:txBody>
      </p:sp>
      <p:sp>
        <p:nvSpPr>
          <p:cNvPr id="2" name="Slide Number Placeholder 1">
            <a:extLst>
              <a:ext uri="{FF2B5EF4-FFF2-40B4-BE49-F238E27FC236}">
                <a16:creationId xmlns:a16="http://schemas.microsoft.com/office/drawing/2014/main" id="{CDF61901-DE0D-961B-382E-62251EE7BB92}"/>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9</a:t>
            </a:fld>
            <a:endParaRPr lang="en-US"/>
          </a:p>
        </p:txBody>
      </p:sp>
      <p:sp>
        <p:nvSpPr>
          <p:cNvPr id="10" name="TextBox 9">
            <a:extLst>
              <a:ext uri="{FF2B5EF4-FFF2-40B4-BE49-F238E27FC236}">
                <a16:creationId xmlns:a16="http://schemas.microsoft.com/office/drawing/2014/main" id="{195FD52E-4CCB-FBC4-C9B9-2E1E3BAAD4F8}"/>
              </a:ext>
            </a:extLst>
          </p:cNvPr>
          <p:cNvSpPr txBox="1"/>
          <p:nvPr/>
        </p:nvSpPr>
        <p:spPr>
          <a:xfrm>
            <a:off x="1978003" y="5314005"/>
            <a:ext cx="299633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s://palmistryforyou.com/2012/0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pic>
        <p:nvPicPr>
          <p:cNvPr id="6" name="Audio 5">
            <a:hlinkClick r:id="" action="ppaction://media"/>
            <a:extLst>
              <a:ext uri="{FF2B5EF4-FFF2-40B4-BE49-F238E27FC236}">
                <a16:creationId xmlns:a16="http://schemas.microsoft.com/office/drawing/2014/main" id="{D33D5C88-C37C-6CD6-6516-B8168D5318B6}"/>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684176228"/>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1000"/>
                                        <p:tgtEl>
                                          <p:spTgt spid="5">
                                            <p:txEl>
                                              <p:pRg st="0" end="0"/>
                                            </p:txEl>
                                          </p:spTgt>
                                        </p:tgtEl>
                                      </p:cBhvr>
                                    </p:animEffect>
                                    <p:anim calcmode="lin" valueType="num">
                                      <p:cBhvr>
                                        <p:cTn id="2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animEffect transition="in" filter="fade">
                                      <p:cBhvr>
                                        <p:cTn id="29" dur="1000"/>
                                        <p:tgtEl>
                                          <p:spTgt spid="5">
                                            <p:txEl>
                                              <p:pRg st="1" end="1"/>
                                            </p:txEl>
                                          </p:spTgt>
                                        </p:tgtEl>
                                      </p:cBhvr>
                                    </p:animEffect>
                                    <p:anim calcmode="lin" valueType="num">
                                      <p:cBhvr>
                                        <p:cTn id="3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5">
                                            <p:txEl>
                                              <p:pRg st="3" end="3"/>
                                            </p:txEl>
                                          </p:spTgt>
                                        </p:tgtEl>
                                        <p:attrNameLst>
                                          <p:attrName>style.visibility</p:attrName>
                                        </p:attrNameLst>
                                      </p:cBhvr>
                                      <p:to>
                                        <p:strVal val="visible"/>
                                      </p:to>
                                    </p:set>
                                    <p:animEffect transition="in" filter="fade">
                                      <p:cBhvr>
                                        <p:cTn id="36" dur="1000"/>
                                        <p:tgtEl>
                                          <p:spTgt spid="5">
                                            <p:txEl>
                                              <p:pRg st="3" end="3"/>
                                            </p:txEl>
                                          </p:spTgt>
                                        </p:tgtEl>
                                      </p:cBhvr>
                                    </p:animEffect>
                                    <p:anim calcmode="lin" valueType="num">
                                      <p:cBhvr>
                                        <p:cTn id="3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Effect transition="in" filter="fade">
                                      <p:cBhvr>
                                        <p:cTn id="43" dur="1000"/>
                                        <p:tgtEl>
                                          <p:spTgt spid="5">
                                            <p:txEl>
                                              <p:pRg st="5" end="5"/>
                                            </p:txEl>
                                          </p:spTgt>
                                        </p:tgtEl>
                                      </p:cBhvr>
                                    </p:animEffect>
                                    <p:anim calcmode="lin" valueType="num">
                                      <p:cBhvr>
                                        <p:cTn id="44"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6" fill="hold" display="0">
                  <p:stCondLst>
                    <p:cond delay="indefinite"/>
                  </p:stCondLst>
                  <p:endCondLst>
                    <p:cond evt="onStopAudio" delay="0">
                      <p:tgtEl>
                        <p:sldTgt/>
                      </p:tgtEl>
                    </p:cond>
                  </p:endCondLst>
                </p:cTn>
                <p:tgtEl>
                  <p:spTgt spid="6"/>
                </p:tgtEl>
              </p:cMediaNode>
            </p:audio>
          </p:childTnLst>
        </p:cTn>
      </p:par>
    </p:tnLst>
    <p:bldLst>
      <p:bldP spid="4"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489556-C5AF-CBDB-8CA1-FE5E45F201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87058A-9B4C-516C-AF9A-E235ADB0F599}"/>
              </a:ext>
            </a:extLst>
          </p:cNvPr>
          <p:cNvSpPr>
            <a:spLocks noGrp="1"/>
          </p:cNvSpPr>
          <p:nvPr>
            <p:ph type="title"/>
          </p:nvPr>
        </p:nvSpPr>
        <p:spPr>
          <a:xfrm>
            <a:off x="5142155" y="996696"/>
            <a:ext cx="6598741" cy="4855464"/>
          </a:xfrm>
        </p:spPr>
        <p:txBody>
          <a:bodyPr/>
          <a:lstStyle/>
          <a:p>
            <a:pPr algn="ctr"/>
            <a:r>
              <a:rPr lang="en-US" dirty="0"/>
              <a:t> </a:t>
            </a:r>
            <a:br>
              <a:rPr lang="en-US" dirty="0"/>
            </a:br>
            <a:r>
              <a:rPr lang="en-US" dirty="0"/>
              <a:t>Theories and Policies within Health and Social Care</a:t>
            </a:r>
            <a:br>
              <a:rPr lang="en-US" dirty="0"/>
            </a:br>
            <a:endParaRPr lang="en-US" dirty="0"/>
          </a:p>
        </p:txBody>
      </p:sp>
      <p:pic>
        <p:nvPicPr>
          <p:cNvPr id="4" name="Picture Placeholder 3" descr="Elderly person in a wheelchair">
            <a:extLst>
              <a:ext uri="{FF2B5EF4-FFF2-40B4-BE49-F238E27FC236}">
                <a16:creationId xmlns:a16="http://schemas.microsoft.com/office/drawing/2014/main" id="{F9429D62-F828-7B6E-FB0C-D4C8F503B56E}"/>
              </a:ext>
            </a:extLst>
          </p:cNvPr>
          <p:cNvPicPr>
            <a:picLocks noGrp="1" noChangeAspect="1"/>
          </p:cNvPicPr>
          <p:nvPr>
            <p:ph type="pic" sz="quarter" idx="13"/>
          </p:nvPr>
        </p:nvPicPr>
        <p:blipFill>
          <a:blip r:embed="rId5"/>
          <a:srcRect l="27376" r="27376"/>
          <a:stretch/>
        </p:blipFill>
        <p:spPr>
          <a:xfrm>
            <a:off x="1078992" y="0"/>
            <a:ext cx="3971925" cy="5857875"/>
          </a:xfrm>
        </p:spPr>
      </p:pic>
      <p:pic>
        <p:nvPicPr>
          <p:cNvPr id="5" name="Audio 4">
            <a:hlinkClick r:id="" action="ppaction://media"/>
            <a:extLst>
              <a:ext uri="{FF2B5EF4-FFF2-40B4-BE49-F238E27FC236}">
                <a16:creationId xmlns:a16="http://schemas.microsoft.com/office/drawing/2014/main" id="{F5581B76-8D92-3BA1-739C-592996C7BCF0}"/>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15070586"/>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barn(inVertical)">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5EB59-1300-659B-05DB-18D028D2AA3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598FF7-0AE1-4C28-B3AC-2D7A1607ADE0}"/>
              </a:ext>
            </a:extLst>
          </p:cNvPr>
          <p:cNvSpPr>
            <a:spLocks noGrp="1"/>
          </p:cNvSpPr>
          <p:nvPr>
            <p:ph type="title"/>
          </p:nvPr>
        </p:nvSpPr>
        <p:spPr>
          <a:xfrm>
            <a:off x="768096" y="996696"/>
            <a:ext cx="10652760" cy="914400"/>
          </a:xfrm>
        </p:spPr>
        <p:txBody>
          <a:bodyPr/>
          <a:lstStyle/>
          <a:p>
            <a:pPr algn="ctr"/>
            <a:r>
              <a:rPr lang="en-US" dirty="0"/>
              <a:t>The Activity Theory and the Socioemotional Selectivity Theory </a:t>
            </a:r>
            <a:br>
              <a:rPr lang="en-US" dirty="0"/>
            </a:br>
            <a:endParaRPr lang="en-US" dirty="0"/>
          </a:p>
        </p:txBody>
      </p:sp>
      <p:sp>
        <p:nvSpPr>
          <p:cNvPr id="5" name="Content Placeholder 4">
            <a:extLst>
              <a:ext uri="{FF2B5EF4-FFF2-40B4-BE49-F238E27FC236}">
                <a16:creationId xmlns:a16="http://schemas.microsoft.com/office/drawing/2014/main" id="{EAAB5877-FEBB-8A8E-AAF6-C5CD9A74D538}"/>
              </a:ext>
            </a:extLst>
          </p:cNvPr>
          <p:cNvSpPr>
            <a:spLocks noGrp="1"/>
          </p:cNvSpPr>
          <p:nvPr>
            <p:ph sz="quarter" idx="13"/>
          </p:nvPr>
        </p:nvSpPr>
        <p:spPr>
          <a:xfrm>
            <a:off x="311972" y="2259106"/>
            <a:ext cx="4862456" cy="4141694"/>
          </a:xfrm>
        </p:spPr>
        <p:txBody>
          <a:bodyPr/>
          <a:lstStyle/>
          <a:p>
            <a:pPr marL="0" indent="0">
              <a:buNone/>
            </a:pPr>
            <a:endParaRPr lang="en-US" b="1" dirty="0"/>
          </a:p>
          <a:p>
            <a:pPr marL="0" indent="0">
              <a:buNone/>
            </a:pPr>
            <a:endParaRPr lang="en-US" b="1" dirty="0"/>
          </a:p>
          <a:p>
            <a:pPr marL="0" indent="0">
              <a:buNone/>
            </a:pPr>
            <a:r>
              <a:rPr lang="en-US" b="1" dirty="0">
                <a:latin typeface="Arial" panose="020B0604020202020204" pitchFamily="34" charset="0"/>
                <a:cs typeface="Arial" panose="020B0604020202020204" pitchFamily="34" charset="0"/>
              </a:rPr>
              <a:t>The Activity Theory </a:t>
            </a:r>
            <a:r>
              <a:rPr lang="en-US" dirty="0">
                <a:latin typeface="Arial" panose="020B0604020202020204" pitchFamily="34" charset="0"/>
                <a:cs typeface="Arial" panose="020B0604020202020204" pitchFamily="34" charset="0"/>
              </a:rPr>
              <a:t>(developed by Robert J. </a:t>
            </a:r>
            <a:r>
              <a:rPr lang="en-US" dirty="0" err="1">
                <a:latin typeface="Arial" panose="020B0604020202020204" pitchFamily="34" charset="0"/>
                <a:cs typeface="Arial" panose="020B0604020202020204" pitchFamily="34" charset="0"/>
              </a:rPr>
              <a:t>Havinghurst</a:t>
            </a:r>
            <a:r>
              <a:rPr lang="en-US" dirty="0">
                <a:latin typeface="Arial" panose="020B0604020202020204" pitchFamily="34" charset="0"/>
                <a:cs typeface="Arial" panose="020B0604020202020204" pitchFamily="34" charset="0"/>
              </a:rPr>
              <a:t>, 1961)</a:t>
            </a:r>
          </a:p>
          <a:p>
            <a:endParaRPr lang="en-US" dirty="0">
              <a:latin typeface="Arial" panose="020B0604020202020204" pitchFamily="34" charset="0"/>
              <a:cs typeface="Arial" panose="020B0604020202020204" pitchFamily="34" charset="0"/>
            </a:endParaRPr>
          </a:p>
          <a:p>
            <a:pPr>
              <a:buFontTx/>
              <a:buChar char="-"/>
            </a:pPr>
            <a:r>
              <a:rPr lang="en-US" dirty="0">
                <a:latin typeface="Arial" panose="020B0604020202020204" pitchFamily="34" charset="0"/>
                <a:cs typeface="Arial" panose="020B0604020202020204" pitchFamily="34" charset="0"/>
              </a:rPr>
              <a:t>Application in Health and Social Care:</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Encourages social activity</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Encourages a ‘middle-aged’ lifestyle, (Winstead et al. 2014)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Active lifestyle= high satisfaction</a:t>
            </a:r>
          </a:p>
          <a:p>
            <a:endParaRPr lang="en-US" dirty="0">
              <a:latin typeface="Arial" panose="020B0604020202020204" pitchFamily="34" charset="0"/>
              <a:cs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201A49C7-30F9-4B27-B23F-531BC4F6CE18}"/>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11</a:t>
            </a:fld>
            <a:endParaRPr lang="en-US" dirty="0"/>
          </a:p>
        </p:txBody>
      </p:sp>
      <p:sp>
        <p:nvSpPr>
          <p:cNvPr id="6" name="Content Placeholder 5">
            <a:extLst>
              <a:ext uri="{FF2B5EF4-FFF2-40B4-BE49-F238E27FC236}">
                <a16:creationId xmlns:a16="http://schemas.microsoft.com/office/drawing/2014/main" id="{B26F6FA4-8F24-D9E9-07C6-DE7ED6D729AC}"/>
              </a:ext>
            </a:extLst>
          </p:cNvPr>
          <p:cNvSpPr>
            <a:spLocks noGrp="1"/>
          </p:cNvSpPr>
          <p:nvPr>
            <p:ph sz="quarter" idx="12"/>
          </p:nvPr>
        </p:nvSpPr>
        <p:spPr/>
        <p:txBody>
          <a:bodyPr>
            <a:normAutofit/>
          </a:bodyPr>
          <a:lstStyle/>
          <a:p>
            <a:pPr marL="0" indent="0">
              <a:buNone/>
            </a:pPr>
            <a:endParaRPr lang="en-US" b="1" dirty="0"/>
          </a:p>
          <a:p>
            <a:pPr marL="0" indent="0">
              <a:buNone/>
            </a:pPr>
            <a:endParaRPr lang="en-US" b="1" dirty="0"/>
          </a:p>
          <a:p>
            <a:pPr marL="0" indent="0">
              <a:buNone/>
            </a:pPr>
            <a:r>
              <a:rPr lang="en-US" b="1" dirty="0">
                <a:latin typeface="Arial" panose="020B0604020202020204" pitchFamily="34" charset="0"/>
                <a:cs typeface="Arial" panose="020B0604020202020204" pitchFamily="34" charset="0"/>
              </a:rPr>
              <a:t>The Socioemotional Selectivity Theory</a:t>
            </a:r>
            <a:r>
              <a:rPr lang="en-US" dirty="0">
                <a:latin typeface="Arial" panose="020B0604020202020204" pitchFamily="34" charset="0"/>
                <a:cs typeface="Arial" panose="020B0604020202020204" pitchFamily="34" charset="0"/>
              </a:rPr>
              <a:t> (developed by Laura Carstensen, 1990s)</a:t>
            </a:r>
          </a:p>
          <a:p>
            <a:endParaRPr lang="en-US" dirty="0">
              <a:latin typeface="Arial" panose="020B0604020202020204" pitchFamily="34" charset="0"/>
              <a:cs typeface="Arial" panose="020B0604020202020204" pitchFamily="34" charset="0"/>
            </a:endParaRPr>
          </a:p>
          <a:p>
            <a:pPr>
              <a:buFontTx/>
              <a:buChar char="-"/>
            </a:pPr>
            <a:r>
              <a:rPr lang="en-US" dirty="0">
                <a:latin typeface="Arial" panose="020B0604020202020204" pitchFamily="34" charset="0"/>
                <a:cs typeface="Arial" panose="020B0604020202020204" pitchFamily="34" charset="0"/>
              </a:rPr>
              <a:t>Application in Health and Social Care:</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Patient-Centred care approach</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Focuses on family interaction and is accordingly documented via care planning</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Shifts the goals towards social gratification </a:t>
            </a:r>
          </a:p>
          <a:p>
            <a:pPr marL="0" indent="0">
              <a:buNone/>
            </a:pPr>
            <a:r>
              <a:rPr lang="en-US" dirty="0">
                <a:latin typeface="Arial" panose="020B0604020202020204" pitchFamily="34" charset="0"/>
                <a:cs typeface="Arial" panose="020B0604020202020204" pitchFamily="34" charset="0"/>
              </a:rPr>
              <a:t>(Carstensen, L. 2021)</a:t>
            </a:r>
          </a:p>
          <a:p>
            <a:endParaRPr lang="en-US" dirty="0"/>
          </a:p>
          <a:p>
            <a:endParaRPr lang="en-US" dirty="0"/>
          </a:p>
          <a:p>
            <a:endParaRPr lang="en-US" dirty="0"/>
          </a:p>
        </p:txBody>
      </p:sp>
      <p:pic>
        <p:nvPicPr>
          <p:cNvPr id="7" name="Audio 6">
            <a:hlinkClick r:id="" action="ppaction://media"/>
            <a:extLst>
              <a:ext uri="{FF2B5EF4-FFF2-40B4-BE49-F238E27FC236}">
                <a16:creationId xmlns:a16="http://schemas.microsoft.com/office/drawing/2014/main" id="{864A5865-BAD1-166A-BB31-C53D3DAA6C0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14106442"/>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500"/>
                                        <p:tgtEl>
                                          <p:spTgt spid="5">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Effect transition="in" filter="fade">
                                      <p:cBhvr>
                                        <p:cTn id="42" dur="500"/>
                                        <p:tgtEl>
                                          <p:spTgt spid="6">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txEl>
                                              <p:pRg st="5" end="5"/>
                                            </p:txEl>
                                          </p:spTgt>
                                        </p:tgtEl>
                                        <p:attrNameLst>
                                          <p:attrName>style.visibility</p:attrName>
                                        </p:attrNameLst>
                                      </p:cBhvr>
                                      <p:to>
                                        <p:strVal val="visible"/>
                                      </p:to>
                                    </p:set>
                                    <p:animEffect transition="in" filter="fade">
                                      <p:cBhvr>
                                        <p:cTn id="52" dur="500"/>
                                        <p:tgtEl>
                                          <p:spTgt spid="6">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xEl>
                                              <p:pRg st="6" end="6"/>
                                            </p:txEl>
                                          </p:spTgt>
                                        </p:tgtEl>
                                        <p:attrNameLst>
                                          <p:attrName>style.visibility</p:attrName>
                                        </p:attrNameLst>
                                      </p:cBhvr>
                                      <p:to>
                                        <p:strVal val="visible"/>
                                      </p:to>
                                    </p:set>
                                    <p:animEffect transition="in" filter="fade">
                                      <p:cBhvr>
                                        <p:cTn id="57" dur="500"/>
                                        <p:tgtEl>
                                          <p:spTgt spid="6">
                                            <p:txEl>
                                              <p:pRg st="6" end="6"/>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6">
                                            <p:txEl>
                                              <p:pRg st="7" end="7"/>
                                            </p:txEl>
                                          </p:spTgt>
                                        </p:tgtEl>
                                        <p:attrNameLst>
                                          <p:attrName>style.visibility</p:attrName>
                                        </p:attrNameLst>
                                      </p:cBhvr>
                                      <p:to>
                                        <p:strVal val="visible"/>
                                      </p:to>
                                    </p:set>
                                    <p:animEffect transition="in" filter="fade">
                                      <p:cBhvr>
                                        <p:cTn id="62" dur="500"/>
                                        <p:tgtEl>
                                          <p:spTgt spid="6">
                                            <p:txEl>
                                              <p:pRg st="7" end="7"/>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6">
                                            <p:txEl>
                                              <p:pRg st="8" end="8"/>
                                            </p:txEl>
                                          </p:spTgt>
                                        </p:tgtEl>
                                        <p:attrNameLst>
                                          <p:attrName>style.visibility</p:attrName>
                                        </p:attrNameLst>
                                      </p:cBhvr>
                                      <p:to>
                                        <p:strVal val="visible"/>
                                      </p:to>
                                    </p:set>
                                    <p:animEffect transition="in" filter="fade">
                                      <p:cBhvr>
                                        <p:cTn id="6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8" fill="hold" display="0">
                  <p:stCondLst>
                    <p:cond delay="indefinite"/>
                  </p:stCondLst>
                  <p:endCondLst>
                    <p:cond evt="onStopAudio" delay="0">
                      <p:tgtEl>
                        <p:sldTgt/>
                      </p:tgtEl>
                    </p:cond>
                  </p:endCondLst>
                </p:cTn>
                <p:tgtEl>
                  <p:spTgt spid="7"/>
                </p:tgtEl>
              </p:cMediaNode>
            </p:audio>
          </p:childTnLst>
        </p:cTn>
      </p:par>
    </p:tnLst>
    <p:bldLst>
      <p:bldP spid="4" grpId="0"/>
      <p:bldP spid="5"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B074B-8DBC-A6AC-C50C-6E01EA5CDA9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DF9D255-6229-1467-0F36-5DCF72B5050D}"/>
              </a:ext>
            </a:extLst>
          </p:cNvPr>
          <p:cNvSpPr>
            <a:spLocks noGrp="1"/>
          </p:cNvSpPr>
          <p:nvPr>
            <p:ph type="title"/>
          </p:nvPr>
        </p:nvSpPr>
        <p:spPr>
          <a:xfrm>
            <a:off x="768096" y="996696"/>
            <a:ext cx="10652760" cy="914400"/>
          </a:xfrm>
        </p:spPr>
        <p:txBody>
          <a:bodyPr/>
          <a:lstStyle/>
          <a:p>
            <a:pPr algn="ctr"/>
            <a:r>
              <a:rPr lang="en-US" dirty="0"/>
              <a:t>The NHS and The Care Act</a:t>
            </a:r>
            <a:br>
              <a:rPr lang="en-US" dirty="0"/>
            </a:br>
            <a:endParaRPr lang="en-US" dirty="0"/>
          </a:p>
        </p:txBody>
      </p:sp>
      <p:sp>
        <p:nvSpPr>
          <p:cNvPr id="5" name="Content Placeholder 4">
            <a:extLst>
              <a:ext uri="{FF2B5EF4-FFF2-40B4-BE49-F238E27FC236}">
                <a16:creationId xmlns:a16="http://schemas.microsoft.com/office/drawing/2014/main" id="{53DE1D8B-1BCF-398A-1E6B-5B42C2DFC8B4}"/>
              </a:ext>
            </a:extLst>
          </p:cNvPr>
          <p:cNvSpPr>
            <a:spLocks noGrp="1"/>
          </p:cNvSpPr>
          <p:nvPr>
            <p:ph sz="quarter" idx="13"/>
          </p:nvPr>
        </p:nvSpPr>
        <p:spPr>
          <a:xfrm>
            <a:off x="311972" y="2259106"/>
            <a:ext cx="4862456" cy="4141694"/>
          </a:xfrm>
        </p:spPr>
        <p:txBody>
          <a:bodyPr>
            <a:normAutofit lnSpcReduction="10000"/>
          </a:bodyPr>
          <a:lstStyle/>
          <a:p>
            <a:pPr marL="0" indent="0">
              <a:buNone/>
            </a:pPr>
            <a:endParaRPr lang="en-US" b="1" dirty="0"/>
          </a:p>
          <a:p>
            <a:pPr marL="0" indent="0">
              <a:buNone/>
            </a:pPr>
            <a:endParaRPr lang="en-US" b="1" dirty="0"/>
          </a:p>
          <a:p>
            <a:pPr marL="0" indent="0">
              <a:buNone/>
            </a:pPr>
            <a:r>
              <a:rPr lang="en-US" sz="2400" b="1" dirty="0">
                <a:latin typeface="Arial" panose="020B0604020202020204" pitchFamily="34" charset="0"/>
                <a:cs typeface="Arial" panose="020B0604020202020204" pitchFamily="34" charset="0"/>
              </a:rPr>
              <a:t>The NHS </a:t>
            </a:r>
            <a:r>
              <a:rPr lang="en-US" sz="2400" dirty="0">
                <a:latin typeface="Arial" panose="020B0604020202020204" pitchFamily="34" charset="0"/>
                <a:cs typeface="Arial" panose="020B0604020202020204" pitchFamily="34" charset="0"/>
              </a:rPr>
              <a:t>(National Health Service launched in 1948 by Health Minister Aneurin Bevan at Park Hospital in Manchester. (Royal College of Nursing, 2023)</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Made healthcare available for everyone</a:t>
            </a:r>
          </a:p>
          <a:p>
            <a:endParaRPr lang="en-US" dirty="0"/>
          </a:p>
          <a:p>
            <a:endParaRPr lang="en-US" dirty="0"/>
          </a:p>
        </p:txBody>
      </p:sp>
      <p:sp>
        <p:nvSpPr>
          <p:cNvPr id="2" name="Slide Number Placeholder 1">
            <a:extLst>
              <a:ext uri="{FF2B5EF4-FFF2-40B4-BE49-F238E27FC236}">
                <a16:creationId xmlns:a16="http://schemas.microsoft.com/office/drawing/2014/main" id="{0E7B2F80-00E4-141F-2D65-BCD1AE35ACD4}"/>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12</a:t>
            </a:fld>
            <a:endParaRPr lang="en-US" dirty="0"/>
          </a:p>
        </p:txBody>
      </p:sp>
      <p:sp>
        <p:nvSpPr>
          <p:cNvPr id="6" name="Content Placeholder 5">
            <a:extLst>
              <a:ext uri="{FF2B5EF4-FFF2-40B4-BE49-F238E27FC236}">
                <a16:creationId xmlns:a16="http://schemas.microsoft.com/office/drawing/2014/main" id="{0D4322EB-074E-D3CD-541D-0814CAB0901F}"/>
              </a:ext>
            </a:extLst>
          </p:cNvPr>
          <p:cNvSpPr>
            <a:spLocks noGrp="1"/>
          </p:cNvSpPr>
          <p:nvPr>
            <p:ph sz="quarter" idx="12"/>
          </p:nvPr>
        </p:nvSpPr>
        <p:spPr>
          <a:xfrm>
            <a:off x="5513832" y="2646380"/>
            <a:ext cx="5907024" cy="3489243"/>
          </a:xfrm>
        </p:spPr>
        <p:txBody>
          <a:bodyPr/>
          <a:lstStyle/>
          <a:p>
            <a:pPr marL="0" indent="0">
              <a:buNone/>
            </a:pPr>
            <a:endParaRPr lang="en-US" b="1" dirty="0"/>
          </a:p>
          <a:p>
            <a:pPr marL="0" indent="0">
              <a:buNone/>
            </a:pPr>
            <a:r>
              <a:rPr lang="en-US" sz="2400" b="1" dirty="0">
                <a:latin typeface="Arial" panose="020B0604020202020204" pitchFamily="34" charset="0"/>
                <a:cs typeface="Arial" panose="020B0604020202020204" pitchFamily="34" charset="0"/>
              </a:rPr>
              <a:t>The Care Act 2014 </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local authorities’ involvement</a:t>
            </a:r>
          </a:p>
          <a:p>
            <a:r>
              <a:rPr lang="en-US" sz="2400" dirty="0">
                <a:latin typeface="Arial" panose="020B0604020202020204" pitchFamily="34" charset="0"/>
                <a:cs typeface="Arial" panose="020B0604020202020204" pitchFamily="34" charset="0"/>
              </a:rPr>
              <a:t>Preventive measures</a:t>
            </a:r>
          </a:p>
          <a:p>
            <a:r>
              <a:rPr lang="en-US" sz="2400" dirty="0">
                <a:latin typeface="Arial" panose="020B0604020202020204" pitchFamily="34" charset="0"/>
                <a:cs typeface="Arial" panose="020B0604020202020204" pitchFamily="34" charset="0"/>
              </a:rPr>
              <a:t>Abuse and Neglect </a:t>
            </a:r>
          </a:p>
          <a:p>
            <a:endParaRPr lang="en-US" dirty="0"/>
          </a:p>
          <a:p>
            <a:endParaRPr lang="en-US" dirty="0"/>
          </a:p>
          <a:p>
            <a:endParaRPr lang="en-US" dirty="0"/>
          </a:p>
        </p:txBody>
      </p:sp>
      <p:pic>
        <p:nvPicPr>
          <p:cNvPr id="7" name="Audio 6">
            <a:hlinkClick r:id="" action="ppaction://media"/>
            <a:extLst>
              <a:ext uri="{FF2B5EF4-FFF2-40B4-BE49-F238E27FC236}">
                <a16:creationId xmlns:a16="http://schemas.microsoft.com/office/drawing/2014/main" id="{55D066CE-8171-B59D-81A3-55BD15F63F84}"/>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065846215"/>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7"/>
                </p:tgtEl>
              </p:cMediaNode>
            </p:audio>
          </p:childTnLst>
        </p:cTn>
      </p:par>
    </p:tnLst>
    <p:bldLst>
      <p:bldP spid="4" grpId="0"/>
      <p:bldP spid="5"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C6DC7-6A9A-F9B7-A7C4-92BFFA0E86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24AC97-6105-F876-E62C-3A2FB6AA52C0}"/>
              </a:ext>
            </a:extLst>
          </p:cNvPr>
          <p:cNvSpPr>
            <a:spLocks noGrp="1"/>
          </p:cNvSpPr>
          <p:nvPr>
            <p:ph type="title"/>
          </p:nvPr>
        </p:nvSpPr>
        <p:spPr>
          <a:xfrm>
            <a:off x="5142155" y="996696"/>
            <a:ext cx="6598741" cy="4855464"/>
          </a:xfrm>
        </p:spPr>
        <p:txBody>
          <a:bodyPr/>
          <a:lstStyle/>
          <a:p>
            <a:pPr algn="ctr"/>
            <a:r>
              <a:rPr lang="en-US" dirty="0"/>
              <a:t> </a:t>
            </a:r>
            <a:br>
              <a:rPr lang="en-US" dirty="0"/>
            </a:br>
            <a:r>
              <a:rPr lang="en-US" dirty="0"/>
              <a:t>Challenges in Maintaining Independence and Functional Ability </a:t>
            </a:r>
            <a:br>
              <a:rPr lang="en-US" dirty="0"/>
            </a:br>
            <a:br>
              <a:rPr lang="en-US" dirty="0"/>
            </a:br>
            <a:endParaRPr lang="en-US" dirty="0"/>
          </a:p>
        </p:txBody>
      </p:sp>
      <p:pic>
        <p:nvPicPr>
          <p:cNvPr id="4" name="Picture Placeholder 3" descr="Person walking with cane">
            <a:extLst>
              <a:ext uri="{FF2B5EF4-FFF2-40B4-BE49-F238E27FC236}">
                <a16:creationId xmlns:a16="http://schemas.microsoft.com/office/drawing/2014/main" id="{034F5E2A-09CD-BD76-1703-DB18314C5644}"/>
              </a:ext>
            </a:extLst>
          </p:cNvPr>
          <p:cNvPicPr>
            <a:picLocks noGrp="1" noChangeAspect="1"/>
          </p:cNvPicPr>
          <p:nvPr>
            <p:ph type="pic" sz="quarter" idx="13"/>
          </p:nvPr>
        </p:nvPicPr>
        <p:blipFill>
          <a:blip r:embed="rId6"/>
          <a:srcRect l="27407" r="27407"/>
          <a:stretch/>
        </p:blipFill>
        <p:spPr>
          <a:xfrm>
            <a:off x="1033070" y="-5715"/>
            <a:ext cx="3971925" cy="5857875"/>
          </a:xfrm>
        </p:spPr>
      </p:pic>
      <p:pic>
        <p:nvPicPr>
          <p:cNvPr id="5" name="Audio 4">
            <a:hlinkClick r:id="" action="ppaction://media"/>
            <a:extLst>
              <a:ext uri="{FF2B5EF4-FFF2-40B4-BE49-F238E27FC236}">
                <a16:creationId xmlns:a16="http://schemas.microsoft.com/office/drawing/2014/main" id="{CB184C12-3448-A423-4BA5-DC817142385D}"/>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66846287"/>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arn(inVertical)">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57750-34B0-5AA0-D596-722CD7C8EC2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80386BA-1AC0-0E6A-9B4E-1D7DBCF4269A}"/>
              </a:ext>
            </a:extLst>
          </p:cNvPr>
          <p:cNvSpPr>
            <a:spLocks noGrp="1"/>
          </p:cNvSpPr>
          <p:nvPr>
            <p:ph type="title"/>
          </p:nvPr>
        </p:nvSpPr>
        <p:spPr>
          <a:xfrm>
            <a:off x="768096" y="996696"/>
            <a:ext cx="10652760" cy="914400"/>
          </a:xfrm>
        </p:spPr>
        <p:txBody>
          <a:bodyPr/>
          <a:lstStyle/>
          <a:p>
            <a:pPr lvl="0"/>
            <a:r>
              <a:rPr lang="en-US" dirty="0"/>
              <a:t>Physical and Cognitive Decline </a:t>
            </a:r>
          </a:p>
        </p:txBody>
      </p:sp>
      <p:sp>
        <p:nvSpPr>
          <p:cNvPr id="5" name="Content Placeholder 4">
            <a:extLst>
              <a:ext uri="{FF2B5EF4-FFF2-40B4-BE49-F238E27FC236}">
                <a16:creationId xmlns:a16="http://schemas.microsoft.com/office/drawing/2014/main" id="{C5F210A2-C8D9-E14F-B374-3712EA6C0703}"/>
              </a:ext>
            </a:extLst>
          </p:cNvPr>
          <p:cNvSpPr>
            <a:spLocks noGrp="1"/>
          </p:cNvSpPr>
          <p:nvPr>
            <p:ph sz="quarter" idx="13"/>
          </p:nvPr>
        </p:nvSpPr>
        <p:spPr>
          <a:xfrm>
            <a:off x="311972" y="2259106"/>
            <a:ext cx="4862456" cy="4141694"/>
          </a:xfrm>
        </p:spPr>
        <p:txBody>
          <a:bodyPr>
            <a:normAutofit/>
          </a:bodyPr>
          <a:lstStyle/>
          <a:p>
            <a:pPr marL="0" indent="0">
              <a:buNone/>
            </a:pPr>
            <a:endParaRPr lang="en-US" b="1" dirty="0"/>
          </a:p>
          <a:p>
            <a:pPr marL="0" indent="0">
              <a:buNone/>
            </a:pPr>
            <a:endParaRPr lang="en-US" b="1" dirty="0"/>
          </a:p>
          <a:p>
            <a:endParaRPr lang="en-US" dirty="0"/>
          </a:p>
          <a:p>
            <a:endParaRPr lang="en-US" dirty="0"/>
          </a:p>
        </p:txBody>
      </p:sp>
      <p:sp>
        <p:nvSpPr>
          <p:cNvPr id="2" name="Slide Number Placeholder 1">
            <a:extLst>
              <a:ext uri="{FF2B5EF4-FFF2-40B4-BE49-F238E27FC236}">
                <a16:creationId xmlns:a16="http://schemas.microsoft.com/office/drawing/2014/main" id="{EC1EF04D-FB86-1DAD-68EF-D77963733AED}"/>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14</a:t>
            </a:fld>
            <a:endParaRPr lang="en-US" dirty="0"/>
          </a:p>
        </p:txBody>
      </p:sp>
      <p:sp>
        <p:nvSpPr>
          <p:cNvPr id="6" name="Content Placeholder 5">
            <a:extLst>
              <a:ext uri="{FF2B5EF4-FFF2-40B4-BE49-F238E27FC236}">
                <a16:creationId xmlns:a16="http://schemas.microsoft.com/office/drawing/2014/main" id="{B6D3369A-313E-A87E-B9EC-8FED54D00689}"/>
              </a:ext>
            </a:extLst>
          </p:cNvPr>
          <p:cNvSpPr>
            <a:spLocks noGrp="1"/>
          </p:cNvSpPr>
          <p:nvPr>
            <p:ph sz="quarter" idx="12"/>
          </p:nvPr>
        </p:nvSpPr>
        <p:spPr>
          <a:xfrm>
            <a:off x="5513832" y="2646380"/>
            <a:ext cx="5907024" cy="3489243"/>
          </a:xfrm>
        </p:spPr>
        <p:txBody>
          <a:bodyPr/>
          <a:lstStyle/>
          <a:p>
            <a:pPr marL="0" indent="0">
              <a:buNone/>
            </a:pPr>
            <a:endParaRPr lang="en-US" b="1" dirty="0"/>
          </a:p>
          <a:p>
            <a:endParaRPr lang="en-US" dirty="0"/>
          </a:p>
          <a:p>
            <a:endParaRPr lang="en-US" dirty="0"/>
          </a:p>
          <a:p>
            <a:endParaRPr lang="en-US" dirty="0"/>
          </a:p>
        </p:txBody>
      </p:sp>
      <p:graphicFrame>
        <p:nvGraphicFramePr>
          <p:cNvPr id="3" name="Diagram 2">
            <a:extLst>
              <a:ext uri="{FF2B5EF4-FFF2-40B4-BE49-F238E27FC236}">
                <a16:creationId xmlns:a16="http://schemas.microsoft.com/office/drawing/2014/main" id="{CE0DA590-A275-6D84-BFFD-FC4E0224CAE7}"/>
              </a:ext>
            </a:extLst>
          </p:cNvPr>
          <p:cNvGraphicFramePr/>
          <p:nvPr>
            <p:extLst>
              <p:ext uri="{D42A27DB-BD31-4B8C-83A1-F6EECF244321}">
                <p14:modId xmlns:p14="http://schemas.microsoft.com/office/powerpoint/2010/main" val="313354422"/>
              </p:ext>
            </p:extLst>
          </p:nvPr>
        </p:nvGraphicFramePr>
        <p:xfrm>
          <a:off x="692658" y="1680210"/>
          <a:ext cx="10337292" cy="473515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8" name="Audio 7">
            <a:hlinkClick r:id="" action="ppaction://media"/>
            <a:extLst>
              <a:ext uri="{FF2B5EF4-FFF2-40B4-BE49-F238E27FC236}">
                <a16:creationId xmlns:a16="http://schemas.microsoft.com/office/drawing/2014/main" id="{F535D956-A26A-DC19-4F07-39D8D06CAE76}"/>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634608362"/>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8"/>
                </p:tgtEl>
              </p:cMediaNode>
            </p:audio>
          </p:childTnLst>
        </p:cTn>
      </p:par>
    </p:tnLst>
    <p:bldLst>
      <p:bldP spid="4" grpId="0"/>
      <p:bldGraphic spid="3"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C31D6-8B8B-E38D-8788-8E9462033EB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80B3B32-92C4-6C38-7E0E-8C756951CA73}"/>
              </a:ext>
            </a:extLst>
          </p:cNvPr>
          <p:cNvSpPr>
            <a:spLocks noGrp="1"/>
          </p:cNvSpPr>
          <p:nvPr>
            <p:ph type="title"/>
          </p:nvPr>
        </p:nvSpPr>
        <p:spPr>
          <a:xfrm>
            <a:off x="768096" y="996696"/>
            <a:ext cx="10652760" cy="914400"/>
          </a:xfrm>
        </p:spPr>
        <p:txBody>
          <a:bodyPr/>
          <a:lstStyle/>
          <a:p>
            <a:pPr lvl="0"/>
            <a:r>
              <a:rPr lang="en-US" dirty="0"/>
              <a:t>Social isolation </a:t>
            </a:r>
          </a:p>
        </p:txBody>
      </p:sp>
      <p:sp>
        <p:nvSpPr>
          <p:cNvPr id="5" name="Content Placeholder 4">
            <a:extLst>
              <a:ext uri="{FF2B5EF4-FFF2-40B4-BE49-F238E27FC236}">
                <a16:creationId xmlns:a16="http://schemas.microsoft.com/office/drawing/2014/main" id="{3F424D32-4224-3B84-8971-ECD7580A2BD4}"/>
              </a:ext>
            </a:extLst>
          </p:cNvPr>
          <p:cNvSpPr>
            <a:spLocks noGrp="1"/>
          </p:cNvSpPr>
          <p:nvPr>
            <p:ph sz="quarter" idx="13"/>
          </p:nvPr>
        </p:nvSpPr>
        <p:spPr>
          <a:xfrm>
            <a:off x="311972" y="2259106"/>
            <a:ext cx="4862456" cy="4141694"/>
          </a:xfrm>
        </p:spPr>
        <p:txBody>
          <a:bodyPr>
            <a:normAutofit/>
          </a:bodyPr>
          <a:lstStyle/>
          <a:p>
            <a:pPr marL="0" indent="0">
              <a:buNone/>
            </a:pPr>
            <a:endParaRPr lang="en-US" b="1" dirty="0"/>
          </a:p>
          <a:p>
            <a:pPr marL="0" indent="0">
              <a:buNone/>
            </a:pPr>
            <a:endParaRPr lang="en-US" b="1" dirty="0"/>
          </a:p>
          <a:p>
            <a:endParaRPr lang="en-US" dirty="0"/>
          </a:p>
          <a:p>
            <a:endParaRPr lang="en-US" dirty="0"/>
          </a:p>
        </p:txBody>
      </p:sp>
      <p:sp>
        <p:nvSpPr>
          <p:cNvPr id="2" name="Slide Number Placeholder 1">
            <a:extLst>
              <a:ext uri="{FF2B5EF4-FFF2-40B4-BE49-F238E27FC236}">
                <a16:creationId xmlns:a16="http://schemas.microsoft.com/office/drawing/2014/main" id="{1FC661FA-CC40-A65B-DDB5-09DB228D917B}"/>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15</a:t>
            </a:fld>
            <a:endParaRPr lang="en-US" dirty="0"/>
          </a:p>
        </p:txBody>
      </p:sp>
      <p:sp>
        <p:nvSpPr>
          <p:cNvPr id="6" name="Content Placeholder 5">
            <a:extLst>
              <a:ext uri="{FF2B5EF4-FFF2-40B4-BE49-F238E27FC236}">
                <a16:creationId xmlns:a16="http://schemas.microsoft.com/office/drawing/2014/main" id="{E25C8EF5-15C6-5E0D-93AA-43221D78BD72}"/>
              </a:ext>
            </a:extLst>
          </p:cNvPr>
          <p:cNvSpPr>
            <a:spLocks noGrp="1"/>
          </p:cNvSpPr>
          <p:nvPr>
            <p:ph sz="quarter" idx="12"/>
          </p:nvPr>
        </p:nvSpPr>
        <p:spPr>
          <a:xfrm>
            <a:off x="5513832" y="2646380"/>
            <a:ext cx="5907024" cy="3489243"/>
          </a:xfrm>
        </p:spPr>
        <p:txBody>
          <a:bodyPr/>
          <a:lstStyle/>
          <a:p>
            <a:pPr marL="0" indent="0">
              <a:buNone/>
            </a:pPr>
            <a:endParaRPr lang="en-US" b="1" dirty="0"/>
          </a:p>
          <a:p>
            <a:endParaRPr lang="en-US" dirty="0"/>
          </a:p>
          <a:p>
            <a:endParaRPr lang="en-US" dirty="0"/>
          </a:p>
          <a:p>
            <a:endParaRPr lang="en-US" dirty="0"/>
          </a:p>
        </p:txBody>
      </p:sp>
      <p:graphicFrame>
        <p:nvGraphicFramePr>
          <p:cNvPr id="3" name="Table 2">
            <a:extLst>
              <a:ext uri="{FF2B5EF4-FFF2-40B4-BE49-F238E27FC236}">
                <a16:creationId xmlns:a16="http://schemas.microsoft.com/office/drawing/2014/main" id="{1F9D653C-5715-32FC-C508-ABD7D064E262}"/>
              </a:ext>
            </a:extLst>
          </p:cNvPr>
          <p:cNvGraphicFramePr>
            <a:graphicFrameLocks noGrp="1"/>
          </p:cNvGraphicFramePr>
          <p:nvPr>
            <p:extLst>
              <p:ext uri="{D42A27DB-BD31-4B8C-83A1-F6EECF244321}">
                <p14:modId xmlns:p14="http://schemas.microsoft.com/office/powerpoint/2010/main" val="570669317"/>
              </p:ext>
            </p:extLst>
          </p:nvPr>
        </p:nvGraphicFramePr>
        <p:xfrm>
          <a:off x="839449" y="2275540"/>
          <a:ext cx="9779022" cy="3489242"/>
        </p:xfrm>
        <a:graphic>
          <a:graphicData uri="http://schemas.openxmlformats.org/drawingml/2006/table">
            <a:tbl>
              <a:tblPr firstRow="1" bandRow="1">
                <a:tableStyleId>{C083E6E3-FA7D-4D7B-A595-EF9225AFEA82}</a:tableStyleId>
              </a:tblPr>
              <a:tblGrid>
                <a:gridCol w="3285088">
                  <a:extLst>
                    <a:ext uri="{9D8B030D-6E8A-4147-A177-3AD203B41FA5}">
                      <a16:colId xmlns:a16="http://schemas.microsoft.com/office/drawing/2014/main" val="302088167"/>
                    </a:ext>
                  </a:extLst>
                </a:gridCol>
                <a:gridCol w="3246967">
                  <a:extLst>
                    <a:ext uri="{9D8B030D-6E8A-4147-A177-3AD203B41FA5}">
                      <a16:colId xmlns:a16="http://schemas.microsoft.com/office/drawing/2014/main" val="732418762"/>
                    </a:ext>
                  </a:extLst>
                </a:gridCol>
                <a:gridCol w="3246967">
                  <a:extLst>
                    <a:ext uri="{9D8B030D-6E8A-4147-A177-3AD203B41FA5}">
                      <a16:colId xmlns:a16="http://schemas.microsoft.com/office/drawing/2014/main" val="2786640509"/>
                    </a:ext>
                  </a:extLst>
                </a:gridCol>
              </a:tblGrid>
              <a:tr h="563528">
                <a:tc>
                  <a:txBody>
                    <a:bodyPr/>
                    <a:lstStyle/>
                    <a:p>
                      <a:pPr algn="ctr"/>
                      <a:r>
                        <a:rPr lang="en-US" sz="2800" dirty="0"/>
                        <a:t>Causes</a:t>
                      </a:r>
                    </a:p>
                  </a:txBody>
                  <a:tcPr/>
                </a:tc>
                <a:tc>
                  <a:txBody>
                    <a:bodyPr/>
                    <a:lstStyle/>
                    <a:p>
                      <a:pPr algn="ctr"/>
                      <a:r>
                        <a:rPr lang="en-US" sz="2800" dirty="0"/>
                        <a:t>Impact </a:t>
                      </a:r>
                    </a:p>
                  </a:txBody>
                  <a:tcPr/>
                </a:tc>
                <a:tc>
                  <a:txBody>
                    <a:bodyPr/>
                    <a:lstStyle/>
                    <a:p>
                      <a:pPr algn="ctr"/>
                      <a:r>
                        <a:rPr lang="en-US" sz="2800" dirty="0"/>
                        <a:t>Strategies</a:t>
                      </a:r>
                    </a:p>
                  </a:txBody>
                  <a:tcPr/>
                </a:tc>
                <a:extLst>
                  <a:ext uri="{0D108BD9-81ED-4DB2-BD59-A6C34878D82A}">
                    <a16:rowId xmlns:a16="http://schemas.microsoft.com/office/drawing/2014/main" val="2148037412"/>
                  </a:ext>
                </a:extLst>
              </a:tr>
              <a:tr h="972665">
                <a:tc>
                  <a:txBody>
                    <a:bodyPr/>
                    <a:lstStyle/>
                    <a:p>
                      <a:r>
                        <a:rPr lang="en-US" sz="2400" dirty="0">
                          <a:latin typeface="Arial" panose="020B0604020202020204" pitchFamily="34" charset="0"/>
                          <a:cs typeface="Arial" panose="020B0604020202020204" pitchFamily="34" charset="0"/>
                        </a:rPr>
                        <a:t>Life Changes </a:t>
                      </a:r>
                      <a:r>
                        <a:rPr lang="en-US" sz="2400" dirty="0"/>
                        <a:t>(</a:t>
                      </a:r>
                      <a:r>
                        <a:rPr lang="en-US" sz="2400" dirty="0">
                          <a:latin typeface="Arial" panose="020B0604020202020204" pitchFamily="34" charset="0"/>
                          <a:cs typeface="Arial" panose="020B0604020202020204" pitchFamily="34" charset="0"/>
                        </a:rPr>
                        <a:t>retirement)</a:t>
                      </a:r>
                    </a:p>
                  </a:txBody>
                  <a:tcPr/>
                </a:tc>
                <a:tc>
                  <a:txBody>
                    <a:bodyPr/>
                    <a:lstStyle/>
                    <a:p>
                      <a:r>
                        <a:rPr lang="en-US" sz="2400" dirty="0">
                          <a:latin typeface="Arial" panose="020B0604020202020204" pitchFamily="34" charset="0"/>
                          <a:cs typeface="Arial" panose="020B0604020202020204" pitchFamily="34" charset="0"/>
                        </a:rPr>
                        <a:t>Reduced motivation</a:t>
                      </a:r>
                    </a:p>
                  </a:txBody>
                  <a:tcPr/>
                </a:tc>
                <a:tc>
                  <a:txBody>
                    <a:bodyPr/>
                    <a:lstStyle/>
                    <a:p>
                      <a:r>
                        <a:rPr lang="en-US" sz="2400" dirty="0">
                          <a:latin typeface="Arial" panose="020B0604020202020204" pitchFamily="34" charset="0"/>
                          <a:cs typeface="Arial" panose="020B0604020202020204" pitchFamily="34" charset="0"/>
                        </a:rPr>
                        <a:t>Social support</a:t>
                      </a:r>
                    </a:p>
                  </a:txBody>
                  <a:tcPr/>
                </a:tc>
                <a:extLst>
                  <a:ext uri="{0D108BD9-81ED-4DB2-BD59-A6C34878D82A}">
                    <a16:rowId xmlns:a16="http://schemas.microsoft.com/office/drawing/2014/main" val="300728853"/>
                  </a:ext>
                </a:extLst>
              </a:tr>
              <a:tr h="563528">
                <a:tc>
                  <a:txBody>
                    <a:bodyPr/>
                    <a:lstStyle/>
                    <a:p>
                      <a:r>
                        <a:rPr lang="en-US" sz="2400" dirty="0">
                          <a:latin typeface="Arial" panose="020B0604020202020204" pitchFamily="34" charset="0"/>
                          <a:cs typeface="Arial" panose="020B0604020202020204" pitchFamily="34" charset="0"/>
                        </a:rPr>
                        <a:t>Chronic illnesses</a:t>
                      </a:r>
                    </a:p>
                  </a:txBody>
                  <a:tcPr/>
                </a:tc>
                <a:tc>
                  <a:txBody>
                    <a:bodyPr/>
                    <a:lstStyle/>
                    <a:p>
                      <a:r>
                        <a:rPr lang="en-US" sz="2400" dirty="0">
                          <a:latin typeface="Arial" panose="020B0604020202020204" pitchFamily="34" charset="0"/>
                          <a:cs typeface="Arial" panose="020B0604020202020204" pitchFamily="34" charset="0"/>
                        </a:rPr>
                        <a:t>Lack of support</a:t>
                      </a:r>
                    </a:p>
                  </a:txBody>
                  <a:tcPr/>
                </a:tc>
                <a:tc>
                  <a:txBody>
                    <a:bodyPr/>
                    <a:lstStyle/>
                    <a:p>
                      <a:r>
                        <a:rPr lang="en-US" sz="2400" dirty="0">
                          <a:latin typeface="Arial" panose="020B0604020202020204" pitchFamily="34" charset="0"/>
                          <a:cs typeface="Arial" panose="020B0604020202020204" pitchFamily="34" charset="0"/>
                        </a:rPr>
                        <a:t>Family support</a:t>
                      </a:r>
                    </a:p>
                  </a:txBody>
                  <a:tcPr/>
                </a:tc>
                <a:extLst>
                  <a:ext uri="{0D108BD9-81ED-4DB2-BD59-A6C34878D82A}">
                    <a16:rowId xmlns:a16="http://schemas.microsoft.com/office/drawing/2014/main" val="618876034"/>
                  </a:ext>
                </a:extLst>
              </a:tr>
              <a:tr h="1389521">
                <a:tc>
                  <a:txBody>
                    <a:bodyPr/>
                    <a:lstStyle/>
                    <a:p>
                      <a:r>
                        <a:rPr lang="en-US" sz="2400" dirty="0">
                          <a:latin typeface="Arial" panose="020B0604020202020204" pitchFamily="34" charset="0"/>
                          <a:cs typeface="Arial" panose="020B0604020202020204" pitchFamily="34" charset="0"/>
                        </a:rPr>
                        <a:t>Environmental</a:t>
                      </a:r>
                      <a:r>
                        <a:rPr lang="en-US" sz="2400" dirty="0"/>
                        <a:t> </a:t>
                      </a:r>
                      <a:r>
                        <a:rPr lang="en-US" sz="2400" dirty="0">
                          <a:latin typeface="Arial" panose="020B0604020202020204" pitchFamily="34" charset="0"/>
                          <a:cs typeface="Arial" panose="020B0604020202020204" pitchFamily="34" charset="0"/>
                        </a:rPr>
                        <a:t>factors</a:t>
                      </a:r>
                    </a:p>
                  </a:txBody>
                  <a:tcPr/>
                </a:tc>
                <a:tc>
                  <a:txBody>
                    <a:bodyPr/>
                    <a:lstStyle/>
                    <a:p>
                      <a:r>
                        <a:rPr lang="en-US" sz="2400" dirty="0">
                          <a:latin typeface="Arial" panose="020B0604020202020204" pitchFamily="34" charset="0"/>
                          <a:cs typeface="Arial" panose="020B0604020202020204" pitchFamily="34" charset="0"/>
                        </a:rPr>
                        <a:t>Functional decline</a:t>
                      </a:r>
                    </a:p>
                  </a:txBody>
                  <a:tcPr/>
                </a:tc>
                <a:tc>
                  <a:txBody>
                    <a:bodyPr/>
                    <a:lstStyle/>
                    <a:p>
                      <a:r>
                        <a:rPr lang="en-US" sz="2400" dirty="0">
                          <a:latin typeface="Arial" panose="020B0604020202020204" pitchFamily="34" charset="0"/>
                          <a:cs typeface="Arial" panose="020B0604020202020204" pitchFamily="34" charset="0"/>
                        </a:rPr>
                        <a:t>Environmental approaches (safe housing)</a:t>
                      </a:r>
                    </a:p>
                  </a:txBody>
                  <a:tcPr/>
                </a:tc>
                <a:extLst>
                  <a:ext uri="{0D108BD9-81ED-4DB2-BD59-A6C34878D82A}">
                    <a16:rowId xmlns:a16="http://schemas.microsoft.com/office/drawing/2014/main" val="2798980921"/>
                  </a:ext>
                </a:extLst>
              </a:tr>
            </a:tbl>
          </a:graphicData>
        </a:graphic>
      </p:graphicFrame>
      <p:pic>
        <p:nvPicPr>
          <p:cNvPr id="8" name="Audio 7">
            <a:hlinkClick r:id="" action="ppaction://media"/>
            <a:extLst>
              <a:ext uri="{FF2B5EF4-FFF2-40B4-BE49-F238E27FC236}">
                <a16:creationId xmlns:a16="http://schemas.microsoft.com/office/drawing/2014/main" id="{AF19810A-F46D-6854-B48D-555C74EC4588}"/>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112629"/>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8"/>
                </p:tgtEl>
              </p:cMediaNode>
            </p:audio>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D8BBE-4464-F048-8F06-96EE039EF09E}"/>
              </a:ext>
            </a:extLst>
          </p:cNvPr>
          <p:cNvSpPr>
            <a:spLocks noGrp="1"/>
          </p:cNvSpPr>
          <p:nvPr>
            <p:ph type="title"/>
          </p:nvPr>
        </p:nvSpPr>
        <p:spPr/>
        <p:txBody>
          <a:bodyPr/>
          <a:lstStyle/>
          <a:p>
            <a:r>
              <a:rPr lang="en-US" dirty="0"/>
              <a:t>Systemic issues </a:t>
            </a:r>
            <a:br>
              <a:rPr lang="en-US" dirty="0"/>
            </a:br>
            <a:endParaRPr lang="en-US" dirty="0"/>
          </a:p>
        </p:txBody>
      </p:sp>
      <p:graphicFrame>
        <p:nvGraphicFramePr>
          <p:cNvPr id="6" name="Content Placeholder 5">
            <a:extLst>
              <a:ext uri="{FF2B5EF4-FFF2-40B4-BE49-F238E27FC236}">
                <a16:creationId xmlns:a16="http://schemas.microsoft.com/office/drawing/2014/main" id="{7E9CF6E6-33FF-4AFC-67C1-4F316F523DC2}"/>
              </a:ext>
            </a:extLst>
          </p:cNvPr>
          <p:cNvGraphicFramePr>
            <a:graphicFrameLocks noGrp="1"/>
          </p:cNvGraphicFramePr>
          <p:nvPr>
            <p:ph sz="quarter" idx="13"/>
            <p:extLst>
              <p:ext uri="{D42A27DB-BD31-4B8C-83A1-F6EECF244321}">
                <p14:modId xmlns:p14="http://schemas.microsoft.com/office/powerpoint/2010/main" val="100334109"/>
              </p:ext>
            </p:extLst>
          </p:nvPr>
        </p:nvGraphicFramePr>
        <p:xfrm>
          <a:off x="768350" y="1771650"/>
          <a:ext cx="10455910" cy="475488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Slide Number Placeholder 4">
            <a:extLst>
              <a:ext uri="{FF2B5EF4-FFF2-40B4-BE49-F238E27FC236}">
                <a16:creationId xmlns:a16="http://schemas.microsoft.com/office/drawing/2014/main" id="{8FAE0B14-13BA-EE83-A18D-DA1DF718D807}"/>
              </a:ext>
            </a:extLst>
          </p:cNvPr>
          <p:cNvSpPr>
            <a:spLocks noGrp="1"/>
          </p:cNvSpPr>
          <p:nvPr>
            <p:ph type="sldNum" sz="quarter" idx="10"/>
          </p:nvPr>
        </p:nvSpPr>
        <p:spPr/>
        <p:txBody>
          <a:bodyPr/>
          <a:lstStyle/>
          <a:p>
            <a:pPr algn="ctr"/>
            <a:fld id="{19B51A1E-902D-48AF-9020-955120F399B6}" type="slidenum">
              <a:rPr lang="en-US" smtClean="0"/>
              <a:pPr algn="ctr"/>
              <a:t>16</a:t>
            </a:fld>
            <a:endParaRPr lang="en-US" dirty="0"/>
          </a:p>
        </p:txBody>
      </p:sp>
      <p:pic>
        <p:nvPicPr>
          <p:cNvPr id="4" name="Audio 3">
            <a:hlinkClick r:id="" action="ppaction://media"/>
            <a:extLst>
              <a:ext uri="{FF2B5EF4-FFF2-40B4-BE49-F238E27FC236}">
                <a16:creationId xmlns:a16="http://schemas.microsoft.com/office/drawing/2014/main" id="{23630E8E-B59B-95F9-705F-0DFF5152E405}"/>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48289585"/>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4"/>
                </p:tgtEl>
              </p:cMediaNode>
            </p:audio>
          </p:childTnLst>
        </p:cTn>
      </p:par>
    </p:tnLst>
    <p:bldLst>
      <p:bldP spid="2" grpId="0"/>
      <p:bldGraphic spid="6"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65D6B1-ABD1-F85F-8841-7D6FB02885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E25C2-7243-D08B-EB4B-F2B8337D57F7}"/>
              </a:ext>
            </a:extLst>
          </p:cNvPr>
          <p:cNvSpPr>
            <a:spLocks noGrp="1"/>
          </p:cNvSpPr>
          <p:nvPr>
            <p:ph type="title"/>
          </p:nvPr>
        </p:nvSpPr>
        <p:spPr>
          <a:xfrm>
            <a:off x="5852160" y="856846"/>
            <a:ext cx="4726910" cy="756800"/>
          </a:xfrm>
        </p:spPr>
        <p:txBody>
          <a:bodyPr/>
          <a:lstStyle/>
          <a:p>
            <a:pPr algn="ctr"/>
            <a:r>
              <a:rPr lang="en-US" dirty="0"/>
              <a:t> </a:t>
            </a:r>
            <a:br>
              <a:rPr lang="en-US" dirty="0"/>
            </a:br>
            <a:r>
              <a:rPr lang="en-US" dirty="0"/>
              <a:t>Conclusion</a:t>
            </a:r>
            <a:br>
              <a:rPr lang="en-US" dirty="0"/>
            </a:br>
            <a:br>
              <a:rPr lang="en-US" dirty="0"/>
            </a:br>
            <a:endParaRPr lang="en-US" dirty="0"/>
          </a:p>
        </p:txBody>
      </p:sp>
      <p:pic>
        <p:nvPicPr>
          <p:cNvPr id="4" name="Picture Placeholder 3" descr="Children helping man in garden">
            <a:extLst>
              <a:ext uri="{FF2B5EF4-FFF2-40B4-BE49-F238E27FC236}">
                <a16:creationId xmlns:a16="http://schemas.microsoft.com/office/drawing/2014/main" id="{219CC431-5C9D-6E5B-F343-554C1657F274}"/>
              </a:ext>
            </a:extLst>
          </p:cNvPr>
          <p:cNvPicPr>
            <a:picLocks noGrp="1" noChangeAspect="1"/>
          </p:cNvPicPr>
          <p:nvPr>
            <p:ph type="pic" sz="quarter" idx="13"/>
          </p:nvPr>
        </p:nvPicPr>
        <p:blipFill>
          <a:blip r:embed="rId5"/>
          <a:srcRect l="27396" r="27396"/>
          <a:stretch/>
        </p:blipFill>
        <p:spPr>
          <a:xfrm>
            <a:off x="834390" y="0"/>
            <a:ext cx="4216527" cy="5857875"/>
          </a:xfrm>
        </p:spPr>
      </p:pic>
      <p:sp>
        <p:nvSpPr>
          <p:cNvPr id="3" name="Title 1">
            <a:extLst>
              <a:ext uri="{FF2B5EF4-FFF2-40B4-BE49-F238E27FC236}">
                <a16:creationId xmlns:a16="http://schemas.microsoft.com/office/drawing/2014/main" id="{94BE093E-A718-C92F-68DD-DBDEE24A72BF}"/>
              </a:ext>
            </a:extLst>
          </p:cNvPr>
          <p:cNvSpPr txBox="1">
            <a:spLocks/>
          </p:cNvSpPr>
          <p:nvPr/>
        </p:nvSpPr>
        <p:spPr>
          <a:xfrm>
            <a:off x="5050917" y="1474470"/>
            <a:ext cx="6023720" cy="3663987"/>
          </a:xfrm>
          <a:prstGeom prst="rect">
            <a:avLst/>
          </a:prstGeom>
          <a:noFill/>
        </p:spPr>
        <p:txBody>
          <a:bodyPr vert="horz" lIns="91440" tIns="45720" rIns="91440" bIns="45720" rtlCol="0" anchor="ctr">
            <a:noAutofit/>
          </a:bodyPr>
          <a:lstStyle>
            <a:lvl1pPr algn="l" defTabSz="914400" rtl="0" eaLnBrk="1" latinLnBrk="0" hangingPunct="1">
              <a:lnSpc>
                <a:spcPct val="75000"/>
              </a:lnSpc>
              <a:spcBef>
                <a:spcPct val="0"/>
              </a:spcBef>
              <a:buNone/>
              <a:defRPr sz="6000" b="1" kern="1200" spc="-150" baseline="0">
                <a:solidFill>
                  <a:schemeClr val="bg1"/>
                </a:solidFill>
                <a:latin typeface="+mj-lt"/>
                <a:ea typeface="+mj-ea"/>
                <a:cs typeface="+mj-cs"/>
              </a:defRPr>
            </a:lvl1pPr>
          </a:lstStyle>
          <a:p>
            <a:pPr algn="ctr"/>
            <a:br>
              <a:rPr lang="en-US" dirty="0"/>
            </a:br>
            <a:r>
              <a:rPr lang="en-US" sz="2400" dirty="0">
                <a:latin typeface="Arial" panose="020B0604020202020204" pitchFamily="34" charset="0"/>
                <a:cs typeface="Arial" panose="020B0604020202020204" pitchFamily="34" charset="0"/>
              </a:rPr>
              <a:t>The rapid ageing in the United Kingdom presents complex challenges for the Health and Social Care system, and it requires support and guidance in addressing systematic factors which influence older people's care and support needs. </a:t>
            </a:r>
          </a:p>
          <a:p>
            <a:pPr algn="ctr"/>
            <a:r>
              <a:rPr lang="en-US" sz="2400" dirty="0">
                <a:latin typeface="Arial" panose="020B0604020202020204" pitchFamily="34" charset="0"/>
                <a:cs typeface="Arial" panose="020B0604020202020204" pitchFamily="34" charset="0"/>
              </a:rPr>
              <a:t>The critical analysis shows that care and support are not limited to older people's needs but also to the effectiveness of the services available to them.</a:t>
            </a:r>
          </a:p>
          <a:p>
            <a:pPr algn="ctr"/>
            <a:r>
              <a:rPr lang="en-US" sz="2400" dirty="0">
                <a:latin typeface="Arial" panose="020B0604020202020204" pitchFamily="34" charset="0"/>
                <a:cs typeface="Arial" panose="020B0604020202020204" pitchFamily="34" charset="0"/>
              </a:rPr>
              <a:t> </a:t>
            </a:r>
          </a:p>
          <a:p>
            <a:endParaRPr lang="en-US" sz="1800" dirty="0"/>
          </a:p>
        </p:txBody>
      </p:sp>
      <p:pic>
        <p:nvPicPr>
          <p:cNvPr id="6" name="Audio 5">
            <a:hlinkClick r:id="" action="ppaction://media"/>
            <a:extLst>
              <a:ext uri="{FF2B5EF4-FFF2-40B4-BE49-F238E27FC236}">
                <a16:creationId xmlns:a16="http://schemas.microsoft.com/office/drawing/2014/main" id="{C74864F5-DB8F-6D7E-3A93-8A5E18A0ECBE}"/>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683238129"/>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6"/>
                </p:tgtEl>
              </p:cMediaNode>
            </p:audio>
          </p:childTnLst>
        </p:cTn>
      </p:par>
    </p:tnLst>
    <p:bldLst>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F1189-9CCD-695E-6113-6318EC443D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45C008-FCBD-774D-92FC-56CFA9DD42F6}"/>
              </a:ext>
            </a:extLst>
          </p:cNvPr>
          <p:cNvSpPr>
            <a:spLocks noGrp="1"/>
          </p:cNvSpPr>
          <p:nvPr>
            <p:ph type="title"/>
          </p:nvPr>
        </p:nvSpPr>
        <p:spPr>
          <a:xfrm>
            <a:off x="162306" y="468630"/>
            <a:ext cx="10652760" cy="914400"/>
          </a:xfrm>
        </p:spPr>
        <p:txBody>
          <a:bodyPr/>
          <a:lstStyle/>
          <a:p>
            <a:r>
              <a:rPr lang="en-US" dirty="0"/>
              <a:t>Reference List 01 </a:t>
            </a:r>
            <a:br>
              <a:rPr lang="en-US" dirty="0"/>
            </a:br>
            <a:endParaRPr lang="en-US" dirty="0"/>
          </a:p>
        </p:txBody>
      </p:sp>
      <p:sp>
        <p:nvSpPr>
          <p:cNvPr id="5" name="Slide Number Placeholder 4">
            <a:extLst>
              <a:ext uri="{FF2B5EF4-FFF2-40B4-BE49-F238E27FC236}">
                <a16:creationId xmlns:a16="http://schemas.microsoft.com/office/drawing/2014/main" id="{C61E5053-9016-21E7-2A2B-0EA7392837D5}"/>
              </a:ext>
            </a:extLst>
          </p:cNvPr>
          <p:cNvSpPr>
            <a:spLocks noGrp="1"/>
          </p:cNvSpPr>
          <p:nvPr>
            <p:ph type="sldNum" sz="quarter" idx="10"/>
          </p:nvPr>
        </p:nvSpPr>
        <p:spPr/>
        <p:txBody>
          <a:bodyPr/>
          <a:lstStyle/>
          <a:p>
            <a:pPr algn="ctr"/>
            <a:fld id="{19B51A1E-902D-48AF-9020-955120F399B6}" type="slidenum">
              <a:rPr lang="en-US" smtClean="0"/>
              <a:pPr algn="ctr"/>
              <a:t>18</a:t>
            </a:fld>
            <a:endParaRPr lang="en-US" dirty="0"/>
          </a:p>
        </p:txBody>
      </p:sp>
      <p:sp>
        <p:nvSpPr>
          <p:cNvPr id="6" name="Rectangle 1">
            <a:extLst>
              <a:ext uri="{FF2B5EF4-FFF2-40B4-BE49-F238E27FC236}">
                <a16:creationId xmlns:a16="http://schemas.microsoft.com/office/drawing/2014/main" id="{9508D8AC-0ED9-CC4D-C13E-A50D6E384ED8}"/>
              </a:ext>
            </a:extLst>
          </p:cNvPr>
          <p:cNvSpPr>
            <a:spLocks noGrp="1" noChangeArrowheads="1"/>
          </p:cNvSpPr>
          <p:nvPr>
            <p:ph sz="quarter" idx="13"/>
          </p:nvPr>
        </p:nvSpPr>
        <p:spPr bwMode="auto">
          <a:xfrm>
            <a:off x="162306" y="1319363"/>
            <a:ext cx="11160369" cy="5330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Age UK (2024).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State of Health and Care of Older People in England 2024</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a:t>
            </a:r>
            <a:r>
              <a:rPr lang="en-US" altLang="en-US" sz="1600" dirty="0">
                <a:solidFill>
                  <a:schemeClr val="tx1"/>
                </a:solidFill>
                <a:latin typeface="Times New Roman" panose="02020603050405020304" pitchFamily="18"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Age UK.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https://www.ageuk.org.uk/discover/2024/september/state-of-health-and-care-of-older-people-in-england-2024/</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12 Jan. 2026).</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Amjad, A., Kordel, P. and Fernandes, G. (2023). A Review on Innovation in Healthcare Sector (Telehealth) through Artificial Intelligence.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Sustainability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lang="en-US" altLang="en-US" sz="1600" dirty="0">
                <a:solidFill>
                  <a:schemeClr val="tx1"/>
                </a:solidFill>
                <a:latin typeface="Times New Roman" panose="02020603050405020304" pitchFamily="18"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online)15(8), pp.50–55.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://doi.org/10.3390/su15086655.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Barton, C., Sturge, G. and Harker, R. (2024).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UK’s changing population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House of Commons Library.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6"/>
              </a:rPr>
              <a:t>https://commonslibrary.parliament.uk/the-uks-changing-population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27 Jan. 2026</a:t>
            </a:r>
            <a:r>
              <a:rPr lang="en-US" altLang="en-US" sz="1600" dirty="0">
                <a:solidFill>
                  <a:schemeClr val="tx1"/>
                </a:solidFill>
                <a:latin typeface="Times New Roman" panose="02020603050405020304" pitchFamily="18" charset="0"/>
                <a:cs typeface="Times New Roman" panose="02020603050405020304" pitchFamily="18" charset="0"/>
              </a:rPr>
              <a: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Cabañero</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-Garcia, E., Martinez-</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Lacoba</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Pardo-Garcia, I. and Amo-Saus, E. (2025). Barriers to health, Social and long-term Care Access among Older adults: a Systematic Review of Reviews.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for Equity in Health</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24(1), pp.15–17.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://doi.org/10.1186/s12939-025-02429-y.</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Care Quality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Comission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State of 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https://assets.publishing.service.gov.uk/media/68fa3b4fe200d653d8b63735/care-quality-commission-state-of-health-care-and-adult-social-care-England-2024-2025.pdf</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31 Jan. 2026].</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Care Quality Commission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Improvement Cultures in Health and Adult Social Care settings A Rapid Literature Review for the Care Quality Commission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lang="en-US" altLang="en-US" sz="1600" dirty="0">
                <a:solidFill>
                  <a:schemeClr val="tx1"/>
                </a:solidFill>
                <a:latin typeface="Times New Roman" panose="02020603050405020304" pitchFamily="18"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online)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8"/>
              </a:rPr>
              <a:t>https://www.cqc.org.uk/sites/default/files/2023-07/202307-RapidLiteratureReview-improvement.pdf</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19 Jan. 2026).</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Carstensen, L. (2021). Socioemotional Selectivity Theory: the Role of Perceived Endings in Human Motivation.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Gerontologist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(online)61(8), pp.1188–1196.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://doi.org/10.1093/</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geront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/gnab116.</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Davidson, S. and Rossall, P. (2015).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Age UK Loneliness Evidence Review Evidence Review: Loneliness in Later Life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a:t>
            </a:r>
            <a:r>
              <a:rPr lang="en-US" altLang="en-US" sz="1600" dirty="0">
                <a:solidFill>
                  <a:schemeClr val="tx1"/>
                </a:solidFill>
                <a:latin typeface="Times New Roman" panose="02020603050405020304" pitchFamily="18"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9"/>
              </a:rPr>
              <a:t>https://www.ageuk.org.uk/siteassets/documents/reports-and-publications/reports-and-briefings/health--wellbeing/rb_june15_lonelines_in_later_life_evidence_review.pdf</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17 Jan. 2026).</a:t>
            </a:r>
            <a:endParaRPr kumimoji="0" lang="en-US" altLang="en-US" sz="1000" b="0" i="0" u="none" strike="noStrike" cap="none" normalizeH="0" baseline="0" dirty="0">
              <a:ln>
                <a:noFill/>
              </a:ln>
              <a:solidFill>
                <a:schemeClr val="tx1"/>
              </a:solidFill>
              <a:effectLst/>
            </a:endParaRPr>
          </a:p>
        </p:txBody>
      </p:sp>
      <p:pic>
        <p:nvPicPr>
          <p:cNvPr id="4" name="Audio 3">
            <a:hlinkClick r:id="" action="ppaction://media"/>
            <a:extLst>
              <a:ext uri="{FF2B5EF4-FFF2-40B4-BE49-F238E27FC236}">
                <a16:creationId xmlns:a16="http://schemas.microsoft.com/office/drawing/2014/main" id="{E0F8BF3C-F912-7E4F-ADCE-0032C5AEAD60}"/>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75312394"/>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 calcmode="lin" valueType="num">
                                      <p:cBhvr additive="base">
                                        <p:cTn id="2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 calcmode="lin" valueType="num">
                                      <p:cBhvr additive="base">
                                        <p:cTn id="2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 calcmode="lin" valueType="num">
                                      <p:cBhvr additive="base">
                                        <p:cTn id="3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 calcmode="lin" valueType="num">
                                      <p:cBhvr additive="base">
                                        <p:cTn id="4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anim calcmode="lin" valueType="num">
                                      <p:cBhvr additive="base">
                                        <p:cTn id="4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6">
                                            <p:txEl>
                                              <p:pRg st="6" end="6"/>
                                            </p:txEl>
                                          </p:spTgt>
                                        </p:tgtEl>
                                        <p:attrNameLst>
                                          <p:attrName>style.visibility</p:attrName>
                                        </p:attrNameLst>
                                      </p:cBhvr>
                                      <p:to>
                                        <p:strVal val="visible"/>
                                      </p:to>
                                    </p:set>
                                    <p:anim calcmode="lin" valueType="num">
                                      <p:cBhvr additive="base">
                                        <p:cTn id="5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6">
                                            <p:txEl>
                                              <p:pRg st="7" end="7"/>
                                            </p:txEl>
                                          </p:spTgt>
                                        </p:tgtEl>
                                        <p:attrNameLst>
                                          <p:attrName>style.visibility</p:attrName>
                                        </p:attrNameLst>
                                      </p:cBhvr>
                                      <p:to>
                                        <p:strVal val="visible"/>
                                      </p:to>
                                    </p:set>
                                    <p:anim calcmode="lin" valueType="num">
                                      <p:cBhvr additive="base">
                                        <p:cTn id="5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1" fill="hold" display="0">
                  <p:stCondLst>
                    <p:cond delay="indefinite"/>
                  </p:stCondLst>
                  <p:endCondLst>
                    <p:cond evt="onStopAudio" delay="0">
                      <p:tgtEl>
                        <p:sldTgt/>
                      </p:tgtEl>
                    </p:cond>
                  </p:endCondLst>
                </p:cTn>
                <p:tgtEl>
                  <p:spTgt spid="4"/>
                </p:tgtEl>
              </p:cMediaNode>
            </p:audio>
          </p:childTnLst>
        </p:cTn>
      </p:par>
    </p:tnLst>
    <p:bldLst>
      <p:bldP spid="2" grpId="0"/>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BEF82-33D6-E7DD-29DB-6BF23850BF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CC9F1B-FB1B-3A56-C93C-10D3FE8FFBC3}"/>
              </a:ext>
            </a:extLst>
          </p:cNvPr>
          <p:cNvSpPr>
            <a:spLocks noGrp="1"/>
          </p:cNvSpPr>
          <p:nvPr>
            <p:ph type="title"/>
          </p:nvPr>
        </p:nvSpPr>
        <p:spPr>
          <a:xfrm>
            <a:off x="162306" y="18925"/>
            <a:ext cx="10652760" cy="914400"/>
          </a:xfrm>
        </p:spPr>
        <p:txBody>
          <a:bodyPr/>
          <a:lstStyle/>
          <a:p>
            <a:r>
              <a:rPr lang="en-US"/>
              <a:t>Reference List 02</a:t>
            </a:r>
            <a:br>
              <a:rPr lang="en-US" dirty="0"/>
            </a:br>
            <a:endParaRPr lang="en-US" dirty="0"/>
          </a:p>
        </p:txBody>
      </p:sp>
      <p:sp>
        <p:nvSpPr>
          <p:cNvPr id="5" name="Slide Number Placeholder 4">
            <a:extLst>
              <a:ext uri="{FF2B5EF4-FFF2-40B4-BE49-F238E27FC236}">
                <a16:creationId xmlns:a16="http://schemas.microsoft.com/office/drawing/2014/main" id="{D02A24DB-1430-1E20-F35B-F811B62FA072}"/>
              </a:ext>
            </a:extLst>
          </p:cNvPr>
          <p:cNvSpPr>
            <a:spLocks noGrp="1"/>
          </p:cNvSpPr>
          <p:nvPr>
            <p:ph type="sldNum" sz="quarter" idx="10"/>
          </p:nvPr>
        </p:nvSpPr>
        <p:spPr/>
        <p:txBody>
          <a:bodyPr/>
          <a:lstStyle/>
          <a:p>
            <a:pPr algn="ctr"/>
            <a:fld id="{19B51A1E-902D-48AF-9020-955120F399B6}" type="slidenum">
              <a:rPr lang="en-US" smtClean="0"/>
              <a:pPr algn="ctr"/>
              <a:t>19</a:t>
            </a:fld>
            <a:endParaRPr lang="en-US" dirty="0"/>
          </a:p>
        </p:txBody>
      </p:sp>
      <p:sp>
        <p:nvSpPr>
          <p:cNvPr id="6" name="Rectangle 1">
            <a:extLst>
              <a:ext uri="{FF2B5EF4-FFF2-40B4-BE49-F238E27FC236}">
                <a16:creationId xmlns:a16="http://schemas.microsoft.com/office/drawing/2014/main" id="{98C617A2-F07C-A918-C974-FAA349F3C3DE}"/>
              </a:ext>
            </a:extLst>
          </p:cNvPr>
          <p:cNvSpPr>
            <a:spLocks noGrp="1" noChangeArrowheads="1"/>
          </p:cNvSpPr>
          <p:nvPr>
            <p:ph sz="quarter" idx="13"/>
          </p:nvPr>
        </p:nvSpPr>
        <p:spPr bwMode="auto">
          <a:xfrm>
            <a:off x="162306" y="455164"/>
            <a:ext cx="11395110" cy="64081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Department of Health and Social Care (2016). </a:t>
            </a:r>
            <a:r>
              <a:rPr lang="en-US" altLang="en-US" sz="1600" i="1" dirty="0">
                <a:solidFill>
                  <a:schemeClr val="tx1"/>
                </a:solidFill>
                <a:latin typeface="Arial" panose="020B0604020202020204" pitchFamily="34" charset="0"/>
                <a:cs typeface="Arial" panose="020B0604020202020204" pitchFamily="34" charset="0"/>
              </a:rPr>
              <a:t>Care Act Factsheets</a:t>
            </a:r>
            <a:r>
              <a:rPr lang="en-US" altLang="en-US" sz="1600" dirty="0">
                <a:solidFill>
                  <a:schemeClr val="tx1"/>
                </a:solidFill>
                <a:latin typeface="Arial" panose="020B0604020202020204" pitchFamily="34" charset="0"/>
                <a:cs typeface="Arial" panose="020B0604020202020204" pitchFamily="34" charset="0"/>
              </a:rPr>
              <a:t>. [online] GOV.UK. Available at: </a:t>
            </a:r>
            <a:r>
              <a:rPr lang="en-US" altLang="en-US" sz="1600" dirty="0">
                <a:solidFill>
                  <a:schemeClr val="tx1"/>
                </a:solidFill>
                <a:latin typeface="Arial" panose="020B0604020202020204" pitchFamily="34" charset="0"/>
                <a:cs typeface="Arial" panose="020B0604020202020204" pitchFamily="34" charset="0"/>
                <a:hlinkClick r:id="rId2"/>
              </a:rPr>
              <a:t>https://www.gov.uk/government/publications/care-act-2014-part-1-factsheets/care-act-factsheets</a:t>
            </a:r>
            <a:r>
              <a:rPr lang="en-US" altLang="en-US" sz="1600" dirty="0">
                <a:solidFill>
                  <a:schemeClr val="tx1"/>
                </a:solidFill>
                <a:latin typeface="Arial" panose="020B0604020202020204" pitchFamily="34" charset="0"/>
                <a:cs typeface="Arial" panose="020B0604020202020204" pitchFamily="34" charset="0"/>
              </a:rPr>
              <a:t>  </a:t>
            </a: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(Accessed 1 Feb. 2026).</a:t>
            </a:r>
          </a:p>
          <a:p>
            <a:pPr marL="0" lvl="0" indent="0" eaLnBrk="0" fontAlgn="base" hangingPunct="0">
              <a:lnSpc>
                <a:spcPct val="100000"/>
              </a:lnSpc>
              <a:spcBef>
                <a:spcPct val="0"/>
              </a:spcBef>
              <a:spcAft>
                <a:spcPct val="0"/>
              </a:spcAft>
              <a:buNone/>
            </a:pPr>
            <a:endParaRPr lang="en-US" altLang="en-US" sz="10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EBSCO (2025). </a:t>
            </a:r>
            <a:r>
              <a:rPr lang="en-US" altLang="en-US" sz="1600" i="1" dirty="0">
                <a:solidFill>
                  <a:schemeClr val="tx1"/>
                </a:solidFill>
                <a:latin typeface="Arial" panose="020B0604020202020204" pitchFamily="34" charset="0"/>
                <a:cs typeface="Arial" panose="020B0604020202020204" pitchFamily="34" charset="0"/>
              </a:rPr>
              <a:t>Activity theory (aging) | EBSCO</a:t>
            </a:r>
            <a:r>
              <a:rPr lang="en-US" altLang="en-US" sz="1600" dirty="0">
                <a:solidFill>
                  <a:schemeClr val="tx1"/>
                </a:solidFill>
                <a:latin typeface="Arial" panose="020B0604020202020204" pitchFamily="34" charset="0"/>
                <a:cs typeface="Arial" panose="020B0604020202020204" pitchFamily="34" charset="0"/>
              </a:rPr>
              <a:t>. [online] EBSCO Information Services, Inc. | www.ebsco.com. Available at: </a:t>
            </a:r>
            <a:r>
              <a:rPr lang="en-US" altLang="en-US" sz="1600" dirty="0">
                <a:solidFill>
                  <a:schemeClr val="tx1"/>
                </a:solidFill>
                <a:latin typeface="Arial" panose="020B0604020202020204" pitchFamily="34" charset="0"/>
                <a:cs typeface="Arial" panose="020B0604020202020204" pitchFamily="34" charset="0"/>
                <a:hlinkClick r:id="rId3"/>
              </a:rPr>
              <a:t>https://www.ebsco.com/research-starters/sociology/activity-theory-aging</a:t>
            </a:r>
            <a:r>
              <a:rPr lang="en-US" altLang="en-US" sz="1600" dirty="0">
                <a:solidFill>
                  <a:schemeClr val="tx1"/>
                </a:solidFill>
                <a:latin typeface="Arial" panose="020B0604020202020204" pitchFamily="34" charset="0"/>
                <a:cs typeface="Arial" panose="020B0604020202020204" pitchFamily="34" charset="0"/>
              </a:rPr>
              <a:t>  (Accessed 10 Jan. 2026).</a:t>
            </a:r>
          </a:p>
          <a:p>
            <a:pPr marL="0" lvl="0" indent="0" eaLnBrk="0" fontAlgn="base" hangingPunct="0">
              <a:lnSpc>
                <a:spcPct val="100000"/>
              </a:lnSpc>
              <a:spcBef>
                <a:spcPct val="0"/>
              </a:spcBef>
              <a:spcAft>
                <a:spcPct val="0"/>
              </a:spcAft>
              <a:buNone/>
            </a:pPr>
            <a:endParaRPr lang="en-US" altLang="en-US" sz="10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Greenbrook, S. (2019). </a:t>
            </a:r>
            <a:r>
              <a:rPr lang="en-US" altLang="en-US" sz="1600" i="1" dirty="0">
                <a:solidFill>
                  <a:schemeClr val="tx1"/>
                </a:solidFill>
                <a:latin typeface="Arial" panose="020B0604020202020204" pitchFamily="34" charset="0"/>
                <a:cs typeface="Arial" panose="020B0604020202020204" pitchFamily="34" charset="0"/>
              </a:rPr>
              <a:t>Healthier for longer: How healthcare professionals can support older people | British Geriatrics Society</a:t>
            </a:r>
            <a:r>
              <a:rPr lang="en-US" altLang="en-US" sz="1600" dirty="0">
                <a:solidFill>
                  <a:schemeClr val="tx1"/>
                </a:solidFill>
                <a:latin typeface="Arial" panose="020B0604020202020204" pitchFamily="34" charset="0"/>
                <a:cs typeface="Arial" panose="020B0604020202020204" pitchFamily="34" charset="0"/>
              </a:rPr>
              <a:t>. [online] www.bgs.org.uk. Available at: </a:t>
            </a:r>
            <a:r>
              <a:rPr lang="en-US" altLang="en-US" sz="1600" dirty="0">
                <a:solidFill>
                  <a:schemeClr val="tx1"/>
                </a:solidFill>
                <a:latin typeface="Arial" panose="020B0604020202020204" pitchFamily="34" charset="0"/>
                <a:cs typeface="Arial" panose="020B0604020202020204" pitchFamily="34" charset="0"/>
                <a:hlinkClick r:id="rId4"/>
              </a:rPr>
              <a:t>https://www.bgs.org.uk/resources/healthier-for-longer-how-healthcare-professionals-can-support-older-people</a:t>
            </a:r>
            <a:r>
              <a:rPr lang="en-US" altLang="en-US" sz="1600" dirty="0">
                <a:solidFill>
                  <a:schemeClr val="tx1"/>
                </a:solidFill>
                <a:latin typeface="Arial" panose="020B0604020202020204" pitchFamily="34" charset="0"/>
                <a:cs typeface="Arial" panose="020B0604020202020204" pitchFamily="34" charset="0"/>
              </a:rPr>
              <a:t>  (Accessed 14 Jan. 2026).</a:t>
            </a:r>
          </a:p>
          <a:p>
            <a:pPr marL="0" lvl="0" indent="0" eaLnBrk="0" fontAlgn="base" hangingPunct="0">
              <a:lnSpc>
                <a:spcPct val="100000"/>
              </a:lnSpc>
              <a:spcBef>
                <a:spcPct val="0"/>
              </a:spcBef>
              <a:spcAft>
                <a:spcPct val="0"/>
              </a:spcAft>
              <a:buNone/>
            </a:pPr>
            <a:endParaRPr lang="en-US" altLang="en-US" sz="10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Reland, J. (2025). </a:t>
            </a:r>
            <a:r>
              <a:rPr lang="en-US" altLang="en-US" sz="1600" i="1" dirty="0">
                <a:solidFill>
                  <a:schemeClr val="tx1"/>
                </a:solidFill>
                <a:latin typeface="Arial" panose="020B0604020202020204" pitchFamily="34" charset="0"/>
                <a:cs typeface="Arial" panose="020B0604020202020204" pitchFamily="34" charset="0"/>
              </a:rPr>
              <a:t>Lower migration is bad news for the UK economy - UK in a changing Europe</a:t>
            </a:r>
            <a:r>
              <a:rPr lang="en-US" altLang="en-US" sz="1600" dirty="0">
                <a:solidFill>
                  <a:schemeClr val="tx1"/>
                </a:solidFill>
                <a:latin typeface="Arial" panose="020B0604020202020204" pitchFamily="34" charset="0"/>
                <a:cs typeface="Arial" panose="020B0604020202020204" pitchFamily="34" charset="0"/>
              </a:rPr>
              <a:t>. [online] UK in a changing Europe.</a:t>
            </a: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 Available at: </a:t>
            </a:r>
            <a:r>
              <a:rPr lang="en-US" altLang="en-US" sz="1600" dirty="0">
                <a:solidFill>
                  <a:schemeClr val="tx1"/>
                </a:solidFill>
                <a:latin typeface="Arial" panose="020B0604020202020204" pitchFamily="34" charset="0"/>
                <a:cs typeface="Arial" panose="020B0604020202020204" pitchFamily="34" charset="0"/>
                <a:hlinkClick r:id="rId5"/>
              </a:rPr>
              <a:t>https://ukandeu.ac.uk/lower-migration-is-bad-news-for-the-uk-economy/</a:t>
            </a:r>
            <a:r>
              <a:rPr lang="en-US" altLang="en-US" sz="1600" dirty="0">
                <a:solidFill>
                  <a:schemeClr val="tx1"/>
                </a:solidFill>
                <a:latin typeface="Arial" panose="020B0604020202020204" pitchFamily="34" charset="0"/>
                <a:cs typeface="Arial" panose="020B0604020202020204" pitchFamily="34" charset="0"/>
              </a:rPr>
              <a:t>  (Accessed 30 Jan. 2026).</a:t>
            </a:r>
          </a:p>
          <a:p>
            <a:pPr marL="0" lvl="0" indent="0" eaLnBrk="0" fontAlgn="base" hangingPunct="0">
              <a:lnSpc>
                <a:spcPct val="100000"/>
              </a:lnSpc>
              <a:spcBef>
                <a:spcPct val="0"/>
              </a:spcBef>
              <a:spcAft>
                <a:spcPct val="0"/>
              </a:spcAft>
              <a:buNone/>
            </a:pPr>
            <a:endParaRPr lang="en-US" altLang="en-US" sz="10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Royal College of Nursing (2023). </a:t>
            </a:r>
            <a:r>
              <a:rPr lang="en-US" altLang="en-US" sz="1600" i="1" dirty="0">
                <a:solidFill>
                  <a:schemeClr val="tx1"/>
                </a:solidFill>
                <a:latin typeface="Arial" panose="020B0604020202020204" pitchFamily="34" charset="0"/>
                <a:cs typeface="Arial" panose="020B0604020202020204" pitchFamily="34" charset="0"/>
              </a:rPr>
              <a:t>NHS 75: the history of our National Health Service | RCN Magazine | Royal College of Nursing</a:t>
            </a:r>
            <a:r>
              <a:rPr lang="en-US" altLang="en-US" sz="1600" dirty="0">
                <a:solidFill>
                  <a:schemeClr val="tx1"/>
                </a:solidFill>
                <a:latin typeface="Arial" panose="020B0604020202020204" pitchFamily="34" charset="0"/>
                <a:cs typeface="Arial" panose="020B0604020202020204" pitchFamily="34" charset="0"/>
              </a:rPr>
              <a:t>. [online] The Royal College of Nursing. Available at: </a:t>
            </a:r>
            <a:r>
              <a:rPr lang="en-US" altLang="en-US" sz="1600" dirty="0">
                <a:solidFill>
                  <a:schemeClr val="tx1"/>
                </a:solidFill>
                <a:latin typeface="Arial" panose="020B0604020202020204" pitchFamily="34" charset="0"/>
                <a:cs typeface="Arial" panose="020B0604020202020204" pitchFamily="34" charset="0"/>
                <a:hlinkClick r:id="rId6"/>
              </a:rPr>
              <a:t>https://www.rcn.org.uk/magazines/History/2023/July/NHS-75-anniversary-history-of-the-National-Health-Service</a:t>
            </a:r>
            <a:r>
              <a:rPr lang="en-US" altLang="en-US" sz="1600" dirty="0">
                <a:solidFill>
                  <a:schemeClr val="tx1"/>
                </a:solidFill>
                <a:latin typeface="Arial" panose="020B0604020202020204" pitchFamily="34" charset="0"/>
                <a:cs typeface="Arial" panose="020B0604020202020204" pitchFamily="34" charset="0"/>
              </a:rPr>
              <a:t>  (Accessed 1 Feb. 2026).</a:t>
            </a:r>
          </a:p>
          <a:p>
            <a:pPr marL="0" lvl="0" indent="0" eaLnBrk="0" fontAlgn="base" hangingPunct="0">
              <a:lnSpc>
                <a:spcPct val="100000"/>
              </a:lnSpc>
              <a:spcBef>
                <a:spcPct val="0"/>
              </a:spcBef>
              <a:spcAft>
                <a:spcPct val="0"/>
              </a:spcAft>
              <a:buNone/>
            </a:pPr>
            <a:endParaRPr lang="en-US" altLang="en-US" sz="10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Stevenson, E. and Mutebi, N. (2024). </a:t>
            </a:r>
            <a:r>
              <a:rPr lang="en-US" altLang="en-US" sz="1600" i="1" dirty="0">
                <a:solidFill>
                  <a:schemeClr val="tx1"/>
                </a:solidFill>
                <a:latin typeface="Arial" panose="020B0604020202020204" pitchFamily="34" charset="0"/>
                <a:cs typeface="Arial" panose="020B0604020202020204" pitchFamily="34" charset="0"/>
              </a:rPr>
              <a:t>Healthy Ageing and Care for Older Populations</a:t>
            </a:r>
            <a:r>
              <a:rPr lang="en-US" altLang="en-US" sz="1600" dirty="0">
                <a:solidFill>
                  <a:schemeClr val="tx1"/>
                </a:solidFill>
                <a:latin typeface="Arial" panose="020B0604020202020204" pitchFamily="34" charset="0"/>
                <a:cs typeface="Arial" panose="020B0604020202020204" pitchFamily="34" charset="0"/>
              </a:rPr>
              <a:t>. [online] UK Parliament. Available at: </a:t>
            </a:r>
            <a:r>
              <a:rPr lang="en-US" altLang="en-US" sz="1600" dirty="0">
                <a:solidFill>
                  <a:schemeClr val="tx1"/>
                </a:solidFill>
                <a:latin typeface="Arial" panose="020B0604020202020204" pitchFamily="34" charset="0"/>
                <a:cs typeface="Arial" panose="020B0604020202020204" pitchFamily="34" charset="0"/>
                <a:hlinkClick r:id="rId7"/>
              </a:rPr>
              <a:t>https://post.parliament.uk/healthy-ageing-and-care-for-older-populations/</a:t>
            </a:r>
            <a:r>
              <a:rPr lang="en-US" altLang="en-US" sz="1600" dirty="0">
                <a:solidFill>
                  <a:schemeClr val="tx1"/>
                </a:solidFill>
                <a:latin typeface="Arial" panose="020B0604020202020204" pitchFamily="34" charset="0"/>
                <a:cs typeface="Arial" panose="020B0604020202020204" pitchFamily="34" charset="0"/>
              </a:rPr>
              <a:t>  (Accessed 5 Feb. 2026).</a:t>
            </a:r>
          </a:p>
          <a:p>
            <a:pPr marL="0" lvl="0" indent="0" eaLnBrk="0" fontAlgn="base" hangingPunct="0">
              <a:lnSpc>
                <a:spcPct val="100000"/>
              </a:lnSpc>
              <a:spcBef>
                <a:spcPct val="0"/>
              </a:spcBef>
              <a:spcAft>
                <a:spcPct val="0"/>
              </a:spcAft>
              <a:buNone/>
            </a:pPr>
            <a:endParaRPr lang="en-US" altLang="en-US" sz="10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Winstead, V., Yost, E.A., Cotten, S.R., </a:t>
            </a:r>
            <a:r>
              <a:rPr lang="en-US" altLang="en-US" sz="1600" dirty="0" err="1">
                <a:solidFill>
                  <a:schemeClr val="tx1"/>
                </a:solidFill>
                <a:latin typeface="Arial" panose="020B0604020202020204" pitchFamily="34" charset="0"/>
                <a:cs typeface="Arial" panose="020B0604020202020204" pitchFamily="34" charset="0"/>
              </a:rPr>
              <a:t>Berkowsky</a:t>
            </a:r>
            <a:r>
              <a:rPr lang="en-US" altLang="en-US" sz="1600" dirty="0">
                <a:solidFill>
                  <a:schemeClr val="tx1"/>
                </a:solidFill>
                <a:latin typeface="Arial" panose="020B0604020202020204" pitchFamily="34" charset="0"/>
                <a:cs typeface="Arial" panose="020B0604020202020204" pitchFamily="34" charset="0"/>
              </a:rPr>
              <a:t>, R.W. and Anderson, W.A. (2014). The Impact of Activity Interventions on the Well-Being of Older Adults in Continuing Care Communities. </a:t>
            </a:r>
            <a:r>
              <a:rPr lang="en-US" altLang="en-US" sz="1600" i="1" dirty="0">
                <a:solidFill>
                  <a:schemeClr val="tx1"/>
                </a:solidFill>
                <a:latin typeface="Arial" panose="020B0604020202020204" pitchFamily="34" charset="0"/>
                <a:cs typeface="Arial" panose="020B0604020202020204" pitchFamily="34" charset="0"/>
              </a:rPr>
              <a:t>Journal of Applied Gerontology</a:t>
            </a:r>
            <a:r>
              <a:rPr lang="en-US" altLang="en-US" sz="1600" dirty="0">
                <a:solidFill>
                  <a:schemeClr val="tx1"/>
                </a:solidFill>
                <a:latin typeface="Arial" panose="020B0604020202020204" pitchFamily="34" charset="0"/>
                <a:cs typeface="Arial" panose="020B0604020202020204" pitchFamily="34" charset="0"/>
              </a:rPr>
              <a:t>, (online) 33(7), pp.888–911. </a:t>
            </a:r>
            <a:r>
              <a:rPr lang="en-US" altLang="en-US" sz="1600" dirty="0" err="1">
                <a:solidFill>
                  <a:schemeClr val="tx1"/>
                </a:solidFill>
                <a:latin typeface="Arial" panose="020B0604020202020204" pitchFamily="34" charset="0"/>
                <a:cs typeface="Arial" panose="020B0604020202020204" pitchFamily="34" charset="0"/>
              </a:rPr>
              <a:t>doi:https</a:t>
            </a:r>
            <a:r>
              <a:rPr lang="en-US" altLang="en-US" sz="1600" dirty="0">
                <a:solidFill>
                  <a:schemeClr val="tx1"/>
                </a:solidFill>
                <a:latin typeface="Arial" panose="020B0604020202020204" pitchFamily="34" charset="0"/>
                <a:cs typeface="Arial" panose="020B0604020202020204" pitchFamily="34" charset="0"/>
              </a:rPr>
              <a:t>://doi.org/10.1177/0733464814537701.</a:t>
            </a:r>
          </a:p>
          <a:p>
            <a:pPr marL="0" lvl="0" indent="0" eaLnBrk="0" fontAlgn="base" hangingPunct="0">
              <a:lnSpc>
                <a:spcPct val="100000"/>
              </a:lnSpc>
              <a:spcBef>
                <a:spcPct val="0"/>
              </a:spcBef>
              <a:spcAft>
                <a:spcPct val="0"/>
              </a:spcAft>
              <a:buNone/>
            </a:pPr>
            <a:endParaRPr lang="en-US" altLang="en-US" sz="10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600" dirty="0">
                <a:solidFill>
                  <a:schemeClr val="tx1"/>
                </a:solidFill>
                <a:latin typeface="Arial" panose="020B0604020202020204" pitchFamily="34" charset="0"/>
                <a:cs typeface="Arial" panose="020B0604020202020204" pitchFamily="34" charset="0"/>
              </a:rPr>
              <a:t>World Health Organization (2023). </a:t>
            </a:r>
            <a:r>
              <a:rPr lang="en-US" altLang="en-US" sz="1600" i="1" dirty="0">
                <a:solidFill>
                  <a:schemeClr val="tx1"/>
                </a:solidFill>
                <a:latin typeface="Arial" panose="020B0604020202020204" pitchFamily="34" charset="0"/>
                <a:cs typeface="Arial" panose="020B0604020202020204" pitchFamily="34" charset="0"/>
              </a:rPr>
              <a:t>Mental health of older adults</a:t>
            </a:r>
            <a:r>
              <a:rPr lang="en-US" altLang="en-US" sz="1600" dirty="0">
                <a:solidFill>
                  <a:schemeClr val="tx1"/>
                </a:solidFill>
                <a:latin typeface="Arial" panose="020B0604020202020204" pitchFamily="34" charset="0"/>
                <a:cs typeface="Arial" panose="020B0604020202020204" pitchFamily="34" charset="0"/>
              </a:rPr>
              <a:t>. [online] World Health Organization. Available at: </a:t>
            </a:r>
            <a:r>
              <a:rPr lang="en-US" altLang="en-US" sz="1600" dirty="0">
                <a:solidFill>
                  <a:schemeClr val="tx1"/>
                </a:solidFill>
                <a:latin typeface="Arial" panose="020B0604020202020204" pitchFamily="34" charset="0"/>
                <a:cs typeface="Arial" panose="020B0604020202020204" pitchFamily="34" charset="0"/>
                <a:hlinkClick r:id="rId8"/>
              </a:rPr>
              <a:t>https://www.who.int/news-room/fact-sheets/detail/mental-health-of-older-adults</a:t>
            </a:r>
            <a:r>
              <a:rPr lang="en-US" altLang="en-US" sz="1600" dirty="0">
                <a:solidFill>
                  <a:schemeClr val="tx1"/>
                </a:solidFill>
                <a:latin typeface="Arial" panose="020B0604020202020204" pitchFamily="34" charset="0"/>
                <a:cs typeface="Arial" panose="020B0604020202020204" pitchFamily="34" charset="0"/>
              </a:rPr>
              <a:t>  (Accessed 21 Jan. 2026).</a:t>
            </a:r>
            <a:endParaRPr lang="en-US" altLang="en-US"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3725492"/>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additive="base">
                                        <p:cTn id="3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 calcmode="lin" valueType="num">
                                      <p:cBhvr additive="base">
                                        <p:cTn id="43"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10" end="10"/>
                                            </p:txEl>
                                          </p:spTgt>
                                        </p:tgtEl>
                                        <p:attrNameLst>
                                          <p:attrName>style.visibility</p:attrName>
                                        </p:attrNameLst>
                                      </p:cBhvr>
                                      <p:to>
                                        <p:strVal val="visible"/>
                                      </p:to>
                                    </p:set>
                                    <p:anim calcmode="lin" valueType="num">
                                      <p:cBhvr additive="base">
                                        <p:cTn id="49"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12" end="12"/>
                                            </p:txEl>
                                          </p:spTgt>
                                        </p:tgtEl>
                                        <p:attrNameLst>
                                          <p:attrName>style.visibility</p:attrName>
                                        </p:attrNameLst>
                                      </p:cBhvr>
                                      <p:to>
                                        <p:strVal val="visible"/>
                                      </p:to>
                                    </p:set>
                                    <p:anim calcmode="lin" valueType="num">
                                      <p:cBhvr additive="base">
                                        <p:cTn id="55"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14" end="14"/>
                                            </p:txEl>
                                          </p:spTgt>
                                        </p:tgtEl>
                                        <p:attrNameLst>
                                          <p:attrName>style.visibility</p:attrName>
                                        </p:attrNameLst>
                                      </p:cBhvr>
                                      <p:to>
                                        <p:strVal val="visible"/>
                                      </p:to>
                                    </p:set>
                                    <p:anim calcmode="lin" valueType="num">
                                      <p:cBhvr additive="base">
                                        <p:cTn id="61"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16" end="16"/>
                                            </p:txEl>
                                          </p:spTgt>
                                        </p:tgtEl>
                                        <p:attrNameLst>
                                          <p:attrName>style.visibility</p:attrName>
                                        </p:attrNameLst>
                                      </p:cBhvr>
                                      <p:to>
                                        <p:strVal val="visible"/>
                                      </p:to>
                                    </p:set>
                                    <p:anim calcmode="lin" valueType="num">
                                      <p:cBhvr additive="base">
                                        <p:cTn id="67" dur="500" fill="hold"/>
                                        <p:tgtEl>
                                          <p:spTgt spid="6">
                                            <p:txEl>
                                              <p:pRg st="16" end="1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3531FC-30B1-5F17-6B06-9AE6CF5584A4}"/>
              </a:ext>
            </a:extLst>
          </p:cNvPr>
          <p:cNvSpPr>
            <a:spLocks noGrp="1"/>
          </p:cNvSpPr>
          <p:nvPr>
            <p:ph type="title"/>
          </p:nvPr>
        </p:nvSpPr>
        <p:spPr>
          <a:xfrm>
            <a:off x="1373886" y="2327148"/>
            <a:ext cx="8668512" cy="2432304"/>
          </a:xfrm>
        </p:spPr>
        <p:txBody>
          <a:bodyPr/>
          <a:lstStyle/>
          <a:p>
            <a:r>
              <a:rPr lang="en-US" dirty="0"/>
              <a:t>Thank</a:t>
            </a:r>
            <a:br>
              <a:rPr lang="en-US" dirty="0"/>
            </a:br>
            <a:r>
              <a:rPr lang="en-US" dirty="0"/>
              <a:t>you</a:t>
            </a:r>
            <a:br>
              <a:rPr lang="en-US" dirty="0"/>
            </a:br>
            <a:endParaRPr lang="en-US" dirty="0"/>
          </a:p>
        </p:txBody>
      </p:sp>
      <p:sp>
        <p:nvSpPr>
          <p:cNvPr id="2" name="Text Placeholder 1">
            <a:extLst>
              <a:ext uri="{FF2B5EF4-FFF2-40B4-BE49-F238E27FC236}">
                <a16:creationId xmlns:a16="http://schemas.microsoft.com/office/drawing/2014/main" id="{CE3B3CC7-49C3-34B4-FBDB-34C97767B918}"/>
              </a:ext>
            </a:extLst>
          </p:cNvPr>
          <p:cNvSpPr>
            <a:spLocks noGrp="1"/>
          </p:cNvSpPr>
          <p:nvPr>
            <p:ph type="body" sz="quarter" idx="10"/>
          </p:nvPr>
        </p:nvSpPr>
        <p:spPr>
          <a:xfrm>
            <a:off x="6099048" y="3429000"/>
            <a:ext cx="5340096" cy="2660904"/>
          </a:xfrm>
        </p:spPr>
        <p:txBody>
          <a:bodyPr>
            <a:normAutofit/>
          </a:bodyPr>
          <a:lstStyle/>
          <a:p>
            <a:r>
              <a:rPr lang="en-US" sz="2400" dirty="0"/>
              <a:t>Ionela </a:t>
            </a:r>
            <a:r>
              <a:rPr lang="en-US" sz="2400" dirty="0" err="1"/>
              <a:t>Slavoiu</a:t>
            </a:r>
            <a:endParaRPr lang="en-US" sz="2400" dirty="0"/>
          </a:p>
        </p:txBody>
      </p:sp>
    </p:spTree>
    <p:extLst>
      <p:ext uri="{BB962C8B-B14F-4D97-AF65-F5344CB8AC3E}">
        <p14:creationId xmlns:p14="http://schemas.microsoft.com/office/powerpoint/2010/main" val="4235689170"/>
      </p:ext>
    </p:extLst>
  </p:cSld>
  <p:clrMapOvr>
    <a:masterClrMapping/>
  </p:clrMapOvr>
  <mc:AlternateContent xmlns:mc="http://schemas.openxmlformats.org/markup-compatibility/2006">
    <mc:Choice xmlns:p14="http://schemas.microsoft.com/office/powerpoint/2010/main" Requires="p14">
      <p:transition p14:dur="0" advClick="0" advTm="0"/>
    </mc:Choice>
    <mc:Fallback>
      <p:transition advClick="0" advTm="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5.2|0.8"/>
</p:tagLst>
</file>

<file path=ppt/tags/tag2.xml><?xml version="1.0" encoding="utf-8"?>
<p:tagLst xmlns:a="http://schemas.openxmlformats.org/drawingml/2006/main" xmlns:r="http://schemas.openxmlformats.org/officeDocument/2006/relationships" xmlns:p="http://schemas.openxmlformats.org/presentationml/2006/main">
  <p:tag name="TIMING" val="|0.5|1|0.6|0.4|0.7|0.6|0.8|0.6|0.9|0.7|0.8"/>
</p:tagLst>
</file>

<file path=ppt/tags/tag3.xml><?xml version="1.0" encoding="utf-8"?>
<p:tagLst xmlns:a="http://schemas.openxmlformats.org/drawingml/2006/main" xmlns:r="http://schemas.openxmlformats.org/officeDocument/2006/relationships" xmlns:p="http://schemas.openxmlformats.org/presentationml/2006/main">
  <p:tag name="TIMING" val="|0.8|0.8|0.8"/>
</p:tagLst>
</file>

<file path=ppt/tags/tag4.xml><?xml version="1.0" encoding="utf-8"?>
<p:tagLst xmlns:a="http://schemas.openxmlformats.org/drawingml/2006/main" xmlns:r="http://schemas.openxmlformats.org/officeDocument/2006/relationships" xmlns:p="http://schemas.openxmlformats.org/presentationml/2006/main">
  <p:tag name="TIMING" val="|0.4|1.4"/>
</p:tagLst>
</file>

<file path=ppt/tags/tag5.xml><?xml version="1.0" encoding="utf-8"?>
<p:tagLst xmlns:a="http://schemas.openxmlformats.org/drawingml/2006/main" xmlns:r="http://schemas.openxmlformats.org/officeDocument/2006/relationships" xmlns:p="http://schemas.openxmlformats.org/presentationml/2006/main">
  <p:tag name="TIMING" val="|6.5|3.3|2.7"/>
</p:tagLst>
</file>

<file path=ppt/tags/tag6.xml><?xml version="1.0" encoding="utf-8"?>
<p:tagLst xmlns:a="http://schemas.openxmlformats.org/drawingml/2006/main" xmlns:r="http://schemas.openxmlformats.org/officeDocument/2006/relationships" xmlns:p="http://schemas.openxmlformats.org/presentationml/2006/main">
  <p:tag name="TIMING" val="|2.7|7.1|3.7|3.2|1.7|2.2|4.9|6.1|2.1"/>
</p:tagLst>
</file>

<file path=ppt/tags/tag7.xml><?xml version="1.0" encoding="utf-8"?>
<p:tagLst xmlns:a="http://schemas.openxmlformats.org/drawingml/2006/main" xmlns:r="http://schemas.openxmlformats.org/officeDocument/2006/relationships" xmlns:p="http://schemas.openxmlformats.org/presentationml/2006/main">
  <p:tag name="TIMING" val="|7.1|10|3.1|21.6|33.1"/>
</p:tagLst>
</file>

<file path=ppt/tags/tag8.xml><?xml version="1.0" encoding="utf-8"?>
<p:tagLst xmlns:a="http://schemas.openxmlformats.org/drawingml/2006/main" xmlns:r="http://schemas.openxmlformats.org/officeDocument/2006/relationships" xmlns:p="http://schemas.openxmlformats.org/presentationml/2006/main">
  <p:tag name="TIMING" val="|3.8|18"/>
</p:tagLst>
</file>

<file path=ppt/tags/tag9.xml><?xml version="1.0" encoding="utf-8"?>
<p:tagLst xmlns:a="http://schemas.openxmlformats.org/drawingml/2006/main" xmlns:r="http://schemas.openxmlformats.org/officeDocument/2006/relationships" xmlns:p="http://schemas.openxmlformats.org/presentationml/2006/main">
  <p:tag name="TIMING" val="|3.4|14.6|24.2|16.5|17.4|19.2"/>
</p:tagLst>
</file>

<file path=ppt/tags/tag10.xml><?xml version="1.0" encoding="utf-8"?>
<p:tagLst xmlns:a="http://schemas.openxmlformats.org/drawingml/2006/main" xmlns:r="http://schemas.openxmlformats.org/officeDocument/2006/relationships" xmlns:p="http://schemas.openxmlformats.org/presentationml/2006/main">
  <p:tag name="TIMING" val="|4.2|3.6"/>
</p:tagLst>
</file>

<file path=ppt/tags/tag11.xml><?xml version="1.0" encoding="utf-8"?>
<p:tagLst xmlns:a="http://schemas.openxmlformats.org/drawingml/2006/main" xmlns:r="http://schemas.openxmlformats.org/officeDocument/2006/relationships" xmlns:p="http://schemas.openxmlformats.org/presentationml/2006/main">
  <p:tag name="TIMING" val="|2|6.9|6.1|9.2|8.3|10|4.9|6.3|11.8|68.3|15.3|3.9"/>
</p:tagLst>
</file>

<file path=ppt/tags/tag12.xml><?xml version="1.0" encoding="utf-8"?>
<p:tagLst xmlns:a="http://schemas.openxmlformats.org/drawingml/2006/main" xmlns:r="http://schemas.openxmlformats.org/officeDocument/2006/relationships" xmlns:p="http://schemas.openxmlformats.org/presentationml/2006/main">
  <p:tag name="TIMING" val="|3.7|10.1|11|8.1|3.5|14.9|1.5"/>
</p:tagLst>
</file>

<file path=ppt/tags/tag13.xml><?xml version="1.0" encoding="utf-8"?>
<p:tagLst xmlns:a="http://schemas.openxmlformats.org/drawingml/2006/main" xmlns:r="http://schemas.openxmlformats.org/officeDocument/2006/relationships" xmlns:p="http://schemas.openxmlformats.org/presentationml/2006/main">
  <p:tag name="TIMING" val="|7.5|2"/>
</p:tagLst>
</file>

<file path=ppt/tags/tag14.xml><?xml version="1.0" encoding="utf-8"?>
<p:tagLst xmlns:a="http://schemas.openxmlformats.org/drawingml/2006/main" xmlns:r="http://schemas.openxmlformats.org/officeDocument/2006/relationships" xmlns:p="http://schemas.openxmlformats.org/presentationml/2006/main">
  <p:tag name="TIMING" val="|8.8|2.4"/>
</p:tagLst>
</file>

<file path=ppt/tags/tag15.xml><?xml version="1.0" encoding="utf-8"?>
<p:tagLst xmlns:a="http://schemas.openxmlformats.org/drawingml/2006/main" xmlns:r="http://schemas.openxmlformats.org/officeDocument/2006/relationships" xmlns:p="http://schemas.openxmlformats.org/presentationml/2006/main">
  <p:tag name="TIMING" val="|1.6|9.5"/>
</p:tagLst>
</file>

<file path=ppt/tags/tag16.xml><?xml version="1.0" encoding="utf-8"?>
<p:tagLst xmlns:a="http://schemas.openxmlformats.org/drawingml/2006/main" xmlns:r="http://schemas.openxmlformats.org/officeDocument/2006/relationships" xmlns:p="http://schemas.openxmlformats.org/presentationml/2006/main">
  <p:tag name="TIMING" val="|0.9|2.1"/>
</p:tagLst>
</file>

<file path=ppt/tags/tag17.xml><?xml version="1.0" encoding="utf-8"?>
<p:tagLst xmlns:a="http://schemas.openxmlformats.org/drawingml/2006/main" xmlns:r="http://schemas.openxmlformats.org/officeDocument/2006/relationships" xmlns:p="http://schemas.openxmlformats.org/presentationml/2006/main">
  <p:tag name="TIMING" val="|5.1|16.6|3.9"/>
</p:tagLst>
</file>

<file path=ppt/tags/tag18.xml><?xml version="1.0" encoding="utf-8"?>
<p:tagLst xmlns:a="http://schemas.openxmlformats.org/drawingml/2006/main" xmlns:r="http://schemas.openxmlformats.org/officeDocument/2006/relationships" xmlns:p="http://schemas.openxmlformats.org/presentationml/2006/main">
  <p:tag name="TIMING" val="|7.1|14.5|1.1"/>
</p:tagLst>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111B19-7283-4751-B1F8-E7CC95678A8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52B7AA3F-15AC-4F4D-8050-3ECF17261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Botanical pitch deck</Template>
  <TotalTime>0</TotalTime>
  <Words>3318</Words>
  <Application>Microsoft Office PowerPoint</Application>
  <PresentationFormat>Widescreen</PresentationFormat>
  <Paragraphs>294</Paragraphs>
  <Slides>20</Slides>
  <Notes>11</Notes>
  <HiddenSlides>0</HiddenSlides>
  <MMClips>20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Batang</vt:lpstr>
      <vt:lpstr>Arial</vt:lpstr>
      <vt:lpstr>Calibri</vt:lpstr>
      <vt:lpstr>Symbol</vt:lpstr>
      <vt:lpstr>Times New Roman</vt:lpstr>
      <vt:lpstr>Wingdings</vt:lpstr>
      <vt:lpstr>Custom</vt:lpstr>
      <vt:lpstr>Evaluating the Care and Support Needs of Older People </vt:lpstr>
      <vt:lpstr>Main Contents</vt:lpstr>
      <vt:lpstr>Introduction</vt:lpstr>
      <vt:lpstr>  The care and support needs: a critical analysis </vt:lpstr>
      <vt:lpstr>The Demographic Shift</vt:lpstr>
      <vt:lpstr>Physical vs Mental Health     </vt:lpstr>
      <vt:lpstr>Support Systems </vt:lpstr>
      <vt:lpstr>The evaluation of Care Quality   </vt:lpstr>
      <vt:lpstr>Future Directions </vt:lpstr>
      <vt:lpstr>  Theories and Policies within Health and Social Care </vt:lpstr>
      <vt:lpstr>The Activity Theory and the Socioemotional Selectivity Theory  </vt:lpstr>
      <vt:lpstr>The NHS and The Care Act </vt:lpstr>
      <vt:lpstr>  Challenges in Maintaining Independence and Functional Ability   </vt:lpstr>
      <vt:lpstr>Physical and Cognitive Decline </vt:lpstr>
      <vt:lpstr>Social isolation </vt:lpstr>
      <vt:lpstr>Systemic issues  </vt:lpstr>
      <vt:lpstr>  Conclusion  </vt:lpstr>
      <vt:lpstr>Reference List 01  </vt:lpstr>
      <vt:lpstr>Reference List 02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ionela slavoiu</dc:creator>
  <cp:lastModifiedBy>ionela slavoiu</cp:lastModifiedBy>
  <cp:revision>8</cp:revision>
  <dcterms:created xsi:type="dcterms:W3CDTF">2026-02-19T13:26:42Z</dcterms:created>
  <dcterms:modified xsi:type="dcterms:W3CDTF">2026-03-01T14:41:08Z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