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8"/>
  </p:notesMasterIdLst>
  <p:handoutMasterIdLst>
    <p:handoutMasterId r:id="rId19"/>
  </p:handoutMasterIdLst>
  <p:sldIdLst>
    <p:sldId id="306" r:id="rId2"/>
    <p:sldId id="309" r:id="rId3"/>
    <p:sldId id="310" r:id="rId4"/>
    <p:sldId id="313" r:id="rId5"/>
    <p:sldId id="311" r:id="rId6"/>
    <p:sldId id="312" r:id="rId7"/>
    <p:sldId id="315" r:id="rId8"/>
    <p:sldId id="320" r:id="rId9"/>
    <p:sldId id="317" r:id="rId10"/>
    <p:sldId id="321" r:id="rId11"/>
    <p:sldId id="298" r:id="rId12"/>
    <p:sldId id="299" r:id="rId13"/>
    <p:sldId id="304" r:id="rId14"/>
    <p:sldId id="303" r:id="rId15"/>
    <p:sldId id="300" r:id="rId16"/>
    <p:sldId id="318" r:id="rId17"/>
  </p:sldIdLst>
  <p:sldSz cx="9144000" cy="6858000" type="screen4x3"/>
  <p:notesSz cx="6854825" cy="9664700"/>
  <p:defaultTextStyle>
    <a:defPPr>
      <a:defRPr lang="en-GB"/>
    </a:defPPr>
    <a:lvl1pPr algn="l" rtl="0" fontAlgn="base">
      <a:spcBef>
        <a:spcPct val="0"/>
      </a:spcBef>
      <a:spcAft>
        <a:spcPct val="0"/>
      </a:spcAft>
      <a:defRPr sz="3200"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sz="3200"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sz="3200"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sz="3200"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sz="3200" kern="1200">
        <a:solidFill>
          <a:schemeClr val="tx1"/>
        </a:solidFill>
        <a:latin typeface="Arial" panose="020B0604020202020204" pitchFamily="34" charset="0"/>
        <a:ea typeface="+mn-ea"/>
        <a:cs typeface="+mn-cs"/>
      </a:defRPr>
    </a:lvl5pPr>
    <a:lvl6pPr marL="2286000" algn="l" defTabSz="914400" rtl="0" eaLnBrk="1" latinLnBrk="0" hangingPunct="1">
      <a:defRPr sz="3200" kern="1200">
        <a:solidFill>
          <a:schemeClr val="tx1"/>
        </a:solidFill>
        <a:latin typeface="Arial" panose="020B0604020202020204" pitchFamily="34" charset="0"/>
        <a:ea typeface="+mn-ea"/>
        <a:cs typeface="+mn-cs"/>
      </a:defRPr>
    </a:lvl6pPr>
    <a:lvl7pPr marL="2743200" algn="l" defTabSz="914400" rtl="0" eaLnBrk="1" latinLnBrk="0" hangingPunct="1">
      <a:defRPr sz="3200" kern="1200">
        <a:solidFill>
          <a:schemeClr val="tx1"/>
        </a:solidFill>
        <a:latin typeface="Arial" panose="020B0604020202020204" pitchFamily="34" charset="0"/>
        <a:ea typeface="+mn-ea"/>
        <a:cs typeface="+mn-cs"/>
      </a:defRPr>
    </a:lvl7pPr>
    <a:lvl8pPr marL="3200400" algn="l" defTabSz="914400" rtl="0" eaLnBrk="1" latinLnBrk="0" hangingPunct="1">
      <a:defRPr sz="3200" kern="1200">
        <a:solidFill>
          <a:schemeClr val="tx1"/>
        </a:solidFill>
        <a:latin typeface="Arial" panose="020B0604020202020204" pitchFamily="34" charset="0"/>
        <a:ea typeface="+mn-ea"/>
        <a:cs typeface="+mn-cs"/>
      </a:defRPr>
    </a:lvl8pPr>
    <a:lvl9pPr marL="3657600" algn="l" defTabSz="914400" rtl="0" eaLnBrk="1" latinLnBrk="0" hangingPunct="1">
      <a:defRPr sz="32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4">
          <p15:clr>
            <a:srgbClr val="A4A3A4"/>
          </p15:clr>
        </p15:guide>
        <p15:guide id="2" pos="2159">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CCCCFF"/>
    <a:srgbClr val="CC99FF"/>
    <a:srgbClr val="66FFCC"/>
    <a:srgbClr val="FFCC99"/>
    <a:srgbClr val="CCFFFF"/>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17" autoAdjust="0"/>
    <p:restoredTop sz="94660"/>
  </p:normalViewPr>
  <p:slideViewPr>
    <p:cSldViewPr>
      <p:cViewPr varScale="1">
        <p:scale>
          <a:sx n="97" d="100"/>
          <a:sy n="97" d="100"/>
        </p:scale>
        <p:origin x="96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780" y="72"/>
      </p:cViewPr>
      <p:guideLst>
        <p:guide orient="horz" pos="3044"/>
        <p:guide pos="215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44E5C67B-DA73-36B4-AEC2-3C5065718FD6}"/>
              </a:ext>
            </a:extLst>
          </p:cNvPr>
          <p:cNvSpPr>
            <a:spLocks noGrp="1" noChangeArrowheads="1"/>
          </p:cNvSpPr>
          <p:nvPr>
            <p:ph type="hdr" sz="quarter"/>
          </p:nvPr>
        </p:nvSpPr>
        <p:spPr bwMode="auto">
          <a:xfrm>
            <a:off x="0" y="0"/>
            <a:ext cx="2970213" cy="482600"/>
          </a:xfrm>
          <a:prstGeom prst="rect">
            <a:avLst/>
          </a:prstGeom>
          <a:noFill/>
          <a:ln w="9525">
            <a:noFill/>
            <a:miter lim="800000"/>
            <a:headEnd/>
            <a:tailEnd/>
          </a:ln>
          <a:effectLst/>
        </p:spPr>
        <p:txBody>
          <a:bodyPr vert="horz" wrap="square" lIns="91428" tIns="45714" rIns="91428" bIns="45714"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00355" name="Rectangle 3">
            <a:extLst>
              <a:ext uri="{FF2B5EF4-FFF2-40B4-BE49-F238E27FC236}">
                <a16:creationId xmlns:a16="http://schemas.microsoft.com/office/drawing/2014/main" id="{A13FAAA1-8F44-1CE6-8806-A6B0927C38EA}"/>
              </a:ext>
            </a:extLst>
          </p:cNvPr>
          <p:cNvSpPr>
            <a:spLocks noGrp="1" noChangeArrowheads="1"/>
          </p:cNvSpPr>
          <p:nvPr>
            <p:ph type="dt" sz="quarter" idx="1"/>
          </p:nvPr>
        </p:nvSpPr>
        <p:spPr bwMode="auto">
          <a:xfrm>
            <a:off x="3884613" y="0"/>
            <a:ext cx="2970212" cy="482600"/>
          </a:xfrm>
          <a:prstGeom prst="rect">
            <a:avLst/>
          </a:prstGeom>
          <a:noFill/>
          <a:ln w="9525">
            <a:noFill/>
            <a:miter lim="800000"/>
            <a:headEnd/>
            <a:tailEnd/>
          </a:ln>
          <a:effectLst/>
        </p:spPr>
        <p:txBody>
          <a:bodyPr vert="horz" wrap="square" lIns="91428" tIns="45714" rIns="91428" bIns="45714"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00356" name="Rectangle 4">
            <a:extLst>
              <a:ext uri="{FF2B5EF4-FFF2-40B4-BE49-F238E27FC236}">
                <a16:creationId xmlns:a16="http://schemas.microsoft.com/office/drawing/2014/main" id="{05CD1D1A-046A-9FCF-51E0-848A2033E165}"/>
              </a:ext>
            </a:extLst>
          </p:cNvPr>
          <p:cNvSpPr>
            <a:spLocks noGrp="1" noChangeArrowheads="1"/>
          </p:cNvSpPr>
          <p:nvPr>
            <p:ph type="ftr" sz="quarter" idx="2"/>
          </p:nvPr>
        </p:nvSpPr>
        <p:spPr bwMode="auto">
          <a:xfrm>
            <a:off x="0" y="9182100"/>
            <a:ext cx="2970213" cy="482600"/>
          </a:xfrm>
          <a:prstGeom prst="rect">
            <a:avLst/>
          </a:prstGeom>
          <a:noFill/>
          <a:ln w="9525">
            <a:noFill/>
            <a:miter lim="800000"/>
            <a:headEnd/>
            <a:tailEnd/>
          </a:ln>
          <a:effectLst/>
        </p:spPr>
        <p:txBody>
          <a:bodyPr vert="horz" wrap="square" lIns="91428" tIns="45714" rIns="91428" bIns="45714"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00357" name="Rectangle 5">
            <a:extLst>
              <a:ext uri="{FF2B5EF4-FFF2-40B4-BE49-F238E27FC236}">
                <a16:creationId xmlns:a16="http://schemas.microsoft.com/office/drawing/2014/main" id="{AC514198-D93D-A6BA-F474-5A8960372192}"/>
              </a:ext>
            </a:extLst>
          </p:cNvPr>
          <p:cNvSpPr>
            <a:spLocks noGrp="1" noChangeArrowheads="1"/>
          </p:cNvSpPr>
          <p:nvPr>
            <p:ph type="sldNum" sz="quarter" idx="3"/>
          </p:nvPr>
        </p:nvSpPr>
        <p:spPr bwMode="auto">
          <a:xfrm>
            <a:off x="3884613" y="9182100"/>
            <a:ext cx="2970212" cy="482600"/>
          </a:xfrm>
          <a:prstGeom prst="rect">
            <a:avLst/>
          </a:prstGeom>
          <a:noFill/>
          <a:ln w="9525">
            <a:noFill/>
            <a:miter lim="800000"/>
            <a:headEnd/>
            <a:tailEnd/>
          </a:ln>
          <a:effectLst/>
        </p:spPr>
        <p:txBody>
          <a:bodyPr vert="horz" wrap="square" lIns="91428" tIns="45714" rIns="91428" bIns="45714" numCol="1" anchor="b" anchorCtr="0" compatLnSpc="1">
            <a:prstTxWarp prst="textNoShape">
              <a:avLst/>
            </a:prstTxWarp>
          </a:bodyPr>
          <a:lstStyle>
            <a:lvl1pPr algn="r">
              <a:defRPr sz="1200">
                <a:latin typeface="Times New Roman" panose="02020603050405020304" pitchFamily="18" charset="0"/>
              </a:defRPr>
            </a:lvl1pPr>
          </a:lstStyle>
          <a:p>
            <a:fld id="{B7FB35B1-82BC-4BA7-A082-B1E8E534C962}"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DC70CC6-CFCF-F998-ECF6-42F413F47004}"/>
              </a:ext>
            </a:extLst>
          </p:cNvPr>
          <p:cNvSpPr>
            <a:spLocks noGrp="1" noChangeArrowheads="1"/>
          </p:cNvSpPr>
          <p:nvPr>
            <p:ph type="hdr" sz="quarter"/>
          </p:nvPr>
        </p:nvSpPr>
        <p:spPr bwMode="auto">
          <a:xfrm>
            <a:off x="0" y="0"/>
            <a:ext cx="2970213" cy="482600"/>
          </a:xfrm>
          <a:prstGeom prst="rect">
            <a:avLst/>
          </a:prstGeom>
          <a:noFill/>
          <a:ln w="9525">
            <a:noFill/>
            <a:miter lim="800000"/>
            <a:headEnd/>
            <a:tailEnd/>
          </a:ln>
          <a:effectLst/>
        </p:spPr>
        <p:txBody>
          <a:bodyPr vert="horz" wrap="square" lIns="91428" tIns="45714" rIns="91428" bIns="45714"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4339" name="Rectangle 3">
            <a:extLst>
              <a:ext uri="{FF2B5EF4-FFF2-40B4-BE49-F238E27FC236}">
                <a16:creationId xmlns:a16="http://schemas.microsoft.com/office/drawing/2014/main" id="{4BCB8D6B-F50B-D86B-F6BC-FE48CE16B6A1}"/>
              </a:ext>
            </a:extLst>
          </p:cNvPr>
          <p:cNvSpPr>
            <a:spLocks noGrp="1" noChangeArrowheads="1"/>
          </p:cNvSpPr>
          <p:nvPr>
            <p:ph type="dt" idx="1"/>
          </p:nvPr>
        </p:nvSpPr>
        <p:spPr bwMode="auto">
          <a:xfrm>
            <a:off x="3884613" y="0"/>
            <a:ext cx="2970212" cy="482600"/>
          </a:xfrm>
          <a:prstGeom prst="rect">
            <a:avLst/>
          </a:prstGeom>
          <a:noFill/>
          <a:ln w="9525">
            <a:noFill/>
            <a:miter lim="800000"/>
            <a:headEnd/>
            <a:tailEnd/>
          </a:ln>
          <a:effectLst/>
        </p:spPr>
        <p:txBody>
          <a:bodyPr vert="horz" wrap="square" lIns="91428" tIns="45714" rIns="91428" bIns="45714"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8436" name="Rectangle 4">
            <a:extLst>
              <a:ext uri="{FF2B5EF4-FFF2-40B4-BE49-F238E27FC236}">
                <a16:creationId xmlns:a16="http://schemas.microsoft.com/office/drawing/2014/main" id="{57C8B15F-0D4C-15AC-D224-F5248C87B6B5}"/>
              </a:ext>
            </a:extLst>
          </p:cNvPr>
          <p:cNvSpPr>
            <a:spLocks noGrp="1" noRot="1" noChangeAspect="1" noChangeArrowheads="1" noTextEdit="1"/>
          </p:cNvSpPr>
          <p:nvPr>
            <p:ph type="sldImg" idx="2"/>
          </p:nvPr>
        </p:nvSpPr>
        <p:spPr bwMode="auto">
          <a:xfrm>
            <a:off x="1011238" y="725488"/>
            <a:ext cx="4832350" cy="362426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1" name="Rectangle 5">
            <a:extLst>
              <a:ext uri="{FF2B5EF4-FFF2-40B4-BE49-F238E27FC236}">
                <a16:creationId xmlns:a16="http://schemas.microsoft.com/office/drawing/2014/main" id="{902C4746-413A-3DA0-5BB6-38A16942084E}"/>
              </a:ext>
            </a:extLst>
          </p:cNvPr>
          <p:cNvSpPr>
            <a:spLocks noGrp="1" noChangeArrowheads="1"/>
          </p:cNvSpPr>
          <p:nvPr>
            <p:ph type="body" sz="quarter" idx="3"/>
          </p:nvPr>
        </p:nvSpPr>
        <p:spPr bwMode="auto">
          <a:xfrm>
            <a:off x="914400" y="4591050"/>
            <a:ext cx="5026025" cy="4348163"/>
          </a:xfrm>
          <a:prstGeom prst="rect">
            <a:avLst/>
          </a:prstGeom>
          <a:noFill/>
          <a:ln w="9525">
            <a:noFill/>
            <a:miter lim="800000"/>
            <a:headEnd/>
            <a:tailEnd/>
          </a:ln>
          <a:effectLst/>
        </p:spPr>
        <p:txBody>
          <a:bodyPr vert="horz" wrap="square" lIns="91428" tIns="45714" rIns="91428" bIns="45714"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4342" name="Rectangle 6">
            <a:extLst>
              <a:ext uri="{FF2B5EF4-FFF2-40B4-BE49-F238E27FC236}">
                <a16:creationId xmlns:a16="http://schemas.microsoft.com/office/drawing/2014/main" id="{1BD824E5-0FF4-549E-E17C-64DC60AE0EC5}"/>
              </a:ext>
            </a:extLst>
          </p:cNvPr>
          <p:cNvSpPr>
            <a:spLocks noGrp="1" noChangeArrowheads="1"/>
          </p:cNvSpPr>
          <p:nvPr>
            <p:ph type="ftr" sz="quarter" idx="4"/>
          </p:nvPr>
        </p:nvSpPr>
        <p:spPr bwMode="auto">
          <a:xfrm>
            <a:off x="0" y="9182100"/>
            <a:ext cx="2970213" cy="482600"/>
          </a:xfrm>
          <a:prstGeom prst="rect">
            <a:avLst/>
          </a:prstGeom>
          <a:noFill/>
          <a:ln w="9525">
            <a:noFill/>
            <a:miter lim="800000"/>
            <a:headEnd/>
            <a:tailEnd/>
          </a:ln>
          <a:effectLst/>
        </p:spPr>
        <p:txBody>
          <a:bodyPr vert="horz" wrap="square" lIns="91428" tIns="45714" rIns="91428" bIns="45714"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4343" name="Rectangle 7">
            <a:extLst>
              <a:ext uri="{FF2B5EF4-FFF2-40B4-BE49-F238E27FC236}">
                <a16:creationId xmlns:a16="http://schemas.microsoft.com/office/drawing/2014/main" id="{30D01016-9E72-BD6C-1901-390CA751732F}"/>
              </a:ext>
            </a:extLst>
          </p:cNvPr>
          <p:cNvSpPr>
            <a:spLocks noGrp="1" noChangeArrowheads="1"/>
          </p:cNvSpPr>
          <p:nvPr>
            <p:ph type="sldNum" sz="quarter" idx="5"/>
          </p:nvPr>
        </p:nvSpPr>
        <p:spPr bwMode="auto">
          <a:xfrm>
            <a:off x="3884613" y="9182100"/>
            <a:ext cx="2970212" cy="482600"/>
          </a:xfrm>
          <a:prstGeom prst="rect">
            <a:avLst/>
          </a:prstGeom>
          <a:noFill/>
          <a:ln w="9525">
            <a:noFill/>
            <a:miter lim="800000"/>
            <a:headEnd/>
            <a:tailEnd/>
          </a:ln>
          <a:effectLst/>
        </p:spPr>
        <p:txBody>
          <a:bodyPr vert="horz" wrap="square" lIns="91428" tIns="45714" rIns="91428" bIns="45714" numCol="1" anchor="b" anchorCtr="0" compatLnSpc="1">
            <a:prstTxWarp prst="textNoShape">
              <a:avLst/>
            </a:prstTxWarp>
          </a:bodyPr>
          <a:lstStyle>
            <a:lvl1pPr algn="r">
              <a:defRPr sz="1200">
                <a:latin typeface="Times New Roman" panose="02020603050405020304" pitchFamily="18" charset="0"/>
              </a:defRPr>
            </a:lvl1pPr>
          </a:lstStyle>
          <a:p>
            <a:fld id="{E3A60742-9A10-439A-BBB7-D985F483379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B080434A-954A-91A7-927A-2184C2BD19D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D4A3E203-97FD-498E-9E5B-65B3003CEB42}" type="slidenum">
              <a:rPr lang="en-GB" altLang="en-US" sz="1200">
                <a:latin typeface="Times New Roman" panose="02020603050405020304" pitchFamily="18" charset="0"/>
              </a:rPr>
              <a:pPr eaLnBrk="1" hangingPunct="1"/>
              <a:t>1</a:t>
            </a:fld>
            <a:endParaRPr lang="en-GB" altLang="en-US" sz="1200">
              <a:latin typeface="Times New Roman" panose="02020603050405020304" pitchFamily="18" charset="0"/>
            </a:endParaRPr>
          </a:p>
        </p:txBody>
      </p:sp>
      <p:sp>
        <p:nvSpPr>
          <p:cNvPr id="19459" name="Rectangle 2">
            <a:extLst>
              <a:ext uri="{FF2B5EF4-FFF2-40B4-BE49-F238E27FC236}">
                <a16:creationId xmlns:a16="http://schemas.microsoft.com/office/drawing/2014/main" id="{684ADDFA-6F5E-70A9-9245-0C14D33CB2FD}"/>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8DAA5EB8-B95C-9155-6A32-87462C3C18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4BE325E8-EA97-AA59-951D-3B5A554474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79E547C3-4022-474D-B47A-76244A1660E3}" type="slidenum">
              <a:rPr lang="en-GB" altLang="en-US" sz="1200">
                <a:latin typeface="Times New Roman" panose="02020603050405020304" pitchFamily="18" charset="0"/>
              </a:rPr>
              <a:pPr eaLnBrk="1" hangingPunct="1"/>
              <a:t>2</a:t>
            </a:fld>
            <a:endParaRPr lang="en-GB" altLang="en-US" sz="1200">
              <a:latin typeface="Times New Roman" panose="02020603050405020304" pitchFamily="18" charset="0"/>
            </a:endParaRPr>
          </a:p>
        </p:txBody>
      </p:sp>
      <p:sp>
        <p:nvSpPr>
          <p:cNvPr id="20483" name="Rectangle 2">
            <a:extLst>
              <a:ext uri="{FF2B5EF4-FFF2-40B4-BE49-F238E27FC236}">
                <a16:creationId xmlns:a16="http://schemas.microsoft.com/office/drawing/2014/main" id="{4B0118DE-5567-3B9D-A555-15C8F760DA1D}"/>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7B39707E-0CBD-FAE4-8838-1B9FA1AB5C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Data talking about today collected as part of larger randomised trial evaluating impact of a self-help coping leaflet and the psychological impact of undergoing cancer genetic risk assessment</a:t>
            </a:r>
          </a:p>
          <a:p>
            <a:pPr eaLnBrk="1" hangingPunct="1"/>
            <a:endParaRPr lang="en-GB" altLang="en-US"/>
          </a:p>
          <a:p>
            <a:pPr eaLnBrk="1" hangingPunct="1"/>
            <a:r>
              <a:rPr lang="en-GB" altLang="en-US"/>
              <a:t>Early stages of assessment process – not predictive testing – period from referral until notification of level of risk (average, moderate, high)</a:t>
            </a:r>
          </a:p>
          <a:p>
            <a:pPr eaLnBrk="1" hangingPunct="1"/>
            <a:endParaRPr lang="en-GB" altLang="en-US"/>
          </a:p>
          <a:p>
            <a:pPr eaLnBrk="1" hangingPunct="1"/>
            <a:r>
              <a:rPr lang="en-GB" altLang="en-US"/>
              <a:t>Aims of free-text data </a:t>
            </a:r>
          </a:p>
          <a:p>
            <a:pPr eaLnBrk="1" hangingPunct="1"/>
            <a:endParaRPr lang="en-GB" altLang="en-US"/>
          </a:p>
          <a:p>
            <a:pPr eaLnBrk="1" hangingPunct="1"/>
            <a:r>
              <a:rPr lang="en-GB" altLang="en-US"/>
              <a:t>We believe an often under-utilised data source which can increase our understanding of how and why individuals respond in the way they do to health assessment such as CGRA.    Few studies have systematically analysed free-text comments in this context.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185B68E4-AB25-B1E1-640C-014F5BCFB1F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8900C581-49B9-4CD9-889E-B68FDBF515AA}" type="slidenum">
              <a:rPr lang="en-GB" altLang="en-US" sz="1200">
                <a:latin typeface="Times New Roman" panose="02020603050405020304" pitchFamily="18" charset="0"/>
              </a:rPr>
              <a:pPr eaLnBrk="1" hangingPunct="1"/>
              <a:t>3</a:t>
            </a:fld>
            <a:endParaRPr lang="en-GB" altLang="en-US" sz="1200">
              <a:latin typeface="Times New Roman" panose="02020603050405020304" pitchFamily="18" charset="0"/>
            </a:endParaRPr>
          </a:p>
        </p:txBody>
      </p:sp>
      <p:sp>
        <p:nvSpPr>
          <p:cNvPr id="21507" name="Rectangle 2">
            <a:extLst>
              <a:ext uri="{FF2B5EF4-FFF2-40B4-BE49-F238E27FC236}">
                <a16:creationId xmlns:a16="http://schemas.microsoft.com/office/drawing/2014/main" id="{7F687D85-F0FC-8BEC-E652-7CBCB1ECCD41}"/>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957D5255-66AD-A107-EFC1-29F3AF6D99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Just a very brief overview of the methods as we obviously don’t have a lot of time today, but I’ll put the reference for the paper on this up at the end.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9D3EE3DC-8AA8-4D09-027B-2CD575F4DD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36F689AC-B5DF-49F5-9E84-2DA16DA8BBDD}" type="slidenum">
              <a:rPr lang="en-GB" altLang="en-US" sz="1200">
                <a:latin typeface="Times New Roman" panose="02020603050405020304" pitchFamily="18" charset="0"/>
              </a:rPr>
              <a:pPr eaLnBrk="1" hangingPunct="1"/>
              <a:t>4</a:t>
            </a:fld>
            <a:endParaRPr lang="en-GB" altLang="en-US" sz="1200">
              <a:latin typeface="Times New Roman" panose="02020603050405020304" pitchFamily="18" charset="0"/>
            </a:endParaRPr>
          </a:p>
        </p:txBody>
      </p:sp>
      <p:sp>
        <p:nvSpPr>
          <p:cNvPr id="22531" name="Rectangle 2">
            <a:extLst>
              <a:ext uri="{FF2B5EF4-FFF2-40B4-BE49-F238E27FC236}">
                <a16:creationId xmlns:a16="http://schemas.microsoft.com/office/drawing/2014/main" id="{E41584C5-05C6-677A-7C7D-93ADFC3E94BE}"/>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8F284E1-3D40-B4C3-E5D6-E0C4801FC3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On each questionnaire we specifically prompted women to think about the salient issues for them at each time-point during the assessment process – these could be positive or negative, and we provided a large space for them to write comments….</a:t>
            </a:r>
          </a:p>
          <a:p>
            <a:pPr eaLnBrk="1" hangingPunct="1"/>
            <a:endParaRPr lang="en-GB" altLang="en-US"/>
          </a:p>
          <a:p>
            <a:pPr eaLnBrk="1" hangingPunct="1"/>
            <a:r>
              <a:rPr lang="en-GB" altLang="en-US"/>
              <a:t>For the following analysis, we imported these comments into NUDIST in order to facilitate data retrieval and coding.  We then conducted a basic thematic analysis, pulling out the main themes and using axial coding to link themes.  More that one member of the research team coded the data to increase reliability of the coding.</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951F71B2-6B11-42B3-83FD-288DCF414DE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15761CA3-0244-4C58-869E-DB9F1839166E}" type="slidenum">
              <a:rPr lang="en-GB" altLang="en-US" sz="1200">
                <a:latin typeface="Times New Roman" panose="02020603050405020304" pitchFamily="18" charset="0"/>
              </a:rPr>
              <a:pPr eaLnBrk="1" hangingPunct="1"/>
              <a:t>5</a:t>
            </a:fld>
            <a:endParaRPr lang="en-GB" altLang="en-US" sz="1200">
              <a:latin typeface="Times New Roman" panose="02020603050405020304" pitchFamily="18" charset="0"/>
            </a:endParaRPr>
          </a:p>
        </p:txBody>
      </p:sp>
      <p:sp>
        <p:nvSpPr>
          <p:cNvPr id="23555" name="Rectangle 2">
            <a:extLst>
              <a:ext uri="{FF2B5EF4-FFF2-40B4-BE49-F238E27FC236}">
                <a16:creationId xmlns:a16="http://schemas.microsoft.com/office/drawing/2014/main" id="{819DE2D0-3505-3D83-ABCF-2D176F434CDE}"/>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C69BD18B-321C-F62D-6CF5-19F63BE65E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This table shows the number of women at each time-point who provided free text comments on the questionnaires, as a proportion of those who returned their questionnaires…basically a 60% response rate throughout the trial, and as you can see, around 60% of the women at each time-point also provided free-text comments.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AE67ED76-4FF5-C857-7ED3-8AF26E1DCB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47B3605A-32C4-411F-BD19-C0A51ACF05D6}" type="slidenum">
              <a:rPr lang="en-GB" altLang="en-US" sz="1200">
                <a:latin typeface="Times New Roman" panose="02020603050405020304" pitchFamily="18" charset="0"/>
              </a:rPr>
              <a:pPr eaLnBrk="1" hangingPunct="1"/>
              <a:t>6</a:t>
            </a:fld>
            <a:endParaRPr lang="en-GB" altLang="en-US" sz="1200">
              <a:latin typeface="Times New Roman" panose="02020603050405020304" pitchFamily="18" charset="0"/>
            </a:endParaRPr>
          </a:p>
        </p:txBody>
      </p:sp>
      <p:sp>
        <p:nvSpPr>
          <p:cNvPr id="24579" name="Rectangle 2">
            <a:extLst>
              <a:ext uri="{FF2B5EF4-FFF2-40B4-BE49-F238E27FC236}">
                <a16:creationId xmlns:a16="http://schemas.microsoft.com/office/drawing/2014/main" id="{AB4305A8-FC9C-BA8E-2A78-172D4FAFB4F6}"/>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4E021268-3C10-EE56-D812-C1A19B45CC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So, we felt it was important to explore whether the characteristics of those who did provide free-text comments were different from those who chose not to…..</a:t>
            </a:r>
          </a:p>
          <a:p>
            <a:pPr eaLnBrk="1" hangingPunct="1"/>
            <a:endParaRPr lang="en-GB" altLang="en-US"/>
          </a:p>
          <a:p>
            <a:pPr eaLnBrk="1" hangingPunct="1"/>
            <a:r>
              <a:rPr lang="en-GB" altLang="en-US"/>
              <a:t>The table we see here highlights the only significant difference between the two groups…..women who chose to provide free-text comments at baseline (on the T1 questionnaire) had higher levels of distress than those who did not provide free-text comments…. So immediately this suggests that the data I am going to present to you today are likely to come from a more anxious sub-group.</a:t>
            </a:r>
          </a:p>
          <a:p>
            <a:pPr eaLnBrk="1" hangingPunct="1"/>
            <a:endParaRPr lang="en-GB" altLang="en-US"/>
          </a:p>
          <a:p>
            <a:pPr eaLnBrk="1" hangingPunct="1"/>
            <a:r>
              <a:rPr lang="en-GB" altLang="en-US"/>
              <a:t>No other differences on distress at follow-up or demo characteristics</a:t>
            </a:r>
          </a:p>
          <a:p>
            <a:pPr eaLnBrk="1" hangingPunct="1"/>
            <a:endParaRPr lang="en-GB" altLang="en-US"/>
          </a:p>
          <a:p>
            <a:pPr eaLnBrk="1" hangingPunct="1"/>
            <a:r>
              <a:rPr lang="en-GB" altLang="en-US"/>
              <a:t> …and importantly, given the wider context of the trial, those who received the coping intervention were no more or less likely to provide comments than those receiving standard information alone.</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185D36FB-58BC-2D7B-67B7-8BB3F18600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FA88F169-2F92-45D8-910A-EC5CB56B8008}" type="slidenum">
              <a:rPr lang="en-GB" altLang="en-US" sz="1200">
                <a:latin typeface="Times New Roman" panose="02020603050405020304" pitchFamily="18" charset="0"/>
              </a:rPr>
              <a:pPr eaLnBrk="1" hangingPunct="1"/>
              <a:t>7</a:t>
            </a:fld>
            <a:endParaRPr lang="en-GB" altLang="en-US" sz="1200">
              <a:latin typeface="Times New Roman" panose="02020603050405020304" pitchFamily="18" charset="0"/>
            </a:endParaRPr>
          </a:p>
        </p:txBody>
      </p:sp>
      <p:sp>
        <p:nvSpPr>
          <p:cNvPr id="25603" name="Rectangle 2">
            <a:extLst>
              <a:ext uri="{FF2B5EF4-FFF2-40B4-BE49-F238E27FC236}">
                <a16:creationId xmlns:a16="http://schemas.microsoft.com/office/drawing/2014/main" id="{E5A7AD22-46D8-358E-BBC2-369F187167B3}"/>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A010EEC9-DA22-0B6B-DFB9-34FD5B3A09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562991F6-5310-33C7-7AF4-CFD8DEC4F0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85FA8317-7896-4C3C-923F-E926FBC8AB68}" type="slidenum">
              <a:rPr lang="en-GB" altLang="en-US" sz="1200">
                <a:latin typeface="Times New Roman" panose="02020603050405020304" pitchFamily="18" charset="0"/>
              </a:rPr>
              <a:pPr eaLnBrk="1" hangingPunct="1"/>
              <a:t>8</a:t>
            </a:fld>
            <a:endParaRPr lang="en-GB" altLang="en-US" sz="1200">
              <a:latin typeface="Times New Roman" panose="02020603050405020304" pitchFamily="18" charset="0"/>
            </a:endParaRPr>
          </a:p>
        </p:txBody>
      </p:sp>
      <p:sp>
        <p:nvSpPr>
          <p:cNvPr id="26627" name="Rectangle 2">
            <a:extLst>
              <a:ext uri="{FF2B5EF4-FFF2-40B4-BE49-F238E27FC236}">
                <a16:creationId xmlns:a16="http://schemas.microsoft.com/office/drawing/2014/main" id="{F03A8604-6546-8496-8795-19AB97ACDF65}"/>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81084911-28E0-04DC-12C7-93E8717978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One of the common anxieties reported by women upon referral reflected uncertainty about how they would cope with the outcome of the assessment process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2FF0EE32-520D-90FC-B8F0-118D94550F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4C0AB110-09FD-463B-B1D6-394BA991DB67}" type="slidenum">
              <a:rPr lang="en-GB" altLang="en-US" sz="1200">
                <a:latin typeface="Times New Roman" panose="02020603050405020304" pitchFamily="18" charset="0"/>
              </a:rPr>
              <a:pPr eaLnBrk="1" hangingPunct="1"/>
              <a:t>9</a:t>
            </a:fld>
            <a:endParaRPr lang="en-GB" altLang="en-US" sz="1200">
              <a:latin typeface="Times New Roman" panose="02020603050405020304" pitchFamily="18" charset="0"/>
            </a:endParaRPr>
          </a:p>
        </p:txBody>
      </p:sp>
      <p:sp>
        <p:nvSpPr>
          <p:cNvPr id="27651" name="Rectangle 2">
            <a:extLst>
              <a:ext uri="{FF2B5EF4-FFF2-40B4-BE49-F238E27FC236}">
                <a16:creationId xmlns:a16="http://schemas.microsoft.com/office/drawing/2014/main" id="{FB0E6EA7-FF92-D59C-0829-A2EA1FECF397}"/>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EEF50C57-4541-B297-8192-B74B69CB58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Another commonly reported issue highlighted by many women on the second questionnaire sent out four week after referral surrounded the difficulties – emotional and practical – of collecting the family history data needed for completing the FHQ – essentially the triage stage of the assessment process.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B8E8A813-D1E1-0209-1BC9-289E4B70954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9565DB6C-0231-4E5B-A827-D5A9C23C21C7}" type="slidenum">
              <a:rPr lang="en-GB" altLang="en-US" sz="1200">
                <a:latin typeface="Times New Roman" panose="02020603050405020304" pitchFamily="18" charset="0"/>
              </a:rPr>
              <a:pPr eaLnBrk="1" hangingPunct="1"/>
              <a:t>10</a:t>
            </a:fld>
            <a:endParaRPr lang="en-GB" altLang="en-US" sz="1200">
              <a:latin typeface="Times New Roman" panose="02020603050405020304" pitchFamily="18" charset="0"/>
            </a:endParaRPr>
          </a:p>
        </p:txBody>
      </p:sp>
      <p:sp>
        <p:nvSpPr>
          <p:cNvPr id="28675" name="Rectangle 2">
            <a:extLst>
              <a:ext uri="{FF2B5EF4-FFF2-40B4-BE49-F238E27FC236}">
                <a16:creationId xmlns:a16="http://schemas.microsoft.com/office/drawing/2014/main" id="{AACA9B9C-3EAE-8D6F-6243-8C46C81AE98E}"/>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631E78CF-5D54-AD42-41D2-0550A05693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On the time 2 questionnaires it was apparent that many women found it difficult to cope with the period after completing the FHQ….there is generally a flurry of activity upon referral when they receive the information and the FHQ, and then they have to sit and wait for a number of weeks and in some cases even longer, whilst the genetics team calculate the risk based upon the info provided, and confirm cancer pathologies etc…..  </a:t>
            </a:r>
          </a:p>
          <a:p>
            <a:pPr eaLnBrk="1" hangingPunct="1"/>
            <a:endParaRPr lang="en-US" altLang="en-US"/>
          </a:p>
          <a:p>
            <a:pPr eaLnBrk="1" hangingPunct="1"/>
            <a:r>
              <a:rPr lang="en-US" altLang="en-US"/>
              <a:t>The quotes I have chosen here reflect two things – one, anxieties caused by having to wait and uncertainty about why they have to wait…and, secondly, frustrations caused by individual’s inaccurate expectations of the genetic risk assessment process – with these women clearly associating the assessment process as a means of getting screening or “genetic testing”….</a:t>
            </a:r>
          </a:p>
          <a:p>
            <a:pPr eaLnBrk="1" hangingPunct="1"/>
            <a:endParaRPr lang="en-US" altLang="en-US"/>
          </a:p>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F6F2083F-2F67-C792-B4B4-1880582AA4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6E94BD15-BD24-4960-90EB-F419E21F4D58}" type="slidenum">
              <a:rPr lang="en-GB" altLang="en-US" sz="1200">
                <a:latin typeface="Times New Roman" panose="02020603050405020304" pitchFamily="18" charset="0"/>
              </a:rPr>
              <a:pPr eaLnBrk="1" hangingPunct="1"/>
              <a:t>11</a:t>
            </a:fld>
            <a:endParaRPr lang="en-GB" altLang="en-US" sz="1200">
              <a:latin typeface="Times New Roman" panose="02020603050405020304" pitchFamily="18" charset="0"/>
            </a:endParaRPr>
          </a:p>
        </p:txBody>
      </p:sp>
      <p:sp>
        <p:nvSpPr>
          <p:cNvPr id="29699" name="Rectangle 2">
            <a:extLst>
              <a:ext uri="{FF2B5EF4-FFF2-40B4-BE49-F238E27FC236}">
                <a16:creationId xmlns:a16="http://schemas.microsoft.com/office/drawing/2014/main" id="{4EB58A7B-00EB-2ECF-2216-DFC9D34955F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7A5DB97A-F7BC-D0AA-0C83-5BAAD19DF5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r>
              <a:rPr lang="en-US" altLang="en-US"/>
              <a:t>Interestingly, a number of women provided some insight into how they coped during this period …and these quotes basically show a variety of coping strategies ranging from cognitive distraction, to positive appraisal, and a theme that comes up quite often in this and other studies I have been involved in, is that the referral itself is seen as positive way of coping, through taking some control of their fear about their risk/risk situation….</a:t>
            </a:r>
          </a:p>
          <a:p>
            <a:pPr marL="228600" indent="-228600" eaLnBrk="1" hangingPunct="1"/>
            <a:endParaRPr lang="en-US" altLang="en-US"/>
          </a:p>
          <a:p>
            <a:pPr marL="228600" indent="-228600" eaLnBrk="1" hangingPunct="1"/>
            <a:r>
              <a:rPr lang="en-US" altLang="en-US"/>
              <a:t>1195  int</a:t>
            </a:r>
          </a:p>
          <a:p>
            <a:pPr marL="228600" indent="-228600" eaLnBrk="1" hangingPunct="1">
              <a:buFontTx/>
              <a:buAutoNum type="arabicPlain" startAt="1376"/>
            </a:pPr>
            <a:r>
              <a:rPr lang="en-US" altLang="en-US"/>
              <a:t>  Int</a:t>
            </a:r>
          </a:p>
          <a:p>
            <a:pPr marL="228600" indent="-228600" eaLnBrk="1" hangingPunct="1">
              <a:buFontTx/>
              <a:buAutoNum type="arabicPlain" startAt="1109"/>
            </a:pPr>
            <a:r>
              <a:rPr lang="en-US" altLang="en-US"/>
              <a:t> control</a:t>
            </a:r>
          </a:p>
          <a:p>
            <a:pPr marL="228600" indent="-228600" eaLnBrk="1" hangingPunct="1"/>
            <a:r>
              <a:rPr lang="en-US" altLang="en-US"/>
              <a:t>1192 control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921AA509-83C9-B56E-A670-1299457E8D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EF0AAD82-E520-4AAA-A111-5CDDEC4FA97E}" type="slidenum">
              <a:rPr lang="en-GB" altLang="en-US" sz="1200">
                <a:latin typeface="Times New Roman" panose="02020603050405020304" pitchFamily="18" charset="0"/>
              </a:rPr>
              <a:pPr eaLnBrk="1" hangingPunct="1"/>
              <a:t>12</a:t>
            </a:fld>
            <a:endParaRPr lang="en-GB" altLang="en-US" sz="1200">
              <a:latin typeface="Times New Roman" panose="02020603050405020304" pitchFamily="18" charset="0"/>
            </a:endParaRPr>
          </a:p>
        </p:txBody>
      </p:sp>
      <p:sp>
        <p:nvSpPr>
          <p:cNvPr id="30723" name="Rectangle 2">
            <a:extLst>
              <a:ext uri="{FF2B5EF4-FFF2-40B4-BE49-F238E27FC236}">
                <a16:creationId xmlns:a16="http://schemas.microsoft.com/office/drawing/2014/main" id="{270A84FE-B7F3-6DBB-D06C-23EDBBA1EAAE}"/>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9E6D1C9-F3FB-D5F7-86FE-FFAFF8681D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1087 –  upon referral – fears about how would cope with finding out if increased risk, but wanted to help niece</a:t>
            </a:r>
          </a:p>
          <a:p>
            <a:pPr eaLnBrk="1" hangingPunct="1"/>
            <a:endParaRPr lang="en-US" altLang="en-US"/>
          </a:p>
          <a:p>
            <a:pPr eaLnBrk="1" hangingPunct="1"/>
            <a:r>
              <a:rPr lang="en-US" altLang="en-US"/>
              <a:t>1409 – hoping to relieve fear that may be at risk</a:t>
            </a:r>
          </a:p>
          <a:p>
            <a:pPr eaLnBrk="1" hangingPunct="1"/>
            <a:endParaRPr lang="en-US" altLang="en-US"/>
          </a:p>
          <a:p>
            <a:pPr eaLnBrk="1" hangingPunct="1"/>
            <a:r>
              <a:rPr lang="en-US" altLang="en-US"/>
              <a:t>1279 – previously concerned about comprehensiveness of risk information provided.</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AC93C922-362C-A295-52DB-01306927222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FA9E41C5-249F-4280-B952-E13847CCFDA0}" type="slidenum">
              <a:rPr lang="en-GB" altLang="en-US" sz="1200">
                <a:latin typeface="Times New Roman" panose="02020603050405020304" pitchFamily="18" charset="0"/>
              </a:rPr>
              <a:pPr eaLnBrk="1" hangingPunct="1"/>
              <a:t>13</a:t>
            </a:fld>
            <a:endParaRPr lang="en-GB" altLang="en-US" sz="1200">
              <a:latin typeface="Times New Roman" panose="02020603050405020304" pitchFamily="18" charset="0"/>
            </a:endParaRPr>
          </a:p>
        </p:txBody>
      </p:sp>
      <p:sp>
        <p:nvSpPr>
          <p:cNvPr id="31747" name="Rectangle 2">
            <a:extLst>
              <a:ext uri="{FF2B5EF4-FFF2-40B4-BE49-F238E27FC236}">
                <a16:creationId xmlns:a16="http://schemas.microsoft.com/office/drawing/2014/main" id="{74643AE5-4D5E-4452-DE02-584C55C239E8}"/>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74EB0B5B-CBA2-1A0D-78DE-B068605A77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1164 – reason for referral = access to screening/husband wanted her to get screening </a:t>
            </a:r>
          </a:p>
          <a:p>
            <a:pPr eaLnBrk="1" hangingPunct="1"/>
            <a:endParaRPr lang="en-US" altLang="en-US"/>
          </a:p>
          <a:p>
            <a:pPr eaLnBrk="1" hangingPunct="1"/>
            <a:r>
              <a:rPr lang="en-US" altLang="en-US"/>
              <a:t>1379 – wanted “dna test” upon referral – no counselling</a:t>
            </a:r>
          </a:p>
          <a:p>
            <a:pPr eaLnBrk="1" hangingPunct="1"/>
            <a:endParaRPr lang="en-US" altLang="en-US"/>
          </a:p>
          <a:p>
            <a:pPr eaLnBrk="1" hangingPunct="1"/>
            <a:r>
              <a:rPr lang="en-US" altLang="en-US"/>
              <a:t>1298 – hoping for reassurance upon referral – many cancer worries and concerned about children.</a:t>
            </a:r>
          </a:p>
          <a:p>
            <a:pPr eaLnBrk="1" hangingPunct="1"/>
            <a:endParaRPr lang="en-US" altLang="en-US"/>
          </a:p>
          <a:p>
            <a:pPr eaLnBrk="1" hangingPunct="1"/>
            <a:endParaRPr lang="en-US" altLang="en-US"/>
          </a:p>
          <a:p>
            <a:pPr eaLnBrk="1" hangingPunct="1"/>
            <a:endParaRPr lang="en-US" altLang="en-US"/>
          </a:p>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4BBC9292-E2AF-5908-0425-FA68B7B91DA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828EBB10-5ABB-416D-834D-9A3C14FBC951}" type="slidenum">
              <a:rPr lang="en-GB" altLang="en-US" sz="1200">
                <a:latin typeface="Times New Roman" panose="02020603050405020304" pitchFamily="18" charset="0"/>
              </a:rPr>
              <a:pPr eaLnBrk="1" hangingPunct="1"/>
              <a:t>14</a:t>
            </a:fld>
            <a:endParaRPr lang="en-GB" altLang="en-US" sz="1200">
              <a:latin typeface="Times New Roman" panose="02020603050405020304" pitchFamily="18" charset="0"/>
            </a:endParaRPr>
          </a:p>
        </p:txBody>
      </p:sp>
      <p:sp>
        <p:nvSpPr>
          <p:cNvPr id="32771" name="Rectangle 2">
            <a:extLst>
              <a:ext uri="{FF2B5EF4-FFF2-40B4-BE49-F238E27FC236}">
                <a16:creationId xmlns:a16="http://schemas.microsoft.com/office/drawing/2014/main" id="{C1A1BAB6-62B0-4FA5-E336-567F9223F3ED}"/>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13AC8BD8-0E50-6A41-46F6-285BA90860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1124 – younger sister already having annual mammograms – wanted information so that could take appropriate action for self and children</a:t>
            </a:r>
          </a:p>
          <a:p>
            <a:pPr eaLnBrk="1" hangingPunct="1"/>
            <a:endParaRPr lang="en-US" altLang="en-US"/>
          </a:p>
          <a:p>
            <a:pPr eaLnBrk="1" hangingPunct="1"/>
            <a:r>
              <a:rPr lang="en-US" altLang="en-US"/>
              <a:t>1094 – at  Time 1: fear and apprehension of finding out just how much at risk I am of developing breast cancer has been a daily negative thought for a good part of my life, but now I need to know….</a:t>
            </a:r>
          </a:p>
          <a:p>
            <a:pPr eaLnBrk="1" hangingPunct="1"/>
            <a:endParaRPr lang="en-US" altLang="en-US"/>
          </a:p>
          <a:p>
            <a:pPr eaLnBrk="1" hangingPunct="1"/>
            <a:r>
              <a:rPr lang="en-US" altLang="en-US"/>
              <a:t>2037 – previously affected by cancer, main concerns for daughter who was too young for mammograms….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B301CBC-3148-9F7D-5158-CED4492B23A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6189EEB3-1DF6-4433-9D9D-17D8967A44DA}" type="slidenum">
              <a:rPr lang="en-GB" altLang="en-US" sz="1200">
                <a:latin typeface="Times New Roman" panose="02020603050405020304" pitchFamily="18" charset="0"/>
              </a:rPr>
              <a:pPr eaLnBrk="1" hangingPunct="1"/>
              <a:t>15</a:t>
            </a:fld>
            <a:endParaRPr lang="en-GB" altLang="en-US" sz="1200">
              <a:latin typeface="Times New Roman" panose="02020603050405020304" pitchFamily="18" charset="0"/>
            </a:endParaRPr>
          </a:p>
        </p:txBody>
      </p:sp>
      <p:sp>
        <p:nvSpPr>
          <p:cNvPr id="33795" name="Rectangle 2">
            <a:extLst>
              <a:ext uri="{FF2B5EF4-FFF2-40B4-BE49-F238E27FC236}">
                <a16:creationId xmlns:a16="http://schemas.microsoft.com/office/drawing/2014/main" id="{84617717-AC18-0901-C788-D2CC820C2CFD}"/>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6D1E1C81-F229-2B2A-7F24-0B03DAB8118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Seek information to reduce anxiety and help family members</a:t>
            </a:r>
          </a:p>
          <a:p>
            <a:pPr eaLnBrk="1" hangingPunct="1"/>
            <a:r>
              <a:rPr lang="en-GB" altLang="en-US"/>
              <a:t>Poor understanding of process and timescales involved</a:t>
            </a:r>
          </a:p>
          <a:p>
            <a:pPr eaLnBrk="1" hangingPunct="1"/>
            <a:r>
              <a:rPr lang="en-GB" altLang="en-US"/>
              <a:t>Main worries related to a fear of how they would cope with the knowledge of their risk</a:t>
            </a:r>
          </a:p>
          <a:p>
            <a:pPr eaLnBrk="1" hangingPunct="1"/>
            <a:r>
              <a:rPr lang="en-GB" altLang="en-US"/>
              <a:t>Adaptation to risk depends on whether expectations of the assessment process have been met</a:t>
            </a:r>
          </a:p>
          <a:p>
            <a:pPr eaLnBrk="1" hangingPunct="1">
              <a:buFont typeface="Wingdings" panose="05000000000000000000" pitchFamily="2" charset="2"/>
              <a:buNone/>
            </a:pPr>
            <a:r>
              <a:rPr lang="en-GB" altLang="en-US"/>
              <a:t>Greater explanation of timescales/process/risk calculations may reduce anxieties</a:t>
            </a:r>
          </a:p>
          <a:p>
            <a:pPr eaLnBrk="1" hangingPunct="1">
              <a:buFont typeface="Wingdings" panose="05000000000000000000" pitchFamily="2" charset="2"/>
              <a:buNone/>
            </a:pPr>
            <a:r>
              <a:rPr lang="en-GB" altLang="en-US"/>
              <a:t>Identification of ways to simplify the collection of family history data</a:t>
            </a:r>
          </a:p>
          <a:p>
            <a:pPr eaLnBrk="1" hangingPunct="1">
              <a:buFont typeface="Wingdings" panose="05000000000000000000" pitchFamily="2" charset="2"/>
              <a:buNone/>
            </a:pPr>
            <a:r>
              <a:rPr lang="en-GB" altLang="en-US"/>
              <a:t>delivery of risk information through letter may result in lack of reassurance/satisfaction</a:t>
            </a:r>
          </a:p>
          <a:p>
            <a:pPr eaLnBrk="1" hangingPunct="1"/>
            <a:endParaRPr lang="en-GB" altLang="en-US"/>
          </a:p>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641002DD-7E0F-C2D9-5A0F-088BB4E55832}"/>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C2FB4F05-B3DB-27B5-B9A7-D9640216033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C4A24501-89A1-28FB-919D-C6E1BF9A738C}"/>
              </a:ext>
            </a:extLst>
          </p:cNvPr>
          <p:cNvSpPr>
            <a:spLocks noGrp="1" noChangeArrowheads="1"/>
          </p:cNvSpPr>
          <p:nvPr>
            <p:ph type="sldNum" sz="quarter" idx="12"/>
          </p:nvPr>
        </p:nvSpPr>
        <p:spPr>
          <a:ln/>
        </p:spPr>
        <p:txBody>
          <a:bodyPr/>
          <a:lstStyle>
            <a:lvl1pPr>
              <a:defRPr/>
            </a:lvl1pPr>
          </a:lstStyle>
          <a:p>
            <a:fld id="{E57BF8AF-3148-40B2-91C5-408A9592B3CC}" type="slidenum">
              <a:rPr lang="en-GB" altLang="en-US"/>
              <a:pPr/>
              <a:t>‹#›</a:t>
            </a:fld>
            <a:endParaRPr lang="en-GB" altLang="en-US"/>
          </a:p>
        </p:txBody>
      </p:sp>
    </p:spTree>
    <p:extLst>
      <p:ext uri="{BB962C8B-B14F-4D97-AF65-F5344CB8AC3E}">
        <p14:creationId xmlns:p14="http://schemas.microsoft.com/office/powerpoint/2010/main" val="2706371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90EB3785-BD62-CCB1-F38E-0A5E586BAB7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9E317CA4-9696-C1C9-E00C-62102B156D65}"/>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D0859BF-C697-62D6-F8CE-E5E0397C1345}"/>
              </a:ext>
            </a:extLst>
          </p:cNvPr>
          <p:cNvSpPr>
            <a:spLocks noGrp="1" noChangeArrowheads="1"/>
          </p:cNvSpPr>
          <p:nvPr>
            <p:ph type="sldNum" sz="quarter" idx="12"/>
          </p:nvPr>
        </p:nvSpPr>
        <p:spPr>
          <a:ln/>
        </p:spPr>
        <p:txBody>
          <a:bodyPr/>
          <a:lstStyle>
            <a:lvl1pPr>
              <a:defRPr/>
            </a:lvl1pPr>
          </a:lstStyle>
          <a:p>
            <a:fld id="{3F89A339-9667-4A55-9656-868C3206A6FB}" type="slidenum">
              <a:rPr lang="en-GB" altLang="en-US"/>
              <a:pPr/>
              <a:t>‹#›</a:t>
            </a:fld>
            <a:endParaRPr lang="en-GB" altLang="en-US"/>
          </a:p>
        </p:txBody>
      </p:sp>
    </p:spTree>
    <p:extLst>
      <p:ext uri="{BB962C8B-B14F-4D97-AF65-F5344CB8AC3E}">
        <p14:creationId xmlns:p14="http://schemas.microsoft.com/office/powerpoint/2010/main" val="3872532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1F83B121-63B8-081A-BB39-217EFE358AEE}"/>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697A9705-034A-B6E4-1867-5D71B867D35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445CF30B-4116-8895-83F4-48185EA681CF}"/>
              </a:ext>
            </a:extLst>
          </p:cNvPr>
          <p:cNvSpPr>
            <a:spLocks noGrp="1" noChangeArrowheads="1"/>
          </p:cNvSpPr>
          <p:nvPr>
            <p:ph type="sldNum" sz="quarter" idx="12"/>
          </p:nvPr>
        </p:nvSpPr>
        <p:spPr>
          <a:ln/>
        </p:spPr>
        <p:txBody>
          <a:bodyPr/>
          <a:lstStyle>
            <a:lvl1pPr>
              <a:defRPr/>
            </a:lvl1pPr>
          </a:lstStyle>
          <a:p>
            <a:fld id="{ABDE9558-8701-4E53-B036-BCCB16FEDF16}" type="slidenum">
              <a:rPr lang="en-GB" altLang="en-US"/>
              <a:pPr/>
              <a:t>‹#›</a:t>
            </a:fld>
            <a:endParaRPr lang="en-GB" altLang="en-US"/>
          </a:p>
        </p:txBody>
      </p:sp>
    </p:spTree>
    <p:extLst>
      <p:ext uri="{BB962C8B-B14F-4D97-AF65-F5344CB8AC3E}">
        <p14:creationId xmlns:p14="http://schemas.microsoft.com/office/powerpoint/2010/main" val="3494098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2326954-37B3-C1FD-1D30-192576600A33}"/>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0BB692D1-D51C-996C-5C94-BE518B15B1D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44F769D6-8778-1A6A-BAE7-7F992CAB09A1}"/>
              </a:ext>
            </a:extLst>
          </p:cNvPr>
          <p:cNvSpPr>
            <a:spLocks noGrp="1" noChangeArrowheads="1"/>
          </p:cNvSpPr>
          <p:nvPr>
            <p:ph type="sldNum" sz="quarter" idx="12"/>
          </p:nvPr>
        </p:nvSpPr>
        <p:spPr>
          <a:ln/>
        </p:spPr>
        <p:txBody>
          <a:bodyPr/>
          <a:lstStyle>
            <a:lvl1pPr>
              <a:defRPr/>
            </a:lvl1pPr>
          </a:lstStyle>
          <a:p>
            <a:fld id="{185CA2DC-2E21-4F26-8B13-6BF919A3BD89}" type="slidenum">
              <a:rPr lang="en-GB" altLang="en-US"/>
              <a:pPr/>
              <a:t>‹#›</a:t>
            </a:fld>
            <a:endParaRPr lang="en-GB" altLang="en-US"/>
          </a:p>
        </p:txBody>
      </p:sp>
    </p:spTree>
    <p:extLst>
      <p:ext uri="{BB962C8B-B14F-4D97-AF65-F5344CB8AC3E}">
        <p14:creationId xmlns:p14="http://schemas.microsoft.com/office/powerpoint/2010/main" val="419028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AEFCDFB-FB92-3CF6-ECEE-6271D49FAB82}"/>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D7BEB723-9A4A-0A51-09B8-6E849562238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C1D2B279-8FCF-FAF1-F9EB-54C3C88B5886}"/>
              </a:ext>
            </a:extLst>
          </p:cNvPr>
          <p:cNvSpPr>
            <a:spLocks noGrp="1" noChangeArrowheads="1"/>
          </p:cNvSpPr>
          <p:nvPr>
            <p:ph type="sldNum" sz="quarter" idx="12"/>
          </p:nvPr>
        </p:nvSpPr>
        <p:spPr>
          <a:ln/>
        </p:spPr>
        <p:txBody>
          <a:bodyPr/>
          <a:lstStyle>
            <a:lvl1pPr>
              <a:defRPr/>
            </a:lvl1pPr>
          </a:lstStyle>
          <a:p>
            <a:fld id="{05BC0FD1-6ADA-42DF-BBC2-ADE4D8E7237E}" type="slidenum">
              <a:rPr lang="en-GB" altLang="en-US"/>
              <a:pPr/>
              <a:t>‹#›</a:t>
            </a:fld>
            <a:endParaRPr lang="en-GB" altLang="en-US"/>
          </a:p>
        </p:txBody>
      </p:sp>
    </p:spTree>
    <p:extLst>
      <p:ext uri="{BB962C8B-B14F-4D97-AF65-F5344CB8AC3E}">
        <p14:creationId xmlns:p14="http://schemas.microsoft.com/office/powerpoint/2010/main" val="116531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952B1756-719F-98BD-024D-9F4976FE6FE0}"/>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4C19380F-EC05-0CED-97B5-52D67A57EDC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6A6441BE-1EF4-D1F1-41AA-EC4A01888B84}"/>
              </a:ext>
            </a:extLst>
          </p:cNvPr>
          <p:cNvSpPr>
            <a:spLocks noGrp="1" noChangeArrowheads="1"/>
          </p:cNvSpPr>
          <p:nvPr>
            <p:ph type="sldNum" sz="quarter" idx="12"/>
          </p:nvPr>
        </p:nvSpPr>
        <p:spPr>
          <a:ln/>
        </p:spPr>
        <p:txBody>
          <a:bodyPr/>
          <a:lstStyle>
            <a:lvl1pPr>
              <a:defRPr/>
            </a:lvl1pPr>
          </a:lstStyle>
          <a:p>
            <a:fld id="{A45A1DA3-19D8-4DEF-A9FC-93CEB05D7B3E}" type="slidenum">
              <a:rPr lang="en-GB" altLang="en-US"/>
              <a:pPr/>
              <a:t>‹#›</a:t>
            </a:fld>
            <a:endParaRPr lang="en-GB" altLang="en-US"/>
          </a:p>
        </p:txBody>
      </p:sp>
    </p:spTree>
    <p:extLst>
      <p:ext uri="{BB962C8B-B14F-4D97-AF65-F5344CB8AC3E}">
        <p14:creationId xmlns:p14="http://schemas.microsoft.com/office/powerpoint/2010/main" val="2614551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853A3DE7-BEC4-8DCC-A791-E15958B542E9}"/>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B4CEA746-B732-5F99-D816-2E9A6B67D04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3BC6AE62-2900-3AD0-3A8B-F52C357D456B}"/>
              </a:ext>
            </a:extLst>
          </p:cNvPr>
          <p:cNvSpPr>
            <a:spLocks noGrp="1" noChangeArrowheads="1"/>
          </p:cNvSpPr>
          <p:nvPr>
            <p:ph type="sldNum" sz="quarter" idx="12"/>
          </p:nvPr>
        </p:nvSpPr>
        <p:spPr>
          <a:ln/>
        </p:spPr>
        <p:txBody>
          <a:bodyPr/>
          <a:lstStyle>
            <a:lvl1pPr>
              <a:defRPr/>
            </a:lvl1pPr>
          </a:lstStyle>
          <a:p>
            <a:fld id="{2D67C623-D432-4C90-8097-D8EE68786CE1}" type="slidenum">
              <a:rPr lang="en-GB" altLang="en-US"/>
              <a:pPr/>
              <a:t>‹#›</a:t>
            </a:fld>
            <a:endParaRPr lang="en-GB" altLang="en-US"/>
          </a:p>
        </p:txBody>
      </p:sp>
    </p:spTree>
    <p:extLst>
      <p:ext uri="{BB962C8B-B14F-4D97-AF65-F5344CB8AC3E}">
        <p14:creationId xmlns:p14="http://schemas.microsoft.com/office/powerpoint/2010/main" val="1413102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B3C6E248-AF47-7355-5685-1CF66A7F6800}"/>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A4E88EF3-D9B7-31BF-AB23-D168C182A28F}"/>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64B07338-EE98-F015-6DDB-153740A9E5D2}"/>
              </a:ext>
            </a:extLst>
          </p:cNvPr>
          <p:cNvSpPr>
            <a:spLocks noGrp="1" noChangeArrowheads="1"/>
          </p:cNvSpPr>
          <p:nvPr>
            <p:ph type="sldNum" sz="quarter" idx="12"/>
          </p:nvPr>
        </p:nvSpPr>
        <p:spPr>
          <a:ln/>
        </p:spPr>
        <p:txBody>
          <a:bodyPr/>
          <a:lstStyle>
            <a:lvl1pPr>
              <a:defRPr/>
            </a:lvl1pPr>
          </a:lstStyle>
          <a:p>
            <a:fld id="{796365BF-71F8-441E-8D94-2F94F320CD17}" type="slidenum">
              <a:rPr lang="en-GB" altLang="en-US"/>
              <a:pPr/>
              <a:t>‹#›</a:t>
            </a:fld>
            <a:endParaRPr lang="en-GB" altLang="en-US"/>
          </a:p>
        </p:txBody>
      </p:sp>
    </p:spTree>
    <p:extLst>
      <p:ext uri="{BB962C8B-B14F-4D97-AF65-F5344CB8AC3E}">
        <p14:creationId xmlns:p14="http://schemas.microsoft.com/office/powerpoint/2010/main" val="1052533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BF077ABE-04B2-0AAB-303A-F0F1147FEE9A}"/>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7EA16D17-87CA-BADC-35F7-18C37E12B4B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3AEA77EF-B640-6E99-ACB9-F9B1420808CB}"/>
              </a:ext>
            </a:extLst>
          </p:cNvPr>
          <p:cNvSpPr>
            <a:spLocks noGrp="1" noChangeArrowheads="1"/>
          </p:cNvSpPr>
          <p:nvPr>
            <p:ph type="sldNum" sz="quarter" idx="12"/>
          </p:nvPr>
        </p:nvSpPr>
        <p:spPr>
          <a:ln/>
        </p:spPr>
        <p:txBody>
          <a:bodyPr/>
          <a:lstStyle>
            <a:lvl1pPr>
              <a:defRPr/>
            </a:lvl1pPr>
          </a:lstStyle>
          <a:p>
            <a:fld id="{5CE260A7-2ABE-4426-BC53-B6CA4AF734A2}" type="slidenum">
              <a:rPr lang="en-GB" altLang="en-US"/>
              <a:pPr/>
              <a:t>‹#›</a:t>
            </a:fld>
            <a:endParaRPr lang="en-GB" altLang="en-US"/>
          </a:p>
        </p:txBody>
      </p:sp>
    </p:spTree>
    <p:extLst>
      <p:ext uri="{BB962C8B-B14F-4D97-AF65-F5344CB8AC3E}">
        <p14:creationId xmlns:p14="http://schemas.microsoft.com/office/powerpoint/2010/main" val="664416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1610D87-AAE3-80AE-2210-8E899423C675}"/>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86C3E408-151A-7A22-6D29-694C468D835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73632C6A-2FBC-4172-EDF3-15F894CB84C6}"/>
              </a:ext>
            </a:extLst>
          </p:cNvPr>
          <p:cNvSpPr>
            <a:spLocks noGrp="1" noChangeArrowheads="1"/>
          </p:cNvSpPr>
          <p:nvPr>
            <p:ph type="sldNum" sz="quarter" idx="12"/>
          </p:nvPr>
        </p:nvSpPr>
        <p:spPr>
          <a:ln/>
        </p:spPr>
        <p:txBody>
          <a:bodyPr/>
          <a:lstStyle>
            <a:lvl1pPr>
              <a:defRPr/>
            </a:lvl1pPr>
          </a:lstStyle>
          <a:p>
            <a:fld id="{BA71F2BE-9BA5-4996-BBC0-9B4F57874AC4}" type="slidenum">
              <a:rPr lang="en-GB" altLang="en-US"/>
              <a:pPr/>
              <a:t>‹#›</a:t>
            </a:fld>
            <a:endParaRPr lang="en-GB" altLang="en-US"/>
          </a:p>
        </p:txBody>
      </p:sp>
    </p:spTree>
    <p:extLst>
      <p:ext uri="{BB962C8B-B14F-4D97-AF65-F5344CB8AC3E}">
        <p14:creationId xmlns:p14="http://schemas.microsoft.com/office/powerpoint/2010/main" val="2547862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1B0CBF4E-5F01-00CC-EE82-D9066B460D05}"/>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36D474FE-BE01-379F-B7D3-32DFC53B1AE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0DD37C32-A4C3-7AEC-A1B7-65CDFCE3418F}"/>
              </a:ext>
            </a:extLst>
          </p:cNvPr>
          <p:cNvSpPr>
            <a:spLocks noGrp="1" noChangeArrowheads="1"/>
          </p:cNvSpPr>
          <p:nvPr>
            <p:ph type="sldNum" sz="quarter" idx="12"/>
          </p:nvPr>
        </p:nvSpPr>
        <p:spPr>
          <a:ln/>
        </p:spPr>
        <p:txBody>
          <a:bodyPr/>
          <a:lstStyle>
            <a:lvl1pPr>
              <a:defRPr/>
            </a:lvl1pPr>
          </a:lstStyle>
          <a:p>
            <a:fld id="{862E8DB8-5793-45AE-A2BD-A8CE682B82BC}" type="slidenum">
              <a:rPr lang="en-GB" altLang="en-US"/>
              <a:pPr/>
              <a:t>‹#›</a:t>
            </a:fld>
            <a:endParaRPr lang="en-GB" altLang="en-US"/>
          </a:p>
        </p:txBody>
      </p:sp>
    </p:spTree>
    <p:extLst>
      <p:ext uri="{BB962C8B-B14F-4D97-AF65-F5344CB8AC3E}">
        <p14:creationId xmlns:p14="http://schemas.microsoft.com/office/powerpoint/2010/main" val="25513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F2C29508-F944-9388-D38E-BCDF55601D16}"/>
              </a:ext>
            </a:extLst>
          </p:cNvPr>
          <p:cNvSpPr>
            <a:spLocks noGrp="1" noChangeArrowheads="1"/>
          </p:cNvSpPr>
          <p:nvPr>
            <p:ph type="dt" sz="half" idx="10"/>
          </p:nvPr>
        </p:nvSpPr>
        <p:spPr>
          <a:ln/>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001DD579-F5C9-43A8-88B4-BA277CED87BA}"/>
              </a:ext>
            </a:extLst>
          </p:cNvPr>
          <p:cNvSpPr>
            <a:spLocks noGrp="1" noChangeArrowheads="1"/>
          </p:cNvSpPr>
          <p:nvPr>
            <p:ph type="ftr" sz="quarter" idx="11"/>
          </p:nvPr>
        </p:nvSpPr>
        <p:spPr>
          <a:ln/>
        </p:spPr>
        <p:txBody>
          <a:bodyPr/>
          <a:lstStyle>
            <a:lvl1pPr>
              <a:defRPr/>
            </a:lvl1pPr>
          </a:lstStyle>
          <a:p>
            <a:pPr>
              <a:defRPr/>
            </a:pPr>
            <a:endParaRPr lang="en-GB"/>
          </a:p>
        </p:txBody>
      </p:sp>
      <p:sp>
        <p:nvSpPr>
          <p:cNvPr id="8" name="Rectangle 6">
            <a:extLst>
              <a:ext uri="{FF2B5EF4-FFF2-40B4-BE49-F238E27FC236}">
                <a16:creationId xmlns:a16="http://schemas.microsoft.com/office/drawing/2014/main" id="{7539C3C5-D11E-B614-5E57-D4264D257CDC}"/>
              </a:ext>
            </a:extLst>
          </p:cNvPr>
          <p:cNvSpPr>
            <a:spLocks noGrp="1" noChangeArrowheads="1"/>
          </p:cNvSpPr>
          <p:nvPr>
            <p:ph type="sldNum" sz="quarter" idx="12"/>
          </p:nvPr>
        </p:nvSpPr>
        <p:spPr>
          <a:ln/>
        </p:spPr>
        <p:txBody>
          <a:bodyPr/>
          <a:lstStyle>
            <a:lvl1pPr>
              <a:defRPr/>
            </a:lvl1pPr>
          </a:lstStyle>
          <a:p>
            <a:fld id="{40F97EED-BB78-422A-B724-2555DD30986F}" type="slidenum">
              <a:rPr lang="en-GB" altLang="en-US"/>
              <a:pPr/>
              <a:t>‹#›</a:t>
            </a:fld>
            <a:endParaRPr lang="en-GB" altLang="en-US"/>
          </a:p>
        </p:txBody>
      </p:sp>
    </p:spTree>
    <p:extLst>
      <p:ext uri="{BB962C8B-B14F-4D97-AF65-F5344CB8AC3E}">
        <p14:creationId xmlns:p14="http://schemas.microsoft.com/office/powerpoint/2010/main" val="419838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2019B9EC-9AC3-4FCD-BC93-B2E6C5BAD6AA}"/>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9E6A97B5-8FDF-D6A0-CB24-2440AA33D3C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D47CED25-9B97-32B0-DF95-D92571AB9793}"/>
              </a:ext>
            </a:extLst>
          </p:cNvPr>
          <p:cNvSpPr>
            <a:spLocks noGrp="1" noChangeArrowheads="1"/>
          </p:cNvSpPr>
          <p:nvPr>
            <p:ph type="sldNum" sz="quarter" idx="12"/>
          </p:nvPr>
        </p:nvSpPr>
        <p:spPr>
          <a:ln/>
        </p:spPr>
        <p:txBody>
          <a:bodyPr/>
          <a:lstStyle>
            <a:lvl1pPr>
              <a:defRPr/>
            </a:lvl1pPr>
          </a:lstStyle>
          <a:p>
            <a:fld id="{1E208961-59B0-42F8-9CAF-573E0BE3EE9B}" type="slidenum">
              <a:rPr lang="en-GB" altLang="en-US"/>
              <a:pPr/>
              <a:t>‹#›</a:t>
            </a:fld>
            <a:endParaRPr lang="en-GB" altLang="en-US"/>
          </a:p>
        </p:txBody>
      </p:sp>
    </p:spTree>
    <p:extLst>
      <p:ext uri="{BB962C8B-B14F-4D97-AF65-F5344CB8AC3E}">
        <p14:creationId xmlns:p14="http://schemas.microsoft.com/office/powerpoint/2010/main" val="1485687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CCFF"/>
            </a:gs>
            <a:gs pos="100000">
              <a:schemeClr val="accent1"/>
            </a:gs>
          </a:gsLst>
          <a:lin ang="5400000" scaled="1"/>
        </a:gra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490480F5-94E5-B38F-1FD1-9E636F6E5B7E}"/>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B2450208-CDCC-2C0B-2345-CD49C2ADDDE5}"/>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A0D3804C-DBF8-0E7B-6734-0AD84BBA07FF}"/>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pitchFamily="34" charset="0"/>
              </a:defRPr>
            </a:lvl1pPr>
          </a:lstStyle>
          <a:p>
            <a:pPr>
              <a:defRPr/>
            </a:pPr>
            <a:endParaRPr lang="en-GB"/>
          </a:p>
        </p:txBody>
      </p:sp>
      <p:sp>
        <p:nvSpPr>
          <p:cNvPr id="1029" name="Rectangle 5">
            <a:extLst>
              <a:ext uri="{FF2B5EF4-FFF2-40B4-BE49-F238E27FC236}">
                <a16:creationId xmlns:a16="http://schemas.microsoft.com/office/drawing/2014/main" id="{AB59EC62-EDF8-2A6E-297C-9AE3F68131BB}"/>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pitchFamily="34" charset="0"/>
              </a:defRPr>
            </a:lvl1pPr>
          </a:lstStyle>
          <a:p>
            <a:pPr>
              <a:defRPr/>
            </a:pPr>
            <a:endParaRPr lang="en-GB"/>
          </a:p>
        </p:txBody>
      </p:sp>
      <p:sp>
        <p:nvSpPr>
          <p:cNvPr id="1030" name="Rectangle 6">
            <a:extLst>
              <a:ext uri="{FF2B5EF4-FFF2-40B4-BE49-F238E27FC236}">
                <a16:creationId xmlns:a16="http://schemas.microsoft.com/office/drawing/2014/main" id="{0BE11733-6D1C-2733-C1F1-EC1BCD3D886C}"/>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FD5D9E23-AA67-4231-9DCC-C28F8EA82664}"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ft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Slide Number Placeholder 7">
            <a:extLst>
              <a:ext uri="{FF2B5EF4-FFF2-40B4-BE49-F238E27FC236}">
                <a16:creationId xmlns:a16="http://schemas.microsoft.com/office/drawing/2014/main" id="{782D3ABA-56A1-8299-F11A-3398E71BC670}"/>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5CED1EA6-6490-4005-909C-1682B48A2E3B}" type="slidenum">
              <a:rPr lang="en-GB" altLang="en-US" sz="1400"/>
              <a:pPr eaLnBrk="1" hangingPunct="1"/>
              <a:t>1</a:t>
            </a:fld>
            <a:endParaRPr lang="en-GB" altLang="en-US" sz="1400"/>
          </a:p>
        </p:txBody>
      </p:sp>
      <p:sp>
        <p:nvSpPr>
          <p:cNvPr id="2051" name="Rectangle 2">
            <a:extLst>
              <a:ext uri="{FF2B5EF4-FFF2-40B4-BE49-F238E27FC236}">
                <a16:creationId xmlns:a16="http://schemas.microsoft.com/office/drawing/2014/main" id="{6037C575-98DE-8402-8B9A-449EBA88274D}"/>
              </a:ext>
            </a:extLst>
          </p:cNvPr>
          <p:cNvSpPr>
            <a:spLocks noGrp="1" noChangeArrowheads="1"/>
          </p:cNvSpPr>
          <p:nvPr>
            <p:ph type="body" sz="half" idx="1"/>
          </p:nvPr>
        </p:nvSpPr>
        <p:spPr>
          <a:xfrm>
            <a:off x="900113" y="836613"/>
            <a:ext cx="7138987" cy="2016125"/>
          </a:xfrm>
          <a:solidFill>
            <a:schemeClr val="bg1"/>
          </a:solidFill>
          <a:ln w="38100">
            <a:solidFill>
              <a:schemeClr val="accent2"/>
            </a:solidFill>
            <a:miter lim="800000"/>
            <a:headEnd/>
            <a:tailEnd/>
          </a:ln>
        </p:spPr>
        <p:txBody>
          <a:bodyPr/>
          <a:lstStyle/>
          <a:p>
            <a:pPr algn="ctr" eaLnBrk="1" hangingPunct="1">
              <a:buFontTx/>
              <a:buNone/>
            </a:pPr>
            <a:r>
              <a:rPr lang="en-GB" altLang="en-US" sz="2800" b="1"/>
              <a:t>Knowledge and expectations of women undergoing cancer genetic risk assessment: A qualitative analysis of free-text questionnaire comments.</a:t>
            </a:r>
            <a:endParaRPr lang="en-GB" altLang="en-US" sz="2800"/>
          </a:p>
          <a:p>
            <a:pPr algn="ctr" eaLnBrk="1" hangingPunct="1">
              <a:buFontTx/>
              <a:buNone/>
            </a:pPr>
            <a:endParaRPr lang="en-GB" altLang="en-US" sz="2800"/>
          </a:p>
          <a:p>
            <a:pPr algn="ctr" eaLnBrk="1" hangingPunct="1">
              <a:buFontTx/>
              <a:buNone/>
            </a:pPr>
            <a:endParaRPr lang="en-GB" altLang="en-US" sz="2800"/>
          </a:p>
          <a:p>
            <a:pPr algn="ctr" eaLnBrk="1" hangingPunct="1">
              <a:buFontTx/>
              <a:buNone/>
            </a:pPr>
            <a:endParaRPr lang="en-GB" altLang="en-US" sz="2800"/>
          </a:p>
        </p:txBody>
      </p:sp>
      <p:pic>
        <p:nvPicPr>
          <p:cNvPr id="2052" name="Picture 3">
            <a:extLst>
              <a:ext uri="{FF2B5EF4-FFF2-40B4-BE49-F238E27FC236}">
                <a16:creationId xmlns:a16="http://schemas.microsoft.com/office/drawing/2014/main" id="{C4CA7340-206B-4BAB-5286-5708B6CBE227}"/>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092950" y="4508500"/>
            <a:ext cx="1727200" cy="1450975"/>
          </a:xfrm>
          <a:noFill/>
        </p:spPr>
      </p:pic>
      <p:pic>
        <p:nvPicPr>
          <p:cNvPr id="2053" name="Picture 6" descr="UWCM%20logo%20ROUGH%20COPY%20for%20info%20ONLY">
            <a:extLst>
              <a:ext uri="{FF2B5EF4-FFF2-40B4-BE49-F238E27FC236}">
                <a16:creationId xmlns:a16="http://schemas.microsoft.com/office/drawing/2014/main" id="{729D4846-5545-33D9-05BE-A0DDF4677420}"/>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7092950" y="5949950"/>
            <a:ext cx="1727200" cy="682625"/>
          </a:xfrm>
          <a:noFill/>
        </p:spPr>
      </p:pic>
      <p:pic>
        <p:nvPicPr>
          <p:cNvPr id="2054" name="Picture 9">
            <a:extLst>
              <a:ext uri="{FF2B5EF4-FFF2-40B4-BE49-F238E27FC236}">
                <a16:creationId xmlns:a16="http://schemas.microsoft.com/office/drawing/2014/main" id="{CAF451CB-9ADB-3263-4938-B1657B8817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850" y="4652963"/>
            <a:ext cx="1979613" cy="190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5" name="Text Box 10">
            <a:extLst>
              <a:ext uri="{FF2B5EF4-FFF2-40B4-BE49-F238E27FC236}">
                <a16:creationId xmlns:a16="http://schemas.microsoft.com/office/drawing/2014/main" id="{C3C1C4FA-8A22-A4B3-898C-6F21C1E54E3B}"/>
              </a:ext>
            </a:extLst>
          </p:cNvPr>
          <p:cNvSpPr txBox="1">
            <a:spLocks noChangeArrowheads="1"/>
          </p:cNvSpPr>
          <p:nvPr/>
        </p:nvSpPr>
        <p:spPr bwMode="auto">
          <a:xfrm>
            <a:off x="3419475" y="3716338"/>
            <a:ext cx="374332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r>
              <a:rPr lang="en-GB" altLang="en-US"/>
              <a:t>Ceri Phelps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5">
            <a:extLst>
              <a:ext uri="{FF2B5EF4-FFF2-40B4-BE49-F238E27FC236}">
                <a16:creationId xmlns:a16="http://schemas.microsoft.com/office/drawing/2014/main" id="{85B3F13F-A86A-BC34-6CF3-CC16A9A840BB}"/>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A1137FB9-ECAC-4012-B7EC-5851951E15BB}" type="slidenum">
              <a:rPr lang="en-GB" altLang="en-US" sz="1400"/>
              <a:pPr eaLnBrk="1" hangingPunct="1"/>
              <a:t>2</a:t>
            </a:fld>
            <a:endParaRPr lang="en-GB" altLang="en-US" sz="1400"/>
          </a:p>
        </p:txBody>
      </p:sp>
      <p:sp>
        <p:nvSpPr>
          <p:cNvPr id="3075" name="Rectangle 2">
            <a:extLst>
              <a:ext uri="{FF2B5EF4-FFF2-40B4-BE49-F238E27FC236}">
                <a16:creationId xmlns:a16="http://schemas.microsoft.com/office/drawing/2014/main" id="{9C283A11-70C9-7C7E-D992-3F06C349F091}"/>
              </a:ext>
            </a:extLst>
          </p:cNvPr>
          <p:cNvSpPr>
            <a:spLocks noGrp="1" noChangeArrowheads="1"/>
          </p:cNvSpPr>
          <p:nvPr>
            <p:ph type="title"/>
          </p:nvPr>
        </p:nvSpPr>
        <p:spPr>
          <a:xfrm>
            <a:off x="457200" y="274638"/>
            <a:ext cx="8229600" cy="850900"/>
          </a:xfrm>
          <a:noFill/>
          <a:ln>
            <a:solidFill>
              <a:schemeClr val="tx1"/>
            </a:solidFill>
            <a:miter lim="800000"/>
            <a:headEnd/>
            <a:tailEnd/>
          </a:ln>
        </p:spPr>
        <p:txBody>
          <a:bodyPr/>
          <a:lstStyle/>
          <a:p>
            <a:pPr eaLnBrk="1" hangingPunct="1"/>
            <a:r>
              <a:rPr lang="en-GB" altLang="en-US" sz="2800" b="1"/>
              <a:t>Aims</a:t>
            </a:r>
            <a:endParaRPr lang="en-US" altLang="en-US" sz="2800" b="1"/>
          </a:p>
        </p:txBody>
      </p:sp>
      <p:sp>
        <p:nvSpPr>
          <p:cNvPr id="3076" name="Rectangle 3">
            <a:extLst>
              <a:ext uri="{FF2B5EF4-FFF2-40B4-BE49-F238E27FC236}">
                <a16:creationId xmlns:a16="http://schemas.microsoft.com/office/drawing/2014/main" id="{6D75FC8B-CDED-6E12-85CA-788A3288D8CE}"/>
              </a:ext>
            </a:extLst>
          </p:cNvPr>
          <p:cNvSpPr>
            <a:spLocks noGrp="1" noChangeArrowheads="1"/>
          </p:cNvSpPr>
          <p:nvPr>
            <p:ph type="body" idx="1"/>
          </p:nvPr>
        </p:nvSpPr>
        <p:spPr>
          <a:xfrm>
            <a:off x="457200" y="1341438"/>
            <a:ext cx="8229600" cy="4784725"/>
          </a:xfrm>
        </p:spPr>
        <p:txBody>
          <a:bodyPr/>
          <a:lstStyle/>
          <a:p>
            <a:pPr eaLnBrk="1" hangingPunct="1">
              <a:buFont typeface="Wingdings" panose="05000000000000000000" pitchFamily="2" charset="2"/>
              <a:buChar char="v"/>
            </a:pPr>
            <a:r>
              <a:rPr lang="en-GB" altLang="en-US" sz="2800"/>
              <a:t>Part of larger trial of a self-help coping intervention</a:t>
            </a:r>
          </a:p>
          <a:p>
            <a:pPr eaLnBrk="1" hangingPunct="1">
              <a:buFont typeface="Wingdings" panose="05000000000000000000" pitchFamily="2" charset="2"/>
              <a:buChar char="v"/>
            </a:pPr>
            <a:endParaRPr lang="en-GB" altLang="en-US" sz="2800"/>
          </a:p>
          <a:p>
            <a:pPr eaLnBrk="1" hangingPunct="1">
              <a:buFont typeface="Wingdings" panose="05000000000000000000" pitchFamily="2" charset="2"/>
              <a:buChar char="v"/>
            </a:pPr>
            <a:r>
              <a:rPr lang="en-GB" altLang="en-US" sz="2800"/>
              <a:t>Early stages of assessment process</a:t>
            </a:r>
          </a:p>
          <a:p>
            <a:pPr eaLnBrk="1" hangingPunct="1">
              <a:buFont typeface="Wingdings" panose="05000000000000000000" pitchFamily="2" charset="2"/>
              <a:buChar char="v"/>
            </a:pPr>
            <a:endParaRPr lang="en-GB" altLang="en-US" sz="2800"/>
          </a:p>
          <a:p>
            <a:pPr eaLnBrk="1" hangingPunct="1">
              <a:buFont typeface="Wingdings" panose="05000000000000000000" pitchFamily="2" charset="2"/>
              <a:buChar char="v"/>
            </a:pPr>
            <a:r>
              <a:rPr lang="en-GB" altLang="en-US" sz="2800"/>
              <a:t>Aim of collecting free text-data</a:t>
            </a:r>
          </a:p>
          <a:p>
            <a:pPr lvl="2" eaLnBrk="1" hangingPunct="1">
              <a:buFont typeface="Wingdings" panose="05000000000000000000" pitchFamily="2" charset="2"/>
              <a:buChar char="Ø"/>
            </a:pPr>
            <a:r>
              <a:rPr lang="en-GB" altLang="en-US"/>
              <a:t>To increase understanding of how individuals experience the assessment process</a:t>
            </a:r>
          </a:p>
          <a:p>
            <a:pPr lvl="2" eaLnBrk="1" hangingPunct="1">
              <a:buFont typeface="Wingdings" panose="05000000000000000000" pitchFamily="2" charset="2"/>
              <a:buChar char="Ø"/>
            </a:pPr>
            <a:r>
              <a:rPr lang="en-GB" altLang="en-US"/>
              <a:t>Explore which elements of the assessment process caused most anxiety/distress</a:t>
            </a:r>
          </a:p>
          <a:p>
            <a:pPr lvl="1" eaLnBrk="1" hangingPunct="1">
              <a:buFont typeface="Wingdings" panose="05000000000000000000" pitchFamily="2" charset="2"/>
              <a:buChar char="v"/>
            </a:pPr>
            <a:endParaRPr lang="en-GB" altLang="en-US"/>
          </a:p>
          <a:p>
            <a:pPr lvl="1" eaLnBrk="1" hangingPunct="1">
              <a:buFont typeface="Wingdings" panose="05000000000000000000" pitchFamily="2" charset="2"/>
              <a:buChar char="v"/>
            </a:pPr>
            <a:endParaRPr lang="en-GB" altLang="en-US"/>
          </a:p>
          <a:p>
            <a:pPr eaLnBrk="1" hangingPunct="1">
              <a:buFont typeface="Wingdings" panose="05000000000000000000" pitchFamily="2" charset="2"/>
              <a:buChar char="v"/>
            </a:pPr>
            <a:endParaRPr lang="en-GB" altLang="en-US"/>
          </a:p>
          <a:p>
            <a:pPr eaLnBrk="1" hangingPunct="1">
              <a:buFont typeface="Wingdings" panose="05000000000000000000" pitchFamily="2" charset="2"/>
              <a:buChar char="v"/>
            </a:pPr>
            <a:endParaRPr lang="en-GB" altLang="en-US"/>
          </a:p>
          <a:p>
            <a:pPr eaLnBrk="1" hangingPunct="1">
              <a:buFont typeface="Wingdings" panose="05000000000000000000" pitchFamily="2" charset="2"/>
              <a:buChar char="v"/>
            </a:pPr>
            <a:endParaRPr lang="en-GB" altLang="en-US"/>
          </a:p>
          <a:p>
            <a:pPr eaLnBrk="1" hangingPunct="1">
              <a:buFont typeface="Wingdings" panose="05000000000000000000" pitchFamily="2" charset="2"/>
              <a:buChar char="v"/>
            </a:pPr>
            <a:endParaRPr lang="en-GB" altLang="en-US"/>
          </a:p>
          <a:p>
            <a:pPr eaLnBrk="1" hangingPunct="1">
              <a:buFont typeface="Wingdings" panose="05000000000000000000" pitchFamily="2" charset="2"/>
              <a:buChar char="v"/>
            </a:pPr>
            <a:endParaRPr lang="en-GB" altLang="en-US"/>
          </a:p>
          <a:p>
            <a:pPr eaLnBrk="1" hangingPunct="1">
              <a:buFont typeface="Wingdings" panose="05000000000000000000" pitchFamily="2" charset="2"/>
              <a:buChar char="v"/>
            </a:pPr>
            <a:endParaRPr lang="en-GB" altLang="en-US"/>
          </a:p>
          <a:p>
            <a:pPr eaLnBrk="1" hangingPunct="1">
              <a:buFont typeface="Wingdings" panose="05000000000000000000" pitchFamily="2" charset="2"/>
              <a:buChar char="v"/>
            </a:pPr>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a:extLst>
              <a:ext uri="{FF2B5EF4-FFF2-40B4-BE49-F238E27FC236}">
                <a16:creationId xmlns:a16="http://schemas.microsoft.com/office/drawing/2014/main" id="{45059578-54CA-71D4-CB59-24736406B99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CDF5D9D2-486F-4746-9A0F-3A60704B9681}" type="slidenum">
              <a:rPr lang="en-GB" altLang="en-US" sz="1400"/>
              <a:pPr eaLnBrk="1" hangingPunct="1"/>
              <a:t>3</a:t>
            </a:fld>
            <a:endParaRPr lang="en-GB" altLang="en-US" sz="1400"/>
          </a:p>
        </p:txBody>
      </p:sp>
      <p:sp>
        <p:nvSpPr>
          <p:cNvPr id="4099" name="Rectangle 2">
            <a:extLst>
              <a:ext uri="{FF2B5EF4-FFF2-40B4-BE49-F238E27FC236}">
                <a16:creationId xmlns:a16="http://schemas.microsoft.com/office/drawing/2014/main" id="{78933F7A-0CC9-D0A6-BCF0-2B7CDA9E9152}"/>
              </a:ext>
            </a:extLst>
          </p:cNvPr>
          <p:cNvSpPr>
            <a:spLocks noGrp="1" noChangeArrowheads="1"/>
          </p:cNvSpPr>
          <p:nvPr>
            <p:ph type="title"/>
          </p:nvPr>
        </p:nvSpPr>
        <p:spPr>
          <a:xfrm>
            <a:off x="457200" y="274638"/>
            <a:ext cx="8229600" cy="850900"/>
          </a:xfrm>
          <a:noFill/>
          <a:ln>
            <a:solidFill>
              <a:schemeClr val="tx1"/>
            </a:solidFill>
            <a:miter lim="800000"/>
            <a:headEnd/>
            <a:tailEnd/>
          </a:ln>
        </p:spPr>
        <p:txBody>
          <a:bodyPr/>
          <a:lstStyle/>
          <a:p>
            <a:pPr eaLnBrk="1" hangingPunct="1"/>
            <a:r>
              <a:rPr lang="en-GB" altLang="en-US" sz="2800" b="1"/>
              <a:t>Methods Overview</a:t>
            </a:r>
            <a:endParaRPr lang="en-US" altLang="en-US" sz="2800" b="1"/>
          </a:p>
        </p:txBody>
      </p:sp>
      <p:sp>
        <p:nvSpPr>
          <p:cNvPr id="4100" name="Rectangle 3">
            <a:extLst>
              <a:ext uri="{FF2B5EF4-FFF2-40B4-BE49-F238E27FC236}">
                <a16:creationId xmlns:a16="http://schemas.microsoft.com/office/drawing/2014/main" id="{036B86F9-63EC-382E-1600-2AE6101DBDE1}"/>
              </a:ext>
            </a:extLst>
          </p:cNvPr>
          <p:cNvSpPr>
            <a:spLocks noGrp="1" noChangeArrowheads="1"/>
          </p:cNvSpPr>
          <p:nvPr>
            <p:ph type="body" idx="1"/>
          </p:nvPr>
        </p:nvSpPr>
        <p:spPr>
          <a:xfrm>
            <a:off x="457200" y="1341438"/>
            <a:ext cx="8229600" cy="4784725"/>
          </a:xfrm>
        </p:spPr>
        <p:txBody>
          <a:bodyPr/>
          <a:lstStyle/>
          <a:p>
            <a:pPr eaLnBrk="1" hangingPunct="1">
              <a:buFont typeface="Wingdings" panose="05000000000000000000" pitchFamily="2" charset="2"/>
              <a:buChar char="v"/>
            </a:pPr>
            <a:r>
              <a:rPr lang="en-GB" altLang="en-US" sz="2400"/>
              <a:t>Women referred for assessment of familial breast/ovarian cancer risk (Cardiff region, CGSW), between Feb-Dec 2003</a:t>
            </a:r>
          </a:p>
          <a:p>
            <a:pPr eaLnBrk="1" hangingPunct="1">
              <a:buFont typeface="Wingdings" panose="05000000000000000000" pitchFamily="2" charset="2"/>
              <a:buNone/>
            </a:pPr>
            <a:endParaRPr lang="en-GB" altLang="en-US" sz="2400"/>
          </a:p>
          <a:p>
            <a:pPr eaLnBrk="1" hangingPunct="1">
              <a:buFont typeface="Wingdings" panose="05000000000000000000" pitchFamily="2" charset="2"/>
              <a:buChar char="v"/>
            </a:pPr>
            <a:r>
              <a:rPr lang="en-GB" altLang="en-US" sz="2400"/>
              <a:t>Questionnaires sent out at three time-points:</a:t>
            </a:r>
          </a:p>
          <a:p>
            <a:pPr lvl="1" eaLnBrk="1" hangingPunct="1">
              <a:buFont typeface="Wingdings" panose="05000000000000000000" pitchFamily="2" charset="2"/>
              <a:buChar char="Ø"/>
            </a:pPr>
            <a:r>
              <a:rPr lang="en-GB" altLang="en-US" sz="2000"/>
              <a:t>Upon referral</a:t>
            </a:r>
          </a:p>
          <a:p>
            <a:pPr lvl="1" eaLnBrk="1" hangingPunct="1">
              <a:buFont typeface="Wingdings" panose="05000000000000000000" pitchFamily="2" charset="2"/>
              <a:buChar char="Ø"/>
            </a:pPr>
            <a:r>
              <a:rPr lang="en-GB" altLang="en-US" sz="2000"/>
              <a:t>4-6 weeks after referral: “the waiting period”</a:t>
            </a:r>
          </a:p>
          <a:p>
            <a:pPr lvl="1" eaLnBrk="1" hangingPunct="1">
              <a:buFont typeface="Wingdings" panose="05000000000000000000" pitchFamily="2" charset="2"/>
              <a:buChar char="Ø"/>
            </a:pPr>
            <a:r>
              <a:rPr lang="en-GB" altLang="en-US" sz="2000"/>
              <a:t>One week post-risk notification (average, moderate, high)</a:t>
            </a:r>
          </a:p>
          <a:p>
            <a:pPr lvl="1" eaLnBrk="1" hangingPunct="1">
              <a:buFont typeface="Wingdings" panose="05000000000000000000" pitchFamily="2" charset="2"/>
              <a:buChar char="Ø"/>
            </a:pPr>
            <a:endParaRPr lang="en-GB" altLang="en-US" sz="2000"/>
          </a:p>
          <a:p>
            <a:pPr eaLnBrk="1" hangingPunct="1">
              <a:buFont typeface="Wingdings" panose="05000000000000000000" pitchFamily="2" charset="2"/>
              <a:buChar char="v"/>
            </a:pPr>
            <a:r>
              <a:rPr lang="en-GB" altLang="en-US" sz="2400"/>
              <a:t>Tracked psychological distress, emotions and coping</a:t>
            </a:r>
          </a:p>
          <a:p>
            <a:pPr lvl="1" eaLnBrk="1" hangingPunct="1">
              <a:buFont typeface="Wingdings" panose="05000000000000000000" pitchFamily="2" charset="2"/>
              <a:buChar char="Ø"/>
            </a:pPr>
            <a:r>
              <a:rPr lang="en-GB" altLang="en-US" sz="2000"/>
              <a:t>Primary outcome measure: Impact of Event Scale, Horowitz et al. (1979)</a:t>
            </a:r>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US"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5">
            <a:extLst>
              <a:ext uri="{FF2B5EF4-FFF2-40B4-BE49-F238E27FC236}">
                <a16:creationId xmlns:a16="http://schemas.microsoft.com/office/drawing/2014/main" id="{6DAFCF8F-DCA0-BEB7-8396-3F5CAAC0DAD3}"/>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9EAFCF75-1DD4-4CA5-AC77-8E7A009B0BA1}" type="slidenum">
              <a:rPr lang="en-GB" altLang="en-US" sz="1400"/>
              <a:pPr eaLnBrk="1" hangingPunct="1"/>
              <a:t>4</a:t>
            </a:fld>
            <a:endParaRPr lang="en-GB" altLang="en-US" sz="1400"/>
          </a:p>
        </p:txBody>
      </p:sp>
      <p:sp>
        <p:nvSpPr>
          <p:cNvPr id="5123" name="Rectangle 2">
            <a:extLst>
              <a:ext uri="{FF2B5EF4-FFF2-40B4-BE49-F238E27FC236}">
                <a16:creationId xmlns:a16="http://schemas.microsoft.com/office/drawing/2014/main" id="{474E2DDA-5CF0-9579-A45E-05F00F36CBA3}"/>
              </a:ext>
            </a:extLst>
          </p:cNvPr>
          <p:cNvSpPr>
            <a:spLocks noGrp="1" noChangeArrowheads="1"/>
          </p:cNvSpPr>
          <p:nvPr>
            <p:ph type="title"/>
          </p:nvPr>
        </p:nvSpPr>
        <p:spPr>
          <a:xfrm>
            <a:off x="457200" y="274638"/>
            <a:ext cx="8229600" cy="922337"/>
          </a:xfrm>
          <a:noFill/>
          <a:ln>
            <a:solidFill>
              <a:schemeClr val="tx1"/>
            </a:solidFill>
            <a:miter lim="800000"/>
            <a:headEnd/>
            <a:tailEnd/>
          </a:ln>
        </p:spPr>
        <p:txBody>
          <a:bodyPr/>
          <a:lstStyle/>
          <a:p>
            <a:pPr eaLnBrk="1" hangingPunct="1"/>
            <a:r>
              <a:rPr lang="en-GB" altLang="en-US" sz="2800" b="1"/>
              <a:t>Free-text comments</a:t>
            </a:r>
            <a:endParaRPr lang="en-US" altLang="en-US" sz="2800"/>
          </a:p>
        </p:txBody>
      </p:sp>
      <p:sp>
        <p:nvSpPr>
          <p:cNvPr id="5124" name="Text Box 4">
            <a:extLst>
              <a:ext uri="{FF2B5EF4-FFF2-40B4-BE49-F238E27FC236}">
                <a16:creationId xmlns:a16="http://schemas.microsoft.com/office/drawing/2014/main" id="{EF2B3B47-0393-DA45-9547-EB17F28141F2}"/>
              </a:ext>
            </a:extLst>
          </p:cNvPr>
          <p:cNvSpPr>
            <a:spLocks noGrp="1" noChangeArrowheads="1"/>
          </p:cNvSpPr>
          <p:nvPr>
            <p:ph type="body" idx="1"/>
          </p:nvPr>
        </p:nvSpPr>
        <p:spPr>
          <a:xfrm>
            <a:off x="457200" y="1600200"/>
            <a:ext cx="8229600" cy="3268663"/>
          </a:xfrm>
          <a:solidFill>
            <a:srgbClr val="FFFFFF"/>
          </a:solidFill>
          <a:ln>
            <a:solidFill>
              <a:srgbClr val="000000"/>
            </a:solidFill>
            <a:miter lim="800000"/>
            <a:headEnd/>
            <a:tailEnd/>
          </a:ln>
        </p:spPr>
        <p:txBody>
          <a:bodyPr/>
          <a:lstStyle/>
          <a:p>
            <a:pPr eaLnBrk="1" hangingPunct="1"/>
            <a:r>
              <a:rPr lang="en-GB" altLang="en-US" sz="2000" i="1"/>
              <a:t>We are interested in any thoughts you may have had about undergoing cancer genetic risk assessment </a:t>
            </a:r>
            <a:r>
              <a:rPr lang="en-GB" altLang="en-US" sz="2000" i="1" u="sng"/>
              <a:t>since your referral/in the last two weeks/since being informed of your risk</a:t>
            </a:r>
            <a:r>
              <a:rPr lang="en-GB" altLang="en-US" sz="2000" i="1"/>
              <a:t>.  </a:t>
            </a:r>
            <a:r>
              <a:rPr lang="en-GB" altLang="en-US" sz="2000" b="1" i="1" u="sng"/>
              <a:t>These thoughts may be positive or negative</a:t>
            </a:r>
            <a:r>
              <a:rPr lang="en-GB" altLang="en-US" sz="2000" b="1" i="1"/>
              <a:t>.</a:t>
            </a:r>
            <a:r>
              <a:rPr lang="en-GB" altLang="en-US" sz="2000" i="1"/>
              <a:t>  </a:t>
            </a:r>
          </a:p>
          <a:p>
            <a:pPr eaLnBrk="1" hangingPunct="1"/>
            <a:endParaRPr lang="en-GB" altLang="en-US" sz="2000" i="1"/>
          </a:p>
          <a:p>
            <a:pPr eaLnBrk="1" hangingPunct="1"/>
            <a:r>
              <a:rPr lang="en-GB" altLang="en-US" sz="2000" i="1"/>
              <a:t>If you have found yourself thinking about certain issues relating to cancer genetic risk assessment</a:t>
            </a:r>
            <a:r>
              <a:rPr lang="en-GB" altLang="en-US" sz="2000" i="1" u="sng"/>
              <a:t> since your referral/in the last two weeks/since being informed of your risk</a:t>
            </a:r>
            <a:r>
              <a:rPr lang="en-GB" altLang="en-US" sz="2000" i="1"/>
              <a:t>, please write down the issues you have been thinking about in the spaces below.</a:t>
            </a:r>
            <a:r>
              <a:rPr lang="en-GB" altLang="en-US" sz="3600" i="1"/>
              <a:t>  </a:t>
            </a:r>
          </a:p>
          <a:p>
            <a:pPr eaLnBrk="1" hangingPunct="1">
              <a:spcBef>
                <a:spcPct val="0"/>
              </a:spcBef>
              <a:buFontTx/>
              <a:buNone/>
            </a:pPr>
            <a:endParaRPr lang="en-US" altLang="en-US" sz="3600"/>
          </a:p>
        </p:txBody>
      </p:sp>
      <p:sp>
        <p:nvSpPr>
          <p:cNvPr id="5125" name="Text Box 5">
            <a:extLst>
              <a:ext uri="{FF2B5EF4-FFF2-40B4-BE49-F238E27FC236}">
                <a16:creationId xmlns:a16="http://schemas.microsoft.com/office/drawing/2014/main" id="{E82FEA44-39ED-487A-54EA-A16AE6A2D70D}"/>
              </a:ext>
            </a:extLst>
          </p:cNvPr>
          <p:cNvSpPr txBox="1">
            <a:spLocks noChangeArrowheads="1"/>
          </p:cNvSpPr>
          <p:nvPr/>
        </p:nvSpPr>
        <p:spPr bwMode="auto">
          <a:xfrm>
            <a:off x="539750" y="5157788"/>
            <a:ext cx="80645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5126" name="Text Box 6">
            <a:extLst>
              <a:ext uri="{FF2B5EF4-FFF2-40B4-BE49-F238E27FC236}">
                <a16:creationId xmlns:a16="http://schemas.microsoft.com/office/drawing/2014/main" id="{5E0E925D-C375-A241-CE21-7A39CC57ECF6}"/>
              </a:ext>
            </a:extLst>
          </p:cNvPr>
          <p:cNvSpPr txBox="1">
            <a:spLocks noChangeArrowheads="1"/>
          </p:cNvSpPr>
          <p:nvPr/>
        </p:nvSpPr>
        <p:spPr bwMode="auto">
          <a:xfrm>
            <a:off x="539750" y="5229225"/>
            <a:ext cx="8135938"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r>
              <a:rPr lang="en-GB" altLang="en-US" sz="2800" b="1"/>
              <a:t>Analysis</a:t>
            </a:r>
            <a:r>
              <a:rPr lang="en-GB" altLang="en-US" sz="2000"/>
              <a:t>:  Thematic analysis using axial coding facilitated by NUD*IST.  Multiple coding of data.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6">
            <a:extLst>
              <a:ext uri="{FF2B5EF4-FFF2-40B4-BE49-F238E27FC236}">
                <a16:creationId xmlns:a16="http://schemas.microsoft.com/office/drawing/2014/main" id="{7A02B487-E3E5-ED7C-11F1-AEDFA50753D4}"/>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B788E069-D140-4B0F-8F4C-04E843B191F0}" type="slidenum">
              <a:rPr lang="en-GB" altLang="en-US" sz="1400"/>
              <a:pPr eaLnBrk="1" hangingPunct="1"/>
              <a:t>5</a:t>
            </a:fld>
            <a:endParaRPr lang="en-GB" altLang="en-US" sz="1400"/>
          </a:p>
        </p:txBody>
      </p:sp>
      <p:sp>
        <p:nvSpPr>
          <p:cNvPr id="6147" name="Rectangle 2">
            <a:extLst>
              <a:ext uri="{FF2B5EF4-FFF2-40B4-BE49-F238E27FC236}">
                <a16:creationId xmlns:a16="http://schemas.microsoft.com/office/drawing/2014/main" id="{DEAB1712-992E-4287-C145-94771F33477F}"/>
              </a:ext>
            </a:extLst>
          </p:cNvPr>
          <p:cNvSpPr>
            <a:spLocks noGrp="1" noChangeArrowheads="1"/>
          </p:cNvSpPr>
          <p:nvPr>
            <p:ph type="title"/>
          </p:nvPr>
        </p:nvSpPr>
        <p:spPr>
          <a:xfrm>
            <a:off x="457200" y="274638"/>
            <a:ext cx="8229600" cy="922337"/>
          </a:xfrm>
          <a:noFill/>
          <a:ln>
            <a:solidFill>
              <a:schemeClr val="tx1"/>
            </a:solidFill>
            <a:miter lim="800000"/>
            <a:headEnd/>
            <a:tailEnd/>
          </a:ln>
        </p:spPr>
        <p:txBody>
          <a:bodyPr/>
          <a:lstStyle/>
          <a:p>
            <a:pPr eaLnBrk="1" hangingPunct="1"/>
            <a:r>
              <a:rPr lang="en-GB" altLang="en-US" sz="2800" b="1"/>
              <a:t>Participant Response Rate</a:t>
            </a:r>
            <a:r>
              <a:rPr lang="en-GB" altLang="en-US" sz="3200" b="1"/>
              <a:t> </a:t>
            </a:r>
            <a:endParaRPr lang="en-US" altLang="en-US" sz="3200" b="1"/>
          </a:p>
        </p:txBody>
      </p:sp>
      <p:sp>
        <p:nvSpPr>
          <p:cNvPr id="6148" name="Rectangle 3">
            <a:extLst>
              <a:ext uri="{FF2B5EF4-FFF2-40B4-BE49-F238E27FC236}">
                <a16:creationId xmlns:a16="http://schemas.microsoft.com/office/drawing/2014/main" id="{819FF6AF-E1CE-697E-ADE8-6634575A4D55}"/>
              </a:ext>
            </a:extLst>
          </p:cNvPr>
          <p:cNvSpPr>
            <a:spLocks noGrp="1" noChangeArrowheads="1"/>
          </p:cNvSpPr>
          <p:nvPr>
            <p:ph type="body" sz="half" idx="1"/>
          </p:nvPr>
        </p:nvSpPr>
        <p:spPr/>
        <p:txBody>
          <a:bodyPr/>
          <a:lstStyle/>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US" altLang="en-US" sz="2400"/>
          </a:p>
        </p:txBody>
      </p:sp>
      <p:graphicFrame>
        <p:nvGraphicFramePr>
          <p:cNvPr id="177263" name="Group 111">
            <a:extLst>
              <a:ext uri="{FF2B5EF4-FFF2-40B4-BE49-F238E27FC236}">
                <a16:creationId xmlns:a16="http://schemas.microsoft.com/office/drawing/2014/main" id="{36BC8ED0-6D45-63A7-77F6-203073B5A056}"/>
              </a:ext>
            </a:extLst>
          </p:cNvPr>
          <p:cNvGraphicFramePr>
            <a:graphicFrameLocks noGrp="1"/>
          </p:cNvGraphicFramePr>
          <p:nvPr>
            <p:ph sz="half" idx="2"/>
          </p:nvPr>
        </p:nvGraphicFramePr>
        <p:xfrm>
          <a:off x="611188" y="1557338"/>
          <a:ext cx="7786687" cy="4525963"/>
        </p:xfrm>
        <a:graphic>
          <a:graphicData uri="http://schemas.openxmlformats.org/drawingml/2006/table">
            <a:tbl>
              <a:tblPr/>
              <a:tblGrid>
                <a:gridCol w="1670050">
                  <a:extLst>
                    <a:ext uri="{9D8B030D-6E8A-4147-A177-3AD203B41FA5}">
                      <a16:colId xmlns:a16="http://schemas.microsoft.com/office/drawing/2014/main" val="20000"/>
                    </a:ext>
                  </a:extLst>
                </a:gridCol>
                <a:gridCol w="1063625">
                  <a:extLst>
                    <a:ext uri="{9D8B030D-6E8A-4147-A177-3AD203B41FA5}">
                      <a16:colId xmlns:a16="http://schemas.microsoft.com/office/drawing/2014/main" val="20001"/>
                    </a:ext>
                  </a:extLst>
                </a:gridCol>
                <a:gridCol w="1730375">
                  <a:extLst>
                    <a:ext uri="{9D8B030D-6E8A-4147-A177-3AD203B41FA5}">
                      <a16:colId xmlns:a16="http://schemas.microsoft.com/office/drawing/2014/main" val="20002"/>
                    </a:ext>
                  </a:extLst>
                </a:gridCol>
                <a:gridCol w="936625">
                  <a:extLst>
                    <a:ext uri="{9D8B030D-6E8A-4147-A177-3AD203B41FA5}">
                      <a16:colId xmlns:a16="http://schemas.microsoft.com/office/drawing/2014/main" val="20003"/>
                    </a:ext>
                  </a:extLst>
                </a:gridCol>
                <a:gridCol w="1566862">
                  <a:extLst>
                    <a:ext uri="{9D8B030D-6E8A-4147-A177-3AD203B41FA5}">
                      <a16:colId xmlns:a16="http://schemas.microsoft.com/office/drawing/2014/main" val="20004"/>
                    </a:ext>
                  </a:extLst>
                </a:gridCol>
                <a:gridCol w="819150">
                  <a:extLst>
                    <a:ext uri="{9D8B030D-6E8A-4147-A177-3AD203B41FA5}">
                      <a16:colId xmlns:a16="http://schemas.microsoft.com/office/drawing/2014/main" val="20005"/>
                    </a:ext>
                  </a:extLst>
                </a:gridCol>
              </a:tblGrid>
              <a:tr h="1339850">
                <a:tc gridSpan="2">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Time 1</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(upon referral)</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hMerge="1">
                  <a:txBody>
                    <a:bodyPr/>
                    <a:lstStyle/>
                    <a:p>
                      <a:endParaRPr lang="en-GB"/>
                    </a:p>
                  </a:txBody>
                  <a:tcPr/>
                </a:tc>
                <a:tc gridSpan="2">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Time 2</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(waiting to learn risk)</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hMerge="1">
                  <a:txBody>
                    <a:bodyPr/>
                    <a:lstStyle/>
                    <a:p>
                      <a:endParaRPr lang="en-GB"/>
                    </a:p>
                  </a:txBody>
                  <a:tcPr/>
                </a:tc>
                <a:tc gridSpan="2">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Time 3</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(post risk-notification)</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hMerge="1">
                  <a:txBody>
                    <a:bodyPr/>
                    <a:lstStyle/>
                    <a:p>
                      <a:endParaRPr lang="en-GB"/>
                    </a:p>
                  </a:txBody>
                  <a:tcPr/>
                </a:tc>
                <a:extLst>
                  <a:ext uri="{0D108BD9-81ED-4DB2-BD59-A6C34878D82A}">
                    <a16:rowId xmlns:a16="http://schemas.microsoft.com/office/drawing/2014/main" val="10000"/>
                  </a:ext>
                </a:extLst>
              </a:tr>
              <a:tr h="13366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Arial" pitchFamily="34" charset="0"/>
                        </a:rPr>
                        <a:t>n </a:t>
                      </a:r>
                      <a:r>
                        <a:rPr kumimoji="0" lang="en-GB" sz="1800" b="0" i="0" u="none" strike="noStrike" cap="none" normalizeH="0" baseline="0">
                          <a:ln>
                            <a:noFill/>
                          </a:ln>
                          <a:solidFill>
                            <a:schemeClr val="tx1"/>
                          </a:solidFill>
                          <a:effectLst/>
                          <a:latin typeface="Arial" pitchFamily="34" charset="0"/>
                        </a:rPr>
                        <a:t>returning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questionnaires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157</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Arial" pitchFamily="34" charset="0"/>
                        </a:rPr>
                        <a:t>n</a:t>
                      </a:r>
                      <a:r>
                        <a:rPr kumimoji="0" lang="en-GB" sz="1800" b="0" i="0" u="none" strike="noStrike" cap="none" normalizeH="0" baseline="0">
                          <a:ln>
                            <a:noFill/>
                          </a:ln>
                          <a:solidFill>
                            <a:schemeClr val="tx1"/>
                          </a:solidFill>
                          <a:effectLst/>
                          <a:latin typeface="Arial" pitchFamily="34" charset="0"/>
                        </a:rPr>
                        <a:t> returning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questionnaires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99</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Arial" pitchFamily="34" charset="0"/>
                        </a:rPr>
                        <a:t>n </a:t>
                      </a:r>
                      <a:r>
                        <a:rPr kumimoji="0" lang="en-GB" sz="1800" b="0" i="0" u="none" strike="noStrike" cap="none" normalizeH="0" baseline="0">
                          <a:ln>
                            <a:noFill/>
                          </a:ln>
                          <a:solidFill>
                            <a:schemeClr val="tx1"/>
                          </a:solidFill>
                          <a:effectLst/>
                          <a:latin typeface="Arial" pitchFamily="34" charset="0"/>
                        </a:rPr>
                        <a:t>returning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questionnaires</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56</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84943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Arial" pitchFamily="34" charset="0"/>
                        </a:rPr>
                        <a:t>n</a:t>
                      </a:r>
                      <a:r>
                        <a:rPr kumimoji="0" lang="en-GB" sz="1800" b="0" i="0" u="none" strike="noStrike" cap="none" normalizeH="0" baseline="0">
                          <a:ln>
                            <a:noFill/>
                          </a:ln>
                          <a:solidFill>
                            <a:schemeClr val="tx1"/>
                          </a:solidFill>
                          <a:effectLst/>
                          <a:latin typeface="Arial" pitchFamily="34" charset="0"/>
                        </a:rPr>
                        <a:t> providing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free-text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Comments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 of Time 1)</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97 </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(62%)</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Arial" pitchFamily="34" charset="0"/>
                        </a:rPr>
                        <a:t>n </a:t>
                      </a:r>
                      <a:r>
                        <a:rPr kumimoji="0" lang="en-GB" sz="1800" b="0" i="0" u="none" strike="noStrike" cap="none" normalizeH="0" baseline="0">
                          <a:ln>
                            <a:noFill/>
                          </a:ln>
                          <a:solidFill>
                            <a:schemeClr val="tx1"/>
                          </a:solidFill>
                          <a:effectLst/>
                          <a:latin typeface="Arial" pitchFamily="34" charset="0"/>
                        </a:rPr>
                        <a:t>providing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free-text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Comments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 of Time 2)</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62</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(63%)</a:t>
                      </a:r>
                      <a:endParaRPr kumimoji="0" lang="en-GB" sz="1800" b="0" i="0" u="none" strike="noStrike" cap="none" normalizeH="0" baseline="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Arial" pitchFamily="34" charset="0"/>
                        </a:rPr>
                        <a:t>n</a:t>
                      </a:r>
                      <a:r>
                        <a:rPr kumimoji="0" lang="en-GB" sz="1800" b="0" i="0" u="none" strike="noStrike" cap="none" normalizeH="0" baseline="0">
                          <a:ln>
                            <a:noFill/>
                          </a:ln>
                          <a:solidFill>
                            <a:schemeClr val="tx1"/>
                          </a:solidFill>
                          <a:effectLst/>
                          <a:latin typeface="Arial" pitchFamily="34" charset="0"/>
                        </a:rPr>
                        <a:t> providing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free-text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Comments </a:t>
                      </a: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Arial" pitchFamily="34" charset="0"/>
                        </a:rPr>
                        <a:t>(% of Time 3)</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Times New Roman" pitchFamily="18" charset="0"/>
                          <a:cs typeface="Times New Roman" pitchFamily="18" charset="0"/>
                        </a:rPr>
                        <a:t>36 </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Times New Roman" pitchFamily="18" charset="0"/>
                          <a:cs typeface="Times New Roman" pitchFamily="18" charset="0"/>
                        </a:rPr>
                        <a:t>(64%)</a:t>
                      </a:r>
                      <a:endParaRPr kumimoji="0" lang="en-GB" sz="1800" b="0" i="0" u="none" strike="noStrike" cap="none" normalizeH="0" baseline="0" dirty="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6">
            <a:extLst>
              <a:ext uri="{FF2B5EF4-FFF2-40B4-BE49-F238E27FC236}">
                <a16:creationId xmlns:a16="http://schemas.microsoft.com/office/drawing/2014/main" id="{6AC68115-FBB2-87AF-4BB6-1BEB8AF2560B}"/>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9EA23273-A03D-4594-ACF2-DC2C17A79039}" type="slidenum">
              <a:rPr lang="en-GB" altLang="en-US" sz="1400"/>
              <a:pPr eaLnBrk="1" hangingPunct="1"/>
              <a:t>6</a:t>
            </a:fld>
            <a:endParaRPr lang="en-GB" altLang="en-US" sz="1400"/>
          </a:p>
        </p:txBody>
      </p:sp>
      <p:sp>
        <p:nvSpPr>
          <p:cNvPr id="7171" name="Rectangle 2">
            <a:extLst>
              <a:ext uri="{FF2B5EF4-FFF2-40B4-BE49-F238E27FC236}">
                <a16:creationId xmlns:a16="http://schemas.microsoft.com/office/drawing/2014/main" id="{5C0A5012-6B9F-D35C-BEE7-7EF7D5BDF06C}"/>
              </a:ext>
            </a:extLst>
          </p:cNvPr>
          <p:cNvSpPr>
            <a:spLocks noGrp="1" noChangeArrowheads="1"/>
          </p:cNvSpPr>
          <p:nvPr>
            <p:ph type="title"/>
          </p:nvPr>
        </p:nvSpPr>
        <p:spPr>
          <a:xfrm>
            <a:off x="457200" y="274638"/>
            <a:ext cx="8229600" cy="922337"/>
          </a:xfrm>
          <a:noFill/>
          <a:ln>
            <a:solidFill>
              <a:schemeClr val="tx1"/>
            </a:solidFill>
            <a:miter lim="800000"/>
            <a:headEnd/>
            <a:tailEnd/>
          </a:ln>
        </p:spPr>
        <p:txBody>
          <a:bodyPr/>
          <a:lstStyle/>
          <a:p>
            <a:pPr eaLnBrk="1" hangingPunct="1"/>
            <a:r>
              <a:rPr lang="en-GB" altLang="en-US" sz="2800" b="1"/>
              <a:t>Sample characteristics</a:t>
            </a:r>
            <a:endParaRPr lang="en-US" altLang="en-US" sz="2800" b="1"/>
          </a:p>
        </p:txBody>
      </p:sp>
      <p:sp>
        <p:nvSpPr>
          <p:cNvPr id="7172" name="Rectangle 3">
            <a:extLst>
              <a:ext uri="{FF2B5EF4-FFF2-40B4-BE49-F238E27FC236}">
                <a16:creationId xmlns:a16="http://schemas.microsoft.com/office/drawing/2014/main" id="{2B5EED03-4DA3-321A-2DF6-8ACA15E2301F}"/>
              </a:ext>
            </a:extLst>
          </p:cNvPr>
          <p:cNvSpPr>
            <a:spLocks noGrp="1" noChangeArrowheads="1"/>
          </p:cNvSpPr>
          <p:nvPr>
            <p:ph type="body" sz="half" idx="1"/>
          </p:nvPr>
        </p:nvSpPr>
        <p:spPr/>
        <p:txBody>
          <a:bodyPr/>
          <a:lstStyle/>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GB" altLang="en-US" sz="2400"/>
          </a:p>
          <a:p>
            <a:pPr eaLnBrk="1" hangingPunct="1">
              <a:buFont typeface="Wingdings" panose="05000000000000000000" pitchFamily="2" charset="2"/>
              <a:buChar char="v"/>
            </a:pPr>
            <a:endParaRPr lang="en-US" altLang="en-US" sz="2400"/>
          </a:p>
        </p:txBody>
      </p:sp>
      <p:graphicFrame>
        <p:nvGraphicFramePr>
          <p:cNvPr id="179403" name="Group 203">
            <a:extLst>
              <a:ext uri="{FF2B5EF4-FFF2-40B4-BE49-F238E27FC236}">
                <a16:creationId xmlns:a16="http://schemas.microsoft.com/office/drawing/2014/main" id="{A9A765EF-894F-B730-4416-5DFD4EFA6A54}"/>
              </a:ext>
            </a:extLst>
          </p:cNvPr>
          <p:cNvGraphicFramePr>
            <a:graphicFrameLocks noGrp="1"/>
          </p:cNvGraphicFramePr>
          <p:nvPr>
            <p:ph sz="half" idx="2"/>
          </p:nvPr>
        </p:nvGraphicFramePr>
        <p:xfrm>
          <a:off x="468313" y="1628775"/>
          <a:ext cx="8075612" cy="2468844"/>
        </p:xfrm>
        <a:graphic>
          <a:graphicData uri="http://schemas.openxmlformats.org/drawingml/2006/table">
            <a:tbl>
              <a:tblPr/>
              <a:tblGrid>
                <a:gridCol w="1803400">
                  <a:extLst>
                    <a:ext uri="{9D8B030D-6E8A-4147-A177-3AD203B41FA5}">
                      <a16:colId xmlns:a16="http://schemas.microsoft.com/office/drawing/2014/main" val="20000"/>
                    </a:ext>
                  </a:extLst>
                </a:gridCol>
                <a:gridCol w="2420937">
                  <a:extLst>
                    <a:ext uri="{9D8B030D-6E8A-4147-A177-3AD203B41FA5}">
                      <a16:colId xmlns:a16="http://schemas.microsoft.com/office/drawing/2014/main" val="20001"/>
                    </a:ext>
                  </a:extLst>
                </a:gridCol>
                <a:gridCol w="2471738">
                  <a:extLst>
                    <a:ext uri="{9D8B030D-6E8A-4147-A177-3AD203B41FA5}">
                      <a16:colId xmlns:a16="http://schemas.microsoft.com/office/drawing/2014/main" val="20002"/>
                    </a:ext>
                  </a:extLst>
                </a:gridCol>
                <a:gridCol w="725487">
                  <a:extLst>
                    <a:ext uri="{9D8B030D-6E8A-4147-A177-3AD203B41FA5}">
                      <a16:colId xmlns:a16="http://schemas.microsoft.com/office/drawing/2014/main" val="20003"/>
                    </a:ext>
                  </a:extLst>
                </a:gridCol>
                <a:gridCol w="654050">
                  <a:extLst>
                    <a:ext uri="{9D8B030D-6E8A-4147-A177-3AD203B41FA5}">
                      <a16:colId xmlns:a16="http://schemas.microsoft.com/office/drawing/2014/main" val="20004"/>
                    </a:ext>
                  </a:extLst>
                </a:gridCol>
              </a:tblGrid>
              <a:tr h="63999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Women providing free-text comments </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Women not providing free-text comments)</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365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Variable</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Times New Roman" pitchFamily="18" charset="0"/>
                          <a:cs typeface="Times New Roman" pitchFamily="18" charset="0"/>
                        </a:rPr>
                        <a:t>n</a:t>
                      </a:r>
                      <a:r>
                        <a:rPr kumimoji="0" lang="en-GB" sz="1800" b="0" i="0" u="none" strike="noStrike" cap="none" normalizeH="0" baseline="0">
                          <a:ln>
                            <a:noFill/>
                          </a:ln>
                          <a:solidFill>
                            <a:schemeClr val="tx1"/>
                          </a:solidFill>
                          <a:effectLst/>
                          <a:latin typeface="Times New Roman" pitchFamily="18" charset="0"/>
                          <a:cs typeface="Times New Roman" pitchFamily="18" charset="0"/>
                        </a:rPr>
                        <a:t>* (%)</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1" u="none" strike="noStrike" cap="none" normalizeH="0" baseline="0">
                          <a:ln>
                            <a:noFill/>
                          </a:ln>
                          <a:solidFill>
                            <a:schemeClr val="tx1"/>
                          </a:solidFill>
                          <a:effectLst/>
                          <a:latin typeface="Times New Roman" pitchFamily="18" charset="0"/>
                          <a:cs typeface="Times New Roman" pitchFamily="18" charset="0"/>
                        </a:rPr>
                        <a:t>n*</a:t>
                      </a:r>
                      <a:r>
                        <a:rPr kumimoji="0" lang="en-GB" sz="1800" b="0" i="0" u="none" strike="noStrike" cap="none" normalizeH="0" baseline="0">
                          <a:ln>
                            <a:noFill/>
                          </a:ln>
                          <a:solidFill>
                            <a:schemeClr val="tx1"/>
                          </a:solidFill>
                          <a:effectLst/>
                          <a:latin typeface="Times New Roman" pitchFamily="18" charset="0"/>
                          <a:cs typeface="Times New Roman" pitchFamily="18" charset="0"/>
                        </a:rPr>
                        <a:t> (%)</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ea typeface="Times New Roman" pitchFamily="18" charset="0"/>
                          <a:cs typeface="Arial" pitchFamily="34" charset="0"/>
                          <a:sym typeface="Symbol" pitchFamily="18" charset="2"/>
                        </a:rPr>
                        <a:t></a:t>
                      </a:r>
                      <a:r>
                        <a:rPr kumimoji="0" lang="en-GB" sz="1800" b="0" i="0" u="none" strike="noStrike" cap="none" normalizeH="0" baseline="0">
                          <a:ln>
                            <a:noFill/>
                          </a:ln>
                          <a:solidFill>
                            <a:schemeClr val="tx1"/>
                          </a:solidFill>
                          <a:effectLst/>
                          <a:latin typeface="Times New Roman" pitchFamily="18" charset="0"/>
                          <a:ea typeface="Times New Roman" pitchFamily="18" charset="0"/>
                          <a:cs typeface="Arial" pitchFamily="34" charset="0"/>
                        </a:rPr>
                        <a:t>2</a:t>
                      </a:r>
                      <a:endParaRPr kumimoji="0" lang="en-GB" sz="1800" b="0" i="0" u="none" strike="noStrike" cap="none" normalizeH="0" baseline="0">
                        <a:ln>
                          <a:noFill/>
                        </a:ln>
                        <a:solidFill>
                          <a:schemeClr val="tx1"/>
                        </a:solidFill>
                        <a:effectLst/>
                        <a:latin typeface="Times New Roman" pitchFamily="18" charset="0"/>
                        <a:ea typeface="Times New Roman" pitchFamily="18" charset="0"/>
                        <a:cs typeface="Arial" pitchFamily="34" charset="0"/>
                        <a:sym typeface="Symbol" pitchFamily="18" charset="2"/>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P</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46285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a:ln>
                            <a:noFill/>
                          </a:ln>
                          <a:solidFill>
                            <a:schemeClr val="tx1"/>
                          </a:solidFill>
                          <a:effectLst/>
                          <a:latin typeface="Times New Roman" pitchFamily="18" charset="0"/>
                          <a:cs typeface="Times New Roman" pitchFamily="18" charset="0"/>
                        </a:rPr>
                        <a:t>Level of distress at baseline </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High </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Moderate</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Low</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            Total n= 97 </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 47 (49.0)</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16 (16.7)</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33 (34.4)</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Total n = 60</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16 (28.6)</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11 (9.9)</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29 (51.8)</a:t>
                      </a:r>
                      <a:endParaRPr kumimoji="0" lang="en-US" sz="1800" b="0" i="0" u="none" strike="noStrike" cap="none" normalizeH="0" baseline="0">
                        <a:ln>
                          <a:noFill/>
                        </a:ln>
                        <a:solidFill>
                          <a:schemeClr val="tx1"/>
                        </a:solidFill>
                        <a:effectLst/>
                        <a:latin typeface="Times New Roman" pitchFamily="18" charset="0"/>
                        <a:cs typeface="Times New Roman" pitchFamily="18"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6.35</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Times New Roman" pitchFamily="18" charset="0"/>
                        <a:cs typeface="Times New Roman" pitchFamily="18" charset="0"/>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a:ln>
                            <a:noFill/>
                          </a:ln>
                          <a:solidFill>
                            <a:schemeClr val="tx1"/>
                          </a:solidFill>
                          <a:effectLst/>
                          <a:latin typeface="Times New Roman" pitchFamily="18" charset="0"/>
                          <a:cs typeface="Times New Roman" pitchFamily="18" charset="0"/>
                        </a:rPr>
                        <a:t>0.04</a:t>
                      </a:r>
                      <a:endParaRPr kumimoji="0" lang="en-GB" sz="1800" b="0" i="0" u="none" strike="noStrike" cap="none" normalizeH="0" baseline="0">
                        <a:ln>
                          <a:noFill/>
                        </a:ln>
                        <a:solidFill>
                          <a:schemeClr val="tx1"/>
                        </a:solidFill>
                        <a:effectLst/>
                        <a:latin typeface="Arial" pitchFamily="34" charset="0"/>
                      </a:endParaRPr>
                    </a:p>
                  </a:txBody>
                  <a:tcPr marT="45714" marB="45714"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bl>
          </a:graphicData>
        </a:graphic>
      </p:graphicFrame>
      <p:sp>
        <p:nvSpPr>
          <p:cNvPr id="7199" name="Text Box 204">
            <a:extLst>
              <a:ext uri="{FF2B5EF4-FFF2-40B4-BE49-F238E27FC236}">
                <a16:creationId xmlns:a16="http://schemas.microsoft.com/office/drawing/2014/main" id="{6D4F851C-8791-345C-F016-3B1570675508}"/>
              </a:ext>
            </a:extLst>
          </p:cNvPr>
          <p:cNvSpPr txBox="1">
            <a:spLocks noChangeArrowheads="1"/>
          </p:cNvSpPr>
          <p:nvPr/>
        </p:nvSpPr>
        <p:spPr bwMode="auto">
          <a:xfrm>
            <a:off x="539750" y="4076700"/>
            <a:ext cx="8064500" cy="2154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r>
              <a:rPr lang="en-GB" altLang="en-US" sz="1400"/>
              <a:t>* not all n’s will add up to total number due to missing numbers and not all categories being displayed.</a:t>
            </a:r>
            <a:r>
              <a:rPr lang="en-GB" altLang="en-US" sz="1600"/>
              <a:t> </a:t>
            </a:r>
          </a:p>
          <a:p>
            <a:pPr eaLnBrk="1" hangingPunct="1">
              <a:spcBef>
                <a:spcPct val="50000"/>
              </a:spcBef>
              <a:buFontTx/>
              <a:buChar char="•"/>
            </a:pPr>
            <a:endParaRPr lang="en-GB" altLang="en-US" sz="1600"/>
          </a:p>
          <a:p>
            <a:pPr eaLnBrk="1" hangingPunct="1">
              <a:spcBef>
                <a:spcPct val="50000"/>
              </a:spcBef>
              <a:buFontTx/>
              <a:buChar char="•"/>
            </a:pPr>
            <a:r>
              <a:rPr lang="en-GB" altLang="en-US" sz="1800"/>
              <a:t>No other sig. differences between groups on distress at Time 2 or Time 3</a:t>
            </a:r>
          </a:p>
          <a:p>
            <a:pPr eaLnBrk="1" hangingPunct="1">
              <a:spcBef>
                <a:spcPct val="50000"/>
              </a:spcBef>
              <a:buFontTx/>
              <a:buChar char="•"/>
            </a:pPr>
            <a:endParaRPr lang="en-GB" altLang="en-US" sz="1800"/>
          </a:p>
          <a:p>
            <a:pPr eaLnBrk="1" hangingPunct="1">
              <a:spcBef>
                <a:spcPct val="50000"/>
              </a:spcBef>
              <a:buFontTx/>
              <a:buChar char="•"/>
            </a:pPr>
            <a:r>
              <a:rPr lang="en-GB" altLang="en-US" sz="1800"/>
              <a:t>No significant differences in demographic variables or study group </a:t>
            </a:r>
            <a:endParaRPr lang="en-US" altLang="en-US" sz="1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3">
            <a:extLst>
              <a:ext uri="{FF2B5EF4-FFF2-40B4-BE49-F238E27FC236}">
                <a16:creationId xmlns:a16="http://schemas.microsoft.com/office/drawing/2014/main" id="{A25FADF4-EAD7-0A18-A088-7EBB73B78AC5}"/>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1ECCC42E-D6BB-4FC6-A39E-4B29EBAFEA78}" type="slidenum">
              <a:rPr lang="en-GB" altLang="en-US" sz="1400"/>
              <a:pPr eaLnBrk="1" hangingPunct="1"/>
              <a:t>7</a:t>
            </a:fld>
            <a:endParaRPr lang="en-GB" altLang="en-US" sz="1400"/>
          </a:p>
        </p:txBody>
      </p:sp>
      <p:sp>
        <p:nvSpPr>
          <p:cNvPr id="8195" name="Text Box 6">
            <a:extLst>
              <a:ext uri="{FF2B5EF4-FFF2-40B4-BE49-F238E27FC236}">
                <a16:creationId xmlns:a16="http://schemas.microsoft.com/office/drawing/2014/main" id="{02C0FF3A-7705-2F99-336C-DCEBC1972A84}"/>
              </a:ext>
            </a:extLst>
          </p:cNvPr>
          <p:cNvSpPr txBox="1">
            <a:spLocks noChangeArrowheads="1"/>
          </p:cNvSpPr>
          <p:nvPr/>
        </p:nvSpPr>
        <p:spPr bwMode="auto">
          <a:xfrm>
            <a:off x="755650" y="2060575"/>
            <a:ext cx="7991475" cy="301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buFont typeface="Wingdings" panose="05000000000000000000" pitchFamily="2" charset="2"/>
              <a:buChar char="v"/>
            </a:pPr>
            <a:r>
              <a:rPr lang="en-GB" altLang="en-US" sz="2400"/>
              <a:t>Motivation for undergoing cancer genetic risk assessment</a:t>
            </a:r>
          </a:p>
          <a:p>
            <a:pPr eaLnBrk="1" hangingPunct="1">
              <a:spcBef>
                <a:spcPct val="50000"/>
              </a:spcBef>
              <a:buFont typeface="Wingdings" panose="05000000000000000000" pitchFamily="2" charset="2"/>
              <a:buChar char="v"/>
            </a:pPr>
            <a:endParaRPr lang="en-GB" altLang="en-US" sz="2400"/>
          </a:p>
          <a:p>
            <a:pPr eaLnBrk="1" hangingPunct="1">
              <a:spcBef>
                <a:spcPct val="50000"/>
              </a:spcBef>
              <a:buFont typeface="Wingdings" panose="05000000000000000000" pitchFamily="2" charset="2"/>
              <a:buChar char="v"/>
            </a:pPr>
            <a:r>
              <a:rPr lang="en-GB" altLang="en-US" sz="2400"/>
              <a:t>Anxieties about genetic risk assessment</a:t>
            </a:r>
          </a:p>
          <a:p>
            <a:pPr algn="ctr" eaLnBrk="1" hangingPunct="1">
              <a:spcBef>
                <a:spcPct val="50000"/>
              </a:spcBef>
            </a:pPr>
            <a:endParaRPr lang="en-GB" altLang="en-US" sz="2400"/>
          </a:p>
          <a:p>
            <a:pPr eaLnBrk="1" hangingPunct="1">
              <a:spcBef>
                <a:spcPct val="50000"/>
              </a:spcBef>
              <a:buFont typeface="Wingdings" panose="05000000000000000000" pitchFamily="2" charset="2"/>
              <a:buChar char="v"/>
            </a:pPr>
            <a:r>
              <a:rPr lang="en-GB" altLang="en-US" sz="2400"/>
              <a:t>Impact of receiving risk assessment results</a:t>
            </a:r>
            <a:endParaRPr lang="en-US" altLang="en-US" sz="2400"/>
          </a:p>
        </p:txBody>
      </p:sp>
      <p:sp>
        <p:nvSpPr>
          <p:cNvPr id="8196" name="Rectangle 7">
            <a:extLst>
              <a:ext uri="{FF2B5EF4-FFF2-40B4-BE49-F238E27FC236}">
                <a16:creationId xmlns:a16="http://schemas.microsoft.com/office/drawing/2014/main" id="{ECD197CE-48E8-7399-A728-509A0337F785}"/>
              </a:ext>
            </a:extLst>
          </p:cNvPr>
          <p:cNvSpPr>
            <a:spLocks noChangeArrowheads="1"/>
          </p:cNvSpPr>
          <p:nvPr/>
        </p:nvSpPr>
        <p:spPr bwMode="auto">
          <a:xfrm>
            <a:off x="611188" y="260350"/>
            <a:ext cx="7993062" cy="9080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800" b="1">
                <a:solidFill>
                  <a:schemeClr val="tx2"/>
                </a:solidFill>
              </a:rPr>
              <a:t> </a:t>
            </a:r>
            <a:endParaRPr lang="en-US" altLang="en-US" sz="2800" b="1">
              <a:solidFill>
                <a:schemeClr val="tx2"/>
              </a:solidFill>
            </a:endParaRPr>
          </a:p>
        </p:txBody>
      </p:sp>
      <p:sp>
        <p:nvSpPr>
          <p:cNvPr id="8197" name="Text Box 9">
            <a:extLst>
              <a:ext uri="{FF2B5EF4-FFF2-40B4-BE49-F238E27FC236}">
                <a16:creationId xmlns:a16="http://schemas.microsoft.com/office/drawing/2014/main" id="{35EFBCE3-2555-F0DF-1F54-5E9255551278}"/>
              </a:ext>
            </a:extLst>
          </p:cNvPr>
          <p:cNvSpPr txBox="1">
            <a:spLocks noChangeArrowheads="1"/>
          </p:cNvSpPr>
          <p:nvPr/>
        </p:nvSpPr>
        <p:spPr bwMode="auto">
          <a:xfrm>
            <a:off x="1835150" y="476250"/>
            <a:ext cx="64087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800" b="1"/>
              <a:t>Thematic Analysis: Results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3">
            <a:extLst>
              <a:ext uri="{FF2B5EF4-FFF2-40B4-BE49-F238E27FC236}">
                <a16:creationId xmlns:a16="http://schemas.microsoft.com/office/drawing/2014/main" id="{A6A2A717-1006-0101-6E18-46776B27DEB6}"/>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34DFFB74-9EE8-4A7C-AF28-88F29DBCF130}" type="slidenum">
              <a:rPr lang="en-GB" altLang="en-US" sz="1400"/>
              <a:pPr eaLnBrk="1" hangingPunct="1"/>
              <a:t>8</a:t>
            </a:fld>
            <a:endParaRPr lang="en-GB" altLang="en-US" sz="1400"/>
          </a:p>
        </p:txBody>
      </p:sp>
      <p:sp>
        <p:nvSpPr>
          <p:cNvPr id="9219" name="Text Box 2">
            <a:extLst>
              <a:ext uri="{FF2B5EF4-FFF2-40B4-BE49-F238E27FC236}">
                <a16:creationId xmlns:a16="http://schemas.microsoft.com/office/drawing/2014/main" id="{F3EF6C2D-6246-330A-39CC-78D085BB998E}"/>
              </a:ext>
            </a:extLst>
          </p:cNvPr>
          <p:cNvSpPr txBox="1">
            <a:spLocks noChangeArrowheads="1"/>
          </p:cNvSpPr>
          <p:nvPr/>
        </p:nvSpPr>
        <p:spPr bwMode="auto">
          <a:xfrm>
            <a:off x="762000" y="381000"/>
            <a:ext cx="7315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
        <p:nvSpPr>
          <p:cNvPr id="9220" name="Text Box 3">
            <a:extLst>
              <a:ext uri="{FF2B5EF4-FFF2-40B4-BE49-F238E27FC236}">
                <a16:creationId xmlns:a16="http://schemas.microsoft.com/office/drawing/2014/main" id="{F929E107-E46A-3346-5254-97CF35AE381E}"/>
              </a:ext>
            </a:extLst>
          </p:cNvPr>
          <p:cNvSpPr txBox="1">
            <a:spLocks noChangeArrowheads="1"/>
          </p:cNvSpPr>
          <p:nvPr/>
        </p:nvSpPr>
        <p:spPr bwMode="auto">
          <a:xfrm>
            <a:off x="539750" y="260350"/>
            <a:ext cx="8153400" cy="100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spcBef>
                <a:spcPct val="50000"/>
              </a:spcBef>
            </a:pPr>
            <a:r>
              <a:rPr lang="en-GB" altLang="en-US" sz="2400" b="1"/>
              <a:t>Impact of referral: </a:t>
            </a:r>
          </a:p>
          <a:p>
            <a:pPr algn="ctr" eaLnBrk="1" hangingPunct="1">
              <a:spcBef>
                <a:spcPct val="50000"/>
              </a:spcBef>
            </a:pPr>
            <a:r>
              <a:rPr lang="en-GB" altLang="en-US" sz="2400" b="1"/>
              <a:t>Perceived ability to cope</a:t>
            </a:r>
          </a:p>
        </p:txBody>
      </p:sp>
      <p:sp>
        <p:nvSpPr>
          <p:cNvPr id="203780" name="AutoShape 4">
            <a:extLst>
              <a:ext uri="{FF2B5EF4-FFF2-40B4-BE49-F238E27FC236}">
                <a16:creationId xmlns:a16="http://schemas.microsoft.com/office/drawing/2014/main" id="{768469C6-02DF-E9FA-1475-A3595207AB6B}"/>
              </a:ext>
            </a:extLst>
          </p:cNvPr>
          <p:cNvSpPr>
            <a:spLocks noChangeArrowheads="1"/>
          </p:cNvSpPr>
          <p:nvPr/>
        </p:nvSpPr>
        <p:spPr bwMode="auto">
          <a:xfrm>
            <a:off x="323850" y="1412875"/>
            <a:ext cx="3403600" cy="4032250"/>
          </a:xfrm>
          <a:prstGeom prst="wedgeRoundRectCallout">
            <a:avLst>
              <a:gd name="adj1" fmla="val 70384"/>
              <a:gd name="adj2" fmla="val -11495"/>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to worry and perhaps think you have an increased risk is very different from seeing it written in black and white that you are definitely at an increased risk.  I am not sure how I will react when my assessment is made </a:t>
            </a:r>
          </a:p>
          <a:p>
            <a:pPr algn="ctr" eaLnBrk="1" hangingPunct="1"/>
            <a:r>
              <a:rPr lang="en-GB" altLang="en-US" sz="2000"/>
              <a:t>[1231, T1]</a:t>
            </a:r>
          </a:p>
        </p:txBody>
      </p:sp>
      <p:sp>
        <p:nvSpPr>
          <p:cNvPr id="203782" name="AutoShape 6">
            <a:extLst>
              <a:ext uri="{FF2B5EF4-FFF2-40B4-BE49-F238E27FC236}">
                <a16:creationId xmlns:a16="http://schemas.microsoft.com/office/drawing/2014/main" id="{D37AEC2B-9776-5B52-FA9D-CA42D06E691F}"/>
              </a:ext>
            </a:extLst>
          </p:cNvPr>
          <p:cNvSpPr>
            <a:spLocks noChangeArrowheads="1"/>
          </p:cNvSpPr>
          <p:nvPr/>
        </p:nvSpPr>
        <p:spPr bwMode="auto">
          <a:xfrm>
            <a:off x="4500563" y="3789363"/>
            <a:ext cx="3886200" cy="2376487"/>
          </a:xfrm>
          <a:prstGeom prst="wedgeRoundRectCallout">
            <a:avLst>
              <a:gd name="adj1" fmla="val -118014"/>
              <a:gd name="adj2" fmla="val 52005"/>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US" altLang="en-US" sz="2000" b="1"/>
              <a:t>If I find I have a genetic link I will probably worry all the time.  I am not very good at coping with problems but feel it is the right thing to do</a:t>
            </a:r>
          </a:p>
          <a:p>
            <a:pPr algn="ctr" eaLnBrk="1" hangingPunct="1"/>
            <a:r>
              <a:rPr lang="en-US" altLang="en-US" sz="2000"/>
              <a:t>[2019, T1]</a:t>
            </a:r>
          </a:p>
        </p:txBody>
      </p:sp>
      <p:sp>
        <p:nvSpPr>
          <p:cNvPr id="9223" name="Text Box 7">
            <a:extLst>
              <a:ext uri="{FF2B5EF4-FFF2-40B4-BE49-F238E27FC236}">
                <a16:creationId xmlns:a16="http://schemas.microsoft.com/office/drawing/2014/main" id="{DF8A634B-6DDD-9A65-B01D-A5B78DE52391}"/>
              </a:ext>
            </a:extLst>
          </p:cNvPr>
          <p:cNvSpPr txBox="1">
            <a:spLocks noChangeArrowheads="1"/>
          </p:cNvSpPr>
          <p:nvPr/>
        </p:nvSpPr>
        <p:spPr bwMode="auto">
          <a:xfrm>
            <a:off x="685800" y="1600200"/>
            <a:ext cx="3200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9224" name="Text Box 8">
            <a:extLst>
              <a:ext uri="{FF2B5EF4-FFF2-40B4-BE49-F238E27FC236}">
                <a16:creationId xmlns:a16="http://schemas.microsoft.com/office/drawing/2014/main" id="{7C7F47CC-7DA3-80E2-3368-F85ABA8F8AD0}"/>
              </a:ext>
            </a:extLst>
          </p:cNvPr>
          <p:cNvSpPr txBox="1">
            <a:spLocks noChangeArrowheads="1"/>
          </p:cNvSpPr>
          <p:nvPr/>
        </p:nvSpPr>
        <p:spPr bwMode="auto">
          <a:xfrm>
            <a:off x="838200" y="4953000"/>
            <a:ext cx="3200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endParaRPr lang="en-US" altLang="en-US" sz="2000"/>
          </a:p>
        </p:txBody>
      </p:sp>
      <p:sp>
        <p:nvSpPr>
          <p:cNvPr id="9225" name="Text Box 9">
            <a:extLst>
              <a:ext uri="{FF2B5EF4-FFF2-40B4-BE49-F238E27FC236}">
                <a16:creationId xmlns:a16="http://schemas.microsoft.com/office/drawing/2014/main" id="{42FA030D-DEB6-DAE4-7506-0D1AC6576DFC}"/>
              </a:ext>
            </a:extLst>
          </p:cNvPr>
          <p:cNvSpPr txBox="1">
            <a:spLocks noChangeArrowheads="1"/>
          </p:cNvSpPr>
          <p:nvPr/>
        </p:nvSpPr>
        <p:spPr bwMode="auto">
          <a:xfrm>
            <a:off x="323850" y="1557338"/>
            <a:ext cx="3810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endParaRPr lang="en-US" altLang="en-US" sz="2000"/>
          </a:p>
        </p:txBody>
      </p:sp>
      <p:sp>
        <p:nvSpPr>
          <p:cNvPr id="203786" name="AutoShape 10">
            <a:extLst>
              <a:ext uri="{FF2B5EF4-FFF2-40B4-BE49-F238E27FC236}">
                <a16:creationId xmlns:a16="http://schemas.microsoft.com/office/drawing/2014/main" id="{A8408521-6672-CC07-9DF9-7F656871E010}"/>
              </a:ext>
            </a:extLst>
          </p:cNvPr>
          <p:cNvSpPr>
            <a:spLocks noChangeArrowheads="1"/>
          </p:cNvSpPr>
          <p:nvPr/>
        </p:nvSpPr>
        <p:spPr bwMode="auto">
          <a:xfrm>
            <a:off x="4787900" y="1268413"/>
            <a:ext cx="3959225" cy="2016125"/>
          </a:xfrm>
          <a:prstGeom prst="wedgeEllipseCallout">
            <a:avLst>
              <a:gd name="adj1" fmla="val -62949"/>
              <a:gd name="adj2" fmla="val 59292"/>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spcBef>
                <a:spcPct val="50000"/>
              </a:spcBef>
            </a:pPr>
            <a:r>
              <a:rPr lang="en-GB" altLang="en-US" sz="2000" b="1"/>
              <a:t>Is ignorance bliss?  What will I gain by knowing the truth?     </a:t>
            </a:r>
            <a:r>
              <a:rPr lang="en-GB" altLang="en-US" sz="2000"/>
              <a:t>[1032, T1]</a:t>
            </a:r>
          </a:p>
          <a:p>
            <a:pPr algn="ctr" eaLnBrk="1" hangingPunct="1"/>
            <a:endParaRPr lang="en-GB" altLang="en-US" sz="2000"/>
          </a:p>
        </p:txBody>
      </p:sp>
    </p:spTree>
  </p:cSld>
  <p:clrMapOvr>
    <a:masterClrMapping/>
  </p:clrMapOvr>
  <p:transition advTm="3424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3780"/>
                                        </p:tgtEl>
                                        <p:attrNameLst>
                                          <p:attrName>style.visibility</p:attrName>
                                        </p:attrNameLst>
                                      </p:cBhvr>
                                      <p:to>
                                        <p:strVal val="visible"/>
                                      </p:to>
                                    </p:set>
                                    <p:anim calcmode="lin" valueType="num">
                                      <p:cBhvr additive="base">
                                        <p:cTn id="7" dur="500" fill="hold"/>
                                        <p:tgtEl>
                                          <p:spTgt spid="203780"/>
                                        </p:tgtEl>
                                        <p:attrNameLst>
                                          <p:attrName>ppt_x</p:attrName>
                                        </p:attrNameLst>
                                      </p:cBhvr>
                                      <p:tavLst>
                                        <p:tav tm="0">
                                          <p:val>
                                            <p:strVal val="0-#ppt_w/2"/>
                                          </p:val>
                                        </p:tav>
                                        <p:tav tm="100000">
                                          <p:val>
                                            <p:strVal val="#ppt_x"/>
                                          </p:val>
                                        </p:tav>
                                      </p:tavLst>
                                    </p:anim>
                                    <p:anim calcmode="lin" valueType="num">
                                      <p:cBhvr additive="base">
                                        <p:cTn id="8" dur="500" fill="hold"/>
                                        <p:tgtEl>
                                          <p:spTgt spid="20378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3782"/>
                                        </p:tgtEl>
                                        <p:attrNameLst>
                                          <p:attrName>style.visibility</p:attrName>
                                        </p:attrNameLst>
                                      </p:cBhvr>
                                      <p:to>
                                        <p:strVal val="visible"/>
                                      </p:to>
                                    </p:set>
                                    <p:anim calcmode="lin" valueType="num">
                                      <p:cBhvr additive="base">
                                        <p:cTn id="13" dur="500" fill="hold"/>
                                        <p:tgtEl>
                                          <p:spTgt spid="203782"/>
                                        </p:tgtEl>
                                        <p:attrNameLst>
                                          <p:attrName>ppt_x</p:attrName>
                                        </p:attrNameLst>
                                      </p:cBhvr>
                                      <p:tavLst>
                                        <p:tav tm="0">
                                          <p:val>
                                            <p:strVal val="#ppt_x"/>
                                          </p:val>
                                        </p:tav>
                                        <p:tav tm="100000">
                                          <p:val>
                                            <p:strVal val="#ppt_x"/>
                                          </p:val>
                                        </p:tav>
                                      </p:tavLst>
                                    </p:anim>
                                    <p:anim calcmode="lin" valueType="num">
                                      <p:cBhvr additive="base">
                                        <p:cTn id="14" dur="500" fill="hold"/>
                                        <p:tgtEl>
                                          <p:spTgt spid="203782"/>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203786"/>
                                        </p:tgtEl>
                                        <p:attrNameLst>
                                          <p:attrName>style.visibility</p:attrName>
                                        </p:attrNameLst>
                                      </p:cBhvr>
                                      <p:to>
                                        <p:strVal val="visible"/>
                                      </p:to>
                                    </p:set>
                                    <p:anim calcmode="lin" valueType="num">
                                      <p:cBhvr additive="base">
                                        <p:cTn id="19" dur="1000" fill="hold"/>
                                        <p:tgtEl>
                                          <p:spTgt spid="203786"/>
                                        </p:tgtEl>
                                        <p:attrNameLst>
                                          <p:attrName>ppt_x</p:attrName>
                                        </p:attrNameLst>
                                      </p:cBhvr>
                                      <p:tavLst>
                                        <p:tav tm="0">
                                          <p:val>
                                            <p:strVal val="1+#ppt_w/2"/>
                                          </p:val>
                                        </p:tav>
                                        <p:tav tm="100000">
                                          <p:val>
                                            <p:strVal val="#ppt_x"/>
                                          </p:val>
                                        </p:tav>
                                      </p:tavLst>
                                    </p:anim>
                                    <p:anim calcmode="lin" valueType="num">
                                      <p:cBhvr additive="base">
                                        <p:cTn id="20" dur="1000" fill="hold"/>
                                        <p:tgtEl>
                                          <p:spTgt spid="20378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780" grpId="0" animBg="1"/>
      <p:bldP spid="203782" grpId="0" animBg="1"/>
      <p:bldP spid="20378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a:extLst>
              <a:ext uri="{FF2B5EF4-FFF2-40B4-BE49-F238E27FC236}">
                <a16:creationId xmlns:a16="http://schemas.microsoft.com/office/drawing/2014/main" id="{5B52021F-0A4F-61E7-289C-F1B853D74422}"/>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33981D18-8FE2-4327-A88F-1696FDEED93F}" type="slidenum">
              <a:rPr lang="en-GB" altLang="en-US" sz="1400"/>
              <a:pPr eaLnBrk="1" hangingPunct="1"/>
              <a:t>9</a:t>
            </a:fld>
            <a:endParaRPr lang="en-GB" altLang="en-US" sz="1400"/>
          </a:p>
        </p:txBody>
      </p:sp>
      <p:sp>
        <p:nvSpPr>
          <p:cNvPr id="10243" name="Rectangle 2">
            <a:extLst>
              <a:ext uri="{FF2B5EF4-FFF2-40B4-BE49-F238E27FC236}">
                <a16:creationId xmlns:a16="http://schemas.microsoft.com/office/drawing/2014/main" id="{1E7F6ABC-FA85-1ED6-668C-5ADD6342816F}"/>
              </a:ext>
            </a:extLst>
          </p:cNvPr>
          <p:cNvSpPr>
            <a:spLocks noGrp="1" noChangeArrowheads="1"/>
          </p:cNvSpPr>
          <p:nvPr>
            <p:ph type="title"/>
          </p:nvPr>
        </p:nvSpPr>
        <p:spPr>
          <a:xfrm>
            <a:off x="395288" y="0"/>
            <a:ext cx="8229600" cy="1081088"/>
          </a:xfrm>
          <a:noFill/>
        </p:spPr>
        <p:txBody>
          <a:bodyPr/>
          <a:lstStyle/>
          <a:p>
            <a:pPr eaLnBrk="1" hangingPunct="1"/>
            <a:r>
              <a:rPr lang="en-GB" altLang="en-US" sz="2400" b="1"/>
              <a:t>Collecting Family History Information</a:t>
            </a:r>
          </a:p>
        </p:txBody>
      </p:sp>
      <p:sp>
        <p:nvSpPr>
          <p:cNvPr id="186371" name="AutoShape 3">
            <a:extLst>
              <a:ext uri="{FF2B5EF4-FFF2-40B4-BE49-F238E27FC236}">
                <a16:creationId xmlns:a16="http://schemas.microsoft.com/office/drawing/2014/main" id="{D1783356-0CE9-0E92-964D-B281743D464F}"/>
              </a:ext>
            </a:extLst>
          </p:cNvPr>
          <p:cNvSpPr>
            <a:spLocks noChangeArrowheads="1"/>
          </p:cNvSpPr>
          <p:nvPr/>
        </p:nvSpPr>
        <p:spPr bwMode="auto">
          <a:xfrm>
            <a:off x="250825" y="908050"/>
            <a:ext cx="3671888" cy="3673475"/>
          </a:xfrm>
          <a:prstGeom prst="wedgeEllipseCallout">
            <a:avLst>
              <a:gd name="adj1" fmla="val 66472"/>
              <a:gd name="adj2" fmla="val 4579"/>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My family history has turned out to be quite complicated which has worried me.  I've also found it really difficult to get the information together </a:t>
            </a:r>
            <a:r>
              <a:rPr lang="en-GB" altLang="en-US" sz="2000"/>
              <a:t> [1386, T2]</a:t>
            </a:r>
          </a:p>
        </p:txBody>
      </p:sp>
      <p:sp>
        <p:nvSpPr>
          <p:cNvPr id="186372" name="AutoShape 4">
            <a:extLst>
              <a:ext uri="{FF2B5EF4-FFF2-40B4-BE49-F238E27FC236}">
                <a16:creationId xmlns:a16="http://schemas.microsoft.com/office/drawing/2014/main" id="{CEB27EAC-B513-04A5-94C5-E7E7580C3BAE}"/>
              </a:ext>
            </a:extLst>
          </p:cNvPr>
          <p:cNvSpPr>
            <a:spLocks noChangeArrowheads="1"/>
          </p:cNvSpPr>
          <p:nvPr/>
        </p:nvSpPr>
        <p:spPr bwMode="auto">
          <a:xfrm>
            <a:off x="4859338" y="1052513"/>
            <a:ext cx="3887787" cy="2952750"/>
          </a:xfrm>
          <a:prstGeom prst="wedgeRoundRectCallout">
            <a:avLst>
              <a:gd name="adj1" fmla="val -86259"/>
              <a:gd name="adj2" fmla="val -45000"/>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Caused some anxiety at contacting more distant, elderly relatives, felt I was intruding on their privacy. Concerned regarding accuracy of relative’s information due to age and mental capabilities</a:t>
            </a:r>
            <a:r>
              <a:rPr lang="en-GB" altLang="en-US" sz="2000"/>
              <a:t> </a:t>
            </a:r>
          </a:p>
          <a:p>
            <a:pPr algn="ctr" eaLnBrk="1" hangingPunct="1"/>
            <a:r>
              <a:rPr lang="en-GB" altLang="en-US" sz="2000"/>
              <a:t>[1169, T2]</a:t>
            </a:r>
          </a:p>
        </p:txBody>
      </p:sp>
      <p:sp>
        <p:nvSpPr>
          <p:cNvPr id="186373" name="AutoShape 5">
            <a:extLst>
              <a:ext uri="{FF2B5EF4-FFF2-40B4-BE49-F238E27FC236}">
                <a16:creationId xmlns:a16="http://schemas.microsoft.com/office/drawing/2014/main" id="{960B499F-0BDB-BBA7-B295-2D2280591AD6}"/>
              </a:ext>
            </a:extLst>
          </p:cNvPr>
          <p:cNvSpPr>
            <a:spLocks noChangeArrowheads="1"/>
          </p:cNvSpPr>
          <p:nvPr/>
        </p:nvSpPr>
        <p:spPr bwMode="auto">
          <a:xfrm>
            <a:off x="1547813" y="3860800"/>
            <a:ext cx="6553200" cy="2708275"/>
          </a:xfrm>
          <a:prstGeom prst="wedgeEllipseCallout">
            <a:avLst>
              <a:gd name="adj1" fmla="val -60611"/>
              <a:gd name="adj2" fmla="val 26319"/>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 hadn’t really thought too much about the risk of inherited cancer (or  tried not to think about it) until I completed the risk assessment and  realised how many members of my family had died of cancer.  </a:t>
            </a:r>
          </a:p>
          <a:p>
            <a:pPr algn="ctr" eaLnBrk="1" hangingPunct="1"/>
            <a:r>
              <a:rPr lang="en-GB" altLang="en-US" sz="2000"/>
              <a:t>[1195, T2]</a:t>
            </a:r>
          </a:p>
          <a:p>
            <a:pPr algn="ctr" eaLnBrk="1" hangingPunct="1"/>
            <a:endParaRPr lang="en-GB" altLang="en-US" sz="2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86371"/>
                                        </p:tgtEl>
                                        <p:attrNameLst>
                                          <p:attrName>style.visibility</p:attrName>
                                        </p:attrNameLst>
                                      </p:cBhvr>
                                      <p:to>
                                        <p:strVal val="visible"/>
                                      </p:to>
                                    </p:set>
                                    <p:anim calcmode="lin" valueType="num">
                                      <p:cBhvr additive="base">
                                        <p:cTn id="7" dur="500" fill="hold"/>
                                        <p:tgtEl>
                                          <p:spTgt spid="186371"/>
                                        </p:tgtEl>
                                        <p:attrNameLst>
                                          <p:attrName>ppt_x</p:attrName>
                                        </p:attrNameLst>
                                      </p:cBhvr>
                                      <p:tavLst>
                                        <p:tav tm="0">
                                          <p:val>
                                            <p:strVal val="0-#ppt_w/2"/>
                                          </p:val>
                                        </p:tav>
                                        <p:tav tm="100000">
                                          <p:val>
                                            <p:strVal val="#ppt_x"/>
                                          </p:val>
                                        </p:tav>
                                      </p:tavLst>
                                    </p:anim>
                                    <p:anim calcmode="lin" valueType="num">
                                      <p:cBhvr additive="base">
                                        <p:cTn id="8" dur="500" fill="hold"/>
                                        <p:tgtEl>
                                          <p:spTgt spid="18637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6372"/>
                                        </p:tgtEl>
                                        <p:attrNameLst>
                                          <p:attrName>style.visibility</p:attrName>
                                        </p:attrNameLst>
                                      </p:cBhvr>
                                      <p:to>
                                        <p:strVal val="visible"/>
                                      </p:to>
                                    </p:set>
                                    <p:anim calcmode="lin" valueType="num">
                                      <p:cBhvr additive="base">
                                        <p:cTn id="13" dur="500" fill="hold"/>
                                        <p:tgtEl>
                                          <p:spTgt spid="186372"/>
                                        </p:tgtEl>
                                        <p:attrNameLst>
                                          <p:attrName>ppt_x</p:attrName>
                                        </p:attrNameLst>
                                      </p:cBhvr>
                                      <p:tavLst>
                                        <p:tav tm="0">
                                          <p:val>
                                            <p:strVal val="#ppt_x"/>
                                          </p:val>
                                        </p:tav>
                                        <p:tav tm="100000">
                                          <p:val>
                                            <p:strVal val="#ppt_x"/>
                                          </p:val>
                                        </p:tav>
                                      </p:tavLst>
                                    </p:anim>
                                    <p:anim calcmode="lin" valueType="num">
                                      <p:cBhvr additive="base">
                                        <p:cTn id="14" dur="500" fill="hold"/>
                                        <p:tgtEl>
                                          <p:spTgt spid="186372"/>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6373"/>
                                        </p:tgtEl>
                                        <p:attrNameLst>
                                          <p:attrName>style.visibility</p:attrName>
                                        </p:attrNameLst>
                                      </p:cBhvr>
                                      <p:to>
                                        <p:strVal val="visible"/>
                                      </p:to>
                                    </p:set>
                                    <p:anim calcmode="lin" valueType="num">
                                      <p:cBhvr additive="base">
                                        <p:cTn id="19" dur="500" fill="hold"/>
                                        <p:tgtEl>
                                          <p:spTgt spid="186373"/>
                                        </p:tgtEl>
                                        <p:attrNameLst>
                                          <p:attrName>ppt_x</p:attrName>
                                        </p:attrNameLst>
                                      </p:cBhvr>
                                      <p:tavLst>
                                        <p:tav tm="0">
                                          <p:val>
                                            <p:strVal val="#ppt_x"/>
                                          </p:val>
                                        </p:tav>
                                        <p:tav tm="100000">
                                          <p:val>
                                            <p:strVal val="#ppt_x"/>
                                          </p:val>
                                        </p:tav>
                                      </p:tavLst>
                                    </p:anim>
                                    <p:anim calcmode="lin" valueType="num">
                                      <p:cBhvr additive="base">
                                        <p:cTn id="20" dur="500" fill="hold"/>
                                        <p:tgtEl>
                                          <p:spTgt spid="1863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1" grpId="0" animBg="1"/>
      <p:bldP spid="186372" grpId="0" animBg="1"/>
      <p:bldP spid="18637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3">
            <a:extLst>
              <a:ext uri="{FF2B5EF4-FFF2-40B4-BE49-F238E27FC236}">
                <a16:creationId xmlns:a16="http://schemas.microsoft.com/office/drawing/2014/main" id="{9CB3B40B-AE36-2520-BCE6-C59B9D5FF259}"/>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54AD6D65-A541-4153-B0AA-9BB21CE92720}" type="slidenum">
              <a:rPr lang="en-GB" altLang="en-US" sz="1400"/>
              <a:pPr eaLnBrk="1" hangingPunct="1"/>
              <a:t>10</a:t>
            </a:fld>
            <a:endParaRPr lang="en-GB" altLang="en-US" sz="1400"/>
          </a:p>
        </p:txBody>
      </p:sp>
      <p:sp>
        <p:nvSpPr>
          <p:cNvPr id="11267" name="Text Box 2">
            <a:extLst>
              <a:ext uri="{FF2B5EF4-FFF2-40B4-BE49-F238E27FC236}">
                <a16:creationId xmlns:a16="http://schemas.microsoft.com/office/drawing/2014/main" id="{FB2617F5-8D4A-E333-A247-A693E5F04EBE}"/>
              </a:ext>
            </a:extLst>
          </p:cNvPr>
          <p:cNvSpPr txBox="1">
            <a:spLocks noChangeArrowheads="1"/>
          </p:cNvSpPr>
          <p:nvPr/>
        </p:nvSpPr>
        <p:spPr bwMode="auto">
          <a:xfrm>
            <a:off x="762000" y="381000"/>
            <a:ext cx="7315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
        <p:nvSpPr>
          <p:cNvPr id="207875" name="AutoShape 3">
            <a:extLst>
              <a:ext uri="{FF2B5EF4-FFF2-40B4-BE49-F238E27FC236}">
                <a16:creationId xmlns:a16="http://schemas.microsoft.com/office/drawing/2014/main" id="{942BF821-D401-22AB-5729-4F5214FE296D}"/>
              </a:ext>
            </a:extLst>
          </p:cNvPr>
          <p:cNvSpPr>
            <a:spLocks noChangeArrowheads="1"/>
          </p:cNvSpPr>
          <p:nvPr/>
        </p:nvSpPr>
        <p:spPr bwMode="auto">
          <a:xfrm>
            <a:off x="323850" y="1196975"/>
            <a:ext cx="3886200" cy="1655763"/>
          </a:xfrm>
          <a:prstGeom prst="wedgeRoundRectCallout">
            <a:avLst>
              <a:gd name="adj1" fmla="val 2736"/>
              <a:gd name="adj2" fmla="val 75981"/>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US" altLang="en-US" sz="2000" b="1"/>
              <a:t>Why does it take so long to assess? When am I likely to hear anything?</a:t>
            </a:r>
          </a:p>
          <a:p>
            <a:pPr algn="ctr" eaLnBrk="1" hangingPunct="1"/>
            <a:r>
              <a:rPr lang="en-US" altLang="en-US" sz="2000"/>
              <a:t>[1080, T2]</a:t>
            </a:r>
          </a:p>
        </p:txBody>
      </p:sp>
      <p:sp>
        <p:nvSpPr>
          <p:cNvPr id="207878" name="AutoShape 6">
            <a:extLst>
              <a:ext uri="{FF2B5EF4-FFF2-40B4-BE49-F238E27FC236}">
                <a16:creationId xmlns:a16="http://schemas.microsoft.com/office/drawing/2014/main" id="{90EB4ABA-06D5-4A78-CC62-7A9AD131FC94}"/>
              </a:ext>
            </a:extLst>
          </p:cNvPr>
          <p:cNvSpPr>
            <a:spLocks noChangeArrowheads="1"/>
          </p:cNvSpPr>
          <p:nvPr/>
        </p:nvSpPr>
        <p:spPr bwMode="auto">
          <a:xfrm>
            <a:off x="5364163" y="3860800"/>
            <a:ext cx="3384550" cy="2160588"/>
          </a:xfrm>
          <a:prstGeom prst="wedgeRoundRectCallout">
            <a:avLst>
              <a:gd name="adj1" fmla="val 42588"/>
              <a:gd name="adj2" fmla="val -84093"/>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I just wish it didn’t take so long and just get on and have the test so I can deal with the outcome</a:t>
            </a:r>
            <a:r>
              <a:rPr lang="en-GB" altLang="en-US" sz="2000"/>
              <a:t> [1218, T2]</a:t>
            </a:r>
          </a:p>
          <a:p>
            <a:pPr algn="ctr" eaLnBrk="1" hangingPunct="1"/>
            <a:endParaRPr lang="en-US" altLang="en-US" sz="2000"/>
          </a:p>
        </p:txBody>
      </p:sp>
      <p:sp>
        <p:nvSpPr>
          <p:cNvPr id="11270" name="Text Box 7">
            <a:extLst>
              <a:ext uri="{FF2B5EF4-FFF2-40B4-BE49-F238E27FC236}">
                <a16:creationId xmlns:a16="http://schemas.microsoft.com/office/drawing/2014/main" id="{F89AC082-C5E9-EC20-84FB-F83E7EDAEE96}"/>
              </a:ext>
            </a:extLst>
          </p:cNvPr>
          <p:cNvSpPr txBox="1">
            <a:spLocks noChangeArrowheads="1"/>
          </p:cNvSpPr>
          <p:nvPr/>
        </p:nvSpPr>
        <p:spPr bwMode="auto">
          <a:xfrm>
            <a:off x="685800" y="1600200"/>
            <a:ext cx="3200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11271" name="Rectangle 8">
            <a:extLst>
              <a:ext uri="{FF2B5EF4-FFF2-40B4-BE49-F238E27FC236}">
                <a16:creationId xmlns:a16="http://schemas.microsoft.com/office/drawing/2014/main" id="{C15D16F4-407F-83CB-6DC3-84D3CEC3D96C}"/>
              </a:ext>
            </a:extLst>
          </p:cNvPr>
          <p:cNvSpPr>
            <a:spLocks noChangeArrowheads="1"/>
          </p:cNvSpPr>
          <p:nvPr/>
        </p:nvSpPr>
        <p:spPr bwMode="auto">
          <a:xfrm>
            <a:off x="468313" y="188913"/>
            <a:ext cx="8229600"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400" b="1">
                <a:solidFill>
                  <a:schemeClr val="tx2"/>
                </a:solidFill>
              </a:rPr>
              <a:t>The waiting period: </a:t>
            </a:r>
            <a:br>
              <a:rPr lang="en-GB" altLang="en-US" sz="2800" b="1">
                <a:solidFill>
                  <a:schemeClr val="tx2"/>
                </a:solidFill>
              </a:rPr>
            </a:br>
            <a:endParaRPr lang="en-GB" altLang="en-US" sz="2800" b="1">
              <a:solidFill>
                <a:schemeClr val="tx2"/>
              </a:solidFill>
            </a:endParaRPr>
          </a:p>
        </p:txBody>
      </p:sp>
      <p:sp>
        <p:nvSpPr>
          <p:cNvPr id="207881" name="AutoShape 9">
            <a:extLst>
              <a:ext uri="{FF2B5EF4-FFF2-40B4-BE49-F238E27FC236}">
                <a16:creationId xmlns:a16="http://schemas.microsoft.com/office/drawing/2014/main" id="{12A2169C-B4A8-BBCD-81C6-1F3B63750AF9}"/>
              </a:ext>
            </a:extLst>
          </p:cNvPr>
          <p:cNvSpPr>
            <a:spLocks noChangeArrowheads="1"/>
          </p:cNvSpPr>
          <p:nvPr/>
        </p:nvSpPr>
        <p:spPr bwMode="auto">
          <a:xfrm>
            <a:off x="4787900" y="765175"/>
            <a:ext cx="4175125" cy="2232025"/>
          </a:xfrm>
          <a:prstGeom prst="wedgeEllipseCallout">
            <a:avLst>
              <a:gd name="adj1" fmla="val -49963"/>
              <a:gd name="adj2" fmla="val 74181"/>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I would just like to have a mammogram.  This delay is driving me nuts </a:t>
            </a:r>
            <a:r>
              <a:rPr lang="en-GB" altLang="en-US" sz="2000"/>
              <a:t>[1047,T2]</a:t>
            </a:r>
          </a:p>
          <a:p>
            <a:pPr algn="ctr" eaLnBrk="1" hangingPunct="1"/>
            <a:endParaRPr lang="en-GB" altLang="en-US" sz="2000"/>
          </a:p>
        </p:txBody>
      </p:sp>
      <p:sp>
        <p:nvSpPr>
          <p:cNvPr id="207882" name="AutoShape 10">
            <a:extLst>
              <a:ext uri="{FF2B5EF4-FFF2-40B4-BE49-F238E27FC236}">
                <a16:creationId xmlns:a16="http://schemas.microsoft.com/office/drawing/2014/main" id="{4A3B1365-A51D-207D-83F3-26AF092BB4D4}"/>
              </a:ext>
            </a:extLst>
          </p:cNvPr>
          <p:cNvSpPr>
            <a:spLocks noChangeArrowheads="1"/>
          </p:cNvSpPr>
          <p:nvPr/>
        </p:nvSpPr>
        <p:spPr bwMode="auto">
          <a:xfrm>
            <a:off x="539750" y="3429000"/>
            <a:ext cx="4103688" cy="2663825"/>
          </a:xfrm>
          <a:prstGeom prst="wedgeEllipseCallout">
            <a:avLst>
              <a:gd name="adj1" fmla="val 68028"/>
              <a:gd name="adj2" fmla="val 57269"/>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Constant niggling as to how high a risk I am due to my family history.  Wish someone would advise me </a:t>
            </a:r>
            <a:r>
              <a:rPr lang="en-US" altLang="en-US" sz="2000"/>
              <a:t>[1009, T2]</a:t>
            </a:r>
          </a:p>
          <a:p>
            <a:pPr algn="ctr" eaLnBrk="1" hangingPunct="1"/>
            <a:endParaRPr lang="en-GB" altLang="en-US" sz="2000"/>
          </a:p>
        </p:txBody>
      </p:sp>
    </p:spTree>
  </p:cSld>
  <p:clrMapOvr>
    <a:masterClrMapping/>
  </p:clrMapOvr>
  <p:transition advTm="3424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7875"/>
                                        </p:tgtEl>
                                        <p:attrNameLst>
                                          <p:attrName>style.visibility</p:attrName>
                                        </p:attrNameLst>
                                      </p:cBhvr>
                                      <p:to>
                                        <p:strVal val="visible"/>
                                      </p:to>
                                    </p:set>
                                    <p:anim calcmode="lin" valueType="num">
                                      <p:cBhvr additive="base">
                                        <p:cTn id="7" dur="500" fill="hold"/>
                                        <p:tgtEl>
                                          <p:spTgt spid="207875"/>
                                        </p:tgtEl>
                                        <p:attrNameLst>
                                          <p:attrName>ppt_x</p:attrName>
                                        </p:attrNameLst>
                                      </p:cBhvr>
                                      <p:tavLst>
                                        <p:tav tm="0">
                                          <p:val>
                                            <p:strVal val="#ppt_x"/>
                                          </p:val>
                                        </p:tav>
                                        <p:tav tm="100000">
                                          <p:val>
                                            <p:strVal val="#ppt_x"/>
                                          </p:val>
                                        </p:tav>
                                      </p:tavLst>
                                    </p:anim>
                                    <p:anim calcmode="lin" valueType="num">
                                      <p:cBhvr additive="base">
                                        <p:cTn id="8" dur="500" fill="hold"/>
                                        <p:tgtEl>
                                          <p:spTgt spid="20787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7882"/>
                                        </p:tgtEl>
                                        <p:attrNameLst>
                                          <p:attrName>style.visibility</p:attrName>
                                        </p:attrNameLst>
                                      </p:cBhvr>
                                      <p:to>
                                        <p:strVal val="visible"/>
                                      </p:to>
                                    </p:set>
                                    <p:anim calcmode="lin" valueType="num">
                                      <p:cBhvr additive="base">
                                        <p:cTn id="13" dur="500" fill="hold"/>
                                        <p:tgtEl>
                                          <p:spTgt spid="207882"/>
                                        </p:tgtEl>
                                        <p:attrNameLst>
                                          <p:attrName>ppt_x</p:attrName>
                                        </p:attrNameLst>
                                      </p:cBhvr>
                                      <p:tavLst>
                                        <p:tav tm="0">
                                          <p:val>
                                            <p:strVal val="0-#ppt_w/2"/>
                                          </p:val>
                                        </p:tav>
                                        <p:tav tm="100000">
                                          <p:val>
                                            <p:strVal val="#ppt_x"/>
                                          </p:val>
                                        </p:tav>
                                      </p:tavLst>
                                    </p:anim>
                                    <p:anim calcmode="lin" valueType="num">
                                      <p:cBhvr additive="base">
                                        <p:cTn id="14" dur="500" fill="hold"/>
                                        <p:tgtEl>
                                          <p:spTgt spid="207882"/>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207881"/>
                                        </p:tgtEl>
                                        <p:attrNameLst>
                                          <p:attrName>style.visibility</p:attrName>
                                        </p:attrNameLst>
                                      </p:cBhvr>
                                      <p:to>
                                        <p:strVal val="visible"/>
                                      </p:to>
                                    </p:set>
                                    <p:anim calcmode="lin" valueType="num">
                                      <p:cBhvr additive="base">
                                        <p:cTn id="19" dur="500" fill="hold"/>
                                        <p:tgtEl>
                                          <p:spTgt spid="207881"/>
                                        </p:tgtEl>
                                        <p:attrNameLst>
                                          <p:attrName>ppt_x</p:attrName>
                                        </p:attrNameLst>
                                      </p:cBhvr>
                                      <p:tavLst>
                                        <p:tav tm="0">
                                          <p:val>
                                            <p:strVal val="1+#ppt_w/2"/>
                                          </p:val>
                                        </p:tav>
                                        <p:tav tm="100000">
                                          <p:val>
                                            <p:strVal val="#ppt_x"/>
                                          </p:val>
                                        </p:tav>
                                      </p:tavLst>
                                    </p:anim>
                                    <p:anim calcmode="lin" valueType="num">
                                      <p:cBhvr additive="base">
                                        <p:cTn id="20" dur="500" fill="hold"/>
                                        <p:tgtEl>
                                          <p:spTgt spid="207881"/>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7878"/>
                                        </p:tgtEl>
                                        <p:attrNameLst>
                                          <p:attrName>style.visibility</p:attrName>
                                        </p:attrNameLst>
                                      </p:cBhvr>
                                      <p:to>
                                        <p:strVal val="visible"/>
                                      </p:to>
                                    </p:set>
                                    <p:anim calcmode="lin" valueType="num">
                                      <p:cBhvr additive="base">
                                        <p:cTn id="25" dur="500" fill="hold"/>
                                        <p:tgtEl>
                                          <p:spTgt spid="207878"/>
                                        </p:tgtEl>
                                        <p:attrNameLst>
                                          <p:attrName>ppt_x</p:attrName>
                                        </p:attrNameLst>
                                      </p:cBhvr>
                                      <p:tavLst>
                                        <p:tav tm="0">
                                          <p:val>
                                            <p:strVal val="#ppt_x"/>
                                          </p:val>
                                        </p:tav>
                                        <p:tav tm="100000">
                                          <p:val>
                                            <p:strVal val="#ppt_x"/>
                                          </p:val>
                                        </p:tav>
                                      </p:tavLst>
                                    </p:anim>
                                    <p:anim calcmode="lin" valueType="num">
                                      <p:cBhvr additive="base">
                                        <p:cTn id="26" dur="500" fill="hold"/>
                                        <p:tgtEl>
                                          <p:spTgt spid="20787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5" grpId="0" animBg="1"/>
      <p:bldP spid="207878" grpId="0" animBg="1"/>
      <p:bldP spid="207881" grpId="0" animBg="1"/>
      <p:bldP spid="20788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a:extLst>
              <a:ext uri="{FF2B5EF4-FFF2-40B4-BE49-F238E27FC236}">
                <a16:creationId xmlns:a16="http://schemas.microsoft.com/office/drawing/2014/main" id="{1517008D-8E7A-CE4F-6F08-242DEE31660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5258A6B4-5289-411D-8DF0-5312CACA460B}" type="slidenum">
              <a:rPr lang="en-GB" altLang="en-US" sz="1400"/>
              <a:pPr eaLnBrk="1" hangingPunct="1"/>
              <a:t>11</a:t>
            </a:fld>
            <a:endParaRPr lang="en-GB" altLang="en-US" sz="1400"/>
          </a:p>
        </p:txBody>
      </p:sp>
      <p:sp>
        <p:nvSpPr>
          <p:cNvPr id="12291" name="Text Box 2">
            <a:extLst>
              <a:ext uri="{FF2B5EF4-FFF2-40B4-BE49-F238E27FC236}">
                <a16:creationId xmlns:a16="http://schemas.microsoft.com/office/drawing/2014/main" id="{2B7AF7DB-297C-19F9-AB4B-E9E1D0E99806}"/>
              </a:ext>
            </a:extLst>
          </p:cNvPr>
          <p:cNvSpPr txBox="1">
            <a:spLocks noChangeArrowheads="1"/>
          </p:cNvSpPr>
          <p:nvPr/>
        </p:nvSpPr>
        <p:spPr bwMode="auto">
          <a:xfrm>
            <a:off x="762000" y="381000"/>
            <a:ext cx="7315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
        <p:nvSpPr>
          <p:cNvPr id="152580" name="AutoShape 4">
            <a:extLst>
              <a:ext uri="{FF2B5EF4-FFF2-40B4-BE49-F238E27FC236}">
                <a16:creationId xmlns:a16="http://schemas.microsoft.com/office/drawing/2014/main" id="{9706CFAA-75A6-7E04-B371-76E56BB7E045}"/>
              </a:ext>
            </a:extLst>
          </p:cNvPr>
          <p:cNvSpPr>
            <a:spLocks noChangeArrowheads="1"/>
          </p:cNvSpPr>
          <p:nvPr/>
        </p:nvSpPr>
        <p:spPr bwMode="auto">
          <a:xfrm>
            <a:off x="323850" y="1268413"/>
            <a:ext cx="3886200" cy="2160587"/>
          </a:xfrm>
          <a:prstGeom prst="wedgeRoundRectCallout">
            <a:avLst>
              <a:gd name="adj1" fmla="val 57477"/>
              <a:gd name="adj2" fmla="val 49264"/>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US" altLang="en-US" sz="2000" b="1"/>
              <a:t>Whilst I am anxious to get the results, I find the best way of coping is not to think about it or only allocate so much time to my thoughts  </a:t>
            </a:r>
            <a:r>
              <a:rPr lang="en-US" altLang="en-US" sz="1800" b="1"/>
              <a:t>[1195, T2]</a:t>
            </a:r>
          </a:p>
        </p:txBody>
      </p:sp>
      <p:sp>
        <p:nvSpPr>
          <p:cNvPr id="152583" name="AutoShape 7">
            <a:extLst>
              <a:ext uri="{FF2B5EF4-FFF2-40B4-BE49-F238E27FC236}">
                <a16:creationId xmlns:a16="http://schemas.microsoft.com/office/drawing/2014/main" id="{E0AB86F7-EB39-C2E9-38A8-C5F9D205909F}"/>
              </a:ext>
            </a:extLst>
          </p:cNvPr>
          <p:cNvSpPr>
            <a:spLocks noChangeArrowheads="1"/>
          </p:cNvSpPr>
          <p:nvPr/>
        </p:nvSpPr>
        <p:spPr bwMode="auto">
          <a:xfrm>
            <a:off x="4716463" y="3500438"/>
            <a:ext cx="3744912" cy="2952750"/>
          </a:xfrm>
          <a:prstGeom prst="wedgeRoundRectCallout">
            <a:avLst>
              <a:gd name="adj1" fmla="val 58435"/>
              <a:gd name="adj2" fmla="val -75324"/>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US" altLang="en-US" sz="2000" b="1"/>
              <a:t>I have rarely thought about it over the last couple of weeks.  I remain positive about the situation as I continue to feel that taking some action to gain more knowledge is [positive]</a:t>
            </a:r>
          </a:p>
          <a:p>
            <a:pPr algn="ctr" eaLnBrk="1" hangingPunct="1"/>
            <a:endParaRPr lang="en-US" altLang="en-US" sz="2000" b="1"/>
          </a:p>
          <a:p>
            <a:pPr algn="ctr" eaLnBrk="1" hangingPunct="1"/>
            <a:r>
              <a:rPr lang="en-US" altLang="en-US" sz="2000"/>
              <a:t>[1192, T2]</a:t>
            </a:r>
          </a:p>
        </p:txBody>
      </p:sp>
      <p:sp>
        <p:nvSpPr>
          <p:cNvPr id="12294" name="Text Box 8">
            <a:extLst>
              <a:ext uri="{FF2B5EF4-FFF2-40B4-BE49-F238E27FC236}">
                <a16:creationId xmlns:a16="http://schemas.microsoft.com/office/drawing/2014/main" id="{8269532A-5254-680A-8140-0EDD92720444}"/>
              </a:ext>
            </a:extLst>
          </p:cNvPr>
          <p:cNvSpPr txBox="1">
            <a:spLocks noChangeArrowheads="1"/>
          </p:cNvSpPr>
          <p:nvPr/>
        </p:nvSpPr>
        <p:spPr bwMode="auto">
          <a:xfrm>
            <a:off x="685800" y="1600200"/>
            <a:ext cx="3200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12295" name="Rectangle 13">
            <a:extLst>
              <a:ext uri="{FF2B5EF4-FFF2-40B4-BE49-F238E27FC236}">
                <a16:creationId xmlns:a16="http://schemas.microsoft.com/office/drawing/2014/main" id="{234A9F54-4020-6A42-D644-F1B532E2710B}"/>
              </a:ext>
            </a:extLst>
          </p:cNvPr>
          <p:cNvSpPr>
            <a:spLocks noChangeArrowheads="1"/>
          </p:cNvSpPr>
          <p:nvPr/>
        </p:nvSpPr>
        <p:spPr bwMode="auto">
          <a:xfrm>
            <a:off x="468313" y="0"/>
            <a:ext cx="8229600"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400" b="1">
                <a:solidFill>
                  <a:schemeClr val="tx2"/>
                </a:solidFill>
              </a:rPr>
              <a:t>The waiting period:</a:t>
            </a:r>
            <a:br>
              <a:rPr lang="en-GB" altLang="en-US" sz="2400" b="1">
                <a:solidFill>
                  <a:schemeClr val="tx2"/>
                </a:solidFill>
              </a:rPr>
            </a:br>
            <a:r>
              <a:rPr lang="en-GB" altLang="en-US" sz="2400" b="1">
                <a:solidFill>
                  <a:schemeClr val="tx2"/>
                </a:solidFill>
              </a:rPr>
              <a:t>(managing uncertainty)</a:t>
            </a:r>
          </a:p>
        </p:txBody>
      </p:sp>
      <p:sp>
        <p:nvSpPr>
          <p:cNvPr id="152591" name="AutoShape 15">
            <a:extLst>
              <a:ext uri="{FF2B5EF4-FFF2-40B4-BE49-F238E27FC236}">
                <a16:creationId xmlns:a16="http://schemas.microsoft.com/office/drawing/2014/main" id="{60DF6F61-C428-F62E-B192-CDB371458340}"/>
              </a:ext>
            </a:extLst>
          </p:cNvPr>
          <p:cNvSpPr>
            <a:spLocks noChangeArrowheads="1"/>
          </p:cNvSpPr>
          <p:nvPr/>
        </p:nvSpPr>
        <p:spPr bwMode="auto">
          <a:xfrm>
            <a:off x="539750" y="3644900"/>
            <a:ext cx="4032250" cy="2735263"/>
          </a:xfrm>
          <a:prstGeom prst="wedgeEllipseCallout">
            <a:avLst>
              <a:gd name="adj1" fmla="val -55787"/>
              <a:gd name="adj2" fmla="val 52843"/>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 prefer to look at life fairly optimistically and hope to be able to cope with whatever should come my way</a:t>
            </a:r>
          </a:p>
          <a:p>
            <a:pPr algn="ctr" eaLnBrk="1" hangingPunct="1"/>
            <a:endParaRPr lang="en-GB" altLang="en-US" sz="2000" b="1"/>
          </a:p>
          <a:p>
            <a:pPr algn="ctr" eaLnBrk="1" hangingPunct="1"/>
            <a:r>
              <a:rPr lang="en-GB" altLang="en-US" sz="2000"/>
              <a:t>[1376, T2]</a:t>
            </a:r>
          </a:p>
        </p:txBody>
      </p:sp>
      <p:sp>
        <p:nvSpPr>
          <p:cNvPr id="152592" name="AutoShape 16">
            <a:extLst>
              <a:ext uri="{FF2B5EF4-FFF2-40B4-BE49-F238E27FC236}">
                <a16:creationId xmlns:a16="http://schemas.microsoft.com/office/drawing/2014/main" id="{1CD563E2-0C1B-B0C4-D550-610A360F3A33}"/>
              </a:ext>
            </a:extLst>
          </p:cNvPr>
          <p:cNvSpPr>
            <a:spLocks noChangeArrowheads="1"/>
          </p:cNvSpPr>
          <p:nvPr/>
        </p:nvSpPr>
        <p:spPr bwMode="auto">
          <a:xfrm>
            <a:off x="4643438" y="1268413"/>
            <a:ext cx="3744912" cy="1873250"/>
          </a:xfrm>
          <a:prstGeom prst="wedgeEllipseCallout">
            <a:avLst>
              <a:gd name="adj1" fmla="val 62421"/>
              <a:gd name="adj2" fmla="val -69745"/>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 did tend to put it to the back of my mind…</a:t>
            </a:r>
          </a:p>
          <a:p>
            <a:pPr algn="ctr" eaLnBrk="1" hangingPunct="1"/>
            <a:r>
              <a:rPr lang="en-GB" altLang="en-US" sz="2000"/>
              <a:t>[1109, T2]</a:t>
            </a:r>
          </a:p>
        </p:txBody>
      </p:sp>
    </p:spTree>
  </p:cSld>
  <p:clrMapOvr>
    <a:masterClrMapping/>
  </p:clrMapOvr>
  <p:transition advTm="3424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 calcmode="lin" valueType="num">
                                      <p:cBhvr additive="base">
                                        <p:cTn id="7" dur="500" fill="hold"/>
                                        <p:tgtEl>
                                          <p:spTgt spid="152580"/>
                                        </p:tgtEl>
                                        <p:attrNameLst>
                                          <p:attrName>ppt_x</p:attrName>
                                        </p:attrNameLst>
                                      </p:cBhvr>
                                      <p:tavLst>
                                        <p:tav tm="0">
                                          <p:val>
                                            <p:strVal val="#ppt_x"/>
                                          </p:val>
                                        </p:tav>
                                        <p:tav tm="100000">
                                          <p:val>
                                            <p:strVal val="#ppt_x"/>
                                          </p:val>
                                        </p:tav>
                                      </p:tavLst>
                                    </p:anim>
                                    <p:anim calcmode="lin" valueType="num">
                                      <p:cBhvr additive="base">
                                        <p:cTn id="8" dur="500" fill="hold"/>
                                        <p:tgtEl>
                                          <p:spTgt spid="15258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2583"/>
                                        </p:tgtEl>
                                        <p:attrNameLst>
                                          <p:attrName>style.visibility</p:attrName>
                                        </p:attrNameLst>
                                      </p:cBhvr>
                                      <p:to>
                                        <p:strVal val="visible"/>
                                      </p:to>
                                    </p:set>
                                    <p:anim calcmode="lin" valueType="num">
                                      <p:cBhvr additive="base">
                                        <p:cTn id="13" dur="500" fill="hold"/>
                                        <p:tgtEl>
                                          <p:spTgt spid="152583"/>
                                        </p:tgtEl>
                                        <p:attrNameLst>
                                          <p:attrName>ppt_x</p:attrName>
                                        </p:attrNameLst>
                                      </p:cBhvr>
                                      <p:tavLst>
                                        <p:tav tm="0">
                                          <p:val>
                                            <p:strVal val="#ppt_x"/>
                                          </p:val>
                                        </p:tav>
                                        <p:tav tm="100000">
                                          <p:val>
                                            <p:strVal val="#ppt_x"/>
                                          </p:val>
                                        </p:tav>
                                      </p:tavLst>
                                    </p:anim>
                                    <p:anim calcmode="lin" valueType="num">
                                      <p:cBhvr additive="base">
                                        <p:cTn id="14" dur="500" fill="hold"/>
                                        <p:tgtEl>
                                          <p:spTgt spid="15258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2592"/>
                                        </p:tgtEl>
                                        <p:attrNameLst>
                                          <p:attrName>style.visibility</p:attrName>
                                        </p:attrNameLst>
                                      </p:cBhvr>
                                      <p:to>
                                        <p:strVal val="visible"/>
                                      </p:to>
                                    </p:set>
                                    <p:anim calcmode="lin" valueType="num">
                                      <p:cBhvr additive="base">
                                        <p:cTn id="19" dur="500" fill="hold"/>
                                        <p:tgtEl>
                                          <p:spTgt spid="152592"/>
                                        </p:tgtEl>
                                        <p:attrNameLst>
                                          <p:attrName>ppt_x</p:attrName>
                                        </p:attrNameLst>
                                      </p:cBhvr>
                                      <p:tavLst>
                                        <p:tav tm="0">
                                          <p:val>
                                            <p:strVal val="#ppt_x"/>
                                          </p:val>
                                        </p:tav>
                                        <p:tav tm="100000">
                                          <p:val>
                                            <p:strVal val="#ppt_x"/>
                                          </p:val>
                                        </p:tav>
                                      </p:tavLst>
                                    </p:anim>
                                    <p:anim calcmode="lin" valueType="num">
                                      <p:cBhvr additive="base">
                                        <p:cTn id="20" dur="500" fill="hold"/>
                                        <p:tgtEl>
                                          <p:spTgt spid="152592"/>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2591"/>
                                        </p:tgtEl>
                                        <p:attrNameLst>
                                          <p:attrName>style.visibility</p:attrName>
                                        </p:attrNameLst>
                                      </p:cBhvr>
                                      <p:to>
                                        <p:strVal val="visible"/>
                                      </p:to>
                                    </p:set>
                                    <p:anim calcmode="lin" valueType="num">
                                      <p:cBhvr additive="base">
                                        <p:cTn id="25" dur="500" fill="hold"/>
                                        <p:tgtEl>
                                          <p:spTgt spid="152591"/>
                                        </p:tgtEl>
                                        <p:attrNameLst>
                                          <p:attrName>ppt_x</p:attrName>
                                        </p:attrNameLst>
                                      </p:cBhvr>
                                      <p:tavLst>
                                        <p:tav tm="0">
                                          <p:val>
                                            <p:strVal val="#ppt_x"/>
                                          </p:val>
                                        </p:tav>
                                        <p:tav tm="100000">
                                          <p:val>
                                            <p:strVal val="#ppt_x"/>
                                          </p:val>
                                        </p:tav>
                                      </p:tavLst>
                                    </p:anim>
                                    <p:anim calcmode="lin" valueType="num">
                                      <p:cBhvr additive="base">
                                        <p:cTn id="26" dur="500" fill="hold"/>
                                        <p:tgtEl>
                                          <p:spTgt spid="15259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80" grpId="0" animBg="1"/>
      <p:bldP spid="152583" grpId="0" animBg="1"/>
      <p:bldP spid="152591" grpId="0" animBg="1"/>
      <p:bldP spid="15259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3">
            <a:extLst>
              <a:ext uri="{FF2B5EF4-FFF2-40B4-BE49-F238E27FC236}">
                <a16:creationId xmlns:a16="http://schemas.microsoft.com/office/drawing/2014/main" id="{91C0E130-03AA-08B9-B70B-16B7BC2EB28A}"/>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5D1EF4F7-8519-4696-A040-5D2E90DCDEC1}" type="slidenum">
              <a:rPr lang="en-GB" altLang="en-US" sz="1400"/>
              <a:pPr eaLnBrk="1" hangingPunct="1"/>
              <a:t>12</a:t>
            </a:fld>
            <a:endParaRPr lang="en-GB" altLang="en-US" sz="1400"/>
          </a:p>
        </p:txBody>
      </p:sp>
      <p:sp>
        <p:nvSpPr>
          <p:cNvPr id="13315" name="Text Box 2">
            <a:extLst>
              <a:ext uri="{FF2B5EF4-FFF2-40B4-BE49-F238E27FC236}">
                <a16:creationId xmlns:a16="http://schemas.microsoft.com/office/drawing/2014/main" id="{6B60A3D3-FB4B-5FCA-6176-EA59EECF311F}"/>
              </a:ext>
            </a:extLst>
          </p:cNvPr>
          <p:cNvSpPr txBox="1">
            <a:spLocks noChangeArrowheads="1"/>
          </p:cNvSpPr>
          <p:nvPr/>
        </p:nvSpPr>
        <p:spPr bwMode="auto">
          <a:xfrm>
            <a:off x="762000" y="381000"/>
            <a:ext cx="7315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
        <p:nvSpPr>
          <p:cNvPr id="13316" name="Text Box 3">
            <a:extLst>
              <a:ext uri="{FF2B5EF4-FFF2-40B4-BE49-F238E27FC236}">
                <a16:creationId xmlns:a16="http://schemas.microsoft.com/office/drawing/2014/main" id="{36674682-8E0C-C48E-49C5-2170BA0FB41E}"/>
              </a:ext>
            </a:extLst>
          </p:cNvPr>
          <p:cNvSpPr txBox="1">
            <a:spLocks noChangeArrowheads="1"/>
          </p:cNvSpPr>
          <p:nvPr/>
        </p:nvSpPr>
        <p:spPr bwMode="auto">
          <a:xfrm>
            <a:off x="533400" y="304800"/>
            <a:ext cx="815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spcBef>
                <a:spcPct val="50000"/>
              </a:spcBef>
            </a:pPr>
            <a:r>
              <a:rPr lang="en-GB" altLang="en-US" sz="2400" b="1"/>
              <a:t>Impact of Risk Notification: Average Risk</a:t>
            </a:r>
            <a:endParaRPr lang="en-GB" altLang="en-US" sz="2400" b="1" i="1"/>
          </a:p>
        </p:txBody>
      </p:sp>
      <p:sp>
        <p:nvSpPr>
          <p:cNvPr id="154629" name="AutoShape 5">
            <a:extLst>
              <a:ext uri="{FF2B5EF4-FFF2-40B4-BE49-F238E27FC236}">
                <a16:creationId xmlns:a16="http://schemas.microsoft.com/office/drawing/2014/main" id="{14208B6D-FFFD-A88F-44A7-E3EA93C034F2}"/>
              </a:ext>
            </a:extLst>
          </p:cNvPr>
          <p:cNvSpPr>
            <a:spLocks noChangeArrowheads="1"/>
          </p:cNvSpPr>
          <p:nvPr/>
        </p:nvSpPr>
        <p:spPr bwMode="auto">
          <a:xfrm>
            <a:off x="395288" y="1125538"/>
            <a:ext cx="3676650" cy="2590800"/>
          </a:xfrm>
          <a:prstGeom prst="wedgeRoundRectCallout">
            <a:avLst>
              <a:gd name="adj1" fmla="val 68782"/>
              <a:gd name="adj2" fmla="val -29597"/>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It was good to know that I don’t have an increased risk of cancer.  Very pleased to receive my risk assessment as it was much better than I expected</a:t>
            </a:r>
          </a:p>
          <a:p>
            <a:pPr algn="ctr" eaLnBrk="1" hangingPunct="1"/>
            <a:r>
              <a:rPr lang="en-GB" altLang="en-US" sz="2000"/>
              <a:t>[1087]</a:t>
            </a:r>
          </a:p>
          <a:p>
            <a:pPr algn="ctr" eaLnBrk="1" hangingPunct="1"/>
            <a:endParaRPr lang="en-GB" altLang="en-US" sz="2000"/>
          </a:p>
        </p:txBody>
      </p:sp>
      <p:sp>
        <p:nvSpPr>
          <p:cNvPr id="154630" name="AutoShape 6">
            <a:extLst>
              <a:ext uri="{FF2B5EF4-FFF2-40B4-BE49-F238E27FC236}">
                <a16:creationId xmlns:a16="http://schemas.microsoft.com/office/drawing/2014/main" id="{65A92B52-31A8-2FA1-BB67-FAD39255F5EE}"/>
              </a:ext>
            </a:extLst>
          </p:cNvPr>
          <p:cNvSpPr>
            <a:spLocks noChangeArrowheads="1"/>
          </p:cNvSpPr>
          <p:nvPr/>
        </p:nvSpPr>
        <p:spPr bwMode="auto">
          <a:xfrm>
            <a:off x="5076825" y="1341438"/>
            <a:ext cx="3487738" cy="4967287"/>
          </a:xfrm>
          <a:prstGeom prst="wedgeRoundRectCallout">
            <a:avLst>
              <a:gd name="adj1" fmla="val -70755"/>
              <a:gd name="adj2" fmla="val -14463"/>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 hope they are right…There was not enough detail of how the risk assessment was carried out and the process and calculations involved.  I felt they just took information off me and then a couple of months later said “oh, you’re ok” without explaining the how or why they have come up with that answer</a:t>
            </a:r>
          </a:p>
          <a:p>
            <a:pPr algn="ctr" eaLnBrk="1" hangingPunct="1"/>
            <a:r>
              <a:rPr lang="en-GB" altLang="en-US" sz="2000"/>
              <a:t>[1279]</a:t>
            </a:r>
          </a:p>
        </p:txBody>
      </p:sp>
      <p:sp>
        <p:nvSpPr>
          <p:cNvPr id="13319" name="Text Box 8">
            <a:extLst>
              <a:ext uri="{FF2B5EF4-FFF2-40B4-BE49-F238E27FC236}">
                <a16:creationId xmlns:a16="http://schemas.microsoft.com/office/drawing/2014/main" id="{BE073DBA-D0FA-322C-F28C-A14D15476D77}"/>
              </a:ext>
            </a:extLst>
          </p:cNvPr>
          <p:cNvSpPr txBox="1">
            <a:spLocks noChangeArrowheads="1"/>
          </p:cNvSpPr>
          <p:nvPr/>
        </p:nvSpPr>
        <p:spPr bwMode="auto">
          <a:xfrm>
            <a:off x="685800" y="1600200"/>
            <a:ext cx="3200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154638" name="AutoShape 14">
            <a:extLst>
              <a:ext uri="{FF2B5EF4-FFF2-40B4-BE49-F238E27FC236}">
                <a16:creationId xmlns:a16="http://schemas.microsoft.com/office/drawing/2014/main" id="{EB78193A-F778-AB75-1FD1-31EC4E0BE8CE}"/>
              </a:ext>
            </a:extLst>
          </p:cNvPr>
          <p:cNvSpPr>
            <a:spLocks noChangeArrowheads="1"/>
          </p:cNvSpPr>
          <p:nvPr/>
        </p:nvSpPr>
        <p:spPr bwMode="auto">
          <a:xfrm>
            <a:off x="395288" y="4005263"/>
            <a:ext cx="3889375" cy="2447925"/>
          </a:xfrm>
          <a:prstGeom prst="wedgeEllipseCallout">
            <a:avLst>
              <a:gd name="adj1" fmla="val 63713"/>
              <a:gd name="adj2" fmla="val -64139"/>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The information has helped me remove a worry that I might get breast cancer in the future </a:t>
            </a:r>
            <a:r>
              <a:rPr lang="en-GB" altLang="en-US" sz="2000"/>
              <a:t>[1409]</a:t>
            </a:r>
          </a:p>
          <a:p>
            <a:pPr algn="ctr" eaLnBrk="1" hangingPunct="1"/>
            <a:endParaRPr lang="en-GB" altLang="en-US" sz="2000"/>
          </a:p>
        </p:txBody>
      </p:sp>
    </p:spTree>
  </p:cSld>
  <p:clrMapOvr>
    <a:masterClrMapping/>
  </p:clrMapOvr>
  <p:transition advTm="3424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4629"/>
                                        </p:tgtEl>
                                        <p:attrNameLst>
                                          <p:attrName>style.visibility</p:attrName>
                                        </p:attrNameLst>
                                      </p:cBhvr>
                                      <p:to>
                                        <p:strVal val="visible"/>
                                      </p:to>
                                    </p:set>
                                    <p:anim calcmode="lin" valueType="num">
                                      <p:cBhvr additive="base">
                                        <p:cTn id="7" dur="500" fill="hold"/>
                                        <p:tgtEl>
                                          <p:spTgt spid="154629"/>
                                        </p:tgtEl>
                                        <p:attrNameLst>
                                          <p:attrName>ppt_x</p:attrName>
                                        </p:attrNameLst>
                                      </p:cBhvr>
                                      <p:tavLst>
                                        <p:tav tm="0">
                                          <p:val>
                                            <p:strVal val="#ppt_x"/>
                                          </p:val>
                                        </p:tav>
                                        <p:tav tm="100000">
                                          <p:val>
                                            <p:strVal val="#ppt_x"/>
                                          </p:val>
                                        </p:tav>
                                      </p:tavLst>
                                    </p:anim>
                                    <p:anim calcmode="lin" valueType="num">
                                      <p:cBhvr additive="base">
                                        <p:cTn id="8" dur="500" fill="hold"/>
                                        <p:tgtEl>
                                          <p:spTgt spid="15462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4638"/>
                                        </p:tgtEl>
                                        <p:attrNameLst>
                                          <p:attrName>style.visibility</p:attrName>
                                        </p:attrNameLst>
                                      </p:cBhvr>
                                      <p:to>
                                        <p:strVal val="visible"/>
                                      </p:to>
                                    </p:set>
                                    <p:anim calcmode="lin" valueType="num">
                                      <p:cBhvr additive="base">
                                        <p:cTn id="13" dur="500" fill="hold"/>
                                        <p:tgtEl>
                                          <p:spTgt spid="154638"/>
                                        </p:tgtEl>
                                        <p:attrNameLst>
                                          <p:attrName>ppt_x</p:attrName>
                                        </p:attrNameLst>
                                      </p:cBhvr>
                                      <p:tavLst>
                                        <p:tav tm="0">
                                          <p:val>
                                            <p:strVal val="#ppt_x"/>
                                          </p:val>
                                        </p:tav>
                                        <p:tav tm="100000">
                                          <p:val>
                                            <p:strVal val="#ppt_x"/>
                                          </p:val>
                                        </p:tav>
                                      </p:tavLst>
                                    </p:anim>
                                    <p:anim calcmode="lin" valueType="num">
                                      <p:cBhvr additive="base">
                                        <p:cTn id="14" dur="500" fill="hold"/>
                                        <p:tgtEl>
                                          <p:spTgt spid="15463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4630"/>
                                        </p:tgtEl>
                                        <p:attrNameLst>
                                          <p:attrName>style.visibility</p:attrName>
                                        </p:attrNameLst>
                                      </p:cBhvr>
                                      <p:to>
                                        <p:strVal val="visible"/>
                                      </p:to>
                                    </p:set>
                                    <p:anim calcmode="lin" valueType="num">
                                      <p:cBhvr additive="base">
                                        <p:cTn id="19" dur="500" fill="hold"/>
                                        <p:tgtEl>
                                          <p:spTgt spid="154630"/>
                                        </p:tgtEl>
                                        <p:attrNameLst>
                                          <p:attrName>ppt_x</p:attrName>
                                        </p:attrNameLst>
                                      </p:cBhvr>
                                      <p:tavLst>
                                        <p:tav tm="0">
                                          <p:val>
                                            <p:strVal val="#ppt_x"/>
                                          </p:val>
                                        </p:tav>
                                        <p:tav tm="100000">
                                          <p:val>
                                            <p:strVal val="#ppt_x"/>
                                          </p:val>
                                        </p:tav>
                                      </p:tavLst>
                                    </p:anim>
                                    <p:anim calcmode="lin" valueType="num">
                                      <p:cBhvr additive="base">
                                        <p:cTn id="20" dur="500" fill="hold"/>
                                        <p:tgtEl>
                                          <p:spTgt spid="1546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629" grpId="0" animBg="1"/>
      <p:bldP spid="154630" grpId="0" animBg="1"/>
      <p:bldP spid="15463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a:extLst>
              <a:ext uri="{FF2B5EF4-FFF2-40B4-BE49-F238E27FC236}">
                <a16:creationId xmlns:a16="http://schemas.microsoft.com/office/drawing/2014/main" id="{FDF74B94-60A7-0708-FBC7-163FD1D7268F}"/>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F010E08C-99BD-46EF-B3D9-6F80AF8BB0D9}" type="slidenum">
              <a:rPr lang="en-GB" altLang="en-US" sz="1400"/>
              <a:pPr eaLnBrk="1" hangingPunct="1"/>
              <a:t>13</a:t>
            </a:fld>
            <a:endParaRPr lang="en-GB" altLang="en-US" sz="1400"/>
          </a:p>
        </p:txBody>
      </p:sp>
      <p:sp>
        <p:nvSpPr>
          <p:cNvPr id="14339" name="Text Box 2">
            <a:extLst>
              <a:ext uri="{FF2B5EF4-FFF2-40B4-BE49-F238E27FC236}">
                <a16:creationId xmlns:a16="http://schemas.microsoft.com/office/drawing/2014/main" id="{EFF47C0D-3C30-46DA-25B4-E5C88DBB4E47}"/>
              </a:ext>
            </a:extLst>
          </p:cNvPr>
          <p:cNvSpPr txBox="1">
            <a:spLocks noChangeArrowheads="1"/>
          </p:cNvSpPr>
          <p:nvPr/>
        </p:nvSpPr>
        <p:spPr bwMode="auto">
          <a:xfrm>
            <a:off x="762000" y="381000"/>
            <a:ext cx="7315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
        <p:nvSpPr>
          <p:cNvPr id="14340" name="Text Box 3">
            <a:extLst>
              <a:ext uri="{FF2B5EF4-FFF2-40B4-BE49-F238E27FC236}">
                <a16:creationId xmlns:a16="http://schemas.microsoft.com/office/drawing/2014/main" id="{7249136A-1EB0-55D1-15DA-5DEA1E1BBA46}"/>
              </a:ext>
            </a:extLst>
          </p:cNvPr>
          <p:cNvSpPr txBox="1">
            <a:spLocks noChangeArrowheads="1"/>
          </p:cNvSpPr>
          <p:nvPr/>
        </p:nvSpPr>
        <p:spPr bwMode="auto">
          <a:xfrm>
            <a:off x="533400" y="304800"/>
            <a:ext cx="815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spcBef>
                <a:spcPct val="50000"/>
              </a:spcBef>
            </a:pPr>
            <a:r>
              <a:rPr lang="en-GB" altLang="en-US" sz="2400" b="1"/>
              <a:t>Impact of Risk Notification: Moderate Risk</a:t>
            </a:r>
            <a:endParaRPr lang="en-GB" altLang="en-US" sz="2000" b="1" i="1"/>
          </a:p>
        </p:txBody>
      </p:sp>
      <p:sp>
        <p:nvSpPr>
          <p:cNvPr id="162823" name="AutoShape 7">
            <a:extLst>
              <a:ext uri="{FF2B5EF4-FFF2-40B4-BE49-F238E27FC236}">
                <a16:creationId xmlns:a16="http://schemas.microsoft.com/office/drawing/2014/main" id="{D3383EDA-5D7B-3056-237D-C1EB4901D04C}"/>
              </a:ext>
            </a:extLst>
          </p:cNvPr>
          <p:cNvSpPr>
            <a:spLocks noChangeArrowheads="1"/>
          </p:cNvSpPr>
          <p:nvPr/>
        </p:nvSpPr>
        <p:spPr bwMode="auto">
          <a:xfrm>
            <a:off x="4284663" y="3644900"/>
            <a:ext cx="4032250" cy="2520950"/>
          </a:xfrm>
          <a:prstGeom prst="wedgeRoundRectCallout">
            <a:avLst>
              <a:gd name="adj1" fmla="val 48620"/>
              <a:gd name="adj2" fmla="val -108690"/>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 have had mixed thoughts.  Mainly glad that I can be screened from age of forty, but afraid of the fact that my fortieth birthday is five years away and what can happen in that time </a:t>
            </a:r>
            <a:r>
              <a:rPr lang="en-GB" altLang="en-US" sz="2000"/>
              <a:t>[1298]</a:t>
            </a:r>
          </a:p>
        </p:txBody>
      </p:sp>
      <p:sp>
        <p:nvSpPr>
          <p:cNvPr id="14342" name="Text Box 8">
            <a:extLst>
              <a:ext uri="{FF2B5EF4-FFF2-40B4-BE49-F238E27FC236}">
                <a16:creationId xmlns:a16="http://schemas.microsoft.com/office/drawing/2014/main" id="{A021CBF4-E781-235E-7CAE-1162FAF18CDA}"/>
              </a:ext>
            </a:extLst>
          </p:cNvPr>
          <p:cNvSpPr txBox="1">
            <a:spLocks noChangeArrowheads="1"/>
          </p:cNvSpPr>
          <p:nvPr/>
        </p:nvSpPr>
        <p:spPr bwMode="auto">
          <a:xfrm>
            <a:off x="468313" y="1628775"/>
            <a:ext cx="3200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162826" name="AutoShape 10">
            <a:extLst>
              <a:ext uri="{FF2B5EF4-FFF2-40B4-BE49-F238E27FC236}">
                <a16:creationId xmlns:a16="http://schemas.microsoft.com/office/drawing/2014/main" id="{BE393754-6F2D-2375-3007-063DC09A2D66}"/>
              </a:ext>
            </a:extLst>
          </p:cNvPr>
          <p:cNvSpPr>
            <a:spLocks noChangeArrowheads="1"/>
          </p:cNvSpPr>
          <p:nvPr/>
        </p:nvSpPr>
        <p:spPr bwMode="auto">
          <a:xfrm>
            <a:off x="323850" y="4149725"/>
            <a:ext cx="3671888" cy="1944688"/>
          </a:xfrm>
          <a:prstGeom prst="wedgeEllipseCallout">
            <a:avLst>
              <a:gd name="adj1" fmla="val 55361"/>
              <a:gd name="adj2" fmla="val 50162"/>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Disappointment that no tests can be undertaken until I’m 40 (3 years to wait!!)</a:t>
            </a:r>
          </a:p>
          <a:p>
            <a:pPr eaLnBrk="1" hangingPunct="1"/>
            <a:r>
              <a:rPr lang="en-GB" altLang="en-US" sz="2000"/>
              <a:t>             [1379]</a:t>
            </a:r>
          </a:p>
          <a:p>
            <a:pPr algn="ctr" eaLnBrk="1" hangingPunct="1"/>
            <a:endParaRPr lang="en-GB" altLang="en-US" sz="2000"/>
          </a:p>
        </p:txBody>
      </p:sp>
      <p:sp>
        <p:nvSpPr>
          <p:cNvPr id="162827" name="AutoShape 11">
            <a:extLst>
              <a:ext uri="{FF2B5EF4-FFF2-40B4-BE49-F238E27FC236}">
                <a16:creationId xmlns:a16="http://schemas.microsoft.com/office/drawing/2014/main" id="{5B3080E4-42A9-E566-6957-9E3A9FAA7DDB}"/>
              </a:ext>
            </a:extLst>
          </p:cNvPr>
          <p:cNvSpPr>
            <a:spLocks noChangeArrowheads="1"/>
          </p:cNvSpPr>
          <p:nvPr/>
        </p:nvSpPr>
        <p:spPr bwMode="auto">
          <a:xfrm>
            <a:off x="971550" y="836613"/>
            <a:ext cx="6553200" cy="2592387"/>
          </a:xfrm>
          <a:prstGeom prst="wedgeEllipseCallout">
            <a:avLst>
              <a:gd name="adj1" fmla="val -53343"/>
              <a:gd name="adj2" fmla="val 79579"/>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My moderate risk is what i expected i don’t feel worried about my risk assessment. I have known for over twenty years I have an increased risk and am grateful for the extra screening available to me </a:t>
            </a:r>
            <a:r>
              <a:rPr lang="en-GB" altLang="en-US" sz="2000"/>
              <a:t>[1208]</a:t>
            </a:r>
          </a:p>
          <a:p>
            <a:pPr algn="ctr" eaLnBrk="1" hangingPunct="1"/>
            <a:endParaRPr lang="en-GB" altLang="en-US" sz="2000"/>
          </a:p>
        </p:txBody>
      </p:sp>
    </p:spTree>
  </p:cSld>
  <p:clrMapOvr>
    <a:masterClrMapping/>
  </p:clrMapOvr>
  <p:transition advTm="3424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62827"/>
                                        </p:tgtEl>
                                        <p:attrNameLst>
                                          <p:attrName>style.visibility</p:attrName>
                                        </p:attrNameLst>
                                      </p:cBhvr>
                                      <p:to>
                                        <p:strVal val="visible"/>
                                      </p:to>
                                    </p:set>
                                    <p:anim calcmode="lin" valueType="num">
                                      <p:cBhvr additive="base">
                                        <p:cTn id="7" dur="500" fill="hold"/>
                                        <p:tgtEl>
                                          <p:spTgt spid="162827"/>
                                        </p:tgtEl>
                                        <p:attrNameLst>
                                          <p:attrName>ppt_x</p:attrName>
                                        </p:attrNameLst>
                                      </p:cBhvr>
                                      <p:tavLst>
                                        <p:tav tm="0">
                                          <p:val>
                                            <p:strVal val="1+#ppt_w/2"/>
                                          </p:val>
                                        </p:tav>
                                        <p:tav tm="100000">
                                          <p:val>
                                            <p:strVal val="#ppt_x"/>
                                          </p:val>
                                        </p:tav>
                                      </p:tavLst>
                                    </p:anim>
                                    <p:anim calcmode="lin" valueType="num">
                                      <p:cBhvr additive="base">
                                        <p:cTn id="8" dur="500" fill="hold"/>
                                        <p:tgtEl>
                                          <p:spTgt spid="162827"/>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2823"/>
                                        </p:tgtEl>
                                        <p:attrNameLst>
                                          <p:attrName>style.visibility</p:attrName>
                                        </p:attrNameLst>
                                      </p:cBhvr>
                                      <p:to>
                                        <p:strVal val="visible"/>
                                      </p:to>
                                    </p:set>
                                    <p:anim calcmode="lin" valueType="num">
                                      <p:cBhvr additive="base">
                                        <p:cTn id="13" dur="500" fill="hold"/>
                                        <p:tgtEl>
                                          <p:spTgt spid="162823"/>
                                        </p:tgtEl>
                                        <p:attrNameLst>
                                          <p:attrName>ppt_x</p:attrName>
                                        </p:attrNameLst>
                                      </p:cBhvr>
                                      <p:tavLst>
                                        <p:tav tm="0">
                                          <p:val>
                                            <p:strVal val="#ppt_x"/>
                                          </p:val>
                                        </p:tav>
                                        <p:tav tm="100000">
                                          <p:val>
                                            <p:strVal val="#ppt_x"/>
                                          </p:val>
                                        </p:tav>
                                      </p:tavLst>
                                    </p:anim>
                                    <p:anim calcmode="lin" valueType="num">
                                      <p:cBhvr additive="base">
                                        <p:cTn id="14" dur="500" fill="hold"/>
                                        <p:tgtEl>
                                          <p:spTgt spid="16282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2826"/>
                                        </p:tgtEl>
                                        <p:attrNameLst>
                                          <p:attrName>style.visibility</p:attrName>
                                        </p:attrNameLst>
                                      </p:cBhvr>
                                      <p:to>
                                        <p:strVal val="visible"/>
                                      </p:to>
                                    </p:set>
                                    <p:anim calcmode="lin" valueType="num">
                                      <p:cBhvr additive="base">
                                        <p:cTn id="19" dur="500" fill="hold"/>
                                        <p:tgtEl>
                                          <p:spTgt spid="162826"/>
                                        </p:tgtEl>
                                        <p:attrNameLst>
                                          <p:attrName>ppt_x</p:attrName>
                                        </p:attrNameLst>
                                      </p:cBhvr>
                                      <p:tavLst>
                                        <p:tav tm="0">
                                          <p:val>
                                            <p:strVal val="#ppt_x"/>
                                          </p:val>
                                        </p:tav>
                                        <p:tav tm="100000">
                                          <p:val>
                                            <p:strVal val="#ppt_x"/>
                                          </p:val>
                                        </p:tav>
                                      </p:tavLst>
                                    </p:anim>
                                    <p:anim calcmode="lin" valueType="num">
                                      <p:cBhvr additive="base">
                                        <p:cTn id="20" dur="500" fill="hold"/>
                                        <p:tgtEl>
                                          <p:spTgt spid="1628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23" grpId="0" animBg="1"/>
      <p:bldP spid="162826" grpId="0" animBg="1"/>
      <p:bldP spid="16282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3">
            <a:extLst>
              <a:ext uri="{FF2B5EF4-FFF2-40B4-BE49-F238E27FC236}">
                <a16:creationId xmlns:a16="http://schemas.microsoft.com/office/drawing/2014/main" id="{8FD9A245-4DCF-D050-D2A2-1E70E4A0DFFE}"/>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7C86EF8F-D976-441D-BE21-E40A26AF618F}" type="slidenum">
              <a:rPr lang="en-GB" altLang="en-US" sz="1400"/>
              <a:pPr eaLnBrk="1" hangingPunct="1"/>
              <a:t>14</a:t>
            </a:fld>
            <a:endParaRPr lang="en-GB" altLang="en-US" sz="1400"/>
          </a:p>
        </p:txBody>
      </p:sp>
      <p:sp>
        <p:nvSpPr>
          <p:cNvPr id="15363" name="Text Box 2">
            <a:extLst>
              <a:ext uri="{FF2B5EF4-FFF2-40B4-BE49-F238E27FC236}">
                <a16:creationId xmlns:a16="http://schemas.microsoft.com/office/drawing/2014/main" id="{DA070266-E140-BD88-3B01-A6E9964CEBE3}"/>
              </a:ext>
            </a:extLst>
          </p:cNvPr>
          <p:cNvSpPr txBox="1">
            <a:spLocks noChangeArrowheads="1"/>
          </p:cNvSpPr>
          <p:nvPr/>
        </p:nvSpPr>
        <p:spPr bwMode="auto">
          <a:xfrm>
            <a:off x="762000" y="381000"/>
            <a:ext cx="7315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latin typeface="Times New Roman" panose="02020603050405020304" pitchFamily="18" charset="0"/>
            </a:endParaRPr>
          </a:p>
        </p:txBody>
      </p:sp>
      <p:sp>
        <p:nvSpPr>
          <p:cNvPr id="15364" name="Text Box 3">
            <a:extLst>
              <a:ext uri="{FF2B5EF4-FFF2-40B4-BE49-F238E27FC236}">
                <a16:creationId xmlns:a16="http://schemas.microsoft.com/office/drawing/2014/main" id="{2366991A-A065-153E-88E1-D8F9972FD475}"/>
              </a:ext>
            </a:extLst>
          </p:cNvPr>
          <p:cNvSpPr txBox="1">
            <a:spLocks noChangeArrowheads="1"/>
          </p:cNvSpPr>
          <p:nvPr/>
        </p:nvSpPr>
        <p:spPr bwMode="auto">
          <a:xfrm>
            <a:off x="533400" y="304800"/>
            <a:ext cx="8153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spcBef>
                <a:spcPct val="50000"/>
              </a:spcBef>
            </a:pPr>
            <a:r>
              <a:rPr lang="en-GB" altLang="en-US" sz="2400" b="1"/>
              <a:t>Impact of Risk Notification: High Risk </a:t>
            </a:r>
            <a:endParaRPr lang="en-GB" altLang="en-US" sz="2000" b="1" i="1"/>
          </a:p>
        </p:txBody>
      </p:sp>
      <p:sp>
        <p:nvSpPr>
          <p:cNvPr id="160772" name="AutoShape 4">
            <a:extLst>
              <a:ext uri="{FF2B5EF4-FFF2-40B4-BE49-F238E27FC236}">
                <a16:creationId xmlns:a16="http://schemas.microsoft.com/office/drawing/2014/main" id="{D38895BB-514F-C406-E9B5-8D739A1A8D37}"/>
              </a:ext>
            </a:extLst>
          </p:cNvPr>
          <p:cNvSpPr>
            <a:spLocks noChangeArrowheads="1"/>
          </p:cNvSpPr>
          <p:nvPr/>
        </p:nvSpPr>
        <p:spPr bwMode="auto">
          <a:xfrm>
            <a:off x="395288" y="1268413"/>
            <a:ext cx="3886200" cy="1798637"/>
          </a:xfrm>
          <a:prstGeom prst="wedgeRoundRectCallout">
            <a:avLst>
              <a:gd name="adj1" fmla="val -48449"/>
              <a:gd name="adj2" fmla="val -84245"/>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 found the information given to me during my risk assessment to be adequate to answer all my concerns  </a:t>
            </a:r>
          </a:p>
          <a:p>
            <a:pPr algn="ctr" eaLnBrk="1" hangingPunct="1"/>
            <a:r>
              <a:rPr lang="en-GB" altLang="en-US" sz="2000"/>
              <a:t>[1124]</a:t>
            </a:r>
          </a:p>
          <a:p>
            <a:pPr algn="ctr" eaLnBrk="1" hangingPunct="1"/>
            <a:endParaRPr lang="en-GB" altLang="en-US" sz="2000"/>
          </a:p>
        </p:txBody>
      </p:sp>
      <p:sp>
        <p:nvSpPr>
          <p:cNvPr id="160775" name="AutoShape 7">
            <a:extLst>
              <a:ext uri="{FF2B5EF4-FFF2-40B4-BE49-F238E27FC236}">
                <a16:creationId xmlns:a16="http://schemas.microsoft.com/office/drawing/2014/main" id="{78E0187F-930D-4F5C-B6E5-4ECC9C71FD7D}"/>
              </a:ext>
            </a:extLst>
          </p:cNvPr>
          <p:cNvSpPr>
            <a:spLocks noChangeArrowheads="1"/>
          </p:cNvSpPr>
          <p:nvPr/>
        </p:nvSpPr>
        <p:spPr bwMode="auto">
          <a:xfrm>
            <a:off x="4500563" y="981075"/>
            <a:ext cx="4464050" cy="3240088"/>
          </a:xfrm>
          <a:prstGeom prst="wedgeRoundRectCallout">
            <a:avLst>
              <a:gd name="adj1" fmla="val 13940"/>
              <a:gd name="adj2" fmla="val 93065"/>
              <a:gd name="adj3" fmla="val 16667"/>
            </a:avLst>
          </a:prstGeom>
          <a:solidFill>
            <a:schemeClr val="bg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GB" altLang="en-US" sz="2000" b="1"/>
              <a:t>I have positive thoughts and do not look too far ahead a day at a time…It was told to me very well and explained and put my mind to rest about my daughter's worries, as well, as I was concerned about my daughter.  I am not so worried now</a:t>
            </a:r>
            <a:r>
              <a:rPr lang="en-GB" altLang="en-US" sz="2000"/>
              <a:t> </a:t>
            </a:r>
          </a:p>
          <a:p>
            <a:pPr algn="ctr" eaLnBrk="1" hangingPunct="1"/>
            <a:r>
              <a:rPr lang="en-GB" altLang="en-US" sz="2000"/>
              <a:t>[2037]</a:t>
            </a:r>
          </a:p>
        </p:txBody>
      </p:sp>
      <p:sp>
        <p:nvSpPr>
          <p:cNvPr id="15367" name="Text Box 8">
            <a:extLst>
              <a:ext uri="{FF2B5EF4-FFF2-40B4-BE49-F238E27FC236}">
                <a16:creationId xmlns:a16="http://schemas.microsoft.com/office/drawing/2014/main" id="{0F045E1E-3630-9FD5-3F7B-D3716CC42991}"/>
              </a:ext>
            </a:extLst>
          </p:cNvPr>
          <p:cNvSpPr txBox="1">
            <a:spLocks noChangeArrowheads="1"/>
          </p:cNvSpPr>
          <p:nvPr/>
        </p:nvSpPr>
        <p:spPr bwMode="auto">
          <a:xfrm>
            <a:off x="685800" y="1600200"/>
            <a:ext cx="3200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endParaRPr lang="en-US" altLang="en-US"/>
          </a:p>
        </p:txBody>
      </p:sp>
      <p:sp>
        <p:nvSpPr>
          <p:cNvPr id="160777" name="AutoShape 9">
            <a:extLst>
              <a:ext uri="{FF2B5EF4-FFF2-40B4-BE49-F238E27FC236}">
                <a16:creationId xmlns:a16="http://schemas.microsoft.com/office/drawing/2014/main" id="{871C46F9-9A21-A2DA-A4E6-60C03047542D}"/>
              </a:ext>
            </a:extLst>
          </p:cNvPr>
          <p:cNvSpPr>
            <a:spLocks noChangeArrowheads="1"/>
          </p:cNvSpPr>
          <p:nvPr/>
        </p:nvSpPr>
        <p:spPr bwMode="auto">
          <a:xfrm>
            <a:off x="323850" y="3475038"/>
            <a:ext cx="6769100" cy="3122612"/>
          </a:xfrm>
          <a:prstGeom prst="wedgeEllipseCallout">
            <a:avLst>
              <a:gd name="adj1" fmla="val -48662"/>
              <a:gd name="adj2" fmla="val -55898"/>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GB" altLang="en-US" sz="2000" b="1"/>
              <a:t>Don’t feel so alone or burdened with problem by support which I feel is there now if I need it/or have to talk to someone…feel more positive as if I’m moving forward…feel scared at outcome but determined to   cope with outcome  </a:t>
            </a:r>
            <a:r>
              <a:rPr lang="en-GB" altLang="en-US" sz="2000"/>
              <a:t>[1094] </a:t>
            </a:r>
          </a:p>
          <a:p>
            <a:pPr algn="ctr" eaLnBrk="1" hangingPunct="1"/>
            <a:endParaRPr lang="en-GB" altLang="en-US" sz="2000"/>
          </a:p>
        </p:txBody>
      </p:sp>
    </p:spTree>
  </p:cSld>
  <p:clrMapOvr>
    <a:masterClrMapping/>
  </p:clrMapOvr>
  <p:transition advTm="3424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0772"/>
                                        </p:tgtEl>
                                        <p:attrNameLst>
                                          <p:attrName>style.visibility</p:attrName>
                                        </p:attrNameLst>
                                      </p:cBhvr>
                                      <p:to>
                                        <p:strVal val="visible"/>
                                      </p:to>
                                    </p:set>
                                    <p:anim calcmode="lin" valueType="num">
                                      <p:cBhvr additive="base">
                                        <p:cTn id="7" dur="500" fill="hold"/>
                                        <p:tgtEl>
                                          <p:spTgt spid="160772"/>
                                        </p:tgtEl>
                                        <p:attrNameLst>
                                          <p:attrName>ppt_x</p:attrName>
                                        </p:attrNameLst>
                                      </p:cBhvr>
                                      <p:tavLst>
                                        <p:tav tm="0">
                                          <p:val>
                                            <p:strVal val="0-#ppt_w/2"/>
                                          </p:val>
                                        </p:tav>
                                        <p:tav tm="100000">
                                          <p:val>
                                            <p:strVal val="#ppt_x"/>
                                          </p:val>
                                        </p:tav>
                                      </p:tavLst>
                                    </p:anim>
                                    <p:anim calcmode="lin" valueType="num">
                                      <p:cBhvr additive="base">
                                        <p:cTn id="8" dur="500" fill="hold"/>
                                        <p:tgtEl>
                                          <p:spTgt spid="16077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0775"/>
                                        </p:tgtEl>
                                        <p:attrNameLst>
                                          <p:attrName>style.visibility</p:attrName>
                                        </p:attrNameLst>
                                      </p:cBhvr>
                                      <p:to>
                                        <p:strVal val="visible"/>
                                      </p:to>
                                    </p:set>
                                    <p:anim calcmode="lin" valueType="num">
                                      <p:cBhvr additive="base">
                                        <p:cTn id="13" dur="500" fill="hold"/>
                                        <p:tgtEl>
                                          <p:spTgt spid="160775"/>
                                        </p:tgtEl>
                                        <p:attrNameLst>
                                          <p:attrName>ppt_x</p:attrName>
                                        </p:attrNameLst>
                                      </p:cBhvr>
                                      <p:tavLst>
                                        <p:tav tm="0">
                                          <p:val>
                                            <p:strVal val="#ppt_x"/>
                                          </p:val>
                                        </p:tav>
                                        <p:tav tm="100000">
                                          <p:val>
                                            <p:strVal val="#ppt_x"/>
                                          </p:val>
                                        </p:tav>
                                      </p:tavLst>
                                    </p:anim>
                                    <p:anim calcmode="lin" valueType="num">
                                      <p:cBhvr additive="base">
                                        <p:cTn id="14" dur="500" fill="hold"/>
                                        <p:tgtEl>
                                          <p:spTgt spid="16077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60777"/>
                                        </p:tgtEl>
                                        <p:attrNameLst>
                                          <p:attrName>style.visibility</p:attrName>
                                        </p:attrNameLst>
                                      </p:cBhvr>
                                      <p:to>
                                        <p:strVal val="visible"/>
                                      </p:to>
                                    </p:set>
                                    <p:anim calcmode="lin" valueType="num">
                                      <p:cBhvr additive="base">
                                        <p:cTn id="19" dur="500" fill="hold"/>
                                        <p:tgtEl>
                                          <p:spTgt spid="160777"/>
                                        </p:tgtEl>
                                        <p:attrNameLst>
                                          <p:attrName>ppt_x</p:attrName>
                                        </p:attrNameLst>
                                      </p:cBhvr>
                                      <p:tavLst>
                                        <p:tav tm="0">
                                          <p:val>
                                            <p:strVal val="1+#ppt_w/2"/>
                                          </p:val>
                                        </p:tav>
                                        <p:tav tm="100000">
                                          <p:val>
                                            <p:strVal val="#ppt_x"/>
                                          </p:val>
                                        </p:tav>
                                      </p:tavLst>
                                    </p:anim>
                                    <p:anim calcmode="lin" valueType="num">
                                      <p:cBhvr additive="base">
                                        <p:cTn id="20" dur="500" fill="hold"/>
                                        <p:tgtEl>
                                          <p:spTgt spid="1607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772" grpId="0" animBg="1"/>
      <p:bldP spid="160775" grpId="0" animBg="1"/>
      <p:bldP spid="16077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a:extLst>
              <a:ext uri="{FF2B5EF4-FFF2-40B4-BE49-F238E27FC236}">
                <a16:creationId xmlns:a16="http://schemas.microsoft.com/office/drawing/2014/main" id="{0F641F32-B2E0-093C-3DBB-C963ED6653DB}"/>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01A8FA2A-54A5-4F16-A764-B5EEED65649B}" type="slidenum">
              <a:rPr lang="en-GB" altLang="en-US" sz="1400"/>
              <a:pPr eaLnBrk="1" hangingPunct="1"/>
              <a:t>15</a:t>
            </a:fld>
            <a:endParaRPr lang="en-GB" altLang="en-US" sz="1400"/>
          </a:p>
        </p:txBody>
      </p:sp>
      <p:sp>
        <p:nvSpPr>
          <p:cNvPr id="16387" name="Rectangle 2">
            <a:extLst>
              <a:ext uri="{FF2B5EF4-FFF2-40B4-BE49-F238E27FC236}">
                <a16:creationId xmlns:a16="http://schemas.microsoft.com/office/drawing/2014/main" id="{1247DE0E-4DED-6068-DF0D-00070189055F}"/>
              </a:ext>
            </a:extLst>
          </p:cNvPr>
          <p:cNvSpPr>
            <a:spLocks noGrp="1" noChangeArrowheads="1"/>
          </p:cNvSpPr>
          <p:nvPr>
            <p:ph type="title"/>
          </p:nvPr>
        </p:nvSpPr>
        <p:spPr>
          <a:xfrm>
            <a:off x="395288" y="260350"/>
            <a:ext cx="8229600" cy="711200"/>
          </a:xfrm>
          <a:noFill/>
          <a:ln>
            <a:solidFill>
              <a:schemeClr val="tx1"/>
            </a:solidFill>
            <a:miter lim="800000"/>
            <a:headEnd/>
            <a:tailEnd/>
          </a:ln>
        </p:spPr>
        <p:txBody>
          <a:bodyPr/>
          <a:lstStyle/>
          <a:p>
            <a:pPr eaLnBrk="1" hangingPunct="1"/>
            <a:r>
              <a:rPr lang="en-GB" altLang="en-US" sz="2400" b="1"/>
              <a:t>Conclusions &amp; Recommendations  </a:t>
            </a:r>
          </a:p>
        </p:txBody>
      </p:sp>
      <p:sp>
        <p:nvSpPr>
          <p:cNvPr id="16388" name="Rectangle 3">
            <a:extLst>
              <a:ext uri="{FF2B5EF4-FFF2-40B4-BE49-F238E27FC236}">
                <a16:creationId xmlns:a16="http://schemas.microsoft.com/office/drawing/2014/main" id="{8F8F757C-7EB3-3FFE-8CE4-7E616046E072}"/>
              </a:ext>
            </a:extLst>
          </p:cNvPr>
          <p:cNvSpPr>
            <a:spLocks noGrp="1" noChangeArrowheads="1"/>
          </p:cNvSpPr>
          <p:nvPr>
            <p:ph type="body" idx="1"/>
          </p:nvPr>
        </p:nvSpPr>
        <p:spPr/>
        <p:txBody>
          <a:bodyPr/>
          <a:lstStyle/>
          <a:p>
            <a:pPr eaLnBrk="1" hangingPunct="1"/>
            <a:endParaRPr lang="en-GB" altLang="en-US"/>
          </a:p>
          <a:p>
            <a:pPr eaLnBrk="1" hangingPunct="1"/>
            <a:endParaRPr lang="en-GB" altLang="en-US"/>
          </a:p>
          <a:p>
            <a:pPr eaLnBrk="1" hangingPunct="1"/>
            <a:endParaRPr lang="en-GB" altLang="en-US"/>
          </a:p>
          <a:p>
            <a:pPr eaLnBrk="1" hangingPunct="1"/>
            <a:endParaRPr lang="en-GB" altLang="en-US"/>
          </a:p>
          <a:p>
            <a:pPr eaLnBrk="1" hangingPunct="1"/>
            <a:endParaRPr lang="en-GB" altLang="en-US"/>
          </a:p>
        </p:txBody>
      </p:sp>
      <p:sp>
        <p:nvSpPr>
          <p:cNvPr id="16389" name="Text Box 4">
            <a:extLst>
              <a:ext uri="{FF2B5EF4-FFF2-40B4-BE49-F238E27FC236}">
                <a16:creationId xmlns:a16="http://schemas.microsoft.com/office/drawing/2014/main" id="{6107D012-F01C-5025-3B44-D26029B9C5E5}"/>
              </a:ext>
            </a:extLst>
          </p:cNvPr>
          <p:cNvSpPr txBox="1">
            <a:spLocks noChangeArrowheads="1"/>
          </p:cNvSpPr>
          <p:nvPr/>
        </p:nvSpPr>
        <p:spPr bwMode="auto">
          <a:xfrm>
            <a:off x="3184525" y="1835150"/>
            <a:ext cx="1841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endParaRPr lang="en-US" altLang="en-US"/>
          </a:p>
        </p:txBody>
      </p:sp>
      <p:sp>
        <p:nvSpPr>
          <p:cNvPr id="16390" name="Text Box 5">
            <a:extLst>
              <a:ext uri="{FF2B5EF4-FFF2-40B4-BE49-F238E27FC236}">
                <a16:creationId xmlns:a16="http://schemas.microsoft.com/office/drawing/2014/main" id="{705EEE58-12CD-5F17-BD53-26EC3EF67ED4}"/>
              </a:ext>
            </a:extLst>
          </p:cNvPr>
          <p:cNvSpPr txBox="1">
            <a:spLocks noChangeArrowheads="1"/>
          </p:cNvSpPr>
          <p:nvPr/>
        </p:nvSpPr>
        <p:spPr bwMode="auto">
          <a:xfrm>
            <a:off x="684213" y="1484313"/>
            <a:ext cx="7561262" cy="491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buFont typeface="Wingdings" panose="05000000000000000000" pitchFamily="2" charset="2"/>
              <a:buChar char="Ø"/>
            </a:pPr>
            <a:r>
              <a:rPr lang="en-GB" altLang="en-US" sz="2400"/>
              <a:t>Adaptation to risk depends on whether expectations of the assessment process have been met</a:t>
            </a:r>
          </a:p>
          <a:p>
            <a:pPr eaLnBrk="1" hangingPunct="1">
              <a:spcBef>
                <a:spcPct val="50000"/>
              </a:spcBef>
              <a:buFont typeface="Wingdings" panose="05000000000000000000" pitchFamily="2" charset="2"/>
              <a:buChar char="Ø"/>
            </a:pPr>
            <a:endParaRPr lang="en-GB" altLang="en-US" sz="2400"/>
          </a:p>
          <a:p>
            <a:pPr eaLnBrk="1" hangingPunct="1">
              <a:buFont typeface="Wingdings" panose="05000000000000000000" pitchFamily="2" charset="2"/>
              <a:buChar char="Ø"/>
            </a:pPr>
            <a:r>
              <a:rPr lang="en-GB" altLang="en-US" sz="2400"/>
              <a:t>Greater explanation of timescales/process/risk calculations may reduce anxieties</a:t>
            </a:r>
          </a:p>
          <a:p>
            <a:pPr eaLnBrk="1" hangingPunct="1">
              <a:buFont typeface="Wingdings" panose="05000000000000000000" pitchFamily="2" charset="2"/>
              <a:buChar char="Ø"/>
            </a:pPr>
            <a:endParaRPr lang="en-GB" altLang="en-US" sz="2400"/>
          </a:p>
          <a:p>
            <a:pPr eaLnBrk="1" hangingPunct="1">
              <a:buFont typeface="Wingdings" panose="05000000000000000000" pitchFamily="2" charset="2"/>
              <a:buChar char="Ø"/>
            </a:pPr>
            <a:endParaRPr lang="en-GB" altLang="en-US" sz="2400"/>
          </a:p>
          <a:p>
            <a:pPr eaLnBrk="1" hangingPunct="1">
              <a:spcBef>
                <a:spcPct val="20000"/>
              </a:spcBef>
              <a:buFont typeface="Wingdings" panose="05000000000000000000" pitchFamily="2" charset="2"/>
              <a:buChar char="Ø"/>
            </a:pPr>
            <a:r>
              <a:rPr lang="en-GB" altLang="en-US" sz="2400"/>
              <a:t> Free text comments provide rich data to increase understanding of how and why individuals react to health assessments</a:t>
            </a:r>
          </a:p>
          <a:p>
            <a:pPr eaLnBrk="1" hangingPunct="1">
              <a:buFont typeface="Wingdings" panose="05000000000000000000" pitchFamily="2" charset="2"/>
              <a:buChar char="Ø"/>
            </a:pPr>
            <a:endParaRPr lang="en-GB" altLang="en-US" sz="2400"/>
          </a:p>
          <a:p>
            <a:pPr eaLnBrk="1" hangingPunct="1">
              <a:spcBef>
                <a:spcPct val="50000"/>
              </a:spcBef>
              <a:buFont typeface="Wingdings" panose="05000000000000000000" pitchFamily="2" charset="2"/>
              <a:buNone/>
            </a:pPr>
            <a:endParaRPr lang="en-GB"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a:extLst>
              <a:ext uri="{FF2B5EF4-FFF2-40B4-BE49-F238E27FC236}">
                <a16:creationId xmlns:a16="http://schemas.microsoft.com/office/drawing/2014/main" id="{1D0EB31F-D1D6-878B-3D8E-C7861ADDCF66}"/>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fld id="{F15C2F8A-E352-4372-AE97-0C0CF596A040}" type="slidenum">
              <a:rPr lang="en-GB" altLang="en-US" sz="1400"/>
              <a:pPr eaLnBrk="1" hangingPunct="1"/>
              <a:t>16</a:t>
            </a:fld>
            <a:endParaRPr lang="en-GB" altLang="en-US" sz="1400"/>
          </a:p>
        </p:txBody>
      </p:sp>
      <p:sp>
        <p:nvSpPr>
          <p:cNvPr id="17411" name="Text Box 4">
            <a:extLst>
              <a:ext uri="{FF2B5EF4-FFF2-40B4-BE49-F238E27FC236}">
                <a16:creationId xmlns:a16="http://schemas.microsoft.com/office/drawing/2014/main" id="{047A70FF-F157-1B17-B3CC-7CD8EB1DDD19}"/>
              </a:ext>
            </a:extLst>
          </p:cNvPr>
          <p:cNvSpPr txBox="1">
            <a:spLocks noChangeArrowheads="1"/>
          </p:cNvSpPr>
          <p:nvPr/>
        </p:nvSpPr>
        <p:spPr bwMode="auto">
          <a:xfrm>
            <a:off x="3184525" y="1835150"/>
            <a:ext cx="1841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endParaRPr lang="en-US" altLang="en-US"/>
          </a:p>
        </p:txBody>
      </p:sp>
      <p:sp>
        <p:nvSpPr>
          <p:cNvPr id="17412" name="Text Box 6">
            <a:extLst>
              <a:ext uri="{FF2B5EF4-FFF2-40B4-BE49-F238E27FC236}">
                <a16:creationId xmlns:a16="http://schemas.microsoft.com/office/drawing/2014/main" id="{488EF130-CC71-4202-BAA0-38C8FED69F36}"/>
              </a:ext>
            </a:extLst>
          </p:cNvPr>
          <p:cNvSpPr txBox="1">
            <a:spLocks noChangeArrowheads="1"/>
          </p:cNvSpPr>
          <p:nvPr/>
        </p:nvSpPr>
        <p:spPr bwMode="auto">
          <a:xfrm>
            <a:off x="2700338" y="476250"/>
            <a:ext cx="3313112" cy="617538"/>
          </a:xfrm>
          <a:prstGeom prst="rect">
            <a:avLst/>
          </a:prstGeom>
          <a:noFill/>
          <a:ln w="38100">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spcBef>
                <a:spcPct val="50000"/>
              </a:spcBef>
            </a:pPr>
            <a:r>
              <a:rPr lang="en-GB" altLang="en-US"/>
              <a:t>THANK YOU!</a:t>
            </a:r>
          </a:p>
        </p:txBody>
      </p:sp>
      <p:sp>
        <p:nvSpPr>
          <p:cNvPr id="17413" name="Text Box 7">
            <a:extLst>
              <a:ext uri="{FF2B5EF4-FFF2-40B4-BE49-F238E27FC236}">
                <a16:creationId xmlns:a16="http://schemas.microsoft.com/office/drawing/2014/main" id="{24113234-D131-96C3-879D-F04BBD6A7308}"/>
              </a:ext>
            </a:extLst>
          </p:cNvPr>
          <p:cNvSpPr txBox="1">
            <a:spLocks noChangeArrowheads="1"/>
          </p:cNvSpPr>
          <p:nvPr/>
        </p:nvSpPr>
        <p:spPr bwMode="auto">
          <a:xfrm>
            <a:off x="611188" y="1268413"/>
            <a:ext cx="7488237"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spcBef>
                <a:spcPct val="50000"/>
              </a:spcBef>
            </a:pPr>
            <a:r>
              <a:rPr lang="en-GB" altLang="en-US" sz="2400"/>
              <a:t>Acknowledgements:</a:t>
            </a:r>
            <a:endParaRPr lang="en-GB" altLang="en-US" sz="2000"/>
          </a:p>
          <a:p>
            <a:pPr algn="ctr" eaLnBrk="1" hangingPunct="1">
              <a:spcBef>
                <a:spcPct val="50000"/>
              </a:spcBef>
            </a:pPr>
            <a:r>
              <a:rPr lang="en-GB" altLang="en-US" sz="2000"/>
              <a:t>Professor Paul Bennett</a:t>
            </a:r>
          </a:p>
          <a:p>
            <a:pPr algn="ctr" eaLnBrk="1" hangingPunct="1">
              <a:spcBef>
                <a:spcPct val="50000"/>
              </a:spcBef>
            </a:pPr>
            <a:r>
              <a:rPr lang="en-GB" altLang="en-US" sz="2000"/>
              <a:t>Dr Kate Brain</a:t>
            </a:r>
          </a:p>
          <a:p>
            <a:pPr algn="ctr" eaLnBrk="1" hangingPunct="1">
              <a:spcBef>
                <a:spcPct val="50000"/>
              </a:spcBef>
            </a:pPr>
            <a:r>
              <a:rPr lang="en-GB" altLang="en-US" sz="2000"/>
              <a:t>Dr Jonathon Gray</a:t>
            </a:r>
          </a:p>
          <a:p>
            <a:pPr algn="ctr" eaLnBrk="1" hangingPunct="1">
              <a:spcBef>
                <a:spcPct val="50000"/>
              </a:spcBef>
            </a:pPr>
            <a:r>
              <a:rPr lang="en-GB" altLang="en-US" sz="2000"/>
              <a:t>Dr Alex Murray </a:t>
            </a:r>
          </a:p>
          <a:p>
            <a:pPr algn="ctr" eaLnBrk="1" hangingPunct="1">
              <a:spcBef>
                <a:spcPct val="50000"/>
              </a:spcBef>
            </a:pPr>
            <a:r>
              <a:rPr lang="en-GB" altLang="en-US" sz="2000"/>
              <a:t>Dr Fiona Wood</a:t>
            </a:r>
          </a:p>
        </p:txBody>
      </p:sp>
      <p:sp>
        <p:nvSpPr>
          <p:cNvPr id="17414" name="Text Box 8">
            <a:extLst>
              <a:ext uri="{FF2B5EF4-FFF2-40B4-BE49-F238E27FC236}">
                <a16:creationId xmlns:a16="http://schemas.microsoft.com/office/drawing/2014/main" id="{ED97FCAB-8132-32B5-3DD8-3DA650EF3EA3}"/>
              </a:ext>
            </a:extLst>
          </p:cNvPr>
          <p:cNvSpPr txBox="1">
            <a:spLocks noChangeArrowheads="1"/>
          </p:cNvSpPr>
          <p:nvPr/>
        </p:nvSpPr>
        <p:spPr bwMode="auto">
          <a:xfrm>
            <a:off x="468313" y="4365625"/>
            <a:ext cx="8064500" cy="1570038"/>
          </a:xfrm>
          <a:prstGeom prst="rect">
            <a:avLst/>
          </a:prstGeom>
          <a:noFill/>
          <a:ln w="9525">
            <a:solidFill>
              <a:srgbClr val="00008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defRPr sz="3200">
                <a:solidFill>
                  <a:schemeClr val="tx1"/>
                </a:solidFill>
                <a:latin typeface="Arial" panose="020B0604020202020204" pitchFamily="34" charset="0"/>
              </a:defRPr>
            </a:lvl1pPr>
            <a:lvl2pPr marL="742950" indent="-285750" eaLnBrk="0" hangingPunct="0">
              <a:defRPr sz="3200">
                <a:solidFill>
                  <a:schemeClr val="tx1"/>
                </a:solidFill>
                <a:latin typeface="Arial" panose="020B0604020202020204" pitchFamily="34" charset="0"/>
              </a:defRPr>
            </a:lvl2pPr>
            <a:lvl3pPr marL="1143000" indent="-228600" eaLnBrk="0" hangingPunct="0">
              <a:defRPr sz="3200">
                <a:solidFill>
                  <a:schemeClr val="tx1"/>
                </a:solidFill>
                <a:latin typeface="Arial" panose="020B0604020202020204" pitchFamily="34" charset="0"/>
              </a:defRPr>
            </a:lvl3pPr>
            <a:lvl4pPr marL="1600200" indent="-228600" eaLnBrk="0" hangingPunct="0">
              <a:defRPr sz="3200">
                <a:solidFill>
                  <a:schemeClr val="tx1"/>
                </a:solidFill>
                <a:latin typeface="Arial" panose="020B0604020202020204" pitchFamily="34" charset="0"/>
              </a:defRPr>
            </a:lvl4pPr>
            <a:lvl5pPr marL="2057400" indent="-228600" eaLnBrk="0" hangingPunct="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spcBef>
                <a:spcPct val="50000"/>
              </a:spcBef>
            </a:pPr>
            <a:r>
              <a:rPr lang="en-GB" altLang="en-US" sz="1800" i="1"/>
              <a:t>Phelps, C; Wood F; Bennett, P, Brain K &amp; Gray J (2007) Knowledge &amp; expectations of women undergoing cancer genetic risk assessment: a qualitative analysis of free text questionnaire comments.  Advance on-line publication, Journal of Genetic Counseling,</a:t>
            </a:r>
            <a:r>
              <a:rPr lang="en-US" altLang="en-US" sz="1600" i="1">
                <a:ea typeface="Times New Roman" panose="02020603050405020304" pitchFamily="18" charset="0"/>
                <a:cs typeface="Arial" panose="020B0604020202020204" pitchFamily="34" charset="0"/>
              </a:rPr>
              <a:t>16 (4), 505-514</a:t>
            </a:r>
            <a:endParaRPr lang="en-US" altLang="en-US" sz="5400"/>
          </a:p>
          <a:p>
            <a:pPr eaLnBrk="1" hangingPunct="1">
              <a:spcBef>
                <a:spcPct val="50000"/>
              </a:spcBef>
            </a:pPr>
            <a:endParaRPr lang="en-GB" altLang="en-US" sz="1600" i="1"/>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2919</TotalTime>
  <Words>2432</Words>
  <Application>Microsoft Office PowerPoint</Application>
  <PresentationFormat>On-screen Show (4:3)</PresentationFormat>
  <Paragraphs>270</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Times New Roman</vt:lpstr>
      <vt:lpstr>Wingdings</vt:lpstr>
      <vt:lpstr>Default Design</vt:lpstr>
      <vt:lpstr>PowerPoint Presentation</vt:lpstr>
      <vt:lpstr>Aims</vt:lpstr>
      <vt:lpstr>Methods Overview</vt:lpstr>
      <vt:lpstr>Free-text comments</vt:lpstr>
      <vt:lpstr>Participant Response Rate </vt:lpstr>
      <vt:lpstr>Sample characteristics</vt:lpstr>
      <vt:lpstr>PowerPoint Presentation</vt:lpstr>
      <vt:lpstr>PowerPoint Presentation</vt:lpstr>
      <vt:lpstr>Collecting Family History Information</vt:lpstr>
      <vt:lpstr>PowerPoint Presentation</vt:lpstr>
      <vt:lpstr>PowerPoint Presentation</vt:lpstr>
      <vt:lpstr>PowerPoint Presentation</vt:lpstr>
      <vt:lpstr>PowerPoint Presentation</vt:lpstr>
      <vt:lpstr>PowerPoint Presentation</vt:lpstr>
      <vt:lpstr>Conclusions &amp; Recommendations  </vt:lpstr>
      <vt:lpstr>PowerPoint Presentation</vt:lpstr>
    </vt:vector>
  </TitlesOfParts>
  <Company>CISP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Computing Centre</dc:creator>
  <cp:lastModifiedBy>Ceri Phelps</cp:lastModifiedBy>
  <cp:revision>579</cp:revision>
  <cp:lastPrinted>2003-06-20T12:15:18Z</cp:lastPrinted>
  <dcterms:created xsi:type="dcterms:W3CDTF">2003-04-04T13:20:08Z</dcterms:created>
  <dcterms:modified xsi:type="dcterms:W3CDTF">2025-03-20T08:02:25Z</dcterms:modified>
</cp:coreProperties>
</file>