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sldIdLst>
    <p:sldId id="256" r:id="rId2"/>
    <p:sldId id="300" r:id="rId3"/>
    <p:sldId id="270" r:id="rId4"/>
    <p:sldId id="258" r:id="rId5"/>
    <p:sldId id="272" r:id="rId6"/>
    <p:sldId id="273" r:id="rId7"/>
    <p:sldId id="261" r:id="rId8"/>
    <p:sldId id="288" r:id="rId9"/>
    <p:sldId id="279" r:id="rId10"/>
    <p:sldId id="262" r:id="rId11"/>
    <p:sldId id="264" r:id="rId12"/>
    <p:sldId id="289" r:id="rId13"/>
    <p:sldId id="298" r:id="rId14"/>
    <p:sldId id="299" r:id="rId15"/>
    <p:sldId id="301" r:id="rId16"/>
    <p:sldId id="302" r:id="rId17"/>
    <p:sldId id="303" r:id="rId18"/>
    <p:sldId id="304" r:id="rId19"/>
    <p:sldId id="295" r:id="rId20"/>
  </p:sldIdLst>
  <p:sldSz cx="12192000" cy="6858000"/>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90" autoAdjust="0"/>
    <p:restoredTop sz="94674" autoAdjust="0"/>
  </p:normalViewPr>
  <p:slideViewPr>
    <p:cSldViewPr snapToGrid="0">
      <p:cViewPr>
        <p:scale>
          <a:sx n="90" d="100"/>
          <a:sy n="90" d="100"/>
        </p:scale>
        <p:origin x="-18"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323C9227-B1B3-456C-808E-17B43FED0627}" type="datetimeFigureOut">
              <a:rPr lang="en-GB" smtClean="0"/>
              <a:t>20/05/2023</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D2FFF96B-647E-493A-B369-ADA652C9990F}" type="slidenum">
              <a:rPr lang="en-GB" smtClean="0"/>
              <a:t>‹#›</a:t>
            </a:fld>
            <a:endParaRPr lang="en-GB" dirty="0"/>
          </a:p>
        </p:txBody>
      </p:sp>
    </p:spTree>
    <p:extLst>
      <p:ext uri="{BB962C8B-B14F-4D97-AF65-F5344CB8AC3E}">
        <p14:creationId xmlns:p14="http://schemas.microsoft.com/office/powerpoint/2010/main" val="2985443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FFF96B-647E-493A-B369-ADA652C9990F}" type="slidenum">
              <a:rPr lang="en-GB" smtClean="0"/>
              <a:t>4</a:t>
            </a:fld>
            <a:endParaRPr lang="en-GB" dirty="0"/>
          </a:p>
        </p:txBody>
      </p:sp>
    </p:spTree>
    <p:extLst>
      <p:ext uri="{BB962C8B-B14F-4D97-AF65-F5344CB8AC3E}">
        <p14:creationId xmlns:p14="http://schemas.microsoft.com/office/powerpoint/2010/main" val="3184157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3280417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4149883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3956259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1187914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1744041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22428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8499086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3140411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2239314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3530809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077617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3384017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86722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15023558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4187830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F01D94-E5AA-40D1-A359-AF33038D9E57}" type="datetimeFigureOut">
              <a:rPr lang="en-GB" smtClean="0"/>
              <a:t>20/05/2023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DE50CB-54D7-4780-9C05-6D8C17B5729B}" type="slidenum">
              <a:rPr lang="en-GB" smtClean="0"/>
              <a:t>‹#›</a:t>
            </a:fld>
            <a:endParaRPr lang="en-GB" dirty="0"/>
          </a:p>
        </p:txBody>
      </p:sp>
    </p:spTree>
    <p:extLst>
      <p:ext uri="{BB962C8B-B14F-4D97-AF65-F5344CB8AC3E}">
        <p14:creationId xmlns:p14="http://schemas.microsoft.com/office/powerpoint/2010/main" val="1679106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FF01D94-E5AA-40D1-A359-AF33038D9E57}" type="datetimeFigureOut">
              <a:rPr lang="en-GB" smtClean="0"/>
              <a:t>20/05/2023</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EDE50CB-54D7-4780-9C05-6D8C17B5729B}" type="slidenum">
              <a:rPr lang="en-GB" smtClean="0"/>
              <a:t>‹#›</a:t>
            </a:fld>
            <a:endParaRPr lang="en-GB" dirty="0"/>
          </a:p>
        </p:txBody>
      </p:sp>
    </p:spTree>
    <p:extLst>
      <p:ext uri="{BB962C8B-B14F-4D97-AF65-F5344CB8AC3E}">
        <p14:creationId xmlns:p14="http://schemas.microsoft.com/office/powerpoint/2010/main" val="198541799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academia.edu/4024197/Paradise_Island_Resort_A_Completed_Business_Plan" TargetMode="External"/><Relationship Id="rId2" Type="http://schemas.openxmlformats.org/officeDocument/2006/relationships/hyperlink" Target="https://arcmaxarchitect.com/hotel-design-and-hotel-building-plans" TargetMode="External"/><Relationship Id="rId1" Type="http://schemas.openxmlformats.org/officeDocument/2006/relationships/slideLayout" Target="../slideLayouts/slideLayout2.xml"/><Relationship Id="rId6" Type="http://schemas.openxmlformats.org/officeDocument/2006/relationships/hyperlink" Target="https://www.diplomacyandcommerce.rs/marriott-hotels-debut-in-west-africa-with-the-opening-of-accra-marriott-hotel-ghana/" TargetMode="External"/><Relationship Id="rId5" Type="http://schemas.openxmlformats.org/officeDocument/2006/relationships/hyperlink" Target="http://www.fortgeorgebelize.com/vision-mission-objective/" TargetMode="External"/><Relationship Id="rId4" Type="http://schemas.openxmlformats.org/officeDocument/2006/relationships/hyperlink" Target="http://www.hotelgrand.com&#1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56ADF-A3EF-1079-3934-4DCDBD384D6C}"/>
              </a:ext>
            </a:extLst>
          </p:cNvPr>
          <p:cNvSpPr>
            <a:spLocks noGrp="1"/>
          </p:cNvSpPr>
          <p:nvPr>
            <p:ph type="ctrTitle"/>
          </p:nvPr>
        </p:nvSpPr>
        <p:spPr>
          <a:xfrm>
            <a:off x="1507067" y="2404534"/>
            <a:ext cx="8494772" cy="1024466"/>
          </a:xfrm>
        </p:spPr>
        <p:txBody>
          <a:bodyPr/>
          <a:lstStyle/>
          <a:p>
            <a:r>
              <a:rPr lang="en-GB" sz="6000" dirty="0">
                <a:latin typeface="Times New Roman" panose="02020603050405020304" pitchFamily="18" charset="0"/>
                <a:cs typeface="Times New Roman" panose="02020603050405020304" pitchFamily="18" charset="0"/>
              </a:rPr>
              <a:t>Marketing Plan for Six Senses Resort</a:t>
            </a:r>
          </a:p>
        </p:txBody>
      </p:sp>
      <p:sp>
        <p:nvSpPr>
          <p:cNvPr id="3" name="Subtitle 2">
            <a:extLst>
              <a:ext uri="{FF2B5EF4-FFF2-40B4-BE49-F238E27FC236}">
                <a16:creationId xmlns:a16="http://schemas.microsoft.com/office/drawing/2014/main" id="{217CD5A2-EBDB-266D-177F-9D63F79F392C}"/>
              </a:ext>
            </a:extLst>
          </p:cNvPr>
          <p:cNvSpPr>
            <a:spLocks noGrp="1"/>
          </p:cNvSpPr>
          <p:nvPr>
            <p:ph type="subTitle" idx="1"/>
          </p:nvPr>
        </p:nvSpPr>
        <p:spPr/>
        <p:txBody>
          <a:bodyPr>
            <a:noAutofit/>
          </a:bodyPr>
          <a:lstStyle/>
          <a:p>
            <a:r>
              <a:rPr lang="en-GB" sz="2400" dirty="0">
                <a:solidFill>
                  <a:schemeClr val="accent2">
                    <a:lumMod val="50000"/>
                  </a:schemeClr>
                </a:solidFill>
                <a:latin typeface="Amasis MT Pro Black" panose="020B0604020202020204" pitchFamily="18" charset="0"/>
              </a:rPr>
              <a:t>Eunice Gredia Tumi</a:t>
            </a:r>
          </a:p>
          <a:p>
            <a:r>
              <a:rPr lang="en-GB" sz="2400" dirty="0">
                <a:solidFill>
                  <a:schemeClr val="accent2">
                    <a:lumMod val="50000"/>
                  </a:schemeClr>
                </a:solidFill>
                <a:latin typeface="Amasis MT Pro Black" panose="020B0604020202020204" pitchFamily="18" charset="0"/>
              </a:rPr>
              <a:t>2214171 BMH4005</a:t>
            </a:r>
          </a:p>
          <a:p>
            <a:r>
              <a:rPr lang="en-GB" sz="2400" dirty="0">
                <a:solidFill>
                  <a:schemeClr val="accent2">
                    <a:lumMod val="50000"/>
                  </a:schemeClr>
                </a:solidFill>
                <a:latin typeface="Amasis MT Pro Black" panose="020B0604020202020204" pitchFamily="18" charset="0"/>
              </a:rPr>
              <a:t>Presentation</a:t>
            </a:r>
          </a:p>
        </p:txBody>
      </p:sp>
    </p:spTree>
    <p:extLst>
      <p:ext uri="{BB962C8B-B14F-4D97-AF65-F5344CB8AC3E}">
        <p14:creationId xmlns:p14="http://schemas.microsoft.com/office/powerpoint/2010/main" val="1732110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06423-0271-2BA0-9688-D8FF42B83B4C}"/>
              </a:ext>
            </a:extLst>
          </p:cNvPr>
          <p:cNvSpPr>
            <a:spLocks noGrp="1"/>
          </p:cNvSpPr>
          <p:nvPr>
            <p:ph type="title"/>
          </p:nvPr>
        </p:nvSpPr>
        <p:spPr>
          <a:xfrm>
            <a:off x="762175" y="0"/>
            <a:ext cx="8596668" cy="1320800"/>
          </a:xfrm>
        </p:spPr>
        <p:txBody>
          <a:bodyPr/>
          <a:lstStyle/>
          <a:p>
            <a:pPr algn="ctr"/>
            <a:r>
              <a:rPr lang="en-GB" b="1" u="sng" dirty="0">
                <a:latin typeface="Times New Roman" panose="02020603050405020304" pitchFamily="18" charset="0"/>
                <a:cs typeface="Times New Roman" panose="02020603050405020304" pitchFamily="18" charset="0"/>
              </a:rPr>
              <a:t>CONTENT</a:t>
            </a:r>
          </a:p>
        </p:txBody>
      </p:sp>
      <p:sp>
        <p:nvSpPr>
          <p:cNvPr id="3" name="Content Placeholder 2">
            <a:extLst>
              <a:ext uri="{FF2B5EF4-FFF2-40B4-BE49-F238E27FC236}">
                <a16:creationId xmlns:a16="http://schemas.microsoft.com/office/drawing/2014/main" id="{4C8EB226-A3B4-6A92-6BEF-82442C490846}"/>
              </a:ext>
            </a:extLst>
          </p:cNvPr>
          <p:cNvSpPr>
            <a:spLocks noGrp="1"/>
          </p:cNvSpPr>
          <p:nvPr>
            <p:ph idx="1"/>
          </p:nvPr>
        </p:nvSpPr>
        <p:spPr>
          <a:xfrm>
            <a:off x="131975" y="906824"/>
            <a:ext cx="11887200" cy="5493976"/>
          </a:xfrm>
        </p:spPr>
        <p:txBody>
          <a:bodyPr>
            <a:normAutofit/>
          </a:bodyPr>
          <a:lstStyle/>
          <a:p>
            <a:pPr marL="0" indent="0" algn="just">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INTRODUCTION---------------------------------------------------------------------------------------------2</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MARRIOT HOTEL AND SIX SENSE MOROCCO--------------------------------------------------------3</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MISSION STATEMENTS AND OBJECTIVES--------------------------------------------------------------4</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VISION--------------------------------------------------------------------------------------------------------5</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ORGANIZATION--------------------------------------------------------------------------------------------6</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ETHICAL VALUES-------------------------------------------------------------------------------------------7</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STRATEGY---------------------------------------------------------------------------------------------------8</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S.W.O.T ANALYSIS-----------------------------------------------------------------------------------------9</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SOSTACT MODEL-----------------------------------------------------------------------------------------10</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3D BUILDING OF SIX SENSES--------------------------------------------------------------------------11</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MARKET OPPORTUNITIES----------------------------------------------------------------------------12</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COMMUNICATION STRATEGY------------------------------------------------------------------------13</a:t>
            </a:r>
          </a:p>
          <a:p>
            <a:pPr algn="just"/>
            <a:r>
              <a:rPr lang="en-GB" sz="1600" dirty="0">
                <a:effectLst/>
                <a:latin typeface="Times New Roman" panose="02020603050405020304" pitchFamily="18" charset="0"/>
                <a:ea typeface="Calibri" panose="020F0502020204030204" pitchFamily="34" charset="0"/>
                <a:cs typeface="Times New Roman" panose="02020603050405020304" pitchFamily="18" charset="0"/>
              </a:rPr>
              <a:t>REFERENCES-----------------------------------------------------------------------------------------------14</a:t>
            </a:r>
          </a:p>
          <a:p>
            <a:pPr algn="just"/>
            <a:endParaRPr lang="en-GB" sz="1600" dirty="0"/>
          </a:p>
        </p:txBody>
      </p:sp>
    </p:spTree>
    <p:extLst>
      <p:ext uri="{BB962C8B-B14F-4D97-AF65-F5344CB8AC3E}">
        <p14:creationId xmlns:p14="http://schemas.microsoft.com/office/powerpoint/2010/main" val="593115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ED1F-E9A6-DE02-F6F8-B5A575FFC5EF}"/>
              </a:ext>
            </a:extLst>
          </p:cNvPr>
          <p:cNvSpPr>
            <a:spLocks noGrp="1"/>
          </p:cNvSpPr>
          <p:nvPr>
            <p:ph type="title"/>
          </p:nvPr>
        </p:nvSpPr>
        <p:spPr>
          <a:xfrm>
            <a:off x="57957" y="84841"/>
            <a:ext cx="10949092" cy="879835"/>
          </a:xfrm>
        </p:spPr>
        <p:txBody>
          <a:bodyPr/>
          <a:lstStyle/>
          <a:p>
            <a:pPr algn="ctr"/>
            <a:r>
              <a:rPr lang="en-GB" b="1" u="sng" dirty="0">
                <a:latin typeface="Times New Roman" panose="02020603050405020304" pitchFamily="18" charset="0"/>
                <a:cs typeface="Times New Roman" panose="02020603050405020304" pitchFamily="18" charset="0"/>
              </a:rPr>
              <a:t>SOSTAC MODEL</a:t>
            </a:r>
          </a:p>
        </p:txBody>
      </p:sp>
      <p:sp>
        <p:nvSpPr>
          <p:cNvPr id="3" name="Content Placeholder 2">
            <a:extLst>
              <a:ext uri="{FF2B5EF4-FFF2-40B4-BE49-F238E27FC236}">
                <a16:creationId xmlns:a16="http://schemas.microsoft.com/office/drawing/2014/main" id="{3FE705CB-999D-0CDF-3DB1-279EF5030AAA}"/>
              </a:ext>
            </a:extLst>
          </p:cNvPr>
          <p:cNvSpPr>
            <a:spLocks noGrp="1"/>
          </p:cNvSpPr>
          <p:nvPr>
            <p:ph idx="1"/>
          </p:nvPr>
        </p:nvSpPr>
        <p:spPr>
          <a:xfrm>
            <a:off x="0" y="860981"/>
            <a:ext cx="12165972" cy="4229493"/>
          </a:xfrm>
        </p:spPr>
        <p:txBody>
          <a:bodyPr>
            <a:noAutofit/>
          </a:bodyPr>
          <a:lstStyle/>
          <a:p>
            <a:pPr algn="just">
              <a:lnSpc>
                <a:spcPct val="220000"/>
              </a:lnSpc>
            </a:pPr>
            <a:r>
              <a:rPr lang="en-GB" sz="1400" dirty="0">
                <a:latin typeface="Times New Roman" panose="02020603050405020304" pitchFamily="18" charset="0"/>
                <a:cs typeface="Times New Roman" panose="02020603050405020304" pitchFamily="18" charset="0"/>
              </a:rPr>
              <a:t>Situation - This session </a:t>
            </a:r>
            <a:r>
              <a:rPr lang="en-GB" sz="1400" dirty="0" smtClean="0">
                <a:latin typeface="Times New Roman" panose="02020603050405020304" pitchFamily="18" charset="0"/>
                <a:cs typeface="Times New Roman" panose="02020603050405020304" pitchFamily="18" charset="0"/>
              </a:rPr>
              <a:t>emphasises  </a:t>
            </a:r>
            <a:r>
              <a:rPr lang="en-GB" sz="1400" dirty="0">
                <a:latin typeface="Times New Roman" panose="02020603050405020304" pitchFamily="18" charset="0"/>
                <a:cs typeface="Times New Roman" panose="02020603050405020304" pitchFamily="18" charset="0"/>
              </a:rPr>
              <a:t>on finding the current state of affairs in an organization and </a:t>
            </a:r>
            <a:r>
              <a:rPr lang="en-GB" sz="1400" dirty="0" smtClean="0">
                <a:latin typeface="Times New Roman" panose="02020603050405020304" pitchFamily="18" charset="0"/>
                <a:cs typeface="Times New Roman" panose="02020603050405020304" pitchFamily="18" charset="0"/>
              </a:rPr>
              <a:t>seeks to </a:t>
            </a:r>
            <a:r>
              <a:rPr lang="en-GB" sz="1400" dirty="0">
                <a:latin typeface="Times New Roman" panose="02020603050405020304" pitchFamily="18" charset="0"/>
                <a:cs typeface="Times New Roman" panose="02020603050405020304" pitchFamily="18" charset="0"/>
              </a:rPr>
              <a:t>answer the question ‘Where are we now?’ The present place of Six Sense hotel and Spa will be located in  Accra.</a:t>
            </a:r>
          </a:p>
          <a:p>
            <a:pPr algn="just">
              <a:lnSpc>
                <a:spcPct val="220000"/>
              </a:lnSpc>
            </a:pPr>
            <a:r>
              <a:rPr lang="en-GB" sz="1400" dirty="0">
                <a:latin typeface="Times New Roman" panose="02020603050405020304" pitchFamily="18" charset="0"/>
                <a:cs typeface="Times New Roman" panose="02020603050405020304" pitchFamily="18" charset="0"/>
              </a:rPr>
              <a:t>Objective – We </a:t>
            </a:r>
            <a:r>
              <a:rPr lang="en-GB" sz="1400" dirty="0" smtClean="0">
                <a:latin typeface="Times New Roman" panose="02020603050405020304" pitchFamily="18" charset="0"/>
                <a:cs typeface="Times New Roman" panose="02020603050405020304" pitchFamily="18" charset="0"/>
              </a:rPr>
              <a:t>would partner </a:t>
            </a:r>
            <a:r>
              <a:rPr lang="en-GB" sz="1400" dirty="0">
                <a:latin typeface="Times New Roman" panose="02020603050405020304" pitchFamily="18" charset="0"/>
                <a:cs typeface="Times New Roman" panose="02020603050405020304" pitchFamily="18" charset="0"/>
              </a:rPr>
              <a:t>with </a:t>
            </a:r>
            <a:r>
              <a:rPr lang="en-GB" sz="1400" dirty="0" smtClean="0">
                <a:latin typeface="Times New Roman" panose="02020603050405020304" pitchFamily="18" charset="0"/>
                <a:cs typeface="Times New Roman" panose="02020603050405020304" pitchFamily="18" charset="0"/>
              </a:rPr>
              <a:t>interested companies </a:t>
            </a:r>
            <a:r>
              <a:rPr lang="en-GB" sz="1400" dirty="0">
                <a:latin typeface="Times New Roman" panose="02020603050405020304" pitchFamily="18" charset="0"/>
                <a:cs typeface="Times New Roman" panose="02020603050405020304" pitchFamily="18" charset="0"/>
              </a:rPr>
              <a:t>where possible </a:t>
            </a:r>
            <a:r>
              <a:rPr lang="en-GB" sz="1400" dirty="0" smtClean="0">
                <a:latin typeface="Times New Roman" panose="02020603050405020304" pitchFamily="18" charset="0"/>
                <a:cs typeface="Times New Roman" panose="02020603050405020304" pitchFamily="18" charset="0"/>
              </a:rPr>
              <a:t>to deepen </a:t>
            </a:r>
            <a:r>
              <a:rPr lang="en-GB" sz="1400" dirty="0">
                <a:latin typeface="Times New Roman" panose="02020603050405020304" pitchFamily="18" charset="0"/>
                <a:cs typeface="Times New Roman" panose="02020603050405020304" pitchFamily="18" charset="0"/>
              </a:rPr>
              <a:t>our environmental goals, </a:t>
            </a:r>
            <a:r>
              <a:rPr lang="en-GB" sz="1400" dirty="0" smtClean="0">
                <a:latin typeface="Times New Roman" panose="02020603050405020304" pitchFamily="18" charset="0"/>
                <a:cs typeface="Times New Roman" panose="02020603050405020304" pitchFamily="18" charset="0"/>
              </a:rPr>
              <a:t>invite consumers, </a:t>
            </a:r>
            <a:r>
              <a:rPr lang="en-GB" sz="1400" dirty="0">
                <a:latin typeface="Times New Roman" panose="02020603050405020304" pitchFamily="18" charset="0"/>
                <a:cs typeface="Times New Roman" panose="02020603050405020304" pitchFamily="18" charset="0"/>
              </a:rPr>
              <a:t>suppliers and </a:t>
            </a:r>
            <a:r>
              <a:rPr lang="en-GB" sz="1400" dirty="0" smtClean="0">
                <a:latin typeface="Times New Roman" panose="02020603050405020304" pitchFamily="18" charset="0"/>
                <a:cs typeface="Times New Roman" panose="02020603050405020304" pitchFamily="18" charset="0"/>
              </a:rPr>
              <a:t>our contractors </a:t>
            </a:r>
            <a:r>
              <a:rPr lang="en-GB" sz="1400" dirty="0">
                <a:latin typeface="Times New Roman" panose="02020603050405020304" pitchFamily="18" charset="0"/>
                <a:cs typeface="Times New Roman" panose="02020603050405020304" pitchFamily="18" charset="0"/>
              </a:rPr>
              <a:t>to </a:t>
            </a:r>
            <a:r>
              <a:rPr lang="en-GB" sz="1400" dirty="0" smtClean="0">
                <a:latin typeface="Times New Roman" panose="02020603050405020304" pitchFamily="18" charset="0"/>
                <a:cs typeface="Times New Roman" panose="02020603050405020304" pitchFamily="18" charset="0"/>
              </a:rPr>
              <a:t>partake </a:t>
            </a:r>
            <a:r>
              <a:rPr lang="en-GB" sz="1400" dirty="0">
                <a:latin typeface="Times New Roman" panose="02020603050405020304" pitchFamily="18" charset="0"/>
                <a:cs typeface="Times New Roman" panose="02020603050405020304" pitchFamily="18" charset="0"/>
              </a:rPr>
              <a:t>in our efforts -</a:t>
            </a:r>
          </a:p>
          <a:p>
            <a:pPr algn="just">
              <a:lnSpc>
                <a:spcPct val="220000"/>
              </a:lnSpc>
            </a:pPr>
            <a:r>
              <a:rPr lang="en-GB" sz="1400" dirty="0">
                <a:latin typeface="Times New Roman" panose="02020603050405020304" pitchFamily="18" charset="0"/>
                <a:cs typeface="Times New Roman" panose="02020603050405020304" pitchFamily="18" charset="0"/>
              </a:rPr>
              <a:t>Strategy – We </a:t>
            </a:r>
            <a:r>
              <a:rPr lang="en-GB" sz="1400" dirty="0" smtClean="0">
                <a:latin typeface="Times New Roman" panose="02020603050405020304" pitchFamily="18" charset="0"/>
                <a:cs typeface="Times New Roman" panose="02020603050405020304" pitchFamily="18" charset="0"/>
              </a:rPr>
              <a:t>would utilise the various marketing tactics available, including group </a:t>
            </a:r>
            <a:r>
              <a:rPr lang="en-GB" sz="1400" dirty="0">
                <a:latin typeface="Times New Roman" panose="02020603050405020304" pitchFamily="18" charset="0"/>
                <a:cs typeface="Times New Roman" panose="02020603050405020304" pitchFamily="18" charset="0"/>
              </a:rPr>
              <a:t>bookings, direct </a:t>
            </a:r>
            <a:r>
              <a:rPr lang="en-GB" sz="1400" dirty="0" smtClean="0">
                <a:latin typeface="Times New Roman" panose="02020603050405020304" pitchFamily="18" charset="0"/>
                <a:cs typeface="Times New Roman" panose="02020603050405020304" pitchFamily="18" charset="0"/>
              </a:rPr>
              <a:t>booking, </a:t>
            </a:r>
            <a:r>
              <a:rPr lang="en-GB" sz="1400" dirty="0">
                <a:latin typeface="Times New Roman" panose="02020603050405020304" pitchFamily="18" charset="0"/>
                <a:cs typeface="Times New Roman" panose="02020603050405020304" pitchFamily="18" charset="0"/>
              </a:rPr>
              <a:t>destination marketing, cross promotion sales, guest rewards strategies and revenue management strategies. </a:t>
            </a:r>
          </a:p>
          <a:p>
            <a:pPr algn="just">
              <a:lnSpc>
                <a:spcPct val="220000"/>
              </a:lnSpc>
            </a:pPr>
            <a:r>
              <a:rPr lang="en-GB" sz="1400" dirty="0">
                <a:latin typeface="Times New Roman" panose="02020603050405020304" pitchFamily="18" charset="0"/>
                <a:cs typeface="Times New Roman" panose="02020603050405020304" pitchFamily="18" charset="0"/>
              </a:rPr>
              <a:t>Tactics-</a:t>
            </a:r>
            <a:r>
              <a:rPr lang="en-GB" sz="1400" b="0" i="0" dirty="0">
                <a:solidFill>
                  <a:srgbClr val="202124"/>
                </a:solidFill>
                <a:effectLst/>
                <a:latin typeface="Times New Roman" panose="02020603050405020304" pitchFamily="18" charset="0"/>
                <a:cs typeface="Times New Roman" panose="02020603050405020304" pitchFamily="18" charset="0"/>
              </a:rPr>
              <a:t> Six Sense sales strategies are: </a:t>
            </a:r>
            <a:r>
              <a:rPr lang="en-GB" sz="1400" b="1" i="0" dirty="0">
                <a:solidFill>
                  <a:srgbClr val="202124"/>
                </a:solidFill>
                <a:effectLst/>
                <a:latin typeface="Times New Roman" panose="02020603050405020304" pitchFamily="18" charset="0"/>
                <a:cs typeface="Times New Roman" panose="02020603050405020304" pitchFamily="18" charset="0"/>
              </a:rPr>
              <a:t>group bookings, direct bookings, destination marketing, cross promotional sales, guest rewards strategies, revenue management strategies</a:t>
            </a:r>
            <a:r>
              <a:rPr lang="en-GB" sz="1400" b="0" i="0" dirty="0">
                <a:solidFill>
                  <a:srgbClr val="202124"/>
                </a:solidFill>
                <a:effectLst/>
                <a:latin typeface="Times New Roman" panose="02020603050405020304" pitchFamily="18" charset="0"/>
                <a:cs typeface="Times New Roman" panose="02020603050405020304" pitchFamily="18" charset="0"/>
              </a:rPr>
              <a:t>. Other room selling techniques </a:t>
            </a:r>
            <a:r>
              <a:rPr lang="en-GB" sz="1400" b="0" i="0" dirty="0" smtClean="0">
                <a:solidFill>
                  <a:srgbClr val="202124"/>
                </a:solidFill>
                <a:effectLst/>
                <a:latin typeface="Times New Roman" panose="02020603050405020304" pitchFamily="18" charset="0"/>
                <a:cs typeface="Times New Roman" panose="02020603050405020304" pitchFamily="18" charset="0"/>
              </a:rPr>
              <a:t>would </a:t>
            </a:r>
            <a:r>
              <a:rPr lang="en-GB" sz="1400" b="0" i="0" dirty="0">
                <a:solidFill>
                  <a:srgbClr val="202124"/>
                </a:solidFill>
                <a:effectLst/>
                <a:latin typeface="Times New Roman" panose="02020603050405020304" pitchFamily="18" charset="0"/>
                <a:cs typeface="Times New Roman" panose="02020603050405020304" pitchFamily="18" charset="0"/>
              </a:rPr>
              <a:t>include upselling, cross-selling, packages, promotions, re-marketing, and local partnerships.</a:t>
            </a:r>
          </a:p>
          <a:p>
            <a:pPr algn="just">
              <a:lnSpc>
                <a:spcPct val="220000"/>
              </a:lnSpc>
            </a:pPr>
            <a:r>
              <a:rPr lang="en-GB" sz="1400" dirty="0">
                <a:latin typeface="Times New Roman" panose="02020603050405020304" pitchFamily="18" charset="0"/>
                <a:cs typeface="Times New Roman" panose="02020603050405020304" pitchFamily="18" charset="0"/>
              </a:rPr>
              <a:t>Action Plan - This chapter presents the </a:t>
            </a:r>
            <a:r>
              <a:rPr lang="en-GB" sz="1400" dirty="0" smtClean="0">
                <a:latin typeface="Times New Roman" panose="02020603050405020304" pitchFamily="18" charset="0"/>
                <a:cs typeface="Times New Roman" panose="02020603050405020304" pitchFamily="18" charset="0"/>
              </a:rPr>
              <a:t>make-up</a:t>
            </a:r>
            <a:r>
              <a:rPr lang="en-GB" sz="1400" dirty="0" smtClean="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of the action </a:t>
            </a:r>
            <a:r>
              <a:rPr lang="en-GB" sz="1400" dirty="0" smtClean="0">
                <a:latin typeface="Times New Roman" panose="02020603050405020304" pitchFamily="18" charset="0"/>
                <a:cs typeface="Times New Roman" panose="02020603050405020304" pitchFamily="18" charset="0"/>
              </a:rPr>
              <a:t>plan - </a:t>
            </a:r>
            <a:r>
              <a:rPr lang="en-GB" sz="1400" dirty="0">
                <a:latin typeface="Times New Roman" panose="02020603050405020304" pitchFamily="18" charset="0"/>
                <a:cs typeface="Times New Roman" panose="02020603050405020304" pitchFamily="18" charset="0"/>
              </a:rPr>
              <a:t>the final product of the project, which is created to help the </a:t>
            </a:r>
            <a:r>
              <a:rPr lang="en-GB" sz="1400" dirty="0" smtClean="0">
                <a:latin typeface="Times New Roman" panose="02020603050405020304" pitchFamily="18" charset="0"/>
                <a:cs typeface="Times New Roman" panose="02020603050405020304" pitchFamily="18" charset="0"/>
              </a:rPr>
              <a:t>case-study </a:t>
            </a:r>
            <a:r>
              <a:rPr lang="en-GB" sz="1400" dirty="0">
                <a:latin typeface="Times New Roman" panose="02020603050405020304" pitchFamily="18" charset="0"/>
                <a:cs typeface="Times New Roman" panose="02020603050405020304" pitchFamily="18" charset="0"/>
              </a:rPr>
              <a:t>hotel to apply revenue management </a:t>
            </a:r>
            <a:r>
              <a:rPr lang="en-GB" sz="1400" dirty="0" smtClean="0">
                <a:latin typeface="Times New Roman" panose="02020603050405020304" pitchFamily="18" charset="0"/>
                <a:cs typeface="Times New Roman" panose="02020603050405020304" pitchFamily="18" charset="0"/>
              </a:rPr>
              <a:t>in a simplified format. </a:t>
            </a:r>
            <a:r>
              <a:rPr lang="en-GB" sz="1400" dirty="0">
                <a:latin typeface="Times New Roman" panose="02020603050405020304" pitchFamily="18" charset="0"/>
                <a:cs typeface="Times New Roman" panose="02020603050405020304" pitchFamily="18" charset="0"/>
              </a:rPr>
              <a:t>The chapter is divided into two </a:t>
            </a:r>
            <a:r>
              <a:rPr lang="en-GB" sz="1400" dirty="0" smtClean="0">
                <a:latin typeface="Times New Roman" panose="02020603050405020304" pitchFamily="18" charset="0"/>
                <a:cs typeface="Times New Roman" panose="02020603050405020304" pitchFamily="18" charset="0"/>
              </a:rPr>
              <a:t>sub-chapters</a:t>
            </a:r>
            <a:r>
              <a:rPr lang="en-GB" sz="1400" dirty="0">
                <a:latin typeface="Times New Roman" panose="02020603050405020304" pitchFamily="18" charset="0"/>
                <a:cs typeface="Times New Roman" panose="02020603050405020304" pitchFamily="18" charset="0"/>
              </a:rPr>
              <a:t>. The first </a:t>
            </a:r>
            <a:r>
              <a:rPr lang="en-GB" sz="1400" dirty="0" smtClean="0">
                <a:latin typeface="Times New Roman" panose="02020603050405020304" pitchFamily="18" charset="0"/>
                <a:cs typeface="Times New Roman" panose="02020603050405020304" pitchFamily="18" charset="0"/>
              </a:rPr>
              <a:t>sub-chapter </a:t>
            </a:r>
            <a:r>
              <a:rPr lang="en-GB" sz="1400" dirty="0">
                <a:latin typeface="Times New Roman" panose="02020603050405020304" pitchFamily="18" charset="0"/>
                <a:cs typeface="Times New Roman" panose="02020603050405020304" pitchFamily="18" charset="0"/>
              </a:rPr>
              <a:t>is </a:t>
            </a:r>
            <a:r>
              <a:rPr lang="en-GB" sz="1400" dirty="0" smtClean="0">
                <a:latin typeface="Times New Roman" panose="02020603050405020304" pitchFamily="18" charset="0"/>
                <a:cs typeface="Times New Roman" panose="02020603050405020304" pitchFamily="18" charset="0"/>
              </a:rPr>
              <a:t>discusses the visions</a:t>
            </a:r>
            <a:r>
              <a:rPr lang="en-GB" sz="1400" dirty="0">
                <a:latin typeface="Times New Roman" panose="02020603050405020304" pitchFamily="18" charset="0"/>
                <a:cs typeface="Times New Roman" panose="02020603050405020304" pitchFamily="18" charset="0"/>
              </a:rPr>
              <a:t>, desirable results and </a:t>
            </a:r>
            <a:r>
              <a:rPr lang="en-GB" sz="1400" dirty="0" smtClean="0">
                <a:latin typeface="Times New Roman" panose="02020603050405020304" pitchFamily="18" charset="0"/>
                <a:cs typeface="Times New Roman" panose="02020603050405020304" pitchFamily="18" charset="0"/>
              </a:rPr>
              <a:t>the key </a:t>
            </a:r>
            <a:r>
              <a:rPr lang="en-GB" sz="1400" dirty="0">
                <a:latin typeface="Times New Roman" panose="02020603050405020304" pitchFamily="18" charset="0"/>
                <a:cs typeface="Times New Roman" panose="02020603050405020304" pitchFamily="18" charset="0"/>
              </a:rPr>
              <a:t>principles of the action plan. The second </a:t>
            </a:r>
            <a:r>
              <a:rPr lang="en-GB" sz="1400" dirty="0" smtClean="0">
                <a:latin typeface="Times New Roman" panose="02020603050405020304" pitchFamily="18" charset="0"/>
                <a:cs typeface="Times New Roman" panose="02020603050405020304" pitchFamily="18" charset="0"/>
              </a:rPr>
              <a:t>sub-chapter describes </a:t>
            </a:r>
            <a:r>
              <a:rPr lang="en-GB" sz="1400" dirty="0">
                <a:latin typeface="Times New Roman" panose="02020603050405020304" pitchFamily="18" charset="0"/>
                <a:cs typeface="Times New Roman" panose="02020603050405020304" pitchFamily="18" charset="0"/>
              </a:rPr>
              <a:t>the </a:t>
            </a:r>
            <a:r>
              <a:rPr lang="en-GB" sz="1400" dirty="0" smtClean="0">
                <a:latin typeface="Times New Roman" panose="02020603050405020304" pitchFamily="18" charset="0"/>
                <a:cs typeface="Times New Roman" panose="02020603050405020304" pitchFamily="18" charset="0"/>
              </a:rPr>
              <a:t>various stages</a:t>
            </a:r>
            <a:r>
              <a:rPr lang="en-GB" sz="1400" dirty="0">
                <a:latin typeface="Times New Roman" panose="02020603050405020304" pitchFamily="18" charset="0"/>
                <a:cs typeface="Times New Roman" panose="02020603050405020304" pitchFamily="18" charset="0"/>
              </a:rPr>
              <a:t>, strategic objectives and </a:t>
            </a:r>
            <a:r>
              <a:rPr lang="en-GB" sz="1400" dirty="0" smtClean="0">
                <a:latin typeface="Times New Roman" panose="02020603050405020304" pitchFamily="18" charset="0"/>
                <a:cs typeface="Times New Roman" panose="02020603050405020304" pitchFamily="18" charset="0"/>
              </a:rPr>
              <a:t>their key </a:t>
            </a:r>
            <a:r>
              <a:rPr lang="en-GB" sz="1400" dirty="0">
                <a:latin typeface="Times New Roman" panose="02020603050405020304" pitchFamily="18" charset="0"/>
                <a:cs typeface="Times New Roman" panose="02020603050405020304" pitchFamily="18" charset="0"/>
              </a:rPr>
              <a:t>activities groups </a:t>
            </a:r>
            <a:r>
              <a:rPr lang="en-GB" sz="1400" dirty="0" smtClean="0">
                <a:latin typeface="Times New Roman" panose="02020603050405020304" pitchFamily="18" charset="0"/>
                <a:cs typeface="Times New Roman" panose="02020603050405020304" pitchFamily="18" charset="0"/>
              </a:rPr>
              <a:t>within the </a:t>
            </a:r>
            <a:r>
              <a:rPr lang="en-GB" sz="1400" dirty="0">
                <a:latin typeface="Times New Roman" panose="02020603050405020304" pitchFamily="18" charset="0"/>
                <a:cs typeface="Times New Roman" panose="02020603050405020304" pitchFamily="18" charset="0"/>
              </a:rPr>
              <a:t>action plan.</a:t>
            </a:r>
          </a:p>
          <a:p>
            <a:pPr algn="just">
              <a:lnSpc>
                <a:spcPct val="220000"/>
              </a:lnSpc>
            </a:pP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4980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DDE9CD4-0E0A-4129-8689-A89C4E9A66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sky, outdoor, wooden, deck&#10;&#10;Description automatically generated">
            <a:extLst>
              <a:ext uri="{FF2B5EF4-FFF2-40B4-BE49-F238E27FC236}">
                <a16:creationId xmlns:a16="http://schemas.microsoft.com/office/drawing/2014/main" id="{5B9FABB0-EB1D-74DA-8BE1-0DFC9F77FCB2}"/>
              </a:ext>
            </a:extLst>
          </p:cNvPr>
          <p:cNvPicPr>
            <a:picLocks noChangeAspect="1"/>
          </p:cNvPicPr>
          <p:nvPr/>
        </p:nvPicPr>
        <p:blipFill rotWithShape="1">
          <a:blip r:embed="rId3">
            <a:duotone>
              <a:schemeClr val="bg2">
                <a:shade val="45000"/>
                <a:satMod val="135000"/>
              </a:schemeClr>
              <a:prstClr val="white"/>
            </a:duotone>
            <a:alphaModFix amt="25000"/>
            <a:extLst>
              <a:ext uri="{28A0092B-C50C-407E-A947-70E740481C1C}">
                <a14:useLocalDpi xmlns:a14="http://schemas.microsoft.com/office/drawing/2010/main" val="0"/>
              </a:ext>
            </a:extLst>
          </a:blip>
          <a:srcRect/>
          <a:stretch/>
        </p:blipFill>
        <p:spPr>
          <a:xfrm>
            <a:off x="1" y="28291"/>
            <a:ext cx="12191999" cy="6857990"/>
          </a:xfrm>
          <a:prstGeom prst="rect">
            <a:avLst/>
          </a:prstGeom>
          <a:ln>
            <a:solidFill>
              <a:schemeClr val="accent4"/>
            </a:solidFill>
          </a:ln>
        </p:spPr>
      </p:pic>
      <p:grpSp>
        <p:nvGrpSpPr>
          <p:cNvPr id="12" name="Group 11">
            <a:extLst>
              <a:ext uri="{FF2B5EF4-FFF2-40B4-BE49-F238E27FC236}">
                <a16:creationId xmlns:a16="http://schemas.microsoft.com/office/drawing/2014/main" id="{85DB3CA2-FA66-42B9-90EF-394894352D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2C8D0718-07C6-45A2-A743-BC64673C965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7BCCE-817C-4933-A587-F1EF87D4B4A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55CB28D4-D6D1-4DB7-B557-D5FF65237B4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C8751ECC-5286-4332-9942-2D01B71359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5952A4A6-F619-458C-A026-6E5D6AF15D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D5BC56E-4091-3AFF-083D-B278F3C81EAC}"/>
              </a:ext>
            </a:extLst>
          </p:cNvPr>
          <p:cNvSpPr>
            <a:spLocks noGrp="1"/>
          </p:cNvSpPr>
          <p:nvPr>
            <p:ph type="title"/>
          </p:nvPr>
        </p:nvSpPr>
        <p:spPr>
          <a:xfrm>
            <a:off x="930262" y="9437"/>
            <a:ext cx="8596668" cy="1320800"/>
          </a:xfrm>
        </p:spPr>
        <p:txBody>
          <a:bodyPr>
            <a:normAutofit/>
          </a:bodyPr>
          <a:lstStyle/>
          <a:p>
            <a:pPr algn="ctr"/>
            <a:r>
              <a:rPr lang="en-GB"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D5953FC-5086-55A5-E057-36E85D4F8E3B}"/>
              </a:ext>
            </a:extLst>
          </p:cNvPr>
          <p:cNvSpPr>
            <a:spLocks noGrp="1"/>
          </p:cNvSpPr>
          <p:nvPr>
            <p:ph idx="1"/>
          </p:nvPr>
        </p:nvSpPr>
        <p:spPr>
          <a:xfrm>
            <a:off x="147704" y="997382"/>
            <a:ext cx="11896592" cy="5368062"/>
          </a:xfrm>
        </p:spPr>
        <p:txBody>
          <a:bodyPr>
            <a:noAutofit/>
          </a:bodyPr>
          <a:lstStyle/>
          <a:p>
            <a:pPr algn="just">
              <a:lnSpc>
                <a:spcPct val="150000"/>
              </a:lnSpc>
            </a:pPr>
            <a:r>
              <a:rPr lang="en-GB" sz="1700" dirty="0">
                <a:latin typeface="Times New Roman" panose="02020603050405020304" pitchFamily="18" charset="0"/>
                <a:cs typeface="Times New Roman" panose="02020603050405020304" pitchFamily="18" charset="0"/>
              </a:rPr>
              <a:t>Six Senses Hotel </a:t>
            </a:r>
            <a:r>
              <a:rPr lang="en-GB" sz="1700" dirty="0" smtClean="0">
                <a:latin typeface="Times New Roman" panose="02020603050405020304" pitchFamily="18" charset="0"/>
                <a:cs typeface="Times New Roman" panose="02020603050405020304" pitchFamily="18" charset="0"/>
              </a:rPr>
              <a:t>Resorts </a:t>
            </a:r>
            <a:r>
              <a:rPr lang="en-GB" sz="1700" dirty="0">
                <a:latin typeface="Times New Roman" panose="02020603050405020304" pitchFamily="18" charset="0"/>
                <a:cs typeface="Times New Roman" panose="02020603050405020304" pitchFamily="18" charset="0"/>
              </a:rPr>
              <a:t>Spas operates </a:t>
            </a:r>
            <a:r>
              <a:rPr lang="en-GB" sz="1700" dirty="0" smtClean="0">
                <a:latin typeface="Times New Roman" panose="02020603050405020304" pitchFamily="18" charset="0"/>
                <a:cs typeface="Times New Roman" panose="02020603050405020304" pitchFamily="18" charset="0"/>
              </a:rPr>
              <a:t>eleven (11) </a:t>
            </a:r>
            <a:r>
              <a:rPr lang="en-GB" sz="1700" dirty="0">
                <a:latin typeface="Times New Roman" panose="02020603050405020304" pitchFamily="18" charset="0"/>
                <a:cs typeface="Times New Roman" panose="02020603050405020304" pitchFamily="18" charset="0"/>
              </a:rPr>
              <a:t>resorts and </a:t>
            </a:r>
            <a:r>
              <a:rPr lang="en-GB" sz="1700" dirty="0" smtClean="0">
                <a:latin typeface="Times New Roman" panose="02020603050405020304" pitchFamily="18" charset="0"/>
                <a:cs typeface="Times New Roman" panose="02020603050405020304" pitchFamily="18" charset="0"/>
              </a:rPr>
              <a:t>twenty-nine (29) </a:t>
            </a:r>
            <a:r>
              <a:rPr lang="en-GB" sz="1700" dirty="0">
                <a:latin typeface="Times New Roman" panose="02020603050405020304" pitchFamily="18" charset="0"/>
                <a:cs typeface="Times New Roman" panose="02020603050405020304" pitchFamily="18" charset="0"/>
              </a:rPr>
              <a:t>spas </a:t>
            </a:r>
            <a:r>
              <a:rPr lang="en-GB" sz="1700" dirty="0" smtClean="0">
                <a:latin typeface="Times New Roman" panose="02020603050405020304" pitchFamily="18" charset="0"/>
                <a:cs typeface="Times New Roman" panose="02020603050405020304" pitchFamily="18" charset="0"/>
              </a:rPr>
              <a:t>within </a:t>
            </a:r>
            <a:r>
              <a:rPr lang="en-GB" sz="1700" dirty="0">
                <a:latin typeface="Times New Roman" panose="02020603050405020304" pitchFamily="18" charset="0"/>
                <a:cs typeface="Times New Roman" panose="02020603050405020304" pitchFamily="18" charset="0"/>
              </a:rPr>
              <a:t>20 </a:t>
            </a:r>
            <a:r>
              <a:rPr lang="en-GB" sz="1700" dirty="0" smtClean="0">
                <a:latin typeface="Times New Roman" panose="02020603050405020304" pitchFamily="18" charset="0"/>
                <a:cs typeface="Times New Roman" panose="02020603050405020304" pitchFamily="18" charset="0"/>
              </a:rPr>
              <a:t>different nations </a:t>
            </a:r>
            <a:r>
              <a:rPr lang="en-GB" sz="1700" dirty="0">
                <a:latin typeface="Times New Roman" panose="02020603050405020304" pitchFamily="18" charset="0"/>
                <a:cs typeface="Times New Roman" panose="02020603050405020304" pitchFamily="18" charset="0"/>
              </a:rPr>
              <a:t>under the brand </a:t>
            </a:r>
            <a:r>
              <a:rPr lang="en-GB" sz="1700" dirty="0" smtClean="0">
                <a:latin typeface="Times New Roman" panose="02020603050405020304" pitchFamily="18" charset="0"/>
                <a:cs typeface="Times New Roman" panose="02020603050405020304" pitchFamily="18" charset="0"/>
              </a:rPr>
              <a:t>name of </a:t>
            </a:r>
            <a:r>
              <a:rPr lang="en-GB" sz="1700" dirty="0">
                <a:latin typeface="Times New Roman" panose="02020603050405020304" pitchFamily="18" charset="0"/>
                <a:cs typeface="Times New Roman" panose="02020603050405020304" pitchFamily="18" charset="0"/>
              </a:rPr>
              <a:t>Six Senses, Evason and Six Senses Spas. Six </a:t>
            </a:r>
            <a:r>
              <a:rPr lang="en-GB" sz="1700" dirty="0" smtClean="0">
                <a:latin typeface="Times New Roman" panose="02020603050405020304" pitchFamily="18" charset="0"/>
                <a:cs typeface="Times New Roman" panose="02020603050405020304" pitchFamily="18" charset="0"/>
              </a:rPr>
              <a:t>Senses </a:t>
            </a:r>
            <a:r>
              <a:rPr lang="en-GB" sz="1700" dirty="0">
                <a:latin typeface="Times New Roman" panose="02020603050405020304" pitchFamily="18" charset="0"/>
                <a:cs typeface="Times New Roman" panose="02020603050405020304" pitchFamily="18" charset="0"/>
              </a:rPr>
              <a:t>Resort and Spa have grown since the story </a:t>
            </a:r>
            <a:r>
              <a:rPr lang="en-GB" sz="1700" dirty="0" smtClean="0">
                <a:latin typeface="Times New Roman" panose="02020603050405020304" pitchFamily="18" charset="0"/>
                <a:cs typeface="Times New Roman" panose="02020603050405020304" pitchFamily="18" charset="0"/>
              </a:rPr>
              <a:t>began back </a:t>
            </a:r>
            <a:r>
              <a:rPr lang="en-GB" sz="1700" dirty="0">
                <a:latin typeface="Times New Roman" panose="02020603050405020304" pitchFamily="18" charset="0"/>
                <a:cs typeface="Times New Roman" panose="02020603050405020304" pitchFamily="18" charset="0"/>
              </a:rPr>
              <a:t>in 1995, but have </a:t>
            </a:r>
            <a:r>
              <a:rPr lang="en-GB" sz="1700" dirty="0" smtClean="0">
                <a:latin typeface="Times New Roman" panose="02020603050405020304" pitchFamily="18" charset="0"/>
                <a:cs typeface="Times New Roman" panose="02020603050405020304" pitchFamily="18" charset="0"/>
              </a:rPr>
              <a:t>since based </a:t>
            </a:r>
            <a:r>
              <a:rPr lang="en-GB" sz="1700" dirty="0">
                <a:latin typeface="Times New Roman" panose="02020603050405020304" pitchFamily="18" charset="0"/>
                <a:cs typeface="Times New Roman" panose="02020603050405020304" pitchFamily="18" charset="0"/>
              </a:rPr>
              <a:t>each </a:t>
            </a:r>
            <a:r>
              <a:rPr lang="en-GB" sz="1700" dirty="0" smtClean="0">
                <a:latin typeface="Times New Roman" panose="02020603050405020304" pitchFamily="18" charset="0"/>
                <a:cs typeface="Times New Roman" panose="02020603050405020304" pitchFamily="18" charset="0"/>
              </a:rPr>
              <a:t>step </a:t>
            </a:r>
            <a:r>
              <a:rPr lang="en-GB" sz="1700" dirty="0">
                <a:latin typeface="Times New Roman" panose="02020603050405020304" pitchFamily="18" charset="0"/>
                <a:cs typeface="Times New Roman" panose="02020603050405020304" pitchFamily="18" charset="0"/>
              </a:rPr>
              <a:t>on the same ambition: to journey beyond destinations into new experiences and </a:t>
            </a:r>
            <a:r>
              <a:rPr lang="en-GB" sz="1700" dirty="0" smtClean="0">
                <a:latin typeface="Times New Roman" panose="02020603050405020304" pitchFamily="18" charset="0"/>
                <a:cs typeface="Times New Roman" panose="02020603050405020304" pitchFamily="18" charset="0"/>
              </a:rPr>
              <a:t>cultures</a:t>
            </a:r>
            <a:r>
              <a:rPr lang="en-GB" sz="1700" dirty="0">
                <a:latin typeface="Times New Roman" panose="02020603050405020304" pitchFamily="18" charset="0"/>
                <a:cs typeface="Times New Roman" panose="02020603050405020304" pitchFamily="18" charset="0"/>
              </a:rPr>
              <a:t> </a:t>
            </a:r>
            <a:r>
              <a:rPr lang="en-GB" sz="1700" b="0" i="0" u="none" strike="noStrike" dirty="0" smtClean="0">
                <a:solidFill>
                  <a:srgbClr val="202124"/>
                </a:solidFill>
                <a:effectLst/>
                <a:latin typeface="Times New Roman" panose="02020603050405020304" pitchFamily="18" charset="0"/>
                <a:cs typeface="Times New Roman" panose="02020603050405020304" pitchFamily="18" charset="0"/>
              </a:rPr>
              <a:t>(</a:t>
            </a:r>
            <a:r>
              <a:rPr lang="en-GB" sz="1700" dirty="0" err="1" smtClean="0">
                <a:solidFill>
                  <a:srgbClr val="202124"/>
                </a:solidFill>
                <a:latin typeface="Times New Roman" panose="02020603050405020304" pitchFamily="18" charset="0"/>
                <a:cs typeface="Times New Roman" panose="02020603050405020304" pitchFamily="18" charset="0"/>
              </a:rPr>
              <a:t>SixSenses</a:t>
            </a:r>
            <a:r>
              <a:rPr lang="en-GB" sz="1700" dirty="0" smtClean="0">
                <a:solidFill>
                  <a:srgbClr val="202124"/>
                </a:solidFill>
                <a:latin typeface="Times New Roman" panose="02020603050405020304" pitchFamily="18" charset="0"/>
                <a:cs typeface="Times New Roman" panose="02020603050405020304" pitchFamily="18" charset="0"/>
              </a:rPr>
              <a:t>, </a:t>
            </a:r>
            <a:r>
              <a:rPr lang="en-GB" sz="1700" dirty="0" smtClean="0">
                <a:solidFill>
                  <a:srgbClr val="202124"/>
                </a:solidFill>
                <a:latin typeface="Times New Roman" panose="02020603050405020304" pitchFamily="18" charset="0"/>
                <a:cs typeface="Times New Roman" panose="02020603050405020304" pitchFamily="18" charset="0"/>
              </a:rPr>
              <a:t>2023).</a:t>
            </a:r>
            <a:endParaRPr lang="en-GB" sz="1700" b="0" i="0" u="none" strike="noStrike" dirty="0">
              <a:solidFill>
                <a:srgbClr val="202124"/>
              </a:solidFill>
              <a:effectLst/>
              <a:latin typeface="Times New Roman" panose="02020603050405020304" pitchFamily="18" charset="0"/>
              <a:cs typeface="Times New Roman" panose="02020603050405020304" pitchFamily="18" charset="0"/>
            </a:endParaRPr>
          </a:p>
          <a:p>
            <a:pPr algn="just">
              <a:lnSpc>
                <a:spcPct val="150000"/>
              </a:lnSpc>
            </a:pPr>
            <a:r>
              <a:rPr lang="en-GB" sz="1600" dirty="0" smtClean="0">
                <a:latin typeface="Times New Roman" panose="02020603050405020304" pitchFamily="18" charset="0"/>
                <a:cs typeface="Times New Roman" panose="02020603050405020304" pitchFamily="18" charset="0"/>
              </a:rPr>
              <a:t>The aggressive </a:t>
            </a:r>
            <a:r>
              <a:rPr lang="en-GB" sz="1600" dirty="0">
                <a:latin typeface="Times New Roman" panose="02020603050405020304" pitchFamily="18" charset="0"/>
                <a:cs typeface="Times New Roman" panose="02020603050405020304" pitchFamily="18" charset="0"/>
              </a:rPr>
              <a:t>development plans </a:t>
            </a:r>
            <a:r>
              <a:rPr lang="en-GB" sz="1600" dirty="0" smtClean="0">
                <a:latin typeface="Times New Roman" panose="02020603050405020304" pitchFamily="18" charset="0"/>
                <a:cs typeface="Times New Roman" panose="02020603050405020304" pitchFamily="18" charset="0"/>
              </a:rPr>
              <a:t>could triple their current </a:t>
            </a:r>
            <a:r>
              <a:rPr lang="en-GB" sz="1600" dirty="0">
                <a:latin typeface="Times New Roman" panose="02020603050405020304" pitchFamily="18" charset="0"/>
                <a:cs typeface="Times New Roman" panose="02020603050405020304" pitchFamily="18" charset="0"/>
              </a:rPr>
              <a:t>portfolio over the next </a:t>
            </a:r>
            <a:r>
              <a:rPr lang="en-GB" sz="1600" dirty="0" smtClean="0">
                <a:latin typeface="Times New Roman" panose="02020603050405020304" pitchFamily="18" charset="0"/>
                <a:cs typeface="Times New Roman" panose="02020603050405020304" pitchFamily="18" charset="0"/>
              </a:rPr>
              <a:t>five (5) </a:t>
            </a:r>
            <a:r>
              <a:rPr lang="en-GB" sz="1600" dirty="0">
                <a:latin typeface="Times New Roman" panose="02020603050405020304" pitchFamily="18" charset="0"/>
                <a:cs typeface="Times New Roman" panose="02020603050405020304" pitchFamily="18" charset="0"/>
              </a:rPr>
              <a:t>years </a:t>
            </a:r>
            <a:r>
              <a:rPr lang="en-GB" sz="1600" dirty="0" smtClean="0">
                <a:latin typeface="Times New Roman" panose="02020603050405020304" pitchFamily="18" charset="0"/>
                <a:cs typeface="Times New Roman" panose="02020603050405020304" pitchFamily="18" charset="0"/>
              </a:rPr>
              <a:t>and could have resorts, hotels </a:t>
            </a:r>
            <a:r>
              <a:rPr lang="en-GB" sz="1600" dirty="0">
                <a:latin typeface="Times New Roman" panose="02020603050405020304" pitchFamily="18" charset="0"/>
                <a:cs typeface="Times New Roman" panose="02020603050405020304" pitchFamily="18" charset="0"/>
              </a:rPr>
              <a:t>and </a:t>
            </a:r>
            <a:r>
              <a:rPr lang="en-GB" sz="1600" dirty="0" smtClean="0">
                <a:latin typeface="Times New Roman" panose="02020603050405020304" pitchFamily="18" charset="0"/>
                <a:cs typeface="Times New Roman" panose="02020603050405020304" pitchFamily="18" charset="0"/>
              </a:rPr>
              <a:t>spas </a:t>
            </a:r>
            <a:r>
              <a:rPr lang="en-GB" sz="1600" dirty="0">
                <a:latin typeface="Times New Roman" panose="02020603050405020304" pitchFamily="18" charset="0"/>
                <a:cs typeface="Times New Roman" panose="02020603050405020304" pitchFamily="18" charset="0"/>
              </a:rPr>
              <a:t>openings </a:t>
            </a:r>
            <a:r>
              <a:rPr lang="en-GB" sz="1600" dirty="0" smtClean="0">
                <a:latin typeface="Times New Roman" panose="02020603050405020304" pitchFamily="18" charset="0"/>
                <a:cs typeface="Times New Roman" panose="02020603050405020304" pitchFamily="18" charset="0"/>
              </a:rPr>
              <a:t>in countries such as Austria</a:t>
            </a:r>
            <a:r>
              <a:rPr lang="en-GB" sz="1600" dirty="0">
                <a:latin typeface="Times New Roman" panose="02020603050405020304" pitchFamily="18" charset="0"/>
                <a:cs typeface="Times New Roman" panose="02020603050405020304" pitchFamily="18" charset="0"/>
              </a:rPr>
              <a:t>, Bhutan, Cambodia, China, Egypt, Fiji, France, India, Indonesia, Italy, Nicaragua, Switzerland, Taiwan, Thailand, Tunisia, United Arab Emirates and United </a:t>
            </a:r>
            <a:r>
              <a:rPr lang="en-GB" sz="1600" dirty="0" smtClean="0">
                <a:latin typeface="Times New Roman" panose="02020603050405020304" pitchFamily="18" charset="0"/>
                <a:cs typeface="Times New Roman" panose="02020603050405020304" pitchFamily="18" charset="0"/>
              </a:rPr>
              <a:t>States (</a:t>
            </a:r>
            <a:r>
              <a:rPr lang="en-GB" sz="1600" dirty="0" err="1" smtClean="0">
                <a:latin typeface="Times New Roman" panose="02020603050405020304" pitchFamily="18" charset="0"/>
                <a:cs typeface="Times New Roman" panose="02020603050405020304" pitchFamily="18" charset="0"/>
              </a:rPr>
              <a:t>SixSenses</a:t>
            </a:r>
            <a:r>
              <a:rPr lang="en-GB" sz="1600" dirty="0" smtClean="0">
                <a:latin typeface="Times New Roman" panose="02020603050405020304" pitchFamily="18" charset="0"/>
                <a:cs typeface="Times New Roman" panose="02020603050405020304" pitchFamily="18" charset="0"/>
              </a:rPr>
              <a:t>, </a:t>
            </a:r>
            <a:r>
              <a:rPr lang="en-GB" sz="1600" b="0" i="0" u="none" strike="noStrike" dirty="0" smtClean="0">
                <a:solidFill>
                  <a:srgbClr val="202124"/>
                </a:solidFill>
                <a:effectLst/>
                <a:latin typeface="Times New Roman" panose="02020603050405020304" pitchFamily="18" charset="0"/>
                <a:cs typeface="Times New Roman" panose="02020603050405020304" pitchFamily="18" charset="0"/>
              </a:rPr>
              <a:t>2023).</a:t>
            </a:r>
            <a:endParaRPr lang="en-GB" sz="1600" b="0" i="0" u="none" strike="noStrike" dirty="0">
              <a:solidFill>
                <a:srgbClr val="202124"/>
              </a:solidFill>
              <a:effectLst/>
              <a:latin typeface="Times New Roman" panose="02020603050405020304" pitchFamily="18" charset="0"/>
              <a:cs typeface="Times New Roman" panose="02020603050405020304" pitchFamily="18" charset="0"/>
            </a:endParaRPr>
          </a:p>
          <a:p>
            <a:pPr algn="just">
              <a:lnSpc>
                <a:spcPct val="150000"/>
              </a:lnSpc>
            </a:pPr>
            <a:r>
              <a:rPr lang="en-GB" sz="1600" b="0" i="0" u="none" strike="noStrike" dirty="0">
                <a:solidFill>
                  <a:srgbClr val="202124"/>
                </a:solidFill>
                <a:effectLst/>
                <a:latin typeface="Times New Roman" panose="02020603050405020304" pitchFamily="18" charset="0"/>
                <a:cs typeface="Times New Roman" panose="02020603050405020304" pitchFamily="18" charset="0"/>
              </a:rPr>
              <a:t>In the process </a:t>
            </a:r>
            <a:r>
              <a:rPr lang="en-GB" sz="1600" dirty="0">
                <a:solidFill>
                  <a:srgbClr val="202124"/>
                </a:solidFill>
                <a:latin typeface="Times New Roman" panose="02020603050405020304" pitchFamily="18" charset="0"/>
                <a:cs typeface="Times New Roman" panose="02020603050405020304" pitchFamily="18" charset="0"/>
              </a:rPr>
              <a:t>of expansion of Six </a:t>
            </a:r>
            <a:r>
              <a:rPr lang="en-GB" sz="1600" dirty="0" smtClean="0">
                <a:solidFill>
                  <a:srgbClr val="202124"/>
                </a:solidFill>
                <a:latin typeface="Times New Roman" panose="02020603050405020304" pitchFamily="18" charset="0"/>
                <a:cs typeface="Times New Roman" panose="02020603050405020304" pitchFamily="18" charset="0"/>
              </a:rPr>
              <a:t>Senses Resorts </a:t>
            </a:r>
            <a:r>
              <a:rPr lang="en-GB" sz="1600" dirty="0">
                <a:solidFill>
                  <a:srgbClr val="202124"/>
                </a:solidFill>
                <a:latin typeface="Times New Roman" panose="02020603050405020304" pitchFamily="18" charset="0"/>
                <a:cs typeface="Times New Roman" panose="02020603050405020304" pitchFamily="18" charset="0"/>
              </a:rPr>
              <a:t>and </a:t>
            </a:r>
            <a:r>
              <a:rPr lang="en-GB" sz="1600" dirty="0" smtClean="0">
                <a:solidFill>
                  <a:srgbClr val="202124"/>
                </a:solidFill>
                <a:latin typeface="Times New Roman" panose="02020603050405020304" pitchFamily="18" charset="0"/>
                <a:cs typeface="Times New Roman" panose="02020603050405020304" pitchFamily="18" charset="0"/>
              </a:rPr>
              <a:t>Spas, it would </a:t>
            </a:r>
            <a:r>
              <a:rPr lang="en-GB" sz="1600" dirty="0">
                <a:solidFill>
                  <a:srgbClr val="202124"/>
                </a:solidFill>
                <a:latin typeface="Times New Roman" panose="02020603050405020304" pitchFamily="18" charset="0"/>
                <a:cs typeface="Times New Roman" panose="02020603050405020304" pitchFamily="18" charset="0"/>
              </a:rPr>
              <a:t>be purposeful to consider a location in the Sub-Saharan Region of Africa, e.g. </a:t>
            </a:r>
            <a:r>
              <a:rPr lang="en-GB" sz="1600" dirty="0" smtClean="0">
                <a:solidFill>
                  <a:srgbClr val="202124"/>
                </a:solidFill>
                <a:latin typeface="Times New Roman" panose="02020603050405020304" pitchFamily="18" charset="0"/>
                <a:cs typeface="Times New Roman" panose="02020603050405020304" pitchFamily="18" charset="0"/>
              </a:rPr>
              <a:t>Ghana, </a:t>
            </a:r>
            <a:r>
              <a:rPr lang="en-GB" sz="1600" dirty="0">
                <a:solidFill>
                  <a:srgbClr val="202124"/>
                </a:solidFill>
                <a:latin typeface="Times New Roman" panose="02020603050405020304" pitchFamily="18" charset="0"/>
                <a:cs typeface="Times New Roman" panose="02020603050405020304" pitchFamily="18" charset="0"/>
              </a:rPr>
              <a:t>West Africa. The Sub-Sahara African region enjoys the </a:t>
            </a:r>
            <a:r>
              <a:rPr lang="en-GB" sz="1600" dirty="0" smtClean="0">
                <a:solidFill>
                  <a:srgbClr val="202124"/>
                </a:solidFill>
                <a:latin typeface="Times New Roman" panose="02020603050405020304" pitchFamily="18" charset="0"/>
                <a:cs typeface="Times New Roman" panose="02020603050405020304" pitchFamily="18" charset="0"/>
              </a:rPr>
              <a:t>similar climatic </a:t>
            </a:r>
            <a:r>
              <a:rPr lang="en-GB" sz="1600" dirty="0">
                <a:solidFill>
                  <a:srgbClr val="202124"/>
                </a:solidFill>
                <a:latin typeface="Times New Roman" panose="02020603050405020304" pitchFamily="18" charset="0"/>
                <a:cs typeface="Times New Roman" panose="02020603050405020304" pitchFamily="18" charset="0"/>
              </a:rPr>
              <a:t>conditions </a:t>
            </a:r>
            <a:r>
              <a:rPr lang="en-GB" sz="1600" dirty="0" smtClean="0">
                <a:solidFill>
                  <a:srgbClr val="202124"/>
                </a:solidFill>
                <a:latin typeface="Times New Roman" panose="02020603050405020304" pitchFamily="18" charset="0"/>
                <a:cs typeface="Times New Roman" panose="02020603050405020304" pitchFamily="18" charset="0"/>
              </a:rPr>
              <a:t>like it occurs in </a:t>
            </a:r>
            <a:r>
              <a:rPr lang="en-GB" sz="1600" dirty="0">
                <a:solidFill>
                  <a:srgbClr val="202124"/>
                </a:solidFill>
                <a:latin typeface="Times New Roman" panose="02020603050405020304" pitchFamily="18" charset="0"/>
                <a:cs typeface="Times New Roman" panose="02020603050405020304" pitchFamily="18" charset="0"/>
              </a:rPr>
              <a:t>Morocco of which Six Senses is already </a:t>
            </a:r>
            <a:r>
              <a:rPr lang="en-GB" sz="1600" dirty="0" smtClean="0">
                <a:solidFill>
                  <a:srgbClr val="202124"/>
                </a:solidFill>
                <a:latin typeface="Times New Roman" panose="02020603050405020304" pitchFamily="18" charset="0"/>
                <a:cs typeface="Times New Roman" panose="02020603050405020304" pitchFamily="18" charset="0"/>
              </a:rPr>
              <a:t>established. </a:t>
            </a:r>
            <a:r>
              <a:rPr lang="en-GB" sz="1600" dirty="0">
                <a:solidFill>
                  <a:srgbClr val="202124"/>
                </a:solidFill>
                <a:latin typeface="Times New Roman" panose="02020603050405020304" pitchFamily="18" charset="0"/>
                <a:cs typeface="Times New Roman" panose="02020603050405020304" pitchFamily="18" charset="0"/>
              </a:rPr>
              <a:t>A marketing plan for Six Senses to be </a:t>
            </a:r>
            <a:r>
              <a:rPr lang="en-GB" sz="1600" dirty="0" smtClean="0">
                <a:solidFill>
                  <a:srgbClr val="202124"/>
                </a:solidFill>
                <a:latin typeface="Times New Roman" panose="02020603050405020304" pitchFamily="18" charset="0"/>
                <a:cs typeface="Times New Roman" panose="02020603050405020304" pitchFamily="18" charset="0"/>
              </a:rPr>
              <a:t>established </a:t>
            </a:r>
            <a:r>
              <a:rPr lang="en-GB" sz="1600" dirty="0">
                <a:solidFill>
                  <a:srgbClr val="202124"/>
                </a:solidFill>
                <a:latin typeface="Times New Roman" panose="02020603050405020304" pitchFamily="18" charset="0"/>
                <a:cs typeface="Times New Roman" panose="02020603050405020304" pitchFamily="18" charset="0"/>
              </a:rPr>
              <a:t>in </a:t>
            </a:r>
            <a:r>
              <a:rPr lang="en-GB" sz="1600" dirty="0" smtClean="0">
                <a:solidFill>
                  <a:srgbClr val="202124"/>
                </a:solidFill>
                <a:latin typeface="Times New Roman" panose="02020603050405020304" pitchFamily="18" charset="0"/>
                <a:cs typeface="Times New Roman" panose="02020603050405020304" pitchFamily="18" charset="0"/>
              </a:rPr>
              <a:t>Ghana, </a:t>
            </a:r>
            <a:r>
              <a:rPr lang="en-GB" sz="1600" dirty="0">
                <a:solidFill>
                  <a:srgbClr val="202124"/>
                </a:solidFill>
                <a:latin typeface="Times New Roman" panose="02020603050405020304" pitchFamily="18" charset="0"/>
                <a:cs typeface="Times New Roman" panose="02020603050405020304" pitchFamily="18" charset="0"/>
              </a:rPr>
              <a:t>West Africa would also allow Six Senses to be in competition with </a:t>
            </a:r>
            <a:r>
              <a:rPr lang="en-GB" sz="1600" dirty="0" smtClean="0">
                <a:solidFill>
                  <a:srgbClr val="202124"/>
                </a:solidFill>
                <a:latin typeface="Times New Roman" panose="02020603050405020304" pitchFamily="18" charset="0"/>
                <a:cs typeface="Times New Roman" panose="02020603050405020304" pitchFamily="18" charset="0"/>
              </a:rPr>
              <a:t>a brand like Marriot </a:t>
            </a:r>
            <a:r>
              <a:rPr lang="en-GB" sz="1600" dirty="0">
                <a:solidFill>
                  <a:srgbClr val="202124"/>
                </a:solidFill>
                <a:latin typeface="Times New Roman" panose="02020603050405020304" pitchFamily="18" charset="0"/>
                <a:cs typeface="Times New Roman" panose="02020603050405020304" pitchFamily="18" charset="0"/>
              </a:rPr>
              <a:t>International Hotel which  has recently establish a </a:t>
            </a:r>
            <a:r>
              <a:rPr lang="en-GB" sz="1600" dirty="0" smtClean="0">
                <a:solidFill>
                  <a:srgbClr val="202124"/>
                </a:solidFill>
                <a:latin typeface="Times New Roman" panose="02020603050405020304" pitchFamily="18" charset="0"/>
                <a:cs typeface="Times New Roman" panose="02020603050405020304" pitchFamily="18" charset="0"/>
              </a:rPr>
              <a:t>branch </a:t>
            </a:r>
            <a:r>
              <a:rPr lang="en-GB" sz="1600" dirty="0">
                <a:solidFill>
                  <a:srgbClr val="202124"/>
                </a:solidFill>
                <a:latin typeface="Times New Roman" panose="02020603050405020304" pitchFamily="18" charset="0"/>
                <a:cs typeface="Times New Roman" panose="02020603050405020304" pitchFamily="18" charset="0"/>
              </a:rPr>
              <a:t>in Accra – Ghana.</a:t>
            </a:r>
            <a:endParaRPr lang="en-GB" sz="1600" b="0" i="0" u="none" strike="noStrike" dirty="0">
              <a:solidFill>
                <a:srgbClr val="202124"/>
              </a:solidFill>
              <a:effectLst/>
              <a:latin typeface="Times New Roman" panose="02020603050405020304" pitchFamily="18" charset="0"/>
              <a:cs typeface="Times New Roman" panose="02020603050405020304" pitchFamily="18" charset="0"/>
            </a:endParaRPr>
          </a:p>
          <a:p>
            <a:pPr marL="0" indent="0" algn="just">
              <a:lnSpc>
                <a:spcPct val="220000"/>
              </a:lnSpc>
              <a:buNone/>
            </a:pPr>
            <a:r>
              <a:rPr lang="en-GB" sz="15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387364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EA39187-0197-4C1D-BE4A-06B353C7B21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9E0FD730-D6BC-440A-89CF-7AA0C22C2F2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1382DE6-64CB-4577-89E8-47941290A9D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ABD17EF-A676-4770-A8C8-E83BA02300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80D4582-A9DE-4A6E-8537-EFC4F860C3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D66B8CF3-0959-4E8D-8F3A-AF62F21D99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97D4D559-2783-4E84-BB73-7F51D02357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8834FE36-E841-40B5-9465-1CFC99ED55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1A4197A1-AE79-4DC1-9E3A-845B40BA80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26F6688-CBD0-42EE-9B90-25100FE893C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F23F9BB-FC2E-48BA-8E63-A4436C28DA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3B51A39-711B-A569-3F62-E2C070B0EA79}"/>
              </a:ext>
            </a:extLst>
          </p:cNvPr>
          <p:cNvSpPr>
            <a:spLocks noGrp="1"/>
          </p:cNvSpPr>
          <p:nvPr>
            <p:ph type="title"/>
          </p:nvPr>
        </p:nvSpPr>
        <p:spPr>
          <a:xfrm>
            <a:off x="609601" y="4385067"/>
            <a:ext cx="5440679" cy="512054"/>
          </a:xfrm>
        </p:spPr>
        <p:txBody>
          <a:bodyPr vert="horz" lIns="91440" tIns="45720" rIns="91440" bIns="45720" rtlCol="0" anchor="b">
            <a:noAutofit/>
          </a:bodyPr>
          <a:lstStyle/>
          <a:p>
            <a:r>
              <a:rPr lang="en-US" sz="3200" dirty="0"/>
              <a:t>Marriot Hotel-Accra Ghana</a:t>
            </a:r>
          </a:p>
        </p:txBody>
      </p:sp>
      <p:sp>
        <p:nvSpPr>
          <p:cNvPr id="23" name="Rectangle 22">
            <a:extLst>
              <a:ext uri="{FF2B5EF4-FFF2-40B4-BE49-F238E27FC236}">
                <a16:creationId xmlns:a16="http://schemas.microsoft.com/office/drawing/2014/main" id="{4F71A406-3CB7-4E4D-B434-24E6AA4F39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1772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rebuchet MS" panose="020B0603020202020204"/>
              <a:ea typeface="+mn-ea"/>
              <a:cs typeface="+mn-cs"/>
            </a:endParaRPr>
          </a:p>
        </p:txBody>
      </p:sp>
      <p:pic>
        <p:nvPicPr>
          <p:cNvPr id="5" name="Content Placeholder 4" descr="A picture containing text, outdoor, sign&#10;&#10;Description automatically generated">
            <a:extLst>
              <a:ext uri="{FF2B5EF4-FFF2-40B4-BE49-F238E27FC236}">
                <a16:creationId xmlns:a16="http://schemas.microsoft.com/office/drawing/2014/main" id="{BB772037-D090-30A8-57E4-04B49A281E8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6104"/>
          <a:stretch/>
        </p:blipFill>
        <p:spPr>
          <a:xfrm>
            <a:off x="20" y="3"/>
            <a:ext cx="6050260" cy="4091667"/>
          </a:xfrm>
          <a:prstGeom prst="rect">
            <a:avLst/>
          </a:prstGeom>
        </p:spPr>
      </p:pic>
      <p:pic>
        <p:nvPicPr>
          <p:cNvPr id="6" name="Picture 5" descr="A picture containing tree, sky, grass, outdoor&#10;&#10;Description automatically generated">
            <a:extLst>
              <a:ext uri="{FF2B5EF4-FFF2-40B4-BE49-F238E27FC236}">
                <a16:creationId xmlns:a16="http://schemas.microsoft.com/office/drawing/2014/main" id="{9F0B8BDE-BBE6-7EF0-E438-914A5B8BA4F1}"/>
              </a:ext>
            </a:extLst>
          </p:cNvPr>
          <p:cNvPicPr>
            <a:picLocks noChangeAspect="1"/>
          </p:cNvPicPr>
          <p:nvPr/>
        </p:nvPicPr>
        <p:blipFill rotWithShape="1">
          <a:blip r:embed="rId3">
            <a:extLst>
              <a:ext uri="{28A0092B-C50C-407E-A947-70E740481C1C}">
                <a14:useLocalDpi xmlns:a14="http://schemas.microsoft.com/office/drawing/2010/main" val="0"/>
              </a:ext>
            </a:extLst>
          </a:blip>
          <a:srcRect l="8255" r="9320" b="-2"/>
          <a:stretch/>
        </p:blipFill>
        <p:spPr>
          <a:xfrm>
            <a:off x="6141719" y="-683"/>
            <a:ext cx="6050280" cy="4092348"/>
          </a:xfrm>
          <a:prstGeom prst="rect">
            <a:avLst/>
          </a:prstGeom>
        </p:spPr>
      </p:pic>
      <p:sp>
        <p:nvSpPr>
          <p:cNvPr id="7" name="Title 1">
            <a:extLst>
              <a:ext uri="{FF2B5EF4-FFF2-40B4-BE49-F238E27FC236}">
                <a16:creationId xmlns:a16="http://schemas.microsoft.com/office/drawing/2014/main" id="{AC5B27DB-B841-5CA0-6BF2-7CCE7F9B081E}"/>
              </a:ext>
            </a:extLst>
          </p:cNvPr>
          <p:cNvSpPr txBox="1">
            <a:spLocks/>
          </p:cNvSpPr>
          <p:nvPr/>
        </p:nvSpPr>
        <p:spPr>
          <a:xfrm>
            <a:off x="6050280" y="4324069"/>
            <a:ext cx="5440679" cy="512054"/>
          </a:xfrm>
          <a:prstGeom prst="rect">
            <a:avLst/>
          </a:prstGeom>
        </p:spPr>
        <p:txBody>
          <a:bodyPr vert="horz" lIns="91440" tIns="45720" rIns="91440" bIns="45720" rtlCol="0" anchor="b">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dirty="0"/>
              <a:t>Six Sense-Morocco</a:t>
            </a:r>
          </a:p>
        </p:txBody>
      </p:sp>
    </p:spTree>
    <p:extLst>
      <p:ext uri="{BB962C8B-B14F-4D97-AF65-F5344CB8AC3E}">
        <p14:creationId xmlns:p14="http://schemas.microsoft.com/office/powerpoint/2010/main" val="183136414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62589-11F9-43A1-E1A3-93671FFF5832}"/>
              </a:ext>
            </a:extLst>
          </p:cNvPr>
          <p:cNvSpPr>
            <a:spLocks noGrp="1"/>
          </p:cNvSpPr>
          <p:nvPr>
            <p:ph type="title"/>
          </p:nvPr>
        </p:nvSpPr>
        <p:spPr/>
        <p:txBody>
          <a:bodyPr/>
          <a:lstStyle/>
          <a:p>
            <a:pPr algn="ctr"/>
            <a:r>
              <a:rPr lang="en-GB" b="1" u="sng" dirty="0">
                <a:latin typeface="Times New Roman" panose="02020603050405020304" pitchFamily="18" charset="0"/>
                <a:cs typeface="Times New Roman" panose="02020603050405020304" pitchFamily="18" charset="0"/>
              </a:rPr>
              <a:t>MISSION STATEMENT &amp; OBJECTIVES</a:t>
            </a:r>
          </a:p>
        </p:txBody>
      </p:sp>
      <p:sp>
        <p:nvSpPr>
          <p:cNvPr id="3" name="Content Placeholder 2">
            <a:extLst>
              <a:ext uri="{FF2B5EF4-FFF2-40B4-BE49-F238E27FC236}">
                <a16:creationId xmlns:a16="http://schemas.microsoft.com/office/drawing/2014/main" id="{6B35B61B-0D27-60E7-934A-00A47210A7D3}"/>
              </a:ext>
            </a:extLst>
          </p:cNvPr>
          <p:cNvSpPr>
            <a:spLocks noGrp="1"/>
          </p:cNvSpPr>
          <p:nvPr>
            <p:ph idx="1"/>
          </p:nvPr>
        </p:nvSpPr>
        <p:spPr>
          <a:xfrm>
            <a:off x="248238" y="1590512"/>
            <a:ext cx="11266428" cy="4744301"/>
          </a:xfrm>
        </p:spPr>
        <p:txBody>
          <a:bodyPr>
            <a:normAutofit/>
          </a:bodyPr>
          <a:lstStyle/>
          <a:p>
            <a:pPr algn="just">
              <a:lnSpc>
                <a:spcPct val="200000"/>
              </a:lnSpc>
            </a:pPr>
            <a:r>
              <a:rPr lang="en-GB" dirty="0">
                <a:latin typeface="Times New Roman" panose="02020603050405020304" pitchFamily="18" charset="0"/>
                <a:cs typeface="Times New Roman" panose="02020603050405020304" pitchFamily="18" charset="0"/>
              </a:rPr>
              <a:t>"The mission of our hotel is to provide outstanding lodging facilities and services to our </a:t>
            </a:r>
            <a:r>
              <a:rPr lang="en-GB" dirty="0" smtClean="0">
                <a:latin typeface="Times New Roman" panose="02020603050405020304" pitchFamily="18" charset="0"/>
                <a:cs typeface="Times New Roman" panose="02020603050405020304" pitchFamily="18" charset="0"/>
              </a:rPr>
              <a:t>cherished guests</a:t>
            </a:r>
            <a:r>
              <a:rPr lang="en-GB" dirty="0">
                <a:latin typeface="Times New Roman" panose="02020603050405020304" pitchFamily="18" charset="0"/>
                <a:cs typeface="Times New Roman" panose="02020603050405020304" pitchFamily="18" charset="0"/>
              </a:rPr>
              <a:t>. Our hotel focuses on individual </a:t>
            </a:r>
            <a:r>
              <a:rPr lang="en-GB" dirty="0" smtClean="0">
                <a:latin typeface="Times New Roman" panose="02020603050405020304" pitchFamily="18" charset="0"/>
                <a:cs typeface="Times New Roman" panose="02020603050405020304" pitchFamily="18" charset="0"/>
              </a:rPr>
              <a:t>businesses </a:t>
            </a:r>
            <a:r>
              <a:rPr lang="en-GB" dirty="0">
                <a:latin typeface="Times New Roman" panose="02020603050405020304" pitchFamily="18" charset="0"/>
                <a:cs typeface="Times New Roman" panose="02020603050405020304" pitchFamily="18" charset="0"/>
              </a:rPr>
              <a:t>and leisure </a:t>
            </a:r>
            <a:r>
              <a:rPr lang="en-GB" dirty="0" smtClean="0">
                <a:latin typeface="Times New Roman" panose="02020603050405020304" pitchFamily="18" charset="0"/>
                <a:cs typeface="Times New Roman" panose="02020603050405020304" pitchFamily="18" charset="0"/>
              </a:rPr>
              <a:t>travellers, </a:t>
            </a:r>
            <a:r>
              <a:rPr lang="en-GB" dirty="0">
                <a:latin typeface="Times New Roman" panose="02020603050405020304" pitchFamily="18" charset="0"/>
                <a:cs typeface="Times New Roman" panose="02020603050405020304" pitchFamily="18" charset="0"/>
              </a:rPr>
              <a:t>as well as travel associated with groups meetings .</a:t>
            </a:r>
          </a:p>
          <a:p>
            <a:pPr algn="just">
              <a:lnSpc>
                <a:spcPct val="200000"/>
              </a:lnSpc>
            </a:pPr>
            <a:r>
              <a:rPr lang="en-GB" b="0" i="0" dirty="0">
                <a:solidFill>
                  <a:srgbClr val="202124"/>
                </a:solidFill>
                <a:effectLst/>
                <a:latin typeface="Times New Roman" panose="02020603050405020304" pitchFamily="18" charset="0"/>
                <a:cs typeface="Times New Roman" panose="02020603050405020304" pitchFamily="18" charset="0"/>
              </a:rPr>
              <a:t>As with any other </a:t>
            </a:r>
            <a:r>
              <a:rPr lang="en-GB" b="0" i="0" dirty="0" smtClean="0">
                <a:solidFill>
                  <a:srgbClr val="202124"/>
                </a:solidFill>
                <a:effectLst/>
                <a:latin typeface="Times New Roman" panose="02020603050405020304" pitchFamily="18" charset="0"/>
                <a:cs typeface="Times New Roman" panose="02020603050405020304" pitchFamily="18" charset="0"/>
              </a:rPr>
              <a:t>profit-oriented business</a:t>
            </a:r>
            <a:r>
              <a:rPr lang="en-GB" b="0" i="0" dirty="0">
                <a:solidFill>
                  <a:srgbClr val="202124"/>
                </a:solidFill>
                <a:effectLst/>
                <a:latin typeface="Times New Roman" panose="02020603050405020304" pitchFamily="18" charset="0"/>
                <a:cs typeface="Times New Roman" panose="02020603050405020304" pitchFamily="18" charset="0"/>
              </a:rPr>
              <a:t>, the hotel </a:t>
            </a:r>
            <a:r>
              <a:rPr lang="en-GB" b="0" i="0" dirty="0" smtClean="0">
                <a:solidFill>
                  <a:srgbClr val="202124"/>
                </a:solidFill>
                <a:effectLst/>
                <a:latin typeface="Times New Roman" panose="02020603050405020304" pitchFamily="18" charset="0"/>
                <a:cs typeface="Times New Roman" panose="02020603050405020304" pitchFamily="18" charset="0"/>
              </a:rPr>
              <a:t>industry's </a:t>
            </a:r>
            <a:r>
              <a:rPr lang="en-GB" b="0" i="0" dirty="0">
                <a:solidFill>
                  <a:srgbClr val="202124"/>
                </a:solidFill>
                <a:effectLst/>
                <a:latin typeface="Times New Roman" panose="02020603050405020304" pitchFamily="18" charset="0"/>
                <a:cs typeface="Times New Roman" panose="02020603050405020304" pitchFamily="18" charset="0"/>
              </a:rPr>
              <a:t>primary goal is </a:t>
            </a:r>
            <a:r>
              <a:rPr lang="en-GB" b="0" i="0" dirty="0">
                <a:solidFill>
                  <a:srgbClr val="040C28"/>
                </a:solidFill>
                <a:effectLst/>
                <a:latin typeface="Times New Roman" panose="02020603050405020304" pitchFamily="18" charset="0"/>
                <a:cs typeface="Times New Roman" panose="02020603050405020304" pitchFamily="18" charset="0"/>
              </a:rPr>
              <a:t>to make a profit</a:t>
            </a:r>
            <a:r>
              <a:rPr lang="en-GB" b="0" i="0" dirty="0">
                <a:solidFill>
                  <a:srgbClr val="202124"/>
                </a:solidFill>
                <a:effectLst/>
                <a:latin typeface="Times New Roman" panose="02020603050405020304" pitchFamily="18" charset="0"/>
                <a:cs typeface="Times New Roman" panose="02020603050405020304" pitchFamily="18" charset="0"/>
              </a:rPr>
              <a:t>. Our hotel focuses on individual business and leisure </a:t>
            </a:r>
            <a:r>
              <a:rPr lang="en-GB" b="0" i="0" dirty="0" smtClean="0">
                <a:solidFill>
                  <a:srgbClr val="202124"/>
                </a:solidFill>
                <a:effectLst/>
                <a:latin typeface="Times New Roman" panose="02020603050405020304" pitchFamily="18" charset="0"/>
                <a:cs typeface="Times New Roman" panose="02020603050405020304" pitchFamily="18" charset="0"/>
              </a:rPr>
              <a:t>travel clients among others. We emphasise on </a:t>
            </a:r>
            <a:r>
              <a:rPr lang="en-GB" b="0" i="0" dirty="0">
                <a:solidFill>
                  <a:srgbClr val="202124"/>
                </a:solidFill>
                <a:effectLst/>
                <a:latin typeface="Times New Roman" panose="02020603050405020304" pitchFamily="18" charset="0"/>
                <a:cs typeface="Times New Roman" panose="02020603050405020304" pitchFamily="18" charset="0"/>
              </a:rPr>
              <a:t>high quality standards in our </a:t>
            </a:r>
            <a:r>
              <a:rPr lang="en-GB" b="0" i="0" dirty="0" err="1" smtClean="0">
                <a:solidFill>
                  <a:srgbClr val="202124"/>
                </a:solidFill>
                <a:effectLst/>
                <a:latin typeface="Times New Roman" panose="02020603050405020304" pitchFamily="18" charset="0"/>
                <a:cs typeface="Times New Roman" panose="02020603050405020304" pitchFamily="18" charset="0"/>
              </a:rPr>
              <a:t>room,food</a:t>
            </a:r>
            <a:r>
              <a:rPr lang="en-GB" b="0" i="0" dirty="0" smtClean="0">
                <a:solidFill>
                  <a:srgbClr val="202124"/>
                </a:solidFill>
                <a:effectLst/>
                <a:latin typeface="Times New Roman" panose="02020603050405020304" pitchFamily="18" charset="0"/>
                <a:cs typeface="Times New Roman" panose="02020603050405020304" pitchFamily="18" charset="0"/>
              </a:rPr>
              <a:t> </a:t>
            </a:r>
            <a:r>
              <a:rPr lang="en-GB" b="0" i="0" dirty="0">
                <a:solidFill>
                  <a:srgbClr val="202124"/>
                </a:solidFill>
                <a:effectLst/>
                <a:latin typeface="Times New Roman" panose="02020603050405020304" pitchFamily="18" charset="0"/>
                <a:cs typeface="Times New Roman" panose="02020603050405020304" pitchFamily="18" charset="0"/>
              </a:rPr>
              <a:t>and </a:t>
            </a:r>
            <a:r>
              <a:rPr lang="en-GB" b="0" i="0" dirty="0" smtClean="0">
                <a:solidFill>
                  <a:srgbClr val="202124"/>
                </a:solidFill>
                <a:effectLst/>
                <a:latin typeface="Times New Roman" panose="02020603050405020304" pitchFamily="18" charset="0"/>
                <a:cs typeface="Times New Roman" panose="02020603050405020304" pitchFamily="18" charset="0"/>
              </a:rPr>
              <a:t>beverages </a:t>
            </a:r>
            <a:r>
              <a:rPr lang="en-GB" b="0" i="0" dirty="0">
                <a:solidFill>
                  <a:srgbClr val="202124"/>
                </a:solidFill>
                <a:effectLst/>
                <a:latin typeface="Times New Roman" panose="02020603050405020304" pitchFamily="18" charset="0"/>
                <a:cs typeface="Times New Roman" panose="02020603050405020304" pitchFamily="18" charset="0"/>
              </a:rPr>
              <a:t>divisions.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35035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37B53-82A6-8440-84BF-E4D5F6C1F0C6}"/>
              </a:ext>
            </a:extLst>
          </p:cNvPr>
          <p:cNvSpPr>
            <a:spLocks noGrp="1"/>
          </p:cNvSpPr>
          <p:nvPr>
            <p:ph type="title"/>
          </p:nvPr>
        </p:nvSpPr>
        <p:spPr/>
        <p:txBody>
          <a:bodyPr/>
          <a:lstStyle/>
          <a:p>
            <a:pPr algn="ctr"/>
            <a:r>
              <a:rPr lang="en-GB" b="1" u="sng" dirty="0">
                <a:latin typeface="Times New Roman" panose="02020603050405020304" pitchFamily="18" charset="0"/>
                <a:cs typeface="Times New Roman" panose="02020603050405020304" pitchFamily="18" charset="0"/>
              </a:rPr>
              <a:t>VISION</a:t>
            </a:r>
          </a:p>
        </p:txBody>
      </p:sp>
      <p:sp>
        <p:nvSpPr>
          <p:cNvPr id="3" name="Content Placeholder 2">
            <a:extLst>
              <a:ext uri="{FF2B5EF4-FFF2-40B4-BE49-F238E27FC236}">
                <a16:creationId xmlns:a16="http://schemas.microsoft.com/office/drawing/2014/main" id="{C772E51D-11A3-26B2-477B-222122C8B333}"/>
              </a:ext>
            </a:extLst>
          </p:cNvPr>
          <p:cNvSpPr>
            <a:spLocks noGrp="1"/>
          </p:cNvSpPr>
          <p:nvPr>
            <p:ph idx="1"/>
          </p:nvPr>
        </p:nvSpPr>
        <p:spPr>
          <a:xfrm>
            <a:off x="207390" y="1395167"/>
            <a:ext cx="11830639" cy="4930218"/>
          </a:xfrm>
        </p:spPr>
        <p:txBody>
          <a:bodyPr>
            <a:noAutofit/>
          </a:bodyPr>
          <a:lstStyle/>
          <a:p>
            <a:pPr marL="0" indent="0" algn="just" fontAlgn="base">
              <a:lnSpc>
                <a:spcPct val="260000"/>
              </a:lnSpc>
              <a:buNone/>
            </a:pPr>
            <a:endParaRPr lang="en-GB" sz="1600" b="0" i="0" dirty="0">
              <a:solidFill>
                <a:srgbClr val="000000"/>
              </a:solidFill>
              <a:effectLst/>
              <a:latin typeface="Times New Roman" panose="02020603050405020304" pitchFamily="18" charset="0"/>
              <a:cs typeface="Times New Roman" panose="02020603050405020304" pitchFamily="18" charset="0"/>
            </a:endParaRPr>
          </a:p>
          <a:p>
            <a:pPr algn="just" fontAlgn="base">
              <a:lnSpc>
                <a:spcPct val="260000"/>
              </a:lnSpc>
            </a:pPr>
            <a:r>
              <a:rPr lang="en-GB" sz="1600" b="0" i="0" dirty="0">
                <a:solidFill>
                  <a:srgbClr val="000000"/>
                </a:solidFill>
                <a:effectLst/>
                <a:latin typeface="Times New Roman" panose="02020603050405020304" pitchFamily="18" charset="0"/>
                <a:cs typeface="Times New Roman" panose="02020603050405020304" pitchFamily="18" charset="0"/>
              </a:rPr>
              <a:t>The ideology of our vision is to continue to apply and set the highest standards of service quality and in that way justify and uphold the reputation that we have among the guests, partners, competitors and the wider community. We use and constantly introduce environmentally friendly technologies and processes in order to remain in balance with nature and also meet the needs of contemporary society. Tradition is a testament to our success but in the future we also want to embrace the changes that modern time brings and become more attractive in the market and more interesting to our guests and partners.</a:t>
            </a:r>
          </a:p>
          <a:p>
            <a:pPr algn="just">
              <a:lnSpc>
                <a:spcPct val="260000"/>
              </a:lnSpc>
            </a:pP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71782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E2B61-EB39-6225-CA26-C7D4D996638E}"/>
              </a:ext>
            </a:extLst>
          </p:cNvPr>
          <p:cNvSpPr>
            <a:spLocks noGrp="1"/>
          </p:cNvSpPr>
          <p:nvPr>
            <p:ph type="title"/>
          </p:nvPr>
        </p:nvSpPr>
        <p:spPr>
          <a:xfrm>
            <a:off x="677334" y="609600"/>
            <a:ext cx="8596668" cy="1320800"/>
          </a:xfrm>
        </p:spPr>
        <p:txBody>
          <a:bodyPr>
            <a:normAutofit/>
          </a:bodyPr>
          <a:lstStyle/>
          <a:p>
            <a:pPr algn="ctr"/>
            <a:r>
              <a:rPr lang="en-GB" b="1" u="sng" dirty="0">
                <a:latin typeface="Times New Roman" panose="02020603050405020304" pitchFamily="18" charset="0"/>
                <a:cs typeface="Times New Roman" panose="02020603050405020304" pitchFamily="18" charset="0"/>
              </a:rPr>
              <a:t>ORGANIZATION CHART</a:t>
            </a:r>
          </a:p>
        </p:txBody>
      </p:sp>
      <p:sp>
        <p:nvSpPr>
          <p:cNvPr id="9" name="Content Placeholder 8">
            <a:extLst>
              <a:ext uri="{FF2B5EF4-FFF2-40B4-BE49-F238E27FC236}">
                <a16:creationId xmlns:a16="http://schemas.microsoft.com/office/drawing/2014/main" id="{23BE92BE-9A27-0A3A-A29F-11B912333F45}"/>
              </a:ext>
            </a:extLst>
          </p:cNvPr>
          <p:cNvSpPr>
            <a:spLocks noGrp="1"/>
          </p:cNvSpPr>
          <p:nvPr>
            <p:ph idx="1"/>
          </p:nvPr>
        </p:nvSpPr>
        <p:spPr>
          <a:xfrm>
            <a:off x="677334" y="1345249"/>
            <a:ext cx="11363836" cy="1759458"/>
          </a:xfrm>
        </p:spPr>
        <p:txBody>
          <a:bodyPr>
            <a:noAutofit/>
          </a:bodyPr>
          <a:lstStyle/>
          <a:p>
            <a:pPr marL="0" indent="0" algn="just">
              <a:buNone/>
            </a:pPr>
            <a:endParaRPr lang="en-GB" dirty="0">
              <a:solidFill>
                <a:srgbClr val="FFFFFF"/>
              </a:solidFill>
            </a:endParaRPr>
          </a:p>
          <a:p>
            <a:pPr algn="just">
              <a:lnSpc>
                <a:spcPct val="150000"/>
              </a:lnSpc>
            </a:pPr>
            <a:r>
              <a:rPr lang="en-GB" sz="1700" dirty="0">
                <a:solidFill>
                  <a:schemeClr val="tx1">
                    <a:lumMod val="95000"/>
                    <a:lumOff val="5000"/>
                  </a:schemeClr>
                </a:solidFill>
                <a:latin typeface="Times New Roman" panose="02020603050405020304" pitchFamily="18" charset="0"/>
                <a:cs typeface="Times New Roman" panose="02020603050405020304" pitchFamily="18" charset="0"/>
              </a:rPr>
              <a:t>Six Senses Resort Spar </a:t>
            </a:r>
            <a:r>
              <a:rPr lang="en-GB" sz="1700" dirty="0" smtClean="0">
                <a:solidFill>
                  <a:schemeClr val="tx1">
                    <a:lumMod val="95000"/>
                    <a:lumOff val="5000"/>
                  </a:schemeClr>
                </a:solidFill>
                <a:latin typeface="Times New Roman" panose="02020603050405020304" pitchFamily="18" charset="0"/>
                <a:cs typeface="Times New Roman" panose="02020603050405020304" pitchFamily="18" charset="0"/>
              </a:rPr>
              <a:t>could </a:t>
            </a:r>
            <a:r>
              <a:rPr lang="en-GB" sz="1700" dirty="0">
                <a:solidFill>
                  <a:schemeClr val="tx1">
                    <a:lumMod val="95000"/>
                    <a:lumOff val="5000"/>
                  </a:schemeClr>
                </a:solidFill>
                <a:latin typeface="Times New Roman" panose="02020603050405020304" pitchFamily="18" charset="0"/>
                <a:cs typeface="Times New Roman" panose="02020603050405020304" pitchFamily="18" charset="0"/>
              </a:rPr>
              <a:t>consist of two levels of management with </a:t>
            </a:r>
            <a:r>
              <a:rPr lang="en-GB" sz="1700" dirty="0" smtClean="0">
                <a:solidFill>
                  <a:schemeClr val="tx1">
                    <a:lumMod val="95000"/>
                    <a:lumOff val="5000"/>
                  </a:schemeClr>
                </a:solidFill>
                <a:latin typeface="Times New Roman" panose="02020603050405020304" pitchFamily="18" charset="0"/>
                <a:cs typeface="Times New Roman" panose="02020603050405020304" pitchFamily="18" charset="0"/>
              </a:rPr>
              <a:t>sub-divisions </a:t>
            </a:r>
            <a:r>
              <a:rPr lang="en-GB" sz="1700" dirty="0">
                <a:solidFill>
                  <a:schemeClr val="tx1">
                    <a:lumMod val="95000"/>
                    <a:lumOff val="5000"/>
                  </a:schemeClr>
                </a:solidFill>
                <a:latin typeface="Times New Roman" panose="02020603050405020304" pitchFamily="18" charset="0"/>
                <a:cs typeface="Times New Roman" panose="02020603050405020304" pitchFamily="18" charset="0"/>
              </a:rPr>
              <a:t>of their employees that they would be responsible for. As </a:t>
            </a:r>
            <a:r>
              <a:rPr lang="en-GB" sz="1700" dirty="0" smtClean="0">
                <a:solidFill>
                  <a:schemeClr val="tx1">
                    <a:lumMod val="95000"/>
                    <a:lumOff val="5000"/>
                  </a:schemeClr>
                </a:solidFill>
                <a:latin typeface="Times New Roman" panose="02020603050405020304" pitchFamily="18" charset="0"/>
                <a:cs typeface="Times New Roman" panose="02020603050405020304" pitchFamily="18" charset="0"/>
              </a:rPr>
              <a:t>the business </a:t>
            </a:r>
            <a:r>
              <a:rPr lang="en-GB" sz="1700" dirty="0">
                <a:solidFill>
                  <a:schemeClr val="tx1">
                    <a:lumMod val="95000"/>
                    <a:lumOff val="5000"/>
                  </a:schemeClr>
                </a:solidFill>
                <a:latin typeface="Times New Roman" panose="02020603050405020304" pitchFamily="18" charset="0"/>
                <a:cs typeface="Times New Roman" panose="02020603050405020304" pitchFamily="18" charset="0"/>
              </a:rPr>
              <a:t>grows </a:t>
            </a:r>
            <a:r>
              <a:rPr lang="en-GB" sz="1700" dirty="0" smtClean="0">
                <a:solidFill>
                  <a:schemeClr val="tx1">
                    <a:lumMod val="95000"/>
                    <a:lumOff val="5000"/>
                  </a:schemeClr>
                </a:solidFill>
                <a:latin typeface="Times New Roman" panose="02020603050405020304" pitchFamily="18" charset="0"/>
                <a:cs typeface="Times New Roman" panose="02020603050405020304" pitchFamily="18" charset="0"/>
              </a:rPr>
              <a:t>much </a:t>
            </a:r>
            <a:r>
              <a:rPr lang="en-GB" sz="1700" dirty="0">
                <a:solidFill>
                  <a:schemeClr val="tx1">
                    <a:lumMod val="95000"/>
                    <a:lumOff val="5000"/>
                  </a:schemeClr>
                </a:solidFill>
                <a:latin typeface="Times New Roman" panose="02020603050405020304" pitchFamily="18" charset="0"/>
                <a:cs typeface="Times New Roman" panose="02020603050405020304" pitchFamily="18" charset="0"/>
              </a:rPr>
              <a:t>further, more employees would be needed in our daily operations</a:t>
            </a:r>
            <a:r>
              <a:rPr lang="en-GB" sz="1700" dirty="0">
                <a:solidFill>
                  <a:srgbClr val="FFFFFF"/>
                </a:solidFill>
                <a:latin typeface="Times New Roman" panose="02020603050405020304" pitchFamily="18" charset="0"/>
                <a:cs typeface="Times New Roman" panose="02020603050405020304" pitchFamily="18" charset="0"/>
              </a:rPr>
              <a:t>.</a:t>
            </a:r>
          </a:p>
          <a:p>
            <a:pPr marL="0" indent="0" algn="just">
              <a:lnSpc>
                <a:spcPct val="150000"/>
              </a:lnSpc>
              <a:buNone/>
            </a:pPr>
            <a:r>
              <a:rPr lang="en-GB" dirty="0">
                <a:solidFill>
                  <a:srgbClr val="FFFFFF"/>
                </a:solidFill>
                <a:latin typeface="Times New Roman" panose="02020603050405020304" pitchFamily="18" charset="0"/>
                <a:cs typeface="Times New Roman" panose="02020603050405020304" pitchFamily="18" charset="0"/>
              </a:rPr>
              <a:t> </a:t>
            </a:r>
            <a:endParaRPr lang="en-US" dirty="0">
              <a:solidFill>
                <a:srgbClr val="FFFFFF"/>
              </a:solidFill>
              <a:latin typeface="Times New Roman" panose="02020603050405020304" pitchFamily="18" charset="0"/>
              <a:cs typeface="Times New Roman" panose="02020603050405020304" pitchFamily="18" charset="0"/>
            </a:endParaRPr>
          </a:p>
        </p:txBody>
      </p:sp>
      <p:pic>
        <p:nvPicPr>
          <p:cNvPr id="10" name="Picture 9" descr="Graphical user interface, diagram&#10;&#10;Description automatically generated">
            <a:extLst>
              <a:ext uri="{FF2B5EF4-FFF2-40B4-BE49-F238E27FC236}">
                <a16:creationId xmlns:a16="http://schemas.microsoft.com/office/drawing/2014/main" id="{37C49B8F-8151-A582-F7B9-610E1F2C30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830" y="2666049"/>
            <a:ext cx="12041170" cy="3781855"/>
          </a:xfrm>
          <a:prstGeom prst="rect">
            <a:avLst/>
          </a:prstGeom>
        </p:spPr>
      </p:pic>
    </p:spTree>
    <p:extLst>
      <p:ext uri="{BB962C8B-B14F-4D97-AF65-F5344CB8AC3E}">
        <p14:creationId xmlns:p14="http://schemas.microsoft.com/office/powerpoint/2010/main" val="3457939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1CCCB-E58F-B45E-3777-3EB3FB102493}"/>
              </a:ext>
            </a:extLst>
          </p:cNvPr>
          <p:cNvSpPr>
            <a:spLocks noGrp="1"/>
          </p:cNvSpPr>
          <p:nvPr>
            <p:ph type="title"/>
          </p:nvPr>
        </p:nvSpPr>
        <p:spPr>
          <a:xfrm>
            <a:off x="677334" y="609600"/>
            <a:ext cx="8596668" cy="1320800"/>
          </a:xfrm>
        </p:spPr>
        <p:txBody>
          <a:bodyPr>
            <a:normAutofit/>
          </a:bodyPr>
          <a:lstStyle/>
          <a:p>
            <a:pPr algn="ctr"/>
            <a:r>
              <a:rPr lang="en-GB" dirty="0">
                <a:latin typeface="Times New Roman" panose="02020603050405020304" pitchFamily="18" charset="0"/>
                <a:cs typeface="Times New Roman" panose="02020603050405020304" pitchFamily="18" charset="0"/>
              </a:rPr>
              <a:t>ETHICAL ISSUES</a:t>
            </a:r>
          </a:p>
        </p:txBody>
      </p:sp>
      <p:sp>
        <p:nvSpPr>
          <p:cNvPr id="9" name="Content Placeholder 8">
            <a:extLst>
              <a:ext uri="{FF2B5EF4-FFF2-40B4-BE49-F238E27FC236}">
                <a16:creationId xmlns:a16="http://schemas.microsoft.com/office/drawing/2014/main" id="{343A7B17-5B59-8734-F45A-238B0CDEBA37}"/>
              </a:ext>
            </a:extLst>
          </p:cNvPr>
          <p:cNvSpPr>
            <a:spLocks noGrp="1"/>
          </p:cNvSpPr>
          <p:nvPr>
            <p:ph idx="1"/>
          </p:nvPr>
        </p:nvSpPr>
        <p:spPr>
          <a:xfrm>
            <a:off x="163398" y="1685303"/>
            <a:ext cx="12028602" cy="4168742"/>
          </a:xfrm>
        </p:spPr>
        <p:txBody>
          <a:bodyPr>
            <a:normAutofit/>
          </a:bodyPr>
          <a:lstStyle/>
          <a:p>
            <a:pPr algn="just">
              <a:lnSpc>
                <a:spcPct val="150000"/>
              </a:lnSpc>
            </a:pPr>
            <a:r>
              <a:rPr lang="en-GB" b="0" i="0" dirty="0">
                <a:solidFill>
                  <a:schemeClr val="tx1"/>
                </a:solidFill>
                <a:effectLst/>
                <a:latin typeface="Times New Roman" panose="02020603050405020304" pitchFamily="18" charset="0"/>
                <a:cs typeface="Times New Roman" panose="02020603050405020304" pitchFamily="18" charset="0"/>
              </a:rPr>
              <a:t>Our services </a:t>
            </a:r>
            <a:r>
              <a:rPr lang="en-GB" b="0" i="0" dirty="0" smtClean="0">
                <a:solidFill>
                  <a:schemeClr val="tx1"/>
                </a:solidFill>
                <a:effectLst/>
                <a:latin typeface="Times New Roman" panose="02020603050405020304" pitchFamily="18" charset="0"/>
                <a:cs typeface="Times New Roman" panose="02020603050405020304" pitchFamily="18" charset="0"/>
              </a:rPr>
              <a:t>would </a:t>
            </a:r>
            <a:r>
              <a:rPr lang="en-GB" b="0" i="0" dirty="0">
                <a:solidFill>
                  <a:schemeClr val="tx1"/>
                </a:solidFill>
                <a:effectLst/>
                <a:latin typeface="Times New Roman" panose="02020603050405020304" pitchFamily="18" charset="0"/>
                <a:cs typeface="Times New Roman" panose="02020603050405020304" pitchFamily="18" charset="0"/>
              </a:rPr>
              <a:t>be provided with </a:t>
            </a:r>
            <a:r>
              <a:rPr lang="en-GB" b="0" i="0" dirty="0" smtClean="0">
                <a:solidFill>
                  <a:schemeClr val="tx1"/>
                </a:solidFill>
                <a:effectLst/>
                <a:latin typeface="Times New Roman" panose="02020603050405020304" pitchFamily="18" charset="0"/>
                <a:cs typeface="Times New Roman" panose="02020603050405020304" pitchFamily="18" charset="0"/>
              </a:rPr>
              <a:t>the highest </a:t>
            </a:r>
            <a:r>
              <a:rPr lang="en-GB" b="0" i="0" dirty="0">
                <a:solidFill>
                  <a:schemeClr val="tx1"/>
                </a:solidFill>
                <a:effectLst/>
                <a:latin typeface="Times New Roman" panose="02020603050405020304" pitchFamily="18" charset="0"/>
                <a:cs typeface="Times New Roman" panose="02020603050405020304" pitchFamily="18" charset="0"/>
              </a:rPr>
              <a:t>quality </a:t>
            </a:r>
            <a:r>
              <a:rPr lang="en-GB" b="0" i="0" dirty="0" smtClean="0">
                <a:solidFill>
                  <a:schemeClr val="tx1"/>
                </a:solidFill>
                <a:effectLst/>
                <a:latin typeface="Times New Roman" panose="02020603050405020304" pitchFamily="18" charset="0"/>
                <a:cs typeface="Times New Roman" panose="02020603050405020304" pitchFamily="18" charset="0"/>
              </a:rPr>
              <a:t>at </a:t>
            </a:r>
            <a:r>
              <a:rPr lang="en-GB" b="0" i="0" dirty="0">
                <a:solidFill>
                  <a:schemeClr val="tx1"/>
                </a:solidFill>
                <a:effectLst/>
                <a:latin typeface="Times New Roman" panose="02020603050405020304" pitchFamily="18" charset="0"/>
                <a:cs typeface="Times New Roman" panose="02020603050405020304" pitchFamily="18" charset="0"/>
              </a:rPr>
              <a:t>reasonable prices. </a:t>
            </a:r>
            <a:r>
              <a:rPr lang="en-GB" b="0" i="0" dirty="0" smtClean="0">
                <a:solidFill>
                  <a:schemeClr val="tx1"/>
                </a:solidFill>
                <a:effectLst/>
                <a:latin typeface="Times New Roman" panose="02020603050405020304" pitchFamily="18" charset="0"/>
                <a:cs typeface="Times New Roman" panose="02020603050405020304" pitchFamily="18" charset="0"/>
              </a:rPr>
              <a:t>Environmental friendliness </a:t>
            </a:r>
            <a:r>
              <a:rPr lang="en-GB" b="0" i="0" dirty="0">
                <a:solidFill>
                  <a:schemeClr val="tx1"/>
                </a:solidFill>
                <a:effectLst/>
                <a:latin typeface="Times New Roman" panose="02020603050405020304" pitchFamily="18" charset="0"/>
                <a:cs typeface="Times New Roman" panose="02020603050405020304" pitchFamily="18" charset="0"/>
              </a:rPr>
              <a:t>is </a:t>
            </a:r>
            <a:r>
              <a:rPr lang="en-GB" b="0" i="0" dirty="0" smtClean="0">
                <a:solidFill>
                  <a:schemeClr val="tx1"/>
                </a:solidFill>
                <a:effectLst/>
                <a:latin typeface="Times New Roman" panose="02020603050405020304" pitchFamily="18" charset="0"/>
                <a:cs typeface="Times New Roman" panose="02020603050405020304" pitchFamily="18" charset="0"/>
              </a:rPr>
              <a:t>a </a:t>
            </a:r>
            <a:r>
              <a:rPr lang="en-GB" b="0" i="0" dirty="0">
                <a:solidFill>
                  <a:schemeClr val="tx1"/>
                </a:solidFill>
                <a:effectLst/>
                <a:latin typeface="Times New Roman" panose="02020603050405020304" pitchFamily="18" charset="0"/>
                <a:cs typeface="Times New Roman" panose="02020603050405020304" pitchFamily="18" charset="0"/>
              </a:rPr>
              <a:t>priority </a:t>
            </a:r>
            <a:r>
              <a:rPr lang="en-GB" b="0" i="0" dirty="0" smtClean="0">
                <a:solidFill>
                  <a:schemeClr val="tx1"/>
                </a:solidFill>
                <a:effectLst/>
                <a:latin typeface="Times New Roman" panose="02020603050405020304" pitchFamily="18" charset="0"/>
                <a:cs typeface="Times New Roman" panose="02020603050405020304" pitchFamily="18" charset="0"/>
              </a:rPr>
              <a:t>within our operations.</a:t>
            </a:r>
            <a:endParaRPr lang="en-GB" u="sng"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(a). Customers - We </a:t>
            </a:r>
            <a:r>
              <a:rPr lang="en-GB" dirty="0" smtClean="0">
                <a:solidFill>
                  <a:schemeClr val="tx1"/>
                </a:solidFill>
                <a:latin typeface="Times New Roman" panose="02020603050405020304" pitchFamily="18" charset="0"/>
                <a:cs typeface="Times New Roman" panose="02020603050405020304" pitchFamily="18" charset="0"/>
              </a:rPr>
              <a:t>would treat </a:t>
            </a:r>
            <a:r>
              <a:rPr lang="en-GB" dirty="0">
                <a:solidFill>
                  <a:schemeClr val="tx1"/>
                </a:solidFill>
                <a:latin typeface="Times New Roman" panose="02020603050405020304" pitchFamily="18" charset="0"/>
                <a:cs typeface="Times New Roman" panose="02020603050405020304" pitchFamily="18" charset="0"/>
              </a:rPr>
              <a:t>all customers </a:t>
            </a:r>
            <a:r>
              <a:rPr lang="en-GB" dirty="0" smtClean="0">
                <a:solidFill>
                  <a:schemeClr val="tx1"/>
                </a:solidFill>
                <a:latin typeface="Times New Roman" panose="02020603050405020304" pitchFamily="18" charset="0"/>
                <a:cs typeface="Times New Roman" panose="02020603050405020304" pitchFamily="18" charset="0"/>
              </a:rPr>
              <a:t>friendly, fairly </a:t>
            </a:r>
            <a:r>
              <a:rPr lang="en-GB" dirty="0">
                <a:solidFill>
                  <a:schemeClr val="tx1"/>
                </a:solidFill>
                <a:latin typeface="Times New Roman" panose="02020603050405020304" pitchFamily="18" charset="0"/>
                <a:cs typeface="Times New Roman" panose="02020603050405020304" pitchFamily="18" charset="0"/>
              </a:rPr>
              <a:t>and gentle by charging them </a:t>
            </a:r>
            <a:r>
              <a:rPr lang="en-GB" dirty="0" smtClean="0">
                <a:solidFill>
                  <a:schemeClr val="tx1"/>
                </a:solidFill>
                <a:latin typeface="Times New Roman" panose="02020603050405020304" pitchFamily="18" charset="0"/>
                <a:cs typeface="Times New Roman" panose="02020603050405020304" pitchFamily="18" charset="0"/>
              </a:rPr>
              <a:t>with verifiable </a:t>
            </a:r>
            <a:r>
              <a:rPr lang="en-GB" dirty="0">
                <a:solidFill>
                  <a:schemeClr val="tx1"/>
                </a:solidFill>
                <a:latin typeface="Times New Roman" panose="02020603050405020304" pitchFamily="18" charset="0"/>
                <a:cs typeface="Times New Roman" panose="02020603050405020304" pitchFamily="18" charset="0"/>
              </a:rPr>
              <a:t>reasonable prices. We </a:t>
            </a:r>
            <a:r>
              <a:rPr lang="en-GB" dirty="0" smtClean="0">
                <a:solidFill>
                  <a:schemeClr val="tx1"/>
                </a:solidFill>
                <a:latin typeface="Times New Roman" panose="02020603050405020304" pitchFamily="18" charset="0"/>
                <a:cs typeface="Times New Roman" panose="02020603050405020304" pitchFamily="18" charset="0"/>
              </a:rPr>
              <a:t>would </a:t>
            </a:r>
            <a:r>
              <a:rPr lang="en-GB" dirty="0">
                <a:solidFill>
                  <a:schemeClr val="tx1"/>
                </a:solidFill>
                <a:latin typeface="Times New Roman" panose="02020603050405020304" pitchFamily="18" charset="0"/>
                <a:cs typeface="Times New Roman" panose="02020603050405020304" pitchFamily="18" charset="0"/>
              </a:rPr>
              <a:t>consider customers as our guests and serve them with </a:t>
            </a:r>
            <a:r>
              <a:rPr lang="en-GB" dirty="0" smtClean="0">
                <a:solidFill>
                  <a:schemeClr val="tx1"/>
                </a:solidFill>
                <a:latin typeface="Times New Roman" panose="02020603050405020304" pitchFamily="18" charset="0"/>
                <a:cs typeface="Times New Roman" panose="02020603050405020304" pitchFamily="18" charset="0"/>
              </a:rPr>
              <a:t>delight and </a:t>
            </a:r>
            <a:r>
              <a:rPr lang="en-GB" dirty="0" smtClean="0">
                <a:solidFill>
                  <a:schemeClr val="tx1"/>
                </a:solidFill>
                <a:latin typeface="Times New Roman" panose="02020603050405020304" pitchFamily="18" charset="0"/>
                <a:cs typeface="Times New Roman" panose="02020603050405020304" pitchFamily="18" charset="0"/>
              </a:rPr>
              <a:t>pleasure </a:t>
            </a:r>
            <a:r>
              <a:rPr lang="en-GB" dirty="0">
                <a:solidFill>
                  <a:schemeClr val="tx1"/>
                </a:solidFill>
                <a:latin typeface="Times New Roman" panose="02020603050405020304" pitchFamily="18" charset="0"/>
                <a:cs typeface="Times New Roman" panose="02020603050405020304" pitchFamily="18" charset="0"/>
              </a:rPr>
              <a:t>to have them feel </a:t>
            </a:r>
            <a:r>
              <a:rPr lang="en-GB" dirty="0" smtClean="0">
                <a:solidFill>
                  <a:schemeClr val="tx1"/>
                </a:solidFill>
                <a:latin typeface="Times New Roman" panose="02020603050405020304" pitchFamily="18" charset="0"/>
                <a:cs typeface="Times New Roman" panose="02020603050405020304" pitchFamily="18" charset="0"/>
              </a:rPr>
              <a:t>homely. </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(b). Quality - We </a:t>
            </a:r>
            <a:r>
              <a:rPr lang="en-GB" dirty="0" smtClean="0">
                <a:solidFill>
                  <a:schemeClr val="tx1"/>
                </a:solidFill>
                <a:latin typeface="Times New Roman" panose="02020603050405020304" pitchFamily="18" charset="0"/>
                <a:cs typeface="Times New Roman" panose="02020603050405020304" pitchFamily="18" charset="0"/>
              </a:rPr>
              <a:t>would focus </a:t>
            </a:r>
            <a:r>
              <a:rPr lang="en-GB" dirty="0">
                <a:solidFill>
                  <a:schemeClr val="tx1"/>
                </a:solidFill>
                <a:latin typeface="Times New Roman" panose="02020603050405020304" pitchFamily="18" charset="0"/>
                <a:cs typeface="Times New Roman" panose="02020603050405020304" pitchFamily="18" charset="0"/>
              </a:rPr>
              <a:t>on quality </a:t>
            </a:r>
            <a:r>
              <a:rPr lang="en-GB" dirty="0" smtClean="0">
                <a:solidFill>
                  <a:schemeClr val="tx1"/>
                </a:solidFill>
                <a:latin typeface="Times New Roman" panose="02020603050405020304" pitchFamily="18" charset="0"/>
                <a:cs typeface="Times New Roman" panose="02020603050405020304" pitchFamily="18" charset="0"/>
              </a:rPr>
              <a:t>as a sure way for </a:t>
            </a:r>
            <a:r>
              <a:rPr lang="en-GB" dirty="0">
                <a:solidFill>
                  <a:schemeClr val="tx1"/>
                </a:solidFill>
                <a:latin typeface="Times New Roman" panose="02020603050405020304" pitchFamily="18" charset="0"/>
                <a:cs typeface="Times New Roman" panose="02020603050405020304" pitchFamily="18" charset="0"/>
              </a:rPr>
              <a:t>profits. </a:t>
            </a:r>
            <a:r>
              <a:rPr lang="en-GB" dirty="0" smtClean="0">
                <a:solidFill>
                  <a:schemeClr val="tx1"/>
                </a:solidFill>
                <a:latin typeface="Times New Roman" panose="02020603050405020304" pitchFamily="18" charset="0"/>
                <a:cs typeface="Times New Roman" panose="02020603050405020304" pitchFamily="18" charset="0"/>
              </a:rPr>
              <a:t>Each </a:t>
            </a:r>
            <a:r>
              <a:rPr lang="en-GB" dirty="0">
                <a:solidFill>
                  <a:schemeClr val="tx1"/>
                </a:solidFill>
                <a:latin typeface="Times New Roman" panose="02020603050405020304" pitchFamily="18" charset="0"/>
                <a:cs typeface="Times New Roman" panose="02020603050405020304" pitchFamily="18" charset="0"/>
              </a:rPr>
              <a:t>of our  products and services </a:t>
            </a:r>
            <a:r>
              <a:rPr lang="en-GB" dirty="0" smtClean="0">
                <a:solidFill>
                  <a:schemeClr val="tx1"/>
                </a:solidFill>
                <a:latin typeface="Times New Roman" panose="02020603050405020304" pitchFamily="18" charset="0"/>
                <a:cs typeface="Times New Roman" panose="02020603050405020304" pitchFamily="18" charset="0"/>
              </a:rPr>
              <a:t>would </a:t>
            </a:r>
            <a:r>
              <a:rPr lang="en-GB" dirty="0">
                <a:solidFill>
                  <a:schemeClr val="tx1"/>
                </a:solidFill>
                <a:latin typeface="Times New Roman" panose="02020603050405020304" pitchFamily="18" charset="0"/>
                <a:cs typeface="Times New Roman" panose="02020603050405020304" pitchFamily="18" charset="0"/>
              </a:rPr>
              <a:t>be of high </a:t>
            </a:r>
            <a:r>
              <a:rPr lang="en-GB" dirty="0" smtClean="0">
                <a:solidFill>
                  <a:schemeClr val="tx1"/>
                </a:solidFill>
                <a:latin typeface="Times New Roman" panose="02020603050405020304" pitchFamily="18" charset="0"/>
                <a:cs typeface="Times New Roman" panose="02020603050405020304" pitchFamily="18" charset="0"/>
              </a:rPr>
              <a:t>quality, safe </a:t>
            </a:r>
            <a:r>
              <a:rPr lang="en-GB" dirty="0">
                <a:solidFill>
                  <a:schemeClr val="tx1"/>
                </a:solidFill>
                <a:latin typeface="Times New Roman" panose="02020603050405020304" pitchFamily="18" charset="0"/>
                <a:cs typeface="Times New Roman" panose="02020603050405020304" pitchFamily="18" charset="0"/>
              </a:rPr>
              <a:t>and hygienic. To provide </a:t>
            </a:r>
            <a:r>
              <a:rPr lang="en-GB" dirty="0" smtClean="0">
                <a:solidFill>
                  <a:schemeClr val="tx1"/>
                </a:solidFill>
                <a:latin typeface="Times New Roman" panose="02020603050405020304" pitchFamily="18" charset="0"/>
                <a:cs typeface="Times New Roman" panose="02020603050405020304" pitchFamily="18" charset="0"/>
              </a:rPr>
              <a:t>these services to our </a:t>
            </a:r>
            <a:r>
              <a:rPr lang="en-GB" dirty="0">
                <a:solidFill>
                  <a:schemeClr val="tx1"/>
                </a:solidFill>
                <a:latin typeface="Times New Roman" panose="02020603050405020304" pitchFamily="18" charset="0"/>
                <a:cs typeface="Times New Roman" panose="02020603050405020304" pitchFamily="18" charset="0"/>
              </a:rPr>
              <a:t>customers from </a:t>
            </a:r>
            <a:r>
              <a:rPr lang="en-GB" dirty="0" smtClean="0">
                <a:solidFill>
                  <a:schemeClr val="tx1"/>
                </a:solidFill>
                <a:latin typeface="Times New Roman" panose="02020603050405020304" pitchFamily="18" charset="0"/>
                <a:cs typeface="Times New Roman" panose="02020603050405020304" pitchFamily="18" charset="0"/>
              </a:rPr>
              <a:t>the heart </a:t>
            </a:r>
            <a:r>
              <a:rPr lang="en-GB" dirty="0">
                <a:solidFill>
                  <a:schemeClr val="tx1"/>
                </a:solidFill>
                <a:latin typeface="Times New Roman" panose="02020603050405020304" pitchFamily="18" charset="0"/>
                <a:cs typeface="Times New Roman" panose="02020603050405020304" pitchFamily="18" charset="0"/>
              </a:rPr>
              <a:t>is our </a:t>
            </a:r>
            <a:r>
              <a:rPr lang="en-GB" dirty="0" smtClean="0">
                <a:solidFill>
                  <a:schemeClr val="tx1"/>
                </a:solidFill>
                <a:latin typeface="Times New Roman" panose="02020603050405020304" pitchFamily="18" charset="0"/>
                <a:cs typeface="Times New Roman" panose="02020603050405020304" pitchFamily="18" charset="0"/>
              </a:rPr>
              <a:t>obligation and delight. </a:t>
            </a:r>
            <a:endParaRPr lang="en-GB"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(c). Environment  - We </a:t>
            </a:r>
            <a:r>
              <a:rPr lang="en-GB" dirty="0" smtClean="0">
                <a:solidFill>
                  <a:schemeClr val="tx1"/>
                </a:solidFill>
                <a:latin typeface="Times New Roman" panose="02020603050405020304" pitchFamily="18" charset="0"/>
                <a:cs typeface="Times New Roman" panose="02020603050405020304" pitchFamily="18" charset="0"/>
              </a:rPr>
              <a:t>would fix environmental friendliness within our services </a:t>
            </a:r>
            <a:r>
              <a:rPr lang="en-GB" dirty="0">
                <a:solidFill>
                  <a:schemeClr val="tx1"/>
                </a:solidFill>
                <a:latin typeface="Times New Roman" panose="02020603050405020304" pitchFamily="18" charset="0"/>
                <a:cs typeface="Times New Roman" panose="02020603050405020304" pitchFamily="18" charset="0"/>
              </a:rPr>
              <a:t>as </a:t>
            </a:r>
            <a:r>
              <a:rPr lang="en-GB" dirty="0" smtClean="0">
                <a:solidFill>
                  <a:schemeClr val="tx1"/>
                </a:solidFill>
                <a:latin typeface="Times New Roman" panose="02020603050405020304" pitchFamily="18" charset="0"/>
                <a:cs typeface="Times New Roman" panose="02020603050405020304" pitchFamily="18" charset="0"/>
              </a:rPr>
              <a:t>a way </a:t>
            </a:r>
            <a:r>
              <a:rPr lang="en-GB" dirty="0">
                <a:solidFill>
                  <a:schemeClr val="tx1"/>
                </a:solidFill>
                <a:latin typeface="Times New Roman" panose="02020603050405020304" pitchFamily="18" charset="0"/>
                <a:cs typeface="Times New Roman" panose="02020603050405020304" pitchFamily="18" charset="0"/>
              </a:rPr>
              <a:t>to promote “Green marketing” to our customers.</a:t>
            </a: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7871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Isosceles Triangle 13">
            <a:extLst>
              <a:ext uri="{FF2B5EF4-FFF2-40B4-BE49-F238E27FC236}">
                <a16:creationId xmlns:a16="http://schemas.microsoft.com/office/drawing/2014/main" id="{BBFBD429-C7AA-4D85-BEBF-26ECE2DBAF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Parallelogram 15">
            <a:extLst>
              <a:ext uri="{FF2B5EF4-FFF2-40B4-BE49-F238E27FC236}">
                <a16:creationId xmlns:a16="http://schemas.microsoft.com/office/drawing/2014/main" id="{7A9CEEF0-7547-4FA2-93BD-0B8C799DD2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cxnSp>
        <p:nvCxnSpPr>
          <p:cNvPr id="18" name="Straight Connector 17">
            <a:extLst>
              <a:ext uri="{FF2B5EF4-FFF2-40B4-BE49-F238E27FC236}">
                <a16:creationId xmlns:a16="http://schemas.microsoft.com/office/drawing/2014/main" id="{AA02E860-D290-48CF-9C38-BC8EB885437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CBF60179-3A15-468E-86D0-1C2FFD504BA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87ED294B-4D40-44B4-86E7-F23C046882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7E37D37-E4A5-1DC1-1A36-91ECFE215590}"/>
              </a:ext>
            </a:extLst>
          </p:cNvPr>
          <p:cNvSpPr>
            <a:spLocks noGrp="1"/>
          </p:cNvSpPr>
          <p:nvPr>
            <p:ph type="title"/>
          </p:nvPr>
        </p:nvSpPr>
        <p:spPr>
          <a:xfrm>
            <a:off x="2137885" y="221143"/>
            <a:ext cx="8210741" cy="716437"/>
          </a:xfrm>
        </p:spPr>
        <p:txBody>
          <a:bodyPr anchor="t">
            <a:normAutofit/>
          </a:bodyPr>
          <a:lstStyle/>
          <a:p>
            <a:pPr algn="ctr"/>
            <a:r>
              <a:rPr lang="en-GB" sz="2800" b="1" dirty="0">
                <a:latin typeface="Times New Roman" panose="02020603050405020304" pitchFamily="18" charset="0"/>
                <a:cs typeface="Times New Roman" panose="02020603050405020304" pitchFamily="18" charset="0"/>
              </a:rPr>
              <a:t>STRATEGY-</a:t>
            </a:r>
            <a:r>
              <a:rPr lang="en-GB" sz="2000" b="1" dirty="0">
                <a:latin typeface="Times New Roman" panose="02020603050405020304" pitchFamily="18" charset="0"/>
                <a:cs typeface="Times New Roman" panose="02020603050405020304" pitchFamily="18" charset="0"/>
              </a:rPr>
              <a:t>Our Strategy is based on</a:t>
            </a:r>
            <a:r>
              <a:rPr lang="en-GB" sz="2800" b="1" dirty="0">
                <a:latin typeface="Times New Roman" panose="02020603050405020304" pitchFamily="18" charset="0"/>
                <a:cs typeface="Times New Roman" panose="02020603050405020304" pitchFamily="18" charset="0"/>
              </a:rPr>
              <a:t> </a:t>
            </a:r>
          </a:p>
        </p:txBody>
      </p:sp>
      <p:sp>
        <p:nvSpPr>
          <p:cNvPr id="24" name="Rectangle 25">
            <a:extLst>
              <a:ext uri="{FF2B5EF4-FFF2-40B4-BE49-F238E27FC236}">
                <a16:creationId xmlns:a16="http://schemas.microsoft.com/office/drawing/2014/main" id="{55D78701-1D8D-45A3-9B44-A94C334622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B8C595DB-254F-4E8B-9C0D-648B3FF1B0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Content Placeholder 10">
            <a:extLst>
              <a:ext uri="{FF2B5EF4-FFF2-40B4-BE49-F238E27FC236}">
                <a16:creationId xmlns:a16="http://schemas.microsoft.com/office/drawing/2014/main" id="{2740BE16-FF6D-170C-4903-ACC2D0BA3EDC}"/>
              </a:ext>
            </a:extLst>
          </p:cNvPr>
          <p:cNvSpPr>
            <a:spLocks noGrp="1"/>
          </p:cNvSpPr>
          <p:nvPr>
            <p:ph idx="1"/>
          </p:nvPr>
        </p:nvSpPr>
        <p:spPr>
          <a:xfrm>
            <a:off x="113907" y="622035"/>
            <a:ext cx="11198257" cy="5585986"/>
          </a:xfrm>
        </p:spPr>
        <p:txBody>
          <a:bodyPr>
            <a:noAutofit/>
          </a:bodyPr>
          <a:lstStyle/>
          <a:p>
            <a:pPr algn="just">
              <a:lnSpc>
                <a:spcPct val="150000"/>
              </a:lnSpc>
            </a:pPr>
            <a:r>
              <a:rPr lang="en-GB" sz="1400" b="1" dirty="0">
                <a:latin typeface="Times New Roman" panose="02020603050405020304" pitchFamily="18" charset="0"/>
                <a:cs typeface="Times New Roman" panose="02020603050405020304" pitchFamily="18" charset="0"/>
              </a:rPr>
              <a:t>PARTNERSHIP WITH GUESTS- </a:t>
            </a:r>
            <a:r>
              <a:rPr lang="en-GB" sz="1400" dirty="0" smtClean="0">
                <a:latin typeface="Times New Roman" panose="02020603050405020304" pitchFamily="18" charset="0"/>
                <a:cs typeface="Times New Roman" panose="02020603050405020304" pitchFamily="18" charset="0"/>
              </a:rPr>
              <a:t>Guests </a:t>
            </a:r>
            <a:r>
              <a:rPr lang="en-GB" sz="1400" dirty="0">
                <a:latin typeface="Times New Roman" panose="02020603050405020304" pitchFamily="18" charset="0"/>
                <a:cs typeface="Times New Roman" panose="02020603050405020304" pitchFamily="18" charset="0"/>
              </a:rPr>
              <a:t>satisfaction </a:t>
            </a:r>
            <a:r>
              <a:rPr lang="en-GB" sz="1400" dirty="0" smtClean="0">
                <a:latin typeface="Times New Roman" panose="02020603050405020304" pitchFamily="18" charset="0"/>
                <a:cs typeface="Times New Roman" panose="02020603050405020304" pitchFamily="18" charset="0"/>
              </a:rPr>
              <a:t>would be the core of our service delivery and would be aligned with </a:t>
            </a:r>
            <a:r>
              <a:rPr lang="en-GB" sz="1400" dirty="0">
                <a:latin typeface="Times New Roman" panose="02020603050405020304" pitchFamily="18" charset="0"/>
                <a:cs typeface="Times New Roman" panose="02020603050405020304" pitchFamily="18" charset="0"/>
              </a:rPr>
              <a:t>our quality of services </a:t>
            </a:r>
            <a:r>
              <a:rPr lang="en-GB" sz="1400" dirty="0" smtClean="0">
                <a:latin typeface="Times New Roman" panose="02020603050405020304" pitchFamily="18" charset="0"/>
                <a:cs typeface="Times New Roman" panose="02020603050405020304" pitchFamily="18" charset="0"/>
              </a:rPr>
              <a:t>plan to </a:t>
            </a:r>
            <a:r>
              <a:rPr lang="en-GB" sz="1400" dirty="0">
                <a:latin typeface="Times New Roman" panose="02020603050405020304" pitchFamily="18" charset="0"/>
                <a:cs typeface="Times New Roman" panose="02020603050405020304" pitchFamily="18" charset="0"/>
              </a:rPr>
              <a:t>exceed </a:t>
            </a:r>
            <a:r>
              <a:rPr lang="en-GB" sz="1400" dirty="0" smtClean="0">
                <a:latin typeface="Times New Roman" panose="02020603050405020304" pitchFamily="18" charset="0"/>
                <a:cs typeface="Times New Roman" panose="02020603050405020304" pitchFamily="18" charset="0"/>
              </a:rPr>
              <a:t>their </a:t>
            </a:r>
            <a:r>
              <a:rPr lang="en-GB" sz="1400" dirty="0">
                <a:latin typeface="Times New Roman" panose="02020603050405020304" pitchFamily="18" charset="0"/>
                <a:cs typeface="Times New Roman" panose="02020603050405020304" pitchFamily="18" charset="0"/>
              </a:rPr>
              <a:t>expectations. Our goal is to make every guest feel </a:t>
            </a:r>
            <a:r>
              <a:rPr lang="en-GB" sz="1400" dirty="0" smtClean="0">
                <a:latin typeface="Times New Roman" panose="02020603050405020304" pitchFamily="18" charset="0"/>
                <a:cs typeface="Times New Roman" panose="02020603050405020304" pitchFamily="18" charset="0"/>
              </a:rPr>
              <a:t>at </a:t>
            </a:r>
            <a:r>
              <a:rPr lang="en-GB" sz="1400" dirty="0">
                <a:latin typeface="Times New Roman" panose="02020603050405020304" pitchFamily="18" charset="0"/>
                <a:cs typeface="Times New Roman" panose="02020603050405020304" pitchFamily="18" charset="0"/>
              </a:rPr>
              <a:t>home </a:t>
            </a:r>
            <a:r>
              <a:rPr lang="en-GB" sz="1400" dirty="0" smtClean="0">
                <a:latin typeface="Times New Roman" panose="02020603050405020304" pitchFamily="18" charset="0"/>
                <a:cs typeface="Times New Roman" panose="02020603050405020304" pitchFamily="18" charset="0"/>
              </a:rPr>
              <a:t>and by this </a:t>
            </a:r>
            <a:r>
              <a:rPr lang="en-GB" sz="1400" dirty="0">
                <a:latin typeface="Times New Roman" panose="02020603050405020304" pitchFamily="18" charset="0"/>
                <a:cs typeface="Times New Roman" panose="02020603050405020304" pitchFamily="18" charset="0"/>
              </a:rPr>
              <a:t>reason </a:t>
            </a:r>
            <a:r>
              <a:rPr lang="en-GB" sz="1400" dirty="0" smtClean="0">
                <a:latin typeface="Times New Roman" panose="02020603050405020304" pitchFamily="18" charset="0"/>
                <a:cs typeface="Times New Roman" panose="02020603050405020304" pitchFamily="18" charset="0"/>
              </a:rPr>
              <a:t>they </a:t>
            </a:r>
            <a:r>
              <a:rPr lang="en-GB" sz="1400" dirty="0" smtClean="0">
                <a:latin typeface="Times New Roman" panose="02020603050405020304" pitchFamily="18" charset="0"/>
                <a:cs typeface="Times New Roman" panose="02020603050405020304" pitchFamily="18" charset="0"/>
              </a:rPr>
              <a:t>would </a:t>
            </a:r>
            <a:r>
              <a:rPr lang="en-GB" sz="1400" dirty="0" smtClean="0">
                <a:latin typeface="Times New Roman" panose="02020603050405020304" pitchFamily="18" charset="0"/>
                <a:cs typeface="Times New Roman" panose="02020603050405020304" pitchFamily="18" charset="0"/>
              </a:rPr>
              <a:t>choose </a:t>
            </a:r>
            <a:r>
              <a:rPr lang="en-GB" sz="1400" dirty="0">
                <a:latin typeface="Times New Roman" panose="02020603050405020304" pitchFamily="18" charset="0"/>
                <a:cs typeface="Times New Roman" panose="02020603050405020304" pitchFamily="18" charset="0"/>
              </a:rPr>
              <a:t>Six Senses Resort and Spa </a:t>
            </a:r>
            <a:r>
              <a:rPr lang="en-GB" sz="1400" dirty="0" smtClean="0">
                <a:latin typeface="Times New Roman" panose="02020603050405020304" pitchFamily="18" charset="0"/>
                <a:cs typeface="Times New Roman" panose="02020603050405020304" pitchFamily="18" charset="0"/>
              </a:rPr>
              <a:t>for repeat visitations. </a:t>
            </a:r>
            <a:r>
              <a:rPr lang="en-GB" sz="1400" dirty="0">
                <a:latin typeface="Times New Roman" panose="02020603050405020304" pitchFamily="18" charset="0"/>
                <a:cs typeface="Times New Roman" panose="02020603050405020304" pitchFamily="18" charset="0"/>
              </a:rPr>
              <a:t>We </a:t>
            </a:r>
            <a:r>
              <a:rPr lang="en-GB" sz="1400" dirty="0" smtClean="0">
                <a:latin typeface="Times New Roman" panose="02020603050405020304" pitchFamily="18" charset="0"/>
                <a:cs typeface="Times New Roman" panose="02020603050405020304" pitchFamily="18" charset="0"/>
              </a:rPr>
              <a:t>would provide </a:t>
            </a:r>
            <a:r>
              <a:rPr lang="en-GB" sz="1400" dirty="0">
                <a:latin typeface="Times New Roman" panose="02020603050405020304" pitchFamily="18" charset="0"/>
                <a:cs typeface="Times New Roman" panose="02020603050405020304" pitchFamily="18" charset="0"/>
              </a:rPr>
              <a:t>services at the highest level </a:t>
            </a:r>
            <a:r>
              <a:rPr lang="en-GB" sz="1400" dirty="0" smtClean="0">
                <a:latin typeface="Times New Roman" panose="02020603050405020304" pitchFamily="18" charset="0"/>
                <a:cs typeface="Times New Roman" panose="02020603050405020304" pitchFamily="18" charset="0"/>
              </a:rPr>
              <a:t>of quality that would </a:t>
            </a:r>
            <a:r>
              <a:rPr lang="en-GB" sz="1400" dirty="0">
                <a:latin typeface="Times New Roman" panose="02020603050405020304" pitchFamily="18" charset="0"/>
                <a:cs typeface="Times New Roman" panose="02020603050405020304" pitchFamily="18" charset="0"/>
              </a:rPr>
              <a:t>meet the needs and expectations </a:t>
            </a:r>
            <a:r>
              <a:rPr lang="en-GB" sz="1400" dirty="0" smtClean="0">
                <a:latin typeface="Times New Roman" panose="02020603050405020304" pitchFamily="18" charset="0"/>
                <a:cs typeface="Times New Roman" panose="02020603050405020304" pitchFamily="18" charset="0"/>
              </a:rPr>
              <a:t>of our cherished </a:t>
            </a:r>
            <a:r>
              <a:rPr lang="en-GB" sz="1400" dirty="0">
                <a:latin typeface="Times New Roman" panose="02020603050405020304" pitchFamily="18" charset="0"/>
                <a:cs typeface="Times New Roman" panose="02020603050405020304" pitchFamily="18" charset="0"/>
              </a:rPr>
              <a:t>guests and </a:t>
            </a:r>
            <a:r>
              <a:rPr lang="en-GB" sz="1400" dirty="0" smtClean="0">
                <a:latin typeface="Times New Roman" panose="02020603050405020304" pitchFamily="18" charset="0"/>
                <a:cs typeface="Times New Roman" panose="02020603050405020304" pitchFamily="18" charset="0"/>
              </a:rPr>
              <a:t>take their candid feedback through </a:t>
            </a:r>
            <a:r>
              <a:rPr lang="en-GB" sz="1400" dirty="0">
                <a:latin typeface="Times New Roman" panose="02020603050405020304" pitchFamily="18" charset="0"/>
                <a:cs typeface="Times New Roman" panose="02020603050405020304" pitchFamily="18" charset="0"/>
              </a:rPr>
              <a:t>open communication, satisfaction monitoring and analysis of compliments and </a:t>
            </a:r>
            <a:r>
              <a:rPr lang="en-GB" sz="1400" dirty="0" smtClean="0">
                <a:latin typeface="Times New Roman" panose="02020603050405020304" pitchFamily="18" charset="0"/>
                <a:cs typeface="Times New Roman" panose="02020603050405020304" pitchFamily="18" charset="0"/>
              </a:rPr>
              <a:t>complaints received.</a:t>
            </a:r>
            <a:endParaRPr lang="en-GB" sz="1400" dirty="0">
              <a:latin typeface="Times New Roman" panose="02020603050405020304" pitchFamily="18" charset="0"/>
              <a:cs typeface="Times New Roman" panose="02020603050405020304" pitchFamily="18" charset="0"/>
            </a:endParaRPr>
          </a:p>
          <a:p>
            <a:pPr algn="just">
              <a:lnSpc>
                <a:spcPct val="150000"/>
              </a:lnSpc>
            </a:pPr>
            <a:r>
              <a:rPr lang="en-GB" sz="1400" b="1" dirty="0" smtClean="0">
                <a:latin typeface="Times New Roman" panose="02020603050405020304" pitchFamily="18" charset="0"/>
                <a:cs typeface="Times New Roman" panose="02020603050405020304" pitchFamily="18" charset="0"/>
              </a:rPr>
              <a:t>EMPLOYEES</a:t>
            </a:r>
            <a:r>
              <a:rPr lang="en-GB" sz="1400" dirty="0" smtClean="0">
                <a:latin typeface="Times New Roman" panose="02020603050405020304" pitchFamily="18" charset="0"/>
                <a:cs typeface="Times New Roman" panose="02020603050405020304" pitchFamily="18" charset="0"/>
              </a:rPr>
              <a:t> – Being receptive to </a:t>
            </a:r>
            <a:r>
              <a:rPr lang="en-GB" sz="1400" dirty="0">
                <a:latin typeface="Times New Roman" panose="02020603050405020304" pitchFamily="18" charset="0"/>
                <a:cs typeface="Times New Roman" panose="02020603050405020304" pitchFamily="18" charset="0"/>
              </a:rPr>
              <a:t>new knowledge and technologies is a </a:t>
            </a:r>
            <a:r>
              <a:rPr lang="en-GB" sz="1400" dirty="0" smtClean="0">
                <a:latin typeface="Times New Roman" panose="02020603050405020304" pitchFamily="18" charset="0"/>
                <a:cs typeface="Times New Roman" panose="02020603050405020304" pitchFamily="18" charset="0"/>
              </a:rPr>
              <a:t>necessary condition </a:t>
            </a:r>
            <a:r>
              <a:rPr lang="en-GB" sz="1400" dirty="0">
                <a:latin typeface="Times New Roman" panose="02020603050405020304" pitchFamily="18" charset="0"/>
                <a:cs typeface="Times New Roman" panose="02020603050405020304" pitchFamily="18" charset="0"/>
              </a:rPr>
              <a:t>for progress </a:t>
            </a:r>
            <a:r>
              <a:rPr lang="en-GB" sz="1400" dirty="0" smtClean="0">
                <a:latin typeface="Times New Roman" panose="02020603050405020304" pitchFamily="18" charset="0"/>
                <a:cs typeface="Times New Roman" panose="02020603050405020304" pitchFamily="18" charset="0"/>
              </a:rPr>
              <a:t>aligned with </a:t>
            </a:r>
            <a:r>
              <a:rPr lang="en-GB" sz="1400" dirty="0">
                <a:latin typeface="Times New Roman" panose="02020603050405020304" pitchFamily="18" charset="0"/>
                <a:cs typeface="Times New Roman" panose="02020603050405020304" pitchFamily="18" charset="0"/>
              </a:rPr>
              <a:t>quality training and education. </a:t>
            </a:r>
            <a:r>
              <a:rPr lang="en-GB" sz="1400" dirty="0" smtClean="0">
                <a:latin typeface="Times New Roman" panose="02020603050405020304" pitchFamily="18" charset="0"/>
                <a:cs typeface="Times New Roman" panose="02020603050405020304" pitchFamily="18" charset="0"/>
              </a:rPr>
              <a:t>Due to this, </a:t>
            </a:r>
            <a:r>
              <a:rPr lang="en-GB" sz="1400" dirty="0">
                <a:latin typeface="Times New Roman" panose="02020603050405020304" pitchFamily="18" charset="0"/>
                <a:cs typeface="Times New Roman" panose="02020603050405020304" pitchFamily="18" charset="0"/>
              </a:rPr>
              <a:t>our strategy is based on the </a:t>
            </a:r>
            <a:r>
              <a:rPr lang="en-GB" sz="1400" dirty="0" smtClean="0">
                <a:latin typeface="Times New Roman" panose="02020603050405020304" pitchFamily="18" charset="0"/>
                <a:cs typeface="Times New Roman" panose="02020603050405020304" pitchFamily="18" charset="0"/>
              </a:rPr>
              <a:t>continuous education </a:t>
            </a:r>
            <a:r>
              <a:rPr lang="en-GB" sz="1400" dirty="0">
                <a:latin typeface="Times New Roman" panose="02020603050405020304" pitchFamily="18" charset="0"/>
                <a:cs typeface="Times New Roman" panose="02020603050405020304" pitchFamily="18" charset="0"/>
              </a:rPr>
              <a:t>and training of all employees and constant communication between all departments of the hotel. We support </a:t>
            </a:r>
            <a:r>
              <a:rPr lang="en-GB" sz="1400" dirty="0" smtClean="0">
                <a:latin typeface="Times New Roman" panose="02020603050405020304" pitchFamily="18" charset="0"/>
                <a:cs typeface="Times New Roman" panose="02020603050405020304" pitchFamily="18" charset="0"/>
              </a:rPr>
              <a:t>teamwork and team building, </a:t>
            </a:r>
            <a:r>
              <a:rPr lang="en-GB" sz="1400" dirty="0">
                <a:latin typeface="Times New Roman" panose="02020603050405020304" pitchFamily="18" charset="0"/>
                <a:cs typeface="Times New Roman" panose="02020603050405020304" pitchFamily="18" charset="0"/>
              </a:rPr>
              <a:t>personal responsibility and initiative of each employee.</a:t>
            </a:r>
          </a:p>
          <a:p>
            <a:pPr algn="just">
              <a:lnSpc>
                <a:spcPct val="150000"/>
              </a:lnSpc>
            </a:pPr>
            <a:r>
              <a:rPr lang="en-GB" sz="1400" dirty="0">
                <a:latin typeface="Times New Roman" panose="02020603050405020304" pitchFamily="18" charset="0"/>
                <a:cs typeface="Times New Roman" panose="02020603050405020304" pitchFamily="18" charset="0"/>
              </a:rPr>
              <a:t> </a:t>
            </a:r>
            <a:r>
              <a:rPr lang="en-GB" sz="1400" b="1" dirty="0" smtClean="0">
                <a:latin typeface="Times New Roman" panose="02020603050405020304" pitchFamily="18" charset="0"/>
                <a:cs typeface="Times New Roman" panose="02020603050405020304" pitchFamily="18" charset="0"/>
              </a:rPr>
              <a:t>RELATIONSHIP </a:t>
            </a:r>
            <a:r>
              <a:rPr lang="en-GB" sz="1400" b="1" dirty="0">
                <a:latin typeface="Times New Roman" panose="02020603050405020304" pitchFamily="18" charset="0"/>
                <a:cs typeface="Times New Roman" panose="02020603050405020304" pitchFamily="18" charset="0"/>
              </a:rPr>
              <a:t>WITH SUPPLIERS </a:t>
            </a:r>
            <a:r>
              <a:rPr lang="en-GB" sz="1400" dirty="0" smtClean="0">
                <a:latin typeface="Times New Roman" panose="02020603050405020304" pitchFamily="18" charset="0"/>
                <a:cs typeface="Times New Roman" panose="02020603050405020304" pitchFamily="18" charset="0"/>
              </a:rPr>
              <a:t>– The Purchases Department which is </a:t>
            </a:r>
            <a:r>
              <a:rPr lang="en-GB" sz="1400" dirty="0">
                <a:latin typeface="Times New Roman" panose="02020603050405020304" pitchFamily="18" charset="0"/>
                <a:cs typeface="Times New Roman" panose="02020603050405020304" pitchFamily="18" charset="0"/>
              </a:rPr>
              <a:t>one of the most important departments </a:t>
            </a:r>
            <a:r>
              <a:rPr lang="en-GB" sz="1400" dirty="0" smtClean="0">
                <a:latin typeface="Times New Roman" panose="02020603050405020304" pitchFamily="18" charset="0"/>
                <a:cs typeface="Times New Roman" panose="02020603050405020304" pitchFamily="18" charset="0"/>
              </a:rPr>
              <a:t>within </a:t>
            </a:r>
            <a:r>
              <a:rPr lang="en-GB" sz="1400" dirty="0">
                <a:latin typeface="Times New Roman" panose="02020603050405020304" pitchFamily="18" charset="0"/>
                <a:cs typeface="Times New Roman" panose="02020603050405020304" pitchFamily="18" charset="0"/>
              </a:rPr>
              <a:t>the hotel requires a choice </a:t>
            </a:r>
            <a:r>
              <a:rPr lang="en-GB" sz="1400" dirty="0" smtClean="0">
                <a:latin typeface="Times New Roman" panose="02020603050405020304" pitchFamily="18" charset="0"/>
                <a:cs typeface="Times New Roman" panose="02020603050405020304" pitchFamily="18" charset="0"/>
              </a:rPr>
              <a:t>of very </a:t>
            </a:r>
            <a:r>
              <a:rPr lang="en-GB" sz="1400" dirty="0">
                <a:latin typeface="Times New Roman" panose="02020603050405020304" pitchFamily="18" charset="0"/>
                <a:cs typeface="Times New Roman" panose="02020603050405020304" pitchFamily="18" charset="0"/>
              </a:rPr>
              <a:t>reliable suppliers that allows us to provide </a:t>
            </a:r>
            <a:r>
              <a:rPr lang="en-GB" sz="1400" dirty="0" smtClean="0">
                <a:latin typeface="Times New Roman" panose="02020603050405020304" pitchFamily="18" charset="0"/>
                <a:cs typeface="Times New Roman" panose="02020603050405020304" pitchFamily="18" charset="0"/>
              </a:rPr>
              <a:t>our cherished guests and customers, </a:t>
            </a:r>
            <a:r>
              <a:rPr lang="en-GB" sz="1400" dirty="0">
                <a:latin typeface="Times New Roman" panose="02020603050405020304" pitchFamily="18" charset="0"/>
                <a:cs typeface="Times New Roman" panose="02020603050405020304" pitchFamily="18" charset="0"/>
              </a:rPr>
              <a:t>who </a:t>
            </a:r>
            <a:r>
              <a:rPr lang="en-GB" sz="1400" dirty="0" smtClean="0">
                <a:latin typeface="Times New Roman" panose="02020603050405020304" pitchFamily="18" charset="0"/>
                <a:cs typeface="Times New Roman" panose="02020603050405020304" pitchFamily="18" charset="0"/>
              </a:rPr>
              <a:t>are </a:t>
            </a:r>
            <a:r>
              <a:rPr lang="en-GB" sz="1400" dirty="0">
                <a:latin typeface="Times New Roman" panose="02020603050405020304" pitchFamily="18" charset="0"/>
                <a:cs typeface="Times New Roman" panose="02020603050405020304" pitchFamily="18" charset="0"/>
              </a:rPr>
              <a:t>the </a:t>
            </a:r>
            <a:r>
              <a:rPr lang="en-GB" sz="1400" dirty="0" smtClean="0">
                <a:latin typeface="Times New Roman" panose="02020603050405020304" pitchFamily="18" charset="0"/>
                <a:cs typeface="Times New Roman" panose="02020603050405020304" pitchFamily="18" charset="0"/>
              </a:rPr>
              <a:t>end-users </a:t>
            </a:r>
            <a:r>
              <a:rPr lang="en-GB" sz="1400" dirty="0">
                <a:latin typeface="Times New Roman" panose="02020603050405020304" pitchFamily="18" charset="0"/>
                <a:cs typeface="Times New Roman" panose="02020603050405020304" pitchFamily="18" charset="0"/>
              </a:rPr>
              <a:t>of </a:t>
            </a:r>
            <a:r>
              <a:rPr lang="en-GB" sz="1400" dirty="0" smtClean="0">
                <a:latin typeface="Times New Roman" panose="02020603050405020304" pitchFamily="18" charset="0"/>
                <a:cs typeface="Times New Roman" panose="02020603050405020304" pitchFamily="18" charset="0"/>
              </a:rPr>
              <a:t>our services</a:t>
            </a:r>
            <a:r>
              <a:rPr lang="en-GB" sz="1400" dirty="0">
                <a:latin typeface="Times New Roman" panose="02020603050405020304" pitchFamily="18" charset="0"/>
                <a:cs typeface="Times New Roman" panose="02020603050405020304" pitchFamily="18" charset="0"/>
              </a:rPr>
              <a:t>, </a:t>
            </a:r>
            <a:r>
              <a:rPr lang="en-GB" sz="1400" dirty="0" smtClean="0">
                <a:latin typeface="Times New Roman" panose="02020603050405020304" pitchFamily="18" charset="0"/>
                <a:cs typeface="Times New Roman" panose="02020603050405020304" pitchFamily="18" charset="0"/>
              </a:rPr>
              <a:t>with the </a:t>
            </a:r>
            <a:r>
              <a:rPr lang="en-GB" sz="1400" dirty="0">
                <a:latin typeface="Times New Roman" panose="02020603050405020304" pitchFamily="18" charset="0"/>
                <a:cs typeface="Times New Roman" panose="02020603050405020304" pitchFamily="18" charset="0"/>
              </a:rPr>
              <a:t>highest </a:t>
            </a:r>
            <a:r>
              <a:rPr lang="en-GB" sz="1400" dirty="0" smtClean="0">
                <a:latin typeface="Times New Roman" panose="02020603050405020304" pitchFamily="18" charset="0"/>
                <a:cs typeface="Times New Roman" panose="02020603050405020304" pitchFamily="18" charset="0"/>
              </a:rPr>
              <a:t>quality. </a:t>
            </a:r>
            <a:r>
              <a:rPr lang="en-GB" sz="1400" dirty="0">
                <a:latin typeface="Times New Roman" panose="02020603050405020304" pitchFamily="18" charset="0"/>
                <a:cs typeface="Times New Roman" panose="02020603050405020304" pitchFamily="18" charset="0"/>
              </a:rPr>
              <a:t>We </a:t>
            </a:r>
            <a:r>
              <a:rPr lang="en-GB" sz="1400" dirty="0" smtClean="0">
                <a:latin typeface="Times New Roman" panose="02020603050405020304" pitchFamily="18" charset="0"/>
                <a:cs typeface="Times New Roman" panose="02020603050405020304" pitchFamily="18" charset="0"/>
              </a:rPr>
              <a:t>would keep </a:t>
            </a:r>
            <a:r>
              <a:rPr lang="en-GB" sz="1400" dirty="0">
                <a:latin typeface="Times New Roman" panose="02020603050405020304" pitchFamily="18" charset="0"/>
                <a:cs typeface="Times New Roman" panose="02020603050405020304" pitchFamily="18" charset="0"/>
              </a:rPr>
              <a:t>our relationship </a:t>
            </a:r>
            <a:r>
              <a:rPr lang="en-GB" sz="1400" dirty="0" smtClean="0">
                <a:latin typeface="Times New Roman" panose="02020603050405020304" pitchFamily="18" charset="0"/>
                <a:cs typeface="Times New Roman" panose="02020603050405020304" pitchFamily="18" charset="0"/>
              </a:rPr>
              <a:t>with these key </a:t>
            </a:r>
            <a:r>
              <a:rPr lang="en-GB" sz="1400" dirty="0">
                <a:latin typeface="Times New Roman" panose="02020603050405020304" pitchFamily="18" charset="0"/>
                <a:cs typeface="Times New Roman" panose="02020603050405020304" pitchFamily="18" charset="0"/>
              </a:rPr>
              <a:t>suppliers on </a:t>
            </a:r>
            <a:r>
              <a:rPr lang="en-GB" sz="1400" dirty="0" smtClean="0">
                <a:latin typeface="Times New Roman" panose="02020603050405020304" pitchFamily="18" charset="0"/>
                <a:cs typeface="Times New Roman" panose="02020603050405020304" pitchFamily="18" charset="0"/>
              </a:rPr>
              <a:t>a mutually beneficial interests basis </a:t>
            </a:r>
            <a:r>
              <a:rPr lang="en-GB" sz="1400" dirty="0">
                <a:latin typeface="Times New Roman" panose="02020603050405020304" pitchFamily="18" charset="0"/>
                <a:cs typeface="Times New Roman" panose="02020603050405020304" pitchFamily="18" charset="0"/>
              </a:rPr>
              <a:t>and </a:t>
            </a:r>
            <a:r>
              <a:rPr lang="en-GB" sz="1400" dirty="0" smtClean="0">
                <a:latin typeface="Times New Roman" panose="02020603050405020304" pitchFamily="18" charset="0"/>
                <a:cs typeface="Times New Roman" panose="02020603050405020304" pitchFamily="18" charset="0"/>
              </a:rPr>
              <a:t>strive for the </a:t>
            </a:r>
            <a:r>
              <a:rPr lang="en-GB" sz="1400" dirty="0" smtClean="0">
                <a:latin typeface="Times New Roman" panose="02020603050405020304" pitchFamily="18" charset="0"/>
                <a:cs typeface="Times New Roman" panose="02020603050405020304" pitchFamily="18" charset="0"/>
              </a:rPr>
              <a:t>development </a:t>
            </a:r>
            <a:r>
              <a:rPr lang="en-GB" sz="1400" dirty="0">
                <a:latin typeface="Times New Roman" panose="02020603050405020304" pitchFamily="18" charset="0"/>
                <a:cs typeface="Times New Roman" panose="02020603050405020304" pitchFamily="18" charset="0"/>
              </a:rPr>
              <a:t>of good </a:t>
            </a:r>
            <a:r>
              <a:rPr lang="en-GB" sz="1400" dirty="0" smtClean="0">
                <a:latin typeface="Times New Roman" panose="02020603050405020304" pitchFamily="18" charset="0"/>
                <a:cs typeface="Times New Roman" panose="02020603050405020304" pitchFamily="18" charset="0"/>
              </a:rPr>
              <a:t>partnerships.</a:t>
            </a:r>
            <a:endParaRPr lang="en-GB" sz="1400" dirty="0">
              <a:latin typeface="Times New Roman" panose="02020603050405020304" pitchFamily="18" charset="0"/>
              <a:cs typeface="Times New Roman" panose="02020603050405020304" pitchFamily="18" charset="0"/>
            </a:endParaRPr>
          </a:p>
          <a:p>
            <a:pPr algn="just">
              <a:lnSpc>
                <a:spcPct val="150000"/>
              </a:lnSpc>
            </a:pPr>
            <a:r>
              <a:rPr lang="en-GB" sz="1400" b="1" dirty="0">
                <a:latin typeface="Times New Roman" panose="02020603050405020304" pitchFamily="18" charset="0"/>
                <a:cs typeface="Times New Roman" panose="02020603050405020304" pitchFamily="18" charset="0"/>
              </a:rPr>
              <a:t>SATISFACTION OF </a:t>
            </a:r>
            <a:r>
              <a:rPr lang="en-GB" sz="1400" b="1" dirty="0" smtClean="0">
                <a:latin typeface="Times New Roman" panose="02020603050405020304" pitchFamily="18" charset="0"/>
                <a:cs typeface="Times New Roman" panose="02020603050405020304" pitchFamily="18" charset="0"/>
              </a:rPr>
              <a:t>INTERESTED </a:t>
            </a:r>
            <a:r>
              <a:rPr lang="en-GB" sz="1400" b="1" dirty="0">
                <a:latin typeface="Times New Roman" panose="02020603050405020304" pitchFamily="18" charset="0"/>
                <a:cs typeface="Times New Roman" panose="02020603050405020304" pitchFamily="18" charset="0"/>
              </a:rPr>
              <a:t>PARTIES</a:t>
            </a:r>
            <a:r>
              <a:rPr lang="en-GB" sz="1400" dirty="0">
                <a:latin typeface="Times New Roman" panose="02020603050405020304" pitchFamily="18" charset="0"/>
                <a:cs typeface="Times New Roman" panose="02020603050405020304" pitchFamily="18" charset="0"/>
              </a:rPr>
              <a:t> – Six Senses Resort and Spa </a:t>
            </a:r>
            <a:r>
              <a:rPr lang="en-GB" sz="1400" dirty="0" smtClean="0">
                <a:latin typeface="Times New Roman" panose="02020603050405020304" pitchFamily="18" charset="0"/>
                <a:cs typeface="Times New Roman" panose="02020603050405020304" pitchFamily="18" charset="0"/>
              </a:rPr>
              <a:t>would </a:t>
            </a:r>
            <a:r>
              <a:rPr lang="en-GB" sz="1400" dirty="0">
                <a:latin typeface="Times New Roman" panose="02020603050405020304" pitchFamily="18" charset="0"/>
                <a:cs typeface="Times New Roman" panose="02020603050405020304" pitchFamily="18" charset="0"/>
              </a:rPr>
              <a:t>improve the </a:t>
            </a:r>
            <a:r>
              <a:rPr lang="en-GB" sz="1400" dirty="0" smtClean="0">
                <a:latin typeface="Times New Roman" panose="02020603050405020304" pitchFamily="18" charset="0"/>
                <a:cs typeface="Times New Roman" panose="02020603050405020304" pitchFamily="18" charset="0"/>
              </a:rPr>
              <a:t>sizes </a:t>
            </a:r>
            <a:r>
              <a:rPr lang="en-GB" sz="1400" dirty="0">
                <a:latin typeface="Times New Roman" panose="02020603050405020304" pitchFamily="18" charset="0"/>
                <a:cs typeface="Times New Roman" panose="02020603050405020304" pitchFamily="18" charset="0"/>
              </a:rPr>
              <a:t>and </a:t>
            </a:r>
            <a:r>
              <a:rPr lang="en-GB" sz="1400" dirty="0" smtClean="0">
                <a:latin typeface="Times New Roman" panose="02020603050405020304" pitchFamily="18" charset="0"/>
                <a:cs typeface="Times New Roman" panose="02020603050405020304" pitchFamily="18" charset="0"/>
              </a:rPr>
              <a:t>structures </a:t>
            </a:r>
            <a:r>
              <a:rPr lang="en-GB" sz="1400" dirty="0">
                <a:latin typeface="Times New Roman" panose="02020603050405020304" pitchFamily="18" charset="0"/>
                <a:cs typeface="Times New Roman" panose="02020603050405020304" pitchFamily="18" charset="0"/>
              </a:rPr>
              <a:t>of </a:t>
            </a:r>
            <a:r>
              <a:rPr lang="en-GB" sz="1400" dirty="0" smtClean="0">
                <a:latin typeface="Times New Roman" panose="02020603050405020304" pitchFamily="18" charset="0"/>
                <a:cs typeface="Times New Roman" panose="02020603050405020304" pitchFamily="18" charset="0"/>
              </a:rPr>
              <a:t>our hospitality </a:t>
            </a:r>
            <a:r>
              <a:rPr lang="en-GB" sz="1400" dirty="0">
                <a:latin typeface="Times New Roman" panose="02020603050405020304" pitchFamily="18" charset="0"/>
                <a:cs typeface="Times New Roman" panose="02020603050405020304" pitchFamily="18" charset="0"/>
              </a:rPr>
              <a:t>services, </a:t>
            </a:r>
            <a:r>
              <a:rPr lang="en-GB" sz="1400" dirty="0" smtClean="0">
                <a:latin typeface="Times New Roman" panose="02020603050405020304" pitchFamily="18" charset="0"/>
                <a:cs typeface="Times New Roman" panose="02020603050405020304" pitchFamily="18" charset="0"/>
              </a:rPr>
              <a:t>in the hopes of satisfying expectations </a:t>
            </a:r>
            <a:r>
              <a:rPr lang="en-GB" sz="1400" dirty="0">
                <a:latin typeface="Times New Roman" panose="02020603050405020304" pitchFamily="18" charset="0"/>
                <a:cs typeface="Times New Roman" panose="02020603050405020304" pitchFamily="18" charset="0"/>
              </a:rPr>
              <a:t>of </a:t>
            </a:r>
            <a:r>
              <a:rPr lang="en-GB" sz="1400" dirty="0" smtClean="0">
                <a:latin typeface="Times New Roman" panose="02020603050405020304" pitchFamily="18" charset="0"/>
                <a:cs typeface="Times New Roman" panose="02020603050405020304" pitchFamily="18" charset="0"/>
              </a:rPr>
              <a:t>our various stakeholders: </a:t>
            </a:r>
            <a:r>
              <a:rPr lang="en-GB" sz="1400" dirty="0">
                <a:latin typeface="Times New Roman" panose="02020603050405020304" pitchFamily="18" charset="0"/>
                <a:cs typeface="Times New Roman" panose="02020603050405020304" pitchFamily="18" charset="0"/>
              </a:rPr>
              <a:t>guests, business partners, travel agencies, </a:t>
            </a:r>
            <a:r>
              <a:rPr lang="en-GB" sz="1400" dirty="0" smtClean="0">
                <a:latin typeface="Times New Roman" panose="02020603050405020304" pitchFamily="18" charset="0"/>
                <a:cs typeface="Times New Roman" panose="02020603050405020304" pitchFamily="18" charset="0"/>
              </a:rPr>
              <a:t>NGOs, governmental and sports </a:t>
            </a:r>
            <a:r>
              <a:rPr lang="en-GB" sz="1400" dirty="0">
                <a:latin typeface="Times New Roman" panose="02020603050405020304" pitchFamily="18" charset="0"/>
                <a:cs typeface="Times New Roman" panose="02020603050405020304" pitchFamily="18" charset="0"/>
              </a:rPr>
              <a:t>institutions, employees, </a:t>
            </a:r>
            <a:r>
              <a:rPr lang="en-GB" sz="1400" dirty="0" smtClean="0">
                <a:latin typeface="Times New Roman" panose="02020603050405020304" pitchFamily="18" charset="0"/>
                <a:cs typeface="Times New Roman" panose="02020603050405020304" pitchFamily="18" charset="0"/>
              </a:rPr>
              <a:t>owners, suppliers, among others. </a:t>
            </a:r>
            <a:endParaRPr lang="en-US" sz="1400" dirty="0">
              <a:latin typeface="Times New Roman" panose="02020603050405020304" pitchFamily="18" charset="0"/>
              <a:cs typeface="Times New Roman" panose="02020603050405020304" pitchFamily="18" charset="0"/>
            </a:endParaRPr>
          </a:p>
        </p:txBody>
      </p:sp>
      <p:sp>
        <p:nvSpPr>
          <p:cNvPr id="28" name="Rectangle 27">
            <a:extLst>
              <a:ext uri="{FF2B5EF4-FFF2-40B4-BE49-F238E27FC236}">
                <a16:creationId xmlns:a16="http://schemas.microsoft.com/office/drawing/2014/main" id="{2E000235-D5DF-4D2F-AECA-3814821B5C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D7CE0E87-2C2C-4907-BBE3-D24D86C42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8FF0BC47-4F6D-4430-8C11-E1566CBF631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5B73C5C4-3778-4E76-9467-8B46C9F91F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17267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DDE9CD4-0E0A-4129-8689-A89C4E9A66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Content Placeholder 8" descr="A picture containing sky, outdoor, wooden, deck&#10;&#10;Description automatically generated">
            <a:extLst>
              <a:ext uri="{FF2B5EF4-FFF2-40B4-BE49-F238E27FC236}">
                <a16:creationId xmlns:a16="http://schemas.microsoft.com/office/drawing/2014/main" id="{5BA1096A-FE4A-BAB4-462E-ADE1A719139B}"/>
              </a:ext>
            </a:extLst>
          </p:cNvPr>
          <p:cNvPicPr>
            <a:picLocks noChangeAspect="1"/>
          </p:cNvPicPr>
          <p:nvPr/>
        </p:nvPicPr>
        <p:blipFill rotWithShape="1">
          <a:blip r:embed="rId2">
            <a:duotone>
              <a:schemeClr val="bg2">
                <a:shade val="45000"/>
                <a:satMod val="135000"/>
              </a:schemeClr>
              <a:prstClr val="white"/>
            </a:duotone>
            <a:alphaModFix amt="25000"/>
            <a:extLst>
              <a:ext uri="{28A0092B-C50C-407E-A947-70E740481C1C}">
                <a14:useLocalDpi xmlns:a14="http://schemas.microsoft.com/office/drawing/2010/main" val="0"/>
              </a:ext>
            </a:extLst>
          </a:blip>
          <a:srcRect/>
          <a:stretch/>
        </p:blipFill>
        <p:spPr>
          <a:xfrm>
            <a:off x="1" y="10"/>
            <a:ext cx="12191999" cy="6857990"/>
          </a:xfrm>
          <a:prstGeom prst="rect">
            <a:avLst/>
          </a:prstGeom>
        </p:spPr>
      </p:pic>
      <p:pic>
        <p:nvPicPr>
          <p:cNvPr id="3" name="Content Placeholder 2" descr="Table&#10;&#10;Description automatically generated">
            <a:extLst>
              <a:ext uri="{FF2B5EF4-FFF2-40B4-BE49-F238E27FC236}">
                <a16:creationId xmlns:a16="http://schemas.microsoft.com/office/drawing/2014/main" id="{98FFBB50-4C1B-2918-4131-1551FBA56C7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19331" y="768733"/>
            <a:ext cx="10572338" cy="5764042"/>
          </a:xfrm>
          <a:prstGeom prst="rect">
            <a:avLst/>
          </a:prstGeom>
        </p:spPr>
      </p:pic>
      <p:grpSp>
        <p:nvGrpSpPr>
          <p:cNvPr id="18" name="Group 17">
            <a:extLst>
              <a:ext uri="{FF2B5EF4-FFF2-40B4-BE49-F238E27FC236}">
                <a16:creationId xmlns:a16="http://schemas.microsoft.com/office/drawing/2014/main" id="{85DB3CA2-FA66-42B9-90EF-394894352D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9" name="Straight Connector 18">
              <a:extLst>
                <a:ext uri="{FF2B5EF4-FFF2-40B4-BE49-F238E27FC236}">
                  <a16:creationId xmlns:a16="http://schemas.microsoft.com/office/drawing/2014/main" id="{2C8D0718-07C6-45A2-A743-BC64673C965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FAE7BCCE-817C-4933-A587-F1EF87D4B4A3}"/>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55CB28D4-D6D1-4DB7-B557-D5FF65237B4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C8751ECC-5286-4332-9942-2D01B71359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5952A4A6-F619-458C-A026-6E5D6AF15D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E5D28F1-813F-BC55-8ACE-052604F386BB}"/>
              </a:ext>
            </a:extLst>
          </p:cNvPr>
          <p:cNvSpPr>
            <a:spLocks noGrp="1"/>
          </p:cNvSpPr>
          <p:nvPr>
            <p:ph type="title"/>
          </p:nvPr>
        </p:nvSpPr>
        <p:spPr>
          <a:xfrm>
            <a:off x="677334" y="245097"/>
            <a:ext cx="9164250" cy="1685303"/>
          </a:xfrm>
        </p:spPr>
        <p:txBody>
          <a:bodyPr>
            <a:normAutofit/>
          </a:bodyPr>
          <a:lstStyle/>
          <a:p>
            <a:pPr algn="ctr"/>
            <a:r>
              <a:rPr lang="en-GB" b="1" dirty="0">
                <a:latin typeface="Times New Roman" panose="02020603050405020304" pitchFamily="18" charset="0"/>
                <a:cs typeface="Times New Roman" panose="02020603050405020304" pitchFamily="18" charset="0"/>
              </a:rPr>
              <a:t>S.W.O.T ANALYSIS</a:t>
            </a:r>
          </a:p>
        </p:txBody>
      </p:sp>
    </p:spTree>
    <p:extLst>
      <p:ext uri="{BB962C8B-B14F-4D97-AF65-F5344CB8AC3E}">
        <p14:creationId xmlns:p14="http://schemas.microsoft.com/office/powerpoint/2010/main" val="2879607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2489D-3766-F0E9-E2CE-E1D719651DD4}"/>
              </a:ext>
            </a:extLst>
          </p:cNvPr>
          <p:cNvSpPr>
            <a:spLocks noGrp="1"/>
          </p:cNvSpPr>
          <p:nvPr>
            <p:ph type="title"/>
          </p:nvPr>
        </p:nvSpPr>
        <p:spPr>
          <a:xfrm>
            <a:off x="677334" y="609600"/>
            <a:ext cx="8596668" cy="1320800"/>
          </a:xfrm>
        </p:spPr>
        <p:txBody>
          <a:bodyPr>
            <a:normAutofit/>
          </a:bodyPr>
          <a:lstStyle/>
          <a:p>
            <a:pPr algn="ctr"/>
            <a:r>
              <a:rPr lang="en-GB" b="1" u="sng" dirty="0">
                <a:latin typeface="Times New Roman" panose="02020603050405020304" pitchFamily="18" charset="0"/>
                <a:cs typeface="Times New Roman" panose="02020603050405020304" pitchFamily="18" charset="0"/>
              </a:rPr>
              <a:t>BUILDING OF SIX SENSES RESORT SPA</a:t>
            </a:r>
          </a:p>
        </p:txBody>
      </p:sp>
      <p:pic>
        <p:nvPicPr>
          <p:cNvPr id="7" name="Content Placeholder 6" descr="A picture containing building, outdoor, resort, river&#10;&#10;Description automatically generated">
            <a:extLst>
              <a:ext uri="{FF2B5EF4-FFF2-40B4-BE49-F238E27FC236}">
                <a16:creationId xmlns:a16="http://schemas.microsoft.com/office/drawing/2014/main" id="{C73054DA-CE78-CBCE-0C40-6F9A0BDADE3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7202" y="1269999"/>
            <a:ext cx="10377998" cy="5472773"/>
          </a:xfrm>
        </p:spPr>
      </p:pic>
    </p:spTree>
    <p:extLst>
      <p:ext uri="{BB962C8B-B14F-4D97-AF65-F5344CB8AC3E}">
        <p14:creationId xmlns:p14="http://schemas.microsoft.com/office/powerpoint/2010/main" val="3444596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9BFC3-1679-F026-BDCF-6C9FEB8E3B66}"/>
              </a:ext>
            </a:extLst>
          </p:cNvPr>
          <p:cNvSpPr>
            <a:spLocks noGrp="1"/>
          </p:cNvSpPr>
          <p:nvPr>
            <p:ph type="title"/>
          </p:nvPr>
        </p:nvSpPr>
        <p:spPr>
          <a:xfrm>
            <a:off x="677334" y="609600"/>
            <a:ext cx="8596668" cy="1320800"/>
          </a:xfrm>
        </p:spPr>
        <p:txBody>
          <a:bodyPr>
            <a:normAutofit/>
          </a:bodyPr>
          <a:lstStyle/>
          <a:p>
            <a:pPr algn="ctr"/>
            <a:r>
              <a:rPr lang="en-GB" b="1" dirty="0">
                <a:latin typeface="Times New Roman" panose="02020603050405020304" pitchFamily="18" charset="0"/>
                <a:cs typeface="Times New Roman" panose="02020603050405020304" pitchFamily="18" charset="0"/>
              </a:rPr>
              <a:t>MARKET OPPORTUNITIES </a:t>
            </a:r>
          </a:p>
        </p:txBody>
      </p:sp>
      <p:pic>
        <p:nvPicPr>
          <p:cNvPr id="7" name="Content Placeholder 6" descr="Diagram, timeline&#10;&#10;Description automatically generated">
            <a:extLst>
              <a:ext uri="{FF2B5EF4-FFF2-40B4-BE49-F238E27FC236}">
                <a16:creationId xmlns:a16="http://schemas.microsoft.com/office/drawing/2014/main" id="{47D2BD69-095D-05D8-31F0-603D3E6AF4D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13003" y="1142680"/>
            <a:ext cx="9239666" cy="5648585"/>
          </a:xfrm>
        </p:spPr>
      </p:pic>
    </p:spTree>
    <p:extLst>
      <p:ext uri="{BB962C8B-B14F-4D97-AF65-F5344CB8AC3E}">
        <p14:creationId xmlns:p14="http://schemas.microsoft.com/office/powerpoint/2010/main" val="1839144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BE4DF-99B9-10D5-4E68-667FEC98CFA1}"/>
              </a:ext>
            </a:extLst>
          </p:cNvPr>
          <p:cNvSpPr>
            <a:spLocks noGrp="1"/>
          </p:cNvSpPr>
          <p:nvPr>
            <p:ph type="title"/>
          </p:nvPr>
        </p:nvSpPr>
        <p:spPr>
          <a:xfrm>
            <a:off x="630199" y="240385"/>
            <a:ext cx="10653685" cy="747860"/>
          </a:xfrm>
        </p:spPr>
        <p:txBody>
          <a:bodyPr>
            <a:normAutofit/>
          </a:bodyPr>
          <a:lstStyle/>
          <a:p>
            <a:pPr algn="ctr"/>
            <a:r>
              <a:rPr lang="en-GB" b="1" u="sng" dirty="0">
                <a:latin typeface="Times New Roman" panose="02020603050405020304" pitchFamily="18" charset="0"/>
                <a:cs typeface="Times New Roman" panose="02020603050405020304" pitchFamily="18" charset="0"/>
              </a:rPr>
              <a:t>COMMUNICATION STRATEGY</a:t>
            </a:r>
          </a:p>
        </p:txBody>
      </p:sp>
      <p:pic>
        <p:nvPicPr>
          <p:cNvPr id="11" name="Content Placeholder 10" descr="Diagram&#10;&#10;Description automatically generated">
            <a:extLst>
              <a:ext uri="{FF2B5EF4-FFF2-40B4-BE49-F238E27FC236}">
                <a16:creationId xmlns:a16="http://schemas.microsoft.com/office/drawing/2014/main" id="{2C4C5C79-DFEB-2AA0-0AD8-DFE68F9A1FA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0769" y="914851"/>
            <a:ext cx="11378152" cy="5702764"/>
          </a:xfrm>
        </p:spPr>
      </p:pic>
    </p:spTree>
    <p:extLst>
      <p:ext uri="{BB962C8B-B14F-4D97-AF65-F5344CB8AC3E}">
        <p14:creationId xmlns:p14="http://schemas.microsoft.com/office/powerpoint/2010/main" val="3600847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a:latin typeface="Times New Roman" panose="02020603050405020304" pitchFamily="18" charset="0"/>
                <a:cs typeface="Times New Roman" panose="02020603050405020304" pitchFamily="18" charset="0"/>
              </a:rPr>
              <a:t>APPENDIX</a:t>
            </a:r>
          </a:p>
        </p:txBody>
      </p:sp>
      <p:pic>
        <p:nvPicPr>
          <p:cNvPr id="4" name="Content Placeholder 4" descr="A picture containing text, outdoor, sign&#10;&#10;Description automatically generated">
            <a:extLst>
              <a:ext uri="{FF2B5EF4-FFF2-40B4-BE49-F238E27FC236}">
                <a16:creationId xmlns:a16="http://schemas.microsoft.com/office/drawing/2014/main" id="{BB772037-D090-30A8-57E4-04B49A281E8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6104"/>
          <a:stretch/>
        </p:blipFill>
        <p:spPr>
          <a:xfrm>
            <a:off x="114300" y="1422732"/>
            <a:ext cx="5627077" cy="4230722"/>
          </a:xfrm>
          <a:prstGeom prst="rect">
            <a:avLst/>
          </a:prstGeom>
        </p:spPr>
      </p:pic>
      <p:pic>
        <p:nvPicPr>
          <p:cNvPr id="7" name="Picture 6" descr="A picture containing tree, sky, grass, outdoor&#10;&#10;Description automatically generated">
            <a:extLst>
              <a:ext uri="{FF2B5EF4-FFF2-40B4-BE49-F238E27FC236}">
                <a16:creationId xmlns:a16="http://schemas.microsoft.com/office/drawing/2014/main" id="{9F0B8BDE-BBE6-7EF0-E438-914A5B8BA4F1}"/>
              </a:ext>
            </a:extLst>
          </p:cNvPr>
          <p:cNvPicPr>
            <a:picLocks noChangeAspect="1"/>
          </p:cNvPicPr>
          <p:nvPr/>
        </p:nvPicPr>
        <p:blipFill rotWithShape="1">
          <a:blip r:embed="rId3">
            <a:extLst>
              <a:ext uri="{28A0092B-C50C-407E-A947-70E740481C1C}">
                <a14:useLocalDpi xmlns:a14="http://schemas.microsoft.com/office/drawing/2010/main" val="0"/>
              </a:ext>
            </a:extLst>
          </a:blip>
          <a:srcRect l="8255" r="9320" b="-2"/>
          <a:stretch/>
        </p:blipFill>
        <p:spPr>
          <a:xfrm>
            <a:off x="5937144" y="1422733"/>
            <a:ext cx="6254856" cy="4230721"/>
          </a:xfrm>
          <a:prstGeom prst="rect">
            <a:avLst/>
          </a:prstGeom>
        </p:spPr>
      </p:pic>
      <p:sp>
        <p:nvSpPr>
          <p:cNvPr id="8" name="TextBox 7"/>
          <p:cNvSpPr txBox="1"/>
          <p:nvPr/>
        </p:nvSpPr>
        <p:spPr>
          <a:xfrm>
            <a:off x="267579" y="5822577"/>
            <a:ext cx="4853353" cy="830997"/>
          </a:xfrm>
          <a:prstGeom prst="rect">
            <a:avLst/>
          </a:prstGeom>
          <a:noFill/>
        </p:spPr>
        <p:txBody>
          <a:bodyPr wrap="square" rtlCol="0">
            <a:spAutoFit/>
          </a:bodyPr>
          <a:lstStyle/>
          <a:p>
            <a:pPr algn="ctr"/>
            <a:r>
              <a:rPr lang="en-US" sz="2400" b="1" dirty="0">
                <a:solidFill>
                  <a:srgbClr val="00B0F0"/>
                </a:solidFill>
                <a:effectLst>
                  <a:outerShdw blurRad="38100" dist="38100" dir="2700000" algn="tl">
                    <a:srgbClr val="000000">
                      <a:alpha val="43137"/>
                    </a:srgbClr>
                  </a:outerShdw>
                </a:effectLst>
                <a:latin typeface="Arial Narrow" panose="020B0606020202030204" pitchFamily="34" charset="0"/>
                <a:cs typeface="Times New Roman" panose="02020603050405020304" pitchFamily="18" charset="0"/>
              </a:rPr>
              <a:t>Fig.1. </a:t>
            </a:r>
            <a:r>
              <a:rPr lang="en-US" sz="2400" b="1" dirty="0">
                <a:effectLst>
                  <a:outerShdw blurRad="38100" dist="38100" dir="2700000" algn="tl">
                    <a:srgbClr val="000000">
                      <a:alpha val="43137"/>
                    </a:srgbClr>
                  </a:outerShdw>
                </a:effectLst>
                <a:latin typeface="Arial Narrow" panose="020B0606020202030204" pitchFamily="34" charset="0"/>
                <a:cs typeface="Times New Roman" panose="02020603050405020304" pitchFamily="18" charset="0"/>
              </a:rPr>
              <a:t>MARRIOTE HOTEL, ACCRA - GHANA</a:t>
            </a:r>
          </a:p>
        </p:txBody>
      </p:sp>
      <p:sp>
        <p:nvSpPr>
          <p:cNvPr id="11" name="TextBox 10"/>
          <p:cNvSpPr txBox="1"/>
          <p:nvPr/>
        </p:nvSpPr>
        <p:spPr>
          <a:xfrm>
            <a:off x="5966494" y="5807062"/>
            <a:ext cx="4988722" cy="461665"/>
          </a:xfrm>
          <a:prstGeom prst="rect">
            <a:avLst/>
          </a:prstGeom>
          <a:noFill/>
        </p:spPr>
        <p:txBody>
          <a:bodyPr wrap="square" rtlCol="0">
            <a:spAutoFit/>
          </a:bodyPr>
          <a:lstStyle/>
          <a:p>
            <a:pPr algn="ctr"/>
            <a:r>
              <a:rPr lang="en-US" sz="2400" b="1" dirty="0">
                <a:solidFill>
                  <a:srgbClr val="00B0F0"/>
                </a:solidFill>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Fig.2. </a:t>
            </a:r>
            <a:r>
              <a:rPr lang="en-US" sz="2400" b="1" dirty="0">
                <a:effectLst>
                  <a:outerShdw blurRad="38100" dist="38100" dir="2700000" algn="tl">
                    <a:srgbClr val="000000">
                      <a:alpha val="43137"/>
                    </a:srgbClr>
                  </a:outerShdw>
                </a:effectLst>
                <a:latin typeface="Arial Narrow" panose="020B0606020202030204" pitchFamily="34" charset="0"/>
                <a:cs typeface="Arial" panose="020B0604020202020204" pitchFamily="34" charset="0"/>
              </a:rPr>
              <a:t>SIX SENSE - MOROCCO</a:t>
            </a:r>
          </a:p>
        </p:txBody>
      </p:sp>
    </p:spTree>
    <p:extLst>
      <p:ext uri="{BB962C8B-B14F-4D97-AF65-F5344CB8AC3E}">
        <p14:creationId xmlns:p14="http://schemas.microsoft.com/office/powerpoint/2010/main" val="2482569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u="sng" dirty="0">
                <a:latin typeface="Times New Roman" panose="02020603050405020304" pitchFamily="18" charset="0"/>
                <a:cs typeface="Times New Roman" panose="02020603050405020304" pitchFamily="18" charset="0"/>
              </a:rPr>
              <a:t>APPENDIX Continuation </a:t>
            </a:r>
          </a:p>
        </p:txBody>
      </p:sp>
      <p:pic>
        <p:nvPicPr>
          <p:cNvPr id="4" name="Content Placeholder 3" descr="Graphical user interface, diagram&#10;&#10;Description automatically generated">
            <a:extLst>
              <a:ext uri="{FF2B5EF4-FFF2-40B4-BE49-F238E27FC236}">
                <a16:creationId xmlns:a16="http://schemas.microsoft.com/office/drawing/2014/main" id="{37C49B8F-8151-A582-F7B9-610E1F2C305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342747"/>
            <a:ext cx="5407269" cy="3721622"/>
          </a:xfrm>
          <a:prstGeom prst="rect">
            <a:avLst/>
          </a:prstGeom>
        </p:spPr>
      </p:pic>
      <p:pic>
        <p:nvPicPr>
          <p:cNvPr id="7" name="Content Placeholder 2" descr="Table&#10;&#10;Description automatically generated">
            <a:extLst>
              <a:ext uri="{FF2B5EF4-FFF2-40B4-BE49-F238E27FC236}">
                <a16:creationId xmlns:a16="http://schemas.microsoft.com/office/drawing/2014/main" id="{98FFBB50-4C1B-2918-4131-1551FBA56C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2288" y="1409927"/>
            <a:ext cx="6579712" cy="3587261"/>
          </a:xfrm>
          <a:prstGeom prst="rect">
            <a:avLst/>
          </a:prstGeom>
        </p:spPr>
      </p:pic>
      <p:sp>
        <p:nvSpPr>
          <p:cNvPr id="8" name="TextBox 7"/>
          <p:cNvSpPr txBox="1"/>
          <p:nvPr/>
        </p:nvSpPr>
        <p:spPr>
          <a:xfrm>
            <a:off x="967154" y="5222631"/>
            <a:ext cx="4008514" cy="954107"/>
          </a:xfrm>
          <a:prstGeom prst="rect">
            <a:avLst/>
          </a:prstGeom>
          <a:noFill/>
        </p:spPr>
        <p:txBody>
          <a:bodyPr wrap="square" rtlCol="0">
            <a:spAutoFit/>
          </a:bodyPr>
          <a:lstStyle/>
          <a:p>
            <a:pPr algn="ctr"/>
            <a:r>
              <a:rPr lang="en-US" sz="2800" b="1" dirty="0">
                <a:solidFill>
                  <a:srgbClr val="00B0F0"/>
                </a:solidFill>
                <a:effectLst>
                  <a:outerShdw blurRad="38100" dist="38100" dir="2700000" algn="tl">
                    <a:srgbClr val="000000">
                      <a:alpha val="43137"/>
                    </a:srgbClr>
                  </a:outerShdw>
                </a:effectLst>
                <a:latin typeface="Arial Narrow" panose="020B0606020202030204" pitchFamily="34" charset="0"/>
                <a:cs typeface="Times New Roman" panose="02020603050405020304" pitchFamily="18" charset="0"/>
              </a:rPr>
              <a:t>Fig.3. </a:t>
            </a:r>
            <a:r>
              <a:rPr lang="en-US" sz="2800" b="1" dirty="0">
                <a:effectLst>
                  <a:outerShdw blurRad="38100" dist="38100" dir="2700000" algn="tl">
                    <a:srgbClr val="000000">
                      <a:alpha val="43137"/>
                    </a:srgbClr>
                  </a:outerShdw>
                </a:effectLst>
                <a:latin typeface="Arial Narrow" panose="020B0606020202030204" pitchFamily="34" charset="0"/>
                <a:cs typeface="Times New Roman" panose="02020603050405020304" pitchFamily="18" charset="0"/>
              </a:rPr>
              <a:t>ORGANIZATION CHART</a:t>
            </a:r>
          </a:p>
        </p:txBody>
      </p:sp>
      <p:sp>
        <p:nvSpPr>
          <p:cNvPr id="9" name="TextBox 8"/>
          <p:cNvSpPr txBox="1"/>
          <p:nvPr/>
        </p:nvSpPr>
        <p:spPr>
          <a:xfrm>
            <a:off x="6875584" y="5162310"/>
            <a:ext cx="4360985" cy="523220"/>
          </a:xfrm>
          <a:prstGeom prst="rect">
            <a:avLst/>
          </a:prstGeom>
          <a:noFill/>
        </p:spPr>
        <p:txBody>
          <a:bodyPr wrap="square" rtlCol="0">
            <a:spAutoFit/>
          </a:bodyPr>
          <a:lstStyle/>
          <a:p>
            <a:pPr algn="ctr"/>
            <a:r>
              <a:rPr lang="en-US" sz="2800" b="1" dirty="0">
                <a:solidFill>
                  <a:srgbClr val="00B0F0"/>
                </a:solidFill>
                <a:effectLst>
                  <a:outerShdw blurRad="38100" dist="38100" dir="2700000" algn="tl">
                    <a:srgbClr val="000000">
                      <a:alpha val="43137"/>
                    </a:srgbClr>
                  </a:outerShdw>
                </a:effectLst>
                <a:latin typeface="Arial Narrow" panose="020B0606020202030204" pitchFamily="34" charset="0"/>
              </a:rPr>
              <a:t>Fig.4. </a:t>
            </a:r>
            <a:r>
              <a:rPr lang="en-US" sz="2800" b="1" dirty="0">
                <a:effectLst>
                  <a:outerShdw blurRad="38100" dist="38100" dir="2700000" algn="tl">
                    <a:srgbClr val="000000">
                      <a:alpha val="43137"/>
                    </a:srgbClr>
                  </a:outerShdw>
                </a:effectLst>
                <a:latin typeface="Arial Narrow" panose="020B0606020202030204" pitchFamily="34" charset="0"/>
              </a:rPr>
              <a:t>SWOT ANALYSIS</a:t>
            </a:r>
          </a:p>
        </p:txBody>
      </p:sp>
    </p:spTree>
    <p:extLst>
      <p:ext uri="{BB962C8B-B14F-4D97-AF65-F5344CB8AC3E}">
        <p14:creationId xmlns:p14="http://schemas.microsoft.com/office/powerpoint/2010/main" val="4009518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u="sng" dirty="0">
                <a:latin typeface="Times New Roman" panose="02020603050405020304" pitchFamily="18" charset="0"/>
                <a:cs typeface="Times New Roman" panose="02020603050405020304" pitchFamily="18" charset="0"/>
              </a:rPr>
              <a:t>APPENDIX Continuation </a:t>
            </a:r>
            <a:endParaRPr lang="en-US" b="1" dirty="0"/>
          </a:p>
        </p:txBody>
      </p:sp>
      <p:pic>
        <p:nvPicPr>
          <p:cNvPr id="4" name="Content Placeholder 6" descr="A picture containing building, outdoor, resort, river&#10;&#10;Description automatically generated">
            <a:extLst>
              <a:ext uri="{FF2B5EF4-FFF2-40B4-BE49-F238E27FC236}">
                <a16:creationId xmlns:a16="http://schemas.microsoft.com/office/drawing/2014/main" id="{C73054DA-CE78-CBCE-0C40-6F9A0BDADE3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0912" y="1404450"/>
            <a:ext cx="5723176" cy="3176342"/>
          </a:xfrm>
        </p:spPr>
      </p:pic>
      <p:pic>
        <p:nvPicPr>
          <p:cNvPr id="6" name="Content Placeholder 6" descr="Diagram, timeline&#10;&#10;Description automatically generated">
            <a:extLst>
              <a:ext uri="{FF2B5EF4-FFF2-40B4-BE49-F238E27FC236}">
                <a16:creationId xmlns:a16="http://schemas.microsoft.com/office/drawing/2014/main" id="{47D2BD69-095D-05D8-31F0-603D3E6AF4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0510" y="1270000"/>
            <a:ext cx="5635650" cy="3445303"/>
          </a:xfrm>
          <a:prstGeom prst="rect">
            <a:avLst/>
          </a:prstGeom>
        </p:spPr>
      </p:pic>
      <p:sp>
        <p:nvSpPr>
          <p:cNvPr id="9" name="TextBox 8"/>
          <p:cNvSpPr txBox="1"/>
          <p:nvPr/>
        </p:nvSpPr>
        <p:spPr>
          <a:xfrm>
            <a:off x="431149" y="4715303"/>
            <a:ext cx="5576754" cy="954107"/>
          </a:xfrm>
          <a:prstGeom prst="rect">
            <a:avLst/>
          </a:prstGeom>
          <a:noFill/>
        </p:spPr>
        <p:txBody>
          <a:bodyPr wrap="square" rtlCol="0">
            <a:spAutoFit/>
          </a:bodyPr>
          <a:lstStyle/>
          <a:p>
            <a:r>
              <a:rPr lang="en-US" dirty="0">
                <a:solidFill>
                  <a:srgbClr val="00B0F0"/>
                </a:solidFill>
              </a:rPr>
              <a:t>Fig.5. </a:t>
            </a:r>
            <a:r>
              <a:rPr lang="en-US" sz="2800" b="1" dirty="0">
                <a:effectLst>
                  <a:outerShdw blurRad="38100" dist="38100" dir="2700000" algn="tl">
                    <a:srgbClr val="000000">
                      <a:alpha val="43137"/>
                    </a:srgbClr>
                  </a:outerShdw>
                </a:effectLst>
                <a:latin typeface="Arial Narrow" panose="020B0606020202030204" pitchFamily="34" charset="0"/>
              </a:rPr>
              <a:t>SIX SENSE RESORT, GHANA PROPOSED</a:t>
            </a:r>
          </a:p>
        </p:txBody>
      </p:sp>
      <p:sp>
        <p:nvSpPr>
          <p:cNvPr id="10" name="TextBox 9"/>
          <p:cNvSpPr txBox="1"/>
          <p:nvPr/>
        </p:nvSpPr>
        <p:spPr>
          <a:xfrm>
            <a:off x="6629400" y="4715303"/>
            <a:ext cx="5213838" cy="830997"/>
          </a:xfrm>
          <a:prstGeom prst="rect">
            <a:avLst/>
          </a:prstGeom>
          <a:noFill/>
        </p:spPr>
        <p:txBody>
          <a:bodyPr wrap="square" rtlCol="0">
            <a:spAutoFit/>
          </a:bodyPr>
          <a:lstStyle/>
          <a:p>
            <a:pPr algn="ctr"/>
            <a:r>
              <a:rPr lang="en-US" sz="2400" b="1" dirty="0">
                <a:solidFill>
                  <a:srgbClr val="00B0F0"/>
                </a:solidFill>
                <a:effectLst>
                  <a:outerShdw blurRad="38100" dist="38100" dir="2700000" algn="tl">
                    <a:srgbClr val="000000">
                      <a:alpha val="43137"/>
                    </a:srgbClr>
                  </a:outerShdw>
                </a:effectLst>
                <a:latin typeface="Arial Narrow" panose="020B0606020202030204" pitchFamily="34" charset="0"/>
              </a:rPr>
              <a:t>Fig.6. </a:t>
            </a:r>
            <a:r>
              <a:rPr lang="en-US" sz="2400" b="1" dirty="0">
                <a:effectLst>
                  <a:outerShdw blurRad="38100" dist="38100" dir="2700000" algn="tl">
                    <a:srgbClr val="000000">
                      <a:alpha val="43137"/>
                    </a:srgbClr>
                  </a:outerShdw>
                </a:effectLst>
                <a:latin typeface="Arial Narrow" panose="020B0606020202030204" pitchFamily="34" charset="0"/>
              </a:rPr>
              <a:t>PRODUCT MARKETING RESPONSIBILITIES</a:t>
            </a:r>
          </a:p>
        </p:txBody>
      </p:sp>
    </p:spTree>
    <p:extLst>
      <p:ext uri="{BB962C8B-B14F-4D97-AF65-F5344CB8AC3E}">
        <p14:creationId xmlns:p14="http://schemas.microsoft.com/office/powerpoint/2010/main" val="2692846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u="sng" dirty="0">
                <a:latin typeface="Times New Roman" panose="02020603050405020304" pitchFamily="18" charset="0"/>
                <a:cs typeface="Times New Roman" panose="02020603050405020304" pitchFamily="18" charset="0"/>
              </a:rPr>
              <a:t>APPENDIX Continuation </a:t>
            </a:r>
          </a:p>
        </p:txBody>
      </p:sp>
      <p:pic>
        <p:nvPicPr>
          <p:cNvPr id="4" name="Content Placeholder 10" descr="Diagram&#10;&#10;Description automatically generated">
            <a:extLst>
              <a:ext uri="{FF2B5EF4-FFF2-40B4-BE49-F238E27FC236}">
                <a16:creationId xmlns:a16="http://schemas.microsoft.com/office/drawing/2014/main" id="{2C4C5C79-DFEB-2AA0-0AD8-DFE68F9A1FA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1340" y="1685804"/>
            <a:ext cx="5175249" cy="3881437"/>
          </a:xfrm>
        </p:spPr>
      </p:pic>
      <p:sp>
        <p:nvSpPr>
          <p:cNvPr id="5" name="TextBox 4"/>
          <p:cNvSpPr txBox="1"/>
          <p:nvPr/>
        </p:nvSpPr>
        <p:spPr>
          <a:xfrm>
            <a:off x="2162908" y="5468816"/>
            <a:ext cx="1556238" cy="461665"/>
          </a:xfrm>
          <a:prstGeom prst="rect">
            <a:avLst/>
          </a:prstGeom>
          <a:noFill/>
        </p:spPr>
        <p:txBody>
          <a:bodyPr wrap="square" rtlCol="0">
            <a:spAutoFit/>
          </a:bodyPr>
          <a:lstStyle/>
          <a:p>
            <a:r>
              <a:rPr lang="en-US" sz="2400" b="1" dirty="0">
                <a:solidFill>
                  <a:srgbClr val="00B0F0"/>
                </a:solidFill>
                <a:effectLst>
                  <a:outerShdw blurRad="38100" dist="38100" dir="2700000" algn="tl">
                    <a:srgbClr val="000000">
                      <a:alpha val="43137"/>
                    </a:srgbClr>
                  </a:outerShdw>
                </a:effectLst>
                <a:latin typeface="Arial Narrow" panose="020B0606020202030204" pitchFamily="34" charset="0"/>
              </a:rPr>
              <a:t>Fig.8</a:t>
            </a:r>
          </a:p>
        </p:txBody>
      </p:sp>
    </p:spTree>
    <p:extLst>
      <p:ext uri="{BB962C8B-B14F-4D97-AF65-F5344CB8AC3E}">
        <p14:creationId xmlns:p14="http://schemas.microsoft.com/office/powerpoint/2010/main" val="28910467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D67B5-347A-1AEC-A3D4-FC74851B68DF}"/>
              </a:ext>
            </a:extLst>
          </p:cNvPr>
          <p:cNvSpPr>
            <a:spLocks noGrp="1"/>
          </p:cNvSpPr>
          <p:nvPr>
            <p:ph type="title"/>
          </p:nvPr>
        </p:nvSpPr>
        <p:spPr>
          <a:xfrm>
            <a:off x="677334" y="609600"/>
            <a:ext cx="8596668" cy="1320800"/>
          </a:xfrm>
        </p:spPr>
        <p:txBody>
          <a:bodyPr>
            <a:normAutofit/>
          </a:bodyPr>
          <a:lstStyle/>
          <a:p>
            <a:pPr algn="ctr"/>
            <a:r>
              <a:rPr lang="en-GB" b="1" u="sng" dirty="0">
                <a:latin typeface="Times New Roman" panose="02020603050405020304" pitchFamily="18" charset="0"/>
                <a:cs typeface="Times New Roman" panose="02020603050405020304" pitchFamily="18" charset="0"/>
              </a:rPr>
              <a:t>REFERENCES </a:t>
            </a:r>
          </a:p>
        </p:txBody>
      </p:sp>
      <p:sp>
        <p:nvSpPr>
          <p:cNvPr id="9" name="Content Placeholder 8">
            <a:extLst>
              <a:ext uri="{FF2B5EF4-FFF2-40B4-BE49-F238E27FC236}">
                <a16:creationId xmlns:a16="http://schemas.microsoft.com/office/drawing/2014/main" id="{DC0B4AD4-D3BA-2FF2-EB15-7B9C6B3471FA}"/>
              </a:ext>
            </a:extLst>
          </p:cNvPr>
          <p:cNvSpPr>
            <a:spLocks noGrp="1"/>
          </p:cNvSpPr>
          <p:nvPr>
            <p:ph idx="1"/>
          </p:nvPr>
        </p:nvSpPr>
        <p:spPr>
          <a:xfrm>
            <a:off x="300261" y="1413198"/>
            <a:ext cx="11784902" cy="5006456"/>
          </a:xfrm>
        </p:spPr>
        <p:txBody>
          <a:bodyPr>
            <a:normAutofit/>
          </a:bodyPr>
          <a:lstStyle/>
          <a:p>
            <a:pPr algn="just"/>
            <a:r>
              <a:rPr lang="en-US" dirty="0">
                <a:solidFill>
                  <a:schemeClr val="tx1">
                    <a:lumMod val="95000"/>
                    <a:lumOff val="5000"/>
                  </a:schemeClr>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xmlns="" val="tx"/>
                    </a:ext>
                  </a:extLst>
                </a:hlinkClick>
              </a:rPr>
              <a:t>https://arcmaxarchitect.com/hotel-design-and-hotel-building-plans</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a:t>
            </a:r>
          </a:p>
          <a:p>
            <a:pPr algn="just"/>
            <a:r>
              <a:rPr lang="en-GB" dirty="0">
                <a:solidFill>
                  <a:schemeClr val="tx1">
                    <a:lumMod val="95000"/>
                    <a:lumOff val="5000"/>
                  </a:schemeClr>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xmlns="" val="tx"/>
                    </a:ext>
                  </a:extLst>
                </a:hlinkClick>
              </a:rPr>
              <a:t>(6) Paradise Island Resort_ A Completed Business Plan | Charaxine Pich - Academia.edu</a:t>
            </a:r>
            <a:endParaRPr lang="en-GB"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r>
              <a:rPr lang="en-US" dirty="0">
                <a:solidFill>
                  <a:schemeClr val="tx1">
                    <a:lumMod val="95000"/>
                    <a:lumOff val="5000"/>
                  </a:schemeClr>
                </a:solidFill>
                <a:latin typeface="Times New Roman" panose="02020603050405020304" pitchFamily="18" charset="0"/>
                <a:cs typeface="Times New Roman" panose="02020603050405020304" pitchFamily="18" charset="0"/>
              </a:rPr>
              <a:t>h</a:t>
            </a:r>
            <a:r>
              <a:rPr lang="en-GB" dirty="0">
                <a:solidFill>
                  <a:schemeClr val="tx1">
                    <a:lumMod val="95000"/>
                    <a:lumOff val="5000"/>
                  </a:schemeClr>
                </a:solidFill>
                <a:latin typeface="Times New Roman" panose="02020603050405020304" pitchFamily="18" charset="0"/>
                <a:cs typeface="Times New Roman" panose="02020603050405020304" pitchFamily="18" charset="0"/>
              </a:rPr>
              <a:t>https://www.siteminder.com/r/hotel-distribution/hotel-revenue-management/strategies-increase-hotel-room-sales/#:~:text=Six%20essential%20hotel%20sales%20strategies,%2Dmarketing%2C%20and%20local%20partnerships.</a:t>
            </a:r>
          </a:p>
          <a:p>
            <a:pPr algn="just"/>
            <a:r>
              <a:rPr lang="en-US" dirty="0">
                <a:solidFill>
                  <a:schemeClr val="tx1">
                    <a:lumMod val="95000"/>
                    <a:lumOff val="5000"/>
                  </a:schemeClr>
                </a:solidFill>
                <a:latin typeface="Times New Roman" panose="02020603050405020304" pitchFamily="18" charset="0"/>
                <a:cs typeface="Times New Roman" panose="02020603050405020304" pitchFamily="18" charset="0"/>
              </a:rPr>
              <a:t>ttps://www.smartsheet.com/sites/default/files/styles/full_width_desktop/public/IC-Product-Marketing-Responsibilities.jpg?itok=0RQ_adYD</a:t>
            </a:r>
          </a:p>
          <a:p>
            <a:pPr algn="just"/>
            <a:r>
              <a:rPr lang="en-GB" b="0" i="0" u="none" strike="noStrike" dirty="0">
                <a:solidFill>
                  <a:schemeClr val="tx1">
                    <a:lumMod val="95000"/>
                    <a:lumOff val="5000"/>
                  </a:schemeClr>
                </a:solidFill>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xmlns="" val="tx"/>
                    </a:ext>
                  </a:extLst>
                </a:hlinkClick>
              </a:rPr>
              <a:t>www.hotelgrand.com </a:t>
            </a:r>
            <a:endParaRPr lang="en-GB" b="0" i="0" u="none" strike="noStrike"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algn="just"/>
            <a:r>
              <a:rPr lang="en-GB" dirty="0">
                <a:solidFill>
                  <a:schemeClr val="tx1">
                    <a:lumMod val="95000"/>
                    <a:lumOff val="5000"/>
                  </a:schemeClr>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Vision, Mission &amp; Objective - Fort George Hotel (fortgeorgebelize.com)</a:t>
            </a:r>
            <a:endParaRPr lang="en-GB"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r>
              <a:rPr lang="en-GB" b="0" i="0" dirty="0">
                <a:solidFill>
                  <a:schemeClr val="tx1">
                    <a:lumMod val="95000"/>
                    <a:lumOff val="5000"/>
                  </a:schemeClr>
                </a:solidFill>
                <a:effectLst/>
                <a:latin typeface="Times New Roman" panose="02020603050405020304" pitchFamily="18" charset="0"/>
                <a:cs typeface="Times New Roman" panose="02020603050405020304" pitchFamily="18" charset="0"/>
                <a:hlinkClick r:id="rId6"/>
              </a:rPr>
              <a:t>https://www.diplomacyandcommerce.rs/marriott-hotels-debut-in-west-africa-with-the-opening-of-accra-marriott-hotel-ghana/</a:t>
            </a:r>
            <a:endParaRPr lang="en-GB" b="0" i="0" dirty="0">
              <a:solidFill>
                <a:schemeClr val="tx1">
                  <a:lumMod val="95000"/>
                  <a:lumOff val="5000"/>
                </a:schemeClr>
              </a:solidFill>
              <a:effectLst/>
              <a:latin typeface="Times New Roman" panose="02020603050405020304" pitchFamily="18" charset="0"/>
              <a:cs typeface="Times New Roman" panose="02020603050405020304" pitchFamily="18" charset="0"/>
            </a:endParaRPr>
          </a:p>
          <a:p>
            <a:pPr algn="just"/>
            <a:r>
              <a:rPr lang="en-GB" b="0" i="0" dirty="0">
                <a:solidFill>
                  <a:schemeClr val="tx1">
                    <a:lumMod val="95000"/>
                    <a:lumOff val="5000"/>
                  </a:schemeClr>
                </a:solidFill>
                <a:effectLst/>
                <a:latin typeface="Times New Roman" panose="02020603050405020304" pitchFamily="18" charset="0"/>
                <a:cs typeface="Times New Roman" panose="02020603050405020304" pitchFamily="18" charset="0"/>
              </a:rPr>
              <a:t>https://www.hospitalitynet.org/news/4044145.html</a:t>
            </a:r>
          </a:p>
          <a:p>
            <a:pPr algn="just"/>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09923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982</TotalTime>
  <Words>1163</Words>
  <Application>Microsoft Office PowerPoint</Application>
  <PresentationFormat>Widescreen</PresentationFormat>
  <Paragraphs>77</Paragraphs>
  <Slides>19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Amasis MT Pro Black</vt:lpstr>
      <vt:lpstr>Arial</vt:lpstr>
      <vt:lpstr>Arial Narrow</vt:lpstr>
      <vt:lpstr>Calibri</vt:lpstr>
      <vt:lpstr>Times New Roman</vt:lpstr>
      <vt:lpstr>Trebuchet MS</vt:lpstr>
      <vt:lpstr>Wingdings 3</vt:lpstr>
      <vt:lpstr>Facet</vt:lpstr>
      <vt:lpstr>Marketing Plan for Six Senses Resort</vt:lpstr>
      <vt:lpstr>CONTENT</vt:lpstr>
      <vt:lpstr>SOSTAC MODEL</vt:lpstr>
      <vt:lpstr>INTRODUCTION</vt:lpstr>
      <vt:lpstr>Marriot Hotel-Accra Ghana</vt:lpstr>
      <vt:lpstr>MISSION STATEMENT &amp; OBJECTIVES</vt:lpstr>
      <vt:lpstr>VISION</vt:lpstr>
      <vt:lpstr>ORGANIZATION CHART</vt:lpstr>
      <vt:lpstr>ETHICAL ISSUES</vt:lpstr>
      <vt:lpstr>STRATEGY-Our Strategy is based on </vt:lpstr>
      <vt:lpstr>S.W.O.T ANALYSIS</vt:lpstr>
      <vt:lpstr>BUILDING OF SIX SENSES RESORT SPA</vt:lpstr>
      <vt:lpstr>MARKET OPPORTUNITIES </vt:lpstr>
      <vt:lpstr>COMMUNICATION STRATEGY</vt:lpstr>
      <vt:lpstr>APPENDIX</vt:lpstr>
      <vt:lpstr>APPENDIX Continuation </vt:lpstr>
      <vt:lpstr>APPENDIX Continuation </vt:lpstr>
      <vt:lpstr>APPENDIX Continuation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 for Six Senses Resort</dc:title>
  <dc:creator>Eunice</dc:creator>
  <cp:lastModifiedBy>INSPIRON</cp:lastModifiedBy>
  <cp:revision>71</cp:revision>
  <dcterms:created xsi:type="dcterms:W3CDTF">2023-02-28T14:04:45Z</dcterms:created>
  <dcterms:modified xsi:type="dcterms:W3CDTF">2023-05-20T18:12:15Z</dcterms:modified>
</cp:coreProperties>
</file>