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ableStyles" Target="tableStyles.xml" /><Relationship Id="rId2" Type="http://schemas.openxmlformats.org/officeDocument/2006/relationships/slide" Target="slides/slide1.xml" /><Relationship Id="rId16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viewProps" Target="view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3.pn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 /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7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7.jpe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 /><Relationship Id="rId7" Type="http://schemas.openxmlformats.org/officeDocument/2006/relationships/image" Target="../media/image6.png" /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1.png" /><Relationship Id="rId5" Type="http://schemas.openxmlformats.org/officeDocument/2006/relationships/image" Target="../media/image10.png" /><Relationship Id="rId4" Type="http://schemas.openxmlformats.org/officeDocument/2006/relationships/image" Target="../media/image9.png" 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 /><Relationship Id="rId3" Type="http://schemas.openxmlformats.org/officeDocument/2006/relationships/image" Target="../media/image12.png" /><Relationship Id="rId7" Type="http://schemas.openxmlformats.org/officeDocument/2006/relationships/image" Target="../media/image16.png" /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5.png" /><Relationship Id="rId11" Type="http://schemas.openxmlformats.org/officeDocument/2006/relationships/image" Target="../media/image20.png" /><Relationship Id="rId5" Type="http://schemas.openxmlformats.org/officeDocument/2006/relationships/image" Target="../media/image14.png" /><Relationship Id="rId10" Type="http://schemas.openxmlformats.org/officeDocument/2006/relationships/image" Target="../media/image19.png" /><Relationship Id="rId4" Type="http://schemas.openxmlformats.org/officeDocument/2006/relationships/image" Target="../media/image13.png" /><Relationship Id="rId9" Type="http://schemas.openxmlformats.org/officeDocument/2006/relationships/image" Target="../media/image18.png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7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 /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6.png" /><Relationship Id="rId4" Type="http://schemas.openxmlformats.org/officeDocument/2006/relationships/image" Target="../media/image22.png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 /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25.png" /><Relationship Id="rId4" Type="http://schemas.openxmlformats.org/officeDocument/2006/relationships/image" Target="../media/image24.png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 /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6.png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7.xml" 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 /><Relationship Id="rId3" Type="http://schemas.openxmlformats.org/officeDocument/2006/relationships/image" Target="../media/image27.png" /><Relationship Id="rId7" Type="http://schemas.openxmlformats.org/officeDocument/2006/relationships/image" Target="../media/image31.png" /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30.png" /><Relationship Id="rId11" Type="http://schemas.openxmlformats.org/officeDocument/2006/relationships/image" Target="../media/image35.png" /><Relationship Id="rId5" Type="http://schemas.openxmlformats.org/officeDocument/2006/relationships/image" Target="../media/image29.png" /><Relationship Id="rId10" Type="http://schemas.openxmlformats.org/officeDocument/2006/relationships/image" Target="../media/image34.png" /><Relationship Id="rId4" Type="http://schemas.openxmlformats.org/officeDocument/2006/relationships/image" Target="../media/image28.png" /><Relationship Id="rId9" Type="http://schemas.openxmlformats.org/officeDocument/2006/relationships/image" Target="../media/image33.png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 /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5933926"/>
            <a:ext cx="7562850" cy="4476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71500" y="2209532"/>
            <a:ext cx="2601320" cy="27699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n-GB" b="1" i="0" u="none" dirty="0">
                <a:solidFill>
                  <a:srgbClr val="64748B"/>
                </a:solidFill>
                <a:latin typeface="Inter SemiBold"/>
              </a:rPr>
              <a:t>BUSINESS PLAN</a:t>
            </a:r>
            <a:endParaRPr b="1" i="0" u="none" dirty="0">
              <a:solidFill>
                <a:srgbClr val="64748B"/>
              </a:solidFill>
              <a:latin typeface="Inter SemiBold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71500" y="2682180"/>
            <a:ext cx="11601450" cy="58669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4484"/>
              </a:lnSpc>
            </a:pPr>
            <a:r>
              <a:rPr sz="3900" b="1" i="0" u="none" dirty="0">
                <a:solidFill>
                  <a:srgbClr val="C8102E"/>
                </a:solidFill>
                <a:latin typeface="Poppins"/>
              </a:rPr>
              <a:t>Cup of </a:t>
            </a:r>
            <a:r>
              <a:rPr sz="4000" b="1" i="0" u="none" dirty="0">
                <a:solidFill>
                  <a:srgbClr val="C8102E"/>
                </a:solidFill>
                <a:latin typeface="Poppins"/>
              </a:rPr>
              <a:t>Double-Decker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71500" y="3366045"/>
            <a:ext cx="11049000" cy="2762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800" b="0" i="0" u="none" dirty="0">
                <a:solidFill>
                  <a:srgbClr val="1E293B"/>
                </a:solidFill>
                <a:latin typeface="Inter Medium"/>
              </a:rPr>
              <a:t>Managing Enterprise in the 21st Century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71500" y="3832770"/>
            <a:ext cx="7620000" cy="514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400" b="0" i="0" u="none" dirty="0">
                <a:solidFill>
                  <a:srgbClr val="64748B"/>
                </a:solidFill>
                <a:latin typeface="Inter"/>
              </a:rPr>
              <a:t>A unique mobile hospitality and tourism venture bringing premium specialty coffee retail and live sightseeing together across central London.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47725" y="6076801"/>
            <a:ext cx="1924050" cy="16927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00" b="1" i="0" u="none" dirty="0">
                <a:solidFill>
                  <a:srgbClr val="0F172A"/>
                </a:solidFill>
                <a:latin typeface="Inter"/>
              </a:rPr>
              <a:t>Student Name:</a:t>
            </a:r>
            <a:r>
              <a:rPr sz="1100" b="0" i="0" u="none" dirty="0">
                <a:solidFill>
                  <a:srgbClr val="475569"/>
                </a:solidFill>
                <a:latin typeface="Inter"/>
              </a:rPr>
              <a:t> </a:t>
            </a:r>
            <a:r>
              <a:rPr sz="1100" b="0" i="0" u="none" dirty="0" err="1">
                <a:solidFill>
                  <a:srgbClr val="475569"/>
                </a:solidFill>
                <a:latin typeface="Inter"/>
              </a:rPr>
              <a:t>Laurentiu</a:t>
            </a:r>
            <a:r>
              <a:rPr sz="1100" b="0" i="0" u="none" dirty="0">
                <a:solidFill>
                  <a:srgbClr val="475569"/>
                </a:solidFill>
                <a:latin typeface="Inter"/>
              </a:rPr>
              <a:t> </a:t>
            </a:r>
            <a:r>
              <a:rPr sz="1100" b="0" i="0" u="none" dirty="0" err="1">
                <a:solidFill>
                  <a:srgbClr val="475569"/>
                </a:solidFill>
                <a:latin typeface="Inter"/>
              </a:rPr>
              <a:t>Bulai</a:t>
            </a:r>
            <a:endParaRPr sz="1100" b="0" i="0" u="none" dirty="0">
              <a:solidFill>
                <a:srgbClr val="475569"/>
              </a:solidFill>
              <a:latin typeface="Inter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57525" y="6076801"/>
            <a:ext cx="1323975" cy="16927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00" b="1" i="0" u="none" dirty="0">
                <a:solidFill>
                  <a:srgbClr val="0F172A"/>
                </a:solidFill>
                <a:latin typeface="Inter"/>
              </a:rPr>
              <a:t>Student ID:</a:t>
            </a:r>
            <a:r>
              <a:rPr sz="1100" b="0" i="0" u="none" dirty="0">
                <a:solidFill>
                  <a:srgbClr val="475569"/>
                </a:solidFill>
                <a:latin typeface="Inter"/>
              </a:rPr>
              <a:t> 2518083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667250" y="6076801"/>
            <a:ext cx="1714500" cy="16927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00" b="1" i="0" u="none" dirty="0">
                <a:solidFill>
                  <a:srgbClr val="0F172A"/>
                </a:solidFill>
                <a:latin typeface="Inter"/>
              </a:rPr>
              <a:t>Lecturer:</a:t>
            </a:r>
            <a:r>
              <a:rPr sz="1100" b="0" i="0" u="none" dirty="0">
                <a:solidFill>
                  <a:srgbClr val="475569"/>
                </a:solidFill>
                <a:latin typeface="Inter"/>
              </a:rPr>
              <a:t> Thomas </a:t>
            </a:r>
            <a:r>
              <a:rPr sz="1100" b="0" i="0" u="none" dirty="0" err="1">
                <a:solidFill>
                  <a:srgbClr val="475569"/>
                </a:solidFill>
                <a:latin typeface="Inter"/>
              </a:rPr>
              <a:t>Adeyemi</a:t>
            </a:r>
            <a:endParaRPr sz="1100" b="0" i="0" u="none" dirty="0">
              <a:solidFill>
                <a:srgbClr val="475569"/>
              </a:solidFill>
              <a:latin typeface="Inter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667500" y="6076801"/>
            <a:ext cx="1228725" cy="16927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00" b="1" i="0" u="none" dirty="0">
                <a:solidFill>
                  <a:srgbClr val="0F172A"/>
                </a:solidFill>
                <a:latin typeface="Inter"/>
              </a:rPr>
              <a:t>Date:</a:t>
            </a:r>
            <a:r>
              <a:rPr sz="1100" b="0" i="0" u="none" dirty="0">
                <a:solidFill>
                  <a:srgbClr val="475569"/>
                </a:solidFill>
                <a:latin typeface="Inter"/>
              </a:rPr>
              <a:t> </a:t>
            </a:r>
            <a:r>
              <a:rPr lang="en-GB" sz="1100" dirty="0">
                <a:solidFill>
                  <a:srgbClr val="475569"/>
                </a:solidFill>
                <a:latin typeface="Inter"/>
              </a:rPr>
              <a:t>August </a:t>
            </a:r>
            <a:r>
              <a:rPr sz="1100" b="0" i="0" u="none" dirty="0">
                <a:solidFill>
                  <a:srgbClr val="475569"/>
                </a:solidFill>
                <a:latin typeface="Inter"/>
              </a:rPr>
              <a:t>9, 2026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341F76B-8FAA-7B85-32BD-3B3F52BAC6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306" y="462574"/>
            <a:ext cx="3689985" cy="122364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715000" y="2667000"/>
            <a:ext cx="762000" cy="38100"/>
          </a:xfrm>
          <a:prstGeom prst="rect">
            <a:avLst/>
          </a:prstGeom>
          <a:solidFill>
            <a:srgbClr val="C810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310651" y="2943225"/>
            <a:ext cx="5570696" cy="61555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4000" b="1" i="0" u="none" dirty="0">
                <a:solidFill>
                  <a:srgbClr val="0F172A"/>
                </a:solidFill>
                <a:latin typeface="Poppins"/>
              </a:rPr>
              <a:t>Executive Summary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24125" y="3857625"/>
            <a:ext cx="7143750" cy="571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2250"/>
              </a:lnSpc>
            </a:pPr>
            <a:r>
              <a:rPr sz="1600" b="0" i="0" u="none" dirty="0">
                <a:latin typeface="Inter"/>
              </a:rPr>
              <a:t>Combining two highly lucrative London industries: Specialty Coffee Retail &amp; Urban Sightseeing Tourism into one seamless, mobile experience.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587363-3E52-56BA-8D34-9C2B034632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1161" y="197280"/>
            <a:ext cx="3749675" cy="22724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71500" y="2314575"/>
            <a:ext cx="5600700" cy="3143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650" b="1" i="0" u="none">
                <a:solidFill>
                  <a:srgbClr val="C8102E"/>
                </a:solidFill>
                <a:latin typeface="Poppins"/>
              </a:rPr>
              <a:t>Innovative Mobile Hospitality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38200" y="2771775"/>
            <a:ext cx="5067300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200" b="1" i="0" u="none" dirty="0">
                <a:solidFill>
                  <a:srgbClr val="475569"/>
                </a:solidFill>
                <a:latin typeface="Inter"/>
              </a:rPr>
              <a:t>Dual Market Strategy: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Converts iconic British double-decker bus into a mobile espresso bar &amp; guided tour experience.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38200" y="3314700"/>
            <a:ext cx="5067300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200" b="1" i="0" u="none" dirty="0">
                <a:solidFill>
                  <a:srgbClr val="475569"/>
                </a:solidFill>
                <a:latin typeface="Inter"/>
              </a:rPr>
              <a:t>Lower Deck Setup: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State-of-the-art espresso bar, POS transactions, and fresh bakery display cabinet.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38200" y="3857625"/>
            <a:ext cx="5067300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200" b="1" i="0" u="none" dirty="0">
                <a:solidFill>
                  <a:srgbClr val="475569"/>
                </a:solidFill>
                <a:latin typeface="Inter"/>
              </a:rPr>
              <a:t>Upper Deck Setup: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Panoramic seating area with integrated PA audio system for historical live commentaries.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38200" y="4400550"/>
            <a:ext cx="5067300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200" b="1" i="0" u="none" dirty="0">
                <a:solidFill>
                  <a:srgbClr val="475569"/>
                </a:solidFill>
                <a:latin typeface="Inter"/>
              </a:rPr>
              <a:t>Single-Origin Sourcing: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Direct-trade premium Ugandan coffee beans known for rich, wine-like acidity (£3.00 - £9.00).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38200" y="4943475"/>
            <a:ext cx="5067300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200" b="1" i="0" u="none" dirty="0">
                <a:solidFill>
                  <a:srgbClr val="475569"/>
                </a:solidFill>
                <a:latin typeface="Inter"/>
              </a:rPr>
              <a:t>Flexible Transit Options: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30-min landmark parking stops + £4.00 flat-rate hop-on sightseeing transit.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71500" y="476250"/>
            <a:ext cx="11601450" cy="542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0F172A"/>
                </a:solidFill>
                <a:latin typeface="Poppins"/>
              </a:rPr>
              <a:t>Business Concept &amp; Description</a:t>
            </a:r>
          </a:p>
        </p:txBody>
      </p:sp>
      <p:sp>
        <p:nvSpPr>
          <p:cNvPr id="12" name="Rectangle 11"/>
          <p:cNvSpPr/>
          <p:nvPr/>
        </p:nvSpPr>
        <p:spPr>
          <a:xfrm>
            <a:off x="571500" y="1114425"/>
            <a:ext cx="11049000" cy="19050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3" name="Picture 1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2790825"/>
            <a:ext cx="114300" cy="142875"/>
          </a:xfrm>
          <a:prstGeom prst="rect">
            <a:avLst/>
          </a:prstGeom>
        </p:spPr>
      </p:pic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3333750"/>
            <a:ext cx="114300" cy="142875"/>
          </a:xfrm>
          <a:prstGeom prst="rect">
            <a:avLst/>
          </a:prstGeom>
        </p:spPr>
      </p:pic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3876675"/>
            <a:ext cx="114300" cy="142875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4419600"/>
            <a:ext cx="114300" cy="142875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4962525"/>
            <a:ext cx="114300" cy="14287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4A7CE31-0733-99FE-1837-4131D6B238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2687" y="1756943"/>
            <a:ext cx="4611335" cy="42705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2562225"/>
            <a:ext cx="5334000" cy="267652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00" y="2562225"/>
            <a:ext cx="5334000" cy="26765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66775" y="2857500"/>
            <a:ext cx="4980622" cy="246221"/>
          </a:xfrm>
          <a:prstGeom prst="rect">
            <a:avLst/>
          </a:prstGeom>
          <a:noFill/>
        </p:spPr>
        <p:txBody>
          <a:bodyPr wrap="square" lIns="304800" tIns="0" rIns="0" bIns="0" anchor="t">
            <a:spAutoFit/>
          </a:bodyPr>
          <a:lstStyle/>
          <a:p>
            <a:pPr algn="l"/>
            <a:r>
              <a:rPr sz="1600" b="1" i="0" u="none" dirty="0">
                <a:solidFill>
                  <a:srgbClr val="C8102E"/>
                </a:solidFill>
                <a:latin typeface="Poppins"/>
              </a:rPr>
              <a:t>Short-Term Goals (&lt; 1 Year)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1775" y="2857500"/>
            <a:ext cx="4980622" cy="246221"/>
          </a:xfrm>
          <a:prstGeom prst="rect">
            <a:avLst/>
          </a:prstGeom>
          <a:noFill/>
        </p:spPr>
        <p:txBody>
          <a:bodyPr wrap="square" lIns="304800" tIns="0" rIns="0" bIns="0" anchor="t">
            <a:spAutoFit/>
          </a:bodyPr>
          <a:lstStyle/>
          <a:p>
            <a:pPr algn="l"/>
            <a:r>
              <a:rPr sz="1600" b="1" i="0" u="none" dirty="0">
                <a:solidFill>
                  <a:srgbClr val="C8102E"/>
                </a:solidFill>
                <a:latin typeface="Poppins"/>
              </a:rPr>
              <a:t>Long-Term Goals (&gt; 1 Year)</a:t>
            </a:r>
          </a:p>
        </p:txBody>
      </p:sp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6775" y="2905125"/>
            <a:ext cx="209550" cy="20955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133475" y="3314700"/>
            <a:ext cx="4476750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200" b="1" i="0" u="none" dirty="0">
                <a:solidFill>
                  <a:srgbClr val="475569"/>
                </a:solidFill>
                <a:latin typeface="Inter"/>
              </a:rPr>
              <a:t>Retrofit &amp; Licensing: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Complete bus conversion, FSA food hygiene, and </a:t>
            </a:r>
            <a:r>
              <a:rPr sz="1200" b="0" i="0" u="none" dirty="0" err="1">
                <a:solidFill>
                  <a:srgbClr val="475569"/>
                </a:solidFill>
                <a:latin typeface="Inter"/>
              </a:rPr>
              <a:t>TfL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safety permits within 4 months.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33475" y="3857625"/>
            <a:ext cx="4476750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200" b="1" i="0" u="none" dirty="0">
                <a:solidFill>
                  <a:srgbClr val="475569"/>
                </a:solidFill>
                <a:latin typeface="Inter"/>
              </a:rPr>
              <a:t>Supply Chain Partnerships: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Finalize direct-trade Ugandan coffee beans &amp; local artisan bakery contracts.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133475" y="4400550"/>
            <a:ext cx="4476750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200" b="1" i="0" u="none" dirty="0">
                <a:solidFill>
                  <a:srgbClr val="475569"/>
                </a:solidFill>
                <a:latin typeface="Inter"/>
              </a:rPr>
              <a:t>Launch Sales Volume: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Reach 150 daily beverage units and 50 transit tickets within first 2 months.</a:t>
            </a:r>
          </a:p>
        </p:txBody>
      </p:sp>
      <p:pic>
        <p:nvPicPr>
          <p:cNvPr id="11" name="Picture 10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1775" y="2905125"/>
            <a:ext cx="209550" cy="20955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6848475" y="3314700"/>
            <a:ext cx="4476750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200" b="1" i="0" u="none" dirty="0">
                <a:solidFill>
                  <a:srgbClr val="475569"/>
                </a:solidFill>
                <a:latin typeface="Inter"/>
              </a:rPr>
              <a:t>Financial Break-Even: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Reach full operational breakeven with 15% net profit margin by Year 2.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48475" y="3857625"/>
            <a:ext cx="4476750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200" b="1" i="0" u="none" dirty="0">
                <a:solidFill>
                  <a:srgbClr val="475569"/>
                </a:solidFill>
                <a:latin typeface="Inter"/>
              </a:rPr>
              <a:t>Fleet Expansion: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Introduce a 2nd bus covering West London Museum districts by Year 3.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48475" y="4400550"/>
            <a:ext cx="4476750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200" b="1" i="0" u="none" dirty="0">
                <a:solidFill>
                  <a:srgbClr val="475569"/>
                </a:solidFill>
                <a:latin typeface="Inter"/>
              </a:rPr>
              <a:t>Brand Equity: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Become a top-rated experiential attraction on TripAdvisor and major travel portals.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71500" y="476250"/>
            <a:ext cx="11601450" cy="542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700" b="1" i="0" u="none" dirty="0">
                <a:solidFill>
                  <a:srgbClr val="0F172A"/>
                </a:solidFill>
                <a:latin typeface="Poppins"/>
              </a:rPr>
              <a:t>Business Objectives (SMART)</a:t>
            </a:r>
          </a:p>
        </p:txBody>
      </p:sp>
      <p:sp>
        <p:nvSpPr>
          <p:cNvPr id="16" name="Rectangle 15"/>
          <p:cNvSpPr/>
          <p:nvPr/>
        </p:nvSpPr>
        <p:spPr>
          <a:xfrm>
            <a:off x="571500" y="1114425"/>
            <a:ext cx="11049000" cy="19050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6775" y="3333750"/>
            <a:ext cx="114300" cy="142875"/>
          </a:xfrm>
          <a:prstGeom prst="rect">
            <a:avLst/>
          </a:prstGeom>
        </p:spPr>
      </p:pic>
      <p:pic>
        <p:nvPicPr>
          <p:cNvPr id="18" name="Picture 17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6775" y="3876675"/>
            <a:ext cx="114300" cy="142875"/>
          </a:xfrm>
          <a:prstGeom prst="rect">
            <a:avLst/>
          </a:prstGeom>
        </p:spPr>
      </p:pic>
      <p:pic>
        <p:nvPicPr>
          <p:cNvPr id="19" name="Picture 18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6775" y="4419600"/>
            <a:ext cx="114300" cy="142875"/>
          </a:xfrm>
          <a:prstGeom prst="rect">
            <a:avLst/>
          </a:prstGeom>
        </p:spPr>
      </p:pic>
      <p:pic>
        <p:nvPicPr>
          <p:cNvPr id="20" name="Picture 19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81775" y="3333750"/>
            <a:ext cx="114300" cy="142875"/>
          </a:xfrm>
          <a:prstGeom prst="rect">
            <a:avLst/>
          </a:prstGeom>
        </p:spPr>
      </p:pic>
      <p:pic>
        <p:nvPicPr>
          <p:cNvPr id="21" name="Picture 20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81775" y="3876675"/>
            <a:ext cx="114300" cy="142875"/>
          </a:xfrm>
          <a:prstGeom prst="rect">
            <a:avLst/>
          </a:prstGeom>
        </p:spPr>
      </p:pic>
      <p:pic>
        <p:nvPicPr>
          <p:cNvPr id="22" name="Picture 21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81775" y="4419600"/>
            <a:ext cx="114300" cy="14287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2728912"/>
            <a:ext cx="3524250" cy="234315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3875" y="2728912"/>
            <a:ext cx="3524250" cy="234315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6250" y="2728912"/>
            <a:ext cx="3524250" cy="2343150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7725" y="3005137"/>
            <a:ext cx="619125" cy="6191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47725" y="3795712"/>
            <a:ext cx="3120390" cy="24622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600" b="1" i="0" u="none" dirty="0">
                <a:solidFill>
                  <a:srgbClr val="0F172A"/>
                </a:solidFill>
                <a:latin typeface="Poppins"/>
              </a:rPr>
              <a:t>Product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47725" y="4195762"/>
            <a:ext cx="2971800" cy="600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200" b="0" i="0" u="none" dirty="0">
                <a:solidFill>
                  <a:srgbClr val="475569"/>
                </a:solidFill>
                <a:latin typeface="Inter"/>
              </a:rPr>
              <a:t>Single-origin Ugandan specialty coffee, daily fresh London patisserie, paired with an interactive, live historical guided route tour.</a:t>
            </a:r>
          </a:p>
        </p:txBody>
      </p:sp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100" y="3005137"/>
            <a:ext cx="619125" cy="61912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610100" y="3795712"/>
            <a:ext cx="3120390" cy="24622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600" b="1" i="0" u="none" dirty="0">
                <a:solidFill>
                  <a:srgbClr val="0F172A"/>
                </a:solidFill>
                <a:latin typeface="Poppins"/>
              </a:rPr>
              <a:t>Price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610100" y="4195762"/>
            <a:ext cx="2971800" cy="600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200" b="0" i="0" u="none" dirty="0">
                <a:solidFill>
                  <a:srgbClr val="475569"/>
                </a:solidFill>
                <a:latin typeface="Inter"/>
              </a:rPr>
              <a:t>Tiered beverage menu (£3.00-£9.00) for casual drinkers</a:t>
            </a:r>
            <a:r>
              <a:rPr lang="en-GB" sz="1200" b="0" i="0" u="none" dirty="0">
                <a:solidFill>
                  <a:srgbClr val="475569"/>
                </a:solidFill>
                <a:latin typeface="Inter"/>
              </a:rPr>
              <a:t>,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coffee </a:t>
            </a:r>
            <a:r>
              <a:rPr lang="en-GB" sz="1200" b="0" i="0" u="none" dirty="0">
                <a:solidFill>
                  <a:srgbClr val="475569"/>
                </a:solidFill>
                <a:latin typeface="Inter"/>
              </a:rPr>
              <a:t>&amp; 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c</a:t>
            </a:r>
            <a:r>
              <a:rPr lang="en-GB" sz="1200" b="0" i="0" u="none" dirty="0" err="1">
                <a:solidFill>
                  <a:srgbClr val="475569"/>
                </a:solidFill>
                <a:latin typeface="Inter"/>
              </a:rPr>
              <a:t>roissants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. Flat-rate £4.00 hop-on transit fare per leg.</a:t>
            </a:r>
          </a:p>
        </p:txBody>
      </p:sp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72475" y="3005137"/>
            <a:ext cx="619125" cy="619125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8372475" y="3795712"/>
            <a:ext cx="3120390" cy="24622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600" b="1" i="0" u="none" dirty="0">
                <a:solidFill>
                  <a:srgbClr val="0F172A"/>
                </a:solidFill>
                <a:latin typeface="Poppins"/>
              </a:rPr>
              <a:t>Place &amp; Promotion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372475" y="4195762"/>
            <a:ext cx="2971800" cy="600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200" b="0" i="0" u="none" dirty="0">
                <a:solidFill>
                  <a:srgbClr val="475569"/>
                </a:solidFill>
                <a:latin typeface="Inter"/>
              </a:rPr>
              <a:t>Strategic 30-min stops at Big Ben, London Eye</a:t>
            </a:r>
            <a:r>
              <a:rPr lang="en-GB" sz="1200" b="0" i="0" u="none" dirty="0">
                <a:solidFill>
                  <a:srgbClr val="475569"/>
                </a:solidFill>
                <a:latin typeface="Inter"/>
              </a:rPr>
              <a:t>, Cathedral St. Paul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&amp; Tower Bridge. Promoted via </a:t>
            </a:r>
            <a:r>
              <a:rPr sz="1200" b="0" i="0" u="none" dirty="0" err="1">
                <a:solidFill>
                  <a:srgbClr val="475569"/>
                </a:solidFill>
                <a:latin typeface="Inter"/>
              </a:rPr>
              <a:t>geotargeted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mobile ads and hotel partnerships.</a:t>
            </a:r>
          </a:p>
        </p:txBody>
      </p:sp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85837" y="3143250"/>
            <a:ext cx="342900" cy="34290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0125" y="3143250"/>
            <a:ext cx="219075" cy="342900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486775" y="3143250"/>
            <a:ext cx="390525" cy="342900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571500" y="476250"/>
            <a:ext cx="11601450" cy="542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700" b="1" i="0" u="none" dirty="0">
                <a:solidFill>
                  <a:srgbClr val="0F172A"/>
                </a:solidFill>
                <a:latin typeface="Poppins"/>
              </a:rPr>
              <a:t>Marketing Mix Strategy (4Ps)</a:t>
            </a:r>
          </a:p>
        </p:txBody>
      </p:sp>
      <p:sp>
        <p:nvSpPr>
          <p:cNvPr id="19" name="Rectangle 18"/>
          <p:cNvSpPr/>
          <p:nvPr/>
        </p:nvSpPr>
        <p:spPr>
          <a:xfrm>
            <a:off x="571500" y="1114425"/>
            <a:ext cx="11049000" cy="19050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52567" y="-118418"/>
            <a:ext cx="12192000" cy="6858000"/>
          </a:xfrm>
          <a:prstGeom prst="rect">
            <a:avLst/>
          </a:prstGeom>
        </p:spPr>
      </p:pic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5013082"/>
              </p:ext>
            </p:extLst>
          </p:nvPr>
        </p:nvGraphicFramePr>
        <p:xfrm>
          <a:off x="489045" y="1736394"/>
          <a:ext cx="11131456" cy="3460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6572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657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92468">
                <a:tc>
                  <a:txBody>
                    <a:bodyPr/>
                    <a:lstStyle/>
                    <a:p>
                      <a:pPr algn="l"/>
                      <a:r>
                        <a:rPr sz="1400" b="1" i="0" u="none" dirty="0">
                          <a:solidFill>
                            <a:srgbClr val="FFFFFF"/>
                          </a:solidFill>
                          <a:latin typeface="Inter SemiBold"/>
                        </a:rPr>
                        <a:t>Strengths (Internal)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E293B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1" i="0" u="none" dirty="0">
                          <a:solidFill>
                            <a:srgbClr val="FFFFFF"/>
                          </a:solidFill>
                          <a:latin typeface="Inter SemiBold"/>
                        </a:rPr>
                        <a:t>Weaknesses (Internal)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E293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37582">
                <a:tc>
                  <a:txBody>
                    <a:bodyPr/>
                    <a:lstStyle/>
                    <a:p>
                      <a:pPr algn="l"/>
                      <a:r>
                        <a:rPr sz="1200" b="0" i="0" u="none" dirty="0">
                          <a:solidFill>
                            <a:srgbClr val="475569"/>
                          </a:solidFill>
                          <a:latin typeface="Inter"/>
                        </a:rPr>
                        <a:t>• Highly unique value proposition blending coffee with sightseeing.</a:t>
                      </a:r>
                      <a:endParaRPr lang="en-GB" sz="1200" b="0" i="0" u="none" dirty="0">
                        <a:solidFill>
                          <a:srgbClr val="475569"/>
                        </a:solidFill>
                        <a:latin typeface="Inter"/>
                      </a:endParaRPr>
                    </a:p>
                    <a:p>
                      <a:pPr algn="l"/>
                      <a:r>
                        <a:rPr sz="1200" dirty="0"/>
                        <a:t>
</a:t>
                      </a:r>
                      <a:r>
                        <a:rPr sz="1200" b="0" i="0" u="none" dirty="0">
                          <a:solidFill>
                            <a:srgbClr val="475569"/>
                          </a:solidFill>
                          <a:latin typeface="Inter"/>
                        </a:rPr>
                        <a:t>• Direct-trade single-origin Ugandan coffee story.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 dirty="0">
                          <a:solidFill>
                            <a:srgbClr val="475569"/>
                          </a:solidFill>
                          <a:latin typeface="Inter"/>
                        </a:rPr>
                        <a:t>• Seating capacity constrained by bus physical dimensions.</a:t>
                      </a:r>
                      <a:endParaRPr lang="en-GB" sz="1200" b="0" i="0" u="none" dirty="0">
                        <a:solidFill>
                          <a:srgbClr val="475569"/>
                        </a:solidFill>
                        <a:latin typeface="Inter"/>
                      </a:endParaRPr>
                    </a:p>
                    <a:p>
                      <a:pPr algn="l"/>
                      <a:endParaRPr lang="en-GB" sz="1200" b="0" i="0" u="none" dirty="0">
                        <a:solidFill>
                          <a:srgbClr val="475569"/>
                        </a:solidFill>
                        <a:latin typeface="Inter"/>
                      </a:endParaRPr>
                    </a:p>
                    <a:p>
                      <a:pPr algn="l"/>
                      <a:r>
                        <a:rPr sz="1200" b="0" i="0" u="none" dirty="0">
                          <a:solidFill>
                            <a:srgbClr val="475569"/>
                          </a:solidFill>
                          <a:latin typeface="Inter"/>
                        </a:rPr>
                        <a:t>• Vulnerability to traffic delays and vehicle breakdowns.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92468">
                <a:tc>
                  <a:txBody>
                    <a:bodyPr/>
                    <a:lstStyle/>
                    <a:p>
                      <a:pPr algn="l"/>
                      <a:r>
                        <a:rPr sz="1400" b="1" i="0" u="none" dirty="0">
                          <a:solidFill>
                            <a:srgbClr val="FFFFFF"/>
                          </a:solidFill>
                          <a:latin typeface="Inter SemiBold"/>
                        </a:rPr>
                        <a:t>Opportunities (External)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E293B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400" b="1" i="0" u="none" dirty="0">
                          <a:solidFill>
                            <a:srgbClr val="FFFFFF"/>
                          </a:solidFill>
                          <a:latin typeface="Inter SemiBold"/>
                        </a:rPr>
                        <a:t>Threats (External)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E293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37582">
                <a:tc>
                  <a:txBody>
                    <a:bodyPr/>
                    <a:lstStyle/>
                    <a:p>
                      <a:pPr algn="l"/>
                      <a:r>
                        <a:rPr sz="1200" b="0" i="0" u="none" dirty="0">
                          <a:solidFill>
                            <a:srgbClr val="475569"/>
                          </a:solidFill>
                          <a:latin typeface="Inter"/>
                        </a:rPr>
                        <a:t>• High viral social media potential on Instagram &amp; </a:t>
                      </a:r>
                      <a:r>
                        <a:rPr sz="1200" b="0" i="0" u="none" dirty="0" err="1">
                          <a:solidFill>
                            <a:srgbClr val="475569"/>
                          </a:solidFill>
                          <a:latin typeface="Inter"/>
                        </a:rPr>
                        <a:t>TikTok</a:t>
                      </a:r>
                      <a:r>
                        <a:rPr sz="1200" b="0" i="0" u="none" dirty="0">
                          <a:solidFill>
                            <a:srgbClr val="475569"/>
                          </a:solidFill>
                          <a:latin typeface="Inter"/>
                        </a:rPr>
                        <a:t>.</a:t>
                      </a:r>
                      <a:endParaRPr lang="en-GB" sz="1200" b="0" i="0" u="none" dirty="0">
                        <a:solidFill>
                          <a:srgbClr val="475569"/>
                        </a:solidFill>
                        <a:latin typeface="Inter"/>
                      </a:endParaRPr>
                    </a:p>
                    <a:p>
                      <a:pPr algn="l"/>
                      <a:r>
                        <a:rPr sz="1200" dirty="0"/>
                        <a:t>
</a:t>
                      </a:r>
                      <a:r>
                        <a:rPr sz="1200" b="0" i="0" u="none" dirty="0">
                          <a:solidFill>
                            <a:srgbClr val="475569"/>
                          </a:solidFill>
                          <a:latin typeface="Inter"/>
                        </a:rPr>
                        <a:t>• Corporate hires, private events, and London Tourism Board partnerships.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 dirty="0">
                          <a:solidFill>
                            <a:srgbClr val="475569"/>
                          </a:solidFill>
                          <a:latin typeface="Inter"/>
                        </a:rPr>
                        <a:t>• Unpredictable London weather affecting top-deck seating.</a:t>
                      </a:r>
                      <a:endParaRPr lang="en-GB" sz="1200" b="0" i="0" u="none" dirty="0">
                        <a:solidFill>
                          <a:srgbClr val="475569"/>
                        </a:solidFill>
                        <a:latin typeface="Inter"/>
                      </a:endParaRPr>
                    </a:p>
                    <a:p>
                      <a:pPr algn="l"/>
                      <a:r>
                        <a:rPr sz="1200" dirty="0"/>
                        <a:t>
</a:t>
                      </a:r>
                      <a:r>
                        <a:rPr sz="1200" b="0" i="0" u="none" dirty="0">
                          <a:solidFill>
                            <a:srgbClr val="475569"/>
                          </a:solidFill>
                          <a:latin typeface="Inter"/>
                        </a:rPr>
                        <a:t>• Intense rivalry from static high-street coffee chains and tour buses.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571500" y="3310582"/>
            <a:ext cx="552450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096000" y="3310582"/>
            <a:ext cx="552450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571500" y="4338637"/>
            <a:ext cx="552450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096000" y="4338637"/>
            <a:ext cx="552450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571500" y="5010934"/>
            <a:ext cx="552450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096000" y="5010934"/>
            <a:ext cx="552450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571500" y="476250"/>
            <a:ext cx="11601450" cy="542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700" b="1" i="0" u="none" dirty="0">
                <a:solidFill>
                  <a:srgbClr val="0F172A"/>
                </a:solidFill>
                <a:latin typeface="Poppins"/>
              </a:rPr>
              <a:t>Strategic SWOT Analysis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71500" y="1114425"/>
            <a:ext cx="11049000" cy="19050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2497931"/>
            <a:ext cx="5334000" cy="2805112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00" y="2497931"/>
            <a:ext cx="5334000" cy="280511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66775" y="2793206"/>
            <a:ext cx="4980622" cy="27699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b="1" i="0" u="none" dirty="0">
                <a:solidFill>
                  <a:srgbClr val="C8102E"/>
                </a:solidFill>
                <a:latin typeface="Poppins"/>
              </a:rPr>
              <a:t>Board of Directors &amp; Executive Leader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66775" y="3250406"/>
            <a:ext cx="474345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1" i="0" u="none" dirty="0" err="1">
                <a:solidFill>
                  <a:srgbClr val="475569"/>
                </a:solidFill>
                <a:latin typeface="Inter"/>
              </a:rPr>
              <a:t>Laurentiu</a:t>
            </a:r>
            <a:r>
              <a:rPr sz="1200" b="1" i="0" u="none" dirty="0">
                <a:solidFill>
                  <a:srgbClr val="475569"/>
                </a:solidFill>
                <a:latin typeface="Inter"/>
              </a:rPr>
              <a:t> </a:t>
            </a:r>
            <a:r>
              <a:rPr sz="1200" b="1" i="0" u="none" dirty="0" err="1">
                <a:solidFill>
                  <a:srgbClr val="475569"/>
                </a:solidFill>
                <a:latin typeface="Inter"/>
              </a:rPr>
              <a:t>Bulai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— Founder &amp; Managing Director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581775" y="2793206"/>
            <a:ext cx="4980622" cy="27699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b="1" i="0" u="none" dirty="0">
                <a:solidFill>
                  <a:srgbClr val="C8102E"/>
                </a:solidFill>
                <a:latin typeface="Poppins"/>
              </a:rPr>
              <a:t>On-Board Operations Crew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33475" y="3593306"/>
            <a:ext cx="4476750" cy="20415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200" b="0" i="0" u="none" dirty="0">
                <a:solidFill>
                  <a:srgbClr val="475569"/>
                </a:solidFill>
                <a:latin typeface="Inter"/>
              </a:rPr>
              <a:t>Oversees corporate strategy, strategic partnerships &amp; </a:t>
            </a:r>
            <a:r>
              <a:rPr sz="1200" b="0" i="0" u="none" dirty="0" err="1">
                <a:solidFill>
                  <a:srgbClr val="475569"/>
                </a:solidFill>
                <a:latin typeface="Inter"/>
              </a:rPr>
              <a:t>TfL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compliance.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33475" y="4136231"/>
            <a:ext cx="4476750" cy="20415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200" b="0" i="0" u="none" dirty="0">
                <a:solidFill>
                  <a:srgbClr val="475569"/>
                </a:solidFill>
                <a:latin typeface="Inter"/>
              </a:rPr>
              <a:t>Direct negotiations with Ugandan direct-trade coffee cooperatives.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133475" y="4679156"/>
            <a:ext cx="4476750" cy="20415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200" b="0" i="0" u="none" dirty="0">
                <a:solidFill>
                  <a:srgbClr val="475569"/>
                </a:solidFill>
                <a:latin typeface="Inter"/>
              </a:rPr>
              <a:t>Financial forecasting and expansion roadmap execution.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48475" y="3250406"/>
            <a:ext cx="4476750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200" b="1" i="0" u="none" dirty="0">
                <a:solidFill>
                  <a:srgbClr val="475569"/>
                </a:solidFill>
                <a:latin typeface="Inter"/>
              </a:rPr>
              <a:t>Sergiu </a:t>
            </a:r>
            <a:r>
              <a:rPr sz="1200" b="1" i="0" u="none" dirty="0" err="1">
                <a:solidFill>
                  <a:srgbClr val="475569"/>
                </a:solidFill>
                <a:latin typeface="Inter"/>
              </a:rPr>
              <a:t>Chiriac</a:t>
            </a:r>
            <a:r>
              <a:rPr sz="1200" b="1" i="0" u="none" dirty="0">
                <a:solidFill>
                  <a:srgbClr val="475569"/>
                </a:solidFill>
                <a:latin typeface="Inter"/>
              </a:rPr>
              <a:t> (PCV Certified Driver):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Route navigation, vehicle safety checks, and timetable adherence.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48475" y="3793331"/>
            <a:ext cx="4476750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200" b="1" i="0" u="none" dirty="0">
                <a:solidFill>
                  <a:srgbClr val="475569"/>
                </a:solidFill>
                <a:latin typeface="Inter"/>
              </a:rPr>
              <a:t>Victor </a:t>
            </a:r>
            <a:r>
              <a:rPr sz="1200" b="1" i="0" u="none" dirty="0" err="1">
                <a:solidFill>
                  <a:srgbClr val="475569"/>
                </a:solidFill>
                <a:latin typeface="Inter"/>
              </a:rPr>
              <a:t>Chiriac</a:t>
            </a:r>
            <a:r>
              <a:rPr sz="1200" b="1" i="0" u="none" dirty="0">
                <a:solidFill>
                  <a:srgbClr val="475569"/>
                </a:solidFill>
                <a:latin typeface="Inter"/>
              </a:rPr>
              <a:t> (On-Board Barista &amp; Cashier):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Level 2 Food Hygiene certified, POS reconciliations &amp; coffee preparation.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48475" y="4336256"/>
            <a:ext cx="4476750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200" b="1" i="0" u="none" dirty="0">
                <a:solidFill>
                  <a:srgbClr val="475569"/>
                </a:solidFill>
                <a:latin typeface="Inter"/>
              </a:rPr>
              <a:t>Adrian </a:t>
            </a:r>
            <a:r>
              <a:rPr sz="1200" b="1" i="0" u="none" dirty="0" err="1">
                <a:solidFill>
                  <a:srgbClr val="475569"/>
                </a:solidFill>
                <a:latin typeface="Inter"/>
              </a:rPr>
              <a:t>Puica</a:t>
            </a:r>
            <a:r>
              <a:rPr sz="1200" b="1" i="0" u="none" dirty="0">
                <a:solidFill>
                  <a:srgbClr val="475569"/>
                </a:solidFill>
                <a:latin typeface="Inter"/>
              </a:rPr>
              <a:t> (Tour Guide &amp; Waiter):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Customer hospitality, upper-deck service &amp; live historical commentary.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71500" y="476250"/>
            <a:ext cx="11601450" cy="542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0F172A"/>
                </a:solidFill>
                <a:latin typeface="Poppins"/>
              </a:rPr>
              <a:t>Management &amp; Organisational Structure</a:t>
            </a:r>
          </a:p>
        </p:txBody>
      </p:sp>
      <p:sp>
        <p:nvSpPr>
          <p:cNvPr id="15" name="Rectangle 14"/>
          <p:cNvSpPr/>
          <p:nvPr/>
        </p:nvSpPr>
        <p:spPr>
          <a:xfrm>
            <a:off x="571500" y="1114425"/>
            <a:ext cx="11049000" cy="19050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6775" y="3612356"/>
            <a:ext cx="114300" cy="142875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6775" y="4155281"/>
            <a:ext cx="114300" cy="142875"/>
          </a:xfrm>
          <a:prstGeom prst="rect">
            <a:avLst/>
          </a:prstGeom>
        </p:spPr>
      </p:pic>
      <p:pic>
        <p:nvPicPr>
          <p:cNvPr id="18" name="Picture 17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6775" y="4698206"/>
            <a:ext cx="114300" cy="142875"/>
          </a:xfrm>
          <a:prstGeom prst="rect">
            <a:avLst/>
          </a:prstGeom>
        </p:spPr>
      </p:pic>
      <p:pic>
        <p:nvPicPr>
          <p:cNvPr id="19" name="Picture 18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1775" y="3269456"/>
            <a:ext cx="114300" cy="142875"/>
          </a:xfrm>
          <a:prstGeom prst="rect">
            <a:avLst/>
          </a:prstGeom>
        </p:spPr>
      </p:pic>
      <p:pic>
        <p:nvPicPr>
          <p:cNvPr id="20" name="Picture 19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1775" y="3812381"/>
            <a:ext cx="114300" cy="142875"/>
          </a:xfrm>
          <a:prstGeom prst="rect">
            <a:avLst/>
          </a:prstGeom>
        </p:spPr>
      </p:pic>
      <p:pic>
        <p:nvPicPr>
          <p:cNvPr id="21" name="Picture 20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1775" y="4355306"/>
            <a:ext cx="114300" cy="14287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4138612"/>
            <a:ext cx="2430660" cy="9906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4180" y="2486025"/>
            <a:ext cx="2430660" cy="1176337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6860" y="4138612"/>
            <a:ext cx="2430660" cy="990600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89541" y="2486025"/>
            <a:ext cx="2430660" cy="1176337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571500" y="3881437"/>
            <a:ext cx="11049000" cy="38100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80754" y="4300537"/>
            <a:ext cx="2212151" cy="21544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400" b="1" i="0" u="none" dirty="0">
                <a:solidFill>
                  <a:srgbClr val="C8102E"/>
                </a:solidFill>
                <a:latin typeface="Poppins"/>
              </a:rPr>
              <a:t>Months 1 - 2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3425" y="4595812"/>
            <a:ext cx="2106810" cy="56964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462"/>
              </a:lnSpc>
            </a:pPr>
            <a:r>
              <a:rPr sz="1200" b="0" i="0" u="none" dirty="0">
                <a:solidFill>
                  <a:srgbClr val="475569"/>
                </a:solidFill>
                <a:latin typeface="Inter"/>
              </a:rPr>
              <a:t>Bus acquisition (£45,000) &amp; commencement of c</a:t>
            </a:r>
            <a:r>
              <a:rPr lang="en-GB" sz="1200" b="0" i="0" u="none" dirty="0" err="1">
                <a:solidFill>
                  <a:srgbClr val="475569"/>
                </a:solidFill>
                <a:latin typeface="Inter"/>
              </a:rPr>
              <a:t>offee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retrofitting.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553435" y="2647950"/>
            <a:ext cx="2212151" cy="21544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400" b="1" i="0" u="none" dirty="0">
                <a:solidFill>
                  <a:srgbClr val="C8102E"/>
                </a:solidFill>
                <a:latin typeface="Poppins"/>
              </a:rPr>
              <a:t>Months 3 - 4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606105" y="2943225"/>
            <a:ext cx="2106810" cy="56964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462"/>
              </a:lnSpc>
            </a:pPr>
            <a:r>
              <a:rPr sz="1200" b="0" i="0" u="none" dirty="0">
                <a:solidFill>
                  <a:srgbClr val="475569"/>
                </a:solidFill>
                <a:latin typeface="Inter"/>
              </a:rPr>
              <a:t>Securing </a:t>
            </a:r>
            <a:r>
              <a:rPr sz="1200" b="0" i="0" u="none" dirty="0" err="1">
                <a:solidFill>
                  <a:srgbClr val="475569"/>
                </a:solidFill>
                <a:latin typeface="Inter"/>
              </a:rPr>
              <a:t>TfL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operator permits, FSA hygiene ratings &amp; Ugandan supply line.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26115" y="4300537"/>
            <a:ext cx="2212151" cy="21544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400" b="1" i="0" u="none" dirty="0">
                <a:solidFill>
                  <a:srgbClr val="C8102E"/>
                </a:solidFill>
                <a:latin typeface="Poppins"/>
              </a:rPr>
              <a:t>Month 5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78785" y="4595812"/>
            <a:ext cx="2106810" cy="37728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462"/>
              </a:lnSpc>
            </a:pPr>
            <a:r>
              <a:rPr sz="1200" b="0" i="0" u="none" dirty="0">
                <a:solidFill>
                  <a:srgbClr val="475569"/>
                </a:solidFill>
                <a:latin typeface="Inter"/>
              </a:rPr>
              <a:t>Soft launch dry-runs, safety training &amp; crew route testing.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298796" y="2647950"/>
            <a:ext cx="2212151" cy="21544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400" b="1" i="0" u="none" dirty="0">
                <a:solidFill>
                  <a:srgbClr val="C8102E"/>
                </a:solidFill>
                <a:latin typeface="Poppins"/>
              </a:rPr>
              <a:t>Month 6+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51466" y="2943225"/>
            <a:ext cx="2106810" cy="56964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462"/>
              </a:lnSpc>
            </a:pPr>
            <a:r>
              <a:rPr sz="1200" b="0" i="0" u="none" dirty="0">
                <a:solidFill>
                  <a:srgbClr val="475569"/>
                </a:solidFill>
                <a:latin typeface="Inter"/>
              </a:rPr>
              <a:t>Commercial market entry, </a:t>
            </a:r>
            <a:r>
              <a:rPr sz="1200" b="0" i="0" u="none" dirty="0" err="1">
                <a:solidFill>
                  <a:srgbClr val="475569"/>
                </a:solidFill>
                <a:latin typeface="Inter"/>
              </a:rPr>
              <a:t>geotargeted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campaigns &amp; daily tours.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71500" y="476250"/>
            <a:ext cx="11601450" cy="542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0F172A"/>
                </a:solidFill>
                <a:latin typeface="Poppins"/>
              </a:rPr>
              <a:t>Key Operational Milestones</a:t>
            </a:r>
          </a:p>
        </p:txBody>
      </p:sp>
      <p:sp>
        <p:nvSpPr>
          <p:cNvPr id="17" name="Rectangle 16"/>
          <p:cNvSpPr/>
          <p:nvPr/>
        </p:nvSpPr>
        <p:spPr>
          <a:xfrm>
            <a:off x="571500" y="1114425"/>
            <a:ext cx="11049000" cy="19050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ounded Rectangle 17"/>
          <p:cNvSpPr/>
          <p:nvPr/>
        </p:nvSpPr>
        <p:spPr>
          <a:xfrm>
            <a:off x="1701105" y="3814762"/>
            <a:ext cx="171450" cy="171450"/>
          </a:xfrm>
          <a:prstGeom prst="roundRect">
            <a:avLst>
              <a:gd name="adj" fmla="val 50000"/>
            </a:avLst>
          </a:prstGeom>
          <a:solidFill>
            <a:srgbClr val="FFFFFF"/>
          </a:solidFill>
          <a:ln w="38100">
            <a:solidFill>
              <a:srgbClr val="C8102E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ounded Rectangle 18"/>
          <p:cNvSpPr/>
          <p:nvPr/>
        </p:nvSpPr>
        <p:spPr>
          <a:xfrm>
            <a:off x="4573785" y="3814762"/>
            <a:ext cx="171450" cy="171450"/>
          </a:xfrm>
          <a:prstGeom prst="roundRect">
            <a:avLst>
              <a:gd name="adj" fmla="val 50000"/>
            </a:avLst>
          </a:prstGeom>
          <a:solidFill>
            <a:srgbClr val="FFFFFF"/>
          </a:solidFill>
          <a:ln w="38100">
            <a:solidFill>
              <a:srgbClr val="C8102E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ounded Rectangle 19"/>
          <p:cNvSpPr/>
          <p:nvPr/>
        </p:nvSpPr>
        <p:spPr>
          <a:xfrm>
            <a:off x="7446466" y="3814762"/>
            <a:ext cx="171450" cy="171450"/>
          </a:xfrm>
          <a:prstGeom prst="roundRect">
            <a:avLst>
              <a:gd name="adj" fmla="val 50000"/>
            </a:avLst>
          </a:prstGeom>
          <a:solidFill>
            <a:srgbClr val="FFFFFF"/>
          </a:solidFill>
          <a:ln w="38100">
            <a:solidFill>
              <a:srgbClr val="C8102E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Rounded Rectangle 20"/>
          <p:cNvSpPr/>
          <p:nvPr/>
        </p:nvSpPr>
        <p:spPr>
          <a:xfrm>
            <a:off x="10319146" y="3814762"/>
            <a:ext cx="171450" cy="171450"/>
          </a:xfrm>
          <a:prstGeom prst="roundRect">
            <a:avLst>
              <a:gd name="adj" fmla="val 50000"/>
            </a:avLst>
          </a:prstGeom>
          <a:solidFill>
            <a:srgbClr val="FFFFFF"/>
          </a:solidFill>
          <a:ln w="38100">
            <a:solidFill>
              <a:srgbClr val="C8102E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2967037"/>
            <a:ext cx="5334000" cy="18669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66775" y="3262312"/>
            <a:ext cx="4743450" cy="100989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7500"/>
              </a:lnSpc>
            </a:pPr>
            <a:r>
              <a:rPr sz="7500" b="1" i="0" u="none" dirty="0">
                <a:solidFill>
                  <a:srgbClr val="C8102E"/>
                </a:solidFill>
                <a:latin typeface="Poppins"/>
              </a:rPr>
              <a:t>£</a:t>
            </a:r>
            <a:r>
              <a:rPr sz="7200" b="1" i="0" u="none" dirty="0">
                <a:solidFill>
                  <a:srgbClr val="C8102E"/>
                </a:solidFill>
                <a:latin typeface="Poppins"/>
              </a:rPr>
              <a:t>295K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66775" y="4310062"/>
            <a:ext cx="4743450" cy="24622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600" b="0" i="0" u="none" dirty="0">
                <a:solidFill>
                  <a:srgbClr val="1E293B"/>
                </a:solidFill>
                <a:latin typeface="Inter SemiBold"/>
              </a:rPr>
              <a:t>Total Initial Startup Capital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86500" y="2733675"/>
            <a:ext cx="5600700" cy="27699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800" b="1" i="0" u="none" dirty="0">
                <a:solidFill>
                  <a:srgbClr val="0F172A"/>
                </a:solidFill>
                <a:latin typeface="Poppins"/>
              </a:rPr>
              <a:t>Key Financial Highlights</a:t>
            </a:r>
            <a:r>
              <a:rPr lang="en-GB" sz="1800" b="1" i="0" u="none" dirty="0">
                <a:solidFill>
                  <a:srgbClr val="0F172A"/>
                </a:solidFill>
                <a:latin typeface="Poppins"/>
              </a:rPr>
              <a:t>:</a:t>
            </a:r>
            <a:endParaRPr sz="1800" b="1" i="0" u="none" dirty="0">
              <a:solidFill>
                <a:srgbClr val="0F172A"/>
              </a:solidFill>
              <a:latin typeface="Poppin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553200" y="3209925"/>
            <a:ext cx="5067300" cy="20415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200" b="1" i="0" u="none" dirty="0">
                <a:solidFill>
                  <a:srgbClr val="475569"/>
                </a:solidFill>
                <a:latin typeface="Inter"/>
              </a:rPr>
              <a:t>Funding Structure: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£95,000 Founder's Equity + £200,000 Bank Loan.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553200" y="3538537"/>
            <a:ext cx="5067300" cy="20415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200" b="1" i="0" u="none" dirty="0">
                <a:solidFill>
                  <a:srgbClr val="475569"/>
                </a:solidFill>
                <a:latin typeface="Inter"/>
              </a:rPr>
              <a:t>Year 1 Gross Turnover: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Projected £312,000 (£264k Coffee + £48k Transit).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553200" y="3867150"/>
            <a:ext cx="5067300" cy="20415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200" b="1" i="0" u="none" dirty="0">
                <a:solidFill>
                  <a:srgbClr val="475569"/>
                </a:solidFill>
                <a:latin typeface="Inter"/>
              </a:rPr>
              <a:t>Break-Even Threshold: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52,631 customer transactions per year.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553200" y="4195762"/>
            <a:ext cx="5067300" cy="20415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200" b="1" i="0" u="none" dirty="0">
                <a:solidFill>
                  <a:srgbClr val="475569"/>
                </a:solidFill>
                <a:latin typeface="Inter"/>
              </a:rPr>
              <a:t>Daily Operating Target: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175 customer interactions/day to cover fixed costs.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53200" y="4505536"/>
            <a:ext cx="5067300" cy="20415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200" b="1" i="0" u="none" dirty="0">
                <a:solidFill>
                  <a:srgbClr val="475569"/>
                </a:solidFill>
                <a:latin typeface="Inter"/>
              </a:rPr>
              <a:t>Contribution Margin: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£4.37 average contribution per unit sold.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71500" y="476250"/>
            <a:ext cx="11601450" cy="542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700" b="1" i="0" u="none" dirty="0">
                <a:solidFill>
                  <a:srgbClr val="0F172A"/>
                </a:solidFill>
                <a:latin typeface="Poppins"/>
              </a:rPr>
              <a:t>Financial Plan Overview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71500" y="1114425"/>
            <a:ext cx="11049000" cy="19050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00" y="3228975"/>
            <a:ext cx="114300" cy="142875"/>
          </a:xfrm>
          <a:prstGeom prst="rect">
            <a:avLst/>
          </a:prstGeom>
        </p:spPr>
      </p:pic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00" y="3557587"/>
            <a:ext cx="114300" cy="142875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00" y="3886200"/>
            <a:ext cx="114300" cy="142875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00" y="4214812"/>
            <a:ext cx="114300" cy="142875"/>
          </a:xfrm>
          <a:prstGeom prst="rect">
            <a:avLst/>
          </a:prstGeom>
        </p:spPr>
      </p:pic>
      <p:pic>
        <p:nvPicPr>
          <p:cNvPr id="18" name="Picture 17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00" y="4530271"/>
            <a:ext cx="114300" cy="14287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4288527"/>
              </p:ext>
            </p:extLst>
          </p:nvPr>
        </p:nvGraphicFramePr>
        <p:xfrm>
          <a:off x="571500" y="2359818"/>
          <a:ext cx="11048996" cy="30813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708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9358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309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4329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4329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3094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9300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34302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440191"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FFFFFF"/>
                          </a:solidFill>
                          <a:latin typeface="Inter SemiBold"/>
                        </a:rPr>
                        <a:t>Financial Metric (£)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E293B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FFFFFF"/>
                          </a:solidFill>
                          <a:latin typeface="Inter SemiBold"/>
                        </a:rPr>
                        <a:t>Month 1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E293B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FFFFFF"/>
                          </a:solidFill>
                          <a:latin typeface="Inter SemiBold"/>
                        </a:rPr>
                        <a:t>Month 2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E293B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FFFFFF"/>
                          </a:solidFill>
                          <a:latin typeface="Inter SemiBold"/>
                        </a:rPr>
                        <a:t>Month 3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E293B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FFFFFF"/>
                          </a:solidFill>
                          <a:latin typeface="Inter SemiBold"/>
                        </a:rPr>
                        <a:t>Month 4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E293B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FFFFFF"/>
                          </a:solidFill>
                          <a:latin typeface="Inter SemiBold"/>
                        </a:rPr>
                        <a:t>Month 5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E293B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FFFFFF"/>
                          </a:solidFill>
                          <a:latin typeface="Inter SemiBold"/>
                        </a:rPr>
                        <a:t>Month 6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E293B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FFFFFF"/>
                          </a:solidFill>
                          <a:latin typeface="Inter SemiBold"/>
                        </a:rPr>
                        <a:t>Total (6M)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E293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0191">
                <a:tc>
                  <a:txBody>
                    <a:bodyPr/>
                    <a:lstStyle/>
                    <a:p>
                      <a:pPr algn="l"/>
                      <a:r>
                        <a:rPr sz="1200" b="1" i="0" u="none">
                          <a:solidFill>
                            <a:srgbClr val="475569"/>
                          </a:solidFill>
                          <a:latin typeface="Inter"/>
                        </a:rPr>
                        <a:t>Coffee &amp; Bakery Revenue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£12,000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£16,500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£22,000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£24,500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£27,000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£28,000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1" i="0" u="none">
                          <a:solidFill>
                            <a:srgbClr val="475569"/>
                          </a:solidFill>
                          <a:latin typeface="Inter"/>
                        </a:rPr>
                        <a:t>£130,000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0191">
                <a:tc>
                  <a:txBody>
                    <a:bodyPr/>
                    <a:lstStyle/>
                    <a:p>
                      <a:pPr algn="l"/>
                      <a:r>
                        <a:rPr sz="1200" b="1" i="0" u="none" dirty="0">
                          <a:solidFill>
                            <a:srgbClr val="475569"/>
                          </a:solidFill>
                          <a:latin typeface="Inter"/>
                        </a:rPr>
                        <a:t>Transit Ticket Revenue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£2,000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£2,800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£3,800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£4,200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£5,000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£5,200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1" i="0" u="none">
                          <a:solidFill>
                            <a:srgbClr val="475569"/>
                          </a:solidFill>
                          <a:latin typeface="Inter"/>
                        </a:rPr>
                        <a:t>£23,000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A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0191">
                <a:tc>
                  <a:txBody>
                    <a:bodyPr/>
                    <a:lstStyle/>
                    <a:p>
                      <a:pPr algn="l"/>
                      <a:r>
                        <a:rPr sz="1200" b="1" i="0" u="none">
                          <a:solidFill>
                            <a:srgbClr val="475569"/>
                          </a:solidFill>
                          <a:latin typeface="Inter"/>
                        </a:rPr>
                        <a:t>Total Gross Income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 SemiBold"/>
                        </a:rPr>
                        <a:t>£14,000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 SemiBold"/>
                        </a:rPr>
                        <a:t>£19,300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 SemiBold"/>
                        </a:rPr>
                        <a:t>£25,800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 SemiBold"/>
                        </a:rPr>
                        <a:t>£28,700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 SemiBold"/>
                        </a:rPr>
                        <a:t>£32,000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 SemiBold"/>
                        </a:rPr>
                        <a:t>£33,200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1" i="0" u="none">
                          <a:solidFill>
                            <a:srgbClr val="475569"/>
                          </a:solidFill>
                          <a:latin typeface="Inter"/>
                        </a:rPr>
                        <a:t>£153,000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0191"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Fixed Costs (Salaries &amp; Depot)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£15,350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£15,350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£15,350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£15,350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£15,350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£15,350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1" i="0" u="none">
                          <a:solidFill>
                            <a:srgbClr val="475569"/>
                          </a:solidFill>
                          <a:latin typeface="Inter"/>
                        </a:rPr>
                        <a:t>£91,900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A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0191"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Variable Costs (COGS &amp; Fuel)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£4,550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£5,200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£6,100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£6,500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£7,100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475569"/>
                          </a:solidFill>
                          <a:latin typeface="Inter"/>
                        </a:rPr>
                        <a:t>£7,300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1" i="0" u="none">
                          <a:solidFill>
                            <a:srgbClr val="475569"/>
                          </a:solidFill>
                          <a:latin typeface="Inter"/>
                        </a:rPr>
                        <a:t>£36,750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40191">
                <a:tc>
                  <a:txBody>
                    <a:bodyPr/>
                    <a:lstStyle/>
                    <a:p>
                      <a:pPr algn="l"/>
                      <a:r>
                        <a:rPr sz="1200" b="1" i="0" u="none">
                          <a:solidFill>
                            <a:srgbClr val="475569"/>
                          </a:solidFill>
                          <a:latin typeface="Inter"/>
                        </a:rPr>
                        <a:t>Net Operating Profit / (Loss)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F2F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1" i="0" u="none">
                          <a:solidFill>
                            <a:srgbClr val="DC2626"/>
                          </a:solidFill>
                          <a:latin typeface="Inter"/>
                        </a:rPr>
                        <a:t>-£5,866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F2F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1" i="0" u="none">
                          <a:solidFill>
                            <a:srgbClr val="DC2626"/>
                          </a:solidFill>
                          <a:latin typeface="Inter"/>
                        </a:rPr>
                        <a:t>-£1,216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F2F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1" i="0" u="none">
                          <a:solidFill>
                            <a:srgbClr val="16A34A"/>
                          </a:solidFill>
                          <a:latin typeface="Inter"/>
                        </a:rPr>
                        <a:t>+£4,384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F2F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1" i="0" u="none">
                          <a:solidFill>
                            <a:srgbClr val="16A34A"/>
                          </a:solidFill>
                          <a:latin typeface="Inter"/>
                        </a:rPr>
                        <a:t>+£6,884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F2F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1" i="0" u="none">
                          <a:solidFill>
                            <a:srgbClr val="16A34A"/>
                          </a:solidFill>
                          <a:latin typeface="Inter"/>
                        </a:rPr>
                        <a:t>+£9,584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F2F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1" i="0" u="none">
                          <a:solidFill>
                            <a:srgbClr val="16A34A"/>
                          </a:solidFill>
                          <a:latin typeface="Inter"/>
                        </a:rPr>
                        <a:t>+£10,584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F2F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1" i="0" u="none" dirty="0">
                          <a:solidFill>
                            <a:srgbClr val="16A34A"/>
                          </a:solidFill>
                          <a:latin typeface="Inter"/>
                        </a:rPr>
                        <a:t>+£24,350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571500" y="2797968"/>
            <a:ext cx="287089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3442394" y="2797968"/>
            <a:ext cx="1093589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4535983" y="2797968"/>
            <a:ext cx="113094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666928" y="2797968"/>
            <a:ext cx="114329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10226" y="2797968"/>
            <a:ext cx="114329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7953523" y="2797968"/>
            <a:ext cx="113094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9084468" y="2797968"/>
            <a:ext cx="1193006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10277475" y="2797968"/>
            <a:ext cx="134302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571500" y="3236118"/>
            <a:ext cx="287089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3442394" y="3236118"/>
            <a:ext cx="1093589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4535983" y="3236118"/>
            <a:ext cx="113094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5666928" y="3236118"/>
            <a:ext cx="114329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6810226" y="3236118"/>
            <a:ext cx="114329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7953523" y="3236118"/>
            <a:ext cx="113094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9084468" y="3236118"/>
            <a:ext cx="1193006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10277475" y="3236118"/>
            <a:ext cx="134302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571500" y="3674268"/>
            <a:ext cx="287089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Rectangle 20"/>
          <p:cNvSpPr/>
          <p:nvPr/>
        </p:nvSpPr>
        <p:spPr>
          <a:xfrm>
            <a:off x="3442394" y="3674268"/>
            <a:ext cx="1093589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4535983" y="3674268"/>
            <a:ext cx="113094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ectangle 22"/>
          <p:cNvSpPr/>
          <p:nvPr/>
        </p:nvSpPr>
        <p:spPr>
          <a:xfrm>
            <a:off x="5666928" y="3674268"/>
            <a:ext cx="114329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Rectangle 23"/>
          <p:cNvSpPr/>
          <p:nvPr/>
        </p:nvSpPr>
        <p:spPr>
          <a:xfrm>
            <a:off x="6810226" y="3674268"/>
            <a:ext cx="114329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ectangle 24"/>
          <p:cNvSpPr/>
          <p:nvPr/>
        </p:nvSpPr>
        <p:spPr>
          <a:xfrm>
            <a:off x="7953523" y="3674268"/>
            <a:ext cx="113094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ectangle 25"/>
          <p:cNvSpPr/>
          <p:nvPr/>
        </p:nvSpPr>
        <p:spPr>
          <a:xfrm>
            <a:off x="9084468" y="3674268"/>
            <a:ext cx="1193006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Rectangle 26"/>
          <p:cNvSpPr/>
          <p:nvPr/>
        </p:nvSpPr>
        <p:spPr>
          <a:xfrm>
            <a:off x="10277475" y="3674268"/>
            <a:ext cx="134302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Rectangle 27"/>
          <p:cNvSpPr/>
          <p:nvPr/>
        </p:nvSpPr>
        <p:spPr>
          <a:xfrm>
            <a:off x="571500" y="4112418"/>
            <a:ext cx="287089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ectangle 28"/>
          <p:cNvSpPr/>
          <p:nvPr/>
        </p:nvSpPr>
        <p:spPr>
          <a:xfrm>
            <a:off x="3442394" y="4112418"/>
            <a:ext cx="1093589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ectangle 29"/>
          <p:cNvSpPr/>
          <p:nvPr/>
        </p:nvSpPr>
        <p:spPr>
          <a:xfrm>
            <a:off x="4535983" y="4112418"/>
            <a:ext cx="113094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ectangle 30"/>
          <p:cNvSpPr/>
          <p:nvPr/>
        </p:nvSpPr>
        <p:spPr>
          <a:xfrm>
            <a:off x="5666928" y="4112418"/>
            <a:ext cx="114329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ectangle 31"/>
          <p:cNvSpPr/>
          <p:nvPr/>
        </p:nvSpPr>
        <p:spPr>
          <a:xfrm>
            <a:off x="6810226" y="4112418"/>
            <a:ext cx="114329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ectangle 32"/>
          <p:cNvSpPr/>
          <p:nvPr/>
        </p:nvSpPr>
        <p:spPr>
          <a:xfrm>
            <a:off x="7953523" y="4112418"/>
            <a:ext cx="113094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Rectangle 33"/>
          <p:cNvSpPr/>
          <p:nvPr/>
        </p:nvSpPr>
        <p:spPr>
          <a:xfrm>
            <a:off x="9084468" y="4112418"/>
            <a:ext cx="1193006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Rectangle 34"/>
          <p:cNvSpPr/>
          <p:nvPr/>
        </p:nvSpPr>
        <p:spPr>
          <a:xfrm>
            <a:off x="10277475" y="4112418"/>
            <a:ext cx="134302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Rectangle 35"/>
          <p:cNvSpPr/>
          <p:nvPr/>
        </p:nvSpPr>
        <p:spPr>
          <a:xfrm>
            <a:off x="571500" y="4550568"/>
            <a:ext cx="287089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ectangle 36"/>
          <p:cNvSpPr/>
          <p:nvPr/>
        </p:nvSpPr>
        <p:spPr>
          <a:xfrm>
            <a:off x="3442394" y="4550568"/>
            <a:ext cx="1093589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Rectangle 37"/>
          <p:cNvSpPr/>
          <p:nvPr/>
        </p:nvSpPr>
        <p:spPr>
          <a:xfrm>
            <a:off x="4535983" y="4550568"/>
            <a:ext cx="113094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Rectangle 38"/>
          <p:cNvSpPr/>
          <p:nvPr/>
        </p:nvSpPr>
        <p:spPr>
          <a:xfrm>
            <a:off x="5666928" y="4550568"/>
            <a:ext cx="114329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Rectangle 39"/>
          <p:cNvSpPr/>
          <p:nvPr/>
        </p:nvSpPr>
        <p:spPr>
          <a:xfrm>
            <a:off x="6810226" y="4550568"/>
            <a:ext cx="114329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Rectangle 40"/>
          <p:cNvSpPr/>
          <p:nvPr/>
        </p:nvSpPr>
        <p:spPr>
          <a:xfrm>
            <a:off x="7953523" y="4550568"/>
            <a:ext cx="113094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Rectangle 41"/>
          <p:cNvSpPr/>
          <p:nvPr/>
        </p:nvSpPr>
        <p:spPr>
          <a:xfrm>
            <a:off x="9084468" y="4550568"/>
            <a:ext cx="1193006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3" name="Rectangle 42"/>
          <p:cNvSpPr/>
          <p:nvPr/>
        </p:nvSpPr>
        <p:spPr>
          <a:xfrm>
            <a:off x="10277475" y="4550568"/>
            <a:ext cx="134302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Rectangle 43"/>
          <p:cNvSpPr/>
          <p:nvPr/>
        </p:nvSpPr>
        <p:spPr>
          <a:xfrm>
            <a:off x="571500" y="4988718"/>
            <a:ext cx="287089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5" name="Rectangle 44"/>
          <p:cNvSpPr/>
          <p:nvPr/>
        </p:nvSpPr>
        <p:spPr>
          <a:xfrm>
            <a:off x="3442394" y="4988718"/>
            <a:ext cx="1093589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Rectangle 45"/>
          <p:cNvSpPr/>
          <p:nvPr/>
        </p:nvSpPr>
        <p:spPr>
          <a:xfrm>
            <a:off x="4535983" y="4988718"/>
            <a:ext cx="113094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7" name="Rectangle 46"/>
          <p:cNvSpPr/>
          <p:nvPr/>
        </p:nvSpPr>
        <p:spPr>
          <a:xfrm>
            <a:off x="5666928" y="4988718"/>
            <a:ext cx="114329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8" name="Rectangle 47"/>
          <p:cNvSpPr/>
          <p:nvPr/>
        </p:nvSpPr>
        <p:spPr>
          <a:xfrm>
            <a:off x="6810226" y="4988718"/>
            <a:ext cx="114329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9" name="Rectangle 48"/>
          <p:cNvSpPr/>
          <p:nvPr/>
        </p:nvSpPr>
        <p:spPr>
          <a:xfrm>
            <a:off x="7953523" y="4988718"/>
            <a:ext cx="113094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0" name="Rectangle 49"/>
          <p:cNvSpPr/>
          <p:nvPr/>
        </p:nvSpPr>
        <p:spPr>
          <a:xfrm>
            <a:off x="9084468" y="4988718"/>
            <a:ext cx="1193006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1" name="Rectangle 50"/>
          <p:cNvSpPr/>
          <p:nvPr/>
        </p:nvSpPr>
        <p:spPr>
          <a:xfrm>
            <a:off x="10277475" y="4988718"/>
            <a:ext cx="134302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2" name="Rectangle 51"/>
          <p:cNvSpPr/>
          <p:nvPr/>
        </p:nvSpPr>
        <p:spPr>
          <a:xfrm>
            <a:off x="571500" y="5426868"/>
            <a:ext cx="287089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3" name="Rectangle 52"/>
          <p:cNvSpPr/>
          <p:nvPr/>
        </p:nvSpPr>
        <p:spPr>
          <a:xfrm>
            <a:off x="3442394" y="5426868"/>
            <a:ext cx="1093589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4" name="Rectangle 53"/>
          <p:cNvSpPr/>
          <p:nvPr/>
        </p:nvSpPr>
        <p:spPr>
          <a:xfrm>
            <a:off x="4535983" y="5426868"/>
            <a:ext cx="113094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5" name="Rectangle 54"/>
          <p:cNvSpPr/>
          <p:nvPr/>
        </p:nvSpPr>
        <p:spPr>
          <a:xfrm>
            <a:off x="5666928" y="5426868"/>
            <a:ext cx="114329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6" name="Rectangle 55"/>
          <p:cNvSpPr/>
          <p:nvPr/>
        </p:nvSpPr>
        <p:spPr>
          <a:xfrm>
            <a:off x="6810226" y="5426868"/>
            <a:ext cx="114329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7" name="Rectangle 56"/>
          <p:cNvSpPr/>
          <p:nvPr/>
        </p:nvSpPr>
        <p:spPr>
          <a:xfrm>
            <a:off x="7953523" y="5426868"/>
            <a:ext cx="113094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8" name="Rectangle 57"/>
          <p:cNvSpPr/>
          <p:nvPr/>
        </p:nvSpPr>
        <p:spPr>
          <a:xfrm>
            <a:off x="9084468" y="5426868"/>
            <a:ext cx="1193006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9" name="Rectangle 58"/>
          <p:cNvSpPr/>
          <p:nvPr/>
        </p:nvSpPr>
        <p:spPr>
          <a:xfrm>
            <a:off x="10277475" y="5426868"/>
            <a:ext cx="134302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0" name="TextBox 59"/>
          <p:cNvSpPr txBox="1"/>
          <p:nvPr/>
        </p:nvSpPr>
        <p:spPr>
          <a:xfrm>
            <a:off x="571500" y="476250"/>
            <a:ext cx="11601450" cy="542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700" b="1" i="0" u="none" dirty="0">
                <a:solidFill>
                  <a:srgbClr val="0F172A"/>
                </a:solidFill>
                <a:latin typeface="Poppins"/>
              </a:rPr>
              <a:t>6-Month Financial Forecast (£)</a:t>
            </a:r>
          </a:p>
        </p:txBody>
      </p:sp>
      <p:sp>
        <p:nvSpPr>
          <p:cNvPr id="61" name="Rectangle 60"/>
          <p:cNvSpPr/>
          <p:nvPr/>
        </p:nvSpPr>
        <p:spPr>
          <a:xfrm>
            <a:off x="571500" y="1114425"/>
            <a:ext cx="11049000" cy="19050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2628900"/>
            <a:ext cx="3524250" cy="254317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3875" y="2628900"/>
            <a:ext cx="3524250" cy="2543175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6250" y="2628900"/>
            <a:ext cx="3524250" cy="2543175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7725" y="2905125"/>
            <a:ext cx="619125" cy="6191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47725" y="3695700"/>
            <a:ext cx="3120390" cy="24622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600" b="1" i="0" u="none" dirty="0">
                <a:solidFill>
                  <a:srgbClr val="0F172A"/>
                </a:solidFill>
                <a:latin typeface="Poppins"/>
              </a:rPr>
              <a:t>Technology &amp; Connectivity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47725" y="4095750"/>
            <a:ext cx="2971800" cy="81009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200" b="0" i="0" u="none" dirty="0" err="1">
                <a:solidFill>
                  <a:srgbClr val="475569"/>
                </a:solidFill>
                <a:latin typeface="Inter"/>
              </a:rPr>
              <a:t>Starlink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 Mobility Wi-Fi for uninterrupted London cloud POS connectivity (Square/</a:t>
            </a:r>
            <a:r>
              <a:rPr sz="1200" b="0" i="0" u="none" dirty="0" err="1">
                <a:solidFill>
                  <a:srgbClr val="475569"/>
                </a:solidFill>
                <a:latin typeface="Inter"/>
              </a:rPr>
              <a:t>Zettle</a:t>
            </a:r>
            <a:r>
              <a:rPr sz="1200" b="0" i="0" u="none" dirty="0">
                <a:solidFill>
                  <a:srgbClr val="475569"/>
                </a:solidFill>
                <a:latin typeface="Inter"/>
              </a:rPr>
              <a:t>). Multi-zone PA audio system with GPS-triggered tour narration.</a:t>
            </a:r>
          </a:p>
        </p:txBody>
      </p:sp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100" y="2905125"/>
            <a:ext cx="619125" cy="61912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610100" y="3695700"/>
            <a:ext cx="3120390" cy="24622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600" b="1" i="0" u="none" dirty="0">
                <a:solidFill>
                  <a:srgbClr val="0F172A"/>
                </a:solidFill>
                <a:latin typeface="Poppins"/>
              </a:rPr>
              <a:t>Eco Power Engineering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610100" y="4095750"/>
            <a:ext cx="2971800" cy="81009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200" b="0" i="0" u="none" dirty="0">
                <a:solidFill>
                  <a:srgbClr val="475569"/>
                </a:solidFill>
                <a:latin typeface="Inter"/>
              </a:rPr>
              <a:t>On-board LiFePO4 Lithium Iron Phosphate battery pack powers coffee machinery during 30-min stops without noisy, high-emission diesel generators.</a:t>
            </a:r>
          </a:p>
        </p:txBody>
      </p:sp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72475" y="2905125"/>
            <a:ext cx="619125" cy="619125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8372475" y="3695700"/>
            <a:ext cx="3120390" cy="24622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600" b="1" i="0" u="none" dirty="0">
                <a:solidFill>
                  <a:srgbClr val="0F172A"/>
                </a:solidFill>
                <a:latin typeface="Poppins"/>
              </a:rPr>
              <a:t>Depot &amp; Fleet Maintenance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372475" y="4095750"/>
            <a:ext cx="2971800" cy="81009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200" b="0" i="0" u="none" dirty="0">
                <a:solidFill>
                  <a:srgbClr val="475569"/>
                </a:solidFill>
                <a:latin typeface="Inter"/>
              </a:rPr>
              <a:t>Central East London rented depot for overnight storage, restocking &amp; washing. Preventative servicing contract ensures uninterrupted daily operations.</a:t>
            </a:r>
          </a:p>
        </p:txBody>
      </p:sp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85837" y="3043237"/>
            <a:ext cx="342900" cy="34290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4400" y="3043237"/>
            <a:ext cx="390525" cy="342900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467725" y="3043237"/>
            <a:ext cx="428625" cy="342900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571500" y="476250"/>
            <a:ext cx="11601450" cy="542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0F172A"/>
                </a:solidFill>
                <a:latin typeface="Poppins"/>
              </a:rPr>
              <a:t>Operations, Tech &amp; HR Plan</a:t>
            </a:r>
          </a:p>
        </p:txBody>
      </p:sp>
      <p:sp>
        <p:nvSpPr>
          <p:cNvPr id="19" name="Rectangle 18"/>
          <p:cNvSpPr/>
          <p:nvPr/>
        </p:nvSpPr>
        <p:spPr>
          <a:xfrm>
            <a:off x="571500" y="1114425"/>
            <a:ext cx="11049000" cy="19050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5B1FC96-0749-41C9-BAED-E089E7714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image.png">
            <a:extLst>
              <a:ext uri="{FF2B5EF4-FFF2-40B4-BE49-F238E27FC236}">
                <a16:creationId xmlns:a16="http://schemas.microsoft.com/office/drawing/2014/main" id="{11117007-A635-D93E-B478-4F13E74069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285" b="-1"/>
          <a:stretch>
            <a:fillRect/>
          </a:stretch>
        </p:blipFill>
        <p:spPr>
          <a:xfrm>
            <a:off x="5" y="10"/>
            <a:ext cx="6095995" cy="4196271"/>
          </a:xfrm>
          <a:custGeom>
            <a:avLst/>
            <a:gdLst/>
            <a:ahLst/>
            <a:cxnLst/>
            <a:rect l="l" t="t" r="r" b="b"/>
            <a:pathLst>
              <a:path w="6005375" h="4196281">
                <a:moveTo>
                  <a:pt x="0" y="0"/>
                </a:moveTo>
                <a:lnTo>
                  <a:pt x="6000672" y="0"/>
                </a:lnTo>
                <a:lnTo>
                  <a:pt x="5998730" y="19709"/>
                </a:lnTo>
                <a:cubicBezTo>
                  <a:pt x="6001245" y="280059"/>
                  <a:pt x="5986415" y="540409"/>
                  <a:pt x="5999656" y="800631"/>
                </a:cubicBezTo>
                <a:cubicBezTo>
                  <a:pt x="6009855" y="1001996"/>
                  <a:pt x="6003364" y="1203233"/>
                  <a:pt x="5999656" y="1404471"/>
                </a:cubicBezTo>
                <a:cubicBezTo>
                  <a:pt x="5992506" y="1790420"/>
                  <a:pt x="6003364" y="2175860"/>
                  <a:pt x="5998730" y="2561300"/>
                </a:cubicBezTo>
                <a:cubicBezTo>
                  <a:pt x="5996744" y="2732154"/>
                  <a:pt x="5998994" y="2902754"/>
                  <a:pt x="6003364" y="3073609"/>
                </a:cubicBezTo>
                <a:cubicBezTo>
                  <a:pt x="6009720" y="3317560"/>
                  <a:pt x="5999923" y="3561638"/>
                  <a:pt x="5989197" y="3805463"/>
                </a:cubicBezTo>
                <a:cubicBezTo>
                  <a:pt x="5985594" y="3872508"/>
                  <a:pt x="5984647" y="3939633"/>
                  <a:pt x="5986348" y="4006695"/>
                </a:cubicBezTo>
                <a:lnTo>
                  <a:pt x="5997254" y="4174633"/>
                </a:lnTo>
                <a:lnTo>
                  <a:pt x="5951601" y="4176620"/>
                </a:lnTo>
                <a:cubicBezTo>
                  <a:pt x="5886702" y="4176651"/>
                  <a:pt x="5821788" y="4174749"/>
                  <a:pt x="5756905" y="4173480"/>
                </a:cubicBezTo>
                <a:cubicBezTo>
                  <a:pt x="5518559" y="4169040"/>
                  <a:pt x="5280086" y="4173480"/>
                  <a:pt x="5042247" y="4150774"/>
                </a:cubicBezTo>
                <a:cubicBezTo>
                  <a:pt x="4977618" y="4144622"/>
                  <a:pt x="4912546" y="4140690"/>
                  <a:pt x="4847600" y="4141467"/>
                </a:cubicBezTo>
                <a:cubicBezTo>
                  <a:pt x="4782655" y="4142244"/>
                  <a:pt x="4717835" y="4147730"/>
                  <a:pt x="4653713" y="4160414"/>
                </a:cubicBezTo>
                <a:cubicBezTo>
                  <a:pt x="4446571" y="4200625"/>
                  <a:pt x="4238796" y="4203162"/>
                  <a:pt x="4029497" y="4186925"/>
                </a:cubicBezTo>
                <a:cubicBezTo>
                  <a:pt x="3943621" y="4180203"/>
                  <a:pt x="3857746" y="4169040"/>
                  <a:pt x="3771489" y="4171196"/>
                </a:cubicBezTo>
                <a:cubicBezTo>
                  <a:pt x="3623585" y="4175129"/>
                  <a:pt x="3475554" y="4167137"/>
                  <a:pt x="3327523" y="4169167"/>
                </a:cubicBezTo>
                <a:cubicBezTo>
                  <a:pt x="3323528" y="4169738"/>
                  <a:pt x="3319443" y="4169205"/>
                  <a:pt x="3315727" y="4167645"/>
                </a:cubicBezTo>
                <a:cubicBezTo>
                  <a:pt x="3278941" y="4142402"/>
                  <a:pt x="3238603" y="4152169"/>
                  <a:pt x="3200549" y="4158765"/>
                </a:cubicBezTo>
                <a:cubicBezTo>
                  <a:pt x="3074082" y="4180710"/>
                  <a:pt x="2947742" y="4191492"/>
                  <a:pt x="2819246" y="4174494"/>
                </a:cubicBezTo>
                <a:cubicBezTo>
                  <a:pt x="2696546" y="4156698"/>
                  <a:pt x="2572096" y="4154478"/>
                  <a:pt x="2448851" y="4167898"/>
                </a:cubicBezTo>
                <a:cubicBezTo>
                  <a:pt x="2279383" y="4187687"/>
                  <a:pt x="2110549" y="4183501"/>
                  <a:pt x="1941462" y="4167898"/>
                </a:cubicBezTo>
                <a:cubicBezTo>
                  <a:pt x="1872837" y="4161556"/>
                  <a:pt x="1803198" y="4150774"/>
                  <a:pt x="1735208" y="4166630"/>
                </a:cubicBezTo>
                <a:cubicBezTo>
                  <a:pt x="1651489" y="4186038"/>
                  <a:pt x="1568023" y="4179695"/>
                  <a:pt x="1484050" y="4175382"/>
                </a:cubicBezTo>
                <a:cubicBezTo>
                  <a:pt x="1377752" y="4169801"/>
                  <a:pt x="1271708" y="4153692"/>
                  <a:pt x="1165029" y="4166376"/>
                </a:cubicBezTo>
                <a:cubicBezTo>
                  <a:pt x="1115685" y="4172211"/>
                  <a:pt x="1066722" y="4181471"/>
                  <a:pt x="1016744" y="4179061"/>
                </a:cubicBezTo>
                <a:cubicBezTo>
                  <a:pt x="878481" y="4172719"/>
                  <a:pt x="740344" y="4165235"/>
                  <a:pt x="601826" y="4166376"/>
                </a:cubicBezTo>
                <a:cubicBezTo>
                  <a:pt x="543857" y="4166757"/>
                  <a:pt x="486268" y="4168659"/>
                  <a:pt x="428553" y="4172845"/>
                </a:cubicBezTo>
                <a:cubicBezTo>
                  <a:pt x="320859" y="4180710"/>
                  <a:pt x="213546" y="4170055"/>
                  <a:pt x="106234" y="4166249"/>
                </a:cubicBezTo>
                <a:lnTo>
                  <a:pt x="0" y="4171008"/>
                </a:lnTo>
                <a:close/>
              </a:path>
            </a:pathLst>
          </a:cu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440D82E-D4F0-6771-24D8-0D2812C616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8" r="7008" b="2"/>
          <a:stretch>
            <a:fillRect/>
          </a:stretch>
        </p:blipFill>
        <p:spPr>
          <a:xfrm>
            <a:off x="4791503" y="85313"/>
            <a:ext cx="6172195" cy="41876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sketch line">
            <a:extLst>
              <a:ext uri="{FF2B5EF4-FFF2-40B4-BE49-F238E27FC236}">
                <a16:creationId xmlns:a16="http://schemas.microsoft.com/office/drawing/2014/main" id="{63C1A86C-B1A8-4AEC-B001-595C91716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89020" y="5404538"/>
            <a:ext cx="1554480" cy="18288"/>
          </a:xfrm>
          <a:custGeom>
            <a:avLst/>
            <a:gdLst>
              <a:gd name="csX0" fmla="*/ 0 w 1554480"/>
              <a:gd name="csY0" fmla="*/ 0 h 18288"/>
              <a:gd name="csX1" fmla="*/ 549250 w 1554480"/>
              <a:gd name="csY1" fmla="*/ 0 h 18288"/>
              <a:gd name="csX2" fmla="*/ 1082954 w 1554480"/>
              <a:gd name="csY2" fmla="*/ 0 h 18288"/>
              <a:gd name="csX3" fmla="*/ 1554480 w 1554480"/>
              <a:gd name="csY3" fmla="*/ 0 h 18288"/>
              <a:gd name="csX4" fmla="*/ 1554480 w 1554480"/>
              <a:gd name="csY4" fmla="*/ 18288 h 18288"/>
              <a:gd name="csX5" fmla="*/ 1067410 w 1554480"/>
              <a:gd name="csY5" fmla="*/ 18288 h 18288"/>
              <a:gd name="csX6" fmla="*/ 549250 w 1554480"/>
              <a:gd name="csY6" fmla="*/ 18288 h 18288"/>
              <a:gd name="csX7" fmla="*/ 0 w 1554480"/>
              <a:gd name="csY7" fmla="*/ 18288 h 18288"/>
              <a:gd name="csX8" fmla="*/ 0 w 1554480"/>
              <a:gd name="csY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91944E-05DD-566D-79CB-BE04213DAB52}"/>
              </a:ext>
            </a:extLst>
          </p:cNvPr>
          <p:cNvSpPr txBox="1"/>
          <p:nvPr/>
        </p:nvSpPr>
        <p:spPr>
          <a:xfrm>
            <a:off x="4654294" y="4562856"/>
            <a:ext cx="6903721" cy="1600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/>
              <a:t>Thank you for your attention, is my pleasure  to answer if you have any question.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BF2CEAA-096C-A017-3014-D419EE29D9B4}"/>
              </a:ext>
            </a:extLst>
          </p:cNvPr>
          <p:cNvSpPr txBox="1"/>
          <p:nvPr/>
        </p:nvSpPr>
        <p:spPr>
          <a:xfrm>
            <a:off x="5181600" y="251460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2441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Laurentiu Bulai</cp:lastModifiedBy>
  <cp:revision>4</cp:revision>
  <dcterms:created xsi:type="dcterms:W3CDTF">2013-01-27T09:14:16Z</dcterms:created>
  <dcterms:modified xsi:type="dcterms:W3CDTF">2026-08-09T14:25:45Z</dcterms:modified>
  <cp:category/>
</cp:coreProperties>
</file>