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331" r:id="rId3"/>
    <p:sldId id="304" r:id="rId4"/>
    <p:sldId id="324" r:id="rId5"/>
    <p:sldId id="332" r:id="rId6"/>
    <p:sldId id="325" r:id="rId7"/>
    <p:sldId id="326" r:id="rId8"/>
    <p:sldId id="305" r:id="rId9"/>
    <p:sldId id="307" r:id="rId10"/>
    <p:sldId id="330" r:id="rId11"/>
    <p:sldId id="309" r:id="rId12"/>
    <p:sldId id="333" r:id="rId13"/>
    <p:sldId id="334" r:id="rId14"/>
    <p:sldId id="328" r:id="rId15"/>
    <p:sldId id="329" r:id="rId16"/>
    <p:sldId id="308" r:id="rId17"/>
    <p:sldId id="310" r:id="rId18"/>
    <p:sldId id="311" r:id="rId19"/>
    <p:sldId id="312" r:id="rId20"/>
    <p:sldId id="316" r:id="rId21"/>
    <p:sldId id="313" r:id="rId22"/>
    <p:sldId id="314" r:id="rId23"/>
    <p:sldId id="318" r:id="rId24"/>
    <p:sldId id="319" r:id="rId25"/>
    <p:sldId id="320" r:id="rId26"/>
    <p:sldId id="323" r:id="rId27"/>
    <p:sldId id="321" r:id="rId28"/>
    <p:sldId id="335" r:id="rId29"/>
    <p:sldId id="337" r:id="rId30"/>
    <p:sldId id="327" r:id="rId31"/>
    <p:sldId id="338" r:id="rId32"/>
    <p:sldId id="31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9" d="100"/>
          <a:sy n="59" d="100"/>
        </p:scale>
        <p:origin x="84" y="10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4D6494-FCDA-4B4D-B191-3D37948A1F1E}" type="datetimeFigureOut">
              <a:rPr lang="en-GB" smtClean="0"/>
              <a:t>23/10/2019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CCADE-D9B5-488A-8E8C-CF9E2E92497E}" type="slidenum">
              <a:rPr lang="en-GB" smtClean="0"/>
              <a:t>‹#›</a:t>
            </a:fld>
            <a:endParaRPr lang="en-GB"/>
          </a:p>
        </p:txBody>
      </p:sp>
    </p:spTree>
    <p:extLst>
      <p:ext uri="{BB962C8B-B14F-4D97-AF65-F5344CB8AC3E}">
        <p14:creationId xmlns:p14="http://schemas.microsoft.com/office/powerpoint/2010/main" val="1528099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3</a:t>
            </a:fld>
            <a:endParaRPr lang="en-GB" altLang="en-US" smtClean="0">
              <a:solidFill>
                <a:srgbClr val="000000"/>
              </a:solidFill>
            </a:endParaRPr>
          </a:p>
        </p:txBody>
      </p:sp>
    </p:spTree>
    <p:extLst>
      <p:ext uri="{BB962C8B-B14F-4D97-AF65-F5344CB8AC3E}">
        <p14:creationId xmlns:p14="http://schemas.microsoft.com/office/powerpoint/2010/main" val="800820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4</a:t>
            </a:fld>
            <a:endParaRPr lang="en-GB" altLang="en-US" smtClean="0">
              <a:solidFill>
                <a:srgbClr val="000000"/>
              </a:solidFill>
            </a:endParaRPr>
          </a:p>
        </p:txBody>
      </p:sp>
    </p:spTree>
    <p:extLst>
      <p:ext uri="{BB962C8B-B14F-4D97-AF65-F5344CB8AC3E}">
        <p14:creationId xmlns:p14="http://schemas.microsoft.com/office/powerpoint/2010/main" val="490688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6</a:t>
            </a:fld>
            <a:endParaRPr lang="en-GB" altLang="en-US" smtClean="0">
              <a:solidFill>
                <a:srgbClr val="000000"/>
              </a:solidFill>
            </a:endParaRPr>
          </a:p>
        </p:txBody>
      </p:sp>
    </p:spTree>
    <p:extLst>
      <p:ext uri="{BB962C8B-B14F-4D97-AF65-F5344CB8AC3E}">
        <p14:creationId xmlns:p14="http://schemas.microsoft.com/office/powerpoint/2010/main" val="934734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Responding to ant-Huguenot feeling, in 1701 the novelist Daniel Defoe - best known for the </a:t>
            </a:r>
            <a:r>
              <a:rPr lang="en-GB" sz="1200" i="1" kern="1200" dirty="0" smtClean="0">
                <a:solidFill>
                  <a:schemeClr val="tx1"/>
                </a:solidFill>
                <a:effectLst/>
                <a:latin typeface="+mn-lt"/>
                <a:ea typeface="+mn-ea"/>
                <a:cs typeface="+mn-cs"/>
              </a:rPr>
              <a:t>Robinson Crusoe </a:t>
            </a:r>
            <a:r>
              <a:rPr lang="en-GB" sz="1200" kern="1200" dirty="0" smtClean="0">
                <a:solidFill>
                  <a:schemeClr val="tx1"/>
                </a:solidFill>
                <a:effectLst/>
                <a:latin typeface="+mn-lt"/>
                <a:ea typeface="+mn-ea"/>
                <a:cs typeface="+mn-cs"/>
              </a:rPr>
              <a:t>stories - wrote a satire entitled ‘The True-Born Englishman,’ which commented</a:t>
            </a:r>
            <a:r>
              <a:rPr lang="en-GB" sz="1200" kern="1200" baseline="0" dirty="0" smtClean="0">
                <a:solidFill>
                  <a:schemeClr val="tx1"/>
                </a:solidFill>
                <a:effectLst/>
                <a:latin typeface="+mn-lt"/>
                <a:ea typeface="+mn-ea"/>
                <a:cs typeface="+mn-cs"/>
              </a:rPr>
              <a:t> on the history of migration in-and-out of the British isles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As Defoe points out, the Englishman – and</a:t>
            </a:r>
            <a:r>
              <a:rPr lang="en-GB" sz="1200" kern="1200" baseline="0" dirty="0" smtClean="0">
                <a:solidFill>
                  <a:schemeClr val="tx1"/>
                </a:solidFill>
                <a:effectLst/>
                <a:latin typeface="+mn-lt"/>
                <a:ea typeface="+mn-ea"/>
                <a:cs typeface="+mn-cs"/>
              </a:rPr>
              <a:t> the point could apply equally to Welsh, Scots or Irish identities –  </a:t>
            </a:r>
            <a:r>
              <a:rPr lang="en-GB" sz="1200" kern="1200" dirty="0" smtClean="0">
                <a:solidFill>
                  <a:schemeClr val="tx1"/>
                </a:solidFill>
                <a:effectLst/>
                <a:latin typeface="+mn-lt"/>
                <a:ea typeface="+mn-ea"/>
                <a:cs typeface="+mn-cs"/>
              </a:rPr>
              <a:t>is a “</a:t>
            </a:r>
            <a:r>
              <a:rPr lang="en-GB" sz="1200" kern="1200" dirty="0" err="1" smtClean="0">
                <a:solidFill>
                  <a:schemeClr val="tx1"/>
                </a:solidFill>
                <a:effectLst/>
                <a:latin typeface="+mn-lt"/>
                <a:ea typeface="+mn-ea"/>
                <a:cs typeface="+mn-cs"/>
              </a:rPr>
              <a:t>het’rogeneous</a:t>
            </a:r>
            <a:r>
              <a:rPr lang="en-GB" sz="1200" kern="1200" dirty="0" smtClean="0">
                <a:solidFill>
                  <a:schemeClr val="tx1"/>
                </a:solidFill>
                <a:effectLst/>
                <a:latin typeface="+mn-lt"/>
                <a:ea typeface="+mn-ea"/>
                <a:cs typeface="+mn-cs"/>
              </a:rPr>
              <a:t> thing,” a “mongrel half-bred race with neither name nor nation, speech nor fame” which was not derived in some way from a Roman, Saxon, Dane or personages</a:t>
            </a:r>
            <a:r>
              <a:rPr lang="en-GB" sz="1200" kern="1200" baseline="0" dirty="0" smtClean="0">
                <a:solidFill>
                  <a:schemeClr val="tx1"/>
                </a:solidFill>
                <a:effectLst/>
                <a:latin typeface="+mn-lt"/>
                <a:ea typeface="+mn-ea"/>
                <a:cs typeface="+mn-cs"/>
              </a:rPr>
              <a:t> of </a:t>
            </a:r>
            <a:r>
              <a:rPr lang="en-GB" sz="1200" kern="1200" dirty="0" smtClean="0">
                <a:solidFill>
                  <a:schemeClr val="tx1"/>
                </a:solidFill>
                <a:effectLst/>
                <a:latin typeface="+mn-lt"/>
                <a:ea typeface="+mn-ea"/>
                <a:cs typeface="+mn-cs"/>
              </a:rPr>
              <a:t>some other country besides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true-born Englishman’s a contradiction,” wrote Defoe, “In speech an irony, in fact a fiction,” words politicians of all stripes would do well to heed today.</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6EAD44-348C-4F80-A1D0-FEC8B2752EA6}" type="slidenum">
              <a:rPr lang="en-US" smtClean="0"/>
              <a:t>7</a:t>
            </a:fld>
            <a:endParaRPr lang="en-US"/>
          </a:p>
        </p:txBody>
      </p:sp>
    </p:spTree>
    <p:extLst>
      <p:ext uri="{BB962C8B-B14F-4D97-AF65-F5344CB8AC3E}">
        <p14:creationId xmlns:p14="http://schemas.microsoft.com/office/powerpoint/2010/main" val="350545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8</a:t>
            </a:fld>
            <a:endParaRPr lang="en-GB" altLang="en-US" dirty="0" smtClean="0">
              <a:solidFill>
                <a:srgbClr val="000000"/>
              </a:solidFill>
            </a:endParaRPr>
          </a:p>
        </p:txBody>
      </p:sp>
    </p:spTree>
    <p:extLst>
      <p:ext uri="{BB962C8B-B14F-4D97-AF65-F5344CB8AC3E}">
        <p14:creationId xmlns:p14="http://schemas.microsoft.com/office/powerpoint/2010/main" val="2344997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9</a:t>
            </a:fld>
            <a:endParaRPr lang="en-GB" altLang="en-US" dirty="0" smtClean="0">
              <a:solidFill>
                <a:srgbClr val="000000"/>
              </a:solidFill>
            </a:endParaRPr>
          </a:p>
        </p:txBody>
      </p:sp>
    </p:spTree>
    <p:extLst>
      <p:ext uri="{BB962C8B-B14F-4D97-AF65-F5344CB8AC3E}">
        <p14:creationId xmlns:p14="http://schemas.microsoft.com/office/powerpoint/2010/main" val="853861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11</a:t>
            </a:fld>
            <a:endParaRPr lang="en-GB" altLang="en-US" dirty="0" smtClean="0">
              <a:solidFill>
                <a:srgbClr val="000000"/>
              </a:solidFill>
            </a:endParaRPr>
          </a:p>
        </p:txBody>
      </p:sp>
    </p:spTree>
    <p:extLst>
      <p:ext uri="{BB962C8B-B14F-4D97-AF65-F5344CB8AC3E}">
        <p14:creationId xmlns:p14="http://schemas.microsoft.com/office/powerpoint/2010/main" val="1110440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16</a:t>
            </a:fld>
            <a:endParaRPr lang="en-GB" altLang="en-US" smtClean="0">
              <a:solidFill>
                <a:srgbClr val="000000"/>
              </a:solidFill>
            </a:endParaRPr>
          </a:p>
        </p:txBody>
      </p:sp>
    </p:spTree>
    <p:extLst>
      <p:ext uri="{BB962C8B-B14F-4D97-AF65-F5344CB8AC3E}">
        <p14:creationId xmlns:p14="http://schemas.microsoft.com/office/powerpoint/2010/main" val="315918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17</a:t>
            </a:fld>
            <a:endParaRPr lang="en-GB" altLang="en-US" smtClean="0">
              <a:solidFill>
                <a:srgbClr val="000000"/>
              </a:solidFill>
            </a:endParaRPr>
          </a:p>
        </p:txBody>
      </p:sp>
    </p:spTree>
    <p:extLst>
      <p:ext uri="{BB962C8B-B14F-4D97-AF65-F5344CB8AC3E}">
        <p14:creationId xmlns:p14="http://schemas.microsoft.com/office/powerpoint/2010/main" val="3172287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18</a:t>
            </a:fld>
            <a:endParaRPr lang="en-GB" altLang="en-US" smtClean="0">
              <a:solidFill>
                <a:srgbClr val="000000"/>
              </a:solidFill>
            </a:endParaRPr>
          </a:p>
        </p:txBody>
      </p:sp>
    </p:spTree>
    <p:extLst>
      <p:ext uri="{BB962C8B-B14F-4D97-AF65-F5344CB8AC3E}">
        <p14:creationId xmlns:p14="http://schemas.microsoft.com/office/powerpoint/2010/main" val="633914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19</a:t>
            </a:fld>
            <a:endParaRPr lang="en-GB" altLang="en-US" smtClean="0">
              <a:solidFill>
                <a:srgbClr val="000000"/>
              </a:solidFill>
            </a:endParaRPr>
          </a:p>
        </p:txBody>
      </p:sp>
    </p:spTree>
    <p:extLst>
      <p:ext uri="{BB962C8B-B14F-4D97-AF65-F5344CB8AC3E}">
        <p14:creationId xmlns:p14="http://schemas.microsoft.com/office/powerpoint/2010/main" val="2834093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25</a:t>
            </a:fld>
            <a:endParaRPr lang="en-GB" dirty="0"/>
          </a:p>
        </p:txBody>
      </p:sp>
    </p:spTree>
    <p:extLst>
      <p:ext uri="{BB962C8B-B14F-4D97-AF65-F5344CB8AC3E}">
        <p14:creationId xmlns:p14="http://schemas.microsoft.com/office/powerpoint/2010/main" val="3991505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10/23/2019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7.xml"/><Relationship Id="rId1" Type="http://schemas.openxmlformats.org/officeDocument/2006/relationships/video" Target="https://www.youtube.com/embed/Ltx6-_RwUiA"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TDpi0BlnBXs"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Inventing Traditions? Heritage and National Identities</a:t>
            </a:r>
          </a:p>
        </p:txBody>
      </p:sp>
      <p:sp>
        <p:nvSpPr>
          <p:cNvPr id="3" name="Subtitle 2"/>
          <p:cNvSpPr>
            <a:spLocks noGrp="1"/>
          </p:cNvSpPr>
          <p:nvPr>
            <p:ph type="subTitle" idx="1"/>
          </p:nvPr>
        </p:nvSpPr>
        <p:spPr>
          <a:xfrm>
            <a:off x="1371600" y="3628501"/>
            <a:ext cx="9448800" cy="685800"/>
          </a:xfrm>
        </p:spPr>
        <p:txBody>
          <a:bodyPr>
            <a:normAutofit fontScale="92500" lnSpcReduction="10000"/>
          </a:bodyPr>
          <a:lstStyle/>
          <a:p>
            <a:r>
              <a:rPr lang="en-GB" dirty="0" smtClean="0"/>
              <a:t>Week 3</a:t>
            </a:r>
          </a:p>
          <a:p>
            <a:r>
              <a:rPr lang="en-GB" dirty="0" smtClean="0"/>
              <a:t>Alexander Scott</a:t>
            </a:r>
            <a:endParaRPr lang="en-GB" dirty="0"/>
          </a:p>
        </p:txBody>
      </p:sp>
    </p:spTree>
    <p:extLst>
      <p:ext uri="{BB962C8B-B14F-4D97-AF65-F5344CB8AC3E}">
        <p14:creationId xmlns:p14="http://schemas.microsoft.com/office/powerpoint/2010/main" val="15900751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8100" y="650073"/>
            <a:ext cx="10591800" cy="1293028"/>
          </a:xfrm>
        </p:spPr>
        <p:txBody>
          <a:bodyPr>
            <a:normAutofit fontScale="90000"/>
          </a:bodyPr>
          <a:lstStyle/>
          <a:p>
            <a:r>
              <a:rPr lang="en-GB" dirty="0"/>
              <a:t>Benedict </a:t>
            </a:r>
            <a:r>
              <a:rPr lang="en-GB" dirty="0" smtClean="0"/>
              <a:t>Anderson, </a:t>
            </a:r>
            <a:r>
              <a:rPr lang="en-GB" i="1" dirty="0"/>
              <a:t>Imagined </a:t>
            </a:r>
            <a:r>
              <a:rPr lang="en-GB" i="1" dirty="0" smtClean="0"/>
              <a:t>Communities: Reflections </a:t>
            </a:r>
            <a:r>
              <a:rPr lang="en-GB" i="1" dirty="0"/>
              <a:t>on the Origin and Spread of </a:t>
            </a:r>
            <a:r>
              <a:rPr lang="en-GB" i="1" dirty="0" smtClean="0"/>
              <a:t>Nationalism </a:t>
            </a:r>
            <a:r>
              <a:rPr lang="en-GB" sz="2700" dirty="0" smtClean="0"/>
              <a:t>(1983; revised 1991, 2006)</a:t>
            </a:r>
            <a:r>
              <a:rPr lang="en-GB" sz="2700" i="1" dirty="0" smtClean="0"/>
              <a:t> </a:t>
            </a:r>
            <a:endParaRPr lang="en-GB" dirty="0"/>
          </a:p>
        </p:txBody>
      </p:sp>
      <p:sp>
        <p:nvSpPr>
          <p:cNvPr id="3" name="Content Placeholder 2"/>
          <p:cNvSpPr>
            <a:spLocks noGrp="1"/>
          </p:cNvSpPr>
          <p:nvPr>
            <p:ph idx="1"/>
          </p:nvPr>
        </p:nvSpPr>
        <p:spPr>
          <a:xfrm>
            <a:off x="685800" y="2194561"/>
            <a:ext cx="7391400" cy="3672840"/>
          </a:xfrm>
        </p:spPr>
        <p:txBody>
          <a:bodyPr>
            <a:normAutofit/>
          </a:bodyPr>
          <a:lstStyle/>
          <a:p>
            <a:pPr marL="0" indent="0" algn="just">
              <a:buNone/>
            </a:pPr>
            <a:r>
              <a:rPr lang="en-GB" sz="2400" dirty="0" smtClean="0"/>
              <a:t>“My </a:t>
            </a:r>
            <a:r>
              <a:rPr lang="en-GB" sz="2400" dirty="0"/>
              <a:t>point of departure </a:t>
            </a:r>
            <a:r>
              <a:rPr lang="en-GB" sz="2400" dirty="0" smtClean="0"/>
              <a:t>is that </a:t>
            </a:r>
            <a:r>
              <a:rPr lang="en-GB" sz="2400" dirty="0"/>
              <a:t>nationality, or, as one might prefer to put it in </a:t>
            </a:r>
            <a:r>
              <a:rPr lang="en-GB" sz="2400" dirty="0" smtClean="0"/>
              <a:t>view of </a:t>
            </a:r>
            <a:r>
              <a:rPr lang="en-GB" sz="2400" dirty="0"/>
              <a:t>that word's multiple significations, nation-ness, as well as nationalism, </a:t>
            </a:r>
            <a:r>
              <a:rPr lang="en-GB" sz="2400" dirty="0" smtClean="0"/>
              <a:t>are cultural </a:t>
            </a:r>
            <a:r>
              <a:rPr lang="en-GB" sz="2400" dirty="0"/>
              <a:t>artefacts of a particular kind. To understand them properly we need </a:t>
            </a:r>
            <a:r>
              <a:rPr lang="en-GB" sz="2400" dirty="0" smtClean="0"/>
              <a:t>to consider </a:t>
            </a:r>
            <a:r>
              <a:rPr lang="en-GB" sz="2400" dirty="0"/>
              <a:t>carefully how they have come into historical being, in what ways </a:t>
            </a:r>
            <a:r>
              <a:rPr lang="en-GB" sz="2400" dirty="0" smtClean="0"/>
              <a:t>their meanings </a:t>
            </a:r>
            <a:r>
              <a:rPr lang="en-GB" sz="2400" dirty="0"/>
              <a:t>have changed over time, and why, today, they command </a:t>
            </a:r>
            <a:r>
              <a:rPr lang="en-GB" sz="2400" dirty="0" smtClean="0"/>
              <a:t>such profound </a:t>
            </a:r>
            <a:r>
              <a:rPr lang="en-GB" sz="2400" dirty="0"/>
              <a:t>emotional </a:t>
            </a:r>
            <a:r>
              <a:rPr lang="en-GB" sz="2400" dirty="0" smtClean="0"/>
              <a:t>legitimacy.”</a:t>
            </a:r>
            <a:endParaRPr lang="en-GB" sz="2400" dirty="0"/>
          </a:p>
        </p:txBody>
      </p:sp>
      <p:pic>
        <p:nvPicPr>
          <p:cNvPr id="4" name="Picture 3"/>
          <p:cNvPicPr>
            <a:picLocks noChangeAspect="1"/>
          </p:cNvPicPr>
          <p:nvPr/>
        </p:nvPicPr>
        <p:blipFill>
          <a:blip r:embed="rId2"/>
          <a:stretch>
            <a:fillRect/>
          </a:stretch>
        </p:blipFill>
        <p:spPr>
          <a:xfrm>
            <a:off x="9548961" y="2679700"/>
            <a:ext cx="2643039" cy="3822700"/>
          </a:xfrm>
          <a:prstGeom prst="rect">
            <a:avLst/>
          </a:prstGeom>
        </p:spPr>
      </p:pic>
    </p:spTree>
    <p:extLst>
      <p:ext uri="{BB962C8B-B14F-4D97-AF65-F5344CB8AC3E}">
        <p14:creationId xmlns:p14="http://schemas.microsoft.com/office/powerpoint/2010/main" val="3572366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3091095"/>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1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cs typeface="Arial" charset="0"/>
              </a:rPr>
              <a:t>Nations are </a:t>
            </a:r>
            <a:r>
              <a:rPr lang="en-GB" sz="2000" b="1" dirty="0">
                <a:solidFill>
                  <a:srgbClr val="FFFF00"/>
                </a:solidFill>
                <a:effectLst>
                  <a:outerShdw blurRad="38100" dist="38100" dir="2700000" algn="tl">
                    <a:srgbClr val="000000">
                      <a:alpha val="43137"/>
                    </a:srgbClr>
                  </a:outerShdw>
                </a:effectLst>
                <a:cs typeface="Arial" charset="0"/>
              </a:rPr>
              <a:t>not ‘natural’ entities but social configurations forged by cultural phenomena, practices and imaginings which transcend merely physical, material realms </a:t>
            </a: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1607131" y="2330802"/>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5205" t="1" r="33715" b="-2698"/>
          <a:stretch/>
        </p:blipFill>
        <p:spPr bwMode="auto">
          <a:xfrm>
            <a:off x="4806133" y="2330802"/>
            <a:ext cx="2851988" cy="461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68864" r="1"/>
          <a:stretch/>
        </p:blipFill>
        <p:spPr bwMode="auto">
          <a:xfrm>
            <a:off x="7856780" y="2302586"/>
            <a:ext cx="2800348" cy="44041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07639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1706100"/>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0" y="-3176"/>
            <a:ext cx="12192000" cy="2814096"/>
          </a:xfrm>
          <a:prstGeom prst="rect">
            <a:avLst/>
          </a:prstGeom>
        </p:spPr>
        <p:txBody>
          <a:bodyPr wrap="square" lIns="540000" tIns="540000" rIns="540000" bIns="540000">
            <a:spAutoFit/>
          </a:bodyPr>
          <a:lstStyle/>
          <a:p>
            <a:pPr algn="just">
              <a:defRPr/>
            </a:pPr>
            <a:r>
              <a:rPr lang="en-GB" sz="2800" b="1" dirty="0" smtClean="0">
                <a:effectLst>
                  <a:outerShdw blurRad="38100" dist="38100" dir="2700000" algn="tl">
                    <a:srgbClr val="000000">
                      <a:alpha val="43137"/>
                    </a:srgbClr>
                  </a:outerShdw>
                </a:effectLst>
                <a:cs typeface="Arial" charset="0"/>
              </a:rPr>
              <a:t>“ … the </a:t>
            </a:r>
            <a:r>
              <a:rPr lang="en-GB" sz="2800" b="1" dirty="0">
                <a:effectLst>
                  <a:outerShdw blurRad="38100" dist="38100" dir="2700000" algn="tl">
                    <a:srgbClr val="000000">
                      <a:alpha val="43137"/>
                    </a:srgbClr>
                  </a:outerShdw>
                </a:effectLst>
                <a:cs typeface="Arial" charset="0"/>
              </a:rPr>
              <a:t>fellow members of even the </a:t>
            </a:r>
            <a:r>
              <a:rPr lang="en-GB" sz="2800" b="1" dirty="0" smtClean="0">
                <a:effectLst>
                  <a:outerShdw blurRad="38100" dist="38100" dir="2700000" algn="tl">
                    <a:srgbClr val="000000">
                      <a:alpha val="43137"/>
                    </a:srgbClr>
                  </a:outerShdw>
                </a:effectLst>
                <a:cs typeface="Arial" charset="0"/>
              </a:rPr>
              <a:t>smallest </a:t>
            </a:r>
            <a:r>
              <a:rPr lang="en-GB" sz="2800" b="1" dirty="0">
                <a:effectLst>
                  <a:outerShdw blurRad="38100" dist="38100" dir="2700000" algn="tl">
                    <a:srgbClr val="000000">
                      <a:alpha val="43137"/>
                    </a:srgbClr>
                  </a:outerShdw>
                </a:effectLst>
                <a:cs typeface="Arial" charset="0"/>
              </a:rPr>
              <a:t>nation will never know most of their fellow members, meet them, or even hear of them, yet in the minds of each lives the image of the communion</a:t>
            </a:r>
            <a:r>
              <a:rPr lang="en-GB" sz="2800" b="1" dirty="0" smtClean="0">
                <a:effectLst>
                  <a:outerShdw blurRad="38100" dist="38100" dir="2700000" algn="tl">
                    <a:srgbClr val="000000">
                      <a:alpha val="43137"/>
                    </a:srgbClr>
                  </a:outerShdw>
                </a:effectLst>
                <a:cs typeface="Arial" charset="0"/>
              </a:rPr>
              <a:t>.”</a:t>
            </a:r>
            <a:endParaRPr lang="en-GB" sz="2800" b="1" dirty="0">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1607131" y="2330802"/>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5205" t="1" r="33715" b="-2698"/>
          <a:stretch/>
        </p:blipFill>
        <p:spPr bwMode="auto">
          <a:xfrm>
            <a:off x="4806133" y="2330802"/>
            <a:ext cx="2851988" cy="461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68864" r="1"/>
          <a:stretch/>
        </p:blipFill>
        <p:spPr bwMode="auto">
          <a:xfrm>
            <a:off x="7856780" y="2302586"/>
            <a:ext cx="2800348" cy="44041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49882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Imagined </a:t>
            </a:r>
            <a:r>
              <a:rPr lang="en-GB" i="1" dirty="0"/>
              <a:t>Communities</a:t>
            </a:r>
            <a:endParaRPr lang="en-GB" dirty="0"/>
          </a:p>
        </p:txBody>
      </p:sp>
      <p:sp>
        <p:nvSpPr>
          <p:cNvPr id="3" name="Content Placeholder 2"/>
          <p:cNvSpPr>
            <a:spLocks noGrp="1"/>
          </p:cNvSpPr>
          <p:nvPr>
            <p:ph idx="1"/>
          </p:nvPr>
        </p:nvSpPr>
        <p:spPr/>
        <p:txBody>
          <a:bodyPr>
            <a:normAutofit/>
          </a:bodyPr>
          <a:lstStyle/>
          <a:p>
            <a:pPr marL="0" indent="0" algn="just">
              <a:buNone/>
            </a:pPr>
            <a:r>
              <a:rPr lang="en-GB" sz="2400" dirty="0"/>
              <a:t>“The nation is imagined as </a:t>
            </a:r>
            <a:r>
              <a:rPr lang="en-GB" sz="2400" i="1" dirty="0"/>
              <a:t>limited</a:t>
            </a:r>
            <a:r>
              <a:rPr lang="en-GB" sz="2400" dirty="0"/>
              <a:t> because even the largest of them, encompassing perhaps a billion living human beings, has finite, if elastic, boundaries, beyond which lie other </a:t>
            </a:r>
            <a:r>
              <a:rPr lang="en-GB" sz="2400" dirty="0" smtClean="0"/>
              <a:t>nations. No [modern] nation </a:t>
            </a:r>
            <a:r>
              <a:rPr lang="en-GB" sz="2400" dirty="0"/>
              <a:t>imagines itself coterminous with mankind. </a:t>
            </a:r>
            <a:endParaRPr lang="en-GB" sz="2400" dirty="0" smtClean="0"/>
          </a:p>
          <a:p>
            <a:pPr marL="0" indent="0" algn="just">
              <a:buNone/>
            </a:pPr>
            <a:r>
              <a:rPr lang="en-GB" sz="2400" dirty="0"/>
              <a:t>	</a:t>
            </a:r>
            <a:r>
              <a:rPr lang="en-GB" sz="2400" dirty="0" smtClean="0"/>
              <a:t>“… [The nation] is </a:t>
            </a:r>
            <a:r>
              <a:rPr lang="en-GB" sz="2400" dirty="0"/>
              <a:t>imagined as a community, because, regardless of the actual inequality and exploitation that may prevail in each, the nation is always conceived as a deep, horizontal comradeship. Ultimately it is this fraternity that makes it possible, over the past two centuries, for so many millions of people, not so much to kill, as willingly to die for such limited </a:t>
            </a:r>
            <a:r>
              <a:rPr lang="en-GB" sz="2400" dirty="0" smtClean="0"/>
              <a:t>imagining.”</a:t>
            </a:r>
            <a:endParaRPr lang="en-GB" sz="2400" dirty="0"/>
          </a:p>
        </p:txBody>
      </p:sp>
    </p:spTree>
    <p:extLst>
      <p:ext uri="{BB962C8B-B14F-4D97-AF65-F5344CB8AC3E}">
        <p14:creationId xmlns:p14="http://schemas.microsoft.com/office/powerpoint/2010/main" val="3905878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1706100"/>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0" y="-3176"/>
            <a:ext cx="8914486" cy="6014972"/>
          </a:xfrm>
          <a:prstGeom prst="rect">
            <a:avLst/>
          </a:prstGeom>
        </p:spPr>
        <p:txBody>
          <a:bodyPr wrap="square" lIns="540000" tIns="540000" rIns="540000" bIns="540000">
            <a:spAutoFit/>
          </a:bodyPr>
          <a:lstStyle/>
          <a:p>
            <a:pPr algn="just">
              <a:defRPr/>
            </a:pPr>
            <a:endParaRPr lang="en-GB" sz="2800" b="1" dirty="0" smtClean="0">
              <a:effectLst>
                <a:outerShdw blurRad="38100" dist="38100" dir="2700000" algn="tl">
                  <a:srgbClr val="000000">
                    <a:alpha val="43137"/>
                  </a:srgbClr>
                </a:outerShdw>
              </a:effectLst>
              <a:cs typeface="Arial" charset="0"/>
            </a:endParaRPr>
          </a:p>
          <a:p>
            <a:pPr algn="just">
              <a:defRPr/>
            </a:pPr>
            <a:endParaRPr lang="en-GB" sz="2800" b="1" dirty="0">
              <a:effectLst>
                <a:outerShdw blurRad="38100" dist="38100" dir="2700000" algn="tl">
                  <a:srgbClr val="000000">
                    <a:alpha val="43137"/>
                  </a:srgbClr>
                </a:outerShdw>
              </a:effectLst>
              <a:cs typeface="Arial" charset="0"/>
            </a:endParaRPr>
          </a:p>
          <a:p>
            <a:pPr algn="just">
              <a:defRPr/>
            </a:pPr>
            <a:r>
              <a:rPr lang="en-GB" sz="2400" dirty="0" smtClean="0"/>
              <a:t>“</a:t>
            </a:r>
            <a:r>
              <a:rPr lang="en-GB" sz="2400" dirty="0"/>
              <a:t>It is nice that what eventually became the late British Empire has not been ruled by an 'English' dynasty since the early eleventh century: since then a motley parade of Normans (</a:t>
            </a:r>
            <a:r>
              <a:rPr lang="en-GB" sz="2400" dirty="0" err="1"/>
              <a:t>Plantagenets</a:t>
            </a:r>
            <a:r>
              <a:rPr lang="en-GB" sz="2400" dirty="0"/>
              <a:t>), Welsh (Tudors), Scots (Stuarts), Dutch (House of Orange) and Germans (Hanoverians) have squatted on the imperial throne. No one much cared until the philological revolution and a paroxysm of English nationalism in World War I. House of Windsor rhymes with House of </a:t>
            </a:r>
            <a:r>
              <a:rPr lang="en-GB" sz="2400" dirty="0" err="1" smtClean="0"/>
              <a:t>Schönbrunn</a:t>
            </a:r>
            <a:r>
              <a:rPr lang="en-GB" sz="2400" dirty="0" smtClean="0"/>
              <a:t> [Vienna] </a:t>
            </a:r>
            <a:r>
              <a:rPr lang="en-GB" sz="2400" dirty="0"/>
              <a:t>or House of </a:t>
            </a:r>
            <a:r>
              <a:rPr lang="en-GB" sz="2400" dirty="0" smtClean="0"/>
              <a:t>Versailles.”</a:t>
            </a:r>
            <a:endParaRPr lang="en-GB" sz="3600" b="1" dirty="0">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8914486" y="481790"/>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81988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426" y="764705"/>
            <a:ext cx="11733904" cy="5905036"/>
          </a:xfrm>
          <a:prstGeom prst="rect">
            <a:avLst/>
          </a:prstGeom>
        </p:spPr>
        <p:txBody>
          <a:bodyPr wrap="square" lIns="540000" tIns="180000" rIns="540000" bIns="180000" numCol="2" spcCol="180000">
            <a:spAutoFit/>
          </a:bodyPr>
          <a:lstStyle/>
          <a:p>
            <a:r>
              <a:rPr lang="en-GB" sz="1900" b="1" dirty="0"/>
              <a:t>Thus from a mixture of all kinds began, </a:t>
            </a:r>
          </a:p>
          <a:p>
            <a:r>
              <a:rPr lang="en-GB" sz="1900" b="1" dirty="0"/>
              <a:t>That </a:t>
            </a:r>
            <a:r>
              <a:rPr lang="en-GB" sz="1900" b="1" dirty="0" err="1"/>
              <a:t>het’rogeneous</a:t>
            </a:r>
            <a:r>
              <a:rPr lang="en-GB" sz="1900" b="1" dirty="0"/>
              <a:t> thing, an Englishman</a:t>
            </a:r>
            <a:r>
              <a:rPr lang="en-GB" sz="1900" dirty="0"/>
              <a:t>: </a:t>
            </a:r>
          </a:p>
          <a:p>
            <a:r>
              <a:rPr lang="en-GB" sz="1900" dirty="0"/>
              <a:t>In eager rapes, and furious lust begot, </a:t>
            </a:r>
          </a:p>
          <a:p>
            <a:r>
              <a:rPr lang="en-GB" sz="1900" dirty="0"/>
              <a:t>Betwixt a painted Britain and a Scot. </a:t>
            </a:r>
          </a:p>
          <a:p>
            <a:r>
              <a:rPr lang="en-GB" sz="1900" dirty="0"/>
              <a:t>Whose </a:t>
            </a:r>
            <a:r>
              <a:rPr lang="en-GB" sz="1900" dirty="0" err="1"/>
              <a:t>gend’ring</a:t>
            </a:r>
            <a:r>
              <a:rPr lang="en-GB" sz="1900" dirty="0"/>
              <a:t> off-spring quickly </a:t>
            </a:r>
            <a:r>
              <a:rPr lang="en-GB" sz="1900" dirty="0" err="1"/>
              <a:t>learn’d</a:t>
            </a:r>
            <a:r>
              <a:rPr lang="en-GB" sz="1900" dirty="0"/>
              <a:t> to bow, </a:t>
            </a:r>
          </a:p>
          <a:p>
            <a:r>
              <a:rPr lang="en-GB" sz="1900" dirty="0"/>
              <a:t>And yoke their heifers to the Roman plough: </a:t>
            </a:r>
          </a:p>
          <a:p>
            <a:r>
              <a:rPr lang="en-GB" sz="1900" b="1" dirty="0"/>
              <a:t>From whence a mongrel half-bred race there came, </a:t>
            </a:r>
          </a:p>
          <a:p>
            <a:r>
              <a:rPr lang="en-GB" sz="1900" b="1" dirty="0"/>
              <a:t>With neither name, nor nation, speech nor fame. </a:t>
            </a:r>
          </a:p>
          <a:p>
            <a:r>
              <a:rPr lang="en-GB" sz="1900" b="1" dirty="0"/>
              <a:t>In whose hot veins new mixtures quickly ran, </a:t>
            </a:r>
          </a:p>
          <a:p>
            <a:r>
              <a:rPr lang="en-GB" sz="1900" b="1" dirty="0" err="1"/>
              <a:t>Infus’d</a:t>
            </a:r>
            <a:r>
              <a:rPr lang="en-GB" sz="1900" b="1" dirty="0"/>
              <a:t> betwixt a Saxon and a Dane. </a:t>
            </a:r>
          </a:p>
          <a:p>
            <a:r>
              <a:rPr lang="en-GB" sz="1900" b="1" dirty="0"/>
              <a:t>While their rank daughters, to their parents just, </a:t>
            </a:r>
          </a:p>
          <a:p>
            <a:r>
              <a:rPr lang="en-GB" sz="1900" b="1" dirty="0" err="1"/>
              <a:t>Receiv’d</a:t>
            </a:r>
            <a:r>
              <a:rPr lang="en-GB" sz="1900" b="1" dirty="0"/>
              <a:t> all nations with promiscuous lust</a:t>
            </a:r>
            <a:r>
              <a:rPr lang="en-GB" sz="1900" dirty="0"/>
              <a:t>. </a:t>
            </a:r>
          </a:p>
          <a:p>
            <a:r>
              <a:rPr lang="en-GB" sz="1900" dirty="0"/>
              <a:t>This nauseous brood directly did contain </a:t>
            </a:r>
          </a:p>
          <a:p>
            <a:r>
              <a:rPr lang="en-GB" sz="1900" dirty="0"/>
              <a:t>The well-extracted blood of Englishmen. </a:t>
            </a:r>
          </a:p>
          <a:p>
            <a:endParaRPr lang="en-GB" sz="1900" dirty="0"/>
          </a:p>
          <a:p>
            <a:r>
              <a:rPr lang="en-GB" sz="1900" dirty="0" smtClean="0"/>
              <a:t>… </a:t>
            </a:r>
            <a:r>
              <a:rPr lang="en-GB" sz="1900" dirty="0"/>
              <a:t>The wonder which remains is at our pride, </a:t>
            </a:r>
          </a:p>
          <a:p>
            <a:r>
              <a:rPr lang="en-GB" sz="1900" dirty="0"/>
              <a:t>To value that which all wise men deride. </a:t>
            </a:r>
          </a:p>
          <a:p>
            <a:r>
              <a:rPr lang="en-GB" sz="1900" dirty="0"/>
              <a:t>For Englishmen to boast of generation, </a:t>
            </a:r>
          </a:p>
          <a:p>
            <a:r>
              <a:rPr lang="en-GB" sz="1900" dirty="0"/>
              <a:t>Cancels their knowledge, and lampoons the nation. </a:t>
            </a:r>
          </a:p>
          <a:p>
            <a:endParaRPr lang="en-GB" sz="1900" dirty="0"/>
          </a:p>
          <a:p>
            <a:r>
              <a:rPr lang="en-GB" sz="1900" b="1" dirty="0"/>
              <a:t>A true-born Englishman’s a contradiction, </a:t>
            </a:r>
          </a:p>
          <a:p>
            <a:r>
              <a:rPr lang="en-GB" sz="1900" b="1" dirty="0"/>
              <a:t>In speech an irony, in fact a fiction. </a:t>
            </a:r>
          </a:p>
          <a:p>
            <a:r>
              <a:rPr lang="en-GB" sz="1900" b="1" dirty="0"/>
              <a:t>A banter made to be a test of fools, </a:t>
            </a:r>
          </a:p>
          <a:p>
            <a:r>
              <a:rPr lang="en-GB" sz="1900" b="1" dirty="0"/>
              <a:t>Which those that use it justly ridicules</a:t>
            </a:r>
            <a:r>
              <a:rPr lang="en-GB" sz="1900" dirty="0"/>
              <a:t>. </a:t>
            </a:r>
          </a:p>
          <a:p>
            <a:r>
              <a:rPr lang="en-GB" sz="1900" dirty="0"/>
              <a:t>A metaphor invented to express </a:t>
            </a:r>
          </a:p>
          <a:p>
            <a:r>
              <a:rPr lang="en-GB" sz="1900" dirty="0"/>
              <a:t>A man a-kin to all the universe. </a:t>
            </a:r>
          </a:p>
          <a:p>
            <a:endParaRPr lang="en-GB" sz="1900" dirty="0"/>
          </a:p>
          <a:p>
            <a:r>
              <a:rPr lang="en-GB" sz="1900" dirty="0"/>
              <a:t>….  Tis well that virtue gives nobility, </a:t>
            </a:r>
          </a:p>
          <a:p>
            <a:r>
              <a:rPr lang="en-GB" sz="1900" dirty="0"/>
              <a:t>How shall we else the want of birth and blood supply? </a:t>
            </a:r>
          </a:p>
          <a:p>
            <a:r>
              <a:rPr lang="en-GB" sz="1900" dirty="0"/>
              <a:t>Since scarce one family is left alive, </a:t>
            </a:r>
          </a:p>
          <a:p>
            <a:r>
              <a:rPr lang="en-GB" sz="1900" dirty="0"/>
              <a:t>Which does not from some foreigner derive.</a:t>
            </a:r>
          </a:p>
          <a:p>
            <a:endParaRPr lang="en-GB" sz="1900" dirty="0"/>
          </a:p>
          <a:p>
            <a:endParaRPr lang="en-GB" dirty="0"/>
          </a:p>
        </p:txBody>
      </p:sp>
      <p:sp>
        <p:nvSpPr>
          <p:cNvPr id="3" name="Rectangle 2"/>
          <p:cNvSpPr/>
          <p:nvPr/>
        </p:nvSpPr>
        <p:spPr>
          <a:xfrm>
            <a:off x="247426" y="-1"/>
            <a:ext cx="11733904" cy="1015663"/>
          </a:xfrm>
          <a:prstGeom prst="rect">
            <a:avLst/>
          </a:prstGeom>
        </p:spPr>
        <p:txBody>
          <a:bodyPr wrap="square">
            <a:spAutoFit/>
          </a:bodyPr>
          <a:lstStyle/>
          <a:p>
            <a:pPr algn="ctr"/>
            <a:r>
              <a:rPr lang="en-GB" sz="2400" b="1" dirty="0" smtClean="0"/>
              <a:t>Daniel </a:t>
            </a:r>
            <a:r>
              <a:rPr lang="en-GB" sz="2400" b="1" dirty="0"/>
              <a:t>Defoe, ‘The True-Born Englishman: A Satire’ (1701)</a:t>
            </a:r>
          </a:p>
          <a:p>
            <a:pPr algn="ctr"/>
            <a:r>
              <a:rPr lang="en-GB" dirty="0"/>
              <a:t> </a:t>
            </a:r>
          </a:p>
          <a:p>
            <a:endParaRPr lang="en-GB" b="1" dirty="0"/>
          </a:p>
        </p:txBody>
      </p:sp>
    </p:spTree>
    <p:extLst>
      <p:ext uri="{BB962C8B-B14F-4D97-AF65-F5344CB8AC3E}">
        <p14:creationId xmlns:p14="http://schemas.microsoft.com/office/powerpoint/2010/main" val="21621651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9167664" cy="6976774"/>
          </a:xfrm>
          <a:prstGeom prst="rect">
            <a:avLst/>
          </a:prstGeom>
        </p:spPr>
        <p:txBody>
          <a:bodyPr wrap="square" lIns="540000" tIns="540000" rIns="540000" bIns="540000" numCol="1" spcCol="360000">
            <a:spAutoFit/>
          </a:bodyPr>
          <a:lstStyle/>
          <a:p>
            <a:pPr marL="342900" indent="-342900" algn="just">
              <a:buFont typeface="Arial" panose="020B0604020202020204" pitchFamily="34" charset="0"/>
              <a:buChar char="•"/>
              <a:defRPr/>
            </a:pPr>
            <a:endParaRPr lang="en-GB" sz="1050" b="1" dirty="0">
              <a:solidFill>
                <a:srgbClr val="FFFF00"/>
              </a:solidFill>
              <a:cs typeface="Arial" charset="0"/>
            </a:endParaRPr>
          </a:p>
          <a:p>
            <a:pPr marL="342900" indent="-342900" algn="just">
              <a:buFont typeface="Arial" panose="020B0604020202020204" pitchFamily="34" charset="0"/>
              <a:buChar char="•"/>
              <a:defRPr/>
            </a:pPr>
            <a:r>
              <a:rPr lang="en-GB" sz="2400" b="1" dirty="0">
                <a:solidFill>
                  <a:srgbClr val="FFFF00"/>
                </a:solidFill>
                <a:cs typeface="Arial" charset="0"/>
              </a:rPr>
              <a:t>Practices and institutions which are characteristic of national cultures do not arise spontaneously or fully formed – they are </a:t>
            </a:r>
            <a:r>
              <a:rPr lang="en-GB" sz="2400" b="1" i="1" dirty="0">
                <a:solidFill>
                  <a:srgbClr val="FFFF00"/>
                </a:solidFill>
                <a:cs typeface="Arial" charset="0"/>
              </a:rPr>
              <a:t>invented</a:t>
            </a:r>
            <a:r>
              <a:rPr lang="en-GB" sz="2400" b="1" dirty="0">
                <a:solidFill>
                  <a:srgbClr val="FFFF00"/>
                </a:solidFill>
                <a:cs typeface="Arial" charset="0"/>
              </a:rPr>
              <a:t>, adapted or innovated</a:t>
            </a:r>
            <a:r>
              <a:rPr lang="en-GB" sz="2400" b="1" i="1" dirty="0">
                <a:solidFill>
                  <a:srgbClr val="FFFF00"/>
                </a:solidFill>
                <a:cs typeface="Arial" charset="0"/>
              </a:rPr>
              <a:t> </a:t>
            </a:r>
            <a:r>
              <a:rPr lang="en-GB" sz="2400" b="1" dirty="0">
                <a:solidFill>
                  <a:srgbClr val="FFFF00"/>
                </a:solidFill>
                <a:cs typeface="Arial" charset="0"/>
              </a:rPr>
              <a:t>in particular historic conditions and circumstances, and continue to be </a:t>
            </a:r>
            <a:r>
              <a:rPr lang="en-GB" sz="2400" b="1" i="1" dirty="0">
                <a:solidFill>
                  <a:srgbClr val="FFFF00"/>
                </a:solidFill>
                <a:cs typeface="Arial" charset="0"/>
              </a:rPr>
              <a:t>reinvented </a:t>
            </a:r>
            <a:r>
              <a:rPr lang="en-GB" sz="2400" b="1" dirty="0">
                <a:solidFill>
                  <a:srgbClr val="FFFF00"/>
                </a:solidFill>
                <a:cs typeface="Arial" charset="0"/>
              </a:rPr>
              <a:t>over time</a:t>
            </a:r>
          </a:p>
          <a:p>
            <a:pPr marL="342900" indent="-342900" algn="just">
              <a:buFont typeface="Arial" panose="020B0604020202020204" pitchFamily="34" charset="0"/>
              <a:buChar char="•"/>
              <a:defRPr/>
            </a:pPr>
            <a:r>
              <a:rPr lang="en-GB" sz="2400" b="1" dirty="0">
                <a:solidFill>
                  <a:srgbClr val="FFFF00"/>
                </a:solidFill>
                <a:cs typeface="Arial" charset="0"/>
              </a:rPr>
              <a:t>Simultaneously, modern nation states typically adorn themselves with the </a:t>
            </a:r>
            <a:r>
              <a:rPr lang="en-GB" sz="2400" b="1" i="1" dirty="0">
                <a:solidFill>
                  <a:srgbClr val="FFFF00"/>
                </a:solidFill>
                <a:cs typeface="Arial" charset="0"/>
              </a:rPr>
              <a:t>appearance </a:t>
            </a:r>
            <a:r>
              <a:rPr lang="en-GB" sz="2400" b="1" dirty="0">
                <a:solidFill>
                  <a:srgbClr val="FFFF00"/>
                </a:solidFill>
                <a:cs typeface="Arial" charset="0"/>
              </a:rPr>
              <a:t>of having deep historical roots</a:t>
            </a:r>
          </a:p>
          <a:p>
            <a:pPr marL="342900" indent="-342900" algn="just">
              <a:buFont typeface="Arial" panose="020B0604020202020204" pitchFamily="34" charset="0"/>
              <a:buChar char="•"/>
              <a:defRPr/>
            </a:pPr>
            <a:endParaRPr lang="en-GB" sz="2400" b="1" dirty="0">
              <a:solidFill>
                <a:srgbClr val="FFFF00"/>
              </a:solidFill>
              <a:effectLst>
                <a:outerShdw blurRad="38100" dist="38100" dir="2700000" algn="tl">
                  <a:srgbClr val="000000">
                    <a:alpha val="43137"/>
                  </a:srgbClr>
                </a:outerShdw>
              </a:effectLst>
              <a:cs typeface="Arial" charset="0"/>
            </a:endParaRPr>
          </a:p>
          <a:p>
            <a:pPr algn="just">
              <a:defRPr/>
            </a:pPr>
            <a:r>
              <a:rPr lang="en-GB" sz="2400" dirty="0"/>
              <a:t>“… Modern nations and all their impedimenta generally claim to be the </a:t>
            </a:r>
            <a:r>
              <a:rPr lang="en-GB" sz="2400" i="1" dirty="0">
                <a:solidFill>
                  <a:srgbClr val="FFFF00"/>
                </a:solidFill>
              </a:rPr>
              <a:t>opposite of novel</a:t>
            </a:r>
            <a:r>
              <a:rPr lang="en-GB" sz="2400" dirty="0"/>
              <a:t>, namely rooted in remotest antiquity, and the </a:t>
            </a:r>
            <a:r>
              <a:rPr lang="en-GB" sz="2400" i="1" dirty="0">
                <a:solidFill>
                  <a:srgbClr val="FFFF00"/>
                </a:solidFill>
              </a:rPr>
              <a:t>opposite of constructed</a:t>
            </a:r>
            <a:r>
              <a:rPr lang="en-GB" sz="2400" dirty="0"/>
              <a:t>, namely human communities so ‘natural’ as to require no definition other than self-assertion.”</a:t>
            </a:r>
            <a:endParaRPr lang="en-GB" sz="2400" b="1" dirty="0">
              <a:solidFill>
                <a:srgbClr val="FFFF00"/>
              </a:solidFill>
              <a:effectLst>
                <a:outerShdw blurRad="38100" dist="38100" dir="2700000" algn="tl">
                  <a:srgbClr val="000000">
                    <a:alpha val="43137"/>
                  </a:srgbClr>
                </a:outerShdw>
              </a:effectLst>
              <a:cs typeface="Arial" charset="0"/>
            </a:endParaRPr>
          </a:p>
          <a:p>
            <a:pPr algn="r">
              <a:defRPr/>
            </a:pPr>
            <a:r>
              <a:rPr lang="en-GB" dirty="0">
                <a:cs typeface="Arial" charset="0"/>
              </a:rPr>
              <a:t>- </a:t>
            </a:r>
            <a:r>
              <a:rPr lang="en-GB" dirty="0" smtClean="0">
                <a:cs typeface="Arial" charset="0"/>
              </a:rPr>
              <a:t>Eric </a:t>
            </a:r>
            <a:r>
              <a:rPr lang="en-GB" dirty="0" err="1" smtClean="0">
                <a:cs typeface="Arial" charset="0"/>
              </a:rPr>
              <a:t>Hobsbawm</a:t>
            </a:r>
            <a:r>
              <a:rPr lang="en-GB" dirty="0" smtClean="0">
                <a:cs typeface="Arial" charset="0"/>
              </a:rPr>
              <a:t>, ‘Inventing Traditions,’ in </a:t>
            </a:r>
            <a:r>
              <a:rPr lang="en-GB" dirty="0" err="1" smtClean="0">
                <a:cs typeface="Arial" charset="0"/>
              </a:rPr>
              <a:t>Hobsbawm</a:t>
            </a:r>
            <a:r>
              <a:rPr lang="en-GB" dirty="0" smtClean="0">
                <a:cs typeface="Arial" charset="0"/>
              </a:rPr>
              <a:t> </a:t>
            </a:r>
            <a:r>
              <a:rPr lang="en-GB" dirty="0">
                <a:cs typeface="Arial" charset="0"/>
              </a:rPr>
              <a:t>and </a:t>
            </a:r>
            <a:r>
              <a:rPr lang="en-GB" dirty="0" smtClean="0">
                <a:cs typeface="Arial" charset="0"/>
              </a:rPr>
              <a:t>Terence Ranger</a:t>
            </a:r>
            <a:r>
              <a:rPr lang="en-GB" dirty="0">
                <a:cs typeface="Arial" charset="0"/>
              </a:rPr>
              <a:t>, </a:t>
            </a:r>
            <a:r>
              <a:rPr lang="en-GB" i="1" dirty="0">
                <a:cs typeface="Arial" charset="0"/>
              </a:rPr>
              <a:t>The Invention of Tradition </a:t>
            </a:r>
            <a:r>
              <a:rPr lang="en-GB" dirty="0">
                <a:cs typeface="Arial" charset="0"/>
              </a:rPr>
              <a:t>(1983) </a:t>
            </a:r>
            <a:endParaRPr lang="en-GB" dirty="0"/>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515"/>
          <a:stretch/>
        </p:blipFill>
        <p:spPr bwMode="auto">
          <a:xfrm>
            <a:off x="9167664" y="-3175"/>
            <a:ext cx="3024336" cy="4564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4735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4"/>
            <a:ext cx="9167664" cy="4906976"/>
          </a:xfrm>
          <a:prstGeom prst="rect">
            <a:avLst/>
          </a:prstGeom>
        </p:spPr>
        <p:txBody>
          <a:bodyPr wrap="square" lIns="540000" tIns="540000" rIns="540000" bIns="540000" numCol="1" spcCol="360000">
            <a:spAutoFit/>
          </a:bodyPr>
          <a:lstStyle/>
          <a:p>
            <a:pPr marL="342900" indent="-342900" algn="just">
              <a:buFont typeface="Arial" panose="020B0604020202020204" pitchFamily="34" charset="0"/>
              <a:buChar char="•"/>
              <a:defRPr/>
            </a:pPr>
            <a:endParaRPr lang="en-GB" sz="2400" b="1" dirty="0" smtClean="0">
              <a:solidFill>
                <a:srgbClr val="FFFF00"/>
              </a:solidFill>
              <a:effectLst>
                <a:outerShdw blurRad="38100" dist="38100" dir="2700000" algn="tl">
                  <a:srgbClr val="000000">
                    <a:alpha val="43137"/>
                  </a:srgbClr>
                </a:outerShdw>
              </a:effectLst>
              <a:cs typeface="Arial" charset="0"/>
            </a:endParaRPr>
          </a:p>
          <a:p>
            <a:pPr marL="342900" indent="-342900" algn="just">
              <a:buFont typeface="Arial" panose="020B0604020202020204" pitchFamily="34" charset="0"/>
              <a:buChar char="•"/>
              <a:defRPr/>
            </a:pPr>
            <a:endParaRPr lang="en-GB" sz="2400" b="1" dirty="0">
              <a:solidFill>
                <a:srgbClr val="FFFF00"/>
              </a:solidFill>
              <a:effectLst>
                <a:outerShdw blurRad="38100" dist="38100" dir="2700000" algn="tl">
                  <a:srgbClr val="000000">
                    <a:alpha val="43137"/>
                  </a:srgbClr>
                </a:outerShdw>
              </a:effectLst>
              <a:cs typeface="Arial" charset="0"/>
            </a:endParaRPr>
          </a:p>
          <a:p>
            <a:pPr algn="just">
              <a:defRPr/>
            </a:pPr>
            <a:r>
              <a:rPr lang="en-GB" sz="2000" dirty="0" smtClean="0"/>
              <a:t>“Invented  tradition’ is </a:t>
            </a:r>
            <a:r>
              <a:rPr lang="en-GB" sz="2000" dirty="0"/>
              <a:t>taken to mean a set of </a:t>
            </a:r>
            <a:r>
              <a:rPr lang="en-GB" sz="2000" dirty="0" smtClean="0"/>
              <a:t>practices ... which  </a:t>
            </a:r>
            <a:r>
              <a:rPr lang="en-GB" sz="2000" dirty="0"/>
              <a:t>seek  to  </a:t>
            </a:r>
            <a:r>
              <a:rPr lang="en-GB" sz="2000" dirty="0">
                <a:solidFill>
                  <a:srgbClr val="FFFF00"/>
                </a:solidFill>
              </a:rPr>
              <a:t>inculcate </a:t>
            </a:r>
            <a:r>
              <a:rPr lang="en-GB" sz="2000" dirty="0" smtClean="0">
                <a:solidFill>
                  <a:srgbClr val="FFFF00"/>
                </a:solidFill>
              </a:rPr>
              <a:t> certain  </a:t>
            </a:r>
            <a:r>
              <a:rPr lang="en-GB" sz="2000" dirty="0">
                <a:solidFill>
                  <a:srgbClr val="FFFF00"/>
                </a:solidFill>
              </a:rPr>
              <a:t>values and  norms </a:t>
            </a:r>
            <a:r>
              <a:rPr lang="en-GB" sz="2000" dirty="0"/>
              <a:t>of behaviour  by </a:t>
            </a:r>
            <a:r>
              <a:rPr lang="en-GB" sz="2000" b="1" dirty="0">
                <a:solidFill>
                  <a:srgbClr val="FFFF00"/>
                </a:solidFill>
              </a:rPr>
              <a:t>repetition,  </a:t>
            </a:r>
            <a:r>
              <a:rPr lang="en-GB" sz="2000" dirty="0"/>
              <a:t>which automatically  implies continuity  </a:t>
            </a:r>
            <a:r>
              <a:rPr lang="en-GB" sz="2000" dirty="0" smtClean="0"/>
              <a:t>with  </a:t>
            </a:r>
            <a:r>
              <a:rPr lang="en-GB" sz="2000" dirty="0"/>
              <a:t>the  </a:t>
            </a:r>
            <a:r>
              <a:rPr lang="en-GB" sz="2000" dirty="0" smtClean="0"/>
              <a:t>past  … A striking example is the deliberate choice of a Gothic style </a:t>
            </a:r>
            <a:r>
              <a:rPr lang="en-GB" sz="2000" dirty="0"/>
              <a:t>for the </a:t>
            </a:r>
            <a:r>
              <a:rPr lang="en-GB" sz="2000" dirty="0" smtClean="0"/>
              <a:t>19th-century rebuilding  </a:t>
            </a:r>
            <a:r>
              <a:rPr lang="en-GB" sz="2000" dirty="0"/>
              <a:t>of  the  British  parliament,  and  the  </a:t>
            </a:r>
            <a:r>
              <a:rPr lang="en-GB" sz="2000" dirty="0" smtClean="0"/>
              <a:t>equally-deliberate </a:t>
            </a:r>
            <a:r>
              <a:rPr lang="en-GB" sz="2000" dirty="0"/>
              <a:t>decision after World  War </a:t>
            </a:r>
            <a:r>
              <a:rPr lang="en-GB" sz="2000" dirty="0" smtClean="0"/>
              <a:t>  </a:t>
            </a:r>
            <a:r>
              <a:rPr lang="en-GB" sz="2000" dirty="0"/>
              <a:t>II  to  rebuild  the parliamentary  </a:t>
            </a:r>
            <a:r>
              <a:rPr lang="en-GB" sz="2000" dirty="0" smtClean="0"/>
              <a:t>chamber on </a:t>
            </a:r>
            <a:r>
              <a:rPr lang="en-GB" sz="2000" dirty="0"/>
              <a:t>exactly the same basic plan as before</a:t>
            </a:r>
            <a:r>
              <a:rPr lang="en-GB" sz="2000" dirty="0" smtClean="0"/>
              <a:t>.”</a:t>
            </a:r>
            <a:endParaRPr lang="en-GB" sz="2000" dirty="0"/>
          </a:p>
          <a:p>
            <a:pPr algn="just">
              <a:defRPr/>
            </a:pPr>
            <a:endParaRPr lang="en-GB" sz="2000" dirty="0"/>
          </a:p>
          <a:p>
            <a:pPr algn="just">
              <a:defRPr/>
            </a:pPr>
            <a:r>
              <a:rPr lang="en-GB" sz="2000" dirty="0" smtClean="0"/>
              <a:t>   </a:t>
            </a:r>
            <a:endParaRPr lang="en-GB" sz="1600" dirty="0"/>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515"/>
          <a:stretch/>
        </p:blipFill>
        <p:spPr bwMode="auto">
          <a:xfrm>
            <a:off x="9167664" y="-3175"/>
            <a:ext cx="3024336" cy="4564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2628032" y="3787775"/>
            <a:ext cx="5029200" cy="2828925"/>
          </a:xfrm>
          <a:prstGeom prst="rect">
            <a:avLst/>
          </a:prstGeom>
        </p:spPr>
      </p:pic>
    </p:spTree>
    <p:extLst>
      <p:ext uri="{BB962C8B-B14F-4D97-AF65-F5344CB8AC3E}">
        <p14:creationId xmlns:p14="http://schemas.microsoft.com/office/powerpoint/2010/main" val="22206212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410887"/>
            <a:ext cx="10820400" cy="4024125"/>
          </a:xfrm>
        </p:spPr>
        <p:txBody>
          <a:bodyPr/>
          <a:lstStyle/>
          <a:p>
            <a:pPr marL="0" indent="0">
              <a:buNone/>
            </a:pPr>
            <a:r>
              <a:rPr lang="en-GB" dirty="0" smtClean="0"/>
              <a:t>“'Custom’ is what </a:t>
            </a:r>
            <a:r>
              <a:rPr lang="en-GB" dirty="0"/>
              <a:t>judges </a:t>
            </a:r>
            <a:r>
              <a:rPr lang="en-GB" dirty="0" smtClean="0"/>
              <a:t>do [in assessing cases against legal precedents]; 'tradition</a:t>
            </a:r>
            <a:r>
              <a:rPr lang="en-GB" dirty="0"/>
              <a:t>' (in this instance invented  tradition</a:t>
            </a:r>
            <a:r>
              <a:rPr lang="en-GB" dirty="0" smtClean="0"/>
              <a:t>) is the </a:t>
            </a:r>
            <a:r>
              <a:rPr lang="en-GB" dirty="0"/>
              <a:t>wig, robe and other formal </a:t>
            </a:r>
            <a:r>
              <a:rPr lang="en-GB" dirty="0" smtClean="0"/>
              <a:t>paraphernalia and ritualized practices surrounding their substantial action</a:t>
            </a:r>
            <a:r>
              <a:rPr lang="en-GB" dirty="0" smtClean="0"/>
              <a:t>.”</a:t>
            </a:r>
          </a:p>
          <a:p>
            <a:pPr marL="0" indent="0" algn="r">
              <a:buNone/>
            </a:pPr>
            <a:r>
              <a:rPr lang="en-GB" dirty="0">
                <a:cs typeface="Arial" charset="0"/>
              </a:rPr>
              <a:t>- Eric </a:t>
            </a:r>
            <a:r>
              <a:rPr lang="en-GB" dirty="0" err="1">
                <a:cs typeface="Arial" charset="0"/>
              </a:rPr>
              <a:t>Hobsbawm</a:t>
            </a:r>
            <a:r>
              <a:rPr lang="en-GB" dirty="0">
                <a:cs typeface="Arial" charset="0"/>
              </a:rPr>
              <a:t>, ‘Inventing Traditions,’ in </a:t>
            </a:r>
            <a:r>
              <a:rPr lang="en-GB" dirty="0" err="1">
                <a:cs typeface="Arial" charset="0"/>
              </a:rPr>
              <a:t>Hobsbawm</a:t>
            </a:r>
            <a:r>
              <a:rPr lang="en-GB" dirty="0">
                <a:cs typeface="Arial" charset="0"/>
              </a:rPr>
              <a:t> and Terence </a:t>
            </a:r>
            <a:r>
              <a:rPr lang="en-GB" dirty="0" smtClean="0">
                <a:cs typeface="Arial" charset="0"/>
              </a:rPr>
              <a:t>Ranger eds. </a:t>
            </a:r>
            <a:r>
              <a:rPr lang="en-GB" i="1" dirty="0">
                <a:cs typeface="Arial" charset="0"/>
              </a:rPr>
              <a:t>The Invention of Tradition </a:t>
            </a:r>
            <a:r>
              <a:rPr lang="en-GB" dirty="0">
                <a:cs typeface="Arial" charset="0"/>
              </a:rPr>
              <a:t>(1983) </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39800" y="3422949"/>
            <a:ext cx="4585278" cy="3225800"/>
          </a:xfrm>
          <a:prstGeom prst="rect">
            <a:avLst/>
          </a:prstGeom>
        </p:spPr>
      </p:pic>
    </p:spTree>
    <p:extLst>
      <p:ext uri="{BB962C8B-B14F-4D97-AF65-F5344CB8AC3E}">
        <p14:creationId xmlns:p14="http://schemas.microsoft.com/office/powerpoint/2010/main" val="18307454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8945860" cy="7697484"/>
          </a:xfrm>
          <a:prstGeom prst="rect">
            <a:avLst/>
          </a:prstGeom>
        </p:spPr>
        <p:txBody>
          <a:bodyPr wrap="square" lIns="540000" tIns="540000" rIns="540000" bIns="540000" numCol="1" spcCol="360000">
            <a:spAutoFit/>
          </a:bodyPr>
          <a:lstStyle/>
          <a:p>
            <a:pPr algn="just"/>
            <a:r>
              <a:rPr lang="en-GB" sz="2000" dirty="0" smtClean="0"/>
              <a:t>“</a:t>
            </a:r>
            <a:r>
              <a:rPr lang="en-GB" sz="2000" dirty="0" smtClean="0"/>
              <a:t>When did the 'tartan </a:t>
            </a:r>
            <a:r>
              <a:rPr lang="en-GB" sz="2000" dirty="0" err="1" smtClean="0"/>
              <a:t>philibeg</a:t>
            </a:r>
            <a:r>
              <a:rPr lang="en-GB" sz="2000" dirty="0" smtClean="0"/>
              <a:t>', the modern kilt, come to be the costume of the Highlander? </a:t>
            </a:r>
            <a:r>
              <a:rPr lang="en-GB" sz="2000" dirty="0"/>
              <a:t>… Whereas tartan </a:t>
            </a:r>
            <a:r>
              <a:rPr lang="en-GB" sz="2000" dirty="0" smtClean="0"/>
              <a:t>–  </a:t>
            </a:r>
            <a:r>
              <a:rPr lang="en-GB" sz="2000" dirty="0"/>
              <a:t>that is, cloth woven in a geometrical </a:t>
            </a:r>
            <a:r>
              <a:rPr lang="en-GB" sz="2000" dirty="0" smtClean="0"/>
              <a:t>pattern </a:t>
            </a:r>
            <a:r>
              <a:rPr lang="en-GB" sz="2000" dirty="0"/>
              <a:t>of colours </a:t>
            </a:r>
            <a:r>
              <a:rPr lang="en-GB" sz="2000" dirty="0" smtClean="0"/>
              <a:t>– </a:t>
            </a:r>
            <a:r>
              <a:rPr lang="en-GB" sz="2000" dirty="0"/>
              <a:t>was known in Scotland in the sixteenth century (it seems to have come from Flanders and reached the Highlands through the Lowlands), the </a:t>
            </a:r>
            <a:r>
              <a:rPr lang="en-GB" sz="2000" dirty="0" err="1" smtClean="0"/>
              <a:t>philibeg</a:t>
            </a:r>
            <a:r>
              <a:rPr lang="en-GB" sz="2000" dirty="0"/>
              <a:t> </a:t>
            </a:r>
            <a:r>
              <a:rPr lang="en-GB" sz="2000" dirty="0" smtClean="0"/>
              <a:t>–</a:t>
            </a:r>
            <a:r>
              <a:rPr lang="en-GB" sz="2000" dirty="0" smtClean="0"/>
              <a:t> </a:t>
            </a:r>
            <a:r>
              <a:rPr lang="en-GB" sz="2000" dirty="0"/>
              <a:t>name and thing- is unknown before the eighteenth century. So far from being a traditional Highland dress, it was invented by an Englishman after the Union of 1707; and the differentiated 'clan tartans' are an even later invention. They were designed as part of a pageant devised by Sir Walter Scott in honour of a Hanoverian king; and owe their present form to two </a:t>
            </a:r>
            <a:r>
              <a:rPr lang="en-GB" sz="2000" dirty="0" smtClean="0"/>
              <a:t>other Englishmen</a:t>
            </a:r>
            <a:r>
              <a:rPr lang="en-GB" sz="2000" dirty="0" smtClean="0"/>
              <a:t>.”</a:t>
            </a:r>
          </a:p>
          <a:p>
            <a:pPr algn="just"/>
            <a:endParaRPr lang="en-GB" sz="2000" i="1" baseline="30000" dirty="0"/>
          </a:p>
          <a:p>
            <a:pPr marL="342900" indent="-342900" algn="r">
              <a:buFontTx/>
              <a:buChar char="-"/>
            </a:pPr>
            <a:r>
              <a:rPr lang="en-GB" dirty="0" smtClean="0"/>
              <a:t>Hugh Trevor-Roper, ‘The </a:t>
            </a:r>
            <a:r>
              <a:rPr lang="en-GB" dirty="0"/>
              <a:t>Invention of Tradition: The Highland Tradition of </a:t>
            </a:r>
            <a:r>
              <a:rPr lang="en-GB" dirty="0" smtClean="0"/>
              <a:t>Scotland,’ in </a:t>
            </a:r>
            <a:r>
              <a:rPr lang="en-GB" dirty="0" err="1" smtClean="0"/>
              <a:t>Hobsbawm</a:t>
            </a:r>
            <a:r>
              <a:rPr lang="en-GB" dirty="0" smtClean="0"/>
              <a:t> and Ranger, </a:t>
            </a:r>
            <a:r>
              <a:rPr lang="en-GB" i="1" dirty="0" smtClean="0"/>
              <a:t>The Invention of Tradition</a:t>
            </a:r>
          </a:p>
          <a:p>
            <a:pPr marL="342900" indent="-342900" algn="just">
              <a:buFontTx/>
              <a:buChar char="-"/>
            </a:pPr>
            <a:endParaRPr lang="en-GB" sz="2000" dirty="0"/>
          </a:p>
          <a:p>
            <a:pPr algn="just"/>
            <a:endParaRPr lang="en-GB" sz="2000" dirty="0"/>
          </a:p>
          <a:p>
            <a:endParaRPr lang="en-GB" dirty="0"/>
          </a:p>
          <a:p>
            <a:endParaRPr lang="en-GB" dirty="0" smtClean="0"/>
          </a:p>
          <a:p>
            <a:pPr algn="just">
              <a:defRPr/>
            </a:pPr>
            <a:endParaRPr lang="en-GB" sz="2000" dirty="0"/>
          </a:p>
          <a:p>
            <a:pPr algn="just">
              <a:defRPr/>
            </a:pPr>
            <a:r>
              <a:rPr lang="en-GB" sz="2000" dirty="0" smtClean="0"/>
              <a:t>   </a:t>
            </a:r>
            <a:endParaRPr lang="en-GB" sz="1600" dirty="0"/>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515"/>
          <a:stretch/>
        </p:blipFill>
        <p:spPr bwMode="auto">
          <a:xfrm>
            <a:off x="9167664" y="-3175"/>
            <a:ext cx="3024336" cy="4564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14650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1251" t="39159" r="6248" b="6912"/>
          <a:stretch/>
        </p:blipFill>
        <p:spPr>
          <a:xfrm>
            <a:off x="0" y="0"/>
            <a:ext cx="6654800" cy="4414351"/>
          </a:xfrm>
          <a:prstGeom prst="rect">
            <a:avLst/>
          </a:prstGeom>
        </p:spPr>
      </p:pic>
      <p:sp>
        <p:nvSpPr>
          <p:cNvPr id="4" name="Rectangle 3"/>
          <p:cNvSpPr/>
          <p:nvPr/>
        </p:nvSpPr>
        <p:spPr>
          <a:xfrm>
            <a:off x="6654801" y="0"/>
            <a:ext cx="5537200" cy="6267009"/>
          </a:xfrm>
          <a:prstGeom prst="rect">
            <a:avLst/>
          </a:prstGeom>
        </p:spPr>
        <p:txBody>
          <a:bodyPr wrap="square" lIns="360000" tIns="360000" rIns="360000" bIns="360000">
            <a:spAutoFit/>
          </a:bodyPr>
          <a:lstStyle/>
          <a:p>
            <a:r>
              <a:rPr lang="en-GB" sz="2000" dirty="0" smtClean="0"/>
              <a:t>“</a:t>
            </a:r>
            <a:r>
              <a:rPr lang="en-GB" sz="2000" dirty="0"/>
              <a:t>“The </a:t>
            </a:r>
            <a:r>
              <a:rPr lang="en-GB" sz="2000" dirty="0" err="1" smtClean="0"/>
              <a:t>gŵn</a:t>
            </a:r>
            <a:r>
              <a:rPr lang="en-GB" sz="2000" dirty="0" smtClean="0"/>
              <a:t> … </a:t>
            </a:r>
            <a:r>
              <a:rPr lang="en-GB" sz="2000" dirty="0"/>
              <a:t>a distinctive tailored flannel dress </a:t>
            </a:r>
            <a:r>
              <a:rPr lang="en-GB" sz="2000" dirty="0" smtClean="0"/>
              <a:t>… worn </a:t>
            </a:r>
            <a:r>
              <a:rPr lang="en-GB" sz="2000" dirty="0"/>
              <a:t>over  a skirt and with an  apron cover, a small checked shawl and a tall ‘beaver’ hat, constituted an invention of tradition  parallel to that of tartans and the kilt </a:t>
            </a:r>
            <a:r>
              <a:rPr lang="en-GB" sz="2000" dirty="0" smtClean="0"/>
              <a:t>in Scotland …  It </a:t>
            </a:r>
            <a:r>
              <a:rPr lang="en-GB" sz="2000" dirty="0"/>
              <a:t>was not initially unique to Wales but it continued to be worn in Wales long  </a:t>
            </a:r>
            <a:r>
              <a:rPr lang="en-GB" sz="2000" dirty="0" smtClean="0"/>
              <a:t>after </a:t>
            </a:r>
            <a:r>
              <a:rPr lang="en-GB" sz="2000" dirty="0"/>
              <a:t>it died out in other parts of Britain and Europe, because it was incorporated into Welsh </a:t>
            </a:r>
            <a:r>
              <a:rPr lang="en-GB" sz="2000" dirty="0" smtClean="0"/>
              <a:t>costume </a:t>
            </a:r>
            <a:r>
              <a:rPr lang="en-GB" sz="2000" dirty="0"/>
              <a:t>from the mid-nineteenth  century and commonly worn on St David’s Day, at Eisteddfodau, and </a:t>
            </a:r>
            <a:r>
              <a:rPr lang="en-GB" sz="2000" dirty="0" smtClean="0"/>
              <a:t> on </a:t>
            </a:r>
            <a:r>
              <a:rPr lang="en-GB" sz="2000" dirty="0"/>
              <a:t>other ceremonial occasions, such as royal visits or civic </a:t>
            </a:r>
            <a:r>
              <a:rPr lang="en-GB" sz="2000" dirty="0" smtClean="0"/>
              <a:t>displays. It </a:t>
            </a:r>
            <a:r>
              <a:rPr lang="en-GB" sz="2000" dirty="0"/>
              <a:t>became the dress of </a:t>
            </a:r>
            <a:r>
              <a:rPr lang="en-GB" sz="2000" dirty="0" smtClean="0"/>
              <a:t> Welsh </a:t>
            </a:r>
            <a:r>
              <a:rPr lang="en-GB" sz="2000" dirty="0"/>
              <a:t>women’s choirs, harpists, folk dancers, and poets</a:t>
            </a:r>
            <a:r>
              <a:rPr lang="en-GB" sz="2000" dirty="0" smtClean="0"/>
              <a:t>.”</a:t>
            </a:r>
            <a:endParaRPr lang="en-GB" sz="2000" dirty="0"/>
          </a:p>
        </p:txBody>
      </p:sp>
      <p:sp>
        <p:nvSpPr>
          <p:cNvPr id="7" name="Rectangle 6"/>
          <p:cNvSpPr/>
          <p:nvPr/>
        </p:nvSpPr>
        <p:spPr>
          <a:xfrm>
            <a:off x="215717" y="4682484"/>
            <a:ext cx="6439083" cy="2154436"/>
          </a:xfrm>
          <a:prstGeom prst="rect">
            <a:avLst/>
          </a:prstGeom>
        </p:spPr>
        <p:txBody>
          <a:bodyPr wrap="square">
            <a:spAutoFit/>
          </a:bodyPr>
          <a:lstStyle/>
          <a:p>
            <a:r>
              <a:rPr lang="en-GB" sz="1600" dirty="0"/>
              <a:t>Pat Hudson, </a:t>
            </a:r>
            <a:r>
              <a:rPr lang="en-GB" sz="1600" dirty="0" smtClean="0"/>
              <a:t>‘Industrial </a:t>
            </a:r>
            <a:r>
              <a:rPr lang="en-GB" sz="1600" dirty="0"/>
              <a:t>History, Working Lives, Nation, and Empire, Viewed through Some Key </a:t>
            </a:r>
            <a:r>
              <a:rPr lang="en-GB" sz="1600" dirty="0" smtClean="0"/>
              <a:t>Welsh Woollen </a:t>
            </a:r>
            <a:r>
              <a:rPr lang="en-GB" sz="1600" dirty="0"/>
              <a:t>Objects</a:t>
            </a:r>
            <a:r>
              <a:rPr lang="en-GB" sz="1600" dirty="0" smtClean="0"/>
              <a:t>,’ in </a:t>
            </a:r>
            <a:r>
              <a:rPr lang="en-GB" sz="1600" i="1" dirty="0" smtClean="0"/>
              <a:t>History </a:t>
            </a:r>
            <a:r>
              <a:rPr lang="en-GB" sz="1600" i="1" dirty="0"/>
              <a:t>after </a:t>
            </a:r>
            <a:r>
              <a:rPr lang="en-GB" sz="1600" i="1" dirty="0" err="1"/>
              <a:t>Hobsbawm</a:t>
            </a:r>
            <a:r>
              <a:rPr lang="en-GB" sz="1600" i="1" dirty="0"/>
              <a:t>:  </a:t>
            </a:r>
            <a:r>
              <a:rPr lang="en-GB" sz="1600" i="1" dirty="0" smtClean="0"/>
              <a:t>Writing </a:t>
            </a:r>
            <a:r>
              <a:rPr lang="en-GB" sz="1600" i="1" dirty="0"/>
              <a:t>the Past for </a:t>
            </a:r>
            <a:r>
              <a:rPr lang="en-GB" sz="1600" i="1" dirty="0" smtClean="0"/>
              <a:t>the </a:t>
            </a:r>
            <a:r>
              <a:rPr lang="en-GB" sz="1600" i="1" dirty="0"/>
              <a:t>Twenty-First </a:t>
            </a:r>
            <a:r>
              <a:rPr lang="en-GB" sz="1600" i="1" dirty="0" smtClean="0"/>
              <a:t>Century </a:t>
            </a:r>
            <a:r>
              <a:rPr lang="en-GB" sz="1600" dirty="0" smtClean="0"/>
              <a:t>ed. by John </a:t>
            </a:r>
            <a:r>
              <a:rPr lang="en-GB" sz="1600" dirty="0"/>
              <a:t>H. Arnold, Matthew Hilton, and Jan </a:t>
            </a:r>
            <a:r>
              <a:rPr lang="en-GB" sz="1600" dirty="0" err="1" smtClean="0"/>
              <a:t>Rüger</a:t>
            </a:r>
            <a:r>
              <a:rPr lang="en-GB" sz="1600" dirty="0" smtClean="0"/>
              <a:t> (Oxford: Oxford University Press, 2018), pp. 179–180.</a:t>
            </a:r>
          </a:p>
          <a:p>
            <a:endParaRPr lang="en-GB" dirty="0"/>
          </a:p>
          <a:p>
            <a:endParaRPr lang="en-GB" dirty="0"/>
          </a:p>
          <a:p>
            <a:endParaRPr lang="en-GB" dirty="0"/>
          </a:p>
        </p:txBody>
      </p:sp>
    </p:spTree>
    <p:extLst>
      <p:ext uri="{BB962C8B-B14F-4D97-AF65-F5344CB8AC3E}">
        <p14:creationId xmlns:p14="http://schemas.microsoft.com/office/powerpoint/2010/main" val="5783206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5521" t="41735" r="10625" b="3658"/>
          <a:stretch/>
        </p:blipFill>
        <p:spPr>
          <a:xfrm>
            <a:off x="-179615" y="1609271"/>
            <a:ext cx="6565900" cy="5118100"/>
          </a:xfrm>
          <a:prstGeom prst="rect">
            <a:avLst/>
          </a:prstGeom>
        </p:spPr>
      </p:pic>
      <p:pic>
        <p:nvPicPr>
          <p:cNvPr id="3" name="Picture 2"/>
          <p:cNvPicPr>
            <a:picLocks noChangeAspect="1"/>
          </p:cNvPicPr>
          <p:nvPr/>
        </p:nvPicPr>
        <p:blipFill rotWithShape="1">
          <a:blip r:embed="rId3"/>
          <a:srcRect l="47604" t="35637" r="24167" b="2304"/>
          <a:stretch/>
        </p:blipFill>
        <p:spPr>
          <a:xfrm>
            <a:off x="8891815" y="1041400"/>
            <a:ext cx="3441700" cy="5816600"/>
          </a:xfrm>
          <a:prstGeom prst="rect">
            <a:avLst/>
          </a:prstGeom>
        </p:spPr>
      </p:pic>
      <p:pic>
        <p:nvPicPr>
          <p:cNvPr id="5" name="Picture 4"/>
          <p:cNvPicPr>
            <a:picLocks noChangeAspect="1"/>
          </p:cNvPicPr>
          <p:nvPr/>
        </p:nvPicPr>
        <p:blipFill rotWithShape="1">
          <a:blip r:embed="rId4"/>
          <a:srcRect l="35208" t="28591" r="11979" b="7860"/>
          <a:stretch/>
        </p:blipFill>
        <p:spPr>
          <a:xfrm>
            <a:off x="4751614" y="0"/>
            <a:ext cx="4361179" cy="4034306"/>
          </a:xfrm>
          <a:prstGeom prst="rect">
            <a:avLst/>
          </a:prstGeom>
        </p:spPr>
      </p:pic>
    </p:spTree>
    <p:extLst>
      <p:ext uri="{BB962C8B-B14F-4D97-AF65-F5344CB8AC3E}">
        <p14:creationId xmlns:p14="http://schemas.microsoft.com/office/powerpoint/2010/main" val="23398377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208" t="39702" r="13541" b="6639"/>
          <a:stretch/>
        </p:blipFill>
        <p:spPr>
          <a:xfrm>
            <a:off x="88900" y="419100"/>
            <a:ext cx="5791200" cy="4246880"/>
          </a:xfrm>
          <a:prstGeom prst="rect">
            <a:avLst/>
          </a:prstGeom>
        </p:spPr>
      </p:pic>
      <p:pic>
        <p:nvPicPr>
          <p:cNvPr id="4" name="Picture 3"/>
          <p:cNvPicPr>
            <a:picLocks noChangeAspect="1"/>
          </p:cNvPicPr>
          <p:nvPr/>
        </p:nvPicPr>
        <p:blipFill rotWithShape="1">
          <a:blip r:embed="rId3"/>
          <a:srcRect l="45313" t="39024" r="29271" b="7994"/>
          <a:stretch/>
        </p:blipFill>
        <p:spPr>
          <a:xfrm>
            <a:off x="8647112" y="419100"/>
            <a:ext cx="3098800" cy="4965700"/>
          </a:xfrm>
          <a:prstGeom prst="rect">
            <a:avLst/>
          </a:prstGeom>
        </p:spPr>
      </p:pic>
      <p:pic>
        <p:nvPicPr>
          <p:cNvPr id="5" name="Picture 4"/>
          <p:cNvPicPr>
            <a:picLocks noChangeAspect="1"/>
          </p:cNvPicPr>
          <p:nvPr/>
        </p:nvPicPr>
        <p:blipFill>
          <a:blip r:embed="rId4"/>
          <a:stretch>
            <a:fillRect/>
          </a:stretch>
        </p:blipFill>
        <p:spPr>
          <a:xfrm>
            <a:off x="5906293" y="2080348"/>
            <a:ext cx="2714625" cy="4663263"/>
          </a:xfrm>
          <a:prstGeom prst="rect">
            <a:avLst/>
          </a:prstGeom>
        </p:spPr>
      </p:pic>
    </p:spTree>
    <p:extLst>
      <p:ext uri="{BB962C8B-B14F-4D97-AF65-F5344CB8AC3E}">
        <p14:creationId xmlns:p14="http://schemas.microsoft.com/office/powerpoint/2010/main" val="32621027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3020" t="65853" r="14896" b="9079"/>
          <a:stretch/>
        </p:blipFill>
        <p:spPr>
          <a:xfrm>
            <a:off x="1828800" y="-1"/>
            <a:ext cx="8340811" cy="3086100"/>
          </a:xfrm>
          <a:prstGeom prst="rect">
            <a:avLst/>
          </a:prstGeom>
        </p:spPr>
      </p:pic>
      <p:pic>
        <p:nvPicPr>
          <p:cNvPr id="3" name="Picture 2"/>
          <p:cNvPicPr>
            <a:picLocks noChangeAspect="1"/>
          </p:cNvPicPr>
          <p:nvPr/>
        </p:nvPicPr>
        <p:blipFill rotWithShape="1">
          <a:blip r:embed="rId3"/>
          <a:srcRect l="28670" t="41851" r="19515" b="28591"/>
          <a:stretch/>
        </p:blipFill>
        <p:spPr>
          <a:xfrm>
            <a:off x="1828799" y="3086099"/>
            <a:ext cx="8340811" cy="3657651"/>
          </a:xfrm>
          <a:prstGeom prst="rect">
            <a:avLst/>
          </a:prstGeom>
        </p:spPr>
      </p:pic>
    </p:spTree>
    <p:extLst>
      <p:ext uri="{BB962C8B-B14F-4D97-AF65-F5344CB8AC3E}">
        <p14:creationId xmlns:p14="http://schemas.microsoft.com/office/powerpoint/2010/main" val="22319475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4"/>
            <a:ext cx="12192000" cy="5276308"/>
          </a:xfrm>
          <a:prstGeom prst="rect">
            <a:avLst/>
          </a:prstGeom>
        </p:spPr>
        <p:txBody>
          <a:bodyPr wrap="square" lIns="540000" tIns="540000" rIns="540000" bIns="540000" numCol="1" spcCol="360000">
            <a:spAutoFit/>
          </a:bodyPr>
          <a:lstStyle/>
          <a:p>
            <a:pPr algn="just">
              <a:defRPr/>
            </a:pPr>
            <a:endParaRPr lang="en-GB" sz="2000" b="1" u="sng" dirty="0">
              <a:solidFill>
                <a:prstClr val="white"/>
              </a:solidFill>
              <a:cs typeface="Arial" charset="0"/>
            </a:endParaRPr>
          </a:p>
          <a:p>
            <a:pPr algn="just">
              <a:defRPr/>
            </a:pPr>
            <a:r>
              <a:rPr lang="en-GB" sz="2400" b="1" dirty="0" smtClean="0">
                <a:solidFill>
                  <a:prstClr val="white"/>
                </a:solidFill>
                <a:cs typeface="Arial" charset="0"/>
              </a:rPr>
              <a:t>“Small </a:t>
            </a:r>
            <a:r>
              <a:rPr lang="en-GB" sz="2400" b="1" dirty="0">
                <a:solidFill>
                  <a:prstClr val="white"/>
                </a:solidFill>
                <a:cs typeface="Arial" charset="0"/>
              </a:rPr>
              <a:t>nations. The concept is not only quantitative; it describes a situation; a density; </a:t>
            </a:r>
            <a:r>
              <a:rPr lang="en-GB" sz="2400" b="1" dirty="0">
                <a:solidFill>
                  <a:srgbClr val="FFFF00"/>
                </a:solidFill>
                <a:cs typeface="Arial" charset="0"/>
              </a:rPr>
              <a:t>small nations haven’t the comfortable sense of being there always, past and future</a:t>
            </a:r>
            <a:r>
              <a:rPr lang="en-GB" sz="2400" b="1" dirty="0">
                <a:solidFill>
                  <a:prstClr val="white"/>
                </a:solidFill>
                <a:cs typeface="Arial" charset="0"/>
              </a:rPr>
              <a:t>; they have all at some point or another in their history passed through the antechamber </a:t>
            </a:r>
            <a:r>
              <a:rPr lang="en-GB" sz="2000" dirty="0">
                <a:solidFill>
                  <a:prstClr val="white"/>
                </a:solidFill>
                <a:cs typeface="Arial" charset="0"/>
              </a:rPr>
              <a:t>[a small room leading to a larger one –  entryway, vestibule] </a:t>
            </a:r>
            <a:r>
              <a:rPr lang="en-GB" sz="2400" b="1" dirty="0">
                <a:solidFill>
                  <a:prstClr val="white"/>
                </a:solidFill>
                <a:cs typeface="Arial" charset="0"/>
              </a:rPr>
              <a:t>of death; always faced with the arrogance of the large nations, </a:t>
            </a:r>
            <a:r>
              <a:rPr lang="en-GB" sz="2400" b="1" dirty="0">
                <a:solidFill>
                  <a:srgbClr val="FFFF00"/>
                </a:solidFill>
                <a:cs typeface="Arial" charset="0"/>
              </a:rPr>
              <a:t>they see their existence perpetually threatened and called into question</a:t>
            </a:r>
            <a:r>
              <a:rPr lang="en-GB" sz="2400" b="1" dirty="0">
                <a:solidFill>
                  <a:prstClr val="white"/>
                </a:solidFill>
                <a:cs typeface="Arial" charset="0"/>
              </a:rPr>
              <a:t>; their very existence </a:t>
            </a:r>
            <a:r>
              <a:rPr lang="en-GB" sz="2400" b="1" i="1" dirty="0">
                <a:solidFill>
                  <a:prstClr val="white"/>
                </a:solidFill>
                <a:cs typeface="Arial" charset="0"/>
              </a:rPr>
              <a:t>is </a:t>
            </a:r>
            <a:r>
              <a:rPr lang="en-GB" sz="2400" b="1" dirty="0">
                <a:solidFill>
                  <a:prstClr val="white"/>
                </a:solidFill>
                <a:cs typeface="Arial" charset="0"/>
              </a:rPr>
              <a:t>a question.”</a:t>
            </a:r>
          </a:p>
          <a:p>
            <a:pPr marL="342900" indent="-342900" algn="r">
              <a:buFontTx/>
              <a:buChar char="-"/>
              <a:defRPr/>
            </a:pPr>
            <a:r>
              <a:rPr lang="en-GB" sz="2200" dirty="0">
                <a:solidFill>
                  <a:prstClr val="white"/>
                </a:solidFill>
                <a:cs typeface="Arial" charset="0"/>
              </a:rPr>
              <a:t>Milan Kundera, </a:t>
            </a:r>
            <a:r>
              <a:rPr lang="en-GB" sz="2200" i="1" dirty="0">
                <a:solidFill>
                  <a:prstClr val="white"/>
                </a:solidFill>
                <a:cs typeface="Arial" charset="0"/>
              </a:rPr>
              <a:t>Testaments Betrayed </a:t>
            </a:r>
            <a:r>
              <a:rPr lang="en-GB" sz="2200" dirty="0">
                <a:solidFill>
                  <a:prstClr val="white"/>
                </a:solidFill>
                <a:cs typeface="Arial" charset="0"/>
              </a:rPr>
              <a:t>(1993)</a:t>
            </a:r>
            <a:endParaRPr lang="en-GB" sz="2200" i="1" dirty="0">
              <a:solidFill>
                <a:prstClr val="white"/>
              </a:solidFill>
              <a:cs typeface="Arial" charset="0"/>
            </a:endParaRPr>
          </a:p>
          <a:p>
            <a:pPr algn="just">
              <a:defRPr/>
            </a:pPr>
            <a:endParaRPr lang="en-GB" sz="2200" dirty="0">
              <a:solidFill>
                <a:prstClr val="white"/>
              </a:solidFill>
              <a:cs typeface="Arial" charset="0"/>
            </a:endParaRPr>
          </a:p>
          <a:p>
            <a:pPr algn="just">
              <a:defRPr/>
            </a:pPr>
            <a:endParaRPr lang="en-GB" sz="2000" b="1" dirty="0">
              <a:solidFill>
                <a:prstClr val="white"/>
              </a:solidFill>
              <a:cs typeface="Arial" charset="0"/>
            </a:endParaRPr>
          </a:p>
          <a:p>
            <a:pPr algn="just">
              <a:defRPr/>
            </a:pPr>
            <a:endParaRPr lang="en-GB" sz="2000" b="1" dirty="0">
              <a:solidFill>
                <a:prstClr val="white"/>
              </a:solidFill>
              <a:cs typeface="Arial" charset="0"/>
            </a:endParaRPr>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6" name="Picture 5" descr="http://2.bp.blogspot.com/_FsljesP7R1A/ShddsnwudtI/AAAAAAAAAVI/_5hGM80JtrI/s320/kundera.jpg"/>
          <p:cNvPicPr/>
          <p:nvPr/>
        </p:nvPicPr>
        <p:blipFill>
          <a:blip r:embed="rId3">
            <a:extLst>
              <a:ext uri="{28A0092B-C50C-407E-A947-70E740481C1C}">
                <a14:useLocalDpi xmlns:a14="http://schemas.microsoft.com/office/drawing/2010/main" val="0"/>
              </a:ext>
            </a:extLst>
          </a:blip>
          <a:srcRect/>
          <a:stretch>
            <a:fillRect/>
          </a:stretch>
        </p:blipFill>
        <p:spPr bwMode="auto">
          <a:xfrm>
            <a:off x="7492993" y="4221088"/>
            <a:ext cx="2857500" cy="2381250"/>
          </a:xfrm>
          <a:prstGeom prst="rect">
            <a:avLst/>
          </a:prstGeom>
          <a:noFill/>
          <a:ln>
            <a:noFill/>
          </a:ln>
        </p:spPr>
      </p:pic>
    </p:spTree>
    <p:extLst>
      <p:ext uri="{BB962C8B-B14F-4D97-AF65-F5344CB8AC3E}">
        <p14:creationId xmlns:p14="http://schemas.microsoft.com/office/powerpoint/2010/main" val="3925433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0" y="6604"/>
            <a:ext cx="12192000" cy="3060317"/>
          </a:xfrm>
          <a:prstGeom prst="rect">
            <a:avLst/>
          </a:prstGeom>
        </p:spPr>
        <p:txBody>
          <a:bodyPr wrap="square" lIns="540000" tIns="540000" rIns="540000" bIns="540000" numCol="1" spcCol="360000">
            <a:spAutoFit/>
          </a:bodyPr>
          <a:lstStyle/>
          <a:p>
            <a:pPr algn="just">
              <a:defRPr/>
            </a:pPr>
            <a:endParaRPr lang="en-GB" sz="1200" b="1" u="sng" dirty="0">
              <a:solidFill>
                <a:prstClr val="black"/>
              </a:solidFill>
              <a:cs typeface="Arial" charset="0"/>
            </a:endParaRPr>
          </a:p>
          <a:p>
            <a:pPr algn="just">
              <a:defRPr/>
            </a:pPr>
            <a:endParaRPr lang="en-GB" sz="2000" b="1" dirty="0" smtClean="0">
              <a:solidFill>
                <a:prstClr val="white"/>
              </a:solidFill>
              <a:cs typeface="Arial" charset="0"/>
            </a:endParaRPr>
          </a:p>
          <a:p>
            <a:pPr algn="just">
              <a:defRPr/>
            </a:pPr>
            <a:r>
              <a:rPr lang="en-GB" sz="2000" b="1" dirty="0" smtClean="0">
                <a:solidFill>
                  <a:prstClr val="white"/>
                </a:solidFill>
                <a:cs typeface="Arial" charset="0"/>
              </a:rPr>
              <a:t>“</a:t>
            </a:r>
            <a:r>
              <a:rPr lang="en-GB" sz="2000" b="1" dirty="0">
                <a:solidFill>
                  <a:prstClr val="white"/>
                </a:solidFill>
                <a:cs typeface="Arial" charset="0"/>
              </a:rPr>
              <a:t>I</a:t>
            </a:r>
            <a:r>
              <a:rPr lang="en-GB" sz="2000" b="1" dirty="0">
                <a:solidFill>
                  <a:prstClr val="white"/>
                </a:solidFill>
              </a:rPr>
              <a:t>t was as a linguistic community above all that the reborn nation was identified. Rooting </a:t>
            </a:r>
            <a:r>
              <a:rPr lang="en-GB" sz="2000" b="1" dirty="0" err="1">
                <a:solidFill>
                  <a:prstClr val="white"/>
                </a:solidFill>
              </a:rPr>
              <a:t>Czechness</a:t>
            </a:r>
            <a:r>
              <a:rPr lang="en-GB" sz="2000" b="1" dirty="0">
                <a:solidFill>
                  <a:prstClr val="white"/>
                </a:solidFill>
              </a:rPr>
              <a:t> in language enabled centuries to be vaulted over without cultural discontinuities being too closely examined</a:t>
            </a:r>
            <a:r>
              <a:rPr lang="en-GB" sz="2000" b="1" dirty="0">
                <a:solidFill>
                  <a:prstClr val="white"/>
                </a:solidFill>
                <a:cs typeface="Arial" charset="0"/>
              </a:rPr>
              <a:t>.”</a:t>
            </a:r>
          </a:p>
          <a:p>
            <a:pPr marL="342900" indent="-342900" algn="r">
              <a:buFontTx/>
              <a:buChar char="-"/>
              <a:defRPr/>
            </a:pPr>
            <a:r>
              <a:rPr lang="en-GB" dirty="0" err="1">
                <a:solidFill>
                  <a:prstClr val="white"/>
                </a:solidFill>
                <a:cs typeface="Arial" charset="0"/>
              </a:rPr>
              <a:t>Sayer</a:t>
            </a:r>
            <a:r>
              <a:rPr lang="en-GB" dirty="0">
                <a:solidFill>
                  <a:prstClr val="white"/>
                </a:solidFill>
                <a:cs typeface="Arial" charset="0"/>
              </a:rPr>
              <a:t>, </a:t>
            </a:r>
            <a:r>
              <a:rPr lang="en-GB" dirty="0">
                <a:solidFill>
                  <a:prstClr val="white"/>
                </a:solidFill>
              </a:rPr>
              <a:t>‘The Language of Nationality and the Nationality of Language,’ p. 190</a:t>
            </a:r>
          </a:p>
          <a:p>
            <a:pPr marL="342900" indent="-342900" algn="r">
              <a:buFontTx/>
              <a:buChar char="-"/>
              <a:defRPr/>
            </a:pPr>
            <a:endParaRPr lang="en-GB" dirty="0">
              <a:solidFill>
                <a:prstClr val="white"/>
              </a:solidFill>
            </a:endParaRPr>
          </a:p>
        </p:txBody>
      </p:sp>
      <p:sp>
        <p:nvSpPr>
          <p:cNvPr id="4" name="AutoShape 10" descr="https://webwestphotos.files.wordpress.com/2014/07/dsc_0223_4_5_tonemapped.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2" name="AutoShape 2" descr="https://upload.wikimedia.org/wikipedia/commons/thumb/e/e8/Baptism_of_the_bohemian_duke_borivoj.jpg/800px-Baptism_of_the_bohemian_duke_borivoj.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3" name="AutoShape 4" descr="https://upload.wikimedia.org/wikipedia/commons/thumb/e/e8/Baptism_of_the_bohemian_duke_borivoj.jpg/800px-Baptism_of_the_bohemian_duke_borivoj.jpg"/>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7" name="AutoShape 2" descr="Jan Hus 2.jpg"/>
          <p:cNvSpPr>
            <a:spLocks noChangeAspect="1" noChangeArrowheads="1"/>
          </p:cNvSpPr>
          <p:nvPr/>
        </p:nvSpPr>
        <p:spPr bwMode="auto">
          <a:xfrm>
            <a:off x="21367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13" name="Rectangle 12"/>
          <p:cNvSpPr/>
          <p:nvPr/>
        </p:nvSpPr>
        <p:spPr>
          <a:xfrm>
            <a:off x="266700" y="1916832"/>
            <a:ext cx="7629501" cy="4876199"/>
          </a:xfrm>
          <a:prstGeom prst="rect">
            <a:avLst/>
          </a:prstGeom>
        </p:spPr>
        <p:txBody>
          <a:bodyPr wrap="square" lIns="540000" tIns="540000" rIns="540000" bIns="540000" numCol="1" spcCol="360000">
            <a:spAutoFit/>
          </a:bodyPr>
          <a:lstStyle/>
          <a:p>
            <a:pPr algn="just">
              <a:defRPr/>
            </a:pPr>
            <a:r>
              <a:rPr lang="en-GB" sz="2200" dirty="0">
                <a:solidFill>
                  <a:srgbClr val="FFFF00"/>
                </a:solidFill>
              </a:rPr>
              <a:t>Revival and codification of Czech language</a:t>
            </a:r>
          </a:p>
          <a:p>
            <a:pPr lvl="1" algn="just">
              <a:defRPr/>
            </a:pPr>
            <a:r>
              <a:rPr lang="en-GB" dirty="0">
                <a:solidFill>
                  <a:prstClr val="white"/>
                </a:solidFill>
              </a:rPr>
              <a:t>Josef </a:t>
            </a:r>
            <a:r>
              <a:rPr lang="en-GB" dirty="0" err="1">
                <a:solidFill>
                  <a:prstClr val="white"/>
                </a:solidFill>
              </a:rPr>
              <a:t>Dobrovský</a:t>
            </a:r>
            <a:r>
              <a:rPr lang="en-GB" dirty="0">
                <a:solidFill>
                  <a:prstClr val="white"/>
                </a:solidFill>
              </a:rPr>
              <a:t> </a:t>
            </a:r>
          </a:p>
          <a:p>
            <a:pPr marL="742950" lvl="1" indent="-285750" algn="just">
              <a:buFontTx/>
              <a:buChar char="-"/>
              <a:defRPr/>
            </a:pPr>
            <a:r>
              <a:rPr lang="en-GB" dirty="0">
                <a:solidFill>
                  <a:prstClr val="white"/>
                </a:solidFill>
              </a:rPr>
              <a:t>Publishes study of Bohemian literature and culture, 1792</a:t>
            </a:r>
          </a:p>
          <a:p>
            <a:pPr marL="742950" lvl="1" indent="-285750" algn="just">
              <a:buFontTx/>
              <a:buChar char="-"/>
              <a:defRPr/>
            </a:pPr>
            <a:r>
              <a:rPr lang="en-GB" dirty="0">
                <a:solidFill>
                  <a:prstClr val="white"/>
                </a:solidFill>
              </a:rPr>
              <a:t>Publishes Czech grammar book, 1809</a:t>
            </a:r>
          </a:p>
          <a:p>
            <a:pPr marL="742950" lvl="1" indent="-285750" algn="just">
              <a:buFontTx/>
              <a:buChar char="-"/>
              <a:defRPr/>
            </a:pPr>
            <a:r>
              <a:rPr lang="en-GB" dirty="0">
                <a:solidFill>
                  <a:prstClr val="white"/>
                </a:solidFill>
              </a:rPr>
              <a:t>Publishes Czech-German dictionary, 1802–1821)</a:t>
            </a:r>
          </a:p>
          <a:p>
            <a:pPr lvl="1" algn="just">
              <a:defRPr/>
            </a:pPr>
            <a:endParaRPr lang="en-GB" sz="1000" dirty="0">
              <a:solidFill>
                <a:prstClr val="white"/>
              </a:solidFill>
            </a:endParaRPr>
          </a:p>
          <a:p>
            <a:pPr algn="just">
              <a:defRPr/>
            </a:pPr>
            <a:r>
              <a:rPr lang="en-GB" sz="2200" dirty="0">
                <a:solidFill>
                  <a:srgbClr val="FFFF00"/>
                </a:solidFill>
              </a:rPr>
              <a:t>Czech language newspapers and magazines</a:t>
            </a:r>
          </a:p>
          <a:p>
            <a:pPr algn="just">
              <a:defRPr/>
            </a:pPr>
            <a:r>
              <a:rPr lang="en-GB" sz="1600" dirty="0">
                <a:solidFill>
                  <a:prstClr val="white"/>
                </a:solidFill>
              </a:rPr>
              <a:t>	e.g. </a:t>
            </a:r>
            <a:r>
              <a:rPr lang="en-GB" sz="1600" i="1" dirty="0" err="1">
                <a:solidFill>
                  <a:prstClr val="white"/>
                </a:solidFill>
              </a:rPr>
              <a:t>Zlata</a:t>
            </a:r>
            <a:r>
              <a:rPr lang="en-GB" sz="1600" i="1" dirty="0">
                <a:solidFill>
                  <a:prstClr val="white"/>
                </a:solidFill>
              </a:rPr>
              <a:t> </a:t>
            </a:r>
            <a:r>
              <a:rPr lang="en-GB" sz="1600" i="1" dirty="0" err="1">
                <a:solidFill>
                  <a:prstClr val="white"/>
                </a:solidFill>
              </a:rPr>
              <a:t>Praha</a:t>
            </a:r>
            <a:r>
              <a:rPr lang="en-GB" sz="1600" i="1" dirty="0">
                <a:solidFill>
                  <a:prstClr val="white"/>
                </a:solidFill>
              </a:rPr>
              <a:t> </a:t>
            </a:r>
            <a:r>
              <a:rPr lang="en-GB" sz="1600" dirty="0">
                <a:solidFill>
                  <a:prstClr val="white"/>
                </a:solidFill>
              </a:rPr>
              <a:t>(Golden Prague)</a:t>
            </a:r>
          </a:p>
          <a:p>
            <a:pPr algn="just">
              <a:defRPr/>
            </a:pPr>
            <a:endParaRPr lang="en-GB" sz="1000" dirty="0">
              <a:solidFill>
                <a:srgbClr val="FFFF00"/>
              </a:solidFill>
            </a:endParaRPr>
          </a:p>
          <a:p>
            <a:pPr algn="just">
              <a:defRPr/>
            </a:pPr>
            <a:r>
              <a:rPr lang="en-GB" sz="2200" dirty="0">
                <a:solidFill>
                  <a:srgbClr val="FFFF00"/>
                </a:solidFill>
              </a:rPr>
              <a:t>Street signs</a:t>
            </a:r>
          </a:p>
          <a:p>
            <a:pPr marL="742950" lvl="1" indent="-285750" algn="just">
              <a:buFontTx/>
              <a:buChar char="-"/>
              <a:defRPr/>
            </a:pPr>
            <a:r>
              <a:rPr lang="en-GB" dirty="0">
                <a:solidFill>
                  <a:prstClr val="white"/>
                </a:solidFill>
              </a:rPr>
              <a:t>1787 signs introduced showing German followed by Czech</a:t>
            </a:r>
          </a:p>
          <a:p>
            <a:pPr marL="742950" lvl="1" indent="-285750" algn="just">
              <a:buFontTx/>
              <a:buChar char="-"/>
              <a:defRPr/>
            </a:pPr>
            <a:r>
              <a:rPr lang="en-GB" dirty="0" smtClean="0">
                <a:solidFill>
                  <a:prstClr val="white"/>
                </a:solidFill>
              </a:rPr>
              <a:t>1893 </a:t>
            </a:r>
            <a:r>
              <a:rPr lang="en-GB" dirty="0">
                <a:solidFill>
                  <a:prstClr val="white"/>
                </a:solidFill>
              </a:rPr>
              <a:t>Czech-only lettering introduced</a:t>
            </a:r>
            <a:endParaRPr lang="en-GB" sz="2000" b="1" u="sng" dirty="0">
              <a:solidFill>
                <a:prstClr val="black"/>
              </a:solidFill>
              <a:cs typeface="Arial" charset="0"/>
            </a:endParaRPr>
          </a:p>
        </p:txBody>
      </p:sp>
      <p:sp>
        <p:nvSpPr>
          <p:cNvPr id="6" name="AutoShape 4" descr="https://upload.wikimedia.org/wikipedia/commons/thumb/6/6e/ZlataPraha1.png/800px-ZlataPraha1.png"/>
          <p:cNvSpPr>
            <a:spLocks noChangeAspect="1" noChangeArrowheads="1"/>
          </p:cNvSpPr>
          <p:nvPr/>
        </p:nvSpPr>
        <p:spPr bwMode="auto">
          <a:xfrm>
            <a:off x="2289175" y="465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8" name="AutoShape 6" descr="https://upload.wikimedia.org/wikipedia/commons/thumb/6/6e/ZlataPraha1.png/800px-ZlataPraha1.png"/>
          <p:cNvSpPr>
            <a:spLocks noChangeAspect="1" noChangeArrowheads="1"/>
          </p:cNvSpPr>
          <p:nvPr/>
        </p:nvSpPr>
        <p:spPr bwMode="auto">
          <a:xfrm>
            <a:off x="2441575" y="617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4700" y="2298328"/>
            <a:ext cx="3263899" cy="4691854"/>
          </a:xfrm>
          <a:prstGeom prst="rect">
            <a:avLst/>
          </a:prstGeom>
        </p:spPr>
      </p:pic>
      <p:sp>
        <p:nvSpPr>
          <p:cNvPr id="12" name="Rectangle 11"/>
          <p:cNvSpPr/>
          <p:nvPr/>
        </p:nvSpPr>
        <p:spPr>
          <a:xfrm>
            <a:off x="5448299" y="-144463"/>
            <a:ext cx="6721477" cy="2075432"/>
          </a:xfrm>
          <a:prstGeom prst="rect">
            <a:avLst/>
          </a:prstGeom>
        </p:spPr>
        <p:txBody>
          <a:bodyPr wrap="square" lIns="540000" tIns="540000" rIns="540000" bIns="540000" numCol="1" spcCol="360000">
            <a:spAutoFit/>
          </a:bodyPr>
          <a:lstStyle/>
          <a:p>
            <a:pPr algn="r">
              <a:defRPr/>
            </a:pPr>
            <a:r>
              <a:rPr lang="en-GB" sz="2800" b="1" dirty="0" smtClean="0">
                <a:cs typeface="Arial" charset="0"/>
              </a:rPr>
              <a:t>Czech </a:t>
            </a:r>
            <a:r>
              <a:rPr lang="en-GB" sz="2800" b="1" dirty="0">
                <a:cs typeface="Arial" charset="0"/>
              </a:rPr>
              <a:t>National Revival</a:t>
            </a:r>
          </a:p>
          <a:p>
            <a:pPr algn="just">
              <a:defRPr/>
            </a:pPr>
            <a:endParaRPr lang="en-GB" sz="1200" b="1" u="sng" dirty="0">
              <a:solidFill>
                <a:prstClr val="black"/>
              </a:solidFill>
              <a:cs typeface="Arial" charset="0"/>
            </a:endParaRPr>
          </a:p>
          <a:p>
            <a:pPr algn="just">
              <a:defRPr/>
            </a:pPr>
            <a:endParaRPr lang="en-GB" sz="2400" dirty="0">
              <a:solidFill>
                <a:srgbClr val="FFFF00"/>
              </a:solidFill>
            </a:endParaRPr>
          </a:p>
        </p:txBody>
      </p:sp>
    </p:spTree>
    <p:extLst>
      <p:ext uri="{BB962C8B-B14F-4D97-AF65-F5344CB8AC3E}">
        <p14:creationId xmlns:p14="http://schemas.microsoft.com/office/powerpoint/2010/main" val="19591428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381000" y="6605"/>
            <a:ext cx="12573000" cy="2814096"/>
          </a:xfrm>
          <a:prstGeom prst="rect">
            <a:avLst/>
          </a:prstGeom>
        </p:spPr>
        <p:txBody>
          <a:bodyPr wrap="square" lIns="540000" tIns="540000" rIns="540000" bIns="540000" numCol="1" spcCol="360000">
            <a:spAutoFit/>
          </a:bodyPr>
          <a:lstStyle/>
          <a:p>
            <a:pPr algn="r">
              <a:defRPr/>
            </a:pPr>
            <a:r>
              <a:rPr lang="en-GB" sz="2800" b="1" u="sng" dirty="0" smtClean="0">
                <a:cs typeface="Arial" charset="0"/>
              </a:rPr>
              <a:t>Czech </a:t>
            </a:r>
            <a:r>
              <a:rPr lang="en-GB" sz="2800" b="1" u="sng" dirty="0">
                <a:cs typeface="Arial" charset="0"/>
              </a:rPr>
              <a:t>National Revival</a:t>
            </a:r>
          </a:p>
          <a:p>
            <a:pPr algn="just">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srgbClr val="FFFF00"/>
                </a:solidFill>
              </a:rPr>
              <a:t>Establishment of </a:t>
            </a:r>
            <a:r>
              <a:rPr lang="en-GB" sz="2400" i="1" dirty="0">
                <a:solidFill>
                  <a:srgbClr val="FFFF00"/>
                </a:solidFill>
              </a:rPr>
              <a:t>Czech </a:t>
            </a:r>
            <a:r>
              <a:rPr lang="en-GB" sz="2400" dirty="0">
                <a:solidFill>
                  <a:srgbClr val="FFFF00"/>
                </a:solidFill>
              </a:rPr>
              <a:t>national institutions</a:t>
            </a:r>
          </a:p>
          <a:p>
            <a:pPr marL="342900" indent="-342900" algn="just">
              <a:buFont typeface="Arial" panose="020B0604020202020204" pitchFamily="34" charset="0"/>
              <a:buChar char="•"/>
              <a:defRPr/>
            </a:pPr>
            <a:endParaRPr lang="en-GB" sz="2400" dirty="0">
              <a:solidFill>
                <a:srgbClr val="FFFF00"/>
              </a:solidFill>
            </a:endParaRPr>
          </a:p>
          <a:p>
            <a:pPr algn="just">
              <a:defRPr/>
            </a:pPr>
            <a:endParaRPr lang="en-GB" sz="2400" dirty="0">
              <a:solidFill>
                <a:srgbClr val="FFFF00"/>
              </a:solidFill>
            </a:endParaRPr>
          </a:p>
        </p:txBody>
      </p:sp>
      <p:sp>
        <p:nvSpPr>
          <p:cNvPr id="4" name="AutoShape 10" descr="https://webwestphotos.files.wordpress.com/2014/07/dsc_0223_4_5_tonemapped.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2" name="AutoShape 2" descr="https://upload.wikimedia.org/wikipedia/commons/thumb/e/e8/Baptism_of_the_bohemian_duke_borivoj.jpg/800px-Baptism_of_the_bohemian_duke_borivoj.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3" name="AutoShape 4" descr="https://upload.wikimedia.org/wikipedia/commons/thumb/e/e8/Baptism_of_the_bohemian_duke_borivoj.jpg/800px-Baptism_of_the_bohemian_duke_borivoj.jpg"/>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7" name="AutoShape 2" descr="Jan Hus 2.jpg"/>
          <p:cNvSpPr>
            <a:spLocks noChangeAspect="1" noChangeArrowheads="1"/>
          </p:cNvSpPr>
          <p:nvPr/>
        </p:nvSpPr>
        <p:spPr bwMode="auto">
          <a:xfrm>
            <a:off x="21367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163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1" y="2830481"/>
            <a:ext cx="6315067" cy="37890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812800" y="4826675"/>
            <a:ext cx="3485883" cy="1477328"/>
          </a:xfrm>
          <a:prstGeom prst="rect">
            <a:avLst/>
          </a:prstGeom>
        </p:spPr>
        <p:txBody>
          <a:bodyPr wrap="square">
            <a:spAutoFit/>
          </a:bodyPr>
          <a:lstStyle/>
          <a:p>
            <a:pPr algn="r">
              <a:defRPr/>
            </a:pPr>
            <a:r>
              <a:rPr lang="en-GB" dirty="0">
                <a:solidFill>
                  <a:prstClr val="white"/>
                </a:solidFill>
              </a:rPr>
              <a:t>Czech National Museum, Wenceslas Square (renamed 1848), Prague – est. 1818 (note Wenceslas monument, dedicated 1912) </a:t>
            </a:r>
          </a:p>
        </p:txBody>
      </p:sp>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014" y="1757420"/>
            <a:ext cx="4324463" cy="2738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5657491" y="1925246"/>
            <a:ext cx="3433191" cy="646331"/>
          </a:xfrm>
          <a:prstGeom prst="rect">
            <a:avLst/>
          </a:prstGeom>
        </p:spPr>
        <p:txBody>
          <a:bodyPr wrap="square">
            <a:spAutoFit/>
          </a:bodyPr>
          <a:lstStyle/>
          <a:p>
            <a:pPr>
              <a:defRPr/>
            </a:pPr>
            <a:r>
              <a:rPr lang="en-GB" dirty="0">
                <a:solidFill>
                  <a:prstClr val="white"/>
                </a:solidFill>
              </a:rPr>
              <a:t>Czech National Theatre – est. 1844 (current building, 1881) </a:t>
            </a:r>
          </a:p>
        </p:txBody>
      </p:sp>
    </p:spTree>
    <p:extLst>
      <p:ext uri="{BB962C8B-B14F-4D97-AF65-F5344CB8AC3E}">
        <p14:creationId xmlns:p14="http://schemas.microsoft.com/office/powerpoint/2010/main" val="30190140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0" y="6604"/>
            <a:ext cx="10341007" cy="3983647"/>
          </a:xfrm>
          <a:prstGeom prst="rect">
            <a:avLst/>
          </a:prstGeom>
        </p:spPr>
        <p:txBody>
          <a:bodyPr wrap="square" lIns="540000" tIns="540000" rIns="540000" bIns="540000" numCol="1" spcCol="360000">
            <a:spAutoFit/>
          </a:bodyPr>
          <a:lstStyle/>
          <a:p>
            <a:pPr algn="just">
              <a:defRPr/>
            </a:pPr>
            <a:r>
              <a:rPr lang="en-GB" sz="2000" b="1" u="sng" dirty="0" smtClean="0">
                <a:cs typeface="Arial" charset="0"/>
              </a:rPr>
              <a:t>Czech </a:t>
            </a:r>
            <a:r>
              <a:rPr lang="en-GB" sz="2000" b="1" u="sng" dirty="0">
                <a:cs typeface="Arial" charset="0"/>
              </a:rPr>
              <a:t>National Revival</a:t>
            </a:r>
          </a:p>
          <a:p>
            <a:pPr algn="just">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sz="2000" dirty="0">
                <a:solidFill>
                  <a:schemeClr val="accent6">
                    <a:lumMod val="20000"/>
                    <a:lumOff val="80000"/>
                  </a:schemeClr>
                </a:solidFill>
              </a:rPr>
              <a:t>Embrace of ‘Czech’ folk culture and history – stories of </a:t>
            </a:r>
            <a:r>
              <a:rPr lang="en-GB" sz="2000" dirty="0" err="1">
                <a:solidFill>
                  <a:schemeClr val="accent6">
                    <a:lumMod val="20000"/>
                    <a:lumOff val="80000"/>
                  </a:schemeClr>
                </a:solidFill>
              </a:rPr>
              <a:t>Alois</a:t>
            </a:r>
            <a:r>
              <a:rPr lang="en-GB" sz="2000" dirty="0">
                <a:solidFill>
                  <a:schemeClr val="accent6">
                    <a:lumMod val="20000"/>
                    <a:lumOff val="80000"/>
                  </a:schemeClr>
                </a:solidFill>
              </a:rPr>
              <a:t> </a:t>
            </a:r>
            <a:r>
              <a:rPr lang="en-GB" sz="2000" dirty="0" err="1">
                <a:solidFill>
                  <a:schemeClr val="accent6">
                    <a:lumMod val="20000"/>
                    <a:lumOff val="80000"/>
                  </a:schemeClr>
                </a:solidFill>
              </a:rPr>
              <a:t>Jirásek</a:t>
            </a:r>
            <a:r>
              <a:rPr lang="en-GB" sz="2000" dirty="0">
                <a:solidFill>
                  <a:schemeClr val="accent6">
                    <a:lumMod val="20000"/>
                    <a:lumOff val="80000"/>
                  </a:schemeClr>
                </a:solidFill>
              </a:rPr>
              <a:t> (1851–1930) and music composed by </a:t>
            </a:r>
            <a:r>
              <a:rPr lang="en-GB" sz="2000" dirty="0" err="1">
                <a:solidFill>
                  <a:schemeClr val="accent6">
                    <a:lumMod val="20000"/>
                    <a:lumOff val="80000"/>
                  </a:schemeClr>
                </a:solidFill>
              </a:rPr>
              <a:t>Antonín</a:t>
            </a:r>
            <a:r>
              <a:rPr lang="en-GB" sz="2000" dirty="0">
                <a:solidFill>
                  <a:schemeClr val="accent6">
                    <a:lumMod val="20000"/>
                    <a:lumOff val="80000"/>
                  </a:schemeClr>
                </a:solidFill>
              </a:rPr>
              <a:t> </a:t>
            </a:r>
            <a:r>
              <a:rPr lang="en-GB" sz="2000" dirty="0" err="1">
                <a:solidFill>
                  <a:schemeClr val="accent6">
                    <a:lumMod val="20000"/>
                    <a:lumOff val="80000"/>
                  </a:schemeClr>
                </a:solidFill>
              </a:rPr>
              <a:t>Dvořák</a:t>
            </a:r>
            <a:r>
              <a:rPr lang="en-GB" sz="2000" dirty="0">
                <a:solidFill>
                  <a:schemeClr val="accent6">
                    <a:lumMod val="20000"/>
                    <a:lumOff val="80000"/>
                  </a:schemeClr>
                </a:solidFill>
              </a:rPr>
              <a:t> (1841–1901), </a:t>
            </a:r>
            <a:r>
              <a:rPr lang="en-GB" sz="2000" dirty="0" err="1">
                <a:solidFill>
                  <a:schemeClr val="accent6">
                    <a:lumMod val="20000"/>
                    <a:lumOff val="80000"/>
                  </a:schemeClr>
                </a:solidFill>
              </a:rPr>
              <a:t>Leoš</a:t>
            </a:r>
            <a:r>
              <a:rPr lang="en-GB" sz="2000" dirty="0">
                <a:solidFill>
                  <a:schemeClr val="accent6">
                    <a:lumMod val="20000"/>
                    <a:lumOff val="80000"/>
                  </a:schemeClr>
                </a:solidFill>
              </a:rPr>
              <a:t> </a:t>
            </a:r>
            <a:r>
              <a:rPr lang="en-GB" sz="2000" dirty="0" err="1">
                <a:solidFill>
                  <a:schemeClr val="accent6">
                    <a:lumMod val="20000"/>
                    <a:lumOff val="80000"/>
                  </a:schemeClr>
                </a:solidFill>
              </a:rPr>
              <a:t>Janáček</a:t>
            </a:r>
            <a:r>
              <a:rPr lang="en-GB" sz="2000" dirty="0">
                <a:solidFill>
                  <a:schemeClr val="accent6">
                    <a:lumMod val="20000"/>
                    <a:lumOff val="80000"/>
                  </a:schemeClr>
                </a:solidFill>
              </a:rPr>
              <a:t> (1854–1928) and </a:t>
            </a:r>
            <a:r>
              <a:rPr lang="en-GB" sz="2000" dirty="0" err="1">
                <a:solidFill>
                  <a:schemeClr val="accent6">
                    <a:lumMod val="20000"/>
                    <a:lumOff val="80000"/>
                  </a:schemeClr>
                </a:solidFill>
              </a:rPr>
              <a:t>Béla</a:t>
            </a:r>
            <a:r>
              <a:rPr lang="en-GB" sz="2000" dirty="0">
                <a:solidFill>
                  <a:schemeClr val="accent6">
                    <a:lumMod val="20000"/>
                    <a:lumOff val="80000"/>
                  </a:schemeClr>
                </a:solidFill>
              </a:rPr>
              <a:t> </a:t>
            </a:r>
            <a:r>
              <a:rPr lang="en-GB" sz="2000" dirty="0" err="1">
                <a:solidFill>
                  <a:schemeClr val="accent6">
                    <a:lumMod val="20000"/>
                    <a:lumOff val="80000"/>
                  </a:schemeClr>
                </a:solidFill>
              </a:rPr>
              <a:t>Bartók</a:t>
            </a:r>
            <a:r>
              <a:rPr lang="en-GB" sz="2000" dirty="0">
                <a:solidFill>
                  <a:schemeClr val="accent6">
                    <a:lumMod val="20000"/>
                    <a:lumOff val="80000"/>
                  </a:schemeClr>
                </a:solidFill>
              </a:rPr>
              <a:t> (1881–1945)</a:t>
            </a:r>
          </a:p>
          <a:p>
            <a:pPr marL="342900" indent="-342900" algn="just">
              <a:buFont typeface="Arial" panose="020B0604020202020204" pitchFamily="34" charset="0"/>
              <a:buChar char="•"/>
              <a:defRPr/>
            </a:pPr>
            <a:endParaRPr lang="en-GB" sz="2400" dirty="0">
              <a:solidFill>
                <a:srgbClr val="FFFF00"/>
              </a:solidFill>
            </a:endParaRPr>
          </a:p>
          <a:p>
            <a:pPr marL="342900" indent="-342900" algn="just">
              <a:buFont typeface="Arial" panose="020B0604020202020204" pitchFamily="34" charset="0"/>
              <a:buChar char="•"/>
              <a:defRPr/>
            </a:pPr>
            <a:endParaRPr lang="en-GB" sz="2400" dirty="0">
              <a:solidFill>
                <a:srgbClr val="FFFF00"/>
              </a:solidFill>
            </a:endParaRPr>
          </a:p>
          <a:p>
            <a:pPr marL="342900" indent="-342900" algn="just">
              <a:buFont typeface="Arial" panose="020B0604020202020204" pitchFamily="34" charset="0"/>
              <a:buChar char="•"/>
              <a:defRPr/>
            </a:pPr>
            <a:endParaRPr lang="en-GB" sz="2400" dirty="0">
              <a:solidFill>
                <a:srgbClr val="FFFF00"/>
              </a:solidFill>
            </a:endParaRPr>
          </a:p>
          <a:p>
            <a:pPr algn="just">
              <a:defRPr/>
            </a:pPr>
            <a:endParaRPr lang="en-GB" sz="2400" dirty="0">
              <a:solidFill>
                <a:srgbClr val="FFFF00"/>
              </a:solidFill>
            </a:endParaRPr>
          </a:p>
        </p:txBody>
      </p:sp>
      <p:sp>
        <p:nvSpPr>
          <p:cNvPr id="4" name="AutoShape 10" descr="https://webwestphotos.files.wordpress.com/2014/07/dsc_0223_4_5_tonemapped.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2" name="AutoShape 2" descr="https://upload.wikimedia.org/wikipedia/commons/thumb/e/e8/Baptism_of_the_bohemian_duke_borivoj.jpg/800px-Baptism_of_the_bohemian_duke_borivoj.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3" name="AutoShape 4" descr="https://upload.wikimedia.org/wikipedia/commons/thumb/e/e8/Baptism_of_the_bohemian_duke_borivoj.jpg/800px-Baptism_of_the_bohemian_duke_borivoj.jpg"/>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
        <p:nvSpPr>
          <p:cNvPr id="7" name="AutoShape 2" descr="Jan Hus 2.jpg"/>
          <p:cNvSpPr>
            <a:spLocks noChangeAspect="1" noChangeArrowheads="1"/>
          </p:cNvSpPr>
          <p:nvPr/>
        </p:nvSpPr>
        <p:spPr bwMode="auto">
          <a:xfrm>
            <a:off x="2136775"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1945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606" t="2208" r="3818" b="2625"/>
          <a:stretch/>
        </p:blipFill>
        <p:spPr bwMode="auto">
          <a:xfrm>
            <a:off x="1581201" y="2324099"/>
            <a:ext cx="4404844" cy="416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81688" y="3284984"/>
            <a:ext cx="4569795" cy="349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081687" y="2152316"/>
            <a:ext cx="4154513" cy="784830"/>
          </a:xfrm>
          <a:prstGeom prst="rect">
            <a:avLst/>
          </a:prstGeom>
        </p:spPr>
        <p:txBody>
          <a:bodyPr wrap="square">
            <a:spAutoFit/>
          </a:bodyPr>
          <a:lstStyle/>
          <a:p>
            <a:pPr algn="r">
              <a:defRPr/>
            </a:pPr>
            <a:r>
              <a:rPr lang="en-GB" sz="1500" dirty="0">
                <a:solidFill>
                  <a:srgbClr val="FFFF00"/>
                </a:solidFill>
              </a:rPr>
              <a:t> </a:t>
            </a:r>
            <a:r>
              <a:rPr lang="en-GB" sz="1500" dirty="0" err="1">
                <a:solidFill>
                  <a:srgbClr val="FFFF00"/>
                </a:solidFill>
              </a:rPr>
              <a:t>Bartók</a:t>
            </a:r>
            <a:r>
              <a:rPr lang="en-GB" sz="1500" dirty="0">
                <a:solidFill>
                  <a:srgbClr val="FFFF00"/>
                </a:solidFill>
              </a:rPr>
              <a:t> collecting folk recordings, 1907; </a:t>
            </a:r>
            <a:r>
              <a:rPr lang="en-GB" sz="1500" dirty="0" err="1">
                <a:solidFill>
                  <a:srgbClr val="FFFF00"/>
                </a:solidFill>
              </a:rPr>
              <a:t>Jirásek</a:t>
            </a:r>
            <a:r>
              <a:rPr lang="en-GB" sz="1500" dirty="0">
                <a:solidFill>
                  <a:srgbClr val="FFFF00"/>
                </a:solidFill>
              </a:rPr>
              <a:t>, </a:t>
            </a:r>
            <a:r>
              <a:rPr lang="en-GB" sz="1500" i="1" dirty="0">
                <a:solidFill>
                  <a:srgbClr val="FFFF00"/>
                </a:solidFill>
              </a:rPr>
              <a:t>Stories and Legends of Old Prague </a:t>
            </a:r>
            <a:r>
              <a:rPr lang="en-GB" sz="1500" dirty="0">
                <a:solidFill>
                  <a:srgbClr val="FFFF00"/>
                </a:solidFill>
              </a:rPr>
              <a:t>English translation, 1931</a:t>
            </a:r>
          </a:p>
        </p:txBody>
      </p:sp>
      <p:pic>
        <p:nvPicPr>
          <p:cNvPr id="5123"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8533" t="2304" r="6866" b="4068"/>
          <a:stretch/>
        </p:blipFill>
        <p:spPr bwMode="auto">
          <a:xfrm>
            <a:off x="10341007" y="160338"/>
            <a:ext cx="1828769" cy="3116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581202" y="6433349"/>
            <a:ext cx="4172937" cy="323165"/>
          </a:xfrm>
          <a:prstGeom prst="rect">
            <a:avLst/>
          </a:prstGeom>
        </p:spPr>
        <p:txBody>
          <a:bodyPr wrap="none">
            <a:spAutoFit/>
          </a:bodyPr>
          <a:lstStyle/>
          <a:p>
            <a:r>
              <a:rPr lang="en-GB" sz="1500" dirty="0">
                <a:solidFill>
                  <a:srgbClr val="FFFF00"/>
                </a:solidFill>
              </a:rPr>
              <a:t>1895 </a:t>
            </a:r>
            <a:r>
              <a:rPr lang="en-GB" sz="1500" dirty="0" err="1">
                <a:solidFill>
                  <a:srgbClr val="FFFF00"/>
                </a:solidFill>
              </a:rPr>
              <a:t>Czechoslavic</a:t>
            </a:r>
            <a:r>
              <a:rPr lang="en-GB" sz="1500" dirty="0">
                <a:solidFill>
                  <a:srgbClr val="FFFF00"/>
                </a:solidFill>
              </a:rPr>
              <a:t> Ethnographic exhibition</a:t>
            </a:r>
          </a:p>
        </p:txBody>
      </p:sp>
    </p:spTree>
    <p:extLst>
      <p:ext uri="{BB962C8B-B14F-4D97-AF65-F5344CB8AC3E}">
        <p14:creationId xmlns:p14="http://schemas.microsoft.com/office/powerpoint/2010/main" val="6820891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100" y="992976"/>
            <a:ext cx="5334000" cy="4017169"/>
          </a:xfrm>
          <a:prstGeom prst="rect">
            <a:avLst/>
          </a:prstGeom>
        </p:spPr>
      </p:pic>
      <p:sp>
        <p:nvSpPr>
          <p:cNvPr id="3" name="Rectangle 2"/>
          <p:cNvSpPr/>
          <p:nvPr/>
        </p:nvSpPr>
        <p:spPr>
          <a:xfrm>
            <a:off x="317500" y="5499785"/>
            <a:ext cx="3987800" cy="1200329"/>
          </a:xfrm>
          <a:prstGeom prst="rect">
            <a:avLst/>
          </a:prstGeom>
        </p:spPr>
        <p:txBody>
          <a:bodyPr wrap="square">
            <a:spAutoFit/>
          </a:bodyPr>
          <a:lstStyle/>
          <a:p>
            <a:r>
              <a:rPr lang="en-GB" dirty="0"/>
              <a:t>National Museum Cardiff </a:t>
            </a:r>
            <a:r>
              <a:rPr lang="en-GB" dirty="0" smtClean="0"/>
              <a:t>(</a:t>
            </a:r>
            <a:r>
              <a:rPr lang="en-GB" dirty="0" err="1" smtClean="0"/>
              <a:t>Amgueddfa</a:t>
            </a:r>
            <a:r>
              <a:rPr lang="en-GB" dirty="0" smtClean="0"/>
              <a:t> </a:t>
            </a:r>
            <a:r>
              <a:rPr lang="en-GB" dirty="0" err="1"/>
              <a:t>Genedlaethol</a:t>
            </a:r>
            <a:r>
              <a:rPr lang="en-GB" dirty="0"/>
              <a:t> </a:t>
            </a:r>
            <a:r>
              <a:rPr lang="en-GB" dirty="0" err="1"/>
              <a:t>Caerdydd</a:t>
            </a:r>
            <a:r>
              <a:rPr lang="en-GB" dirty="0" smtClean="0"/>
              <a:t>) – est. 1907; opened 1922</a:t>
            </a:r>
            <a:endParaRPr lang="en-GB" dirty="0"/>
          </a:p>
        </p:txBody>
      </p:sp>
      <p:pic>
        <p:nvPicPr>
          <p:cNvPr id="4" name="Picture 3"/>
          <p:cNvPicPr>
            <a:picLocks noChangeAspect="1"/>
          </p:cNvPicPr>
          <p:nvPr/>
        </p:nvPicPr>
        <p:blipFill>
          <a:blip r:embed="rId3"/>
          <a:stretch>
            <a:fillRect/>
          </a:stretch>
        </p:blipFill>
        <p:spPr>
          <a:xfrm>
            <a:off x="6115050" y="883380"/>
            <a:ext cx="5943600" cy="3966362"/>
          </a:xfrm>
          <a:prstGeom prst="rect">
            <a:avLst/>
          </a:prstGeom>
        </p:spPr>
      </p:pic>
      <p:sp>
        <p:nvSpPr>
          <p:cNvPr id="5" name="Rectangle 4"/>
          <p:cNvSpPr/>
          <p:nvPr/>
        </p:nvSpPr>
        <p:spPr>
          <a:xfrm>
            <a:off x="6115050" y="5010145"/>
            <a:ext cx="5895975" cy="1754326"/>
          </a:xfrm>
          <a:prstGeom prst="rect">
            <a:avLst/>
          </a:prstGeom>
        </p:spPr>
        <p:txBody>
          <a:bodyPr wrap="square">
            <a:spAutoFit/>
          </a:bodyPr>
          <a:lstStyle/>
          <a:p>
            <a:r>
              <a:rPr lang="en-GB" dirty="0"/>
              <a:t>St </a:t>
            </a:r>
            <a:r>
              <a:rPr lang="en-GB" dirty="0" err="1"/>
              <a:t>Fagans</a:t>
            </a:r>
            <a:r>
              <a:rPr lang="en-GB" dirty="0"/>
              <a:t> National Museum of History</a:t>
            </a:r>
          </a:p>
          <a:p>
            <a:endParaRPr lang="en-GB" dirty="0" smtClean="0"/>
          </a:p>
          <a:p>
            <a:r>
              <a:rPr lang="en-GB" dirty="0" smtClean="0"/>
              <a:t>Opened as Welsh </a:t>
            </a:r>
            <a:r>
              <a:rPr lang="en-GB" dirty="0"/>
              <a:t>Folk </a:t>
            </a:r>
            <a:r>
              <a:rPr lang="en-GB" dirty="0" smtClean="0"/>
              <a:t>Museum, 1948; revised </a:t>
            </a:r>
            <a:r>
              <a:rPr lang="en-GB" dirty="0"/>
              <a:t>to Museum of Welsh </a:t>
            </a:r>
            <a:r>
              <a:rPr lang="en-GB" dirty="0" smtClean="0"/>
              <a:t>Life, St </a:t>
            </a:r>
            <a:r>
              <a:rPr lang="en-GB" dirty="0" err="1"/>
              <a:t>Fagans</a:t>
            </a:r>
            <a:r>
              <a:rPr lang="en-GB" dirty="0"/>
              <a:t> National History Museum</a:t>
            </a:r>
            <a:br>
              <a:rPr lang="en-GB" dirty="0"/>
            </a:br>
            <a:endParaRPr lang="en-GB" dirty="0"/>
          </a:p>
        </p:txBody>
      </p:sp>
    </p:spTree>
    <p:extLst>
      <p:ext uri="{BB962C8B-B14F-4D97-AF65-F5344CB8AC3E}">
        <p14:creationId xmlns:p14="http://schemas.microsoft.com/office/powerpoint/2010/main" val="17342752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3500" y="252412"/>
            <a:ext cx="9525000" cy="6353175"/>
          </a:xfrm>
          <a:prstGeom prst="rect">
            <a:avLst/>
          </a:prstGeom>
        </p:spPr>
      </p:pic>
    </p:spTree>
    <p:extLst>
      <p:ext uri="{BB962C8B-B14F-4D97-AF65-F5344CB8AC3E}">
        <p14:creationId xmlns:p14="http://schemas.microsoft.com/office/powerpoint/2010/main" val="8532246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31900" y="-33687"/>
            <a:ext cx="9740900" cy="6891687"/>
          </a:xfrm>
          <a:prstGeom prst="rect">
            <a:avLst/>
          </a:prstGeom>
        </p:spPr>
      </p:pic>
    </p:spTree>
    <p:extLst>
      <p:ext uri="{BB962C8B-B14F-4D97-AF65-F5344CB8AC3E}">
        <p14:creationId xmlns:p14="http://schemas.microsoft.com/office/powerpoint/2010/main" val="23366079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tx6-_RwUiA"/>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44965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72100" y="0"/>
            <a:ext cx="6819900" cy="5117451"/>
          </a:xfrm>
          <a:prstGeom prst="rect">
            <a:avLst/>
          </a:prstGeom>
        </p:spPr>
      </p:pic>
      <p:pic>
        <p:nvPicPr>
          <p:cNvPr id="3" name="Picture 2"/>
          <p:cNvPicPr>
            <a:picLocks noChangeAspect="1"/>
          </p:cNvPicPr>
          <p:nvPr/>
        </p:nvPicPr>
        <p:blipFill>
          <a:blip r:embed="rId3"/>
          <a:stretch>
            <a:fillRect/>
          </a:stretch>
        </p:blipFill>
        <p:spPr>
          <a:xfrm>
            <a:off x="0" y="3836195"/>
            <a:ext cx="5372100" cy="3021806"/>
          </a:xfrm>
          <a:prstGeom prst="rect">
            <a:avLst/>
          </a:prstGeom>
        </p:spPr>
      </p:pic>
      <p:pic>
        <p:nvPicPr>
          <p:cNvPr id="2050" name="Picture 2" descr="Beamish Museum entrance ar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114927" cy="3836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41115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621226"/>
          </a:xfrm>
          <a:prstGeom prst="rect">
            <a:avLst/>
          </a:prstGeom>
          <a:noFill/>
        </p:spPr>
        <p:txBody>
          <a:bodyPr wrap="square" lIns="540000" tIns="360000" rIns="540000" bIns="360000" rtlCol="0">
            <a:spAutoFit/>
          </a:bodyPr>
          <a:lstStyle/>
          <a:p>
            <a:endParaRPr lang="en-GB" sz="2000" dirty="0" smtClean="0"/>
          </a:p>
          <a:p>
            <a:endParaRPr lang="en-GB" sz="2000" dirty="0"/>
          </a:p>
          <a:p>
            <a:r>
              <a:rPr lang="en-GB" sz="2000" dirty="0" smtClean="0"/>
              <a:t>Tony </a:t>
            </a:r>
            <a:r>
              <a:rPr lang="en-GB" sz="2000" dirty="0"/>
              <a:t>Bennett, ‘Museums and “The People,”’ </a:t>
            </a:r>
            <a:r>
              <a:rPr lang="en-GB" sz="2000" i="1" dirty="0"/>
              <a:t>The Birth of the Museum </a:t>
            </a:r>
            <a:r>
              <a:rPr lang="en-GB" sz="2000" dirty="0" smtClean="0"/>
              <a:t>(London: Routledge, </a:t>
            </a:r>
            <a:r>
              <a:rPr lang="en-GB" sz="2000" dirty="0"/>
              <a:t>1995), pp. 109–127. </a:t>
            </a:r>
          </a:p>
          <a:p>
            <a:endParaRPr lang="en-GB" sz="2000" dirty="0"/>
          </a:p>
          <a:p>
            <a:pPr marL="285750" indent="-285750">
              <a:buFont typeface="Arial" panose="020B0604020202020204" pitchFamily="34" charset="0"/>
              <a:buChar char="•"/>
            </a:pPr>
            <a:r>
              <a:rPr lang="en-GB" sz="2000" dirty="0"/>
              <a:t>How does Bennett critique the way the past is “peopled” at Beamish?</a:t>
            </a:r>
          </a:p>
          <a:p>
            <a:pPr marL="742950" lvl="1" indent="-285750">
              <a:buFontTx/>
              <a:buChar char="-"/>
            </a:pPr>
            <a:r>
              <a:rPr lang="en-GB" sz="2000" dirty="0"/>
              <a:t>What types of historical narrative does think that displays and exhibits privilege at Beamish?</a:t>
            </a:r>
          </a:p>
          <a:p>
            <a:pPr marL="742950" lvl="1" indent="-285750">
              <a:buFontTx/>
              <a:buChar char="-"/>
            </a:pPr>
            <a:r>
              <a:rPr lang="en-GB" sz="2000" dirty="0"/>
              <a:t>What contrasts does he draw between Beamish and the different Australian museums which he refers to?</a:t>
            </a:r>
          </a:p>
          <a:p>
            <a:pPr marL="742950" lvl="1" indent="-285750">
              <a:buFontTx/>
              <a:buChar char="-"/>
            </a:pPr>
            <a:r>
              <a:rPr lang="en-GB" sz="2000" dirty="0"/>
              <a:t> What contrasts does he draw between Beamish and the People’s Palace in Glasgow?</a:t>
            </a:r>
          </a:p>
          <a:p>
            <a:pPr lvl="1"/>
            <a:r>
              <a:rPr lang="en-GB" sz="2000" dirty="0"/>
              <a:t> </a:t>
            </a:r>
          </a:p>
          <a:p>
            <a:pPr marL="742950" lvl="1" indent="-285750">
              <a:buFontTx/>
              <a:buChar char="-"/>
            </a:pPr>
            <a:endParaRPr lang="en-GB" sz="2000" dirty="0"/>
          </a:p>
          <a:p>
            <a:pPr marL="285750" indent="-285750">
              <a:buFont typeface="Arial" panose="020B0604020202020204" pitchFamily="34" charset="0"/>
              <a:buChar char="•"/>
            </a:pPr>
            <a:r>
              <a:rPr lang="en-GB" sz="2000" dirty="0"/>
              <a:t>What “place-myths” are connoted at Beamish?</a:t>
            </a:r>
          </a:p>
          <a:p>
            <a:pPr marL="742950" lvl="1" indent="-285750">
              <a:buFontTx/>
              <a:buChar char="-"/>
            </a:pPr>
            <a:r>
              <a:rPr lang="en-GB" sz="2000" dirty="0"/>
              <a:t>What version of the northeast is packaged in its displays?</a:t>
            </a:r>
          </a:p>
          <a:p>
            <a:endParaRPr lang="en-GB" sz="2000" dirty="0"/>
          </a:p>
          <a:p>
            <a:pPr marL="742950" lvl="1" indent="-285750">
              <a:buFontTx/>
              <a:buChar char="-"/>
            </a:pPr>
            <a:endParaRPr lang="en-GB" sz="2000" dirty="0"/>
          </a:p>
          <a:p>
            <a:pPr marL="742950" lvl="1" indent="-285750">
              <a:buFontTx/>
              <a:buChar char="-"/>
            </a:pPr>
            <a:endParaRPr lang="en-GB" sz="2000" dirty="0"/>
          </a:p>
          <a:p>
            <a:pPr marL="742950" lvl="1" indent="-285750">
              <a:buFontTx/>
              <a:buChar char="-"/>
            </a:pPr>
            <a:endParaRPr lang="en-GB" sz="2000" dirty="0"/>
          </a:p>
          <a:p>
            <a:pPr marL="742950" lvl="1" indent="-285750">
              <a:buFontTx/>
              <a:buChar char="-"/>
            </a:pPr>
            <a:endParaRPr lang="en-GB" sz="1600" dirty="0"/>
          </a:p>
          <a:p>
            <a:pPr marL="742950" lvl="1" indent="-285750">
              <a:buFontTx/>
              <a:buChar char="-"/>
            </a:pPr>
            <a:endParaRPr lang="en-GB" sz="1600" dirty="0"/>
          </a:p>
          <a:p>
            <a:endParaRPr lang="en-GB" sz="1600" dirty="0"/>
          </a:p>
        </p:txBody>
      </p:sp>
    </p:spTree>
    <p:extLst>
      <p:ext uri="{BB962C8B-B14F-4D97-AF65-F5344CB8AC3E}">
        <p14:creationId xmlns:p14="http://schemas.microsoft.com/office/powerpoint/2010/main" val="18055195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10050" y="0"/>
            <a:ext cx="7981950" cy="5319221"/>
          </a:xfrm>
          <a:prstGeom prst="rect">
            <a:avLst/>
          </a:prstGeom>
        </p:spPr>
      </p:pic>
      <p:sp>
        <p:nvSpPr>
          <p:cNvPr id="7" name="Rectangle 6"/>
          <p:cNvSpPr/>
          <p:nvPr/>
        </p:nvSpPr>
        <p:spPr>
          <a:xfrm>
            <a:off x="4783912" y="5600640"/>
            <a:ext cx="3918060" cy="707886"/>
          </a:xfrm>
          <a:prstGeom prst="rect">
            <a:avLst/>
          </a:prstGeom>
        </p:spPr>
        <p:txBody>
          <a:bodyPr wrap="none">
            <a:spAutoFit/>
          </a:bodyPr>
          <a:lstStyle/>
          <a:p>
            <a:pPr lvl="1"/>
            <a:r>
              <a:rPr lang="en-GB" sz="2000" dirty="0"/>
              <a:t>People’s </a:t>
            </a:r>
            <a:r>
              <a:rPr lang="en-GB" sz="2000" dirty="0" smtClean="0"/>
              <a:t>Palace, Glasgow</a:t>
            </a:r>
          </a:p>
          <a:p>
            <a:pPr lvl="1"/>
            <a:endParaRPr lang="en-GB" sz="2000" dirty="0"/>
          </a:p>
        </p:txBody>
      </p:sp>
      <p:pic>
        <p:nvPicPr>
          <p:cNvPr id="4" name="Picture 3"/>
          <p:cNvPicPr>
            <a:picLocks noChangeAspect="1"/>
          </p:cNvPicPr>
          <p:nvPr/>
        </p:nvPicPr>
        <p:blipFill>
          <a:blip r:embed="rId3"/>
          <a:stretch>
            <a:fillRect/>
          </a:stretch>
        </p:blipFill>
        <p:spPr>
          <a:xfrm>
            <a:off x="0" y="518621"/>
            <a:ext cx="4753049" cy="6339379"/>
          </a:xfrm>
          <a:prstGeom prst="rect">
            <a:avLst/>
          </a:prstGeom>
        </p:spPr>
      </p:pic>
    </p:spTree>
    <p:extLst>
      <p:ext uri="{BB962C8B-B14F-4D97-AF65-F5344CB8AC3E}">
        <p14:creationId xmlns:p14="http://schemas.microsoft.com/office/powerpoint/2010/main" val="11353275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10050" y="0"/>
            <a:ext cx="7981950" cy="5319221"/>
          </a:xfrm>
          <a:prstGeom prst="rect">
            <a:avLst/>
          </a:prstGeom>
        </p:spPr>
      </p:pic>
      <p:pic>
        <p:nvPicPr>
          <p:cNvPr id="3" name="Picture 2"/>
          <p:cNvPicPr>
            <a:picLocks noChangeAspect="1"/>
          </p:cNvPicPr>
          <p:nvPr/>
        </p:nvPicPr>
        <p:blipFill>
          <a:blip r:embed="rId3"/>
          <a:stretch>
            <a:fillRect/>
          </a:stretch>
        </p:blipFill>
        <p:spPr>
          <a:xfrm>
            <a:off x="0" y="1104900"/>
            <a:ext cx="4157413" cy="5753100"/>
          </a:xfrm>
          <a:prstGeom prst="rect">
            <a:avLst/>
          </a:prstGeom>
        </p:spPr>
      </p:pic>
      <p:sp>
        <p:nvSpPr>
          <p:cNvPr id="7" name="Rectangle 6"/>
          <p:cNvSpPr/>
          <p:nvPr/>
        </p:nvSpPr>
        <p:spPr>
          <a:xfrm>
            <a:off x="4783912" y="5600640"/>
            <a:ext cx="3918060" cy="1015663"/>
          </a:xfrm>
          <a:prstGeom prst="rect">
            <a:avLst/>
          </a:prstGeom>
        </p:spPr>
        <p:txBody>
          <a:bodyPr wrap="none">
            <a:spAutoFit/>
          </a:bodyPr>
          <a:lstStyle/>
          <a:p>
            <a:pPr lvl="1"/>
            <a:r>
              <a:rPr lang="en-GB" sz="2000" dirty="0"/>
              <a:t>People’s </a:t>
            </a:r>
            <a:r>
              <a:rPr lang="en-GB" sz="2000" dirty="0" smtClean="0"/>
              <a:t>Palace, Glasgow</a:t>
            </a:r>
          </a:p>
          <a:p>
            <a:pPr lvl="1"/>
            <a:endParaRPr lang="en-GB" sz="2000" dirty="0"/>
          </a:p>
          <a:p>
            <a:pPr lvl="1"/>
            <a:r>
              <a:rPr lang="en-GB" sz="2000" dirty="0" err="1" smtClean="0"/>
              <a:t>Doulton</a:t>
            </a:r>
            <a:r>
              <a:rPr lang="en-GB" sz="2000" dirty="0" smtClean="0"/>
              <a:t> </a:t>
            </a:r>
            <a:r>
              <a:rPr lang="en-GB" sz="2000" dirty="0" err="1" smtClean="0"/>
              <a:t>Fountatin</a:t>
            </a:r>
            <a:r>
              <a:rPr lang="en-GB" sz="2000" dirty="0" smtClean="0"/>
              <a:t> </a:t>
            </a:r>
            <a:endParaRPr lang="en-GB" sz="2000" dirty="0"/>
          </a:p>
        </p:txBody>
      </p:sp>
    </p:spTree>
    <p:extLst>
      <p:ext uri="{BB962C8B-B14F-4D97-AF65-F5344CB8AC3E}">
        <p14:creationId xmlns:p14="http://schemas.microsoft.com/office/powerpoint/2010/main" val="14592912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02469" y="1812470"/>
            <a:ext cx="4733802" cy="4710251"/>
          </a:xfrm>
          <a:prstGeom prst="rect">
            <a:avLst/>
          </a:prstGeom>
        </p:spPr>
      </p:pic>
      <p:pic>
        <p:nvPicPr>
          <p:cNvPr id="1026" name="Picture 2" descr="Image result for Iorwerth C. Pea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8263" y="2191157"/>
            <a:ext cx="2857500" cy="395287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8838407" y="2670401"/>
            <a:ext cx="2083139" cy="3540036"/>
          </a:xfrm>
          <a:prstGeom prst="rect">
            <a:avLst/>
          </a:prstGeom>
        </p:spPr>
      </p:pic>
      <p:sp>
        <p:nvSpPr>
          <p:cNvPr id="5" name="Rectangle 4"/>
          <p:cNvSpPr/>
          <p:nvPr/>
        </p:nvSpPr>
        <p:spPr>
          <a:xfrm>
            <a:off x="4480843" y="974663"/>
            <a:ext cx="7396577" cy="584775"/>
          </a:xfrm>
          <a:prstGeom prst="rect">
            <a:avLst/>
          </a:prstGeom>
        </p:spPr>
        <p:txBody>
          <a:bodyPr wrap="none">
            <a:spAutoFit/>
          </a:bodyPr>
          <a:lstStyle/>
          <a:p>
            <a:r>
              <a:rPr lang="en-GB" sz="3200" dirty="0" err="1"/>
              <a:t>Iorwerth</a:t>
            </a:r>
            <a:r>
              <a:rPr lang="en-GB" sz="3200" dirty="0"/>
              <a:t> </a:t>
            </a:r>
            <a:r>
              <a:rPr lang="en-GB" sz="3200" dirty="0" err="1"/>
              <a:t>Cyfeiliog</a:t>
            </a:r>
            <a:r>
              <a:rPr lang="en-GB" sz="3200" dirty="0"/>
              <a:t> </a:t>
            </a:r>
            <a:r>
              <a:rPr lang="en-GB" sz="3200" dirty="0" err="1" smtClean="0"/>
              <a:t>Peate</a:t>
            </a:r>
            <a:r>
              <a:rPr lang="en-GB" sz="3200" dirty="0" smtClean="0"/>
              <a:t> (</a:t>
            </a:r>
            <a:r>
              <a:rPr lang="en-GB" sz="3200" dirty="0"/>
              <a:t>1901–1982</a:t>
            </a:r>
            <a:r>
              <a:rPr lang="en-GB" sz="3200" dirty="0" smtClean="0"/>
              <a:t>)</a:t>
            </a:r>
            <a:endParaRPr lang="en-GB" sz="3200" dirty="0"/>
          </a:p>
        </p:txBody>
      </p:sp>
    </p:spTree>
    <p:extLst>
      <p:ext uri="{BB962C8B-B14F-4D97-AF65-F5344CB8AC3E}">
        <p14:creationId xmlns:p14="http://schemas.microsoft.com/office/powerpoint/2010/main" val="27837014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Iorwerth</a:t>
            </a:r>
            <a:r>
              <a:rPr lang="en-GB" dirty="0"/>
              <a:t> C. </a:t>
            </a:r>
            <a:r>
              <a:rPr lang="en-GB" dirty="0" err="1"/>
              <a:t>Peate</a:t>
            </a:r>
            <a:r>
              <a:rPr lang="en-GB" dirty="0"/>
              <a:t>, 'The Welsh Folk Museum,' </a:t>
            </a:r>
            <a:r>
              <a:rPr lang="en-GB" i="1" dirty="0"/>
              <a:t>Journal of the Folklore Institute </a:t>
            </a:r>
            <a:r>
              <a:rPr lang="en-GB" dirty="0"/>
              <a:t>2:3 (December 1965), pp. 314–316.</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How does </a:t>
            </a:r>
            <a:r>
              <a:rPr lang="en-GB" dirty="0" err="1" smtClean="0"/>
              <a:t>Peate</a:t>
            </a:r>
            <a:r>
              <a:rPr lang="en-GB" dirty="0" smtClean="0"/>
              <a:t> describe the functions and purposes of the Welsh Folk Museum?</a:t>
            </a:r>
            <a:endParaRPr lang="en-GB" dirty="0"/>
          </a:p>
        </p:txBody>
      </p:sp>
    </p:spTree>
    <p:extLst>
      <p:ext uri="{BB962C8B-B14F-4D97-AF65-F5344CB8AC3E}">
        <p14:creationId xmlns:p14="http://schemas.microsoft.com/office/powerpoint/2010/main" val="3115386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Dpi0BlnBXs"/>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13479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764373"/>
            <a:ext cx="10706100" cy="1293028"/>
          </a:xfrm>
        </p:spPr>
        <p:txBody>
          <a:bodyPr>
            <a:noAutofit/>
          </a:bodyPr>
          <a:lstStyle/>
          <a:p>
            <a:r>
              <a:rPr lang="en-GB" sz="3200" dirty="0"/>
              <a:t>Rhiannon Mason, 'Nation Building at the Museum of Welsh Life,' </a:t>
            </a:r>
            <a:r>
              <a:rPr lang="en-GB" sz="3200" i="1" dirty="0"/>
              <a:t>Museum and Society</a:t>
            </a:r>
            <a:r>
              <a:rPr lang="en-GB" sz="3200" dirty="0"/>
              <a:t> 2:1 (March 2004), pp. 18–34.</a:t>
            </a:r>
            <a:endParaRPr lang="en-GB" sz="3200" dirty="0"/>
          </a:p>
        </p:txBody>
      </p:sp>
      <p:sp>
        <p:nvSpPr>
          <p:cNvPr id="3" name="Content Placeholder 2"/>
          <p:cNvSpPr>
            <a:spLocks noGrp="1"/>
          </p:cNvSpPr>
          <p:nvPr>
            <p:ph idx="1"/>
          </p:nvPr>
        </p:nvSpPr>
        <p:spPr>
          <a:xfrm>
            <a:off x="5927270" y="2645228"/>
            <a:ext cx="5578929" cy="3573457"/>
          </a:xfrm>
        </p:spPr>
        <p:txBody>
          <a:bodyPr/>
          <a:lstStyle/>
          <a:p>
            <a:r>
              <a:rPr lang="en-GB" dirty="0" smtClean="0"/>
              <a:t>What critiques does Morgan make of St </a:t>
            </a:r>
            <a:r>
              <a:rPr lang="en-GB" dirty="0" err="1" smtClean="0"/>
              <a:t>Fagans</a:t>
            </a:r>
            <a:r>
              <a:rPr lang="en-GB" dirty="0" smtClean="0"/>
              <a:t>?</a:t>
            </a:r>
          </a:p>
          <a:p>
            <a:endParaRPr lang="en-GB" dirty="0"/>
          </a:p>
          <a:p>
            <a:r>
              <a:rPr lang="en-GB" dirty="0" smtClean="0"/>
              <a:t>Are these consonant with your own experiences of St </a:t>
            </a:r>
            <a:r>
              <a:rPr lang="en-GB" dirty="0" err="1" smtClean="0"/>
              <a:t>Fagans</a:t>
            </a:r>
            <a:r>
              <a:rPr lang="en-GB" dirty="0" smtClean="0"/>
              <a:t> – or similar heritage sites? </a:t>
            </a:r>
          </a:p>
          <a:p>
            <a:endParaRPr lang="en-GB" dirty="0"/>
          </a:p>
          <a:p>
            <a:r>
              <a:rPr lang="en-GB" dirty="0" smtClean="0"/>
              <a:t>How applicable do Morgan’s views remain of the renovated St </a:t>
            </a:r>
            <a:r>
              <a:rPr lang="en-GB" dirty="0" err="1" smtClean="0"/>
              <a:t>Fagans</a:t>
            </a:r>
            <a:r>
              <a:rPr lang="en-GB" dirty="0" smtClean="0"/>
              <a:t>? </a:t>
            </a:r>
            <a:endParaRPr lang="en-GB" dirty="0"/>
          </a:p>
        </p:txBody>
      </p:sp>
      <p:pic>
        <p:nvPicPr>
          <p:cNvPr id="4" name="Picture 3" descr="Image result for St Fagans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45228"/>
            <a:ext cx="5098663" cy="42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618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11925" r="-208" b="542"/>
          <a:stretch/>
        </p:blipFill>
        <p:spPr>
          <a:xfrm>
            <a:off x="2235200" y="466600"/>
            <a:ext cx="8534400" cy="5731000"/>
          </a:xfrm>
          <a:prstGeom prst="rect">
            <a:avLst/>
          </a:prstGeom>
        </p:spPr>
      </p:pic>
    </p:spTree>
    <p:extLst>
      <p:ext uri="{BB962C8B-B14F-4D97-AF65-F5344CB8AC3E}">
        <p14:creationId xmlns:p14="http://schemas.microsoft.com/office/powerpoint/2010/main" val="1236683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430</TotalTime>
  <Words>1837</Words>
  <Application>Microsoft Office PowerPoint</Application>
  <PresentationFormat>Widescreen</PresentationFormat>
  <Paragraphs>157</Paragraphs>
  <Slides>32</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Century Gothic</vt:lpstr>
      <vt:lpstr>Vapor Trail</vt:lpstr>
      <vt:lpstr>Inventing Traditions? Heritage and National Identities</vt:lpstr>
      <vt:lpstr>Benedict Anderson, Imagined Communities: Reflections on the Origin and Spread of Nationalism (1983; revised 1991, 2006) </vt:lpstr>
      <vt:lpstr>PowerPoint Presentation</vt:lpstr>
      <vt:lpstr>PowerPoint Presentation</vt:lpstr>
      <vt:lpstr>Imagined Communities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Iorwerth C. Peate, 'The Welsh Folk Museum,' Journal of the Folklore Institute 2:3 (December 1965), pp. 314–316.</vt:lpstr>
      <vt:lpstr>PowerPoint Presentation</vt:lpstr>
      <vt:lpstr>Rhiannon Mason, 'Nation Building at the Museum of Welsh Life,' Museum and Society 2:1 (March 2004), pp. 18–34.</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Heritage Tourism?</dc:title>
  <dc:creator>Alexander Scott</dc:creator>
  <cp:lastModifiedBy>Alexander Scott</cp:lastModifiedBy>
  <cp:revision>41</cp:revision>
  <dcterms:created xsi:type="dcterms:W3CDTF">2019-10-08T08:34:36Z</dcterms:created>
  <dcterms:modified xsi:type="dcterms:W3CDTF">2019-10-23T09:13:28Z</dcterms:modified>
</cp:coreProperties>
</file>