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60" r:id="rId3"/>
    <p:sldId id="257" r:id="rId4"/>
    <p:sldId id="265" r:id="rId5"/>
    <p:sldId id="267" r:id="rId6"/>
    <p:sldId id="266" r:id="rId7"/>
    <p:sldId id="264" r:id="rId8"/>
    <p:sldId id="26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80FC51-8C35-C9EB-849A-631E2C1CE56B}" v="4" dt="2019-06-04T21:24:03.7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CDAD12-E5D1-4BC3-BA9D-249CED5F150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0B7AAEC-9E6D-40F4-9B1A-F4BEB6AC38A6}">
      <dgm:prSet/>
      <dgm:spPr/>
      <dgm:t>
        <a:bodyPr/>
        <a:lstStyle/>
        <a:p>
          <a:r>
            <a:rPr lang="en-US"/>
            <a:t>The Bible: Old testament between 1200 – 165 BC </a:t>
          </a:r>
        </a:p>
      </dgm:t>
    </dgm:pt>
    <dgm:pt modelId="{1A291488-2D1F-415D-8381-83E576E9DF90}" type="parTrans" cxnId="{AC70AB8E-3D12-4A2E-B4D1-4F5B68FFA292}">
      <dgm:prSet/>
      <dgm:spPr/>
      <dgm:t>
        <a:bodyPr/>
        <a:lstStyle/>
        <a:p>
          <a:endParaRPr lang="en-US"/>
        </a:p>
      </dgm:t>
    </dgm:pt>
    <dgm:pt modelId="{17DC21E3-7875-4BBD-9614-30026351554C}" type="sibTrans" cxnId="{AC70AB8E-3D12-4A2E-B4D1-4F5B68FFA292}">
      <dgm:prSet/>
      <dgm:spPr/>
      <dgm:t>
        <a:bodyPr/>
        <a:lstStyle/>
        <a:p>
          <a:endParaRPr lang="en-US"/>
        </a:p>
      </dgm:t>
    </dgm:pt>
    <dgm:pt modelId="{F4841CE0-67E4-4CDF-ACF6-EE02DDC5E771}">
      <dgm:prSet/>
      <dgm:spPr/>
      <dgm:t>
        <a:bodyPr/>
        <a:lstStyle/>
        <a:p>
          <a:r>
            <a:rPr lang="en-US"/>
            <a:t>Texts that would later form the new testament written from 1AD onwards.</a:t>
          </a:r>
        </a:p>
      </dgm:t>
    </dgm:pt>
    <dgm:pt modelId="{811810DE-14B8-418E-9D72-E39CA757304F}" type="parTrans" cxnId="{55B0D76B-6340-451F-8A0E-7BEAC8665B1A}">
      <dgm:prSet/>
      <dgm:spPr/>
      <dgm:t>
        <a:bodyPr/>
        <a:lstStyle/>
        <a:p>
          <a:endParaRPr lang="en-US"/>
        </a:p>
      </dgm:t>
    </dgm:pt>
    <dgm:pt modelId="{00BBB149-E9F9-4F42-97B2-881F10880D53}" type="sibTrans" cxnId="{55B0D76B-6340-451F-8A0E-7BEAC8665B1A}">
      <dgm:prSet/>
      <dgm:spPr/>
      <dgm:t>
        <a:bodyPr/>
        <a:lstStyle/>
        <a:p>
          <a:endParaRPr lang="en-US"/>
        </a:p>
      </dgm:t>
    </dgm:pt>
    <dgm:pt modelId="{50F6087C-43A9-47AB-90E4-E8C3FA7B1F35}">
      <dgm:prSet/>
      <dgm:spPr/>
      <dgm:t>
        <a:bodyPr/>
        <a:lstStyle/>
        <a:p>
          <a:r>
            <a:rPr lang="en-US"/>
            <a:t>Cinderella: Earliest known variant of this story was written between 7BC and 23AD (the story of Rhodopis)</a:t>
          </a:r>
        </a:p>
      </dgm:t>
    </dgm:pt>
    <dgm:pt modelId="{D87C3114-AD2E-421F-8338-363B5AE144FA}" type="parTrans" cxnId="{5FF62FAE-73B7-48DA-87FE-383F493EC1EE}">
      <dgm:prSet/>
      <dgm:spPr/>
      <dgm:t>
        <a:bodyPr/>
        <a:lstStyle/>
        <a:p>
          <a:endParaRPr lang="en-US"/>
        </a:p>
      </dgm:t>
    </dgm:pt>
    <dgm:pt modelId="{F465E723-E574-44B3-A090-07BEA9A03173}" type="sibTrans" cxnId="{5FF62FAE-73B7-48DA-87FE-383F493EC1EE}">
      <dgm:prSet/>
      <dgm:spPr/>
      <dgm:t>
        <a:bodyPr/>
        <a:lstStyle/>
        <a:p>
          <a:endParaRPr lang="en-US"/>
        </a:p>
      </dgm:t>
    </dgm:pt>
    <dgm:pt modelId="{0AC64FBB-2810-4A92-8273-249D805FE8F8}">
      <dgm:prSet/>
      <dgm:spPr/>
      <dgm:t>
        <a:bodyPr/>
        <a:lstStyle/>
        <a:p>
          <a:r>
            <a:rPr lang="en-US"/>
            <a:t>The first European version was written in 1634 with the Brother's Grimm Version being printed in their collection of tales in 1812.</a:t>
          </a:r>
        </a:p>
      </dgm:t>
    </dgm:pt>
    <dgm:pt modelId="{C71D2582-7438-434C-9A3F-F604B1434CE7}" type="parTrans" cxnId="{85318E5C-A189-43E1-8543-952C3B2152FE}">
      <dgm:prSet/>
      <dgm:spPr/>
      <dgm:t>
        <a:bodyPr/>
        <a:lstStyle/>
        <a:p>
          <a:endParaRPr lang="en-US"/>
        </a:p>
      </dgm:t>
    </dgm:pt>
    <dgm:pt modelId="{44C9D0B9-53AE-41C2-BCA7-19FB87C4361E}" type="sibTrans" cxnId="{85318E5C-A189-43E1-8543-952C3B2152FE}">
      <dgm:prSet/>
      <dgm:spPr/>
      <dgm:t>
        <a:bodyPr/>
        <a:lstStyle/>
        <a:p>
          <a:endParaRPr lang="en-US"/>
        </a:p>
      </dgm:t>
    </dgm:pt>
    <dgm:pt modelId="{43AE69A3-83DC-4680-86AE-44089129506F}">
      <dgm:prSet/>
      <dgm:spPr/>
      <dgm:t>
        <a:bodyPr/>
        <a:lstStyle/>
        <a:p>
          <a:r>
            <a:rPr lang="en-US"/>
            <a:t>The advent of film has brought about numerous adaptations of this story. Disney are not the only producers of interpretations of this story. </a:t>
          </a:r>
        </a:p>
      </dgm:t>
    </dgm:pt>
    <dgm:pt modelId="{6F41A8B0-C777-473C-905C-6400558F25E4}" type="parTrans" cxnId="{297B785E-AD37-4ADC-8B22-CA76B3CE6E4B}">
      <dgm:prSet/>
      <dgm:spPr/>
      <dgm:t>
        <a:bodyPr/>
        <a:lstStyle/>
        <a:p>
          <a:endParaRPr lang="en-US"/>
        </a:p>
      </dgm:t>
    </dgm:pt>
    <dgm:pt modelId="{C44AC167-4698-4E6F-AAA9-35563A85B016}" type="sibTrans" cxnId="{297B785E-AD37-4ADC-8B22-CA76B3CE6E4B}">
      <dgm:prSet/>
      <dgm:spPr/>
      <dgm:t>
        <a:bodyPr/>
        <a:lstStyle/>
        <a:p>
          <a:endParaRPr lang="en-US"/>
        </a:p>
      </dgm:t>
    </dgm:pt>
    <dgm:pt modelId="{AAE516B3-32EC-4628-8B28-EF8FF7D55DDC}" type="pres">
      <dgm:prSet presAssocID="{B6CDAD12-E5D1-4BC3-BA9D-249CED5F1504}" presName="linear" presStyleCnt="0">
        <dgm:presLayoutVars>
          <dgm:animLvl val="lvl"/>
          <dgm:resizeHandles val="exact"/>
        </dgm:presLayoutVars>
      </dgm:prSet>
      <dgm:spPr/>
    </dgm:pt>
    <dgm:pt modelId="{8330974F-BD4D-44A0-BE91-7B904CA1C895}" type="pres">
      <dgm:prSet presAssocID="{A0B7AAEC-9E6D-40F4-9B1A-F4BEB6AC38A6}" presName="parentText" presStyleLbl="node1" presStyleIdx="0" presStyleCnt="5">
        <dgm:presLayoutVars>
          <dgm:chMax val="0"/>
          <dgm:bulletEnabled val="1"/>
        </dgm:presLayoutVars>
      </dgm:prSet>
      <dgm:spPr/>
    </dgm:pt>
    <dgm:pt modelId="{F7261A8C-D693-4BD5-8C9D-997C9FF1F020}" type="pres">
      <dgm:prSet presAssocID="{17DC21E3-7875-4BBD-9614-30026351554C}" presName="spacer" presStyleCnt="0"/>
      <dgm:spPr/>
    </dgm:pt>
    <dgm:pt modelId="{837810BA-2602-48F3-8ECA-C41943AC91FA}" type="pres">
      <dgm:prSet presAssocID="{F4841CE0-67E4-4CDF-ACF6-EE02DDC5E771}" presName="parentText" presStyleLbl="node1" presStyleIdx="1" presStyleCnt="5">
        <dgm:presLayoutVars>
          <dgm:chMax val="0"/>
          <dgm:bulletEnabled val="1"/>
        </dgm:presLayoutVars>
      </dgm:prSet>
      <dgm:spPr/>
    </dgm:pt>
    <dgm:pt modelId="{EC744C1D-ACCD-4EE3-880B-042904305129}" type="pres">
      <dgm:prSet presAssocID="{00BBB149-E9F9-4F42-97B2-881F10880D53}" presName="spacer" presStyleCnt="0"/>
      <dgm:spPr/>
    </dgm:pt>
    <dgm:pt modelId="{2BD13B3C-B590-4255-B1B0-A45843D116CC}" type="pres">
      <dgm:prSet presAssocID="{50F6087C-43A9-47AB-90E4-E8C3FA7B1F35}" presName="parentText" presStyleLbl="node1" presStyleIdx="2" presStyleCnt="5">
        <dgm:presLayoutVars>
          <dgm:chMax val="0"/>
          <dgm:bulletEnabled val="1"/>
        </dgm:presLayoutVars>
      </dgm:prSet>
      <dgm:spPr/>
    </dgm:pt>
    <dgm:pt modelId="{F9584E12-10B2-4479-A46B-5885567CED5A}" type="pres">
      <dgm:prSet presAssocID="{F465E723-E574-44B3-A090-07BEA9A03173}" presName="spacer" presStyleCnt="0"/>
      <dgm:spPr/>
    </dgm:pt>
    <dgm:pt modelId="{3CE2FC72-71A8-4E87-94ED-1AB0FBE8FD95}" type="pres">
      <dgm:prSet presAssocID="{0AC64FBB-2810-4A92-8273-249D805FE8F8}" presName="parentText" presStyleLbl="node1" presStyleIdx="3" presStyleCnt="5">
        <dgm:presLayoutVars>
          <dgm:chMax val="0"/>
          <dgm:bulletEnabled val="1"/>
        </dgm:presLayoutVars>
      </dgm:prSet>
      <dgm:spPr/>
    </dgm:pt>
    <dgm:pt modelId="{94704BB8-0C1C-4847-8FC5-AC1F8DC77F21}" type="pres">
      <dgm:prSet presAssocID="{44C9D0B9-53AE-41C2-BCA7-19FB87C4361E}" presName="spacer" presStyleCnt="0"/>
      <dgm:spPr/>
    </dgm:pt>
    <dgm:pt modelId="{233C8D8F-E230-465B-A7BC-1EC6F7FA6249}" type="pres">
      <dgm:prSet presAssocID="{43AE69A3-83DC-4680-86AE-44089129506F}" presName="parentText" presStyleLbl="node1" presStyleIdx="4" presStyleCnt="5">
        <dgm:presLayoutVars>
          <dgm:chMax val="0"/>
          <dgm:bulletEnabled val="1"/>
        </dgm:presLayoutVars>
      </dgm:prSet>
      <dgm:spPr/>
    </dgm:pt>
  </dgm:ptLst>
  <dgm:cxnLst>
    <dgm:cxn modelId="{3E91DD3E-5997-44D4-BAD6-DCBB356D1B2A}" type="presOf" srcId="{0AC64FBB-2810-4A92-8273-249D805FE8F8}" destId="{3CE2FC72-71A8-4E87-94ED-1AB0FBE8FD95}" srcOrd="0" destOrd="0" presId="urn:microsoft.com/office/officeart/2005/8/layout/vList2"/>
    <dgm:cxn modelId="{777B9540-A674-443D-9FAB-1EA9D8384ABF}" type="presOf" srcId="{B6CDAD12-E5D1-4BC3-BA9D-249CED5F1504}" destId="{AAE516B3-32EC-4628-8B28-EF8FF7D55DDC}" srcOrd="0" destOrd="0" presId="urn:microsoft.com/office/officeart/2005/8/layout/vList2"/>
    <dgm:cxn modelId="{85318E5C-A189-43E1-8543-952C3B2152FE}" srcId="{B6CDAD12-E5D1-4BC3-BA9D-249CED5F1504}" destId="{0AC64FBB-2810-4A92-8273-249D805FE8F8}" srcOrd="3" destOrd="0" parTransId="{C71D2582-7438-434C-9A3F-F604B1434CE7}" sibTransId="{44C9D0B9-53AE-41C2-BCA7-19FB87C4361E}"/>
    <dgm:cxn modelId="{297B785E-AD37-4ADC-8B22-CA76B3CE6E4B}" srcId="{B6CDAD12-E5D1-4BC3-BA9D-249CED5F1504}" destId="{43AE69A3-83DC-4680-86AE-44089129506F}" srcOrd="4" destOrd="0" parTransId="{6F41A8B0-C777-473C-905C-6400558F25E4}" sibTransId="{C44AC167-4698-4E6F-AAA9-35563A85B016}"/>
    <dgm:cxn modelId="{1E3A3947-4B91-497C-AD57-88F31FD1955F}" type="presOf" srcId="{F4841CE0-67E4-4CDF-ACF6-EE02DDC5E771}" destId="{837810BA-2602-48F3-8ECA-C41943AC91FA}" srcOrd="0" destOrd="0" presId="urn:microsoft.com/office/officeart/2005/8/layout/vList2"/>
    <dgm:cxn modelId="{55B0D76B-6340-451F-8A0E-7BEAC8665B1A}" srcId="{B6CDAD12-E5D1-4BC3-BA9D-249CED5F1504}" destId="{F4841CE0-67E4-4CDF-ACF6-EE02DDC5E771}" srcOrd="1" destOrd="0" parTransId="{811810DE-14B8-418E-9D72-E39CA757304F}" sibTransId="{00BBB149-E9F9-4F42-97B2-881F10880D53}"/>
    <dgm:cxn modelId="{8EA62370-7AA8-4245-8126-F81A4B61C71F}" type="presOf" srcId="{A0B7AAEC-9E6D-40F4-9B1A-F4BEB6AC38A6}" destId="{8330974F-BD4D-44A0-BE91-7B904CA1C895}" srcOrd="0" destOrd="0" presId="urn:microsoft.com/office/officeart/2005/8/layout/vList2"/>
    <dgm:cxn modelId="{A5FABE7F-20AD-4A9D-8147-4AE0A18D5A07}" type="presOf" srcId="{43AE69A3-83DC-4680-86AE-44089129506F}" destId="{233C8D8F-E230-465B-A7BC-1EC6F7FA6249}" srcOrd="0" destOrd="0" presId="urn:microsoft.com/office/officeart/2005/8/layout/vList2"/>
    <dgm:cxn modelId="{AC70AB8E-3D12-4A2E-B4D1-4F5B68FFA292}" srcId="{B6CDAD12-E5D1-4BC3-BA9D-249CED5F1504}" destId="{A0B7AAEC-9E6D-40F4-9B1A-F4BEB6AC38A6}" srcOrd="0" destOrd="0" parTransId="{1A291488-2D1F-415D-8381-83E576E9DF90}" sibTransId="{17DC21E3-7875-4BBD-9614-30026351554C}"/>
    <dgm:cxn modelId="{5FF62FAE-73B7-48DA-87FE-383F493EC1EE}" srcId="{B6CDAD12-E5D1-4BC3-BA9D-249CED5F1504}" destId="{50F6087C-43A9-47AB-90E4-E8C3FA7B1F35}" srcOrd="2" destOrd="0" parTransId="{D87C3114-AD2E-421F-8338-363B5AE144FA}" sibTransId="{F465E723-E574-44B3-A090-07BEA9A03173}"/>
    <dgm:cxn modelId="{9AD68DAF-A393-45A9-9AD7-65B9F4130FD9}" type="presOf" srcId="{50F6087C-43A9-47AB-90E4-E8C3FA7B1F35}" destId="{2BD13B3C-B590-4255-B1B0-A45843D116CC}" srcOrd="0" destOrd="0" presId="urn:microsoft.com/office/officeart/2005/8/layout/vList2"/>
    <dgm:cxn modelId="{462A0FCB-3D8A-4C1E-9255-244FA9518797}" type="presParOf" srcId="{AAE516B3-32EC-4628-8B28-EF8FF7D55DDC}" destId="{8330974F-BD4D-44A0-BE91-7B904CA1C895}" srcOrd="0" destOrd="0" presId="urn:microsoft.com/office/officeart/2005/8/layout/vList2"/>
    <dgm:cxn modelId="{3CD2A6C4-A04C-44DC-BA87-D69A257E9789}" type="presParOf" srcId="{AAE516B3-32EC-4628-8B28-EF8FF7D55DDC}" destId="{F7261A8C-D693-4BD5-8C9D-997C9FF1F020}" srcOrd="1" destOrd="0" presId="urn:microsoft.com/office/officeart/2005/8/layout/vList2"/>
    <dgm:cxn modelId="{FE93508D-49BC-4798-ACB7-B1B78A1617DA}" type="presParOf" srcId="{AAE516B3-32EC-4628-8B28-EF8FF7D55DDC}" destId="{837810BA-2602-48F3-8ECA-C41943AC91FA}" srcOrd="2" destOrd="0" presId="urn:microsoft.com/office/officeart/2005/8/layout/vList2"/>
    <dgm:cxn modelId="{EBAC428A-E5FD-4360-8D92-8AEAC200BFC4}" type="presParOf" srcId="{AAE516B3-32EC-4628-8B28-EF8FF7D55DDC}" destId="{EC744C1D-ACCD-4EE3-880B-042904305129}" srcOrd="3" destOrd="0" presId="urn:microsoft.com/office/officeart/2005/8/layout/vList2"/>
    <dgm:cxn modelId="{D2176383-7924-4F1E-9C76-F6C6CD09994A}" type="presParOf" srcId="{AAE516B3-32EC-4628-8B28-EF8FF7D55DDC}" destId="{2BD13B3C-B590-4255-B1B0-A45843D116CC}" srcOrd="4" destOrd="0" presId="urn:microsoft.com/office/officeart/2005/8/layout/vList2"/>
    <dgm:cxn modelId="{29CEEAA2-ABF9-4125-A13F-1B38FB5FBDF7}" type="presParOf" srcId="{AAE516B3-32EC-4628-8B28-EF8FF7D55DDC}" destId="{F9584E12-10B2-4479-A46B-5885567CED5A}" srcOrd="5" destOrd="0" presId="urn:microsoft.com/office/officeart/2005/8/layout/vList2"/>
    <dgm:cxn modelId="{3A8D0A00-E2EA-4C38-9F88-E829936631F7}" type="presParOf" srcId="{AAE516B3-32EC-4628-8B28-EF8FF7D55DDC}" destId="{3CE2FC72-71A8-4E87-94ED-1AB0FBE8FD95}" srcOrd="6" destOrd="0" presId="urn:microsoft.com/office/officeart/2005/8/layout/vList2"/>
    <dgm:cxn modelId="{0FF1A3A9-1D5A-4BF3-8909-0F2214E85625}" type="presParOf" srcId="{AAE516B3-32EC-4628-8B28-EF8FF7D55DDC}" destId="{94704BB8-0C1C-4847-8FC5-AC1F8DC77F21}" srcOrd="7" destOrd="0" presId="urn:microsoft.com/office/officeart/2005/8/layout/vList2"/>
    <dgm:cxn modelId="{31599FDF-51F5-49DB-BEF1-007BABAB1E47}" type="presParOf" srcId="{AAE516B3-32EC-4628-8B28-EF8FF7D55DDC}" destId="{233C8D8F-E230-465B-A7BC-1EC6F7FA624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0974F-BD4D-44A0-BE91-7B904CA1C895}">
      <dsp:nvSpPr>
        <dsp:cNvPr id="0" name=""/>
        <dsp:cNvSpPr/>
      </dsp:nvSpPr>
      <dsp:spPr>
        <a:xfrm>
          <a:off x="0" y="34337"/>
          <a:ext cx="6513603" cy="11172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Bible: Old testament between 1200 – 165 BC </a:t>
          </a:r>
        </a:p>
      </dsp:txBody>
      <dsp:txXfrm>
        <a:off x="54541" y="88878"/>
        <a:ext cx="6404521" cy="1008188"/>
      </dsp:txXfrm>
    </dsp:sp>
    <dsp:sp modelId="{837810BA-2602-48F3-8ECA-C41943AC91FA}">
      <dsp:nvSpPr>
        <dsp:cNvPr id="0" name=""/>
        <dsp:cNvSpPr/>
      </dsp:nvSpPr>
      <dsp:spPr>
        <a:xfrm>
          <a:off x="0" y="1209207"/>
          <a:ext cx="6513603" cy="111727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Texts that would later form the new testament written from 1AD onwards.</a:t>
          </a:r>
        </a:p>
      </dsp:txBody>
      <dsp:txXfrm>
        <a:off x="54541" y="1263748"/>
        <a:ext cx="6404521" cy="1008188"/>
      </dsp:txXfrm>
    </dsp:sp>
    <dsp:sp modelId="{2BD13B3C-B590-4255-B1B0-A45843D116CC}">
      <dsp:nvSpPr>
        <dsp:cNvPr id="0" name=""/>
        <dsp:cNvSpPr/>
      </dsp:nvSpPr>
      <dsp:spPr>
        <a:xfrm>
          <a:off x="0" y="2384077"/>
          <a:ext cx="6513603" cy="11172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Cinderella: Earliest known variant of this story was written between 7BC and 23AD (the story of Rhodopis)</a:t>
          </a:r>
        </a:p>
      </dsp:txBody>
      <dsp:txXfrm>
        <a:off x="54541" y="2438618"/>
        <a:ext cx="6404521" cy="1008188"/>
      </dsp:txXfrm>
    </dsp:sp>
    <dsp:sp modelId="{3CE2FC72-71A8-4E87-94ED-1AB0FBE8FD95}">
      <dsp:nvSpPr>
        <dsp:cNvPr id="0" name=""/>
        <dsp:cNvSpPr/>
      </dsp:nvSpPr>
      <dsp:spPr>
        <a:xfrm>
          <a:off x="0" y="3558948"/>
          <a:ext cx="6513603" cy="111727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first European version was written in 1634 with the Brother's Grimm Version being printed in their collection of tales in 1812.</a:t>
          </a:r>
        </a:p>
      </dsp:txBody>
      <dsp:txXfrm>
        <a:off x="54541" y="3613489"/>
        <a:ext cx="6404521" cy="1008188"/>
      </dsp:txXfrm>
    </dsp:sp>
    <dsp:sp modelId="{233C8D8F-E230-465B-A7BC-1EC6F7FA6249}">
      <dsp:nvSpPr>
        <dsp:cNvPr id="0" name=""/>
        <dsp:cNvSpPr/>
      </dsp:nvSpPr>
      <dsp:spPr>
        <a:xfrm>
          <a:off x="0" y="4733818"/>
          <a:ext cx="6513603" cy="11172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advent of film has brought about numerous adaptations of this story. Disney are not the only producers of interpretations of this story. </a:t>
          </a:r>
        </a:p>
      </dsp:txBody>
      <dsp:txXfrm>
        <a:off x="54541" y="4788359"/>
        <a:ext cx="6404521" cy="10081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CFE476-147B-4E60-98AD-8543F4C0E45D}" type="datetimeFigureOut">
              <a:rPr lang="en-GB"/>
              <a:t>05/06/2019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5E8EE5-51B4-4E64-923C-BEC35FE378C8}" type="slidenum">
              <a:rPr lang="en-GB"/>
              <a:t>‹#›</a:t>
            </a:fld>
            <a:endParaRPr lang="en-US"/>
          </a:p>
        </p:txBody>
      </p:sp>
    </p:spTree>
    <p:extLst>
      <p:ext uri="{BB962C8B-B14F-4D97-AF65-F5344CB8AC3E}">
        <p14:creationId xmlns:p14="http://schemas.microsoft.com/office/powerpoint/2010/main" val="170204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n.wikipedia.org/wiki/Domenico_Tintoretto"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a:t>Cinderlla</a:t>
            </a:r>
            <a:r>
              <a:rPr lang="en-US"/>
              <a:t>. (2015). [film] Directed by K. Branagh. United States: Walt Disney Pictures.</a:t>
            </a:r>
          </a:p>
        </p:txBody>
      </p:sp>
      <p:sp>
        <p:nvSpPr>
          <p:cNvPr id="4" name="Slide Number Placeholder 3"/>
          <p:cNvSpPr>
            <a:spLocks noGrp="1"/>
          </p:cNvSpPr>
          <p:nvPr>
            <p:ph type="sldNum" sz="quarter" idx="5"/>
          </p:nvPr>
        </p:nvSpPr>
        <p:spPr/>
        <p:txBody>
          <a:bodyPr/>
          <a:lstStyle/>
          <a:p>
            <a:fld id="{045E8EE5-51B4-4E64-923C-BEC35FE378C8}" type="slidenum">
              <a:rPr lang="en-GB"/>
              <a:t>2</a:t>
            </a:fld>
            <a:endParaRPr lang="en-US"/>
          </a:p>
        </p:txBody>
      </p:sp>
    </p:spTree>
    <p:extLst>
      <p:ext uri="{BB962C8B-B14F-4D97-AF65-F5344CB8AC3E}">
        <p14:creationId xmlns:p14="http://schemas.microsoft.com/office/powerpoint/2010/main" val="3670107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Article:</a:t>
            </a:r>
          </a:p>
          <a:p>
            <a:r>
              <a:rPr lang="en-US"/>
              <a:t>BBC News. (2018). </a:t>
            </a:r>
            <a:r>
              <a:rPr lang="en-US" i="1"/>
              <a:t>Knightley bans some Disney films at home</a:t>
            </a:r>
            <a:r>
              <a:rPr lang="en-US"/>
              <a:t>. [online] Available at: https://www.bbc.co.uk/news/entertainment-arts-45900794 [Accessed 5 Jun. 2019].</a:t>
            </a:r>
          </a:p>
          <a:p>
            <a:endParaRPr lang="en-US" dirty="0">
              <a:cs typeface="Calibri"/>
            </a:endParaRPr>
          </a:p>
          <a:p>
            <a:r>
              <a:rPr lang="en-US">
                <a:cs typeface="Calibri"/>
              </a:rPr>
              <a:t>Top left image property of getty images.</a:t>
            </a:r>
            <a:endParaRPr lang="en-US" dirty="0">
              <a:cs typeface="Calibri"/>
            </a:endParaRPr>
          </a:p>
        </p:txBody>
      </p:sp>
      <p:sp>
        <p:nvSpPr>
          <p:cNvPr id="4" name="Slide Number Placeholder 3"/>
          <p:cNvSpPr>
            <a:spLocks noGrp="1"/>
          </p:cNvSpPr>
          <p:nvPr>
            <p:ph type="sldNum" sz="quarter" idx="5"/>
          </p:nvPr>
        </p:nvSpPr>
        <p:spPr/>
        <p:txBody>
          <a:bodyPr/>
          <a:lstStyle/>
          <a:p>
            <a:fld id="{045E8EE5-51B4-4E64-923C-BEC35FE378C8}" type="slidenum">
              <a:rPr lang="en-GB"/>
              <a:t>4</a:t>
            </a:fld>
            <a:endParaRPr lang="en-US"/>
          </a:p>
        </p:txBody>
      </p:sp>
    </p:spTree>
    <p:extLst>
      <p:ext uri="{BB962C8B-B14F-4D97-AF65-F5344CB8AC3E}">
        <p14:creationId xmlns:p14="http://schemas.microsoft.com/office/powerpoint/2010/main" val="2002401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Image: Matt Groening/ 21st centuary Fox</a:t>
            </a:r>
          </a:p>
        </p:txBody>
      </p:sp>
      <p:sp>
        <p:nvSpPr>
          <p:cNvPr id="4" name="Slide Number Placeholder 3"/>
          <p:cNvSpPr>
            <a:spLocks noGrp="1"/>
          </p:cNvSpPr>
          <p:nvPr>
            <p:ph type="sldNum" sz="quarter" idx="5"/>
          </p:nvPr>
        </p:nvSpPr>
        <p:spPr/>
        <p:txBody>
          <a:bodyPr/>
          <a:lstStyle/>
          <a:p>
            <a:fld id="{045E8EE5-51B4-4E64-923C-BEC35FE378C8}" type="slidenum">
              <a:rPr lang="en-GB"/>
              <a:t>5</a:t>
            </a:fld>
            <a:endParaRPr lang="en-US"/>
          </a:p>
        </p:txBody>
      </p:sp>
    </p:spTree>
    <p:extLst>
      <p:ext uri="{BB962C8B-B14F-4D97-AF65-F5344CB8AC3E}">
        <p14:creationId xmlns:p14="http://schemas.microsoft.com/office/powerpoint/2010/main" val="1205931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Image: Walt Disney Pictures</a:t>
            </a:r>
          </a:p>
        </p:txBody>
      </p:sp>
      <p:sp>
        <p:nvSpPr>
          <p:cNvPr id="4" name="Slide Number Placeholder 3"/>
          <p:cNvSpPr>
            <a:spLocks noGrp="1"/>
          </p:cNvSpPr>
          <p:nvPr>
            <p:ph type="sldNum" sz="quarter" idx="5"/>
          </p:nvPr>
        </p:nvSpPr>
        <p:spPr/>
        <p:txBody>
          <a:bodyPr/>
          <a:lstStyle/>
          <a:p>
            <a:fld id="{045E8EE5-51B4-4E64-923C-BEC35FE378C8}" type="slidenum">
              <a:rPr lang="en-GB"/>
              <a:t>6</a:t>
            </a:fld>
            <a:endParaRPr lang="en-US"/>
          </a:p>
        </p:txBody>
      </p:sp>
    </p:spTree>
    <p:extLst>
      <p:ext uri="{BB962C8B-B14F-4D97-AF65-F5344CB8AC3E}">
        <p14:creationId xmlns:p14="http://schemas.microsoft.com/office/powerpoint/2010/main" val="3757804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Image: </a:t>
            </a:r>
            <a:r>
              <a:rPr lang="en-US" dirty="0"/>
              <a:t>The Penitent Magdalene (1598)</a:t>
            </a:r>
            <a:br>
              <a:rPr lang="en-US" dirty="0">
                <a:cs typeface="+mn-lt"/>
              </a:rPr>
            </a:br>
            <a:r>
              <a:rPr lang="en-US" dirty="0"/>
              <a:t>by </a:t>
            </a:r>
            <a:r>
              <a:rPr lang="en-US" dirty="0">
                <a:hlinkClick r:id="rId3"/>
              </a:rPr>
              <a:t>Domenico Tintoretto</a:t>
            </a:r>
            <a:endParaRPr lang="en-US" dirty="0">
              <a:cs typeface="Calibri"/>
            </a:endParaRPr>
          </a:p>
        </p:txBody>
      </p:sp>
      <p:sp>
        <p:nvSpPr>
          <p:cNvPr id="4" name="Slide Number Placeholder 3"/>
          <p:cNvSpPr>
            <a:spLocks noGrp="1"/>
          </p:cNvSpPr>
          <p:nvPr>
            <p:ph type="sldNum" sz="quarter" idx="5"/>
          </p:nvPr>
        </p:nvSpPr>
        <p:spPr/>
        <p:txBody>
          <a:bodyPr/>
          <a:lstStyle/>
          <a:p>
            <a:fld id="{045E8EE5-51B4-4E64-923C-BEC35FE378C8}" type="slidenum">
              <a:rPr lang="en-GB"/>
              <a:t>‹#›</a:t>
            </a:fld>
            <a:endParaRPr lang="en-US"/>
          </a:p>
        </p:txBody>
      </p:sp>
    </p:spTree>
    <p:extLst>
      <p:ext uri="{BB962C8B-B14F-4D97-AF65-F5344CB8AC3E}">
        <p14:creationId xmlns:p14="http://schemas.microsoft.com/office/powerpoint/2010/main" val="1014470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05/06/2019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05/06/2019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05/06/2019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bible.knowing-jesus.com/Deuteronomy/8/2"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erson in a blue dress&#10;&#10;Description generated with high confidence">
            <a:extLst>
              <a:ext uri="{FF2B5EF4-FFF2-40B4-BE49-F238E27FC236}">
                <a16:creationId xmlns:a16="http://schemas.microsoft.com/office/drawing/2014/main" id="{DA70E5DB-40D3-4781-ACB7-39177ECCF0EE}"/>
              </a:ext>
            </a:extLst>
          </p:cNvPr>
          <p:cNvPicPr>
            <a:picLocks noChangeAspect="1"/>
          </p:cNvPicPr>
          <p:nvPr/>
        </p:nvPicPr>
        <p:blipFill rotWithShape="1">
          <a:blip r:embed="rId2"/>
          <a:srcRect l="33603" r="2697" b="1"/>
          <a:stretch/>
        </p:blipFill>
        <p:spPr>
          <a:xfrm>
            <a:off x="4818888" y="1"/>
            <a:ext cx="7373112" cy="6857999"/>
          </a:xfrm>
          <a:prstGeom prst="rect">
            <a:avLst/>
          </a:prstGeom>
        </p:spPr>
      </p:pic>
      <p:sp>
        <p:nvSpPr>
          <p:cNvPr id="14" name="Freeform 8">
            <a:extLst>
              <a:ext uri="{FF2B5EF4-FFF2-40B4-BE49-F238E27FC236}">
                <a16:creationId xmlns:a16="http://schemas.microsoft.com/office/drawing/2014/main" id="{9225B0D8-E56E-4ACC-A464-81F406276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1">
            <a:extLst>
              <a:ext uri="{FF2B5EF4-FFF2-40B4-BE49-F238E27FC236}">
                <a16:creationId xmlns:a16="http://schemas.microsoft.com/office/drawing/2014/main" id="{8F5D1B28-3976-4367-807C-CAD629CDD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 y="-478"/>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4672" y="2600324"/>
            <a:ext cx="5058370" cy="3320973"/>
          </a:xfrm>
        </p:spPr>
        <p:txBody>
          <a:bodyPr anchor="t">
            <a:normAutofit/>
          </a:bodyPr>
          <a:lstStyle/>
          <a:p>
            <a:pPr algn="l"/>
            <a:r>
              <a:rPr lang="en-GB" sz="5400" dirty="0">
                <a:cs typeface="Calibri Light"/>
              </a:rPr>
              <a:t>Cinderella and </a:t>
            </a:r>
            <a:r>
              <a:rPr lang="en-GB" sz="5400">
                <a:cs typeface="Calibri Light"/>
              </a:rPr>
              <a:t>Religion</a:t>
            </a:r>
            <a:endParaRPr lang="en-GB" sz="5400" dirty="0">
              <a:cs typeface="Calibri Light"/>
            </a:endParaRPr>
          </a:p>
        </p:txBody>
      </p:sp>
      <p:pic>
        <p:nvPicPr>
          <p:cNvPr id="6" name="Picture 6">
            <a:extLst>
              <a:ext uri="{FF2B5EF4-FFF2-40B4-BE49-F238E27FC236}">
                <a16:creationId xmlns:a16="http://schemas.microsoft.com/office/drawing/2014/main" id="{303CD962-5DF0-409B-8514-13DF3B5D39B9}"/>
              </a:ext>
            </a:extLst>
          </p:cNvPr>
          <p:cNvPicPr>
            <a:picLocks noChangeAspect="1"/>
          </p:cNvPicPr>
          <p:nvPr/>
        </p:nvPicPr>
        <p:blipFill>
          <a:blip r:embed="rId3"/>
          <a:stretch>
            <a:fillRect/>
          </a:stretch>
        </p:blipFill>
        <p:spPr>
          <a:xfrm flipH="1" flipV="1">
            <a:off x="12048597" y="6636588"/>
            <a:ext cx="143033" cy="212785"/>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8BC50-1862-48D4-A394-F3679C5DCF1F}"/>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a:t>Cinderella, 2015.</a:t>
            </a:r>
          </a:p>
        </p:txBody>
      </p:sp>
      <p:sp>
        <p:nvSpPr>
          <p:cNvPr id="3" name="Content Placeholder 2">
            <a:extLst>
              <a:ext uri="{FF2B5EF4-FFF2-40B4-BE49-F238E27FC236}">
                <a16:creationId xmlns:a16="http://schemas.microsoft.com/office/drawing/2014/main" id="{02C68371-60BA-41A4-9A69-68DAB27B44D8}"/>
              </a:ext>
            </a:extLst>
          </p:cNvPr>
          <p:cNvSpPr>
            <a:spLocks noGrp="1"/>
          </p:cNvSpPr>
          <p:nvPr>
            <p:ph sz="half" idx="1"/>
          </p:nvPr>
        </p:nvSpPr>
        <p:spPr>
          <a:xfrm>
            <a:off x="762000" y="2279018"/>
            <a:ext cx="5314543" cy="3375920"/>
          </a:xfrm>
        </p:spPr>
        <p:txBody>
          <a:bodyPr vert="horz" lIns="91440" tIns="45720" rIns="91440" bIns="45720" rtlCol="0" anchor="t">
            <a:noAutofit/>
          </a:bodyPr>
          <a:lstStyle/>
          <a:p>
            <a:pPr marL="0"/>
            <a:r>
              <a:rPr lang="en-US"/>
              <a:t> Made By Disney</a:t>
            </a:r>
            <a:endParaRPr lang="en-US">
              <a:cs typeface="Calibri"/>
            </a:endParaRPr>
          </a:p>
          <a:p>
            <a:pPr marL="0"/>
            <a:r>
              <a:rPr lang="en-US"/>
              <a:t> One of the first 'live-action remakes' of a previously animated Disney movie.</a:t>
            </a:r>
            <a:endParaRPr lang="en-US">
              <a:cs typeface="Calibri"/>
            </a:endParaRPr>
          </a:p>
          <a:p>
            <a:pPr marL="0"/>
            <a:r>
              <a:rPr lang="en-US"/>
              <a:t> The animated movie that preceded this was made in 1950.</a:t>
            </a:r>
            <a:endParaRPr lang="en-US">
              <a:cs typeface="Calibri"/>
            </a:endParaRPr>
          </a:p>
          <a:p>
            <a:pPr marL="0"/>
            <a:r>
              <a:rPr lang="en-US"/>
              <a:t> This movie attempts to 'solve' issues with the previous 1950 rendition often recounted in popular culture.</a:t>
            </a:r>
            <a:endParaRPr lang="en-US">
              <a:cs typeface="Calibri"/>
            </a:endParaRPr>
          </a:p>
        </p:txBody>
      </p:sp>
      <p:sp>
        <p:nvSpPr>
          <p:cNvPr id="8"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2" descr="A person in a blue dress&#10;&#10;Description generated with high confidence">
            <a:extLst>
              <a:ext uri="{FF2B5EF4-FFF2-40B4-BE49-F238E27FC236}">
                <a16:creationId xmlns:a16="http://schemas.microsoft.com/office/drawing/2014/main" id="{C80C54FE-803B-4471-AFB0-E2E030CA2F3E}"/>
              </a:ext>
            </a:extLst>
          </p:cNvPr>
          <p:cNvPicPr>
            <a:picLocks noChangeAspect="1"/>
          </p:cNvPicPr>
          <p:nvPr/>
        </p:nvPicPr>
        <p:blipFill rotWithShape="1">
          <a:blip r:embed="rId3"/>
          <a:srcRect r="-1" b="29430"/>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pic>
        <p:nvPicPr>
          <p:cNvPr id="5" name="Picture 6">
            <a:extLst>
              <a:ext uri="{FF2B5EF4-FFF2-40B4-BE49-F238E27FC236}">
                <a16:creationId xmlns:a16="http://schemas.microsoft.com/office/drawing/2014/main" id="{4FFC4973-70CC-49D9-AC70-A8E29A6D907E}"/>
              </a:ext>
            </a:extLst>
          </p:cNvPr>
          <p:cNvPicPr>
            <a:picLocks noGrp="1" noChangeAspect="1"/>
          </p:cNvPicPr>
          <p:nvPr>
            <p:ph sz="half" idx="2"/>
          </p:nvPr>
        </p:nvPicPr>
        <p:blipFill>
          <a:blip r:embed="rId4"/>
          <a:stretch>
            <a:fillRect/>
          </a:stretch>
        </p:blipFill>
        <p:spPr>
          <a:xfrm flipH="1">
            <a:off x="4511889" y="-949206"/>
            <a:ext cx="249620" cy="368811"/>
          </a:xfrm>
          <a:prstGeom prst="rect">
            <a:avLst/>
          </a:prstGeom>
        </p:spPr>
      </p:pic>
    </p:spTree>
    <p:extLst>
      <p:ext uri="{BB962C8B-B14F-4D97-AF65-F5344CB8AC3E}">
        <p14:creationId xmlns:p14="http://schemas.microsoft.com/office/powerpoint/2010/main" val="76141709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B23711-9635-4898-9BB3-83369A5CF9CE}"/>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The Bible and Cinderella: A Timeline.</a:t>
            </a:r>
            <a:endParaRPr lang="en-US">
              <a:solidFill>
                <a:srgbClr val="FFFFFF"/>
              </a:solidFill>
            </a:endParaRPr>
          </a:p>
        </p:txBody>
      </p:sp>
      <p:graphicFrame>
        <p:nvGraphicFramePr>
          <p:cNvPr id="18" name="Content Placeholder 2">
            <a:extLst>
              <a:ext uri="{FF2B5EF4-FFF2-40B4-BE49-F238E27FC236}">
                <a16:creationId xmlns:a16="http://schemas.microsoft.com/office/drawing/2014/main" id="{DCDF3974-6FF7-4487-8870-324052B86CDD}"/>
              </a:ext>
            </a:extLst>
          </p:cNvPr>
          <p:cNvGraphicFramePr>
            <a:graphicFrameLocks noGrp="1"/>
          </p:cNvGraphicFramePr>
          <p:nvPr>
            <p:ph idx="1"/>
            <p:extLst>
              <p:ext uri="{D42A27DB-BD31-4B8C-83A1-F6EECF244321}">
                <p14:modId xmlns:p14="http://schemas.microsoft.com/office/powerpoint/2010/main" val="410226670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4657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844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D5916E-E73F-4C08-A6C6-91D48FF5BAD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As a matter of pop culture?</a:t>
            </a:r>
          </a:p>
        </p:txBody>
      </p:sp>
      <p:pic>
        <p:nvPicPr>
          <p:cNvPr id="13" name="Picture 13" descr="A person posing for the camera&#10;&#10;Description generated with very high confidence">
            <a:extLst>
              <a:ext uri="{FF2B5EF4-FFF2-40B4-BE49-F238E27FC236}">
                <a16:creationId xmlns:a16="http://schemas.microsoft.com/office/drawing/2014/main" id="{0C829D61-CEFB-48FB-8E6A-4717CC4CD462}"/>
              </a:ext>
            </a:extLst>
          </p:cNvPr>
          <p:cNvPicPr>
            <a:picLocks noGrp="1" noChangeAspect="1"/>
          </p:cNvPicPr>
          <p:nvPr>
            <p:ph sz="half" idx="1"/>
          </p:nvPr>
        </p:nvPicPr>
        <p:blipFill rotWithShape="1">
          <a:blip r:embed="rId3"/>
          <a:srcRect r="3337"/>
          <a:stretch/>
        </p:blipFill>
        <p:spPr>
          <a:xfrm>
            <a:off x="327547" y="321733"/>
            <a:ext cx="7058306" cy="4107392"/>
          </a:xfrm>
          <a:prstGeom prst="rect">
            <a:avLst/>
          </a:prstGeom>
        </p:spPr>
      </p:pic>
      <p:sp>
        <p:nvSpPr>
          <p:cNvPr id="20" name="Rectangle 1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B22BEC46-5C27-4804-AD21-838EB56DE7A2}"/>
              </a:ext>
            </a:extLst>
          </p:cNvPr>
          <p:cNvSpPr>
            <a:spLocks noGrp="1"/>
          </p:cNvSpPr>
          <p:nvPr>
            <p:ph sz="half" idx="2"/>
          </p:nvPr>
        </p:nvSpPr>
        <p:spPr>
          <a:xfrm>
            <a:off x="8029319" y="917725"/>
            <a:ext cx="3424739" cy="4852362"/>
          </a:xfrm>
        </p:spPr>
        <p:txBody>
          <a:bodyPr vert="horz" lIns="91440" tIns="45720" rIns="91440" bIns="45720" rtlCol="0" anchor="ctr">
            <a:normAutofit/>
          </a:bodyPr>
          <a:lstStyle/>
          <a:p>
            <a:pPr marL="0" indent="0">
              <a:buNone/>
            </a:pPr>
            <a:r>
              <a:rPr lang="en-US" sz="3200">
                <a:solidFill>
                  <a:srgbClr val="FFFFFF"/>
                </a:solidFill>
              </a:rPr>
              <a:t>"waits around for a rich guy to rescue her. Don't! Rescue yourself. Obviously!"</a:t>
            </a:r>
            <a:endParaRPr lang="en-US" sz="3200">
              <a:solidFill>
                <a:srgbClr val="FFFFFF"/>
              </a:solidFill>
              <a:cs typeface="Calibri"/>
            </a:endParaRPr>
          </a:p>
          <a:p>
            <a:pPr marL="0" indent="0">
              <a:buNone/>
            </a:pPr>
            <a:r>
              <a:rPr lang="en-US" sz="3200" dirty="0">
                <a:solidFill>
                  <a:srgbClr val="FFFFFF"/>
                </a:solidFill>
              </a:rPr>
              <a:t>Kiera knightly on Cinderella  (1950) </a:t>
            </a:r>
            <a:r>
              <a:rPr lang="en-US" sz="3200">
                <a:solidFill>
                  <a:srgbClr val="FFFFFF"/>
                </a:solidFill>
              </a:rPr>
              <a:t>2018.</a:t>
            </a:r>
            <a:endParaRPr lang="en-US" sz="3200">
              <a:solidFill>
                <a:srgbClr val="FFFFFF"/>
              </a:solidFill>
              <a:cs typeface="Calibri"/>
            </a:endParaRPr>
          </a:p>
        </p:txBody>
      </p:sp>
    </p:spTree>
    <p:extLst>
      <p:ext uri="{BB962C8B-B14F-4D97-AF65-F5344CB8AC3E}">
        <p14:creationId xmlns:p14="http://schemas.microsoft.com/office/powerpoint/2010/main" val="2250397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000BF2-D28D-458A-9D72-C445436E5959}"/>
              </a:ext>
            </a:extLst>
          </p:cNvPr>
          <p:cNvSpPr>
            <a:spLocks noGrp="1"/>
          </p:cNvSpPr>
          <p:nvPr>
            <p:ph type="title"/>
          </p:nvPr>
        </p:nvSpPr>
        <p:spPr>
          <a:xfrm>
            <a:off x="838200" y="1412488"/>
            <a:ext cx="2899189" cy="4363844"/>
          </a:xfrm>
        </p:spPr>
        <p:txBody>
          <a:bodyPr anchor="t">
            <a:normAutofit/>
          </a:bodyPr>
          <a:lstStyle/>
          <a:p>
            <a:r>
              <a:rPr lang="en-US" sz="3100">
                <a:solidFill>
                  <a:srgbClr val="FFFFFF"/>
                </a:solidFill>
                <a:cs typeface="Calibri Light"/>
              </a:rPr>
              <a:t>Cinderella and the Ten Commandments</a:t>
            </a:r>
            <a:endParaRPr lang="en-US" sz="3100">
              <a:solidFill>
                <a:srgbClr val="FFFFFF"/>
              </a:solidFill>
            </a:endParaRPr>
          </a:p>
        </p:txBody>
      </p:sp>
      <p:sp>
        <p:nvSpPr>
          <p:cNvPr id="3" name="Content Placeholder 2">
            <a:extLst>
              <a:ext uri="{FF2B5EF4-FFF2-40B4-BE49-F238E27FC236}">
                <a16:creationId xmlns:a16="http://schemas.microsoft.com/office/drawing/2014/main" id="{67C3D939-0EBE-4088-987A-00D28AD7D697}"/>
              </a:ext>
            </a:extLst>
          </p:cNvPr>
          <p:cNvSpPr>
            <a:spLocks noGrp="1"/>
          </p:cNvSpPr>
          <p:nvPr>
            <p:ph sz="half" idx="1"/>
          </p:nvPr>
        </p:nvSpPr>
        <p:spPr>
          <a:xfrm>
            <a:off x="4280214" y="176037"/>
            <a:ext cx="3513547" cy="5427768"/>
          </a:xfrm>
        </p:spPr>
        <p:txBody>
          <a:bodyPr vert="horz" lIns="91440" tIns="45720" rIns="91440" bIns="45720" rtlCol="0" anchor="t">
            <a:noAutofit/>
          </a:bodyPr>
          <a:lstStyle/>
          <a:p>
            <a:r>
              <a:rPr lang="en-US">
                <a:cs typeface="Calibri"/>
              </a:rPr>
              <a:t>While they are not mentioned explicitly they can be applied to various parts of the movie in the way cinderella is shown to conduct herself.</a:t>
            </a:r>
          </a:p>
          <a:p>
            <a:r>
              <a:rPr lang="en-US">
                <a:cs typeface="Calibri"/>
              </a:rPr>
              <a:t>Honor Thy Mother and Thy Father: Cinderella puts up with the behavior of her step-mother and step sisters because her parents wanted her to cherish her family's ancestral home.</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0FA30F1-7336-4CAC-949E-09117FB7AB67}"/>
              </a:ext>
            </a:extLst>
          </p:cNvPr>
          <p:cNvSpPr>
            <a:spLocks noGrp="1"/>
          </p:cNvSpPr>
          <p:nvPr>
            <p:ph sz="half" idx="2"/>
          </p:nvPr>
        </p:nvSpPr>
        <p:spPr>
          <a:xfrm>
            <a:off x="8307831" y="492339"/>
            <a:ext cx="3341474" cy="5283994"/>
          </a:xfrm>
        </p:spPr>
        <p:txBody>
          <a:bodyPr vert="horz" lIns="91440" tIns="45720" rIns="91440" bIns="45720" rtlCol="0" anchor="t">
            <a:noAutofit/>
          </a:bodyPr>
          <a:lstStyle/>
          <a:p>
            <a:r>
              <a:rPr lang="en-US" sz="3200">
                <a:cs typeface="Calibri"/>
              </a:rPr>
              <a:t>Thou Shall Not Covet: While the step mother talks of advantageous marriage, and the prospect of meeting the prince, cinderella's only wish is to meet her friend 'the apprentice'.</a:t>
            </a:r>
          </a:p>
        </p:txBody>
      </p:sp>
      <p:pic>
        <p:nvPicPr>
          <p:cNvPr id="5" name="Picture 5" descr="A picture containing clothing&#10;&#10;Description generated with high confidence">
            <a:extLst>
              <a:ext uri="{FF2B5EF4-FFF2-40B4-BE49-F238E27FC236}">
                <a16:creationId xmlns:a16="http://schemas.microsoft.com/office/drawing/2014/main" id="{2445AD46-377A-4457-8E41-B09EA8F4788F}"/>
              </a:ext>
            </a:extLst>
          </p:cNvPr>
          <p:cNvPicPr>
            <a:picLocks noChangeAspect="1"/>
          </p:cNvPicPr>
          <p:nvPr/>
        </p:nvPicPr>
        <p:blipFill>
          <a:blip r:embed="rId3"/>
          <a:stretch>
            <a:fillRect/>
          </a:stretch>
        </p:blipFill>
        <p:spPr>
          <a:xfrm>
            <a:off x="785004" y="3435470"/>
            <a:ext cx="2743200" cy="2057400"/>
          </a:xfrm>
          <a:prstGeom prst="rect">
            <a:avLst/>
          </a:prstGeom>
        </p:spPr>
      </p:pic>
    </p:spTree>
    <p:extLst>
      <p:ext uri="{BB962C8B-B14F-4D97-AF65-F5344CB8AC3E}">
        <p14:creationId xmlns:p14="http://schemas.microsoft.com/office/powerpoint/2010/main" val="4245410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BC577C-D690-493A-8D6C-ACD849FB5F23}"/>
              </a:ext>
            </a:extLst>
          </p:cNvPr>
          <p:cNvSpPr>
            <a:spLocks noGrp="1"/>
          </p:cNvSpPr>
          <p:nvPr>
            <p:ph type="title"/>
          </p:nvPr>
        </p:nvSpPr>
        <p:spPr>
          <a:xfrm>
            <a:off x="751936" y="1815054"/>
            <a:ext cx="2899189" cy="4363844"/>
          </a:xfrm>
        </p:spPr>
        <p:txBody>
          <a:bodyPr anchor="t">
            <a:normAutofit/>
          </a:bodyPr>
          <a:lstStyle/>
          <a:p>
            <a:r>
              <a:rPr lang="en-US" sz="4000">
                <a:solidFill>
                  <a:srgbClr val="FFFFFF"/>
                </a:solidFill>
                <a:cs typeface="Calibri Light"/>
              </a:rPr>
              <a:t>Cinderella and the Idea of a test sent from God</a:t>
            </a:r>
            <a:endParaRPr lang="en-US" sz="4000">
              <a:solidFill>
                <a:srgbClr val="FFFFFF"/>
              </a:solidFill>
            </a:endParaRPr>
          </a:p>
        </p:txBody>
      </p:sp>
      <p:sp>
        <p:nvSpPr>
          <p:cNvPr id="3" name="Content Placeholder 2">
            <a:extLst>
              <a:ext uri="{FF2B5EF4-FFF2-40B4-BE49-F238E27FC236}">
                <a16:creationId xmlns:a16="http://schemas.microsoft.com/office/drawing/2014/main" id="{402EDAFF-B2AB-4D02-A27A-DB0CE7C9526F}"/>
              </a:ext>
            </a:extLst>
          </p:cNvPr>
          <p:cNvSpPr>
            <a:spLocks noGrp="1"/>
          </p:cNvSpPr>
          <p:nvPr>
            <p:ph sz="half" idx="1"/>
          </p:nvPr>
        </p:nvSpPr>
        <p:spPr>
          <a:xfrm>
            <a:off x="4481496" y="291056"/>
            <a:ext cx="3326642" cy="5485277"/>
          </a:xfrm>
        </p:spPr>
        <p:txBody>
          <a:bodyPr vert="horz" lIns="91440" tIns="45720" rIns="91440" bIns="45720" rtlCol="0" anchor="t">
            <a:noAutofit/>
          </a:bodyPr>
          <a:lstStyle/>
          <a:p>
            <a:r>
              <a:rPr lang="en-US">
                <a:cs typeface="Calibri"/>
              </a:rPr>
              <a:t>It is not uncommon in modern religious discourse to perceive trials in life as a test sent by god.</a:t>
            </a:r>
            <a:endParaRPr lang="en-US" dirty="0">
              <a:cs typeface="Calibri"/>
            </a:endParaRPr>
          </a:p>
          <a:p>
            <a:r>
              <a:rPr lang="en-US">
                <a:cs typeface="Calibri"/>
              </a:rPr>
              <a:t>In Cinderella, she is humiliated and ridiculed. She is then asked for an act of kindness, and on performing this is rewarded.</a:t>
            </a:r>
            <a:endParaRPr lang="en-US" dirty="0">
              <a:cs typeface="Calibri"/>
            </a:endParaRPr>
          </a:p>
          <a:p>
            <a:endParaRPr lang="en-US" dirty="0">
              <a:cs typeface="Calibri"/>
            </a:endParaRP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0130331-9F1B-412C-92C0-8DDA10A023E2}"/>
              </a:ext>
            </a:extLst>
          </p:cNvPr>
          <p:cNvSpPr>
            <a:spLocks noGrp="1"/>
          </p:cNvSpPr>
          <p:nvPr>
            <p:ph sz="half" idx="2"/>
          </p:nvPr>
        </p:nvSpPr>
        <p:spPr>
          <a:xfrm>
            <a:off x="8350963" y="89772"/>
            <a:ext cx="3514002" cy="6649843"/>
          </a:xfrm>
        </p:spPr>
        <p:txBody>
          <a:bodyPr vert="horz" lIns="91440" tIns="45720" rIns="91440" bIns="45720" rtlCol="0" anchor="t">
            <a:normAutofit/>
          </a:bodyPr>
          <a:lstStyle/>
          <a:p>
            <a:pPr marL="0" indent="0">
              <a:buNone/>
            </a:pPr>
            <a:endParaRPr lang="en-US" b="1" dirty="0">
              <a:cs typeface="Calibri" panose="020F0502020204030204"/>
            </a:endParaRPr>
          </a:p>
          <a:p>
            <a:pPr marL="0" indent="0">
              <a:buNone/>
            </a:pPr>
            <a:r>
              <a:rPr lang="en-US">
                <a:ea typeface="+mn-lt"/>
                <a:cs typeface="+mn-lt"/>
              </a:rPr>
              <a:t>"You shall remember all the way which the LORD your God has led you in the wilderness these forty years, that He might humble you, testing you, to know what was in your heart, whether you would keep His commandments or not.</a:t>
            </a:r>
            <a:endParaRPr lang="en-US">
              <a:cs typeface="Calibri" panose="020F0502020204030204"/>
            </a:endParaRPr>
          </a:p>
          <a:p>
            <a:pPr marL="0" indent="0">
              <a:buNone/>
            </a:pPr>
            <a:r>
              <a:rPr lang="en-US">
                <a:cs typeface="Calibri" panose="020F0502020204030204"/>
              </a:rPr>
              <a:t>(</a:t>
            </a:r>
            <a:r>
              <a:rPr lang="en-US" b="1" dirty="0">
                <a:cs typeface="Calibri"/>
                <a:hlinkClick r:id="rId3"/>
              </a:rPr>
              <a:t>Deuteronomy 8:2</a:t>
            </a:r>
            <a:r>
              <a:rPr lang="en-US">
                <a:cs typeface="Calibri"/>
              </a:rPr>
              <a:t>)</a:t>
            </a:r>
            <a:endParaRPr lang="en-US" dirty="0">
              <a:cs typeface="Calibri"/>
            </a:endParaRPr>
          </a:p>
          <a:p>
            <a:endParaRPr lang="en-US" dirty="0">
              <a:cs typeface="Calibri"/>
            </a:endParaRPr>
          </a:p>
        </p:txBody>
      </p:sp>
      <p:pic>
        <p:nvPicPr>
          <p:cNvPr id="5" name="Picture 5" descr="A person in a dark room&#10;&#10;Description generated with very high confidence">
            <a:extLst>
              <a:ext uri="{FF2B5EF4-FFF2-40B4-BE49-F238E27FC236}">
                <a16:creationId xmlns:a16="http://schemas.microsoft.com/office/drawing/2014/main" id="{0039CBF7-A06F-4EEA-95B9-8E701548DD2E}"/>
              </a:ext>
            </a:extLst>
          </p:cNvPr>
          <p:cNvPicPr>
            <a:picLocks noChangeAspect="1"/>
          </p:cNvPicPr>
          <p:nvPr/>
        </p:nvPicPr>
        <p:blipFill>
          <a:blip r:embed="rId4"/>
          <a:stretch>
            <a:fillRect/>
          </a:stretch>
        </p:blipFill>
        <p:spPr>
          <a:xfrm>
            <a:off x="-5751" y="3295"/>
            <a:ext cx="4051539" cy="1661190"/>
          </a:xfrm>
          <a:prstGeom prst="rect">
            <a:avLst/>
          </a:prstGeom>
        </p:spPr>
      </p:pic>
      <p:pic>
        <p:nvPicPr>
          <p:cNvPr id="10" name="Picture 11" descr="A person wearing a dress&#10;&#10;Description generated with high confidence">
            <a:extLst>
              <a:ext uri="{FF2B5EF4-FFF2-40B4-BE49-F238E27FC236}">
                <a16:creationId xmlns:a16="http://schemas.microsoft.com/office/drawing/2014/main" id="{DA5371F4-5B32-4EC7-BF20-63AA75C22C3F}"/>
              </a:ext>
            </a:extLst>
          </p:cNvPr>
          <p:cNvPicPr>
            <a:picLocks noChangeAspect="1"/>
          </p:cNvPicPr>
          <p:nvPr/>
        </p:nvPicPr>
        <p:blipFill>
          <a:blip r:embed="rId5"/>
          <a:stretch>
            <a:fillRect/>
          </a:stretch>
        </p:blipFill>
        <p:spPr>
          <a:xfrm>
            <a:off x="-63260" y="4168700"/>
            <a:ext cx="4123426" cy="2733166"/>
          </a:xfrm>
          <a:prstGeom prst="rect">
            <a:avLst/>
          </a:prstGeom>
        </p:spPr>
      </p:pic>
    </p:spTree>
    <p:extLst>
      <p:ext uri="{BB962C8B-B14F-4D97-AF65-F5344CB8AC3E}">
        <p14:creationId xmlns:p14="http://schemas.microsoft.com/office/powerpoint/2010/main" val="2829675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29851-ACDA-4545-BBC9-04814932FDE0}"/>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a:t>Cinderella and the miracles of Jesus</a:t>
            </a:r>
          </a:p>
        </p:txBody>
      </p:sp>
      <p:sp>
        <p:nvSpPr>
          <p:cNvPr id="3" name="Content Placeholder 2">
            <a:extLst>
              <a:ext uri="{FF2B5EF4-FFF2-40B4-BE49-F238E27FC236}">
                <a16:creationId xmlns:a16="http://schemas.microsoft.com/office/drawing/2014/main" id="{3020ABB5-1AE3-46A6-8463-C1406F3F0132}"/>
              </a:ext>
            </a:extLst>
          </p:cNvPr>
          <p:cNvSpPr>
            <a:spLocks noGrp="1"/>
          </p:cNvSpPr>
          <p:nvPr>
            <p:ph sz="half" idx="1"/>
          </p:nvPr>
        </p:nvSpPr>
        <p:spPr>
          <a:xfrm>
            <a:off x="762000" y="2279018"/>
            <a:ext cx="5328920" cy="4137920"/>
          </a:xfrm>
        </p:spPr>
        <p:txBody>
          <a:bodyPr vert="horz" lIns="91440" tIns="45720" rIns="91440" bIns="45720" rtlCol="0" anchor="t">
            <a:normAutofit lnSpcReduction="10000"/>
          </a:bodyPr>
          <a:lstStyle/>
          <a:p>
            <a:r>
              <a:rPr lang="en-US" sz="3200"/>
              <a:t>A comparison can be drawn between cinderella and the bible when one compares the presence and effect of the fairy god mother to the miracles of jesus.</a:t>
            </a:r>
            <a:endParaRPr lang="en-US" sz="3200">
              <a:cs typeface="Calibri"/>
            </a:endParaRPr>
          </a:p>
          <a:p>
            <a:r>
              <a:rPr lang="en-US" sz="3200"/>
              <a:t>Like Jesus turns water into wine, fairy god mother turns pumpkin into carriage</a:t>
            </a:r>
            <a:endParaRPr lang="en-US" sz="3200">
              <a:cs typeface="Calibri"/>
            </a:endParaRPr>
          </a:p>
        </p:txBody>
      </p:sp>
      <p:sp>
        <p:nvSpPr>
          <p:cNvPr id="7"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A person wearing a costume&#10;&#10;Description generated with high confidence">
            <a:extLst>
              <a:ext uri="{FF2B5EF4-FFF2-40B4-BE49-F238E27FC236}">
                <a16:creationId xmlns:a16="http://schemas.microsoft.com/office/drawing/2014/main" id="{421567A5-0E6C-4309-883F-E3E9BE3EF0E0}"/>
              </a:ext>
            </a:extLst>
          </p:cNvPr>
          <p:cNvPicPr>
            <a:picLocks noGrp="1" noChangeAspect="1"/>
          </p:cNvPicPr>
          <p:nvPr>
            <p:ph sz="half" idx="2"/>
          </p:nvPr>
        </p:nvPicPr>
        <p:blipFill rotWithShape="1">
          <a:blip r:embed="rId2"/>
          <a:srcRect r="3" b="258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97196414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515DC8-3701-44EB-999C-D5402B90C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152" y="0"/>
            <a:ext cx="8981524" cy="6858000"/>
          </a:xfrm>
          <a:prstGeom prst="rect">
            <a:avLst/>
          </a:prstGeom>
          <a:solidFill>
            <a:schemeClr val="tx2">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A3073-1518-4D25-AC49-2367583F91F9}"/>
              </a:ext>
            </a:extLst>
          </p:cNvPr>
          <p:cNvSpPr>
            <a:spLocks noGrp="1"/>
          </p:cNvSpPr>
          <p:nvPr>
            <p:ph type="title"/>
          </p:nvPr>
        </p:nvSpPr>
        <p:spPr>
          <a:xfrm>
            <a:off x="1092017" y="951129"/>
            <a:ext cx="10007966" cy="1325563"/>
          </a:xfrm>
        </p:spPr>
        <p:txBody>
          <a:bodyPr>
            <a:normAutofit/>
          </a:bodyPr>
          <a:lstStyle/>
          <a:p>
            <a:pPr algn="ctr"/>
            <a:r>
              <a:rPr lang="en-US" sz="4000">
                <a:cs typeface="Calibri Light"/>
              </a:rPr>
              <a:t>Cinderella, The Bible and Revising Things.</a:t>
            </a:r>
            <a:endParaRPr lang="en-US" sz="4000"/>
          </a:p>
        </p:txBody>
      </p:sp>
      <p:sp>
        <p:nvSpPr>
          <p:cNvPr id="3" name="Content Placeholder 2">
            <a:extLst>
              <a:ext uri="{FF2B5EF4-FFF2-40B4-BE49-F238E27FC236}">
                <a16:creationId xmlns:a16="http://schemas.microsoft.com/office/drawing/2014/main" id="{40A91C2B-D528-483B-AD37-0DA8C82153A0}"/>
              </a:ext>
            </a:extLst>
          </p:cNvPr>
          <p:cNvSpPr>
            <a:spLocks noGrp="1"/>
          </p:cNvSpPr>
          <p:nvPr>
            <p:ph sz="half" idx="1"/>
          </p:nvPr>
        </p:nvSpPr>
        <p:spPr>
          <a:xfrm>
            <a:off x="1928192" y="2715659"/>
            <a:ext cx="3925492" cy="3461304"/>
          </a:xfrm>
        </p:spPr>
        <p:txBody>
          <a:bodyPr vert="horz" lIns="91440" tIns="45720" rIns="91440" bIns="45720" rtlCol="0" anchor="t">
            <a:normAutofit fontScale="92500" lnSpcReduction="20000"/>
          </a:bodyPr>
          <a:lstStyle/>
          <a:p>
            <a:r>
              <a:rPr lang="en-US" sz="2000">
                <a:cs typeface="Calibri"/>
              </a:rPr>
              <a:t>The 2015 edition of Cinderella includes additions to the story that were commonly picked up on as being plot holes in previous renditions of this story.</a:t>
            </a:r>
          </a:p>
          <a:p>
            <a:r>
              <a:rPr lang="en-US" sz="2000">
                <a:cs typeface="Calibri"/>
              </a:rPr>
              <a:t>For example, the shoes only fitting Cinderella, Cinderella staying put and not leaving (this is directly addressed in a conversation between Cinderella and a friend in the movie)</a:t>
            </a:r>
          </a:p>
          <a:p>
            <a:r>
              <a:rPr lang="en-US" sz="2000">
                <a:cs typeface="Calibri"/>
              </a:rPr>
              <a:t>It can be argued that some of the changes in the modern Cinderella were done to make her seem more 'virtuous'.</a:t>
            </a:r>
            <a:endParaRPr lang="en-US" sz="2000" dirty="0">
              <a:cs typeface="Calibri"/>
            </a:endParaRPr>
          </a:p>
        </p:txBody>
      </p:sp>
      <p:sp>
        <p:nvSpPr>
          <p:cNvPr id="4" name="Content Placeholder 3">
            <a:extLst>
              <a:ext uri="{FF2B5EF4-FFF2-40B4-BE49-F238E27FC236}">
                <a16:creationId xmlns:a16="http://schemas.microsoft.com/office/drawing/2014/main" id="{D771A16C-8017-4F24-AC4F-9496E225397B}"/>
              </a:ext>
            </a:extLst>
          </p:cNvPr>
          <p:cNvSpPr>
            <a:spLocks noGrp="1"/>
          </p:cNvSpPr>
          <p:nvPr>
            <p:ph sz="half" idx="2"/>
          </p:nvPr>
        </p:nvSpPr>
        <p:spPr>
          <a:xfrm>
            <a:off x="6338316" y="2715659"/>
            <a:ext cx="3931319" cy="3461304"/>
          </a:xfrm>
        </p:spPr>
        <p:txBody>
          <a:bodyPr vert="horz" lIns="91440" tIns="45720" rIns="91440" bIns="45720" rtlCol="0">
            <a:normAutofit fontScale="92500" lnSpcReduction="20000"/>
          </a:bodyPr>
          <a:lstStyle/>
          <a:p>
            <a:r>
              <a:rPr lang="en-US" sz="2000">
                <a:cs typeface="Calibri"/>
              </a:rPr>
              <a:t>Revisions within the church; the role of Mary Magdalene</a:t>
            </a:r>
          </a:p>
          <a:p>
            <a:r>
              <a:rPr lang="en-US" sz="2000">
                <a:cs typeface="Calibri"/>
              </a:rPr>
              <a:t>Changing things to fit contempory culture.</a:t>
            </a:r>
          </a:p>
          <a:p>
            <a:endParaRPr lang="en-US" sz="2000">
              <a:cs typeface="Calibri"/>
            </a:endParaRPr>
          </a:p>
        </p:txBody>
      </p:sp>
      <p:pic>
        <p:nvPicPr>
          <p:cNvPr id="5" name="Picture 5" descr="A picture containing person, sitting, indoor, woman&#10;&#10;Description generated with very high confidence">
            <a:extLst>
              <a:ext uri="{FF2B5EF4-FFF2-40B4-BE49-F238E27FC236}">
                <a16:creationId xmlns:a16="http://schemas.microsoft.com/office/drawing/2014/main" id="{1635077E-E404-48D5-A219-C474722E3465}"/>
              </a:ext>
            </a:extLst>
          </p:cNvPr>
          <p:cNvPicPr>
            <a:picLocks noChangeAspect="1"/>
          </p:cNvPicPr>
          <p:nvPr/>
        </p:nvPicPr>
        <p:blipFill>
          <a:blip r:embed="rId3"/>
          <a:stretch>
            <a:fillRect/>
          </a:stretch>
        </p:blipFill>
        <p:spPr>
          <a:xfrm>
            <a:off x="6663457" y="3902195"/>
            <a:ext cx="2143125" cy="2647950"/>
          </a:xfrm>
          <a:prstGeom prst="rect">
            <a:avLst/>
          </a:prstGeom>
        </p:spPr>
      </p:pic>
    </p:spTree>
    <p:extLst>
      <p:ext uri="{BB962C8B-B14F-4D97-AF65-F5344CB8AC3E}">
        <p14:creationId xmlns:p14="http://schemas.microsoft.com/office/powerpoint/2010/main" val="14720039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Cinderella and Religion</vt:lpstr>
      <vt:lpstr>Cinderella, 2015.</vt:lpstr>
      <vt:lpstr>The Bible and Cinderella: A Timeline.</vt:lpstr>
      <vt:lpstr>As a matter of pop culture?</vt:lpstr>
      <vt:lpstr>Cinderella and the Ten Commandments</vt:lpstr>
      <vt:lpstr>Cinderella and the Idea of a test sent from God</vt:lpstr>
      <vt:lpstr>Cinderella and the miracles of Jesus</vt:lpstr>
      <vt:lpstr>Cinderella, The Bible and Revising Things.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514</cp:revision>
  <dcterms:created xsi:type="dcterms:W3CDTF">2013-07-15T20:26:40Z</dcterms:created>
  <dcterms:modified xsi:type="dcterms:W3CDTF">2019-06-05T13:35:40Z</dcterms:modified>
</cp:coreProperties>
</file>