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42"/>
  </p:notesMasterIdLst>
  <p:sldIdLst>
    <p:sldId id="256" r:id="rId5"/>
    <p:sldId id="257" r:id="rId6"/>
    <p:sldId id="299" r:id="rId7"/>
    <p:sldId id="258" r:id="rId8"/>
    <p:sldId id="300" r:id="rId9"/>
    <p:sldId id="259" r:id="rId10"/>
    <p:sldId id="301" r:id="rId11"/>
    <p:sldId id="260" r:id="rId12"/>
    <p:sldId id="302" r:id="rId13"/>
    <p:sldId id="262" r:id="rId14"/>
    <p:sldId id="303" r:id="rId15"/>
    <p:sldId id="263" r:id="rId16"/>
    <p:sldId id="304" r:id="rId17"/>
    <p:sldId id="264" r:id="rId18"/>
    <p:sldId id="305" r:id="rId19"/>
    <p:sldId id="265" r:id="rId20"/>
    <p:sldId id="306" r:id="rId21"/>
    <p:sldId id="267" r:id="rId22"/>
    <p:sldId id="307" r:id="rId23"/>
    <p:sldId id="285" r:id="rId24"/>
    <p:sldId id="308" r:id="rId25"/>
    <p:sldId id="287" r:id="rId26"/>
    <p:sldId id="309" r:id="rId27"/>
    <p:sldId id="289" r:id="rId28"/>
    <p:sldId id="310" r:id="rId29"/>
    <p:sldId id="291" r:id="rId30"/>
    <p:sldId id="311" r:id="rId31"/>
    <p:sldId id="292" r:id="rId32"/>
    <p:sldId id="312" r:id="rId33"/>
    <p:sldId id="293" r:id="rId34"/>
    <p:sldId id="313" r:id="rId35"/>
    <p:sldId id="295" r:id="rId36"/>
    <p:sldId id="314" r:id="rId37"/>
    <p:sldId id="294" r:id="rId38"/>
    <p:sldId id="315" r:id="rId39"/>
    <p:sldId id="298" r:id="rId40"/>
    <p:sldId id="316"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983E1C-915C-42B6-B4A1-3029063AB947}" v="3" dt="2024-02-07T15:00:39.0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98" autoAdjust="0"/>
    <p:restoredTop sz="96224" autoAdjust="0"/>
  </p:normalViewPr>
  <p:slideViewPr>
    <p:cSldViewPr snapToGrid="0">
      <p:cViewPr varScale="1">
        <p:scale>
          <a:sx n="98" d="100"/>
          <a:sy n="98" d="100"/>
        </p:scale>
        <p:origin x="56"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1CC5A4-F556-4893-B3C1-21E79B383146}" type="datetimeFigureOut">
              <a:rPr lang="en-GB" smtClean="0"/>
              <a:t>18/02/2024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15A16C-AA8D-40FD-B440-50A15FFA003C}" type="slidenum">
              <a:rPr lang="en-GB" smtClean="0"/>
              <a:t>‹#›</a:t>
            </a:fld>
            <a:endParaRPr lang="en-GB"/>
          </a:p>
        </p:txBody>
      </p:sp>
    </p:spTree>
    <p:extLst>
      <p:ext uri="{BB962C8B-B14F-4D97-AF65-F5344CB8AC3E}">
        <p14:creationId xmlns:p14="http://schemas.microsoft.com/office/powerpoint/2010/main" val="658909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All behaviour is a form of communication and serves a function, therefore it is the teacher’s role to identify what is the purpose/function of that behaviour</a:t>
            </a:r>
          </a:p>
          <a:p>
            <a:r>
              <a:rPr lang="en-GB"/>
              <a:t>The ABC Chart is a tool to document the details surrounding the behaviours</a:t>
            </a:r>
          </a:p>
          <a:p>
            <a:r>
              <a:rPr lang="en-GB"/>
              <a:t>A = the antecedent, to identify what the triggers are that produce the unwarranted behaviours</a:t>
            </a:r>
          </a:p>
          <a:p>
            <a:r>
              <a:rPr lang="en-GB"/>
              <a:t>B = the behaviour, that which is observable</a:t>
            </a:r>
          </a:p>
          <a:p>
            <a:r>
              <a:rPr lang="en-GB"/>
              <a:t>C = the positive, negative results of the behaviour</a:t>
            </a:r>
          </a:p>
          <a:p>
            <a:r>
              <a:rPr lang="en-GB"/>
              <a:t>Managing pupils understanding and management of their own behaviour requires a problem solving approach, with the use of probing questioning</a:t>
            </a:r>
          </a:p>
          <a:p>
            <a:r>
              <a:rPr lang="en-GB"/>
              <a:t>i.e. What seems to be the underlying cause of the behaviour?</a:t>
            </a:r>
          </a:p>
          <a:p>
            <a:r>
              <a:rPr lang="en-GB"/>
              <a:t>Where and when does the behaviour manifest?</a:t>
            </a:r>
          </a:p>
          <a:p>
            <a:r>
              <a:rPr lang="en-GB"/>
              <a:t>What are the triggers for the behaviour?</a:t>
            </a:r>
          </a:p>
          <a:p>
            <a:r>
              <a:rPr lang="en-GB"/>
              <a:t>To meet their needs what behaviour can the pupil adopt to ensure they meet the behaviour required?</a:t>
            </a:r>
          </a:p>
          <a:p>
            <a:r>
              <a:rPr lang="en-GB"/>
              <a:t> What strategies can be adopted for the behaviour to change?</a:t>
            </a:r>
          </a:p>
          <a:p>
            <a:r>
              <a:rPr lang="en-GB"/>
              <a:t>How can the pupil’s progress be monitored?</a:t>
            </a:r>
          </a:p>
          <a:p>
            <a:endParaRPr lang="en-GB"/>
          </a:p>
        </p:txBody>
      </p:sp>
      <p:sp>
        <p:nvSpPr>
          <p:cNvPr id="4" name="Slide Number Placeholder 3"/>
          <p:cNvSpPr>
            <a:spLocks noGrp="1"/>
          </p:cNvSpPr>
          <p:nvPr>
            <p:ph type="sldNum" sz="quarter" idx="5"/>
          </p:nvPr>
        </p:nvSpPr>
        <p:spPr/>
        <p:txBody>
          <a:bodyPr/>
          <a:lstStyle/>
          <a:p>
            <a:fld id="{8115A16C-AA8D-40FD-B440-50A15FFA003C}" type="slidenum">
              <a:rPr lang="en-GB" smtClean="0"/>
              <a:t>6</a:t>
            </a:fld>
            <a:endParaRPr lang="en-GB"/>
          </a:p>
        </p:txBody>
      </p:sp>
    </p:spTree>
    <p:extLst>
      <p:ext uri="{BB962C8B-B14F-4D97-AF65-F5344CB8AC3E}">
        <p14:creationId xmlns:p14="http://schemas.microsoft.com/office/powerpoint/2010/main" val="33763843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All behaviour is a form of communication and serves a function, therefore it is the teacher’s role to identify what is the purpose/function of that behaviour</a:t>
            </a:r>
          </a:p>
          <a:p>
            <a:r>
              <a:rPr lang="en-GB"/>
              <a:t>The ABC Chart is a tool to document the details surrounding the behaviours</a:t>
            </a:r>
          </a:p>
          <a:p>
            <a:r>
              <a:rPr lang="en-GB"/>
              <a:t>A = the antecedent, to identify what the triggers are that produce the unwarranted behaviours</a:t>
            </a:r>
          </a:p>
          <a:p>
            <a:r>
              <a:rPr lang="en-GB"/>
              <a:t>B = the behaviour, that which is observable</a:t>
            </a:r>
          </a:p>
          <a:p>
            <a:r>
              <a:rPr lang="en-GB"/>
              <a:t>C = the positive, negative results of the behaviour</a:t>
            </a:r>
          </a:p>
          <a:p>
            <a:r>
              <a:rPr lang="en-GB"/>
              <a:t>Managing pupils understanding and management of their own behaviour requires a problem solving approach, with the use of probing questioning</a:t>
            </a:r>
          </a:p>
          <a:p>
            <a:r>
              <a:rPr lang="en-GB"/>
              <a:t>i.e. What seems to be the underlying cause of the behaviour?</a:t>
            </a:r>
          </a:p>
          <a:p>
            <a:r>
              <a:rPr lang="en-GB"/>
              <a:t>Where and when does the behaviour manifest?</a:t>
            </a:r>
          </a:p>
          <a:p>
            <a:r>
              <a:rPr lang="en-GB"/>
              <a:t>What are the triggers for the behaviour?</a:t>
            </a:r>
          </a:p>
          <a:p>
            <a:r>
              <a:rPr lang="en-GB"/>
              <a:t>To meet their needs what behaviour can the pupil adopt to ensure they meet the behaviour required?</a:t>
            </a:r>
          </a:p>
          <a:p>
            <a:r>
              <a:rPr lang="en-GB"/>
              <a:t> What strategies can be adopted for the behaviour to change?</a:t>
            </a:r>
          </a:p>
          <a:p>
            <a:r>
              <a:rPr lang="en-GB"/>
              <a:t>How can the pupil’s progress be monitored?</a:t>
            </a:r>
          </a:p>
          <a:p>
            <a:endParaRPr lang="en-GB"/>
          </a:p>
        </p:txBody>
      </p:sp>
      <p:sp>
        <p:nvSpPr>
          <p:cNvPr id="4" name="Slide Number Placeholder 3"/>
          <p:cNvSpPr>
            <a:spLocks noGrp="1"/>
          </p:cNvSpPr>
          <p:nvPr>
            <p:ph type="sldNum" sz="quarter" idx="5"/>
          </p:nvPr>
        </p:nvSpPr>
        <p:spPr/>
        <p:txBody>
          <a:bodyPr/>
          <a:lstStyle/>
          <a:p>
            <a:fld id="{8115A16C-AA8D-40FD-B440-50A15FFA003C}" type="slidenum">
              <a:rPr lang="en-GB" smtClean="0"/>
              <a:t>7</a:t>
            </a:fld>
            <a:endParaRPr lang="en-GB"/>
          </a:p>
        </p:txBody>
      </p:sp>
    </p:spTree>
    <p:extLst>
      <p:ext uri="{BB962C8B-B14F-4D97-AF65-F5344CB8AC3E}">
        <p14:creationId xmlns:p14="http://schemas.microsoft.com/office/powerpoint/2010/main" val="41367575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approach involves identifying the problems and difficulties and ensuring the pupil understands, identifying alternative ways to respond to the situation, testing out the solutions considered most likely to achieve success by exploring the skills and resources needed to secure success, identified through discussion.</a:t>
            </a:r>
          </a:p>
          <a:p>
            <a:r>
              <a:rPr lang="en-GB"/>
              <a:t>Examining the steps to practice and  implement the new solutions, whilst identifying the extent of support needed to arrive at this point.</a:t>
            </a:r>
          </a:p>
          <a:p>
            <a:r>
              <a:rPr lang="en-GB"/>
              <a:t>Support the pupil with the implementation of these new solutions.</a:t>
            </a:r>
          </a:p>
          <a:p>
            <a:r>
              <a:rPr lang="en-GB"/>
              <a:t>Review the programme to celebrate success.</a:t>
            </a:r>
          </a:p>
          <a:p>
            <a:r>
              <a:rPr lang="en-GB"/>
              <a:t>Preparing others to assist with the support of the pupil in achieving this outcome.</a:t>
            </a:r>
          </a:p>
          <a:p>
            <a:r>
              <a:rPr lang="en-GB"/>
              <a:t>Difficulty identifying an alternative option in behaviour hampers chance of success.</a:t>
            </a:r>
          </a:p>
          <a:p>
            <a:r>
              <a:rPr lang="en-GB"/>
              <a:t>Teaching practice need to support pupil to identify what is most likely to work, although not to impose their way of thinking  on the pupil..</a:t>
            </a:r>
          </a:p>
          <a:p>
            <a:r>
              <a:rPr lang="en-GB"/>
              <a:t>Once pupil is ready to try out their proposed solution teacher needs to inform those around pupil of this willingness. Once underway the progress of the pupil is monitored and any success is attributed to the pupil..</a:t>
            </a:r>
          </a:p>
          <a:p>
            <a:r>
              <a:rPr lang="en-GB"/>
              <a:t>Pupil needs to be rewarded for making the change and for sustaining it,</a:t>
            </a:r>
          </a:p>
          <a:p>
            <a:r>
              <a:rPr lang="en-GB"/>
              <a:t>Not universally adopted, and is least likely to work where the pupil is unable to take ownership or risk thinking alternatively.</a:t>
            </a:r>
          </a:p>
          <a:p>
            <a:r>
              <a:rPr lang="en-GB"/>
              <a:t>New behaviour will take some time to establish faith and trust from others, Often a challenge to implement due to the natures of the children involved.</a:t>
            </a:r>
          </a:p>
          <a:p>
            <a:r>
              <a:rPr lang="en-GB"/>
              <a:t>Arguable, teachers highlight the difficulty in making this approach happen is due to the time restraints, however equally it is argued that time taken now to change behaviour is more beneficial than leaving it to later.</a:t>
            </a:r>
          </a:p>
          <a:p>
            <a:endParaRPr lang="en-GB"/>
          </a:p>
          <a:p>
            <a:r>
              <a:rPr lang="en-GB"/>
              <a:t>Where difficulties with beliefs, thinking, emotions, behaviour causes restrictive response adopt habits in behaviours</a:t>
            </a:r>
          </a:p>
          <a:p>
            <a:r>
              <a:rPr lang="en-GB"/>
              <a:t>React/flight when can’t do something</a:t>
            </a:r>
          </a:p>
          <a:p>
            <a:r>
              <a:rPr lang="en-GB"/>
              <a:t>Take flight to avoid situations</a:t>
            </a:r>
          </a:p>
          <a:p>
            <a:r>
              <a:rPr lang="en-GB"/>
              <a:t>Withdraw inwards</a:t>
            </a:r>
          </a:p>
          <a:p>
            <a:r>
              <a:rPr lang="en-GB"/>
              <a:t>Allow others to make decisions for you  </a:t>
            </a:r>
          </a:p>
          <a:p>
            <a:r>
              <a:rPr lang="en-GB"/>
              <a:t>Tendency to function with restricted set of possibilities resulting in dysfunctional response causing rejection/exclusion</a:t>
            </a:r>
          </a:p>
          <a:p>
            <a:r>
              <a:rPr lang="en-GB"/>
              <a:t>Teacher can respond by understanding the problem</a:t>
            </a:r>
          </a:p>
          <a:p>
            <a:r>
              <a:rPr lang="en-GB"/>
              <a:t>Explore/develop different range of responses </a:t>
            </a:r>
          </a:p>
          <a:p>
            <a:r>
              <a:rPr lang="en-GB"/>
              <a:t>Explore/evaluate the outcomes and responses where difficult explore via scenarios to then apply to own situation</a:t>
            </a:r>
          </a:p>
          <a:p>
            <a:r>
              <a:rPr lang="en-GB"/>
              <a:t>Test out responses to each situation using role play to identify suitable response </a:t>
            </a:r>
          </a:p>
          <a:p>
            <a:endParaRPr lang="en-GB"/>
          </a:p>
          <a:p>
            <a:endParaRPr lang="en-GB"/>
          </a:p>
        </p:txBody>
      </p:sp>
      <p:sp>
        <p:nvSpPr>
          <p:cNvPr id="4" name="Slide Number Placeholder 3"/>
          <p:cNvSpPr>
            <a:spLocks noGrp="1"/>
          </p:cNvSpPr>
          <p:nvPr>
            <p:ph type="sldNum" sz="quarter" idx="5"/>
          </p:nvPr>
        </p:nvSpPr>
        <p:spPr/>
        <p:txBody>
          <a:bodyPr/>
          <a:lstStyle/>
          <a:p>
            <a:fld id="{8115A16C-AA8D-40FD-B440-50A15FFA003C}" type="slidenum">
              <a:rPr lang="en-GB" smtClean="0"/>
              <a:t>8</a:t>
            </a:fld>
            <a:endParaRPr lang="en-GB"/>
          </a:p>
        </p:txBody>
      </p:sp>
    </p:spTree>
    <p:extLst>
      <p:ext uri="{BB962C8B-B14F-4D97-AF65-F5344CB8AC3E}">
        <p14:creationId xmlns:p14="http://schemas.microsoft.com/office/powerpoint/2010/main" val="41800276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approach involves identifying the problems and difficulties and ensuring the pupil understands, identifying alternative ways to respond to the situation, testing out the solutions considered most likely to achieve success by exploring the skills and resources needed to secure success, identified through discussion.</a:t>
            </a:r>
          </a:p>
          <a:p>
            <a:r>
              <a:rPr lang="en-GB"/>
              <a:t>Examining the steps to practice and  implement the new solutions, whilst identifying the extent of support needed to arrive at this point.</a:t>
            </a:r>
          </a:p>
          <a:p>
            <a:r>
              <a:rPr lang="en-GB"/>
              <a:t>Support the pupil with the implementation of these new solutions.</a:t>
            </a:r>
          </a:p>
          <a:p>
            <a:r>
              <a:rPr lang="en-GB"/>
              <a:t>Review the programme to celebrate success.</a:t>
            </a:r>
          </a:p>
          <a:p>
            <a:r>
              <a:rPr lang="en-GB"/>
              <a:t>Preparing others to assist with the support of the pupil in achieving this outcome.</a:t>
            </a:r>
          </a:p>
          <a:p>
            <a:r>
              <a:rPr lang="en-GB"/>
              <a:t>Difficulty identifying an alternative option in behaviour hampers chance of success.</a:t>
            </a:r>
          </a:p>
          <a:p>
            <a:r>
              <a:rPr lang="en-GB"/>
              <a:t>Teaching practice need to support pupil to identify what is most likely to work, although not to impose their way of thinking  on the pupil..</a:t>
            </a:r>
          </a:p>
          <a:p>
            <a:r>
              <a:rPr lang="en-GB"/>
              <a:t>Once pupil is ready to try out their proposed solution teacher needs to inform those around pupil of this willingness. Once underway the progress of the pupil is monitored and any success is attributed to the pupil..</a:t>
            </a:r>
          </a:p>
          <a:p>
            <a:r>
              <a:rPr lang="en-GB"/>
              <a:t>Pupil needs to be rewarded for making the change and for sustaining it,</a:t>
            </a:r>
          </a:p>
          <a:p>
            <a:r>
              <a:rPr lang="en-GB"/>
              <a:t>Not universally adopted, and is least likely to work where the pupil is unable to take ownership or risk thinking alternatively.</a:t>
            </a:r>
          </a:p>
          <a:p>
            <a:r>
              <a:rPr lang="en-GB"/>
              <a:t>New behaviour will take some time to establish faith and trust from others, Often a challenge to implement due to the natures of the children involved.</a:t>
            </a:r>
          </a:p>
          <a:p>
            <a:r>
              <a:rPr lang="en-GB"/>
              <a:t>Arguable, teachers highlight the difficulty in making this approach happen is due to the time restraints, however equally it is argued that time taken now to change behaviour is more beneficial than leaving it to later.</a:t>
            </a:r>
          </a:p>
          <a:p>
            <a:endParaRPr lang="en-GB"/>
          </a:p>
          <a:p>
            <a:r>
              <a:rPr lang="en-GB"/>
              <a:t>Where difficulties with beliefs, thinking, emotions, behaviour causes restrictive response adopt habits in behaviours</a:t>
            </a:r>
          </a:p>
          <a:p>
            <a:r>
              <a:rPr lang="en-GB"/>
              <a:t>React/flight when can’t do something</a:t>
            </a:r>
          </a:p>
          <a:p>
            <a:r>
              <a:rPr lang="en-GB"/>
              <a:t>Take flight to avoid situations</a:t>
            </a:r>
          </a:p>
          <a:p>
            <a:r>
              <a:rPr lang="en-GB"/>
              <a:t>Withdraw inwards</a:t>
            </a:r>
          </a:p>
          <a:p>
            <a:r>
              <a:rPr lang="en-GB"/>
              <a:t>Allow others to make decisions for you  </a:t>
            </a:r>
          </a:p>
          <a:p>
            <a:r>
              <a:rPr lang="en-GB"/>
              <a:t>Tendency to function with restricted set of possibilities resulting in dysfunctional response causing rejection/exclusion</a:t>
            </a:r>
          </a:p>
          <a:p>
            <a:r>
              <a:rPr lang="en-GB"/>
              <a:t>Teacher can respond by understanding the problem</a:t>
            </a:r>
          </a:p>
          <a:p>
            <a:r>
              <a:rPr lang="en-GB"/>
              <a:t>Explore/develop different range of responses </a:t>
            </a:r>
          </a:p>
          <a:p>
            <a:r>
              <a:rPr lang="en-GB"/>
              <a:t>Explore/evaluate the outcomes and responses where difficult explore via scenarios to then apply to own situation</a:t>
            </a:r>
          </a:p>
          <a:p>
            <a:r>
              <a:rPr lang="en-GB"/>
              <a:t>Test out responses to each situation using role play to identify suitable response </a:t>
            </a:r>
          </a:p>
          <a:p>
            <a:endParaRPr lang="en-GB"/>
          </a:p>
          <a:p>
            <a:endParaRPr lang="en-GB"/>
          </a:p>
        </p:txBody>
      </p:sp>
      <p:sp>
        <p:nvSpPr>
          <p:cNvPr id="4" name="Slide Number Placeholder 3"/>
          <p:cNvSpPr>
            <a:spLocks noGrp="1"/>
          </p:cNvSpPr>
          <p:nvPr>
            <p:ph type="sldNum" sz="quarter" idx="5"/>
          </p:nvPr>
        </p:nvSpPr>
        <p:spPr/>
        <p:txBody>
          <a:bodyPr/>
          <a:lstStyle/>
          <a:p>
            <a:fld id="{8115A16C-AA8D-40FD-B440-50A15FFA003C}" type="slidenum">
              <a:rPr lang="en-GB" smtClean="0"/>
              <a:t>9</a:t>
            </a:fld>
            <a:endParaRPr lang="en-GB"/>
          </a:p>
        </p:txBody>
      </p:sp>
    </p:spTree>
    <p:extLst>
      <p:ext uri="{BB962C8B-B14F-4D97-AF65-F5344CB8AC3E}">
        <p14:creationId xmlns:p14="http://schemas.microsoft.com/office/powerpoint/2010/main" val="32455701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is considered to offer a effective approach to promoting harmonious relationships where there has been conflict and harm.</a:t>
            </a:r>
          </a:p>
          <a:p>
            <a:r>
              <a:rPr lang="en-GB"/>
              <a:t>Circle time and peer activities are supported by mediators and may be undertaken in more formal climate with parents involved and are primarily used with pupils who are/have experienced offending behaviour or are at serious risk of exclusion.</a:t>
            </a:r>
          </a:p>
          <a:p>
            <a:r>
              <a:rPr lang="en-GB"/>
              <a:t>This approach also supports the cases where there is no specific guilty party or where each party is blaming the other. </a:t>
            </a:r>
          </a:p>
          <a:p>
            <a:r>
              <a:rPr lang="en-GB"/>
              <a:t>Activities which can support the delivery of restorative justice include:-</a:t>
            </a:r>
          </a:p>
          <a:p>
            <a:r>
              <a:rPr lang="en-GB"/>
              <a:t>Circle time for staff, school council, peer counselling/peer mentoring, no blame approach to bullying, self esteem policy for adults and students, whole school relationship policy </a:t>
            </a:r>
          </a:p>
          <a:p>
            <a:endParaRPr lang="en-GB"/>
          </a:p>
        </p:txBody>
      </p:sp>
      <p:sp>
        <p:nvSpPr>
          <p:cNvPr id="4" name="Slide Number Placeholder 3"/>
          <p:cNvSpPr>
            <a:spLocks noGrp="1"/>
          </p:cNvSpPr>
          <p:nvPr>
            <p:ph type="sldNum" sz="quarter" idx="5"/>
          </p:nvPr>
        </p:nvSpPr>
        <p:spPr/>
        <p:txBody>
          <a:bodyPr/>
          <a:lstStyle/>
          <a:p>
            <a:fld id="{8115A16C-AA8D-40FD-B440-50A15FFA003C}" type="slidenum">
              <a:rPr lang="en-GB" smtClean="0"/>
              <a:t>10</a:t>
            </a:fld>
            <a:endParaRPr lang="en-GB"/>
          </a:p>
        </p:txBody>
      </p:sp>
    </p:spTree>
    <p:extLst>
      <p:ext uri="{BB962C8B-B14F-4D97-AF65-F5344CB8AC3E}">
        <p14:creationId xmlns:p14="http://schemas.microsoft.com/office/powerpoint/2010/main" val="8143820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is considered to offer a effective approach to promoting harmonious relationships where there has been conflict and harm.</a:t>
            </a:r>
          </a:p>
          <a:p>
            <a:r>
              <a:rPr lang="en-GB"/>
              <a:t>Circle time and peer activities are supported by mediators and may be undertaken in more formal climate with parents involved and are primarily used with pupils who are/have experienced offending behaviour or are at serious risk of exclusion.</a:t>
            </a:r>
          </a:p>
          <a:p>
            <a:r>
              <a:rPr lang="en-GB"/>
              <a:t>This approach also supports the cases where there is no specific guilty party or where each party is blaming the other. </a:t>
            </a:r>
          </a:p>
          <a:p>
            <a:r>
              <a:rPr lang="en-GB"/>
              <a:t>Activities which can support the delivery of restorative justice include:-</a:t>
            </a:r>
          </a:p>
          <a:p>
            <a:r>
              <a:rPr lang="en-GB"/>
              <a:t>Circle time for staff, school council, peer counselling/peer mentoring, no blame approach to bullying, self esteem policy for adults and students, whole school relationship policy </a:t>
            </a:r>
          </a:p>
          <a:p>
            <a:endParaRPr lang="en-GB"/>
          </a:p>
        </p:txBody>
      </p:sp>
      <p:sp>
        <p:nvSpPr>
          <p:cNvPr id="4" name="Slide Number Placeholder 3"/>
          <p:cNvSpPr>
            <a:spLocks noGrp="1"/>
          </p:cNvSpPr>
          <p:nvPr>
            <p:ph type="sldNum" sz="quarter" idx="5"/>
          </p:nvPr>
        </p:nvSpPr>
        <p:spPr/>
        <p:txBody>
          <a:bodyPr/>
          <a:lstStyle/>
          <a:p>
            <a:fld id="{8115A16C-AA8D-40FD-B440-50A15FFA003C}" type="slidenum">
              <a:rPr lang="en-GB" smtClean="0"/>
              <a:t>11</a:t>
            </a:fld>
            <a:endParaRPr lang="en-GB"/>
          </a:p>
        </p:txBody>
      </p:sp>
    </p:spTree>
    <p:extLst>
      <p:ext uri="{BB962C8B-B14F-4D97-AF65-F5344CB8AC3E}">
        <p14:creationId xmlns:p14="http://schemas.microsoft.com/office/powerpoint/2010/main" val="863539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Teacher focuses upon times when the problems do not occur rather than focus on the problem times, encouraging pupils to focus upon own decisions on how to improve the situation .,raising self esteem.</a:t>
            </a:r>
          </a:p>
          <a:p>
            <a:r>
              <a:rPr lang="en-GB"/>
              <a:t>Teacher’s role is as a facilitator using appropriate questions to formulate a process of reflection and development</a:t>
            </a:r>
          </a:p>
          <a:p>
            <a:endParaRPr lang="en-GB"/>
          </a:p>
        </p:txBody>
      </p:sp>
      <p:sp>
        <p:nvSpPr>
          <p:cNvPr id="4" name="Slide Number Placeholder 3"/>
          <p:cNvSpPr>
            <a:spLocks noGrp="1"/>
          </p:cNvSpPr>
          <p:nvPr>
            <p:ph type="sldNum" sz="quarter" idx="5"/>
          </p:nvPr>
        </p:nvSpPr>
        <p:spPr/>
        <p:txBody>
          <a:bodyPr/>
          <a:lstStyle/>
          <a:p>
            <a:fld id="{8115A16C-AA8D-40FD-B440-50A15FFA003C}" type="slidenum">
              <a:rPr lang="en-GB" smtClean="0"/>
              <a:t>14</a:t>
            </a:fld>
            <a:endParaRPr lang="en-GB"/>
          </a:p>
        </p:txBody>
      </p:sp>
    </p:spTree>
    <p:extLst>
      <p:ext uri="{BB962C8B-B14F-4D97-AF65-F5344CB8AC3E}">
        <p14:creationId xmlns:p14="http://schemas.microsoft.com/office/powerpoint/2010/main" val="18229781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Teacher focuses upon times when the problems do not occur rather than focus on the problem times, encouraging pupils to focus upon own decisions on how to improve the situation .,raising self esteem.</a:t>
            </a:r>
          </a:p>
          <a:p>
            <a:r>
              <a:rPr lang="en-GB"/>
              <a:t>Teacher’s role is as a facilitator using appropriate questions to formulate a process of reflection and development</a:t>
            </a:r>
          </a:p>
          <a:p>
            <a:endParaRPr lang="en-GB"/>
          </a:p>
        </p:txBody>
      </p:sp>
      <p:sp>
        <p:nvSpPr>
          <p:cNvPr id="4" name="Slide Number Placeholder 3"/>
          <p:cNvSpPr>
            <a:spLocks noGrp="1"/>
          </p:cNvSpPr>
          <p:nvPr>
            <p:ph type="sldNum" sz="quarter" idx="5"/>
          </p:nvPr>
        </p:nvSpPr>
        <p:spPr/>
        <p:txBody>
          <a:bodyPr/>
          <a:lstStyle/>
          <a:p>
            <a:fld id="{8115A16C-AA8D-40FD-B440-50A15FFA003C}" type="slidenum">
              <a:rPr lang="en-GB" smtClean="0"/>
              <a:t>15</a:t>
            </a:fld>
            <a:endParaRPr lang="en-GB"/>
          </a:p>
        </p:txBody>
      </p:sp>
    </p:spTree>
    <p:extLst>
      <p:ext uri="{BB962C8B-B14F-4D97-AF65-F5344CB8AC3E}">
        <p14:creationId xmlns:p14="http://schemas.microsoft.com/office/powerpoint/2010/main" val="38967216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use of the scale and carefully selected questions will support the process of self evaluation. </a:t>
            </a:r>
          </a:p>
          <a:p>
            <a:r>
              <a:rPr lang="en-GB"/>
              <a:t>Questions such as Where are you along the scale at arriving at the desired point? How did you get there? What will be happening at the next step up? What will stage 10 look like? </a:t>
            </a:r>
          </a:p>
          <a:p>
            <a:r>
              <a:rPr lang="en-GB"/>
              <a:t>Direct questions towards the lessons/activities undertaken in school such as What are your best hopes for the lesson? What would you like to achieve for today? How will you know if this lesson has been successful? </a:t>
            </a:r>
            <a:r>
              <a:rPr lang="en-GB" sz="1200" b="0" i="0" u="none" strike="noStrike" kern="1200" baseline="0">
                <a:solidFill>
                  <a:schemeClr val="tx1"/>
                </a:solidFill>
                <a:latin typeface="+mn-lt"/>
                <a:ea typeface="+mn-ea"/>
                <a:cs typeface="+mn-cs"/>
              </a:rPr>
              <a:t>Let’s suppose you get up tomorrow and things are better. What’s the smallest sign that will tell you that things are improving? If 10 equals the best lesson/day ever - where are you today? What have you done that’s made it work this well? What needs to be different to make it even better next time?</a:t>
            </a:r>
          </a:p>
          <a:p>
            <a:r>
              <a:rPr lang="en-GB" sz="1200" b="0" i="0" u="none" strike="noStrike" kern="1200" baseline="0">
                <a:solidFill>
                  <a:schemeClr val="tx1"/>
                </a:solidFill>
                <a:latin typeface="+mn-lt"/>
                <a:ea typeface="+mn-ea"/>
                <a:cs typeface="+mn-cs"/>
              </a:rPr>
              <a:t>The miracle or magic question proposes an artificial scenario whereby the pupil imagines how the current situation will evolve into a positive position, suggestions on how it may be recognised and that often the changes are already in place.</a:t>
            </a:r>
          </a:p>
          <a:p>
            <a:r>
              <a:rPr lang="en-GB" sz="1200" b="0" i="0" u="none" strike="noStrike" kern="1200" baseline="0">
                <a:solidFill>
                  <a:schemeClr val="tx1"/>
                </a:solidFill>
                <a:latin typeface="+mn-lt"/>
                <a:ea typeface="+mn-ea"/>
                <a:cs typeface="+mn-cs"/>
              </a:rPr>
              <a:t>Problem free talk allows for discussion around less contentious situations where they are experiencing success. It will provide opportunities for reflection upon resources and often overlooked abilities they have failed to capture and build upon.</a:t>
            </a:r>
            <a:endParaRPr lang="en-GB"/>
          </a:p>
        </p:txBody>
      </p:sp>
      <p:sp>
        <p:nvSpPr>
          <p:cNvPr id="4" name="Slide Number Placeholder 3"/>
          <p:cNvSpPr>
            <a:spLocks noGrp="1"/>
          </p:cNvSpPr>
          <p:nvPr>
            <p:ph type="sldNum" sz="quarter" idx="5"/>
          </p:nvPr>
        </p:nvSpPr>
        <p:spPr/>
        <p:txBody>
          <a:bodyPr/>
          <a:lstStyle/>
          <a:p>
            <a:fld id="{8115A16C-AA8D-40FD-B440-50A15FFA003C}" type="slidenum">
              <a:rPr lang="en-GB" smtClean="0"/>
              <a:t>16</a:t>
            </a:fld>
            <a:endParaRPr lang="en-GB"/>
          </a:p>
        </p:txBody>
      </p:sp>
    </p:spTree>
    <p:extLst>
      <p:ext uri="{BB962C8B-B14F-4D97-AF65-F5344CB8AC3E}">
        <p14:creationId xmlns:p14="http://schemas.microsoft.com/office/powerpoint/2010/main" val="42849544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use of the scale and carefully selected questions will support the process of self evaluation. </a:t>
            </a:r>
          </a:p>
          <a:p>
            <a:r>
              <a:rPr lang="en-GB"/>
              <a:t>Questions such as Where are you along the scale at arriving at the desired point? How did you get there? What will be happening at the next step up? What will stage 10 look like? </a:t>
            </a:r>
          </a:p>
          <a:p>
            <a:r>
              <a:rPr lang="en-GB"/>
              <a:t>Direct questions towards the lessons/activities undertaken in school such as What are your best hopes for the lesson? What would you like to achieve for today? How will you know if this lesson has been successful? </a:t>
            </a:r>
            <a:r>
              <a:rPr lang="en-GB" sz="1200" b="0" i="0" u="none" strike="noStrike" kern="1200" baseline="0">
                <a:solidFill>
                  <a:schemeClr val="tx1"/>
                </a:solidFill>
                <a:latin typeface="+mn-lt"/>
                <a:ea typeface="+mn-ea"/>
                <a:cs typeface="+mn-cs"/>
              </a:rPr>
              <a:t>Let’s suppose you get up tomorrow and things are better. What’s the smallest sign that will tell you that things are improving? If 10 equals the best lesson/day ever - where are you today? What have you done that’s made it work this well? What needs to be different to make it even better next time?</a:t>
            </a:r>
          </a:p>
          <a:p>
            <a:r>
              <a:rPr lang="en-GB" sz="1200" b="0" i="0" u="none" strike="noStrike" kern="1200" baseline="0">
                <a:solidFill>
                  <a:schemeClr val="tx1"/>
                </a:solidFill>
                <a:latin typeface="+mn-lt"/>
                <a:ea typeface="+mn-ea"/>
                <a:cs typeface="+mn-cs"/>
              </a:rPr>
              <a:t>The miracle or magic question proposes an artificial scenario whereby the pupil imagines how the current situation will evolve into a positive position, suggestions on how it may be recognised and that often the changes are already in place.</a:t>
            </a:r>
          </a:p>
          <a:p>
            <a:r>
              <a:rPr lang="en-GB" sz="1200" b="0" i="0" u="none" strike="noStrike" kern="1200" baseline="0">
                <a:solidFill>
                  <a:schemeClr val="tx1"/>
                </a:solidFill>
                <a:latin typeface="+mn-lt"/>
                <a:ea typeface="+mn-ea"/>
                <a:cs typeface="+mn-cs"/>
              </a:rPr>
              <a:t>Problem free talk allows for discussion around less contentious situations where they are experiencing success. It will provide opportunities for reflection upon resources and often overlooked abilities they have failed to capture and build upon.</a:t>
            </a:r>
            <a:endParaRPr lang="en-GB"/>
          </a:p>
        </p:txBody>
      </p:sp>
      <p:sp>
        <p:nvSpPr>
          <p:cNvPr id="4" name="Slide Number Placeholder 3"/>
          <p:cNvSpPr>
            <a:spLocks noGrp="1"/>
          </p:cNvSpPr>
          <p:nvPr>
            <p:ph type="sldNum" sz="quarter" idx="5"/>
          </p:nvPr>
        </p:nvSpPr>
        <p:spPr/>
        <p:txBody>
          <a:bodyPr/>
          <a:lstStyle/>
          <a:p>
            <a:fld id="{8115A16C-AA8D-40FD-B440-50A15FFA003C}" type="slidenum">
              <a:rPr lang="en-GB" smtClean="0"/>
              <a:t>17</a:t>
            </a:fld>
            <a:endParaRPr lang="en-GB"/>
          </a:p>
        </p:txBody>
      </p:sp>
    </p:spTree>
    <p:extLst>
      <p:ext uri="{BB962C8B-B14F-4D97-AF65-F5344CB8AC3E}">
        <p14:creationId xmlns:p14="http://schemas.microsoft.com/office/powerpoint/2010/main" val="31301979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Consists of 6 stages and can be uses for a variety of behaviours. The main factor is to ascertain at which stage the pupil is at and then to use strategies appropriate to the stage.</a:t>
            </a:r>
          </a:p>
          <a:p>
            <a:endParaRPr lang="en-GB"/>
          </a:p>
          <a:p>
            <a:r>
              <a:rPr lang="en-GB"/>
              <a:t>Pre contemplation – no intention of changing her/his behaviour. Often unaware of their problems or need for change.</a:t>
            </a:r>
          </a:p>
          <a:p>
            <a:endParaRPr lang="en-GB"/>
          </a:p>
          <a:p>
            <a:r>
              <a:rPr lang="en-GB"/>
              <a:t>Contemplation – Aware a problem exists but has not made a commitment to change. Recognise the potential for changing behaviour. Pupil may feel two ways about someone/something, flitting from concern/unconcern for change or motivations to change or stay the same.</a:t>
            </a:r>
          </a:p>
          <a:p>
            <a:endParaRPr lang="en-GB"/>
          </a:p>
          <a:p>
            <a:r>
              <a:rPr lang="en-GB"/>
              <a:t>Contemplation – May agree to change only to revert back to old ways later on, obviously the pupil is not committed enough to change. If strategies are introduced at the action stage chances are the teacher will encounter resistance.</a:t>
            </a:r>
          </a:p>
          <a:p>
            <a:r>
              <a:rPr lang="en-GB"/>
              <a:t>Determination – stage at which someone decides to cease to engage in the problem behaviour or substitute a positive behaviour in its place. The pupil appears to be motivated to take action. If the teacher can find an accessible appropriate  and effective plan then the pupil will enter the action stage, if not the pupil will slip back into the contemplation stage.</a:t>
            </a:r>
          </a:p>
          <a:p>
            <a:r>
              <a:rPr lang="en-GB"/>
              <a:t>Action – In this stage the individual modify their behaviour experiences or environment in order to overcome problems. Action involves the most overt behavioural changes and requires commitment time and energy. Individual gets involved in the agreed strategies for change.</a:t>
            </a:r>
          </a:p>
          <a:p>
            <a:r>
              <a:rPr lang="en-GB"/>
              <a:t>Maintenance – conducted to prevent relapse and consolidate the changes made during action phase. There is no predetermined length of time at this stage. During this stage various strategies and support from helpers are withdrawn or decreased. Maintaining change may require different approach and skills. It is the maintenance that tests whether the intervention is successful .</a:t>
            </a:r>
          </a:p>
          <a:p>
            <a:r>
              <a:rPr lang="en-GB"/>
              <a:t>Relapse – This can occur at any stage and recognises that changing behaviour is difficult to overcome and occurs more so where longstanding behaviours have existed. Pupil motivation must be encouraged. Focus upon the positives and review the whole system. This approach allows pupils to go around the wheel a number of times before achieving a stable change.</a:t>
            </a:r>
          </a:p>
          <a:p>
            <a:r>
              <a:rPr lang="en-GB"/>
              <a:t>When the change has been established exit from the cycle maybe facilitated.</a:t>
            </a:r>
          </a:p>
          <a:p>
            <a:endParaRPr lang="en-GB"/>
          </a:p>
        </p:txBody>
      </p:sp>
      <p:sp>
        <p:nvSpPr>
          <p:cNvPr id="4" name="Slide Number Placeholder 3"/>
          <p:cNvSpPr>
            <a:spLocks noGrp="1"/>
          </p:cNvSpPr>
          <p:nvPr>
            <p:ph type="sldNum" sz="quarter" idx="5"/>
          </p:nvPr>
        </p:nvSpPr>
        <p:spPr/>
        <p:txBody>
          <a:bodyPr/>
          <a:lstStyle/>
          <a:p>
            <a:fld id="{D09602C8-425D-4358-9907-78220E606CED}" type="slidenum">
              <a:rPr lang="en-GB" smtClean="0"/>
              <a:t>20</a:t>
            </a:fld>
            <a:endParaRPr lang="en-GB"/>
          </a:p>
        </p:txBody>
      </p:sp>
    </p:spTree>
    <p:extLst>
      <p:ext uri="{BB962C8B-B14F-4D97-AF65-F5344CB8AC3E}">
        <p14:creationId xmlns:p14="http://schemas.microsoft.com/office/powerpoint/2010/main" val="17410732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Consists of 6 stages and can be uses for a variety of behaviours. The main factor is to ascertain at which stage the pupil is at and then to use strategies appropriate to the stage.</a:t>
            </a:r>
          </a:p>
          <a:p>
            <a:endParaRPr lang="en-GB"/>
          </a:p>
          <a:p>
            <a:r>
              <a:rPr lang="en-GB"/>
              <a:t>Pre contemplation – no intention of changing her/his behaviour. Often unaware of their problems or need for change.</a:t>
            </a:r>
          </a:p>
          <a:p>
            <a:endParaRPr lang="en-GB"/>
          </a:p>
          <a:p>
            <a:r>
              <a:rPr lang="en-GB"/>
              <a:t>Contemplation – Aware a problem exists but has not made a commitment to change. Recognise the potential for changing behaviour. Pupil may feel two ways about someone/something, flitting from concern/unconcern for change or motivations to change or stay the same.</a:t>
            </a:r>
          </a:p>
          <a:p>
            <a:endParaRPr lang="en-GB"/>
          </a:p>
          <a:p>
            <a:r>
              <a:rPr lang="en-GB"/>
              <a:t>Contemplation – May agree to change only to revert back to old ways later on, obviously the pupil is not committed enough to change. If strategies are introduced at the action stage chances are the teacher will encounter resistance.</a:t>
            </a:r>
          </a:p>
          <a:p>
            <a:r>
              <a:rPr lang="en-GB"/>
              <a:t>Determination – stage at which someone decides to cease to engage in the problem behaviour or substitute a positive behaviour in its place. The pupil appears to be motivated to take action. If the teacher can find an accessible appropriate  and effective plan then the pupil will enter the action stage, if not the pupil will slip back into the contemplation stage.</a:t>
            </a:r>
          </a:p>
          <a:p>
            <a:r>
              <a:rPr lang="en-GB"/>
              <a:t>Action – In this stage the individual modify their behaviour experiences or environment in order to overcome problems. Action involves the most overt behavioural changes and requires commitment time and energy. Individual gets involved in the agreed strategies for change.</a:t>
            </a:r>
          </a:p>
          <a:p>
            <a:r>
              <a:rPr lang="en-GB"/>
              <a:t>Maintenance – conducted to prevent relapse and consolidate the changes made during action phase. There is no predetermined length of time at this stage. During this stage various strategies and support from helpers are withdrawn or decreased. Maintaining change may require different approach and skills. It is the maintenance that tests whether the intervention is successful .</a:t>
            </a:r>
          </a:p>
          <a:p>
            <a:r>
              <a:rPr lang="en-GB"/>
              <a:t>Relapse – This can occur at any stage and recognises that changing behaviour is difficult to overcome and occurs more so where longstanding behaviours have existed. Pupil motivation must be encouraged. Focus upon the positives and review the whole system. This approach allows pupils to go around the wheel a number of times before achieving a stable change.</a:t>
            </a:r>
          </a:p>
          <a:p>
            <a:r>
              <a:rPr lang="en-GB"/>
              <a:t>When the change has been established exit from the cycle maybe facilitated.</a:t>
            </a:r>
          </a:p>
          <a:p>
            <a:endParaRPr lang="en-GB"/>
          </a:p>
        </p:txBody>
      </p:sp>
      <p:sp>
        <p:nvSpPr>
          <p:cNvPr id="4" name="Slide Number Placeholder 3"/>
          <p:cNvSpPr>
            <a:spLocks noGrp="1"/>
          </p:cNvSpPr>
          <p:nvPr>
            <p:ph type="sldNum" sz="quarter" idx="5"/>
          </p:nvPr>
        </p:nvSpPr>
        <p:spPr/>
        <p:txBody>
          <a:bodyPr/>
          <a:lstStyle/>
          <a:p>
            <a:fld id="{D09602C8-425D-4358-9907-78220E606CED}" type="slidenum">
              <a:rPr lang="en-GB" smtClean="0"/>
              <a:t>21</a:t>
            </a:fld>
            <a:endParaRPr lang="en-GB"/>
          </a:p>
        </p:txBody>
      </p:sp>
    </p:spTree>
    <p:extLst>
      <p:ext uri="{BB962C8B-B14F-4D97-AF65-F5344CB8AC3E}">
        <p14:creationId xmlns:p14="http://schemas.microsoft.com/office/powerpoint/2010/main" val="36770313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Contemplation - </a:t>
            </a:r>
          </a:p>
        </p:txBody>
      </p:sp>
      <p:sp>
        <p:nvSpPr>
          <p:cNvPr id="4" name="Slide Number Placeholder 3"/>
          <p:cNvSpPr>
            <a:spLocks noGrp="1"/>
          </p:cNvSpPr>
          <p:nvPr>
            <p:ph type="sldNum" sz="quarter" idx="5"/>
          </p:nvPr>
        </p:nvSpPr>
        <p:spPr/>
        <p:txBody>
          <a:bodyPr/>
          <a:lstStyle/>
          <a:p>
            <a:fld id="{D09602C8-425D-4358-9907-78220E606CED}" type="slidenum">
              <a:rPr lang="en-GB" smtClean="0"/>
              <a:t>22</a:t>
            </a:fld>
            <a:endParaRPr lang="en-GB"/>
          </a:p>
        </p:txBody>
      </p:sp>
    </p:spTree>
    <p:extLst>
      <p:ext uri="{BB962C8B-B14F-4D97-AF65-F5344CB8AC3E}">
        <p14:creationId xmlns:p14="http://schemas.microsoft.com/office/powerpoint/2010/main" val="19368287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Contemplation - </a:t>
            </a:r>
          </a:p>
        </p:txBody>
      </p:sp>
      <p:sp>
        <p:nvSpPr>
          <p:cNvPr id="4" name="Slide Number Placeholder 3"/>
          <p:cNvSpPr>
            <a:spLocks noGrp="1"/>
          </p:cNvSpPr>
          <p:nvPr>
            <p:ph type="sldNum" sz="quarter" idx="5"/>
          </p:nvPr>
        </p:nvSpPr>
        <p:spPr/>
        <p:txBody>
          <a:bodyPr/>
          <a:lstStyle/>
          <a:p>
            <a:fld id="{D09602C8-425D-4358-9907-78220E606CED}" type="slidenum">
              <a:rPr lang="en-GB" smtClean="0"/>
              <a:t>23</a:t>
            </a:fld>
            <a:endParaRPr lang="en-GB"/>
          </a:p>
        </p:txBody>
      </p:sp>
    </p:spTree>
    <p:extLst>
      <p:ext uri="{BB962C8B-B14F-4D97-AF65-F5344CB8AC3E}">
        <p14:creationId xmlns:p14="http://schemas.microsoft.com/office/powerpoint/2010/main" val="41326100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were developed through merging behavioural and cognitive approaches together.</a:t>
            </a:r>
          </a:p>
          <a:p>
            <a:r>
              <a:rPr lang="en-GB"/>
              <a:t>Cognitive approaches to solve problems relating to dysfunctional emotions/thought processes which adopt systematic, direct, time limited focused goals. </a:t>
            </a:r>
          </a:p>
          <a:p>
            <a:r>
              <a:rPr lang="en-GB"/>
              <a:t>Focuses on the ‘here’ and ‘now’ state.</a:t>
            </a:r>
          </a:p>
        </p:txBody>
      </p:sp>
      <p:sp>
        <p:nvSpPr>
          <p:cNvPr id="4" name="Slide Number Placeholder 3"/>
          <p:cNvSpPr>
            <a:spLocks noGrp="1"/>
          </p:cNvSpPr>
          <p:nvPr>
            <p:ph type="sldNum" sz="quarter" idx="5"/>
          </p:nvPr>
        </p:nvSpPr>
        <p:spPr/>
        <p:txBody>
          <a:bodyPr/>
          <a:lstStyle/>
          <a:p>
            <a:fld id="{D09602C8-425D-4358-9907-78220E606CED}" type="slidenum">
              <a:rPr lang="en-GB" smtClean="0"/>
              <a:t>24</a:t>
            </a:fld>
            <a:endParaRPr lang="en-GB"/>
          </a:p>
        </p:txBody>
      </p:sp>
    </p:spTree>
    <p:extLst>
      <p:ext uri="{BB962C8B-B14F-4D97-AF65-F5344CB8AC3E}">
        <p14:creationId xmlns:p14="http://schemas.microsoft.com/office/powerpoint/2010/main" val="38495561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were developed through merging behavioural and cognitive approaches together.</a:t>
            </a:r>
          </a:p>
          <a:p>
            <a:r>
              <a:rPr lang="en-GB"/>
              <a:t>Cognitive approaches to solve problems relating to dysfunctional emotions/thought processes which adopt systematic, direct, time limited focused goals. </a:t>
            </a:r>
          </a:p>
          <a:p>
            <a:r>
              <a:rPr lang="en-GB"/>
              <a:t>Focuses on the ‘here’ and ‘now’ state.</a:t>
            </a:r>
          </a:p>
        </p:txBody>
      </p:sp>
      <p:sp>
        <p:nvSpPr>
          <p:cNvPr id="4" name="Slide Number Placeholder 3"/>
          <p:cNvSpPr>
            <a:spLocks noGrp="1"/>
          </p:cNvSpPr>
          <p:nvPr>
            <p:ph type="sldNum" sz="quarter" idx="5"/>
          </p:nvPr>
        </p:nvSpPr>
        <p:spPr/>
        <p:txBody>
          <a:bodyPr/>
          <a:lstStyle/>
          <a:p>
            <a:fld id="{D09602C8-425D-4358-9907-78220E606CED}" type="slidenum">
              <a:rPr lang="en-GB" smtClean="0"/>
              <a:t>25</a:t>
            </a:fld>
            <a:endParaRPr lang="en-GB"/>
          </a:p>
        </p:txBody>
      </p:sp>
    </p:spTree>
    <p:extLst>
      <p:ext uri="{BB962C8B-B14F-4D97-AF65-F5344CB8AC3E}">
        <p14:creationId xmlns:p14="http://schemas.microsoft.com/office/powerpoint/2010/main" val="29888801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rial" panose="020B0604020202020204" pitchFamily="34" charset="0"/>
                <a:cs typeface="Arial" panose="020B0604020202020204" pitchFamily="34" charset="0"/>
              </a:rPr>
              <a:t>Combines both cognitive and behavioural theory.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rial" panose="020B0604020202020204" pitchFamily="34" charset="0"/>
                <a:cs typeface="Arial" panose="020B0604020202020204" pitchFamily="34" charset="0"/>
              </a:rPr>
              <a:t>Identifies thoughts and how they can be problematic to feelings and behaviours and can challenge negative thoughts, leading to positive ways of thinking.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rial" panose="020B0604020202020204" pitchFamily="34" charset="0"/>
                <a:cs typeface="Arial" panose="020B0604020202020204" pitchFamily="34" charset="0"/>
              </a:rPr>
              <a:t>The larger problem is broken into smaller parts which all interact with each other I e Emotion, feelings, behaviours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rial" panose="020B0604020202020204" pitchFamily="34" charset="0"/>
                <a:cs typeface="Arial" panose="020B0604020202020204" pitchFamily="34" charset="0"/>
              </a:rPr>
              <a:t>Concerned with the interaction between the 3 elements and how a thought perpetuates the cycle, effecting emotions and physical responses and how they ultimately then behave.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rial" panose="020B0604020202020204" pitchFamily="34" charset="0"/>
                <a:cs typeface="Arial" panose="020B0604020202020204" pitchFamily="34" charset="0"/>
              </a:rPr>
              <a:t>Individual responses are underpinned by beliefs and ways of thinking. It is these beliefs that determine how they feel/behave in a situation and as individuals are unique their responses will be different to various situations and stimulus.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rial" panose="020B0604020202020204" pitchFamily="34" charset="0"/>
                <a:cs typeface="Arial" panose="020B0604020202020204" pitchFamily="34" charset="0"/>
              </a:rPr>
              <a:t>   </a:t>
            </a:r>
          </a:p>
          <a:p>
            <a:endParaRPr lang="en-GB"/>
          </a:p>
        </p:txBody>
      </p:sp>
      <p:sp>
        <p:nvSpPr>
          <p:cNvPr id="4" name="Slide Number Placeholder 3"/>
          <p:cNvSpPr>
            <a:spLocks noGrp="1"/>
          </p:cNvSpPr>
          <p:nvPr>
            <p:ph type="sldNum" sz="quarter" idx="5"/>
          </p:nvPr>
        </p:nvSpPr>
        <p:spPr/>
        <p:txBody>
          <a:bodyPr/>
          <a:lstStyle/>
          <a:p>
            <a:fld id="{8115A16C-AA8D-40FD-B440-50A15FFA003C}" type="slidenum">
              <a:rPr lang="en-GB" smtClean="0"/>
              <a:t>26</a:t>
            </a:fld>
            <a:endParaRPr lang="en-GB"/>
          </a:p>
        </p:txBody>
      </p:sp>
    </p:spTree>
    <p:extLst>
      <p:ext uri="{BB962C8B-B14F-4D97-AF65-F5344CB8AC3E}">
        <p14:creationId xmlns:p14="http://schemas.microsoft.com/office/powerpoint/2010/main" val="17143886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rial" panose="020B0604020202020204" pitchFamily="34" charset="0"/>
                <a:cs typeface="Arial" panose="020B0604020202020204" pitchFamily="34" charset="0"/>
              </a:rPr>
              <a:t>Combines both cognitive and behavioural theory.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rial" panose="020B0604020202020204" pitchFamily="34" charset="0"/>
                <a:cs typeface="Arial" panose="020B0604020202020204" pitchFamily="34" charset="0"/>
              </a:rPr>
              <a:t>Identifies thoughts and how they can be problematic to feelings and behaviours and can challenge negative thoughts, leading to positive ways of thinking.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rial" panose="020B0604020202020204" pitchFamily="34" charset="0"/>
                <a:cs typeface="Arial" panose="020B0604020202020204" pitchFamily="34" charset="0"/>
              </a:rPr>
              <a:t>The larger problem is broken into smaller parts which all interact with each other I e Emotion, feelings, behaviours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rial" panose="020B0604020202020204" pitchFamily="34" charset="0"/>
                <a:cs typeface="Arial" panose="020B0604020202020204" pitchFamily="34" charset="0"/>
              </a:rPr>
              <a:t>Concerned with the interaction between the 3 elements and how a thought perpetuates the cycle, effecting emotions and physical responses and how they ultimately then behave.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rial" panose="020B0604020202020204" pitchFamily="34" charset="0"/>
                <a:cs typeface="Arial" panose="020B0604020202020204" pitchFamily="34" charset="0"/>
              </a:rPr>
              <a:t>Individual responses are underpinned by beliefs and ways of thinking. It is these beliefs that determine how they feel/behave in a situation and as individuals are unique their responses will be different to various situations and stimulus.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Arial" panose="020B0604020202020204" pitchFamily="34" charset="0"/>
                <a:cs typeface="Arial" panose="020B0604020202020204" pitchFamily="34" charset="0"/>
              </a:rPr>
              <a:t>   </a:t>
            </a:r>
          </a:p>
          <a:p>
            <a:endParaRPr lang="en-GB"/>
          </a:p>
        </p:txBody>
      </p:sp>
      <p:sp>
        <p:nvSpPr>
          <p:cNvPr id="4" name="Slide Number Placeholder 3"/>
          <p:cNvSpPr>
            <a:spLocks noGrp="1"/>
          </p:cNvSpPr>
          <p:nvPr>
            <p:ph type="sldNum" sz="quarter" idx="5"/>
          </p:nvPr>
        </p:nvSpPr>
        <p:spPr/>
        <p:txBody>
          <a:bodyPr/>
          <a:lstStyle/>
          <a:p>
            <a:fld id="{8115A16C-AA8D-40FD-B440-50A15FFA003C}" type="slidenum">
              <a:rPr lang="en-GB" smtClean="0"/>
              <a:t>27</a:t>
            </a:fld>
            <a:endParaRPr lang="en-GB"/>
          </a:p>
        </p:txBody>
      </p:sp>
    </p:spTree>
    <p:extLst>
      <p:ext uri="{BB962C8B-B14F-4D97-AF65-F5344CB8AC3E}">
        <p14:creationId xmlns:p14="http://schemas.microsoft.com/office/powerpoint/2010/main" val="37825497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Teacher needs to challenge their way of thinking to ensure that pupils are then able to alter their behaviour i.e. James could have direct eye contact with the teacher when she says ‘James that is not the behaviour I would like to see, I said your work was really good, I would have smiled and said thankyou’.</a:t>
            </a:r>
          </a:p>
          <a:p>
            <a:r>
              <a:rPr lang="en-GB"/>
              <a:t>Alteration to thinking and behaviour takes time and effort and will not occur instantly.</a:t>
            </a:r>
          </a:p>
          <a:p>
            <a:r>
              <a:rPr lang="en-GB"/>
              <a:t>Recognition of the process involved is invaluable</a:t>
            </a:r>
          </a:p>
          <a:p>
            <a:pPr marL="285750" indent="-285750">
              <a:buAutoNum type="romanLcParenR"/>
            </a:pPr>
            <a:r>
              <a:rPr lang="en-GB"/>
              <a:t>Challenge dysfunctional thinking</a:t>
            </a:r>
          </a:p>
          <a:p>
            <a:pPr marL="285750" indent="-285750">
              <a:buAutoNum type="romanLcParenR"/>
            </a:pPr>
            <a:r>
              <a:rPr lang="en-GB"/>
              <a:t>Explore new ways of thinking</a:t>
            </a:r>
          </a:p>
          <a:p>
            <a:pPr marL="285750" indent="-285750">
              <a:buAutoNum type="romanLcParenR"/>
            </a:pPr>
            <a:r>
              <a:rPr lang="en-GB"/>
              <a:t>Test out new ways of thinking in different context</a:t>
            </a:r>
          </a:p>
          <a:p>
            <a:pPr marL="285750" indent="-285750">
              <a:buAutoNum type="romanLcParenR"/>
            </a:pPr>
            <a:r>
              <a:rPr lang="en-GB"/>
              <a:t> Develop repertoire of alternative responses</a:t>
            </a:r>
          </a:p>
          <a:p>
            <a:pPr marL="285750" indent="-285750">
              <a:buAutoNum type="romanLcParenR"/>
            </a:pPr>
            <a:r>
              <a:rPr lang="en-GB"/>
              <a:t>Evaluate effectiveness of response</a:t>
            </a:r>
          </a:p>
          <a:p>
            <a:pPr marL="285750" indent="-285750">
              <a:buAutoNum type="romanLcParenR"/>
            </a:pPr>
            <a:r>
              <a:rPr lang="en-GB"/>
              <a:t>Identify most effective response to a situation</a:t>
            </a:r>
          </a:p>
          <a:p>
            <a:pPr marL="285750" indent="-285750">
              <a:buAutoNum type="romanLcParenR"/>
            </a:pPr>
            <a:r>
              <a:rPr lang="en-GB"/>
              <a:t>Apply response to different situations </a:t>
            </a:r>
          </a:p>
        </p:txBody>
      </p:sp>
      <p:sp>
        <p:nvSpPr>
          <p:cNvPr id="4" name="Slide Number Placeholder 3"/>
          <p:cNvSpPr>
            <a:spLocks noGrp="1"/>
          </p:cNvSpPr>
          <p:nvPr>
            <p:ph type="sldNum" sz="quarter" idx="5"/>
          </p:nvPr>
        </p:nvSpPr>
        <p:spPr/>
        <p:txBody>
          <a:bodyPr/>
          <a:lstStyle/>
          <a:p>
            <a:fld id="{8115A16C-AA8D-40FD-B440-50A15FFA003C}" type="slidenum">
              <a:rPr lang="en-GB" smtClean="0"/>
              <a:t>30</a:t>
            </a:fld>
            <a:endParaRPr lang="en-GB"/>
          </a:p>
        </p:txBody>
      </p:sp>
    </p:spTree>
    <p:extLst>
      <p:ext uri="{BB962C8B-B14F-4D97-AF65-F5344CB8AC3E}">
        <p14:creationId xmlns:p14="http://schemas.microsoft.com/office/powerpoint/2010/main" val="31071220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Teacher needs to challenge their way of thinking to ensure that pupils are then able to alter their behaviour i.e. James could have direct eye contact with the teacher when she says ‘James that is not the behaviour I would like to see, I said your work was really good, I would have smiled and said thankyou’.</a:t>
            </a:r>
          </a:p>
          <a:p>
            <a:r>
              <a:rPr lang="en-GB"/>
              <a:t>Alteration to thinking and behaviour takes time and effort and will not occur instantly.</a:t>
            </a:r>
          </a:p>
          <a:p>
            <a:r>
              <a:rPr lang="en-GB"/>
              <a:t>Recognition of the process involved is invaluable</a:t>
            </a:r>
          </a:p>
          <a:p>
            <a:pPr marL="285750" indent="-285750">
              <a:buAutoNum type="romanLcParenR"/>
            </a:pPr>
            <a:r>
              <a:rPr lang="en-GB"/>
              <a:t>Challenge dysfunctional thinking</a:t>
            </a:r>
          </a:p>
          <a:p>
            <a:pPr marL="285750" indent="-285750">
              <a:buAutoNum type="romanLcParenR"/>
            </a:pPr>
            <a:r>
              <a:rPr lang="en-GB"/>
              <a:t>Explore new ways of thinking</a:t>
            </a:r>
          </a:p>
          <a:p>
            <a:pPr marL="285750" indent="-285750">
              <a:buAutoNum type="romanLcParenR"/>
            </a:pPr>
            <a:r>
              <a:rPr lang="en-GB"/>
              <a:t>Test out new ways of thinking in different context</a:t>
            </a:r>
          </a:p>
          <a:p>
            <a:pPr marL="285750" indent="-285750">
              <a:buAutoNum type="romanLcParenR"/>
            </a:pPr>
            <a:r>
              <a:rPr lang="en-GB"/>
              <a:t> Develop repertoire of alternative responses</a:t>
            </a:r>
          </a:p>
          <a:p>
            <a:pPr marL="285750" indent="-285750">
              <a:buAutoNum type="romanLcParenR"/>
            </a:pPr>
            <a:r>
              <a:rPr lang="en-GB"/>
              <a:t>Evaluate effectiveness of response</a:t>
            </a:r>
          </a:p>
          <a:p>
            <a:pPr marL="285750" indent="-285750">
              <a:buAutoNum type="romanLcParenR"/>
            </a:pPr>
            <a:r>
              <a:rPr lang="en-GB"/>
              <a:t>Identify most effective response to a situation</a:t>
            </a:r>
          </a:p>
          <a:p>
            <a:pPr marL="285750" indent="-285750">
              <a:buAutoNum type="romanLcParenR"/>
            </a:pPr>
            <a:r>
              <a:rPr lang="en-GB"/>
              <a:t>Apply response to different situations </a:t>
            </a:r>
          </a:p>
        </p:txBody>
      </p:sp>
      <p:sp>
        <p:nvSpPr>
          <p:cNvPr id="4" name="Slide Number Placeholder 3"/>
          <p:cNvSpPr>
            <a:spLocks noGrp="1"/>
          </p:cNvSpPr>
          <p:nvPr>
            <p:ph type="sldNum" sz="quarter" idx="5"/>
          </p:nvPr>
        </p:nvSpPr>
        <p:spPr/>
        <p:txBody>
          <a:bodyPr/>
          <a:lstStyle/>
          <a:p>
            <a:fld id="{8115A16C-AA8D-40FD-B440-50A15FFA003C}" type="slidenum">
              <a:rPr lang="en-GB" smtClean="0"/>
              <a:t>31</a:t>
            </a:fld>
            <a:endParaRPr lang="en-GB"/>
          </a:p>
        </p:txBody>
      </p:sp>
    </p:spTree>
    <p:extLst>
      <p:ext uri="{BB962C8B-B14F-4D97-AF65-F5344CB8AC3E}">
        <p14:creationId xmlns:p14="http://schemas.microsoft.com/office/powerpoint/2010/main" val="14947549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15A16C-AA8D-40FD-B440-50A15FFA003C}" type="slidenum">
              <a:rPr lang="en-GB" smtClean="0"/>
              <a:t>34</a:t>
            </a:fld>
            <a:endParaRPr lang="en-GB"/>
          </a:p>
        </p:txBody>
      </p:sp>
    </p:spTree>
    <p:extLst>
      <p:ext uri="{BB962C8B-B14F-4D97-AF65-F5344CB8AC3E}">
        <p14:creationId xmlns:p14="http://schemas.microsoft.com/office/powerpoint/2010/main" val="37950192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15A16C-AA8D-40FD-B440-50A15FFA003C}" type="slidenum">
              <a:rPr lang="en-GB" smtClean="0"/>
              <a:t>35</a:t>
            </a:fld>
            <a:endParaRPr lang="en-GB"/>
          </a:p>
        </p:txBody>
      </p:sp>
    </p:spTree>
    <p:extLst>
      <p:ext uri="{BB962C8B-B14F-4D97-AF65-F5344CB8AC3E}">
        <p14:creationId xmlns:p14="http://schemas.microsoft.com/office/powerpoint/2010/main" val="10826761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2/18/2024</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5BFA754-D5C3-4E66-96A6-867B257F58DC}" type="datetimeFigureOut">
              <a:rPr lang="en-US" dirty="0"/>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2/18/2024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2/18/2024</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hyperlink" Target="https://gonitsora.com/few-problems-4/"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hyperlink" Target="https://gonitsora.com/few-problems-4/"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hyperlink" Target="https://quizizz.com/join/activity/created" TargetMode="Externa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hyperlink" Target="https://quizizz.com/join/activity/created"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2ED44-3B41-4CF4-B76E-F18D33B78DE8}"/>
              </a:ext>
            </a:extLst>
          </p:cNvPr>
          <p:cNvSpPr>
            <a:spLocks noGrp="1"/>
          </p:cNvSpPr>
          <p:nvPr>
            <p:ph type="ctrTitle"/>
          </p:nvPr>
        </p:nvSpPr>
        <p:spPr/>
        <p:txBody>
          <a:bodyPr/>
          <a:lstStyle/>
          <a:p>
            <a:r>
              <a:rPr lang="cy-GB" dirty="0">
                <a:latin typeface="Arial" panose="020B0604020202020204" pitchFamily="34" charset="0"/>
                <a:cs typeface="Arial" panose="020B0604020202020204" pitchFamily="34" charset="0"/>
              </a:rPr>
              <a:t>Ymddygiad a Dysgu</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Behaviour &amp; Learning </a:t>
            </a:r>
          </a:p>
        </p:txBody>
      </p:sp>
      <p:sp>
        <p:nvSpPr>
          <p:cNvPr id="3" name="Subtitle 2">
            <a:extLst>
              <a:ext uri="{FF2B5EF4-FFF2-40B4-BE49-F238E27FC236}">
                <a16:creationId xmlns:a16="http://schemas.microsoft.com/office/drawing/2014/main" id="{25E3C308-3EB1-4A37-A365-23F57C2BCBF5}"/>
              </a:ext>
            </a:extLst>
          </p:cNvPr>
          <p:cNvSpPr>
            <a:spLocks noGrp="1"/>
          </p:cNvSpPr>
          <p:nvPr>
            <p:ph type="subTitle" idx="1"/>
          </p:nvPr>
        </p:nvSpPr>
        <p:spPr>
          <a:xfrm>
            <a:off x="2692398" y="3657596"/>
            <a:ext cx="6815669" cy="1606861"/>
          </a:xfrm>
        </p:spPr>
        <p:txBody>
          <a:bodyPr>
            <a:normAutofit fontScale="70000" lnSpcReduction="20000"/>
          </a:bodyPr>
          <a:lstStyle/>
          <a:p>
            <a:r>
              <a:rPr lang="cy-GB" sz="3200" dirty="0">
                <a:latin typeface="Arial" panose="020B0604020202020204" pitchFamily="34" charset="0"/>
                <a:cs typeface="Arial" panose="020B0604020202020204" pitchFamily="34" charset="0"/>
              </a:rPr>
              <a:t>Rhaglenni Rheoli Ymddygiad </a:t>
            </a:r>
          </a:p>
          <a:p>
            <a:r>
              <a:rPr lang="cy-GB" sz="3200" dirty="0">
                <a:latin typeface="Arial" panose="020B0604020202020204" pitchFamily="34" charset="0"/>
                <a:cs typeface="Arial" panose="020B0604020202020204" pitchFamily="34" charset="0"/>
              </a:rPr>
              <a:t>Uwchradd a Thu Hwnt</a:t>
            </a:r>
          </a:p>
          <a:p>
            <a:r>
              <a:rPr lang="en-GB" sz="3200" dirty="0">
                <a:latin typeface="Arial" panose="020B0604020202020204" pitchFamily="34" charset="0"/>
                <a:cs typeface="Arial" panose="020B0604020202020204" pitchFamily="34" charset="0"/>
              </a:rPr>
              <a:t>Behaviour Management Programmes </a:t>
            </a:r>
          </a:p>
          <a:p>
            <a:r>
              <a:rPr lang="en-GB" sz="3200" dirty="0">
                <a:latin typeface="Arial" panose="020B0604020202020204" pitchFamily="34" charset="0"/>
                <a:cs typeface="Arial" panose="020B0604020202020204" pitchFamily="34" charset="0"/>
              </a:rPr>
              <a:t>Secondary and Beyond</a:t>
            </a:r>
          </a:p>
        </p:txBody>
      </p:sp>
    </p:spTree>
    <p:extLst>
      <p:ext uri="{BB962C8B-B14F-4D97-AF65-F5344CB8AC3E}">
        <p14:creationId xmlns:p14="http://schemas.microsoft.com/office/powerpoint/2010/main" val="1462121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82635-C573-4A17-B275-C3B7D9FCA243}"/>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Amcanion Dysgu</a:t>
            </a:r>
          </a:p>
        </p:txBody>
      </p:sp>
      <p:sp>
        <p:nvSpPr>
          <p:cNvPr id="3" name="Content Placeholder 2">
            <a:extLst>
              <a:ext uri="{FF2B5EF4-FFF2-40B4-BE49-F238E27FC236}">
                <a16:creationId xmlns:a16="http://schemas.microsoft.com/office/drawing/2014/main" id="{3886DFC7-88E3-4A8F-9445-B10AA7EBC788}"/>
              </a:ext>
            </a:extLst>
          </p:cNvPr>
          <p:cNvSpPr>
            <a:spLocks noGrp="1"/>
          </p:cNvSpPr>
          <p:nvPr>
            <p:ph idx="1"/>
          </p:nvPr>
        </p:nvSpPr>
        <p:spPr/>
        <p:txBody>
          <a:bodyPr>
            <a:normAutofit/>
          </a:bodyPr>
          <a:lstStyle/>
          <a:p>
            <a:pPr marL="0" indent="0">
              <a:buNone/>
            </a:pPr>
            <a:r>
              <a:rPr lang="cy-GB" b="1" dirty="0"/>
              <a:t> </a:t>
            </a:r>
            <a:endParaRPr lang="cy-GB" dirty="0"/>
          </a:p>
          <a:p>
            <a:pPr fontAlgn="base"/>
            <a:r>
              <a:rPr lang="cy-GB" dirty="0">
                <a:solidFill>
                  <a:schemeClr val="tx1"/>
                </a:solidFill>
                <a:latin typeface="Arial" panose="020B0604020202020204" pitchFamily="34" charset="0"/>
                <a:cs typeface="Arial" panose="020B0604020202020204" pitchFamily="34" charset="0"/>
              </a:rPr>
              <a:t>Gwerthuso’n feirniadol rhaglenni ymddygiad sydd ar gael ar gyfer plant ysgol uwchradd mewn addysg </a:t>
            </a:r>
          </a:p>
          <a:p>
            <a:pPr fontAlgn="base"/>
            <a:endParaRPr lang="cy-GB" dirty="0">
              <a:latin typeface="Arial" panose="020B0604020202020204" pitchFamily="34" charset="0"/>
              <a:cs typeface="Arial" panose="020B0604020202020204" pitchFamily="34" charset="0"/>
            </a:endParaRPr>
          </a:p>
          <a:p>
            <a:pPr fontAlgn="base"/>
            <a:r>
              <a:rPr lang="cy-GB" dirty="0">
                <a:latin typeface="Arial" panose="020B0604020202020204" pitchFamily="34" charset="0"/>
                <a:cs typeface="Arial" panose="020B0604020202020204" pitchFamily="34" charset="0"/>
              </a:rPr>
              <a:t>Dadansoddi’n feirniadol gwahanol fathau o strategaethau rheoli ymddygiad a ddefnyddir y tu hwnt i addysg ôl-16</a:t>
            </a:r>
            <a:endParaRPr lang="cy-GB" dirty="0"/>
          </a:p>
        </p:txBody>
      </p:sp>
    </p:spTree>
    <p:extLst>
      <p:ext uri="{BB962C8B-B14F-4D97-AF65-F5344CB8AC3E}">
        <p14:creationId xmlns:p14="http://schemas.microsoft.com/office/powerpoint/2010/main" val="4027150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82635-C573-4A17-B275-C3B7D9FCA243}"/>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Learning Objectives</a:t>
            </a:r>
          </a:p>
        </p:txBody>
      </p:sp>
      <p:sp>
        <p:nvSpPr>
          <p:cNvPr id="3" name="Content Placeholder 2">
            <a:extLst>
              <a:ext uri="{FF2B5EF4-FFF2-40B4-BE49-F238E27FC236}">
                <a16:creationId xmlns:a16="http://schemas.microsoft.com/office/drawing/2014/main" id="{3886DFC7-88E3-4A8F-9445-B10AA7EBC788}"/>
              </a:ext>
            </a:extLst>
          </p:cNvPr>
          <p:cNvSpPr>
            <a:spLocks noGrp="1"/>
          </p:cNvSpPr>
          <p:nvPr>
            <p:ph idx="1"/>
          </p:nvPr>
        </p:nvSpPr>
        <p:spPr/>
        <p:txBody>
          <a:bodyPr/>
          <a:lstStyle/>
          <a:p>
            <a:pPr marL="0" indent="0">
              <a:buNone/>
            </a:pPr>
            <a:r>
              <a:rPr lang="en-GB" b="1"/>
              <a:t> </a:t>
            </a:r>
            <a:endParaRPr lang="en-GB"/>
          </a:p>
          <a:p>
            <a:pPr fontAlgn="base"/>
            <a:r>
              <a:rPr lang="en-GB">
                <a:solidFill>
                  <a:schemeClr val="tx1"/>
                </a:solidFill>
                <a:latin typeface="Arial" panose="020B0604020202020204" pitchFamily="34" charset="0"/>
                <a:cs typeface="Arial" panose="020B0604020202020204" pitchFamily="34" charset="0"/>
              </a:rPr>
              <a:t>To critically evaluate behaviour programmes available for secondary school children in education </a:t>
            </a:r>
          </a:p>
          <a:p>
            <a:pPr fontAlgn="base"/>
            <a:endParaRPr lang="en-GB">
              <a:latin typeface="Arial" panose="020B0604020202020204" pitchFamily="34" charset="0"/>
              <a:cs typeface="Arial" panose="020B0604020202020204" pitchFamily="34" charset="0"/>
            </a:endParaRPr>
          </a:p>
          <a:p>
            <a:pPr fontAlgn="base"/>
            <a:r>
              <a:rPr lang="en-GB">
                <a:latin typeface="Arial" panose="020B0604020202020204" pitchFamily="34" charset="0"/>
                <a:cs typeface="Arial" panose="020B0604020202020204" pitchFamily="34" charset="0"/>
              </a:rPr>
              <a:t>To critically analyse different types of behaviour management strategies used beyond post 16 education  </a:t>
            </a:r>
          </a:p>
          <a:p>
            <a:endParaRPr lang="en-GB"/>
          </a:p>
        </p:txBody>
      </p:sp>
    </p:spTree>
    <p:extLst>
      <p:ext uri="{BB962C8B-B14F-4D97-AF65-F5344CB8AC3E}">
        <p14:creationId xmlns:p14="http://schemas.microsoft.com/office/powerpoint/2010/main" val="1482660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6610B-E93B-4280-B419-A67D0F49F808}"/>
              </a:ext>
            </a:extLst>
          </p:cNvPr>
          <p:cNvSpPr>
            <a:spLocks noGrp="1"/>
          </p:cNvSpPr>
          <p:nvPr>
            <p:ph type="title"/>
          </p:nvPr>
        </p:nvSpPr>
        <p:spPr/>
        <p:txBody>
          <a:bodyPr>
            <a:normAutofit fontScale="90000"/>
          </a:bodyPr>
          <a:lstStyle/>
          <a:p>
            <a:r>
              <a:rPr lang="cy-GB" dirty="0">
                <a:latin typeface="Arial" panose="020B0604020202020204" pitchFamily="34" charset="0"/>
                <a:cs typeface="Arial" panose="020B0604020202020204" pitchFamily="34" charset="0"/>
              </a:rPr>
              <a:t>Ailedrych ar y Strategaethau a Ddefnyddir mewn Ysgolion Cynradd</a:t>
            </a:r>
          </a:p>
        </p:txBody>
      </p:sp>
      <p:sp>
        <p:nvSpPr>
          <p:cNvPr id="3" name="TextBox 2">
            <a:extLst>
              <a:ext uri="{FF2B5EF4-FFF2-40B4-BE49-F238E27FC236}">
                <a16:creationId xmlns:a16="http://schemas.microsoft.com/office/drawing/2014/main" id="{1103B986-865B-4BA2-9D3D-D31DFF7A8852}"/>
              </a:ext>
            </a:extLst>
          </p:cNvPr>
          <p:cNvSpPr txBox="1"/>
          <p:nvPr/>
        </p:nvSpPr>
        <p:spPr>
          <a:xfrm>
            <a:off x="1198485" y="2689934"/>
            <a:ext cx="9969624" cy="3016210"/>
          </a:xfrm>
          <a:prstGeom prst="rect">
            <a:avLst/>
          </a:prstGeom>
          <a:noFill/>
        </p:spPr>
        <p:txBody>
          <a:bodyPr wrap="square" rtlCol="0">
            <a:spAutoFit/>
          </a:bodyPr>
          <a:lstStyle/>
          <a:p>
            <a:r>
              <a:rPr lang="cy-GB" sz="2800" u="sng" dirty="0">
                <a:latin typeface="Arial" panose="020B0604020202020204" pitchFamily="34" charset="0"/>
                <a:cs typeface="Arial" panose="020B0604020202020204" pitchFamily="34" charset="0"/>
              </a:rPr>
              <a:t>Tasg 1.</a:t>
            </a:r>
          </a:p>
          <a:p>
            <a:r>
              <a:rPr lang="cy-GB" sz="2800" dirty="0">
                <a:latin typeface="Arial" panose="020B0604020202020204" pitchFamily="34" charset="0"/>
                <a:cs typeface="Arial" panose="020B0604020202020204" pitchFamily="34" charset="0"/>
              </a:rPr>
              <a:t>Mewn grwpiau bach/parau, ymchwiliwch a thrafodwch </a:t>
            </a:r>
            <a:r>
              <a:rPr lang="cy-GB" sz="2800" u="sng" dirty="0">
                <a:solidFill>
                  <a:srgbClr val="FF0000"/>
                </a:solidFill>
                <a:latin typeface="Arial" panose="020B0604020202020204" pitchFamily="34" charset="0"/>
                <a:cs typeface="Arial" panose="020B0604020202020204" pitchFamily="34" charset="0"/>
              </a:rPr>
              <a:t>pa</a:t>
            </a:r>
            <a:r>
              <a:rPr lang="cy-GB" sz="2800" dirty="0">
                <a:latin typeface="Arial" panose="020B0604020202020204" pitchFamily="34" charset="0"/>
                <a:cs typeface="Arial" panose="020B0604020202020204" pitchFamily="34" charset="0"/>
              </a:rPr>
              <a:t> strategaethau a ddefnyddir mewn lleoliadau Addysg Gynradd a </a:t>
            </a:r>
            <a:r>
              <a:rPr lang="cy-GB" sz="2800" u="sng" dirty="0">
                <a:solidFill>
                  <a:srgbClr val="FF0000"/>
                </a:solidFill>
                <a:latin typeface="Arial" panose="020B0604020202020204" pitchFamily="34" charset="0"/>
                <a:cs typeface="Arial" panose="020B0604020202020204" pitchFamily="34" charset="0"/>
              </a:rPr>
              <a:t>sut</a:t>
            </a:r>
            <a:r>
              <a:rPr lang="cy-GB" sz="2800" dirty="0">
                <a:latin typeface="Arial" panose="020B0604020202020204" pitchFamily="34" charset="0"/>
                <a:cs typeface="Arial" panose="020B0604020202020204" pitchFamily="34" charset="0"/>
              </a:rPr>
              <a:t> mae’r rhain yn cael eu defnyddio o fewn y lleoliad.</a:t>
            </a:r>
          </a:p>
          <a:p>
            <a:endParaRPr lang="cy-GB" sz="2800" dirty="0">
              <a:latin typeface="Arial" panose="020B0604020202020204" pitchFamily="34" charset="0"/>
              <a:cs typeface="Arial" panose="020B0604020202020204" pitchFamily="34" charset="0"/>
            </a:endParaRPr>
          </a:p>
          <a:p>
            <a:pPr algn="ctr"/>
            <a:r>
              <a:rPr lang="cy-GB" sz="2800" dirty="0">
                <a:latin typeface="Arial" panose="020B0604020202020204" pitchFamily="34" charset="0"/>
                <a:cs typeface="Arial" panose="020B0604020202020204" pitchFamily="34" charset="0"/>
              </a:rPr>
              <a:t>Rhannwch eich canfyddiadau â’r dosbarth. </a:t>
            </a:r>
          </a:p>
          <a:p>
            <a:endParaRPr lang="cy-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6934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6610B-E93B-4280-B419-A67D0F49F808}"/>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Recap the Strategies Used in Primary</a:t>
            </a:r>
          </a:p>
        </p:txBody>
      </p:sp>
      <p:sp>
        <p:nvSpPr>
          <p:cNvPr id="3" name="TextBox 2">
            <a:extLst>
              <a:ext uri="{FF2B5EF4-FFF2-40B4-BE49-F238E27FC236}">
                <a16:creationId xmlns:a16="http://schemas.microsoft.com/office/drawing/2014/main" id="{1103B986-865B-4BA2-9D3D-D31DFF7A8852}"/>
              </a:ext>
            </a:extLst>
          </p:cNvPr>
          <p:cNvSpPr txBox="1"/>
          <p:nvPr/>
        </p:nvSpPr>
        <p:spPr>
          <a:xfrm>
            <a:off x="1198485" y="2689934"/>
            <a:ext cx="9969624" cy="3016210"/>
          </a:xfrm>
          <a:prstGeom prst="rect">
            <a:avLst/>
          </a:prstGeom>
          <a:noFill/>
        </p:spPr>
        <p:txBody>
          <a:bodyPr wrap="square" rtlCol="0">
            <a:spAutoFit/>
          </a:bodyPr>
          <a:lstStyle/>
          <a:p>
            <a:r>
              <a:rPr lang="en-GB" sz="2800" u="sng">
                <a:latin typeface="Arial" panose="020B0604020202020204" pitchFamily="34" charset="0"/>
                <a:cs typeface="Arial" panose="020B0604020202020204" pitchFamily="34" charset="0"/>
              </a:rPr>
              <a:t>Task 1.</a:t>
            </a:r>
          </a:p>
          <a:p>
            <a:r>
              <a:rPr lang="en-GB" sz="2800">
                <a:latin typeface="Arial" panose="020B0604020202020204" pitchFamily="34" charset="0"/>
                <a:cs typeface="Arial" panose="020B0604020202020204" pitchFamily="34" charset="0"/>
              </a:rPr>
              <a:t>In small groups/pairs ‘Brainstorm’ </a:t>
            </a:r>
            <a:r>
              <a:rPr lang="en-GB" sz="2800" u="sng">
                <a:solidFill>
                  <a:srgbClr val="FF0000"/>
                </a:solidFill>
                <a:latin typeface="Arial" panose="020B0604020202020204" pitchFamily="34" charset="0"/>
                <a:cs typeface="Arial" panose="020B0604020202020204" pitchFamily="34" charset="0"/>
              </a:rPr>
              <a:t>what</a:t>
            </a:r>
            <a:r>
              <a:rPr lang="en-GB" sz="2800">
                <a:latin typeface="Arial" panose="020B0604020202020204" pitchFamily="34" charset="0"/>
                <a:cs typeface="Arial" panose="020B0604020202020204" pitchFamily="34" charset="0"/>
              </a:rPr>
              <a:t> strategies are used in Primary Education Setting and </a:t>
            </a:r>
            <a:r>
              <a:rPr lang="en-GB" sz="2800" u="sng">
                <a:solidFill>
                  <a:srgbClr val="FF0000"/>
                </a:solidFill>
                <a:latin typeface="Arial" panose="020B0604020202020204" pitchFamily="34" charset="0"/>
                <a:cs typeface="Arial" panose="020B0604020202020204" pitchFamily="34" charset="0"/>
              </a:rPr>
              <a:t>how</a:t>
            </a:r>
            <a:r>
              <a:rPr lang="en-GB" sz="2800">
                <a:latin typeface="Arial" panose="020B0604020202020204" pitchFamily="34" charset="0"/>
                <a:cs typeface="Arial" panose="020B0604020202020204" pitchFamily="34" charset="0"/>
              </a:rPr>
              <a:t> these are used within the setting.</a:t>
            </a:r>
          </a:p>
          <a:p>
            <a:endParaRPr lang="en-GB" sz="2800">
              <a:latin typeface="Arial" panose="020B0604020202020204" pitchFamily="34" charset="0"/>
              <a:cs typeface="Arial" panose="020B0604020202020204" pitchFamily="34" charset="0"/>
            </a:endParaRPr>
          </a:p>
          <a:p>
            <a:pPr algn="ctr"/>
            <a:r>
              <a:rPr lang="en-GB" sz="2800">
                <a:latin typeface="Arial" panose="020B0604020202020204" pitchFamily="34" charset="0"/>
                <a:cs typeface="Arial" panose="020B0604020202020204" pitchFamily="34" charset="0"/>
              </a:rPr>
              <a:t>Share your findings with the class. </a:t>
            </a:r>
          </a:p>
          <a:p>
            <a:endParaRPr lang="en-GB"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1757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A5DD2-2D41-46C9-B853-E99F3B36442D}"/>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Dadansoddiad ABC</a:t>
            </a:r>
            <a:endParaRPr lang="cy-GB" dirty="0"/>
          </a:p>
        </p:txBody>
      </p:sp>
      <p:sp>
        <p:nvSpPr>
          <p:cNvPr id="4" name="TextBox 3">
            <a:extLst>
              <a:ext uri="{FF2B5EF4-FFF2-40B4-BE49-F238E27FC236}">
                <a16:creationId xmlns:a16="http://schemas.microsoft.com/office/drawing/2014/main" id="{162FE43A-5936-43A7-A664-947D4DB8EB0A}"/>
              </a:ext>
            </a:extLst>
          </p:cNvPr>
          <p:cNvSpPr txBox="1"/>
          <p:nvPr/>
        </p:nvSpPr>
        <p:spPr>
          <a:xfrm>
            <a:off x="1127464" y="2618913"/>
            <a:ext cx="10067278" cy="3323667"/>
          </a:xfrm>
          <a:prstGeom prst="rect">
            <a:avLst/>
          </a:prstGeom>
          <a:noFill/>
        </p:spPr>
        <p:txBody>
          <a:bodyPr wrap="square" rtlCol="0">
            <a:spAutoFit/>
          </a:bodyPr>
          <a:lstStyle/>
          <a:p>
            <a:r>
              <a:rPr lang="cy-GB" sz="2400" dirty="0">
                <a:latin typeface="Arial" panose="020B0604020202020204" pitchFamily="34" charset="0"/>
                <a:cs typeface="Arial" panose="020B0604020202020204" pitchFamily="34" charset="0"/>
              </a:rPr>
              <a:t>Mae gan ymddygiad ystyr a dibenion cyfathrebu</a:t>
            </a:r>
          </a:p>
          <a:p>
            <a:endParaRPr lang="cy-GB" sz="2400" dirty="0">
              <a:latin typeface="Arial" panose="020B0604020202020204" pitchFamily="34" charset="0"/>
              <a:cs typeface="Arial" panose="020B0604020202020204" pitchFamily="34" charset="0"/>
            </a:endParaRPr>
          </a:p>
          <a:p>
            <a:r>
              <a:rPr lang="cy-GB" sz="2400" dirty="0">
                <a:latin typeface="Arial" panose="020B0604020202020204" pitchFamily="34" charset="0"/>
                <a:cs typeface="Arial" panose="020B0604020202020204" pitchFamily="34" charset="0"/>
              </a:rPr>
              <a:t>Mae ‘Dadansoddiad ABC’ yn ymwneud ag arsylwi ymddygiad </a:t>
            </a:r>
          </a:p>
          <a:p>
            <a:r>
              <a:rPr lang="cy-GB" sz="2400" dirty="0">
                <a:latin typeface="Arial" panose="020B0604020202020204" pitchFamily="34" charset="0"/>
                <a:cs typeface="Arial" panose="020B0604020202020204" pitchFamily="34" charset="0"/>
              </a:rPr>
              <a:t>o fewn yr amgylchedd</a:t>
            </a:r>
          </a:p>
          <a:p>
            <a:pPr marL="285750" indent="-285750">
              <a:lnSpc>
                <a:spcPct val="150000"/>
              </a:lnSpc>
              <a:buFont typeface="Arial" panose="020B0604020202020204" pitchFamily="34" charset="0"/>
              <a:buChar char="•"/>
            </a:pPr>
            <a:endParaRPr lang="cy-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cy-GB" sz="2000" dirty="0">
                <a:latin typeface="Arial" panose="020B0604020202020204" pitchFamily="34" charset="0"/>
                <a:cs typeface="Arial" panose="020B0604020202020204" pitchFamily="34" charset="0"/>
              </a:rPr>
              <a:t>Mynd i’r afael â’r achos sylfaenol trwy ddefnyddio cwestiynau treiddgar</a:t>
            </a:r>
          </a:p>
          <a:p>
            <a:pPr marL="285750" indent="-285750">
              <a:lnSpc>
                <a:spcPct val="150000"/>
              </a:lnSpc>
              <a:buFont typeface="Arial" panose="020B0604020202020204" pitchFamily="34" charset="0"/>
              <a:buChar char="•"/>
            </a:pPr>
            <a:r>
              <a:rPr lang="cy-GB" sz="2000" dirty="0">
                <a:latin typeface="Arial" panose="020B0604020202020204" pitchFamily="34" charset="0"/>
                <a:cs typeface="Arial" panose="020B0604020202020204" pitchFamily="34" charset="0"/>
              </a:rPr>
              <a:t>Mae atebion yn rhoi dealltwriaeth o natur/achosion yr ymddygiad</a:t>
            </a:r>
          </a:p>
          <a:p>
            <a:pPr marL="285750" indent="-285750">
              <a:lnSpc>
                <a:spcPct val="150000"/>
              </a:lnSpc>
              <a:buFont typeface="Arial" panose="020B0604020202020204" pitchFamily="34" charset="0"/>
              <a:buChar char="•"/>
            </a:pPr>
            <a:r>
              <a:rPr lang="cy-GB" sz="2000" dirty="0">
                <a:latin typeface="Arial" panose="020B0604020202020204" pitchFamily="34" charset="0"/>
                <a:cs typeface="Arial" panose="020B0604020202020204" pitchFamily="34" charset="0"/>
              </a:rPr>
              <a:t>Arwain at leihau/osgoi problemau ymddygiad </a:t>
            </a:r>
            <a:endParaRPr lang="cy-GB" sz="2000" dirty="0"/>
          </a:p>
        </p:txBody>
      </p:sp>
      <p:sp>
        <p:nvSpPr>
          <p:cNvPr id="5" name="Rectangle 4">
            <a:extLst>
              <a:ext uri="{FF2B5EF4-FFF2-40B4-BE49-F238E27FC236}">
                <a16:creationId xmlns:a16="http://schemas.microsoft.com/office/drawing/2014/main" id="{4D11B657-0B32-4AD0-BCF8-6D6CBE2CD77D}"/>
              </a:ext>
            </a:extLst>
          </p:cNvPr>
          <p:cNvSpPr/>
          <p:nvPr/>
        </p:nvSpPr>
        <p:spPr>
          <a:xfrm>
            <a:off x="9623394" y="2760954"/>
            <a:ext cx="1571348" cy="2318827"/>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B87E18-9488-4C47-BA4F-85ED14ACC508}"/>
              </a:ext>
            </a:extLst>
          </p:cNvPr>
          <p:cNvSpPr txBox="1"/>
          <p:nvPr/>
        </p:nvSpPr>
        <p:spPr>
          <a:xfrm>
            <a:off x="9765437" y="2858610"/>
            <a:ext cx="1131161" cy="707886"/>
          </a:xfrm>
          <a:prstGeom prst="rect">
            <a:avLst/>
          </a:prstGeom>
          <a:noFill/>
          <a:ln w="19050">
            <a:solidFill>
              <a:schemeClr val="tx1"/>
            </a:solidFill>
          </a:ln>
        </p:spPr>
        <p:txBody>
          <a:bodyPr wrap="square" rtlCol="0">
            <a:spAutoFit/>
          </a:bodyPr>
          <a:lstStyle/>
          <a:p>
            <a:pPr algn="ctr"/>
            <a:r>
              <a:rPr lang="en-GB" sz="2000">
                <a:latin typeface="Arial" panose="020B0604020202020204" pitchFamily="34" charset="0"/>
                <a:cs typeface="Arial" panose="020B0604020202020204" pitchFamily="34" charset="0"/>
              </a:rPr>
              <a:t>ABC Analysis</a:t>
            </a:r>
          </a:p>
        </p:txBody>
      </p:sp>
      <p:cxnSp>
        <p:nvCxnSpPr>
          <p:cNvPr id="8" name="Connector: Curved 7">
            <a:extLst>
              <a:ext uri="{FF2B5EF4-FFF2-40B4-BE49-F238E27FC236}">
                <a16:creationId xmlns:a16="http://schemas.microsoft.com/office/drawing/2014/main" id="{F11A696E-14A1-48EF-849F-471C2B0474E9}"/>
              </a:ext>
            </a:extLst>
          </p:cNvPr>
          <p:cNvCxnSpPr/>
          <p:nvPr/>
        </p:nvCxnSpPr>
        <p:spPr>
          <a:xfrm flipV="1">
            <a:off x="9765437" y="3790765"/>
            <a:ext cx="1131161" cy="213064"/>
          </a:xfrm>
          <a:prstGeom prst="curvedConnector3">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Connector: Curved 9">
            <a:extLst>
              <a:ext uri="{FF2B5EF4-FFF2-40B4-BE49-F238E27FC236}">
                <a16:creationId xmlns:a16="http://schemas.microsoft.com/office/drawing/2014/main" id="{9A7F9619-1713-429D-8181-9A57E0DF5196}"/>
              </a:ext>
            </a:extLst>
          </p:cNvPr>
          <p:cNvCxnSpPr/>
          <p:nvPr/>
        </p:nvCxnSpPr>
        <p:spPr>
          <a:xfrm flipV="1">
            <a:off x="9765437" y="4083728"/>
            <a:ext cx="1131161" cy="230820"/>
          </a:xfrm>
          <a:prstGeom prst="curvedConnector3">
            <a:avLst/>
          </a:prstGeom>
          <a:ln w="28575"/>
        </p:spPr>
        <p:style>
          <a:lnRef idx="1">
            <a:schemeClr val="dk1"/>
          </a:lnRef>
          <a:fillRef idx="0">
            <a:schemeClr val="dk1"/>
          </a:fillRef>
          <a:effectRef idx="0">
            <a:schemeClr val="dk1"/>
          </a:effectRef>
          <a:fontRef idx="minor">
            <a:schemeClr val="tx1"/>
          </a:fontRef>
        </p:style>
      </p:cxnSp>
      <p:cxnSp>
        <p:nvCxnSpPr>
          <p:cNvPr id="12" name="Connector: Curved 11">
            <a:extLst>
              <a:ext uri="{FF2B5EF4-FFF2-40B4-BE49-F238E27FC236}">
                <a16:creationId xmlns:a16="http://schemas.microsoft.com/office/drawing/2014/main" id="{D33A8590-ADC0-46D1-813C-8AA47FCCFF0F}"/>
              </a:ext>
            </a:extLst>
          </p:cNvPr>
          <p:cNvCxnSpPr/>
          <p:nvPr/>
        </p:nvCxnSpPr>
        <p:spPr>
          <a:xfrm flipV="1">
            <a:off x="9765437" y="4403324"/>
            <a:ext cx="1131161" cy="239697"/>
          </a:xfrm>
          <a:prstGeom prst="curvedConnector3">
            <a:avLst/>
          </a:prstGeom>
          <a:ln w="28575"/>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687163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A5DD2-2D41-46C9-B853-E99F3B36442D}"/>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ABC Analysis</a:t>
            </a:r>
            <a:endParaRPr lang="en-GB"/>
          </a:p>
        </p:txBody>
      </p:sp>
      <p:sp>
        <p:nvSpPr>
          <p:cNvPr id="4" name="TextBox 3">
            <a:extLst>
              <a:ext uri="{FF2B5EF4-FFF2-40B4-BE49-F238E27FC236}">
                <a16:creationId xmlns:a16="http://schemas.microsoft.com/office/drawing/2014/main" id="{162FE43A-5936-43A7-A664-947D4DB8EB0A}"/>
              </a:ext>
            </a:extLst>
          </p:cNvPr>
          <p:cNvSpPr txBox="1"/>
          <p:nvPr/>
        </p:nvSpPr>
        <p:spPr>
          <a:xfrm>
            <a:off x="1127464" y="2618913"/>
            <a:ext cx="10067278" cy="3323667"/>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Behaviour has meaning and communicational purposes</a:t>
            </a:r>
          </a:p>
          <a:p>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‘ABC Analysis’ involves observations of behaviour within the </a:t>
            </a:r>
          </a:p>
          <a:p>
            <a:r>
              <a:rPr lang="en-GB" sz="2400">
                <a:latin typeface="Arial" panose="020B0604020202020204" pitchFamily="34" charset="0"/>
                <a:cs typeface="Arial" panose="020B0604020202020204" pitchFamily="34" charset="0"/>
              </a:rPr>
              <a:t> environment</a:t>
            </a:r>
          </a:p>
          <a:p>
            <a:pPr marL="285750" indent="-285750">
              <a:lnSpc>
                <a:spcPct val="150000"/>
              </a:lnSpc>
              <a:buFont typeface="Arial" panose="020B0604020202020204" pitchFamily="34" charset="0"/>
              <a:buChar char="•"/>
            </a:pPr>
            <a:endParaRPr lang="en-GB">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000">
                <a:latin typeface="Arial" panose="020B0604020202020204" pitchFamily="34" charset="0"/>
                <a:cs typeface="Arial" panose="020B0604020202020204" pitchFamily="34" charset="0"/>
              </a:rPr>
              <a:t>Addresses the root cause through the use of probing questions</a:t>
            </a:r>
          </a:p>
          <a:p>
            <a:pPr marL="285750" indent="-285750">
              <a:lnSpc>
                <a:spcPct val="150000"/>
              </a:lnSpc>
              <a:buFont typeface="Arial" panose="020B0604020202020204" pitchFamily="34" charset="0"/>
              <a:buChar char="•"/>
            </a:pPr>
            <a:r>
              <a:rPr lang="en-GB" sz="2000">
                <a:latin typeface="Arial" panose="020B0604020202020204" pitchFamily="34" charset="0"/>
                <a:cs typeface="Arial" panose="020B0604020202020204" pitchFamily="34" charset="0"/>
              </a:rPr>
              <a:t>Answers provide understanding of the nature/causes of the behaviour</a:t>
            </a:r>
          </a:p>
          <a:p>
            <a:pPr marL="285750" indent="-285750">
              <a:lnSpc>
                <a:spcPct val="150000"/>
              </a:lnSpc>
              <a:buFont typeface="Arial" panose="020B0604020202020204" pitchFamily="34" charset="0"/>
              <a:buChar char="•"/>
            </a:pPr>
            <a:r>
              <a:rPr lang="en-GB" sz="2000">
                <a:latin typeface="Arial" panose="020B0604020202020204" pitchFamily="34" charset="0"/>
                <a:cs typeface="Arial" panose="020B0604020202020204" pitchFamily="34" charset="0"/>
              </a:rPr>
              <a:t>Lead to the reduction/avoidance of behavioural problems </a:t>
            </a:r>
            <a:endParaRPr lang="en-GB" sz="2000"/>
          </a:p>
        </p:txBody>
      </p:sp>
      <p:sp>
        <p:nvSpPr>
          <p:cNvPr id="5" name="Rectangle 4">
            <a:extLst>
              <a:ext uri="{FF2B5EF4-FFF2-40B4-BE49-F238E27FC236}">
                <a16:creationId xmlns:a16="http://schemas.microsoft.com/office/drawing/2014/main" id="{4D11B657-0B32-4AD0-BCF8-6D6CBE2CD77D}"/>
              </a:ext>
            </a:extLst>
          </p:cNvPr>
          <p:cNvSpPr/>
          <p:nvPr/>
        </p:nvSpPr>
        <p:spPr>
          <a:xfrm>
            <a:off x="9623394" y="2760954"/>
            <a:ext cx="1571348" cy="2318827"/>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B87E18-9488-4C47-BA4F-85ED14ACC508}"/>
              </a:ext>
            </a:extLst>
          </p:cNvPr>
          <p:cNvSpPr txBox="1"/>
          <p:nvPr/>
        </p:nvSpPr>
        <p:spPr>
          <a:xfrm>
            <a:off x="9765437" y="2858610"/>
            <a:ext cx="1131161" cy="707886"/>
          </a:xfrm>
          <a:prstGeom prst="rect">
            <a:avLst/>
          </a:prstGeom>
          <a:noFill/>
          <a:ln w="19050">
            <a:solidFill>
              <a:schemeClr val="tx1"/>
            </a:solidFill>
          </a:ln>
        </p:spPr>
        <p:txBody>
          <a:bodyPr wrap="square" rtlCol="0">
            <a:spAutoFit/>
          </a:bodyPr>
          <a:lstStyle/>
          <a:p>
            <a:pPr algn="ctr"/>
            <a:r>
              <a:rPr lang="en-GB" sz="2000">
                <a:latin typeface="Arial" panose="020B0604020202020204" pitchFamily="34" charset="0"/>
                <a:cs typeface="Arial" panose="020B0604020202020204" pitchFamily="34" charset="0"/>
              </a:rPr>
              <a:t>ABC Analysis</a:t>
            </a:r>
          </a:p>
        </p:txBody>
      </p:sp>
      <p:cxnSp>
        <p:nvCxnSpPr>
          <p:cNvPr id="8" name="Connector: Curved 7">
            <a:extLst>
              <a:ext uri="{FF2B5EF4-FFF2-40B4-BE49-F238E27FC236}">
                <a16:creationId xmlns:a16="http://schemas.microsoft.com/office/drawing/2014/main" id="{F11A696E-14A1-48EF-849F-471C2B0474E9}"/>
              </a:ext>
            </a:extLst>
          </p:cNvPr>
          <p:cNvCxnSpPr/>
          <p:nvPr/>
        </p:nvCxnSpPr>
        <p:spPr>
          <a:xfrm flipV="1">
            <a:off x="9765437" y="3790765"/>
            <a:ext cx="1131161" cy="213064"/>
          </a:xfrm>
          <a:prstGeom prst="curvedConnector3">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Connector: Curved 9">
            <a:extLst>
              <a:ext uri="{FF2B5EF4-FFF2-40B4-BE49-F238E27FC236}">
                <a16:creationId xmlns:a16="http://schemas.microsoft.com/office/drawing/2014/main" id="{9A7F9619-1713-429D-8181-9A57E0DF5196}"/>
              </a:ext>
            </a:extLst>
          </p:cNvPr>
          <p:cNvCxnSpPr/>
          <p:nvPr/>
        </p:nvCxnSpPr>
        <p:spPr>
          <a:xfrm flipV="1">
            <a:off x="9765437" y="4083728"/>
            <a:ext cx="1131161" cy="230820"/>
          </a:xfrm>
          <a:prstGeom prst="curvedConnector3">
            <a:avLst/>
          </a:prstGeom>
          <a:ln w="28575"/>
        </p:spPr>
        <p:style>
          <a:lnRef idx="1">
            <a:schemeClr val="dk1"/>
          </a:lnRef>
          <a:fillRef idx="0">
            <a:schemeClr val="dk1"/>
          </a:fillRef>
          <a:effectRef idx="0">
            <a:schemeClr val="dk1"/>
          </a:effectRef>
          <a:fontRef idx="minor">
            <a:schemeClr val="tx1"/>
          </a:fontRef>
        </p:style>
      </p:cxnSp>
      <p:cxnSp>
        <p:nvCxnSpPr>
          <p:cNvPr id="12" name="Connector: Curved 11">
            <a:extLst>
              <a:ext uri="{FF2B5EF4-FFF2-40B4-BE49-F238E27FC236}">
                <a16:creationId xmlns:a16="http://schemas.microsoft.com/office/drawing/2014/main" id="{D33A8590-ADC0-46D1-813C-8AA47FCCFF0F}"/>
              </a:ext>
            </a:extLst>
          </p:cNvPr>
          <p:cNvCxnSpPr/>
          <p:nvPr/>
        </p:nvCxnSpPr>
        <p:spPr>
          <a:xfrm flipV="1">
            <a:off x="9765437" y="4403324"/>
            <a:ext cx="1131161" cy="239697"/>
          </a:xfrm>
          <a:prstGeom prst="curvedConnector3">
            <a:avLst/>
          </a:prstGeom>
          <a:ln w="28575"/>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454735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F45D-B892-415B-9960-2D071F1518DF}"/>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Dull Datrys Problemau</a:t>
            </a:r>
          </a:p>
        </p:txBody>
      </p:sp>
      <p:pic>
        <p:nvPicPr>
          <p:cNvPr id="5" name="Picture 4" descr="A drawing of a face&#10;&#10;Description automatically generated">
            <a:extLst>
              <a:ext uri="{FF2B5EF4-FFF2-40B4-BE49-F238E27FC236}">
                <a16:creationId xmlns:a16="http://schemas.microsoft.com/office/drawing/2014/main" id="{1D004C8A-31CE-44BD-B86F-90C4FC0F85A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502217" y="2813228"/>
            <a:ext cx="1923069" cy="2993683"/>
          </a:xfrm>
          <a:prstGeom prst="rect">
            <a:avLst/>
          </a:prstGeom>
        </p:spPr>
      </p:pic>
      <p:sp>
        <p:nvSpPr>
          <p:cNvPr id="8" name="TextBox 7">
            <a:extLst>
              <a:ext uri="{FF2B5EF4-FFF2-40B4-BE49-F238E27FC236}">
                <a16:creationId xmlns:a16="http://schemas.microsoft.com/office/drawing/2014/main" id="{9667AC2B-F168-4CF4-834F-1A658B98C543}"/>
              </a:ext>
            </a:extLst>
          </p:cNvPr>
          <p:cNvSpPr txBox="1"/>
          <p:nvPr/>
        </p:nvSpPr>
        <p:spPr>
          <a:xfrm>
            <a:off x="1121789" y="2469824"/>
            <a:ext cx="8361574" cy="3477875"/>
          </a:xfrm>
          <a:prstGeom prst="rect">
            <a:avLst/>
          </a:prstGeom>
          <a:noFill/>
        </p:spPr>
        <p:txBody>
          <a:bodyPr wrap="square" rtlCol="0">
            <a:spAutoFit/>
          </a:bodyPr>
          <a:lstStyle/>
          <a:p>
            <a:r>
              <a:rPr lang="cy-GB" sz="2800" dirty="0">
                <a:latin typeface="Arial" panose="020B0604020202020204" pitchFamily="34" charset="0"/>
                <a:cs typeface="Arial" panose="020B0604020202020204" pitchFamily="34" charset="0"/>
              </a:rPr>
              <a:t>Amcan y dull datrys problemau yw :-</a:t>
            </a:r>
          </a:p>
          <a:p>
            <a:pPr marL="285750" indent="-285750">
              <a:buFont typeface="Arial" panose="020B0604020202020204" pitchFamily="34" charset="0"/>
              <a:buChar char="•"/>
            </a:pPr>
            <a:endParaRPr lang="cy-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Gwella ymwybyddiaeth a dealltwriaeth disgyblion</a:t>
            </a:r>
          </a:p>
          <a:p>
            <a:pPr marL="285750" indent="-285750">
              <a:buFont typeface="Arial" panose="020B0604020202020204" pitchFamily="34" charset="0"/>
              <a:buChar char="•"/>
            </a:pPr>
            <a:endParaRPr lang="cy-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Cyfoethogi eu hystyriaethau o ran safbwyntiau</a:t>
            </a:r>
          </a:p>
          <a:p>
            <a:pPr marL="285750" indent="-285750">
              <a:buFont typeface="Arial" panose="020B0604020202020204" pitchFamily="34" charset="0"/>
              <a:buChar char="•"/>
            </a:pPr>
            <a:endParaRPr lang="cy-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Gwella eu gallu i ragweld canlyniadau eu gweithredoedd</a:t>
            </a:r>
          </a:p>
          <a:p>
            <a:pPr marL="285750" indent="-285750">
              <a:buFont typeface="Arial" panose="020B0604020202020204" pitchFamily="34" charset="0"/>
              <a:buChar char="•"/>
            </a:pPr>
            <a:endParaRPr lang="cy-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Rhoi’r gallu iddynt wneud pethau’n wahanol</a:t>
            </a:r>
          </a:p>
        </p:txBody>
      </p:sp>
    </p:spTree>
    <p:extLst>
      <p:ext uri="{BB962C8B-B14F-4D97-AF65-F5344CB8AC3E}">
        <p14:creationId xmlns:p14="http://schemas.microsoft.com/office/powerpoint/2010/main" val="882825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F45D-B892-415B-9960-2D071F1518DF}"/>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Problem Solving Approach</a:t>
            </a:r>
          </a:p>
        </p:txBody>
      </p:sp>
      <p:pic>
        <p:nvPicPr>
          <p:cNvPr id="5" name="Picture 4" descr="A drawing of a face&#10;&#10;Description automatically generated">
            <a:extLst>
              <a:ext uri="{FF2B5EF4-FFF2-40B4-BE49-F238E27FC236}">
                <a16:creationId xmlns:a16="http://schemas.microsoft.com/office/drawing/2014/main" id="{1D004C8A-31CE-44BD-B86F-90C4FC0F85A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502217" y="2813228"/>
            <a:ext cx="1923069" cy="2993683"/>
          </a:xfrm>
          <a:prstGeom prst="rect">
            <a:avLst/>
          </a:prstGeom>
        </p:spPr>
      </p:pic>
      <p:sp>
        <p:nvSpPr>
          <p:cNvPr id="8" name="TextBox 7">
            <a:extLst>
              <a:ext uri="{FF2B5EF4-FFF2-40B4-BE49-F238E27FC236}">
                <a16:creationId xmlns:a16="http://schemas.microsoft.com/office/drawing/2014/main" id="{9667AC2B-F168-4CF4-834F-1A658B98C543}"/>
              </a:ext>
            </a:extLst>
          </p:cNvPr>
          <p:cNvSpPr txBox="1"/>
          <p:nvPr/>
        </p:nvSpPr>
        <p:spPr>
          <a:xfrm>
            <a:off x="1121789" y="2469824"/>
            <a:ext cx="8361574" cy="3847207"/>
          </a:xfrm>
          <a:prstGeom prst="rect">
            <a:avLst/>
          </a:prstGeom>
          <a:noFill/>
        </p:spPr>
        <p:txBody>
          <a:bodyPr wrap="square" rtlCol="0">
            <a:spAutoFit/>
          </a:bodyPr>
          <a:lstStyle/>
          <a:p>
            <a:r>
              <a:rPr lang="en-GB" sz="2800">
                <a:latin typeface="Arial" panose="020B0604020202020204" pitchFamily="34" charset="0"/>
                <a:cs typeface="Arial" panose="020B0604020202020204" pitchFamily="34" charset="0"/>
              </a:rPr>
              <a:t>Aim of the problem solving approach is to :-</a:t>
            </a: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Improve the awareness and understanding of pupils</a:t>
            </a: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Enhance their perspective considerations</a:t>
            </a: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Raise their ability to anticipate the consequences of their actions</a:t>
            </a: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Equip them to do things differently</a:t>
            </a:r>
          </a:p>
        </p:txBody>
      </p:sp>
    </p:spTree>
    <p:extLst>
      <p:ext uri="{BB962C8B-B14F-4D97-AF65-F5344CB8AC3E}">
        <p14:creationId xmlns:p14="http://schemas.microsoft.com/office/powerpoint/2010/main" val="25994842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326D7-2B9D-4EF4-8BF8-B449DCC17135}"/>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Cyfiawnder Adferol</a:t>
            </a:r>
          </a:p>
        </p:txBody>
      </p:sp>
      <p:sp>
        <p:nvSpPr>
          <p:cNvPr id="3" name="TextBox 2">
            <a:extLst>
              <a:ext uri="{FF2B5EF4-FFF2-40B4-BE49-F238E27FC236}">
                <a16:creationId xmlns:a16="http://schemas.microsoft.com/office/drawing/2014/main" id="{138DD366-13EA-46C5-B24E-5CAFC2057ADA}"/>
              </a:ext>
            </a:extLst>
          </p:cNvPr>
          <p:cNvSpPr txBox="1"/>
          <p:nvPr/>
        </p:nvSpPr>
        <p:spPr>
          <a:xfrm>
            <a:off x="1008668" y="2648932"/>
            <a:ext cx="10246936" cy="4031873"/>
          </a:xfrm>
          <a:prstGeom prst="rect">
            <a:avLst/>
          </a:prstGeom>
          <a:noFill/>
        </p:spPr>
        <p:txBody>
          <a:bodyPr wrap="square" rtlCol="0">
            <a:spAutoFit/>
          </a:bodyPr>
          <a:lstStyle/>
          <a:p>
            <a:r>
              <a:rPr lang="cy-GB" sz="2200" dirty="0">
                <a:latin typeface="Arial" panose="020B0604020202020204" pitchFamily="34" charset="0"/>
                <a:cs typeface="Arial" panose="020B0604020202020204" pitchFamily="34" charset="0"/>
              </a:rPr>
              <a:t>O fewn cyd-destun addysgol, fe’i gelwir hefyd yn ‘adfer perthnasoedd da’</a:t>
            </a:r>
          </a:p>
          <a:p>
            <a:endParaRPr lang="cy-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200" dirty="0">
                <a:latin typeface="Arial" panose="020B0604020202020204" pitchFamily="34" charset="0"/>
                <a:cs typeface="Arial" panose="020B0604020202020204" pitchFamily="34" charset="0"/>
              </a:rPr>
              <a:t>Pwyslais ar berthnasoedd yn hytrach na rheolau</a:t>
            </a:r>
          </a:p>
          <a:p>
            <a:endParaRPr lang="cy-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200" dirty="0">
                <a:latin typeface="Arial" panose="020B0604020202020204" pitchFamily="34" charset="0"/>
                <a:cs typeface="Arial" panose="020B0604020202020204" pitchFamily="34" charset="0"/>
              </a:rPr>
              <a:t>Mabwysiadu arferion sy’n atal ac yn adfer perthnasoedd, gan ddefnyddio gweithgareddau ‘amser cylch’ neu grŵp cyfoedion</a:t>
            </a:r>
          </a:p>
          <a:p>
            <a:endParaRPr lang="cy-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200" dirty="0">
                <a:latin typeface="Arial" panose="020B0604020202020204" pitchFamily="34" charset="0"/>
                <a:cs typeface="Arial" panose="020B0604020202020204" pitchFamily="34" charset="0"/>
              </a:rPr>
              <a:t>Fe’i defnyddir yn llwyddiannus mewn achosion lle mae angen trwsio niwed diddadl h.y. Cynhadledd Grŵp Teuluol, Cyfryngu rhwng y Dioddefwr a’r Troseddwr</a:t>
            </a:r>
            <a:endParaRPr lang="cy-GB" dirty="0"/>
          </a:p>
          <a:p>
            <a:pPr marL="285750" indent="-285750">
              <a:buFont typeface="Arial" panose="020B0604020202020204" pitchFamily="34" charset="0"/>
              <a:buChar char="•"/>
            </a:pPr>
            <a:endParaRPr lang="cy-GB" dirty="0"/>
          </a:p>
          <a:p>
            <a:pPr marL="285750" indent="-285750">
              <a:buFont typeface="Arial" panose="020B0604020202020204" pitchFamily="34" charset="0"/>
              <a:buChar char="•"/>
            </a:pPr>
            <a:endParaRPr lang="cy-GB" dirty="0"/>
          </a:p>
        </p:txBody>
      </p:sp>
    </p:spTree>
    <p:extLst>
      <p:ext uri="{BB962C8B-B14F-4D97-AF65-F5344CB8AC3E}">
        <p14:creationId xmlns:p14="http://schemas.microsoft.com/office/powerpoint/2010/main" val="20726825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326D7-2B9D-4EF4-8BF8-B449DCC17135}"/>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Restorative Justice</a:t>
            </a:r>
          </a:p>
        </p:txBody>
      </p:sp>
      <p:sp>
        <p:nvSpPr>
          <p:cNvPr id="3" name="TextBox 2">
            <a:extLst>
              <a:ext uri="{FF2B5EF4-FFF2-40B4-BE49-F238E27FC236}">
                <a16:creationId xmlns:a16="http://schemas.microsoft.com/office/drawing/2014/main" id="{138DD366-13EA-46C5-B24E-5CAFC2057ADA}"/>
              </a:ext>
            </a:extLst>
          </p:cNvPr>
          <p:cNvSpPr txBox="1"/>
          <p:nvPr/>
        </p:nvSpPr>
        <p:spPr>
          <a:xfrm>
            <a:off x="1008668" y="2648932"/>
            <a:ext cx="10246936" cy="4247317"/>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Within an educational context also known as ‘restoring good relationships’</a:t>
            </a:r>
          </a:p>
          <a:p>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Emphasis on relationships rather than rules</a:t>
            </a:r>
          </a:p>
          <a:p>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Adoption of practices which prevent and repair relationships, using ‘circle time’ or peer group activities</a:t>
            </a:r>
          </a:p>
          <a:p>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Successfully used in cases where there is need for the repair of undisputed harm  i.e. Family Group Conferencing, Victim/Offender Mediation</a:t>
            </a:r>
          </a:p>
          <a:p>
            <a:pPr marL="285750" indent="-285750">
              <a:buFont typeface="Arial" panose="020B0604020202020204" pitchFamily="34" charset="0"/>
              <a:buChar char="•"/>
            </a:pPr>
            <a:endParaRPr lang="en-GB" dirty="0"/>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2400190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8B7F1-9CD5-4A77-AA22-C4B20E1077C8}"/>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Egwyddorion Cyfiawnder Adferol</a:t>
            </a:r>
          </a:p>
        </p:txBody>
      </p:sp>
      <p:sp>
        <p:nvSpPr>
          <p:cNvPr id="3" name="TextBox 2">
            <a:extLst>
              <a:ext uri="{FF2B5EF4-FFF2-40B4-BE49-F238E27FC236}">
                <a16:creationId xmlns:a16="http://schemas.microsoft.com/office/drawing/2014/main" id="{4D7E5809-10CD-49B6-9534-E403A4FD7F5D}"/>
              </a:ext>
            </a:extLst>
          </p:cNvPr>
          <p:cNvSpPr txBox="1"/>
          <p:nvPr/>
        </p:nvSpPr>
        <p:spPr>
          <a:xfrm>
            <a:off x="1112363" y="2413263"/>
            <a:ext cx="10124387" cy="3785652"/>
          </a:xfrm>
          <a:prstGeom prst="rect">
            <a:avLst/>
          </a:prstGeom>
          <a:noFill/>
        </p:spPr>
        <p:txBody>
          <a:bodyPr wrap="square" rtlCol="0">
            <a:spAutoFit/>
          </a:bodyPr>
          <a:lstStyle/>
          <a:p>
            <a:pPr marL="285750" indent="-285750">
              <a:buFont typeface="Arial" panose="020B0604020202020204" pitchFamily="34" charset="0"/>
              <a:buChar char="•"/>
            </a:pPr>
            <a:r>
              <a:rPr lang="cy-GB" sz="2000" dirty="0">
                <a:latin typeface="Arial" panose="020B0604020202020204" pitchFamily="34" charset="0"/>
                <a:cs typeface="Arial" panose="020B0604020202020204" pitchFamily="34" charset="0"/>
              </a:rPr>
              <a:t>Meithrin perthnasoedd cymdeithasol yng nghymuned yr ysgol o </a:t>
            </a:r>
            <a:br>
              <a:rPr lang="cy-GB" sz="2000" dirty="0">
                <a:latin typeface="Arial" panose="020B0604020202020204" pitchFamily="34" charset="0"/>
                <a:cs typeface="Arial" panose="020B0604020202020204" pitchFamily="34" charset="0"/>
              </a:rPr>
            </a:br>
            <a:r>
              <a:rPr lang="cy-GB" sz="2000" dirty="0">
                <a:latin typeface="Arial" panose="020B0604020202020204" pitchFamily="34" charset="0"/>
                <a:cs typeface="Arial" panose="020B0604020202020204" pitchFamily="34" charset="0"/>
              </a:rPr>
              <a:t>gyd-ymgysylltu </a:t>
            </a:r>
          </a:p>
          <a:p>
            <a:pPr marL="285750" indent="-285750">
              <a:buFont typeface="Arial" panose="020B0604020202020204" pitchFamily="34" charset="0"/>
              <a:buChar char="•"/>
            </a:pPr>
            <a:endParaRPr lang="cy-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000" dirty="0">
                <a:latin typeface="Arial" panose="020B0604020202020204" pitchFamily="34" charset="0"/>
                <a:cs typeface="Arial" panose="020B0604020202020204" pitchFamily="34" charset="0"/>
              </a:rPr>
              <a:t>Bod yn atebol/cyfrifol am eich gweithredoedd eich hun ar bobl eraill</a:t>
            </a:r>
          </a:p>
          <a:p>
            <a:pPr marL="285750" indent="-285750">
              <a:buFont typeface="Arial" panose="020B0604020202020204" pitchFamily="34" charset="0"/>
              <a:buChar char="•"/>
            </a:pPr>
            <a:endParaRPr lang="cy-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000" dirty="0">
                <a:latin typeface="Arial" panose="020B0604020202020204" pitchFamily="34" charset="0"/>
                <a:cs typeface="Arial" panose="020B0604020202020204" pitchFamily="34" charset="0"/>
              </a:rPr>
              <a:t>Parchu/dangos empathi tuag at eraill</a:t>
            </a:r>
          </a:p>
          <a:p>
            <a:pPr marL="285750" indent="-285750">
              <a:buFont typeface="Arial" panose="020B0604020202020204" pitchFamily="34" charset="0"/>
              <a:buChar char="•"/>
            </a:pPr>
            <a:endParaRPr lang="cy-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000" dirty="0">
                <a:latin typeface="Arial" panose="020B0604020202020204" pitchFamily="34" charset="0"/>
                <a:cs typeface="Arial" panose="020B0604020202020204" pitchFamily="34" charset="0"/>
              </a:rPr>
              <a:t>Dull ysgol gyfan o bawb yn cyfrannu at benderfyniadau sy’n ymwneud â’u bywydau</a:t>
            </a:r>
          </a:p>
          <a:p>
            <a:pPr marL="285750" indent="-285750">
              <a:buFont typeface="Arial" panose="020B0604020202020204" pitchFamily="34" charset="0"/>
              <a:buChar char="•"/>
            </a:pPr>
            <a:endParaRPr lang="cy-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000" dirty="0">
                <a:latin typeface="Arial" panose="020B0604020202020204" pitchFamily="34" charset="0"/>
                <a:cs typeface="Arial" panose="020B0604020202020204" pitchFamily="34" charset="0"/>
              </a:rPr>
              <a:t>Parodrwydd i greu cyfleoedd ar gyfer newid adfyfyriol disgyblion a staff</a:t>
            </a:r>
          </a:p>
          <a:p>
            <a:pPr marL="285750" indent="-285750">
              <a:buFont typeface="Arial" panose="020B0604020202020204" pitchFamily="34" charset="0"/>
              <a:buChar char="•"/>
            </a:pPr>
            <a:endParaRPr lang="cy-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000" dirty="0">
                <a:latin typeface="Arial" panose="020B0604020202020204" pitchFamily="34" charset="0"/>
                <a:cs typeface="Arial" panose="020B0604020202020204" pitchFamily="34" charset="0"/>
              </a:rPr>
              <a:t>Dychwelyd materion o wrthdaro at y cyfranogwyr </a:t>
            </a:r>
          </a:p>
        </p:txBody>
      </p:sp>
      <p:pic>
        <p:nvPicPr>
          <p:cNvPr id="5" name="Picture 4" descr="A close up of a logo&#10;&#10;Description automatically generated">
            <a:extLst>
              <a:ext uri="{FF2B5EF4-FFF2-40B4-BE49-F238E27FC236}">
                <a16:creationId xmlns:a16="http://schemas.microsoft.com/office/drawing/2014/main" id="{35758449-6E44-49CA-A7CD-889009A93122}"/>
              </a:ext>
            </a:extLst>
          </p:cNvPr>
          <p:cNvPicPr>
            <a:picLocks noChangeAspect="1"/>
          </p:cNvPicPr>
          <p:nvPr/>
        </p:nvPicPr>
        <p:blipFill>
          <a:blip r:embed="rId2"/>
          <a:stretch>
            <a:fillRect/>
          </a:stretch>
        </p:blipFill>
        <p:spPr>
          <a:xfrm>
            <a:off x="9660834" y="2497169"/>
            <a:ext cx="1575916" cy="1808920"/>
          </a:xfrm>
          <a:prstGeom prst="rect">
            <a:avLst/>
          </a:prstGeom>
        </p:spPr>
      </p:pic>
    </p:spTree>
    <p:extLst>
      <p:ext uri="{BB962C8B-B14F-4D97-AF65-F5344CB8AC3E}">
        <p14:creationId xmlns:p14="http://schemas.microsoft.com/office/powerpoint/2010/main" val="33067472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8B7F1-9CD5-4A77-AA22-C4B20E1077C8}"/>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Principles of Restorative Justice</a:t>
            </a:r>
          </a:p>
        </p:txBody>
      </p:sp>
      <p:sp>
        <p:nvSpPr>
          <p:cNvPr id="3" name="TextBox 2">
            <a:extLst>
              <a:ext uri="{FF2B5EF4-FFF2-40B4-BE49-F238E27FC236}">
                <a16:creationId xmlns:a16="http://schemas.microsoft.com/office/drawing/2014/main" id="{4D7E5809-10CD-49B6-9534-E403A4FD7F5D}"/>
              </a:ext>
            </a:extLst>
          </p:cNvPr>
          <p:cNvSpPr txBox="1"/>
          <p:nvPr/>
        </p:nvSpPr>
        <p:spPr>
          <a:xfrm>
            <a:off x="1112363" y="2413263"/>
            <a:ext cx="10124387" cy="3477875"/>
          </a:xfrm>
          <a:prstGeom prst="rect">
            <a:avLst/>
          </a:prstGeom>
          <a:noFill/>
        </p:spPr>
        <p:txBody>
          <a:bodyPr wrap="square" rtlCol="0">
            <a:spAutoFit/>
          </a:bodyPr>
          <a:lstStyle/>
          <a:p>
            <a:pPr marL="285750" indent="-285750">
              <a:buFont typeface="Arial" panose="020B0604020202020204" pitchFamily="34" charset="0"/>
              <a:buChar char="•"/>
            </a:pPr>
            <a:r>
              <a:rPr lang="en-GB" sz="2000">
                <a:latin typeface="Arial" panose="020B0604020202020204" pitchFamily="34" charset="0"/>
                <a:cs typeface="Arial" panose="020B0604020202020204" pitchFamily="34" charset="0"/>
              </a:rPr>
              <a:t>Fosters social relationships in school community of mutual engagement</a:t>
            </a:r>
          </a:p>
          <a:p>
            <a:pPr marL="285750" indent="-285750">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a:latin typeface="Arial" panose="020B0604020202020204" pitchFamily="34" charset="0"/>
                <a:cs typeface="Arial" panose="020B0604020202020204" pitchFamily="34" charset="0"/>
              </a:rPr>
              <a:t>Being accountable/responsible of own actions on others</a:t>
            </a:r>
          </a:p>
          <a:p>
            <a:pPr marL="285750" indent="-285750">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a:latin typeface="Arial" panose="020B0604020202020204" pitchFamily="34" charset="0"/>
                <a:cs typeface="Arial" panose="020B0604020202020204" pitchFamily="34" charset="0"/>
              </a:rPr>
              <a:t>Respecting/empathising with others</a:t>
            </a:r>
          </a:p>
          <a:p>
            <a:pPr marL="285750" indent="-285750">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a:latin typeface="Arial" panose="020B0604020202020204" pitchFamily="34" charset="0"/>
                <a:cs typeface="Arial" panose="020B0604020202020204" pitchFamily="34" charset="0"/>
              </a:rPr>
              <a:t>Whole school approach to everyone contributing to decisions concerning their lives</a:t>
            </a:r>
          </a:p>
          <a:p>
            <a:pPr marL="285750" indent="-285750">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a:latin typeface="Arial" panose="020B0604020202020204" pitchFamily="34" charset="0"/>
                <a:cs typeface="Arial" panose="020B0604020202020204" pitchFamily="34" charset="0"/>
              </a:rPr>
              <a:t>Willingness to create opportunities for reflective change of pupils and staff</a:t>
            </a:r>
          </a:p>
          <a:p>
            <a:pPr marL="285750" indent="-285750">
              <a:buFont typeface="Arial" panose="020B0604020202020204" pitchFamily="34" charset="0"/>
              <a:buChar char="•"/>
            </a:pPr>
            <a:endParaRPr lang="en-GB" sz="20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a:latin typeface="Arial" panose="020B0604020202020204" pitchFamily="34" charset="0"/>
                <a:cs typeface="Arial" panose="020B0604020202020204" pitchFamily="34" charset="0"/>
              </a:rPr>
              <a:t>Returning issues of conflict back to the participants </a:t>
            </a:r>
          </a:p>
        </p:txBody>
      </p:sp>
      <p:pic>
        <p:nvPicPr>
          <p:cNvPr id="5" name="Picture 4" descr="A close up of a logo&#10;&#10;Description automatically generated">
            <a:extLst>
              <a:ext uri="{FF2B5EF4-FFF2-40B4-BE49-F238E27FC236}">
                <a16:creationId xmlns:a16="http://schemas.microsoft.com/office/drawing/2014/main" id="{35758449-6E44-49CA-A7CD-889009A93122}"/>
              </a:ext>
            </a:extLst>
          </p:cNvPr>
          <p:cNvPicPr>
            <a:picLocks noChangeAspect="1"/>
          </p:cNvPicPr>
          <p:nvPr/>
        </p:nvPicPr>
        <p:blipFill>
          <a:blip r:embed="rId2"/>
          <a:stretch>
            <a:fillRect/>
          </a:stretch>
        </p:blipFill>
        <p:spPr>
          <a:xfrm>
            <a:off x="9660835" y="2484784"/>
            <a:ext cx="1575916" cy="1808920"/>
          </a:xfrm>
          <a:prstGeom prst="rect">
            <a:avLst/>
          </a:prstGeom>
        </p:spPr>
      </p:pic>
    </p:spTree>
    <p:extLst>
      <p:ext uri="{BB962C8B-B14F-4D97-AF65-F5344CB8AC3E}">
        <p14:creationId xmlns:p14="http://schemas.microsoft.com/office/powerpoint/2010/main" val="37283026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DA77C-CB72-438B-A3CF-5CA154D1CDFA}"/>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Dull Seiliedig ar Atebion</a:t>
            </a:r>
          </a:p>
        </p:txBody>
      </p:sp>
      <p:sp>
        <p:nvSpPr>
          <p:cNvPr id="3" name="TextBox 2">
            <a:extLst>
              <a:ext uri="{FF2B5EF4-FFF2-40B4-BE49-F238E27FC236}">
                <a16:creationId xmlns:a16="http://schemas.microsoft.com/office/drawing/2014/main" id="{DD9A221D-D5DB-4B63-A883-1A1CF376D656}"/>
              </a:ext>
            </a:extLst>
          </p:cNvPr>
          <p:cNvSpPr txBox="1"/>
          <p:nvPr/>
        </p:nvSpPr>
        <p:spPr>
          <a:xfrm>
            <a:off x="1063487" y="2643809"/>
            <a:ext cx="10058400" cy="3508513"/>
          </a:xfrm>
          <a:prstGeom prst="rect">
            <a:avLst/>
          </a:prstGeom>
          <a:noFill/>
        </p:spPr>
        <p:txBody>
          <a:bodyPr wrap="square" rtlCol="0">
            <a:spAutoFit/>
          </a:bodyPr>
          <a:lstStyle/>
          <a:p>
            <a:endParaRPr lang="en-GB"/>
          </a:p>
        </p:txBody>
      </p:sp>
      <p:pic>
        <p:nvPicPr>
          <p:cNvPr id="5" name="Picture 4" descr="A picture containing table, bed, blue, snow&#10;&#10;Description automatically generated">
            <a:extLst>
              <a:ext uri="{FF2B5EF4-FFF2-40B4-BE49-F238E27FC236}">
                <a16:creationId xmlns:a16="http://schemas.microsoft.com/office/drawing/2014/main" id="{88A7008A-F641-4EC0-975C-A9BD16B1F39F}"/>
              </a:ext>
            </a:extLst>
          </p:cNvPr>
          <p:cNvPicPr>
            <a:picLocks noChangeAspect="1"/>
          </p:cNvPicPr>
          <p:nvPr/>
        </p:nvPicPr>
        <p:blipFill>
          <a:blip r:embed="rId3"/>
          <a:stretch>
            <a:fillRect/>
          </a:stretch>
        </p:blipFill>
        <p:spPr>
          <a:xfrm>
            <a:off x="4770783" y="3170583"/>
            <a:ext cx="2453294" cy="2311280"/>
          </a:xfrm>
          <a:prstGeom prst="rect">
            <a:avLst/>
          </a:prstGeom>
        </p:spPr>
      </p:pic>
      <p:sp>
        <p:nvSpPr>
          <p:cNvPr id="6" name="TextBox 5">
            <a:extLst>
              <a:ext uri="{FF2B5EF4-FFF2-40B4-BE49-F238E27FC236}">
                <a16:creationId xmlns:a16="http://schemas.microsoft.com/office/drawing/2014/main" id="{B5D22B56-61C1-4368-BDC6-F9C8C68A0B01}"/>
              </a:ext>
            </a:extLst>
          </p:cNvPr>
          <p:cNvSpPr txBox="1"/>
          <p:nvPr/>
        </p:nvSpPr>
        <p:spPr>
          <a:xfrm>
            <a:off x="983974" y="2852530"/>
            <a:ext cx="3720001" cy="707886"/>
          </a:xfrm>
          <a:prstGeom prst="rect">
            <a:avLst/>
          </a:prstGeom>
          <a:noFill/>
        </p:spPr>
        <p:txBody>
          <a:bodyPr wrap="square" rtlCol="0">
            <a:spAutoFit/>
          </a:bodyPr>
          <a:lstStyle/>
          <a:p>
            <a:pPr algn="ctr"/>
            <a:r>
              <a:rPr lang="cy-GB" sz="2000" dirty="0">
                <a:solidFill>
                  <a:srgbClr val="FF0000"/>
                </a:solidFill>
                <a:latin typeface="Arial" panose="020B0604020202020204" pitchFamily="34" charset="0"/>
                <a:cs typeface="Arial" panose="020B0604020202020204" pitchFamily="34" charset="0"/>
              </a:rPr>
              <a:t>Sut olwg fydd ar ddyfodol gwell?</a:t>
            </a:r>
          </a:p>
        </p:txBody>
      </p:sp>
      <p:sp>
        <p:nvSpPr>
          <p:cNvPr id="7" name="TextBox 6">
            <a:extLst>
              <a:ext uri="{FF2B5EF4-FFF2-40B4-BE49-F238E27FC236}">
                <a16:creationId xmlns:a16="http://schemas.microsoft.com/office/drawing/2014/main" id="{C2D398E8-D19E-402B-A0E9-0E688EF6A555}"/>
              </a:ext>
            </a:extLst>
          </p:cNvPr>
          <p:cNvSpPr txBox="1"/>
          <p:nvPr/>
        </p:nvSpPr>
        <p:spPr>
          <a:xfrm>
            <a:off x="7007086" y="2852530"/>
            <a:ext cx="4442791" cy="707886"/>
          </a:xfrm>
          <a:prstGeom prst="rect">
            <a:avLst/>
          </a:prstGeom>
          <a:noFill/>
        </p:spPr>
        <p:txBody>
          <a:bodyPr wrap="square" rtlCol="0">
            <a:spAutoFit/>
          </a:bodyPr>
          <a:lstStyle/>
          <a:p>
            <a:pPr algn="ctr"/>
            <a:r>
              <a:rPr lang="cy-GB" sz="2000" dirty="0">
                <a:solidFill>
                  <a:srgbClr val="FF0000"/>
                </a:solidFill>
                <a:latin typeface="Arial" panose="020B0604020202020204" pitchFamily="34" charset="0"/>
                <a:cs typeface="Arial" panose="020B0604020202020204" pitchFamily="34" charset="0"/>
              </a:rPr>
              <a:t>Adnabod datblygiadau tuag at gwrdd â’r byd newydd hwn</a:t>
            </a:r>
          </a:p>
        </p:txBody>
      </p:sp>
      <p:sp>
        <p:nvSpPr>
          <p:cNvPr id="8" name="TextBox 7">
            <a:extLst>
              <a:ext uri="{FF2B5EF4-FFF2-40B4-BE49-F238E27FC236}">
                <a16:creationId xmlns:a16="http://schemas.microsoft.com/office/drawing/2014/main" id="{0643207D-1F9F-4BBB-84FE-43C09B78E20C}"/>
              </a:ext>
            </a:extLst>
          </p:cNvPr>
          <p:cNvSpPr txBox="1"/>
          <p:nvPr/>
        </p:nvSpPr>
        <p:spPr>
          <a:xfrm>
            <a:off x="1583703" y="3947676"/>
            <a:ext cx="3384223" cy="430887"/>
          </a:xfrm>
          <a:prstGeom prst="rect">
            <a:avLst/>
          </a:prstGeom>
          <a:noFill/>
        </p:spPr>
        <p:txBody>
          <a:bodyPr wrap="square" rtlCol="0">
            <a:spAutoFit/>
          </a:bodyPr>
          <a:lstStyle/>
          <a:p>
            <a:r>
              <a:rPr lang="cy-GB" sz="2200" dirty="0">
                <a:latin typeface="Arial" panose="020B0604020202020204" pitchFamily="34" charset="0"/>
                <a:cs typeface="Arial" panose="020B0604020202020204" pitchFamily="34" charset="0"/>
              </a:rPr>
              <a:t>Atebion</a:t>
            </a:r>
            <a:r>
              <a:rPr lang="cy-GB" sz="2200" dirty="0"/>
              <a:t> </a:t>
            </a:r>
            <a:r>
              <a:rPr lang="cy-GB" dirty="0">
                <a:solidFill>
                  <a:srgbClr val="FF0000"/>
                </a:solidFill>
                <a:latin typeface="Arial" panose="020B0604020202020204" pitchFamily="34" charset="0"/>
                <a:cs typeface="Arial" panose="020B0604020202020204" pitchFamily="34" charset="0"/>
              </a:rPr>
              <a:t>nid</a:t>
            </a:r>
            <a:r>
              <a:rPr lang="cy-GB" sz="2200" dirty="0">
                <a:solidFill>
                  <a:srgbClr val="FF0000"/>
                </a:solidFill>
              </a:rPr>
              <a:t> </a:t>
            </a:r>
            <a:r>
              <a:rPr lang="cy-GB" sz="2200" dirty="0">
                <a:latin typeface="Arial" panose="020B0604020202020204" pitchFamily="34" charset="0"/>
                <a:cs typeface="Arial" panose="020B0604020202020204" pitchFamily="34" charset="0"/>
              </a:rPr>
              <a:t>problemau</a:t>
            </a:r>
          </a:p>
        </p:txBody>
      </p:sp>
      <p:sp>
        <p:nvSpPr>
          <p:cNvPr id="9" name="TextBox 8">
            <a:extLst>
              <a:ext uri="{FF2B5EF4-FFF2-40B4-BE49-F238E27FC236}">
                <a16:creationId xmlns:a16="http://schemas.microsoft.com/office/drawing/2014/main" id="{230B5825-8179-4A72-88CB-A14F13E15131}"/>
              </a:ext>
            </a:extLst>
          </p:cNvPr>
          <p:cNvSpPr txBox="1"/>
          <p:nvPr/>
        </p:nvSpPr>
        <p:spPr>
          <a:xfrm>
            <a:off x="1386560" y="4732256"/>
            <a:ext cx="3384223" cy="430887"/>
          </a:xfrm>
          <a:prstGeom prst="rect">
            <a:avLst/>
          </a:prstGeom>
          <a:noFill/>
        </p:spPr>
        <p:txBody>
          <a:bodyPr wrap="square" rtlCol="0">
            <a:spAutoFit/>
          </a:bodyPr>
          <a:lstStyle/>
          <a:p>
            <a:r>
              <a:rPr lang="cy-GB" sz="2200" dirty="0">
                <a:latin typeface="Arial" panose="020B0604020202020204" pitchFamily="34" charset="0"/>
                <a:cs typeface="Arial" panose="020B0604020202020204" pitchFamily="34" charset="0"/>
              </a:rPr>
              <a:t>Y dyfodol </a:t>
            </a:r>
            <a:r>
              <a:rPr lang="cy-GB" dirty="0">
                <a:solidFill>
                  <a:srgbClr val="FF0000"/>
                </a:solidFill>
                <a:latin typeface="Arial" panose="020B0604020202020204" pitchFamily="34" charset="0"/>
                <a:cs typeface="Arial" panose="020B0604020202020204" pitchFamily="34" charset="0"/>
              </a:rPr>
              <a:t>nid</a:t>
            </a:r>
            <a:r>
              <a:rPr lang="cy-GB" sz="2200" dirty="0">
                <a:latin typeface="Arial" panose="020B0604020202020204" pitchFamily="34" charset="0"/>
                <a:cs typeface="Arial" panose="020B0604020202020204" pitchFamily="34" charset="0"/>
              </a:rPr>
              <a:t> y gorffennol</a:t>
            </a:r>
          </a:p>
        </p:txBody>
      </p:sp>
      <p:sp>
        <p:nvSpPr>
          <p:cNvPr id="10" name="TextBox 9">
            <a:extLst>
              <a:ext uri="{FF2B5EF4-FFF2-40B4-BE49-F238E27FC236}">
                <a16:creationId xmlns:a16="http://schemas.microsoft.com/office/drawing/2014/main" id="{49592299-A1CA-46F0-B4C0-16ECB41C919A}"/>
              </a:ext>
            </a:extLst>
          </p:cNvPr>
          <p:cNvSpPr txBox="1"/>
          <p:nvPr/>
        </p:nvSpPr>
        <p:spPr>
          <a:xfrm>
            <a:off x="1800520" y="5516836"/>
            <a:ext cx="4000108" cy="400110"/>
          </a:xfrm>
          <a:prstGeom prst="rect">
            <a:avLst/>
          </a:prstGeom>
          <a:noFill/>
        </p:spPr>
        <p:txBody>
          <a:bodyPr wrap="square" rtlCol="0">
            <a:spAutoFit/>
          </a:bodyPr>
          <a:lstStyle/>
          <a:p>
            <a:r>
              <a:rPr lang="cy-GB" sz="2000" dirty="0">
                <a:latin typeface="Arial" panose="020B0604020202020204" pitchFamily="34" charset="0"/>
                <a:cs typeface="Arial" panose="020B0604020202020204" pitchFamily="34" charset="0"/>
              </a:rPr>
              <a:t>Beth i’w wneud </a:t>
            </a:r>
            <a:r>
              <a:rPr lang="cy-GB" dirty="0">
                <a:solidFill>
                  <a:srgbClr val="FF0000"/>
                </a:solidFill>
                <a:latin typeface="Arial" panose="020B0604020202020204" pitchFamily="34" charset="0"/>
                <a:cs typeface="Arial" panose="020B0604020202020204" pitchFamily="34" charset="0"/>
              </a:rPr>
              <a:t>nid</a:t>
            </a:r>
            <a:r>
              <a:rPr lang="cy-GB" sz="2000" dirty="0">
                <a:latin typeface="Arial" panose="020B0604020202020204" pitchFamily="34" charset="0"/>
                <a:cs typeface="Arial" panose="020B0604020202020204" pitchFamily="34" charset="0"/>
              </a:rPr>
              <a:t> pwy i’w feio</a:t>
            </a:r>
          </a:p>
        </p:txBody>
      </p:sp>
      <p:sp>
        <p:nvSpPr>
          <p:cNvPr id="11" name="TextBox 10">
            <a:extLst>
              <a:ext uri="{FF2B5EF4-FFF2-40B4-BE49-F238E27FC236}">
                <a16:creationId xmlns:a16="http://schemas.microsoft.com/office/drawing/2014/main" id="{89240472-34B3-4F2B-98BC-42F059204A10}"/>
              </a:ext>
            </a:extLst>
          </p:cNvPr>
          <p:cNvSpPr txBox="1"/>
          <p:nvPr/>
        </p:nvSpPr>
        <p:spPr>
          <a:xfrm>
            <a:off x="7325446" y="3716818"/>
            <a:ext cx="4124431" cy="400110"/>
          </a:xfrm>
          <a:prstGeom prst="rect">
            <a:avLst/>
          </a:prstGeom>
          <a:noFill/>
        </p:spPr>
        <p:txBody>
          <a:bodyPr wrap="square" rtlCol="0">
            <a:spAutoFit/>
          </a:bodyPr>
          <a:lstStyle/>
          <a:p>
            <a:r>
              <a:rPr lang="cy-GB" sz="2000" dirty="0">
                <a:latin typeface="Arial" panose="020B0604020202020204" pitchFamily="34" charset="0"/>
                <a:cs typeface="Arial" panose="020B0604020202020204" pitchFamily="34" charset="0"/>
              </a:rPr>
              <a:t>Adeiladu ar ddyheadau cadarnhaol</a:t>
            </a:r>
          </a:p>
        </p:txBody>
      </p:sp>
      <p:sp>
        <p:nvSpPr>
          <p:cNvPr id="12" name="TextBox 11">
            <a:extLst>
              <a:ext uri="{FF2B5EF4-FFF2-40B4-BE49-F238E27FC236}">
                <a16:creationId xmlns:a16="http://schemas.microsoft.com/office/drawing/2014/main" id="{76BD23AB-732E-4FD0-8084-4AC81935B010}"/>
              </a:ext>
            </a:extLst>
          </p:cNvPr>
          <p:cNvSpPr txBox="1"/>
          <p:nvPr/>
        </p:nvSpPr>
        <p:spPr>
          <a:xfrm>
            <a:off x="7517671" y="4378563"/>
            <a:ext cx="4124431" cy="400110"/>
          </a:xfrm>
          <a:prstGeom prst="rect">
            <a:avLst/>
          </a:prstGeom>
          <a:noFill/>
        </p:spPr>
        <p:txBody>
          <a:bodyPr wrap="square" rtlCol="0">
            <a:spAutoFit/>
          </a:bodyPr>
          <a:lstStyle/>
          <a:p>
            <a:r>
              <a:rPr lang="cy-GB" sz="2000" dirty="0">
                <a:latin typeface="Arial" panose="020B0604020202020204" pitchFamily="34" charset="0"/>
                <a:cs typeface="Arial" panose="020B0604020202020204" pitchFamily="34" charset="0"/>
              </a:rPr>
              <a:t>Cydnabod cryfderau ac adnoddau</a:t>
            </a:r>
          </a:p>
        </p:txBody>
      </p:sp>
      <p:sp>
        <p:nvSpPr>
          <p:cNvPr id="13" name="TextBox 12">
            <a:extLst>
              <a:ext uri="{FF2B5EF4-FFF2-40B4-BE49-F238E27FC236}">
                <a16:creationId xmlns:a16="http://schemas.microsoft.com/office/drawing/2014/main" id="{580107E0-6034-4705-AE24-927A5ED53276}"/>
              </a:ext>
            </a:extLst>
          </p:cNvPr>
          <p:cNvSpPr txBox="1"/>
          <p:nvPr/>
        </p:nvSpPr>
        <p:spPr>
          <a:xfrm>
            <a:off x="6391373" y="5348084"/>
            <a:ext cx="4603251" cy="707886"/>
          </a:xfrm>
          <a:prstGeom prst="rect">
            <a:avLst/>
          </a:prstGeom>
          <a:noFill/>
        </p:spPr>
        <p:txBody>
          <a:bodyPr wrap="square" rtlCol="0">
            <a:spAutoFit/>
          </a:bodyPr>
          <a:lstStyle/>
          <a:p>
            <a:r>
              <a:rPr lang="cy-GB" sz="2000" dirty="0">
                <a:latin typeface="Arial" panose="020B0604020202020204" pitchFamily="34" charset="0"/>
                <a:cs typeface="Arial" panose="020B0604020202020204" pitchFamily="34" charset="0"/>
              </a:rPr>
              <a:t>Defnyddio dulliau ymarferol i annog camau bychain tuag at ddilyniant</a:t>
            </a:r>
          </a:p>
        </p:txBody>
      </p:sp>
    </p:spTree>
    <p:extLst>
      <p:ext uri="{BB962C8B-B14F-4D97-AF65-F5344CB8AC3E}">
        <p14:creationId xmlns:p14="http://schemas.microsoft.com/office/powerpoint/2010/main" val="11546315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DA77C-CB72-438B-A3CF-5CA154D1CDFA}"/>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Solutions Based Approach</a:t>
            </a:r>
          </a:p>
        </p:txBody>
      </p:sp>
      <p:sp>
        <p:nvSpPr>
          <p:cNvPr id="3" name="TextBox 2">
            <a:extLst>
              <a:ext uri="{FF2B5EF4-FFF2-40B4-BE49-F238E27FC236}">
                <a16:creationId xmlns:a16="http://schemas.microsoft.com/office/drawing/2014/main" id="{DD9A221D-D5DB-4B63-A883-1A1CF376D656}"/>
              </a:ext>
            </a:extLst>
          </p:cNvPr>
          <p:cNvSpPr txBox="1"/>
          <p:nvPr/>
        </p:nvSpPr>
        <p:spPr>
          <a:xfrm>
            <a:off x="1063487" y="2643809"/>
            <a:ext cx="10058400" cy="3508513"/>
          </a:xfrm>
          <a:prstGeom prst="rect">
            <a:avLst/>
          </a:prstGeom>
          <a:noFill/>
        </p:spPr>
        <p:txBody>
          <a:bodyPr wrap="square" rtlCol="0">
            <a:spAutoFit/>
          </a:bodyPr>
          <a:lstStyle/>
          <a:p>
            <a:endParaRPr lang="en-GB"/>
          </a:p>
        </p:txBody>
      </p:sp>
      <p:pic>
        <p:nvPicPr>
          <p:cNvPr id="5" name="Picture 4" descr="A picture containing table, bed, blue, snow&#10;&#10;Description automatically generated">
            <a:extLst>
              <a:ext uri="{FF2B5EF4-FFF2-40B4-BE49-F238E27FC236}">
                <a16:creationId xmlns:a16="http://schemas.microsoft.com/office/drawing/2014/main" id="{88A7008A-F641-4EC0-975C-A9BD16B1F39F}"/>
              </a:ext>
            </a:extLst>
          </p:cNvPr>
          <p:cNvPicPr>
            <a:picLocks noChangeAspect="1"/>
          </p:cNvPicPr>
          <p:nvPr/>
        </p:nvPicPr>
        <p:blipFill>
          <a:blip r:embed="rId3"/>
          <a:stretch>
            <a:fillRect/>
          </a:stretch>
        </p:blipFill>
        <p:spPr>
          <a:xfrm>
            <a:off x="4770783" y="3170583"/>
            <a:ext cx="2453294" cy="2311280"/>
          </a:xfrm>
          <a:prstGeom prst="rect">
            <a:avLst/>
          </a:prstGeom>
        </p:spPr>
      </p:pic>
      <p:sp>
        <p:nvSpPr>
          <p:cNvPr id="6" name="TextBox 5">
            <a:extLst>
              <a:ext uri="{FF2B5EF4-FFF2-40B4-BE49-F238E27FC236}">
                <a16:creationId xmlns:a16="http://schemas.microsoft.com/office/drawing/2014/main" id="{B5D22B56-61C1-4368-BDC6-F9C8C68A0B01}"/>
              </a:ext>
            </a:extLst>
          </p:cNvPr>
          <p:cNvSpPr txBox="1"/>
          <p:nvPr/>
        </p:nvSpPr>
        <p:spPr>
          <a:xfrm>
            <a:off x="983974" y="2852530"/>
            <a:ext cx="3720001" cy="707886"/>
          </a:xfrm>
          <a:prstGeom prst="rect">
            <a:avLst/>
          </a:prstGeom>
          <a:noFill/>
        </p:spPr>
        <p:txBody>
          <a:bodyPr wrap="square" rtlCol="0">
            <a:spAutoFit/>
          </a:bodyPr>
          <a:lstStyle/>
          <a:p>
            <a:pPr algn="ctr"/>
            <a:r>
              <a:rPr lang="en-GB" sz="2000">
                <a:solidFill>
                  <a:srgbClr val="FF0000"/>
                </a:solidFill>
                <a:latin typeface="Arial" panose="020B0604020202020204" pitchFamily="34" charset="0"/>
                <a:cs typeface="Arial" panose="020B0604020202020204" pitchFamily="34" charset="0"/>
              </a:rPr>
              <a:t>What a preferred future may look like?</a:t>
            </a:r>
          </a:p>
        </p:txBody>
      </p:sp>
      <p:sp>
        <p:nvSpPr>
          <p:cNvPr id="7" name="TextBox 6">
            <a:extLst>
              <a:ext uri="{FF2B5EF4-FFF2-40B4-BE49-F238E27FC236}">
                <a16:creationId xmlns:a16="http://schemas.microsoft.com/office/drawing/2014/main" id="{C2D398E8-D19E-402B-A0E9-0E688EF6A555}"/>
              </a:ext>
            </a:extLst>
          </p:cNvPr>
          <p:cNvSpPr txBox="1"/>
          <p:nvPr/>
        </p:nvSpPr>
        <p:spPr>
          <a:xfrm>
            <a:off x="7007086" y="2852530"/>
            <a:ext cx="4442791" cy="707886"/>
          </a:xfrm>
          <a:prstGeom prst="rect">
            <a:avLst/>
          </a:prstGeom>
          <a:noFill/>
        </p:spPr>
        <p:txBody>
          <a:bodyPr wrap="square" rtlCol="0">
            <a:spAutoFit/>
          </a:bodyPr>
          <a:lstStyle/>
          <a:p>
            <a:pPr algn="ctr"/>
            <a:r>
              <a:rPr lang="en-GB" sz="2000">
                <a:solidFill>
                  <a:srgbClr val="FF0000"/>
                </a:solidFill>
                <a:latin typeface="Arial" panose="020B0604020202020204" pitchFamily="34" charset="0"/>
                <a:cs typeface="Arial" panose="020B0604020202020204" pitchFamily="34" charset="0"/>
              </a:rPr>
              <a:t>Identifying developments towards meeting this new world</a:t>
            </a:r>
          </a:p>
        </p:txBody>
      </p:sp>
      <p:sp>
        <p:nvSpPr>
          <p:cNvPr id="8" name="TextBox 7">
            <a:extLst>
              <a:ext uri="{FF2B5EF4-FFF2-40B4-BE49-F238E27FC236}">
                <a16:creationId xmlns:a16="http://schemas.microsoft.com/office/drawing/2014/main" id="{0643207D-1F9F-4BBB-84FE-43C09B78E20C}"/>
              </a:ext>
            </a:extLst>
          </p:cNvPr>
          <p:cNvSpPr txBox="1"/>
          <p:nvPr/>
        </p:nvSpPr>
        <p:spPr>
          <a:xfrm>
            <a:off x="1583702" y="3947676"/>
            <a:ext cx="3384223" cy="430887"/>
          </a:xfrm>
          <a:prstGeom prst="rect">
            <a:avLst/>
          </a:prstGeom>
          <a:noFill/>
        </p:spPr>
        <p:txBody>
          <a:bodyPr wrap="square" rtlCol="0">
            <a:spAutoFit/>
          </a:bodyPr>
          <a:lstStyle/>
          <a:p>
            <a:r>
              <a:rPr lang="en-GB" sz="2200">
                <a:latin typeface="Arial" panose="020B0604020202020204" pitchFamily="34" charset="0"/>
                <a:cs typeface="Arial" panose="020B0604020202020204" pitchFamily="34" charset="0"/>
              </a:rPr>
              <a:t>Solutions</a:t>
            </a:r>
            <a:r>
              <a:rPr lang="en-GB" sz="2200"/>
              <a:t> </a:t>
            </a:r>
            <a:r>
              <a:rPr lang="en-GB">
                <a:solidFill>
                  <a:srgbClr val="FF0000"/>
                </a:solidFill>
                <a:latin typeface="Arial" panose="020B0604020202020204" pitchFamily="34" charset="0"/>
                <a:cs typeface="Arial" panose="020B0604020202020204" pitchFamily="34" charset="0"/>
              </a:rPr>
              <a:t>not</a:t>
            </a:r>
            <a:r>
              <a:rPr lang="en-GB" sz="2200">
                <a:solidFill>
                  <a:srgbClr val="FF0000"/>
                </a:solidFill>
              </a:rPr>
              <a:t> </a:t>
            </a:r>
            <a:r>
              <a:rPr lang="en-GB" sz="2200">
                <a:latin typeface="Arial" panose="020B0604020202020204" pitchFamily="34" charset="0"/>
                <a:cs typeface="Arial" panose="020B0604020202020204" pitchFamily="34" charset="0"/>
              </a:rPr>
              <a:t>problems</a:t>
            </a:r>
          </a:p>
        </p:txBody>
      </p:sp>
      <p:sp>
        <p:nvSpPr>
          <p:cNvPr id="9" name="TextBox 8">
            <a:extLst>
              <a:ext uri="{FF2B5EF4-FFF2-40B4-BE49-F238E27FC236}">
                <a16:creationId xmlns:a16="http://schemas.microsoft.com/office/drawing/2014/main" id="{230B5825-8179-4A72-88CB-A14F13E15131}"/>
              </a:ext>
            </a:extLst>
          </p:cNvPr>
          <p:cNvSpPr txBox="1"/>
          <p:nvPr/>
        </p:nvSpPr>
        <p:spPr>
          <a:xfrm>
            <a:off x="1583703" y="4732256"/>
            <a:ext cx="3187080" cy="430887"/>
          </a:xfrm>
          <a:prstGeom prst="rect">
            <a:avLst/>
          </a:prstGeom>
          <a:noFill/>
        </p:spPr>
        <p:txBody>
          <a:bodyPr wrap="square" rtlCol="0">
            <a:spAutoFit/>
          </a:bodyPr>
          <a:lstStyle/>
          <a:p>
            <a:r>
              <a:rPr lang="en-GB" sz="2200">
                <a:latin typeface="Arial" panose="020B0604020202020204" pitchFamily="34" charset="0"/>
                <a:cs typeface="Arial" panose="020B0604020202020204" pitchFamily="34" charset="0"/>
              </a:rPr>
              <a:t>The future </a:t>
            </a:r>
            <a:r>
              <a:rPr lang="en-GB">
                <a:solidFill>
                  <a:srgbClr val="FF0000"/>
                </a:solidFill>
                <a:latin typeface="Arial" panose="020B0604020202020204" pitchFamily="34" charset="0"/>
                <a:cs typeface="Arial" panose="020B0604020202020204" pitchFamily="34" charset="0"/>
              </a:rPr>
              <a:t>not</a:t>
            </a:r>
            <a:r>
              <a:rPr lang="en-GB" sz="2200">
                <a:latin typeface="Arial" panose="020B0604020202020204" pitchFamily="34" charset="0"/>
                <a:cs typeface="Arial" panose="020B0604020202020204" pitchFamily="34" charset="0"/>
              </a:rPr>
              <a:t> the past</a:t>
            </a:r>
          </a:p>
        </p:txBody>
      </p:sp>
      <p:sp>
        <p:nvSpPr>
          <p:cNvPr id="10" name="TextBox 9">
            <a:extLst>
              <a:ext uri="{FF2B5EF4-FFF2-40B4-BE49-F238E27FC236}">
                <a16:creationId xmlns:a16="http://schemas.microsoft.com/office/drawing/2014/main" id="{49592299-A1CA-46F0-B4C0-16ECB41C919A}"/>
              </a:ext>
            </a:extLst>
          </p:cNvPr>
          <p:cNvSpPr txBox="1"/>
          <p:nvPr/>
        </p:nvSpPr>
        <p:spPr>
          <a:xfrm>
            <a:off x="1800520" y="5516836"/>
            <a:ext cx="4000108"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What to do </a:t>
            </a:r>
            <a:r>
              <a:rPr lang="en-GB">
                <a:solidFill>
                  <a:srgbClr val="FF0000"/>
                </a:solidFill>
                <a:latin typeface="Arial" panose="020B0604020202020204" pitchFamily="34" charset="0"/>
                <a:cs typeface="Arial" panose="020B0604020202020204" pitchFamily="34" charset="0"/>
              </a:rPr>
              <a:t>not</a:t>
            </a:r>
            <a:r>
              <a:rPr lang="en-GB" sz="2000">
                <a:latin typeface="Arial" panose="020B0604020202020204" pitchFamily="34" charset="0"/>
                <a:cs typeface="Arial" panose="020B0604020202020204" pitchFamily="34" charset="0"/>
              </a:rPr>
              <a:t> whom to blame</a:t>
            </a:r>
          </a:p>
        </p:txBody>
      </p:sp>
      <p:sp>
        <p:nvSpPr>
          <p:cNvPr id="11" name="TextBox 10">
            <a:extLst>
              <a:ext uri="{FF2B5EF4-FFF2-40B4-BE49-F238E27FC236}">
                <a16:creationId xmlns:a16="http://schemas.microsoft.com/office/drawing/2014/main" id="{89240472-34B3-4F2B-98BC-42F059204A10}"/>
              </a:ext>
            </a:extLst>
          </p:cNvPr>
          <p:cNvSpPr txBox="1"/>
          <p:nvPr/>
        </p:nvSpPr>
        <p:spPr>
          <a:xfrm>
            <a:off x="7517671" y="3716818"/>
            <a:ext cx="3813347"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Builds upon positive aspirations</a:t>
            </a:r>
          </a:p>
        </p:txBody>
      </p:sp>
      <p:sp>
        <p:nvSpPr>
          <p:cNvPr id="12" name="TextBox 11">
            <a:extLst>
              <a:ext uri="{FF2B5EF4-FFF2-40B4-BE49-F238E27FC236}">
                <a16:creationId xmlns:a16="http://schemas.microsoft.com/office/drawing/2014/main" id="{76BD23AB-732E-4FD0-8084-4AC81935B010}"/>
              </a:ext>
            </a:extLst>
          </p:cNvPr>
          <p:cNvSpPr txBox="1"/>
          <p:nvPr/>
        </p:nvSpPr>
        <p:spPr>
          <a:xfrm>
            <a:off x="7517671" y="4378563"/>
            <a:ext cx="4124431"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Recognises strengths and resources</a:t>
            </a:r>
          </a:p>
        </p:txBody>
      </p:sp>
      <p:sp>
        <p:nvSpPr>
          <p:cNvPr id="13" name="TextBox 12">
            <a:extLst>
              <a:ext uri="{FF2B5EF4-FFF2-40B4-BE49-F238E27FC236}">
                <a16:creationId xmlns:a16="http://schemas.microsoft.com/office/drawing/2014/main" id="{580107E0-6034-4705-AE24-927A5ED53276}"/>
              </a:ext>
            </a:extLst>
          </p:cNvPr>
          <p:cNvSpPr txBox="1"/>
          <p:nvPr/>
        </p:nvSpPr>
        <p:spPr>
          <a:xfrm>
            <a:off x="6391373" y="5348084"/>
            <a:ext cx="4603251"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Uses practical methods to encourage small steps towards progression</a:t>
            </a:r>
          </a:p>
        </p:txBody>
      </p:sp>
    </p:spTree>
    <p:extLst>
      <p:ext uri="{BB962C8B-B14F-4D97-AF65-F5344CB8AC3E}">
        <p14:creationId xmlns:p14="http://schemas.microsoft.com/office/powerpoint/2010/main" val="39366341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767B0-FB6F-4D14-AEAC-1C04BE06469C}"/>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Technegau Seiliedig ar Atebion</a:t>
            </a:r>
          </a:p>
        </p:txBody>
      </p:sp>
      <p:sp>
        <p:nvSpPr>
          <p:cNvPr id="4" name="TextBox 3">
            <a:extLst>
              <a:ext uri="{FF2B5EF4-FFF2-40B4-BE49-F238E27FC236}">
                <a16:creationId xmlns:a16="http://schemas.microsoft.com/office/drawing/2014/main" id="{B2172730-60CE-4FF8-A8AF-32D4F2691171}"/>
              </a:ext>
            </a:extLst>
          </p:cNvPr>
          <p:cNvSpPr txBox="1"/>
          <p:nvPr/>
        </p:nvSpPr>
        <p:spPr>
          <a:xfrm>
            <a:off x="1593130" y="3195687"/>
            <a:ext cx="9879290" cy="1938992"/>
          </a:xfrm>
          <a:prstGeom prst="rect">
            <a:avLst/>
          </a:prstGeom>
          <a:noFill/>
        </p:spPr>
        <p:txBody>
          <a:bodyPr wrap="square" rtlCol="0">
            <a:spAutoFit/>
          </a:bodyPr>
          <a:lstStyle/>
          <a:p>
            <a:pPr marL="342900" indent="-342900">
              <a:buFont typeface="Arial" panose="020B0604020202020204" pitchFamily="34" charset="0"/>
              <a:buChar char="•"/>
            </a:pPr>
            <a:r>
              <a:rPr lang="cy-GB" sz="2400" dirty="0">
                <a:latin typeface="Arial" panose="020B0604020202020204" pitchFamily="34" charset="0"/>
                <a:cs typeface="Arial" panose="020B0604020202020204" pitchFamily="34" charset="0"/>
              </a:rPr>
              <a:t>Defnydd o raddfa 1-10 i gofnodi graddau’r dyhead</a:t>
            </a:r>
          </a:p>
          <a:p>
            <a:r>
              <a:rPr lang="cy-GB" sz="24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Y cwestiwn ‘gwyrthiol’ neu ‘hudol’</a:t>
            </a:r>
          </a:p>
          <a:p>
            <a:pPr marL="285750" indent="-285750">
              <a:buFont typeface="Arial" panose="020B0604020202020204" pitchFamily="34" charset="0"/>
              <a:buChar char="•"/>
            </a:pPr>
            <a:endParaRPr lang="cy-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cy-GB" sz="2400" dirty="0">
                <a:latin typeface="Arial" panose="020B0604020202020204" pitchFamily="34" charset="0"/>
                <a:cs typeface="Arial" panose="020B0604020202020204" pitchFamily="34" charset="0"/>
              </a:rPr>
              <a:t>Sgwrs di-broblem</a:t>
            </a:r>
          </a:p>
        </p:txBody>
      </p:sp>
    </p:spTree>
    <p:extLst>
      <p:ext uri="{BB962C8B-B14F-4D97-AF65-F5344CB8AC3E}">
        <p14:creationId xmlns:p14="http://schemas.microsoft.com/office/powerpoint/2010/main" val="12820713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767B0-FB6F-4D14-AEAC-1C04BE06469C}"/>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Solutions Based Techniques</a:t>
            </a:r>
          </a:p>
        </p:txBody>
      </p:sp>
      <p:sp>
        <p:nvSpPr>
          <p:cNvPr id="4" name="TextBox 3">
            <a:extLst>
              <a:ext uri="{FF2B5EF4-FFF2-40B4-BE49-F238E27FC236}">
                <a16:creationId xmlns:a16="http://schemas.microsoft.com/office/drawing/2014/main" id="{B2172730-60CE-4FF8-A8AF-32D4F2691171}"/>
              </a:ext>
            </a:extLst>
          </p:cNvPr>
          <p:cNvSpPr txBox="1"/>
          <p:nvPr/>
        </p:nvSpPr>
        <p:spPr>
          <a:xfrm>
            <a:off x="1593130" y="3195687"/>
            <a:ext cx="9879290" cy="1938992"/>
          </a:xfrm>
          <a:prstGeom prst="rect">
            <a:avLst/>
          </a:prstGeom>
          <a:noFill/>
        </p:spPr>
        <p:txBody>
          <a:bodyPr wrap="square" rtlCol="0">
            <a:spAutoFit/>
          </a:bodyPr>
          <a:lstStyle/>
          <a:p>
            <a:pPr marL="342900" indent="-342900">
              <a:buFont typeface="Arial" panose="020B0604020202020204" pitchFamily="34" charset="0"/>
              <a:buChar char="•"/>
            </a:pPr>
            <a:r>
              <a:rPr lang="en-GB" sz="2400">
                <a:latin typeface="Arial" panose="020B0604020202020204" pitchFamily="34" charset="0"/>
                <a:cs typeface="Arial" panose="020B0604020202020204" pitchFamily="34" charset="0"/>
              </a:rPr>
              <a:t>Use of a scale 1-10 to register the extent of the aspiration</a:t>
            </a:r>
          </a:p>
          <a:p>
            <a:r>
              <a:rPr lang="en-GB" sz="240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The ‘miracle’ or ‘magic’ question</a:t>
            </a:r>
          </a:p>
          <a:p>
            <a:pPr marL="285750" indent="-285750">
              <a:buFont typeface="Arial" panose="020B0604020202020204" pitchFamily="34" charset="0"/>
              <a:buChar char="•"/>
            </a:pPr>
            <a:endParaRPr lang="en-GB" sz="2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a:latin typeface="Arial" panose="020B0604020202020204" pitchFamily="34" charset="0"/>
                <a:cs typeface="Arial" panose="020B0604020202020204" pitchFamily="34" charset="0"/>
              </a:rPr>
              <a:t>Problem-free talk</a:t>
            </a:r>
          </a:p>
        </p:txBody>
      </p:sp>
    </p:spTree>
    <p:extLst>
      <p:ext uri="{BB962C8B-B14F-4D97-AF65-F5344CB8AC3E}">
        <p14:creationId xmlns:p14="http://schemas.microsoft.com/office/powerpoint/2010/main" val="13797472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F70C6-CB91-4BE0-9102-51708CF28E8B}"/>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Model </a:t>
            </a:r>
            <a:r>
              <a:rPr lang="cy-GB" dirty="0" err="1">
                <a:latin typeface="Arial" panose="020B0604020202020204" pitchFamily="34" charset="0"/>
                <a:cs typeface="Arial" panose="020B0604020202020204" pitchFamily="34" charset="0"/>
              </a:rPr>
              <a:t>Trawsddamcaniaethol</a:t>
            </a:r>
            <a:r>
              <a:rPr lang="cy-GB" dirty="0">
                <a:latin typeface="Arial" panose="020B0604020202020204" pitchFamily="34" charset="0"/>
                <a:cs typeface="Arial" panose="020B0604020202020204" pitchFamily="34" charset="0"/>
              </a:rPr>
              <a:t> o Newid</a:t>
            </a:r>
            <a:endParaRPr lang="cy-GB" dirty="0"/>
          </a:p>
        </p:txBody>
      </p:sp>
      <p:sp>
        <p:nvSpPr>
          <p:cNvPr id="3" name="Rectangle 2">
            <a:extLst>
              <a:ext uri="{FF2B5EF4-FFF2-40B4-BE49-F238E27FC236}">
                <a16:creationId xmlns:a16="http://schemas.microsoft.com/office/drawing/2014/main" id="{79B3D827-9340-47BD-B1AB-DC76048E4ABB}"/>
              </a:ext>
            </a:extLst>
          </p:cNvPr>
          <p:cNvSpPr/>
          <p:nvPr/>
        </p:nvSpPr>
        <p:spPr>
          <a:xfrm>
            <a:off x="1414021" y="2573519"/>
            <a:ext cx="9973558" cy="3231654"/>
          </a:xfrm>
          <a:prstGeom prst="rect">
            <a:avLst/>
          </a:prstGeom>
          <a:ln w="28575">
            <a:solidFill>
              <a:schemeClr val="tx1"/>
            </a:solidFill>
          </a:ln>
        </p:spPr>
        <p:txBody>
          <a:bodyPr wrap="square">
            <a:spAutoFit/>
          </a:bodyPr>
          <a:lstStyle/>
          <a:p>
            <a:r>
              <a:rPr lang="cy-GB" sz="2800" u="sng" dirty="0">
                <a:latin typeface="Arial" panose="020B0604020202020204" pitchFamily="34" charset="0"/>
                <a:cs typeface="Arial" panose="020B0604020202020204" pitchFamily="34" charset="0"/>
              </a:rPr>
              <a:t>Tasg 1</a:t>
            </a:r>
          </a:p>
          <a:p>
            <a:endParaRPr lang="cy-GB" sz="2800" dirty="0">
              <a:latin typeface="Arial" panose="020B0604020202020204" pitchFamily="34" charset="0"/>
              <a:cs typeface="Arial" panose="020B0604020202020204" pitchFamily="34" charset="0"/>
            </a:endParaRPr>
          </a:p>
          <a:p>
            <a:r>
              <a:rPr lang="cy-GB" sz="2800" dirty="0">
                <a:latin typeface="Arial" panose="020B0604020202020204" pitchFamily="34" charset="0"/>
                <a:cs typeface="Arial" panose="020B0604020202020204" pitchFamily="34" charset="0"/>
              </a:rPr>
              <a:t>Gan wneud ymchwil annibynnol, archwiliwch </a:t>
            </a:r>
            <a:r>
              <a:rPr lang="cy-GB" sz="2800" u="sng" dirty="0">
                <a:solidFill>
                  <a:srgbClr val="FF0000"/>
                </a:solidFill>
                <a:latin typeface="Arial" panose="020B0604020202020204" pitchFamily="34" charset="0"/>
                <a:cs typeface="Arial" panose="020B0604020202020204" pitchFamily="34" charset="0"/>
              </a:rPr>
              <a:t>beth ydyw</a:t>
            </a:r>
            <a:r>
              <a:rPr lang="cy-GB" sz="2800" dirty="0">
                <a:latin typeface="Arial" panose="020B0604020202020204" pitchFamily="34" charset="0"/>
                <a:cs typeface="Arial" panose="020B0604020202020204" pitchFamily="34" charset="0"/>
              </a:rPr>
              <a:t> a </a:t>
            </a:r>
            <a:r>
              <a:rPr lang="cy-GB" sz="2800" u="sng" dirty="0">
                <a:solidFill>
                  <a:srgbClr val="FF0000"/>
                </a:solidFill>
                <a:latin typeface="Arial" panose="020B0604020202020204" pitchFamily="34" charset="0"/>
                <a:cs typeface="Arial" panose="020B0604020202020204" pitchFamily="34" charset="0"/>
              </a:rPr>
              <a:t>sut</a:t>
            </a:r>
            <a:r>
              <a:rPr lang="cy-GB" sz="2800" dirty="0">
                <a:solidFill>
                  <a:srgbClr val="FF0000"/>
                </a:solidFill>
                <a:latin typeface="Arial" panose="020B0604020202020204" pitchFamily="34" charset="0"/>
                <a:cs typeface="Arial" panose="020B0604020202020204" pitchFamily="34" charset="0"/>
              </a:rPr>
              <a:t> </a:t>
            </a:r>
            <a:r>
              <a:rPr lang="cy-GB" sz="2800" dirty="0">
                <a:latin typeface="Arial" panose="020B0604020202020204" pitchFamily="34" charset="0"/>
                <a:cs typeface="Arial" panose="020B0604020202020204" pitchFamily="34" charset="0"/>
              </a:rPr>
              <a:t>y caiff ei gyflawni yn ymarferol,  </a:t>
            </a:r>
          </a:p>
          <a:p>
            <a:endParaRPr lang="cy-GB" sz="2800" dirty="0">
              <a:latin typeface="Arial" panose="020B0604020202020204" pitchFamily="34" charset="0"/>
              <a:cs typeface="Arial" panose="020B0604020202020204" pitchFamily="34" charset="0"/>
            </a:endParaRPr>
          </a:p>
          <a:p>
            <a:r>
              <a:rPr lang="cy-GB" sz="2800" dirty="0">
                <a:latin typeface="Arial" panose="020B0604020202020204" pitchFamily="34" charset="0"/>
                <a:cs typeface="Arial" panose="020B0604020202020204" pitchFamily="34" charset="0"/>
              </a:rPr>
              <a:t>    </a:t>
            </a:r>
            <a:r>
              <a:rPr lang="cy-GB" sz="3200" dirty="0">
                <a:latin typeface="Arial" panose="020B0604020202020204" pitchFamily="34" charset="0"/>
                <a:cs typeface="Arial" panose="020B0604020202020204" pitchFamily="34" charset="0"/>
              </a:rPr>
              <a:t>‘Beth yw’r model </a:t>
            </a:r>
            <a:r>
              <a:rPr lang="cy-GB" sz="3200" dirty="0" err="1">
                <a:latin typeface="Arial" panose="020B0604020202020204" pitchFamily="34" charset="0"/>
                <a:cs typeface="Arial" panose="020B0604020202020204" pitchFamily="34" charset="0"/>
              </a:rPr>
              <a:t>Trawsddamcaniaethol</a:t>
            </a:r>
            <a:r>
              <a:rPr lang="cy-GB" sz="3200" dirty="0">
                <a:latin typeface="Arial" panose="020B0604020202020204" pitchFamily="34" charset="0"/>
                <a:cs typeface="Arial" panose="020B0604020202020204" pitchFamily="34" charset="0"/>
              </a:rPr>
              <a:t> o newid?’</a:t>
            </a:r>
          </a:p>
          <a:p>
            <a:endParaRPr lang="cy-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86082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F70C6-CB91-4BE0-9102-51708CF28E8B}"/>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Transtheoretical Model of Change</a:t>
            </a:r>
            <a:endParaRPr lang="en-GB"/>
          </a:p>
        </p:txBody>
      </p:sp>
      <p:sp>
        <p:nvSpPr>
          <p:cNvPr id="3" name="Rectangle 2">
            <a:extLst>
              <a:ext uri="{FF2B5EF4-FFF2-40B4-BE49-F238E27FC236}">
                <a16:creationId xmlns:a16="http://schemas.microsoft.com/office/drawing/2014/main" id="{79B3D827-9340-47BD-B1AB-DC76048E4ABB}"/>
              </a:ext>
            </a:extLst>
          </p:cNvPr>
          <p:cNvSpPr/>
          <p:nvPr/>
        </p:nvSpPr>
        <p:spPr>
          <a:xfrm>
            <a:off x="1414021" y="2573519"/>
            <a:ext cx="9973558" cy="3231654"/>
          </a:xfrm>
          <a:prstGeom prst="rect">
            <a:avLst/>
          </a:prstGeom>
          <a:ln w="28575">
            <a:solidFill>
              <a:schemeClr val="tx1"/>
            </a:solidFill>
          </a:ln>
        </p:spPr>
        <p:txBody>
          <a:bodyPr wrap="square">
            <a:spAutoFit/>
          </a:bodyPr>
          <a:lstStyle/>
          <a:p>
            <a:r>
              <a:rPr lang="en-GB" sz="2800" u="sng">
                <a:latin typeface="Arial" panose="020B0604020202020204" pitchFamily="34" charset="0"/>
                <a:cs typeface="Arial" panose="020B0604020202020204" pitchFamily="34" charset="0"/>
              </a:rPr>
              <a:t>Task 1</a:t>
            </a:r>
          </a:p>
          <a:p>
            <a:endParaRPr lang="en-GB" sz="2800">
              <a:latin typeface="Arial" panose="020B0604020202020204" pitchFamily="34" charset="0"/>
              <a:cs typeface="Arial" panose="020B0604020202020204" pitchFamily="34" charset="0"/>
            </a:endParaRPr>
          </a:p>
          <a:p>
            <a:r>
              <a:rPr lang="en-GB" sz="2800">
                <a:latin typeface="Arial" panose="020B0604020202020204" pitchFamily="34" charset="0"/>
                <a:cs typeface="Arial" panose="020B0604020202020204" pitchFamily="34" charset="0"/>
              </a:rPr>
              <a:t>Undertaking independent research, explore </a:t>
            </a:r>
            <a:r>
              <a:rPr lang="en-GB" sz="2800" u="sng">
                <a:solidFill>
                  <a:srgbClr val="FF0000"/>
                </a:solidFill>
                <a:latin typeface="Arial" panose="020B0604020202020204" pitchFamily="34" charset="0"/>
                <a:cs typeface="Arial" panose="020B0604020202020204" pitchFamily="34" charset="0"/>
              </a:rPr>
              <a:t>what it is </a:t>
            </a:r>
            <a:r>
              <a:rPr lang="en-GB" sz="2800">
                <a:latin typeface="Arial" panose="020B0604020202020204" pitchFamily="34" charset="0"/>
                <a:cs typeface="Arial" panose="020B0604020202020204" pitchFamily="34" charset="0"/>
              </a:rPr>
              <a:t>and </a:t>
            </a:r>
            <a:r>
              <a:rPr lang="en-GB" sz="2800" u="sng">
                <a:solidFill>
                  <a:srgbClr val="FF0000"/>
                </a:solidFill>
                <a:latin typeface="Arial" panose="020B0604020202020204" pitchFamily="34" charset="0"/>
                <a:cs typeface="Arial" panose="020B0604020202020204" pitchFamily="34" charset="0"/>
              </a:rPr>
              <a:t>how</a:t>
            </a:r>
            <a:r>
              <a:rPr lang="en-GB" sz="2800" u="sng">
                <a:latin typeface="Arial" panose="020B0604020202020204" pitchFamily="34" charset="0"/>
                <a:cs typeface="Arial" panose="020B0604020202020204" pitchFamily="34" charset="0"/>
              </a:rPr>
              <a:t> </a:t>
            </a:r>
            <a:r>
              <a:rPr lang="en-GB" sz="2800" u="sng">
                <a:solidFill>
                  <a:srgbClr val="FF0000"/>
                </a:solidFill>
                <a:latin typeface="Arial" panose="020B0604020202020204" pitchFamily="34" charset="0"/>
                <a:cs typeface="Arial" panose="020B0604020202020204" pitchFamily="34" charset="0"/>
              </a:rPr>
              <a:t>it is</a:t>
            </a:r>
            <a:r>
              <a:rPr lang="en-GB" sz="2800">
                <a:solidFill>
                  <a:srgbClr val="FF0000"/>
                </a:solidFill>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delivered in practice,  </a:t>
            </a:r>
          </a:p>
          <a:p>
            <a:endParaRPr lang="en-GB" sz="2800">
              <a:latin typeface="Arial" panose="020B0604020202020204" pitchFamily="34" charset="0"/>
              <a:cs typeface="Arial" panose="020B0604020202020204" pitchFamily="34" charset="0"/>
            </a:endParaRPr>
          </a:p>
          <a:p>
            <a:r>
              <a:rPr lang="en-GB" sz="2800">
                <a:latin typeface="Arial" panose="020B0604020202020204" pitchFamily="34" charset="0"/>
                <a:cs typeface="Arial" panose="020B0604020202020204" pitchFamily="34" charset="0"/>
              </a:rPr>
              <a:t>         </a:t>
            </a:r>
            <a:r>
              <a:rPr lang="en-GB" sz="3200">
                <a:latin typeface="Arial" panose="020B0604020202020204" pitchFamily="34" charset="0"/>
                <a:cs typeface="Arial" panose="020B0604020202020204" pitchFamily="34" charset="0"/>
              </a:rPr>
              <a:t>‘What is Transtheoretical model of change?’</a:t>
            </a:r>
          </a:p>
          <a:p>
            <a:endParaRPr lang="en-GB" sz="3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89182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70B44-7426-432C-B3E3-82834CB99224}"/>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Model </a:t>
            </a:r>
            <a:r>
              <a:rPr lang="cy-GB" dirty="0" err="1">
                <a:latin typeface="Arial" panose="020B0604020202020204" pitchFamily="34" charset="0"/>
                <a:cs typeface="Arial" panose="020B0604020202020204" pitchFamily="34" charset="0"/>
              </a:rPr>
              <a:t>Trawsddamcaniaethol</a:t>
            </a:r>
            <a:r>
              <a:rPr lang="cy-GB" dirty="0">
                <a:latin typeface="Arial" panose="020B0604020202020204" pitchFamily="34" charset="0"/>
                <a:cs typeface="Arial" panose="020B0604020202020204" pitchFamily="34" charset="0"/>
              </a:rPr>
              <a:t> o Newid</a:t>
            </a:r>
          </a:p>
        </p:txBody>
      </p:sp>
      <p:sp>
        <p:nvSpPr>
          <p:cNvPr id="7" name="Oval 6">
            <a:extLst>
              <a:ext uri="{FF2B5EF4-FFF2-40B4-BE49-F238E27FC236}">
                <a16:creationId xmlns:a16="http://schemas.microsoft.com/office/drawing/2014/main" id="{B9EDB249-3437-46F1-BFF9-20D74A9085F8}"/>
              </a:ext>
            </a:extLst>
          </p:cNvPr>
          <p:cNvSpPr/>
          <p:nvPr/>
        </p:nvSpPr>
        <p:spPr>
          <a:xfrm>
            <a:off x="2897799" y="2847185"/>
            <a:ext cx="6865033" cy="318893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52342587-5A02-41D3-BA0F-8EAEF62934AB}"/>
              </a:ext>
            </a:extLst>
          </p:cNvPr>
          <p:cNvSpPr/>
          <p:nvPr/>
        </p:nvSpPr>
        <p:spPr>
          <a:xfrm>
            <a:off x="5387782" y="3845991"/>
            <a:ext cx="2264898" cy="1111348"/>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9A479EC6-E932-44D3-A7D9-F97907BF90B5}"/>
              </a:ext>
            </a:extLst>
          </p:cNvPr>
          <p:cNvSpPr txBox="1"/>
          <p:nvPr/>
        </p:nvSpPr>
        <p:spPr>
          <a:xfrm>
            <a:off x="5464057" y="4151052"/>
            <a:ext cx="2229578" cy="584775"/>
          </a:xfrm>
          <a:prstGeom prst="rect">
            <a:avLst/>
          </a:prstGeom>
          <a:noFill/>
        </p:spPr>
        <p:txBody>
          <a:bodyPr wrap="square" rtlCol="0">
            <a:spAutoFit/>
          </a:bodyPr>
          <a:lstStyle/>
          <a:p>
            <a:r>
              <a:rPr lang="cy-GB" sz="3200" dirty="0">
                <a:latin typeface="Arial" panose="020B0604020202020204" pitchFamily="34" charset="0"/>
                <a:cs typeface="Arial" panose="020B0604020202020204" pitchFamily="34" charset="0"/>
              </a:rPr>
              <a:t>Llithro’n ôl </a:t>
            </a:r>
          </a:p>
        </p:txBody>
      </p:sp>
      <p:cxnSp>
        <p:nvCxnSpPr>
          <p:cNvPr id="11" name="Straight Connector 10">
            <a:extLst>
              <a:ext uri="{FF2B5EF4-FFF2-40B4-BE49-F238E27FC236}">
                <a16:creationId xmlns:a16="http://schemas.microsoft.com/office/drawing/2014/main" id="{C7FA315C-189B-41DE-ACAF-44E9B3141846}"/>
              </a:ext>
            </a:extLst>
          </p:cNvPr>
          <p:cNvCxnSpPr>
            <a:cxnSpLocks/>
            <a:stCxn id="8" idx="1"/>
            <a:endCxn id="7" idx="1"/>
          </p:cNvCxnSpPr>
          <p:nvPr/>
        </p:nvCxnSpPr>
        <p:spPr>
          <a:xfrm flipH="1" flipV="1">
            <a:off x="3903160" y="3314194"/>
            <a:ext cx="1816309" cy="694550"/>
          </a:xfrm>
          <a:prstGeom prst="line">
            <a:avLst/>
          </a:prstGeom>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4D850F88-3DA0-40FA-A31E-9F0D1D4345ED}"/>
              </a:ext>
            </a:extLst>
          </p:cNvPr>
          <p:cNvCxnSpPr>
            <a:cxnSpLocks/>
            <a:stCxn id="8" idx="3"/>
          </p:cNvCxnSpPr>
          <p:nvPr/>
        </p:nvCxnSpPr>
        <p:spPr>
          <a:xfrm flipH="1">
            <a:off x="4529651" y="4794586"/>
            <a:ext cx="1189818" cy="970671"/>
          </a:xfrm>
          <a:prstGeom prst="line">
            <a:avLst/>
          </a:prstGeom>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6A917623-3789-4699-A78C-F4D3644B6FCD}"/>
              </a:ext>
            </a:extLst>
          </p:cNvPr>
          <p:cNvCxnSpPr/>
          <p:nvPr/>
        </p:nvCxnSpPr>
        <p:spPr>
          <a:xfrm>
            <a:off x="6982119" y="4957339"/>
            <a:ext cx="550981" cy="970671"/>
          </a:xfrm>
          <a:prstGeom prst="line">
            <a:avLst/>
          </a:prstGeom>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44CDA83D-E93F-42FB-A577-C131B844F375}"/>
              </a:ext>
            </a:extLst>
          </p:cNvPr>
          <p:cNvCxnSpPr>
            <a:cxnSpLocks/>
            <a:endCxn id="7" idx="6"/>
          </p:cNvCxnSpPr>
          <p:nvPr/>
        </p:nvCxnSpPr>
        <p:spPr>
          <a:xfrm>
            <a:off x="7693635" y="4408699"/>
            <a:ext cx="2069197" cy="32956"/>
          </a:xfrm>
          <a:prstGeom prst="line">
            <a:avLst/>
          </a:prstGeom>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EAE2CA-7996-4EE2-9383-A1F372D0B1B7}"/>
              </a:ext>
            </a:extLst>
          </p:cNvPr>
          <p:cNvCxnSpPr/>
          <p:nvPr/>
        </p:nvCxnSpPr>
        <p:spPr>
          <a:xfrm flipV="1">
            <a:off x="6982119" y="2922344"/>
            <a:ext cx="445477" cy="923647"/>
          </a:xfrm>
          <a:prstGeom prst="line">
            <a:avLst/>
          </a:prstGeom>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79AE77ED-E833-4977-B56B-6C826321884A}"/>
              </a:ext>
            </a:extLst>
          </p:cNvPr>
          <p:cNvSpPr txBox="1"/>
          <p:nvPr/>
        </p:nvSpPr>
        <p:spPr>
          <a:xfrm>
            <a:off x="4383189" y="3056873"/>
            <a:ext cx="2821668" cy="400110"/>
          </a:xfrm>
          <a:prstGeom prst="rect">
            <a:avLst/>
          </a:prstGeom>
          <a:noFill/>
          <a:ln>
            <a:solidFill>
              <a:schemeClr val="bg1"/>
            </a:solidFill>
          </a:ln>
        </p:spPr>
        <p:txBody>
          <a:bodyPr wrap="square" rtlCol="0">
            <a:spAutoFit/>
          </a:bodyPr>
          <a:lstStyle/>
          <a:p>
            <a:r>
              <a:rPr lang="cy-GB" sz="2000" dirty="0">
                <a:latin typeface="Arial" panose="020B0604020202020204" pitchFamily="34" charset="0"/>
                <a:cs typeface="Arial" panose="020B0604020202020204" pitchFamily="34" charset="0"/>
              </a:rPr>
              <a:t>Rhag-ymwybyddiaeth</a:t>
            </a:r>
          </a:p>
        </p:txBody>
      </p:sp>
      <p:sp>
        <p:nvSpPr>
          <p:cNvPr id="21" name="TextBox 20">
            <a:extLst>
              <a:ext uri="{FF2B5EF4-FFF2-40B4-BE49-F238E27FC236}">
                <a16:creationId xmlns:a16="http://schemas.microsoft.com/office/drawing/2014/main" id="{48719839-BA39-4349-A0B5-595FC57DE242}"/>
              </a:ext>
            </a:extLst>
          </p:cNvPr>
          <p:cNvSpPr txBox="1"/>
          <p:nvPr/>
        </p:nvSpPr>
        <p:spPr>
          <a:xfrm>
            <a:off x="7358397" y="3571313"/>
            <a:ext cx="2152358" cy="400110"/>
          </a:xfrm>
          <a:prstGeom prst="rect">
            <a:avLst/>
          </a:prstGeom>
          <a:noFill/>
          <a:ln>
            <a:solidFill>
              <a:schemeClr val="bg1"/>
            </a:solidFill>
          </a:ln>
        </p:spPr>
        <p:txBody>
          <a:bodyPr wrap="square" rtlCol="0">
            <a:spAutoFit/>
          </a:bodyPr>
          <a:lstStyle/>
          <a:p>
            <a:r>
              <a:rPr lang="cy-GB" sz="2000" dirty="0">
                <a:latin typeface="Arial" panose="020B0604020202020204" pitchFamily="34" charset="0"/>
                <a:cs typeface="Arial" panose="020B0604020202020204" pitchFamily="34" charset="0"/>
              </a:rPr>
              <a:t>Myfyrio</a:t>
            </a:r>
          </a:p>
        </p:txBody>
      </p:sp>
      <p:sp>
        <p:nvSpPr>
          <p:cNvPr id="26" name="TextBox 25">
            <a:extLst>
              <a:ext uri="{FF2B5EF4-FFF2-40B4-BE49-F238E27FC236}">
                <a16:creationId xmlns:a16="http://schemas.microsoft.com/office/drawing/2014/main" id="{1ABA598A-BB39-4F53-B91B-EE4838E642F6}"/>
              </a:ext>
            </a:extLst>
          </p:cNvPr>
          <p:cNvSpPr txBox="1"/>
          <p:nvPr/>
        </p:nvSpPr>
        <p:spPr>
          <a:xfrm>
            <a:off x="7410998" y="4746017"/>
            <a:ext cx="2069197" cy="400110"/>
          </a:xfrm>
          <a:prstGeom prst="rect">
            <a:avLst/>
          </a:prstGeom>
          <a:noFill/>
          <a:ln>
            <a:solidFill>
              <a:schemeClr val="bg1"/>
            </a:solidFill>
          </a:ln>
        </p:spPr>
        <p:txBody>
          <a:bodyPr wrap="square" rtlCol="0">
            <a:spAutoFit/>
          </a:bodyPr>
          <a:lstStyle/>
          <a:p>
            <a:r>
              <a:rPr lang="cy-GB" sz="2000" dirty="0">
                <a:latin typeface="Arial" panose="020B0604020202020204" pitchFamily="34" charset="0"/>
                <a:cs typeface="Arial" panose="020B0604020202020204" pitchFamily="34" charset="0"/>
              </a:rPr>
              <a:t>Y Penderfyniad</a:t>
            </a:r>
          </a:p>
        </p:txBody>
      </p:sp>
      <p:sp>
        <p:nvSpPr>
          <p:cNvPr id="27" name="TextBox 26">
            <a:extLst>
              <a:ext uri="{FF2B5EF4-FFF2-40B4-BE49-F238E27FC236}">
                <a16:creationId xmlns:a16="http://schemas.microsoft.com/office/drawing/2014/main" id="{70D750D0-D84F-429A-8EF5-C3FE33FE2C8B}"/>
              </a:ext>
            </a:extLst>
          </p:cNvPr>
          <p:cNvSpPr txBox="1"/>
          <p:nvPr/>
        </p:nvSpPr>
        <p:spPr>
          <a:xfrm>
            <a:off x="4994119" y="5394258"/>
            <a:ext cx="2546253" cy="400110"/>
          </a:xfrm>
          <a:prstGeom prst="rect">
            <a:avLst/>
          </a:prstGeom>
          <a:noFill/>
        </p:spPr>
        <p:txBody>
          <a:bodyPr wrap="square" rtlCol="0">
            <a:spAutoFit/>
          </a:bodyPr>
          <a:lstStyle/>
          <a:p>
            <a:r>
              <a:rPr lang="cy-GB" sz="2000" dirty="0">
                <a:latin typeface="Arial" panose="020B0604020202020204" pitchFamily="34" charset="0"/>
                <a:cs typeface="Arial" panose="020B0604020202020204" pitchFamily="34" charset="0"/>
              </a:rPr>
              <a:t>Newid Gweithredol</a:t>
            </a:r>
          </a:p>
        </p:txBody>
      </p:sp>
      <p:sp>
        <p:nvSpPr>
          <p:cNvPr id="28" name="TextBox 27">
            <a:extLst>
              <a:ext uri="{FF2B5EF4-FFF2-40B4-BE49-F238E27FC236}">
                <a16:creationId xmlns:a16="http://schemas.microsoft.com/office/drawing/2014/main" id="{A6EFF357-2D26-4DEE-8FE9-7F0B3738C3A4}"/>
              </a:ext>
            </a:extLst>
          </p:cNvPr>
          <p:cNvSpPr txBox="1"/>
          <p:nvPr/>
        </p:nvSpPr>
        <p:spPr>
          <a:xfrm>
            <a:off x="3242462" y="4033661"/>
            <a:ext cx="2060915" cy="461665"/>
          </a:xfrm>
          <a:prstGeom prst="rect">
            <a:avLst/>
          </a:prstGeom>
          <a:noFill/>
        </p:spPr>
        <p:txBody>
          <a:bodyPr wrap="square" rtlCol="0">
            <a:spAutoFit/>
          </a:bodyPr>
          <a:lstStyle/>
          <a:p>
            <a:r>
              <a:rPr lang="cy-GB" sz="2400" dirty="0">
                <a:latin typeface="Arial" panose="020B0604020202020204" pitchFamily="34" charset="0"/>
                <a:cs typeface="Arial" panose="020B0604020202020204" pitchFamily="34" charset="0"/>
              </a:rPr>
              <a:t>Cynnal</a:t>
            </a:r>
          </a:p>
        </p:txBody>
      </p:sp>
      <p:cxnSp>
        <p:nvCxnSpPr>
          <p:cNvPr id="35" name="Straight Arrow Connector 34">
            <a:extLst>
              <a:ext uri="{FF2B5EF4-FFF2-40B4-BE49-F238E27FC236}">
                <a16:creationId xmlns:a16="http://schemas.microsoft.com/office/drawing/2014/main" id="{B6C70326-10C7-425F-B1BA-F9C06151B29D}"/>
              </a:ext>
            </a:extLst>
          </p:cNvPr>
          <p:cNvCxnSpPr>
            <a:cxnSpLocks/>
          </p:cNvCxnSpPr>
          <p:nvPr/>
        </p:nvCxnSpPr>
        <p:spPr>
          <a:xfrm>
            <a:off x="2306956" y="4387598"/>
            <a:ext cx="0" cy="675679"/>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37" name="Straight Connector 36">
            <a:extLst>
              <a:ext uri="{FF2B5EF4-FFF2-40B4-BE49-F238E27FC236}">
                <a16:creationId xmlns:a16="http://schemas.microsoft.com/office/drawing/2014/main" id="{89943980-B158-4746-852C-AFAE553AE5FA}"/>
              </a:ext>
            </a:extLst>
          </p:cNvPr>
          <p:cNvCxnSpPr>
            <a:cxnSpLocks/>
          </p:cNvCxnSpPr>
          <p:nvPr/>
        </p:nvCxnSpPr>
        <p:spPr>
          <a:xfrm>
            <a:off x="2306956" y="4387598"/>
            <a:ext cx="590843" cy="21101"/>
          </a:xfrm>
          <a:prstGeom prst="line">
            <a:avLst/>
          </a:prstGeom>
          <a:ln w="28575"/>
        </p:spPr>
        <p:style>
          <a:lnRef idx="1">
            <a:schemeClr val="dk1"/>
          </a:lnRef>
          <a:fillRef idx="0">
            <a:schemeClr val="dk1"/>
          </a:fillRef>
          <a:effectRef idx="0">
            <a:schemeClr val="dk1"/>
          </a:effectRef>
          <a:fontRef idx="minor">
            <a:schemeClr val="tx1"/>
          </a:fontRef>
        </p:style>
      </p:cxnSp>
      <p:cxnSp>
        <p:nvCxnSpPr>
          <p:cNvPr id="39" name="Straight Arrow Connector 38">
            <a:extLst>
              <a:ext uri="{FF2B5EF4-FFF2-40B4-BE49-F238E27FC236}">
                <a16:creationId xmlns:a16="http://schemas.microsoft.com/office/drawing/2014/main" id="{3846C6C7-DF0F-47B4-90AE-CB310653A2A9}"/>
              </a:ext>
            </a:extLst>
          </p:cNvPr>
          <p:cNvCxnSpPr/>
          <p:nvPr/>
        </p:nvCxnSpPr>
        <p:spPr>
          <a:xfrm>
            <a:off x="6982119" y="3314194"/>
            <a:ext cx="445477" cy="165152"/>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41" name="Straight Arrow Connector 40">
            <a:extLst>
              <a:ext uri="{FF2B5EF4-FFF2-40B4-BE49-F238E27FC236}">
                <a16:creationId xmlns:a16="http://schemas.microsoft.com/office/drawing/2014/main" id="{2012754F-08EF-490E-A5FD-10E7BCCB78C2}"/>
              </a:ext>
            </a:extLst>
          </p:cNvPr>
          <p:cNvCxnSpPr>
            <a:cxnSpLocks/>
          </p:cNvCxnSpPr>
          <p:nvPr/>
        </p:nvCxnSpPr>
        <p:spPr>
          <a:xfrm flipH="1">
            <a:off x="8975042" y="4151052"/>
            <a:ext cx="196947" cy="545865"/>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44" name="Straight Arrow Connector 43">
            <a:extLst>
              <a:ext uri="{FF2B5EF4-FFF2-40B4-BE49-F238E27FC236}">
                <a16:creationId xmlns:a16="http://schemas.microsoft.com/office/drawing/2014/main" id="{5ADFFF29-48F5-411F-855A-AEC86F8514BC}"/>
              </a:ext>
            </a:extLst>
          </p:cNvPr>
          <p:cNvCxnSpPr/>
          <p:nvPr/>
        </p:nvCxnSpPr>
        <p:spPr>
          <a:xfrm flipH="1">
            <a:off x="7089971" y="5210557"/>
            <a:ext cx="443129" cy="225084"/>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46" name="Straight Arrow Connector 45">
            <a:extLst>
              <a:ext uri="{FF2B5EF4-FFF2-40B4-BE49-F238E27FC236}">
                <a16:creationId xmlns:a16="http://schemas.microsoft.com/office/drawing/2014/main" id="{0C080F73-4A30-4DCA-9367-B502CE8B9880}"/>
              </a:ext>
            </a:extLst>
          </p:cNvPr>
          <p:cNvCxnSpPr/>
          <p:nvPr/>
        </p:nvCxnSpPr>
        <p:spPr>
          <a:xfrm flipH="1" flipV="1">
            <a:off x="4754734" y="4957339"/>
            <a:ext cx="288385" cy="478302"/>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48" name="TextBox 47">
            <a:extLst>
              <a:ext uri="{FF2B5EF4-FFF2-40B4-BE49-F238E27FC236}">
                <a16:creationId xmlns:a16="http://schemas.microsoft.com/office/drawing/2014/main" id="{B646BCF1-DFE2-4667-9547-EEFA7A8F1769}"/>
              </a:ext>
            </a:extLst>
          </p:cNvPr>
          <p:cNvSpPr txBox="1"/>
          <p:nvPr/>
        </p:nvSpPr>
        <p:spPr>
          <a:xfrm>
            <a:off x="1745674" y="5063277"/>
            <a:ext cx="1032540" cy="369332"/>
          </a:xfrm>
          <a:prstGeom prst="rect">
            <a:avLst/>
          </a:prstGeom>
          <a:solidFill>
            <a:srgbClr val="00B0F0"/>
          </a:solidFill>
        </p:spPr>
        <p:txBody>
          <a:bodyPr wrap="square" rtlCol="0">
            <a:spAutoFit/>
          </a:bodyPr>
          <a:lstStyle/>
          <a:p>
            <a:pPr algn="ctr"/>
            <a:r>
              <a:rPr lang="cy-GB" b="1" dirty="0">
                <a:latin typeface="Arial" panose="020B0604020202020204" pitchFamily="34" charset="0"/>
                <a:cs typeface="Arial" panose="020B0604020202020204" pitchFamily="34" charset="0"/>
              </a:rPr>
              <a:t>Gadael</a:t>
            </a:r>
          </a:p>
        </p:txBody>
      </p:sp>
    </p:spTree>
    <p:extLst>
      <p:ext uri="{BB962C8B-B14F-4D97-AF65-F5344CB8AC3E}">
        <p14:creationId xmlns:p14="http://schemas.microsoft.com/office/powerpoint/2010/main" val="30601530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70B44-7426-432C-B3E3-82834CB99224}"/>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Transtheoretical Model of Change</a:t>
            </a:r>
          </a:p>
        </p:txBody>
      </p:sp>
      <p:sp>
        <p:nvSpPr>
          <p:cNvPr id="7" name="Oval 6">
            <a:extLst>
              <a:ext uri="{FF2B5EF4-FFF2-40B4-BE49-F238E27FC236}">
                <a16:creationId xmlns:a16="http://schemas.microsoft.com/office/drawing/2014/main" id="{B9EDB249-3437-46F1-BFF9-20D74A9085F8}"/>
              </a:ext>
            </a:extLst>
          </p:cNvPr>
          <p:cNvSpPr/>
          <p:nvPr/>
        </p:nvSpPr>
        <p:spPr>
          <a:xfrm>
            <a:off x="2897799" y="2847185"/>
            <a:ext cx="6865033" cy="318893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52342587-5A02-41D3-BA0F-8EAEF62934AB}"/>
              </a:ext>
            </a:extLst>
          </p:cNvPr>
          <p:cNvSpPr/>
          <p:nvPr/>
        </p:nvSpPr>
        <p:spPr>
          <a:xfrm>
            <a:off x="5387782" y="3845991"/>
            <a:ext cx="2264898" cy="1111348"/>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9A479EC6-E932-44D3-A7D9-F97907BF90B5}"/>
              </a:ext>
            </a:extLst>
          </p:cNvPr>
          <p:cNvSpPr txBox="1"/>
          <p:nvPr/>
        </p:nvSpPr>
        <p:spPr>
          <a:xfrm>
            <a:off x="5725405" y="4151052"/>
            <a:ext cx="1702191" cy="584775"/>
          </a:xfrm>
          <a:prstGeom prst="rect">
            <a:avLst/>
          </a:prstGeom>
          <a:noFill/>
        </p:spPr>
        <p:txBody>
          <a:bodyPr wrap="square" rtlCol="0">
            <a:spAutoFit/>
          </a:bodyPr>
          <a:lstStyle/>
          <a:p>
            <a:r>
              <a:rPr lang="en-GB" sz="3200">
                <a:latin typeface="Arial" panose="020B0604020202020204" pitchFamily="34" charset="0"/>
                <a:cs typeface="Arial" panose="020B0604020202020204" pitchFamily="34" charset="0"/>
              </a:rPr>
              <a:t>Relapse</a:t>
            </a:r>
          </a:p>
        </p:txBody>
      </p:sp>
      <p:cxnSp>
        <p:nvCxnSpPr>
          <p:cNvPr id="11" name="Straight Connector 10">
            <a:extLst>
              <a:ext uri="{FF2B5EF4-FFF2-40B4-BE49-F238E27FC236}">
                <a16:creationId xmlns:a16="http://schemas.microsoft.com/office/drawing/2014/main" id="{C7FA315C-189B-41DE-ACAF-44E9B3141846}"/>
              </a:ext>
            </a:extLst>
          </p:cNvPr>
          <p:cNvCxnSpPr>
            <a:cxnSpLocks/>
            <a:stCxn id="8" idx="1"/>
            <a:endCxn id="7" idx="1"/>
          </p:cNvCxnSpPr>
          <p:nvPr/>
        </p:nvCxnSpPr>
        <p:spPr>
          <a:xfrm flipH="1" flipV="1">
            <a:off x="3903160" y="3314194"/>
            <a:ext cx="1816309" cy="694550"/>
          </a:xfrm>
          <a:prstGeom prst="line">
            <a:avLst/>
          </a:prstGeom>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4D850F88-3DA0-40FA-A31E-9F0D1D4345ED}"/>
              </a:ext>
            </a:extLst>
          </p:cNvPr>
          <p:cNvCxnSpPr>
            <a:cxnSpLocks/>
            <a:stCxn id="8" idx="3"/>
          </p:cNvCxnSpPr>
          <p:nvPr/>
        </p:nvCxnSpPr>
        <p:spPr>
          <a:xfrm flipH="1">
            <a:off x="4529651" y="4794586"/>
            <a:ext cx="1189818" cy="970671"/>
          </a:xfrm>
          <a:prstGeom prst="line">
            <a:avLst/>
          </a:prstGeom>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6A917623-3789-4699-A78C-F4D3644B6FCD}"/>
              </a:ext>
            </a:extLst>
          </p:cNvPr>
          <p:cNvCxnSpPr/>
          <p:nvPr/>
        </p:nvCxnSpPr>
        <p:spPr>
          <a:xfrm>
            <a:off x="6982119" y="4957339"/>
            <a:ext cx="550981" cy="970671"/>
          </a:xfrm>
          <a:prstGeom prst="line">
            <a:avLst/>
          </a:prstGeom>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44CDA83D-E93F-42FB-A577-C131B844F375}"/>
              </a:ext>
            </a:extLst>
          </p:cNvPr>
          <p:cNvCxnSpPr>
            <a:cxnSpLocks/>
            <a:endCxn id="7" idx="6"/>
          </p:cNvCxnSpPr>
          <p:nvPr/>
        </p:nvCxnSpPr>
        <p:spPr>
          <a:xfrm>
            <a:off x="7693635" y="4408699"/>
            <a:ext cx="2069197" cy="32956"/>
          </a:xfrm>
          <a:prstGeom prst="line">
            <a:avLst/>
          </a:prstGeom>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EDEAE2CA-7996-4EE2-9383-A1F372D0B1B7}"/>
              </a:ext>
            </a:extLst>
          </p:cNvPr>
          <p:cNvCxnSpPr/>
          <p:nvPr/>
        </p:nvCxnSpPr>
        <p:spPr>
          <a:xfrm flipV="1">
            <a:off x="6982119" y="2922344"/>
            <a:ext cx="445477" cy="923647"/>
          </a:xfrm>
          <a:prstGeom prst="line">
            <a:avLst/>
          </a:prstGeom>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79AE77ED-E833-4977-B56B-6C826321884A}"/>
              </a:ext>
            </a:extLst>
          </p:cNvPr>
          <p:cNvSpPr txBox="1"/>
          <p:nvPr/>
        </p:nvSpPr>
        <p:spPr>
          <a:xfrm>
            <a:off x="4871967" y="3079236"/>
            <a:ext cx="2352745" cy="400110"/>
          </a:xfrm>
          <a:prstGeom prst="rect">
            <a:avLst/>
          </a:prstGeom>
          <a:noFill/>
          <a:ln>
            <a:solidFill>
              <a:schemeClr val="bg1"/>
            </a:solidFill>
          </a:ln>
        </p:spPr>
        <p:txBody>
          <a:bodyPr wrap="square" rtlCol="0">
            <a:spAutoFit/>
          </a:bodyPr>
          <a:lstStyle/>
          <a:p>
            <a:r>
              <a:rPr lang="en-GB" sz="2000">
                <a:latin typeface="Arial" panose="020B0604020202020204" pitchFamily="34" charset="0"/>
                <a:cs typeface="Arial" panose="020B0604020202020204" pitchFamily="34" charset="0"/>
              </a:rPr>
              <a:t>Pre awareness</a:t>
            </a:r>
          </a:p>
        </p:txBody>
      </p:sp>
      <p:sp>
        <p:nvSpPr>
          <p:cNvPr id="21" name="TextBox 20">
            <a:extLst>
              <a:ext uri="{FF2B5EF4-FFF2-40B4-BE49-F238E27FC236}">
                <a16:creationId xmlns:a16="http://schemas.microsoft.com/office/drawing/2014/main" id="{48719839-BA39-4349-A0B5-595FC57DE242}"/>
              </a:ext>
            </a:extLst>
          </p:cNvPr>
          <p:cNvSpPr txBox="1"/>
          <p:nvPr/>
        </p:nvSpPr>
        <p:spPr>
          <a:xfrm>
            <a:off x="7224712" y="3571996"/>
            <a:ext cx="2152358" cy="400110"/>
          </a:xfrm>
          <a:prstGeom prst="rect">
            <a:avLst/>
          </a:prstGeom>
          <a:noFill/>
          <a:ln>
            <a:solidFill>
              <a:schemeClr val="bg1"/>
            </a:solidFill>
          </a:ln>
        </p:spPr>
        <p:txBody>
          <a:bodyPr wrap="square" rtlCol="0">
            <a:spAutoFit/>
          </a:bodyPr>
          <a:lstStyle/>
          <a:p>
            <a:r>
              <a:rPr lang="en-GB" sz="2000">
                <a:latin typeface="Arial" panose="020B0604020202020204" pitchFamily="34" charset="0"/>
                <a:cs typeface="Arial" panose="020B0604020202020204" pitchFamily="34" charset="0"/>
              </a:rPr>
              <a:t>Contemplation</a:t>
            </a:r>
          </a:p>
        </p:txBody>
      </p:sp>
      <p:sp>
        <p:nvSpPr>
          <p:cNvPr id="26" name="TextBox 25">
            <a:extLst>
              <a:ext uri="{FF2B5EF4-FFF2-40B4-BE49-F238E27FC236}">
                <a16:creationId xmlns:a16="http://schemas.microsoft.com/office/drawing/2014/main" id="{1ABA598A-BB39-4F53-B91B-EE4838E642F6}"/>
              </a:ext>
            </a:extLst>
          </p:cNvPr>
          <p:cNvSpPr txBox="1"/>
          <p:nvPr/>
        </p:nvSpPr>
        <p:spPr>
          <a:xfrm>
            <a:off x="7385392" y="4663167"/>
            <a:ext cx="1702191" cy="400110"/>
          </a:xfrm>
          <a:prstGeom prst="rect">
            <a:avLst/>
          </a:prstGeom>
          <a:noFill/>
          <a:ln>
            <a:solidFill>
              <a:schemeClr val="bg1"/>
            </a:solidFill>
          </a:ln>
        </p:spPr>
        <p:txBody>
          <a:bodyPr wrap="square" rtlCol="0">
            <a:spAutoFit/>
          </a:bodyPr>
          <a:lstStyle/>
          <a:p>
            <a:r>
              <a:rPr lang="en-GB" sz="2000">
                <a:latin typeface="Arial" panose="020B0604020202020204" pitchFamily="34" charset="0"/>
                <a:cs typeface="Arial" panose="020B0604020202020204" pitchFamily="34" charset="0"/>
              </a:rPr>
              <a:t>The Decision</a:t>
            </a:r>
          </a:p>
        </p:txBody>
      </p:sp>
      <p:sp>
        <p:nvSpPr>
          <p:cNvPr id="27" name="TextBox 26">
            <a:extLst>
              <a:ext uri="{FF2B5EF4-FFF2-40B4-BE49-F238E27FC236}">
                <a16:creationId xmlns:a16="http://schemas.microsoft.com/office/drawing/2014/main" id="{70D750D0-D84F-429A-8EF5-C3FE33FE2C8B}"/>
              </a:ext>
            </a:extLst>
          </p:cNvPr>
          <p:cNvSpPr txBox="1"/>
          <p:nvPr/>
        </p:nvSpPr>
        <p:spPr>
          <a:xfrm>
            <a:off x="5106427" y="5210557"/>
            <a:ext cx="2118285"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Active Change</a:t>
            </a:r>
          </a:p>
        </p:txBody>
      </p:sp>
      <p:sp>
        <p:nvSpPr>
          <p:cNvPr id="28" name="TextBox 27">
            <a:extLst>
              <a:ext uri="{FF2B5EF4-FFF2-40B4-BE49-F238E27FC236}">
                <a16:creationId xmlns:a16="http://schemas.microsoft.com/office/drawing/2014/main" id="{A6EFF357-2D26-4DEE-8FE9-7F0B3738C3A4}"/>
              </a:ext>
            </a:extLst>
          </p:cNvPr>
          <p:cNvSpPr txBox="1"/>
          <p:nvPr/>
        </p:nvSpPr>
        <p:spPr>
          <a:xfrm>
            <a:off x="3242462" y="4033661"/>
            <a:ext cx="2060915" cy="461665"/>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Maintenance</a:t>
            </a:r>
          </a:p>
        </p:txBody>
      </p:sp>
      <p:cxnSp>
        <p:nvCxnSpPr>
          <p:cNvPr id="35" name="Straight Arrow Connector 34">
            <a:extLst>
              <a:ext uri="{FF2B5EF4-FFF2-40B4-BE49-F238E27FC236}">
                <a16:creationId xmlns:a16="http://schemas.microsoft.com/office/drawing/2014/main" id="{B6C70326-10C7-425F-B1BA-F9C06151B29D}"/>
              </a:ext>
            </a:extLst>
          </p:cNvPr>
          <p:cNvCxnSpPr>
            <a:cxnSpLocks/>
          </p:cNvCxnSpPr>
          <p:nvPr/>
        </p:nvCxnSpPr>
        <p:spPr>
          <a:xfrm>
            <a:off x="2306956" y="4387598"/>
            <a:ext cx="0" cy="675679"/>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37" name="Straight Connector 36">
            <a:extLst>
              <a:ext uri="{FF2B5EF4-FFF2-40B4-BE49-F238E27FC236}">
                <a16:creationId xmlns:a16="http://schemas.microsoft.com/office/drawing/2014/main" id="{89943980-B158-4746-852C-AFAE553AE5FA}"/>
              </a:ext>
            </a:extLst>
          </p:cNvPr>
          <p:cNvCxnSpPr>
            <a:cxnSpLocks/>
          </p:cNvCxnSpPr>
          <p:nvPr/>
        </p:nvCxnSpPr>
        <p:spPr>
          <a:xfrm>
            <a:off x="2306956" y="4387598"/>
            <a:ext cx="590843" cy="21101"/>
          </a:xfrm>
          <a:prstGeom prst="line">
            <a:avLst/>
          </a:prstGeom>
          <a:ln w="28575"/>
        </p:spPr>
        <p:style>
          <a:lnRef idx="1">
            <a:schemeClr val="dk1"/>
          </a:lnRef>
          <a:fillRef idx="0">
            <a:schemeClr val="dk1"/>
          </a:fillRef>
          <a:effectRef idx="0">
            <a:schemeClr val="dk1"/>
          </a:effectRef>
          <a:fontRef idx="minor">
            <a:schemeClr val="tx1"/>
          </a:fontRef>
        </p:style>
      </p:cxnSp>
      <p:cxnSp>
        <p:nvCxnSpPr>
          <p:cNvPr id="39" name="Straight Arrow Connector 38">
            <a:extLst>
              <a:ext uri="{FF2B5EF4-FFF2-40B4-BE49-F238E27FC236}">
                <a16:creationId xmlns:a16="http://schemas.microsoft.com/office/drawing/2014/main" id="{3846C6C7-DF0F-47B4-90AE-CB310653A2A9}"/>
              </a:ext>
            </a:extLst>
          </p:cNvPr>
          <p:cNvCxnSpPr/>
          <p:nvPr/>
        </p:nvCxnSpPr>
        <p:spPr>
          <a:xfrm>
            <a:off x="6982119" y="3314194"/>
            <a:ext cx="445477" cy="165152"/>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41" name="Straight Arrow Connector 40">
            <a:extLst>
              <a:ext uri="{FF2B5EF4-FFF2-40B4-BE49-F238E27FC236}">
                <a16:creationId xmlns:a16="http://schemas.microsoft.com/office/drawing/2014/main" id="{2012754F-08EF-490E-A5FD-10E7BCCB78C2}"/>
              </a:ext>
            </a:extLst>
          </p:cNvPr>
          <p:cNvCxnSpPr>
            <a:cxnSpLocks/>
          </p:cNvCxnSpPr>
          <p:nvPr/>
        </p:nvCxnSpPr>
        <p:spPr>
          <a:xfrm flipH="1">
            <a:off x="8975042" y="4151052"/>
            <a:ext cx="196947" cy="545865"/>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44" name="Straight Arrow Connector 43">
            <a:extLst>
              <a:ext uri="{FF2B5EF4-FFF2-40B4-BE49-F238E27FC236}">
                <a16:creationId xmlns:a16="http://schemas.microsoft.com/office/drawing/2014/main" id="{5ADFFF29-48F5-411F-855A-AEC86F8514BC}"/>
              </a:ext>
            </a:extLst>
          </p:cNvPr>
          <p:cNvCxnSpPr/>
          <p:nvPr/>
        </p:nvCxnSpPr>
        <p:spPr>
          <a:xfrm flipH="1">
            <a:off x="7089971" y="5210557"/>
            <a:ext cx="443129" cy="225084"/>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46" name="Straight Arrow Connector 45">
            <a:extLst>
              <a:ext uri="{FF2B5EF4-FFF2-40B4-BE49-F238E27FC236}">
                <a16:creationId xmlns:a16="http://schemas.microsoft.com/office/drawing/2014/main" id="{0C080F73-4A30-4DCA-9367-B502CE8B9880}"/>
              </a:ext>
            </a:extLst>
          </p:cNvPr>
          <p:cNvCxnSpPr/>
          <p:nvPr/>
        </p:nvCxnSpPr>
        <p:spPr>
          <a:xfrm flipH="1" flipV="1">
            <a:off x="4754734" y="4957339"/>
            <a:ext cx="288385" cy="478302"/>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48" name="TextBox 47">
            <a:extLst>
              <a:ext uri="{FF2B5EF4-FFF2-40B4-BE49-F238E27FC236}">
                <a16:creationId xmlns:a16="http://schemas.microsoft.com/office/drawing/2014/main" id="{B646BCF1-DFE2-4667-9547-EEFA7A8F1769}"/>
              </a:ext>
            </a:extLst>
          </p:cNvPr>
          <p:cNvSpPr txBox="1"/>
          <p:nvPr/>
        </p:nvSpPr>
        <p:spPr>
          <a:xfrm>
            <a:off x="1927128" y="5063277"/>
            <a:ext cx="851085" cy="369332"/>
          </a:xfrm>
          <a:prstGeom prst="rect">
            <a:avLst/>
          </a:prstGeom>
          <a:solidFill>
            <a:srgbClr val="00B0F0"/>
          </a:solidFill>
        </p:spPr>
        <p:txBody>
          <a:bodyPr wrap="square" rtlCol="0">
            <a:spAutoFit/>
          </a:bodyPr>
          <a:lstStyle/>
          <a:p>
            <a:pPr algn="ctr"/>
            <a:r>
              <a:rPr lang="en-GB" b="1">
                <a:latin typeface="Arial" panose="020B0604020202020204" pitchFamily="34" charset="0"/>
                <a:cs typeface="Arial" panose="020B0604020202020204" pitchFamily="34" charset="0"/>
              </a:rPr>
              <a:t>Exit</a:t>
            </a:r>
          </a:p>
        </p:txBody>
      </p:sp>
    </p:spTree>
    <p:extLst>
      <p:ext uri="{BB962C8B-B14F-4D97-AF65-F5344CB8AC3E}">
        <p14:creationId xmlns:p14="http://schemas.microsoft.com/office/powerpoint/2010/main" val="9237694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25814-96B1-4DA1-B5D3-87BF920C3A0E}"/>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Enghraifft</a:t>
            </a:r>
          </a:p>
        </p:txBody>
      </p:sp>
      <p:sp>
        <p:nvSpPr>
          <p:cNvPr id="5" name="TextBox 4">
            <a:extLst>
              <a:ext uri="{FF2B5EF4-FFF2-40B4-BE49-F238E27FC236}">
                <a16:creationId xmlns:a16="http://schemas.microsoft.com/office/drawing/2014/main" id="{7DF713DB-0F4D-446B-AE84-3B66EA6C31C1}"/>
              </a:ext>
            </a:extLst>
          </p:cNvPr>
          <p:cNvSpPr txBox="1"/>
          <p:nvPr/>
        </p:nvSpPr>
        <p:spPr>
          <a:xfrm>
            <a:off x="990104" y="2448343"/>
            <a:ext cx="10522634" cy="3693319"/>
          </a:xfrm>
          <a:prstGeom prst="rect">
            <a:avLst/>
          </a:prstGeom>
          <a:noFill/>
        </p:spPr>
        <p:txBody>
          <a:bodyPr wrap="square" rtlCol="0">
            <a:spAutoFit/>
          </a:bodyPr>
          <a:lstStyle/>
          <a:p>
            <a:r>
              <a:rPr lang="cy-GB" dirty="0">
                <a:solidFill>
                  <a:srgbClr val="FF0000"/>
                </a:solidFill>
                <a:latin typeface="Arial" panose="020B0604020202020204" pitchFamily="34" charset="0"/>
                <a:cs typeface="Arial" panose="020B0604020202020204" pitchFamily="34" charset="0"/>
              </a:rPr>
              <a:t>Rhagfyfyrio     </a:t>
            </a:r>
            <a:r>
              <a:rPr lang="cy-GB" dirty="0">
                <a:latin typeface="Arial" panose="020B0604020202020204" pitchFamily="34" charset="0"/>
                <a:cs typeface="Arial" panose="020B0604020202020204" pitchFamily="34" charset="0"/>
              </a:rPr>
              <a:t> -  ‘Rwy’n iawn’                        Nid oes gan y disgybl unrhyw fwriad o newid/nid yw’n      </a:t>
            </a:r>
          </a:p>
          <a:p>
            <a:r>
              <a:rPr lang="cy-GB" dirty="0">
                <a:latin typeface="Arial" panose="020B0604020202020204" pitchFamily="34" charset="0"/>
                <a:cs typeface="Arial" panose="020B0604020202020204" pitchFamily="34" charset="0"/>
              </a:rPr>
              <a:t>                                                                       ymwybodol o broblem         </a:t>
            </a:r>
          </a:p>
          <a:p>
            <a:endParaRPr lang="cy-GB" dirty="0">
              <a:latin typeface="Arial" panose="020B0604020202020204" pitchFamily="34" charset="0"/>
              <a:cs typeface="Arial" panose="020B0604020202020204" pitchFamily="34" charset="0"/>
            </a:endParaRPr>
          </a:p>
          <a:p>
            <a:r>
              <a:rPr lang="cy-GB" dirty="0">
                <a:solidFill>
                  <a:srgbClr val="FF0000"/>
                </a:solidFill>
                <a:latin typeface="Arial" panose="020B0604020202020204" pitchFamily="34" charset="0"/>
                <a:cs typeface="Arial" panose="020B0604020202020204" pitchFamily="34" charset="0"/>
              </a:rPr>
              <a:t>Myfyrio</a:t>
            </a:r>
            <a:r>
              <a:rPr lang="cy-GB" dirty="0">
                <a:latin typeface="Arial" panose="020B0604020202020204" pitchFamily="34" charset="0"/>
                <a:cs typeface="Arial" panose="020B0604020202020204" pitchFamily="34" charset="0"/>
              </a:rPr>
              <a:t>             -  </a:t>
            </a:r>
            <a:r>
              <a:rPr lang="cy-GB" dirty="0" err="1">
                <a:latin typeface="Arial" panose="020B0604020202020204" pitchFamily="34" charset="0"/>
                <a:cs typeface="Arial" panose="020B0604020202020204" pitchFamily="34" charset="0"/>
              </a:rPr>
              <a:t>‘Dwi</a:t>
            </a:r>
            <a:r>
              <a:rPr lang="cy-GB" dirty="0">
                <a:latin typeface="Arial" panose="020B0604020202020204" pitchFamily="34" charset="0"/>
                <a:cs typeface="Arial" panose="020B0604020202020204" pitchFamily="34" charset="0"/>
              </a:rPr>
              <a:t> ddim yn gwybod’         Disgybl yn meddwl bod ganddi/ganddo broblem. </a:t>
            </a:r>
          </a:p>
          <a:p>
            <a:r>
              <a:rPr lang="cy-GB" dirty="0">
                <a:latin typeface="Arial" panose="020B0604020202020204" pitchFamily="34" charset="0"/>
                <a:cs typeface="Arial" panose="020B0604020202020204" pitchFamily="34" charset="0"/>
              </a:rPr>
              <a:t>                                                                       Gwrthdaro o ran eisiau newid</a:t>
            </a:r>
          </a:p>
          <a:p>
            <a:r>
              <a:rPr lang="cy-GB" dirty="0">
                <a:latin typeface="Arial" panose="020B0604020202020204" pitchFamily="34" charset="0"/>
                <a:cs typeface="Arial" panose="020B0604020202020204" pitchFamily="34" charset="0"/>
              </a:rPr>
              <a:t>     </a:t>
            </a:r>
          </a:p>
          <a:p>
            <a:r>
              <a:rPr lang="cy-GB" dirty="0">
                <a:solidFill>
                  <a:srgbClr val="FF0000"/>
                </a:solidFill>
                <a:latin typeface="Arial" panose="020B0604020202020204" pitchFamily="34" charset="0"/>
                <a:cs typeface="Arial" panose="020B0604020202020204" pitchFamily="34" charset="0"/>
              </a:rPr>
              <a:t>Penderfynu</a:t>
            </a:r>
            <a:r>
              <a:rPr lang="cy-GB" dirty="0">
                <a:latin typeface="Arial" panose="020B0604020202020204" pitchFamily="34" charset="0"/>
                <a:cs typeface="Arial" panose="020B0604020202020204" pitchFamily="34" charset="0"/>
              </a:rPr>
              <a:t>      -  </a:t>
            </a:r>
            <a:r>
              <a:rPr lang="cy-GB" dirty="0" err="1">
                <a:latin typeface="Arial" panose="020B0604020202020204" pitchFamily="34" charset="0"/>
                <a:cs typeface="Arial" panose="020B0604020202020204" pitchFamily="34" charset="0"/>
              </a:rPr>
              <a:t>‘Dwi</a:t>
            </a:r>
            <a:r>
              <a:rPr lang="cy-GB" dirty="0">
                <a:latin typeface="Arial" panose="020B0604020202020204" pitchFamily="34" charset="0"/>
                <a:cs typeface="Arial" panose="020B0604020202020204" pitchFamily="34" charset="0"/>
              </a:rPr>
              <a:t> wedi penderfynu’        Penderfynu p’un ai i newid neu i barhau fel ag o’r blaen. </a:t>
            </a:r>
          </a:p>
          <a:p>
            <a:r>
              <a:rPr lang="cy-GB" dirty="0">
                <a:latin typeface="Arial" panose="020B0604020202020204" pitchFamily="34" charset="0"/>
                <a:cs typeface="Arial" panose="020B0604020202020204" pitchFamily="34" charset="0"/>
              </a:rPr>
              <a:t>                                                                       Dechrau cael strategaeth</a:t>
            </a:r>
          </a:p>
          <a:p>
            <a:endParaRPr lang="cy-GB" dirty="0">
              <a:latin typeface="Arial" panose="020B0604020202020204" pitchFamily="34" charset="0"/>
              <a:cs typeface="Arial" panose="020B0604020202020204" pitchFamily="34" charset="0"/>
            </a:endParaRPr>
          </a:p>
          <a:p>
            <a:r>
              <a:rPr lang="cy-GB" dirty="0">
                <a:solidFill>
                  <a:srgbClr val="FF0000"/>
                </a:solidFill>
                <a:latin typeface="Arial" panose="020B0604020202020204" pitchFamily="34" charset="0"/>
                <a:cs typeface="Arial" panose="020B0604020202020204" pitchFamily="34" charset="0"/>
              </a:rPr>
              <a:t>Gweithredu      </a:t>
            </a:r>
            <a:r>
              <a:rPr lang="cy-GB" dirty="0">
                <a:latin typeface="Arial" panose="020B0604020202020204" pitchFamily="34" charset="0"/>
                <a:cs typeface="Arial" panose="020B0604020202020204" pitchFamily="34" charset="0"/>
              </a:rPr>
              <a:t>-   ‘Fy ngham 1</a:t>
            </a:r>
            <a:r>
              <a:rPr lang="cy-GB" baseline="30000" dirty="0">
                <a:latin typeface="Arial" panose="020B0604020202020204" pitchFamily="34" charset="0"/>
                <a:cs typeface="Arial" panose="020B0604020202020204" pitchFamily="34" charset="0"/>
              </a:rPr>
              <a:t>af</a:t>
            </a:r>
            <a:r>
              <a:rPr lang="cy-GB" dirty="0">
                <a:latin typeface="Arial" panose="020B0604020202020204" pitchFamily="34" charset="0"/>
                <a:cs typeface="Arial" panose="020B0604020202020204" pitchFamily="34" charset="0"/>
              </a:rPr>
              <a:t>…’                Rhoi’r penderfyniad ar waith, cychwyn newid o ran </a:t>
            </a:r>
          </a:p>
          <a:p>
            <a:r>
              <a:rPr lang="cy-GB" dirty="0">
                <a:latin typeface="Arial" panose="020B0604020202020204" pitchFamily="34" charset="0"/>
                <a:cs typeface="Arial" panose="020B0604020202020204" pitchFamily="34" charset="0"/>
              </a:rPr>
              <a:t>                                                                       ymddygiad, ond gallai lithro’n ôl  </a:t>
            </a:r>
          </a:p>
          <a:p>
            <a:endParaRPr lang="cy-GB" dirty="0">
              <a:latin typeface="Arial" panose="020B0604020202020204" pitchFamily="34" charset="0"/>
              <a:cs typeface="Arial" panose="020B0604020202020204" pitchFamily="34" charset="0"/>
            </a:endParaRPr>
          </a:p>
          <a:p>
            <a:r>
              <a:rPr lang="cy-GB" dirty="0">
                <a:solidFill>
                  <a:srgbClr val="FF0000"/>
                </a:solidFill>
                <a:latin typeface="Arial" panose="020B0604020202020204" pitchFamily="34" charset="0"/>
                <a:cs typeface="Arial" panose="020B0604020202020204" pitchFamily="34" charset="0"/>
              </a:rPr>
              <a:t>Cynnal </a:t>
            </a:r>
            <a:r>
              <a:rPr lang="cy-GB" dirty="0">
                <a:latin typeface="Arial" panose="020B0604020202020204" pitchFamily="34" charset="0"/>
                <a:cs typeface="Arial" panose="020B0604020202020204" pitchFamily="34" charset="0"/>
              </a:rPr>
              <a:t>            -   ‘Ar y ffordd’                        Mae newid wedi’i gyflawni ac mae’n bwysig ei gynnal</a:t>
            </a:r>
            <a:endParaRPr lang="cy-GB" dirty="0"/>
          </a:p>
        </p:txBody>
      </p:sp>
    </p:spTree>
    <p:extLst>
      <p:ext uri="{BB962C8B-B14F-4D97-AF65-F5344CB8AC3E}">
        <p14:creationId xmlns:p14="http://schemas.microsoft.com/office/powerpoint/2010/main" val="8181462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25814-96B1-4DA1-B5D3-87BF920C3A0E}"/>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Example</a:t>
            </a:r>
          </a:p>
        </p:txBody>
      </p:sp>
      <p:sp>
        <p:nvSpPr>
          <p:cNvPr id="5" name="TextBox 4">
            <a:extLst>
              <a:ext uri="{FF2B5EF4-FFF2-40B4-BE49-F238E27FC236}">
                <a16:creationId xmlns:a16="http://schemas.microsoft.com/office/drawing/2014/main" id="{7DF713DB-0F4D-446B-AE84-3B66EA6C31C1}"/>
              </a:ext>
            </a:extLst>
          </p:cNvPr>
          <p:cNvSpPr txBox="1"/>
          <p:nvPr/>
        </p:nvSpPr>
        <p:spPr>
          <a:xfrm>
            <a:off x="990104" y="2448343"/>
            <a:ext cx="10522634" cy="3693319"/>
          </a:xfrm>
          <a:prstGeom prst="rect">
            <a:avLst/>
          </a:prstGeom>
          <a:noFill/>
        </p:spPr>
        <p:txBody>
          <a:bodyPr wrap="square" rtlCol="0">
            <a:spAutoFit/>
          </a:bodyPr>
          <a:lstStyle/>
          <a:p>
            <a:r>
              <a:rPr lang="en-GB" dirty="0">
                <a:solidFill>
                  <a:srgbClr val="FF0000"/>
                </a:solidFill>
                <a:latin typeface="Arial" panose="020B0604020202020204" pitchFamily="34" charset="0"/>
                <a:cs typeface="Arial" panose="020B0604020202020204" pitchFamily="34" charset="0"/>
              </a:rPr>
              <a:t>Precontemplation</a:t>
            </a:r>
            <a:r>
              <a:rPr lang="en-GB" dirty="0">
                <a:latin typeface="Arial" panose="020B0604020202020204" pitchFamily="34" charset="0"/>
                <a:cs typeface="Arial" panose="020B0604020202020204" pitchFamily="34" charset="0"/>
              </a:rPr>
              <a:t> -  ‘I’m okay’                         Pupil has no intention of changing/unaware of a problem         </a:t>
            </a:r>
          </a:p>
          <a:p>
            <a:endParaRPr lang="en-GB">
              <a:latin typeface="Arial" panose="020B0604020202020204" pitchFamily="34" charset="0"/>
              <a:cs typeface="Arial" panose="020B0604020202020204" pitchFamily="34" charset="0"/>
            </a:endParaRPr>
          </a:p>
          <a:p>
            <a:r>
              <a:rPr lang="en-GB" dirty="0">
                <a:solidFill>
                  <a:srgbClr val="FF0000"/>
                </a:solidFill>
                <a:latin typeface="Arial" panose="020B0604020202020204" pitchFamily="34" charset="0"/>
                <a:cs typeface="Arial" panose="020B0604020202020204" pitchFamily="34" charset="0"/>
              </a:rPr>
              <a:t>Contemplation</a:t>
            </a:r>
            <a:r>
              <a:rPr lang="en-GB" dirty="0">
                <a:latin typeface="Arial" panose="020B0604020202020204" pitchFamily="34" charset="0"/>
                <a:cs typeface="Arial" panose="020B0604020202020204" pitchFamily="34" charset="0"/>
              </a:rPr>
              <a:t>      -  ‘I don’t know’                   Pupil thinks she/he has a problem. Conflict in wanting to</a:t>
            </a:r>
          </a:p>
          <a:p>
            <a:r>
              <a:rPr lang="en-GB" dirty="0">
                <a:latin typeface="Arial" panose="020B0604020202020204" pitchFamily="34" charset="0"/>
                <a:cs typeface="Arial" panose="020B0604020202020204" pitchFamily="34" charset="0"/>
              </a:rPr>
              <a:t>                                                                         change</a:t>
            </a:r>
          </a:p>
          <a:p>
            <a:r>
              <a:rPr lang="en-GB">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 </a:t>
            </a:r>
            <a:r>
              <a:rPr lang="en-GB" dirty="0">
                <a:solidFill>
                  <a:srgbClr val="FF0000"/>
                </a:solidFill>
                <a:latin typeface="Arial" panose="020B0604020202020204" pitchFamily="34" charset="0"/>
                <a:cs typeface="Arial" panose="020B0604020202020204" pitchFamily="34" charset="0"/>
              </a:rPr>
              <a:t>Determination</a:t>
            </a:r>
            <a:r>
              <a:rPr lang="en-GB" dirty="0">
                <a:latin typeface="Arial" panose="020B0604020202020204" pitchFamily="34" charset="0"/>
                <a:cs typeface="Arial" panose="020B0604020202020204" pitchFamily="34" charset="0"/>
              </a:rPr>
              <a:t>     -  ‘I’ve decided’                   Decision whether to change or carry on as before. Begin</a:t>
            </a:r>
          </a:p>
          <a:p>
            <a:r>
              <a:rPr lang="en-GB" dirty="0">
                <a:latin typeface="Arial" panose="020B0604020202020204" pitchFamily="34" charset="0"/>
                <a:cs typeface="Arial" panose="020B0604020202020204" pitchFamily="34" charset="0"/>
              </a:rPr>
              <a:t>                                                                        to have a strategy</a:t>
            </a:r>
          </a:p>
          <a:p>
            <a:endParaRPr lang="en-GB">
              <a:latin typeface="Arial" panose="020B0604020202020204" pitchFamily="34" charset="0"/>
              <a:cs typeface="Arial" panose="020B0604020202020204" pitchFamily="34" charset="0"/>
            </a:endParaRPr>
          </a:p>
          <a:p>
            <a:r>
              <a:rPr lang="en-GB" dirty="0">
                <a:solidFill>
                  <a:srgbClr val="FF0000"/>
                </a:solidFill>
                <a:latin typeface="Arial" panose="020B0604020202020204" pitchFamily="34" charset="0"/>
                <a:cs typeface="Arial" panose="020B0604020202020204" pitchFamily="34" charset="0"/>
              </a:rPr>
              <a:t> Action                 </a:t>
            </a:r>
            <a:r>
              <a:rPr lang="en-GB" dirty="0">
                <a:latin typeface="Arial" panose="020B0604020202020204" pitchFamily="34" charset="0"/>
                <a:cs typeface="Arial" panose="020B0604020202020204" pitchFamily="34" charset="0"/>
              </a:rPr>
              <a:t>-   ‘My 1</a:t>
            </a:r>
            <a:r>
              <a:rPr lang="en-GB" baseline="30000" dirty="0">
                <a:latin typeface="Arial" panose="020B0604020202020204" pitchFamily="34" charset="0"/>
                <a:cs typeface="Arial" panose="020B0604020202020204" pitchFamily="34" charset="0"/>
              </a:rPr>
              <a:t>st</a:t>
            </a:r>
            <a:r>
              <a:rPr lang="en-GB" dirty="0">
                <a:latin typeface="Arial" panose="020B0604020202020204" pitchFamily="34" charset="0"/>
                <a:cs typeface="Arial" panose="020B0604020202020204" pitchFamily="34" charset="0"/>
              </a:rPr>
              <a:t> step…’                Decision is put into practice, initiates change in behaviour, </a:t>
            </a:r>
          </a:p>
          <a:p>
            <a:r>
              <a:rPr lang="en-GB" dirty="0">
                <a:latin typeface="Arial" panose="020B0604020202020204" pitchFamily="34" charset="0"/>
                <a:cs typeface="Arial" panose="020B0604020202020204" pitchFamily="34" charset="0"/>
              </a:rPr>
              <a:t>                                                                       but could have a relapse </a:t>
            </a:r>
          </a:p>
          <a:p>
            <a:endParaRPr lang="en-GB">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r>
              <a:rPr lang="en-GB" dirty="0">
                <a:solidFill>
                  <a:srgbClr val="FF0000"/>
                </a:solidFill>
                <a:latin typeface="Arial" panose="020B0604020202020204" pitchFamily="34" charset="0"/>
                <a:cs typeface="Arial" panose="020B0604020202020204" pitchFamily="34" charset="0"/>
              </a:rPr>
              <a:t>Maintenance </a:t>
            </a:r>
            <a:r>
              <a:rPr lang="en-GB" dirty="0">
                <a:latin typeface="Arial" panose="020B0604020202020204" pitchFamily="34" charset="0"/>
                <a:cs typeface="Arial" panose="020B0604020202020204" pitchFamily="34" charset="0"/>
              </a:rPr>
              <a:t>     -   ‘Getting there’                 Change has been achieved and it is important to</a:t>
            </a:r>
            <a:endParaRPr lang="en-GB" dirty="0"/>
          </a:p>
          <a:p>
            <a:r>
              <a:rPr lang="en-GB" dirty="0"/>
              <a:t>                                                                                </a:t>
            </a:r>
            <a:r>
              <a:rPr lang="en-GB" dirty="0">
                <a:latin typeface="Arial" panose="020B0604020202020204" pitchFamily="34" charset="0"/>
                <a:cs typeface="Arial" panose="020B0604020202020204" pitchFamily="34" charset="0"/>
              </a:rPr>
              <a:t>maintained</a:t>
            </a:r>
            <a:r>
              <a:rPr lang="en-GB" dirty="0"/>
              <a:t>  </a:t>
            </a:r>
          </a:p>
        </p:txBody>
      </p:sp>
    </p:spTree>
    <p:extLst>
      <p:ext uri="{BB962C8B-B14F-4D97-AF65-F5344CB8AC3E}">
        <p14:creationId xmlns:p14="http://schemas.microsoft.com/office/powerpoint/2010/main" val="31612261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C342E-4565-455D-B555-3D4C857F3736}"/>
              </a:ext>
            </a:extLst>
          </p:cNvPr>
          <p:cNvSpPr>
            <a:spLocks noGrp="1"/>
          </p:cNvSpPr>
          <p:nvPr>
            <p:ph type="title"/>
          </p:nvPr>
        </p:nvSpPr>
        <p:spPr/>
        <p:txBody>
          <a:bodyPr>
            <a:normAutofit/>
          </a:bodyPr>
          <a:lstStyle/>
          <a:p>
            <a:r>
              <a:rPr lang="cy-GB" dirty="0">
                <a:latin typeface="Arial" panose="020B0604020202020204" pitchFamily="34" charset="0"/>
                <a:cs typeface="Arial" panose="020B0604020202020204" pitchFamily="34" charset="0"/>
              </a:rPr>
              <a:t>Newid Ymddygiad Gwybyddol</a:t>
            </a:r>
          </a:p>
        </p:txBody>
      </p:sp>
      <p:sp>
        <p:nvSpPr>
          <p:cNvPr id="3" name="TextBox 2">
            <a:extLst>
              <a:ext uri="{FF2B5EF4-FFF2-40B4-BE49-F238E27FC236}">
                <a16:creationId xmlns:a16="http://schemas.microsoft.com/office/drawing/2014/main" id="{656076A9-F673-43E4-9E8F-771EAC28567E}"/>
              </a:ext>
            </a:extLst>
          </p:cNvPr>
          <p:cNvSpPr txBox="1"/>
          <p:nvPr/>
        </p:nvSpPr>
        <p:spPr>
          <a:xfrm>
            <a:off x="1393876" y="2757268"/>
            <a:ext cx="9916549" cy="3046988"/>
          </a:xfrm>
          <a:prstGeom prst="rect">
            <a:avLst/>
          </a:prstGeom>
          <a:noFill/>
        </p:spPr>
        <p:txBody>
          <a:bodyPr wrap="square" rtlCol="0">
            <a:spAutoFit/>
          </a:bodyPr>
          <a:lstStyle/>
          <a:p>
            <a:pPr marL="342900" indent="-342900">
              <a:buFont typeface="Arial" panose="020B0604020202020204" pitchFamily="34" charset="0"/>
              <a:buChar char="•"/>
            </a:pPr>
            <a:r>
              <a:rPr lang="cy-GB" sz="2400" dirty="0">
                <a:latin typeface="Arial" panose="020B0604020202020204" pitchFamily="34" charset="0"/>
                <a:cs typeface="Arial" panose="020B0604020202020204" pitchFamily="34" charset="0"/>
              </a:rPr>
              <a:t>Mae’r dulliau’n ceisio datrys y broblem sy’n ymwneud ag emosiynau camweithredol.</a:t>
            </a:r>
          </a:p>
          <a:p>
            <a:endParaRPr lang="cy-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cy-GB" sz="2400" dirty="0">
                <a:latin typeface="Arial" panose="020B0604020202020204" pitchFamily="34" charset="0"/>
                <a:cs typeface="Arial" panose="020B0604020202020204" pitchFamily="34" charset="0"/>
              </a:rPr>
              <a:t>Yn ddelfrydol i’w ddefnyddio ar gyfer camddefnyddio sylweddau, ymddygiad troseddol, </a:t>
            </a:r>
            <a:r>
              <a:rPr lang="cy-GB" sz="2400" dirty="0" err="1">
                <a:latin typeface="Arial" panose="020B0604020202020204" pitchFamily="34" charset="0"/>
                <a:cs typeface="Arial" panose="020B0604020202020204" pitchFamily="34" charset="0"/>
              </a:rPr>
              <a:t>gorbryder</a:t>
            </a:r>
            <a:r>
              <a:rPr lang="cy-GB" sz="2400" dirty="0">
                <a:latin typeface="Arial" panose="020B0604020202020204" pitchFamily="34" charset="0"/>
                <a:cs typeface="Arial" panose="020B0604020202020204" pitchFamily="34" charset="0"/>
              </a:rPr>
              <a:t>, anhwylder straen wedi trawma (PTSD), iselder, anhwylderau bwyta a ffobiâu. </a:t>
            </a:r>
          </a:p>
          <a:p>
            <a:endParaRPr lang="cy-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cy-GB" sz="2400" dirty="0">
                <a:latin typeface="Arial" panose="020B0604020202020204" pitchFamily="34" charset="0"/>
                <a:cs typeface="Arial" panose="020B0604020202020204" pitchFamily="34" charset="0"/>
              </a:rPr>
              <a:t>Yn canolbwyntio ar y presennol i leddfu symptomau</a:t>
            </a:r>
            <a:r>
              <a:rPr lang="cy-GB" sz="2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1200871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C342E-4565-455D-B555-3D4C857F3736}"/>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Cognitive Behavioural Change</a:t>
            </a:r>
          </a:p>
        </p:txBody>
      </p:sp>
      <p:sp>
        <p:nvSpPr>
          <p:cNvPr id="3" name="TextBox 2">
            <a:extLst>
              <a:ext uri="{FF2B5EF4-FFF2-40B4-BE49-F238E27FC236}">
                <a16:creationId xmlns:a16="http://schemas.microsoft.com/office/drawing/2014/main" id="{656076A9-F673-43E4-9E8F-771EAC28567E}"/>
              </a:ext>
            </a:extLst>
          </p:cNvPr>
          <p:cNvSpPr txBox="1"/>
          <p:nvPr/>
        </p:nvSpPr>
        <p:spPr>
          <a:xfrm>
            <a:off x="1393876" y="2757268"/>
            <a:ext cx="9916549" cy="2677656"/>
          </a:xfrm>
          <a:prstGeom prst="rect">
            <a:avLst/>
          </a:prstGeom>
          <a:noFill/>
        </p:spPr>
        <p:txBody>
          <a:bodyPr wrap="square" rtlCol="0">
            <a:spAutoFit/>
          </a:bodyPr>
          <a:lstStyle/>
          <a:p>
            <a:pPr marL="342900" indent="-342900">
              <a:buFont typeface="Arial" panose="020B0604020202020204" pitchFamily="34" charset="0"/>
              <a:buChar char="•"/>
            </a:pPr>
            <a:r>
              <a:rPr lang="en-GB" sz="2400">
                <a:latin typeface="Arial" panose="020B0604020202020204" pitchFamily="34" charset="0"/>
                <a:cs typeface="Arial" panose="020B0604020202020204" pitchFamily="34" charset="0"/>
              </a:rPr>
              <a:t>Approaches aim to solve the problem which relate to dysfunctional emotions.</a:t>
            </a:r>
          </a:p>
          <a:p>
            <a:endParaRPr lang="en-GB" sz="24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a:latin typeface="Arial" panose="020B0604020202020204" pitchFamily="34" charset="0"/>
                <a:cs typeface="Arial" panose="020B0604020202020204" pitchFamily="34" charset="0"/>
              </a:rPr>
              <a:t>Ideal for use for substance misuse, offending behaviour, anxiety, PTSD, depression eating disorders and phobias. </a:t>
            </a:r>
          </a:p>
          <a:p>
            <a:endParaRPr lang="en-GB" sz="24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a:latin typeface="Arial" panose="020B0604020202020204" pitchFamily="34" charset="0"/>
                <a:cs typeface="Arial" panose="020B0604020202020204" pitchFamily="34" charset="0"/>
              </a:rPr>
              <a:t>Focuses upon the ‘here and now’ to alleviate symptoms</a:t>
            </a:r>
            <a:r>
              <a:rPr lang="en-GB" sz="200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6630250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FD928-0208-4B54-B885-F75A9FEBB348}"/>
              </a:ext>
            </a:extLst>
          </p:cNvPr>
          <p:cNvSpPr>
            <a:spLocks noGrp="1"/>
          </p:cNvSpPr>
          <p:nvPr>
            <p:ph type="title"/>
          </p:nvPr>
        </p:nvSpPr>
        <p:spPr/>
        <p:txBody>
          <a:bodyPr>
            <a:normAutofit fontScale="90000"/>
          </a:bodyPr>
          <a:lstStyle/>
          <a:p>
            <a:r>
              <a:rPr lang="cy-GB" dirty="0">
                <a:latin typeface="Arial" panose="020B0604020202020204" pitchFamily="34" charset="0"/>
                <a:cs typeface="Arial" panose="020B0604020202020204" pitchFamily="34" charset="0"/>
              </a:rPr>
              <a:t>Damcaniaeth a Dull Ymddygiad Gwybyddol</a:t>
            </a:r>
            <a:endParaRPr lang="cy-GB" dirty="0"/>
          </a:p>
        </p:txBody>
      </p:sp>
      <p:sp>
        <p:nvSpPr>
          <p:cNvPr id="3" name="TextBox 2">
            <a:extLst>
              <a:ext uri="{FF2B5EF4-FFF2-40B4-BE49-F238E27FC236}">
                <a16:creationId xmlns:a16="http://schemas.microsoft.com/office/drawing/2014/main" id="{528049A0-3F49-4A68-8005-65504EE4DA62}"/>
              </a:ext>
            </a:extLst>
          </p:cNvPr>
          <p:cNvSpPr txBox="1"/>
          <p:nvPr/>
        </p:nvSpPr>
        <p:spPr>
          <a:xfrm>
            <a:off x="1295402" y="2672862"/>
            <a:ext cx="9747736" cy="3477875"/>
          </a:xfrm>
          <a:prstGeom prst="rect">
            <a:avLst/>
          </a:prstGeom>
          <a:noFill/>
        </p:spPr>
        <p:txBody>
          <a:bodyPr wrap="square" rtlCol="0">
            <a:spAutoFit/>
          </a:bodyPr>
          <a:lstStyle/>
          <a:p>
            <a:pPr marL="342900" indent="-342900">
              <a:buFont typeface="Arial" panose="020B0604020202020204" pitchFamily="34" charset="0"/>
              <a:buChar char="•"/>
            </a:pPr>
            <a:r>
              <a:rPr lang="cy-GB" sz="2000" dirty="0">
                <a:latin typeface="Arial" panose="020B0604020202020204" pitchFamily="34" charset="0"/>
                <a:cs typeface="Arial" panose="020B0604020202020204" pitchFamily="34" charset="0"/>
              </a:rPr>
              <a:t>Mae unigolion yn dysgu ffyrdd annefnyddiol o feddwl ac ymddwyn dros gyfnod hir.</a:t>
            </a:r>
          </a:p>
          <a:p>
            <a:endParaRPr lang="cy-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cy-GB" sz="2000" dirty="0">
                <a:latin typeface="Arial" panose="020B0604020202020204" pitchFamily="34" charset="0"/>
                <a:cs typeface="Arial" panose="020B0604020202020204" pitchFamily="34" charset="0"/>
              </a:rPr>
              <a:t>Gall adnabod y teimladau hyn helpu i herio ffyrdd negyddol o feddwl, gan arwain at deimladau a newidiadau cadarnhaol. </a:t>
            </a:r>
          </a:p>
          <a:p>
            <a:endParaRPr lang="cy-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cy-GB" sz="2000" dirty="0">
                <a:latin typeface="Arial" panose="020B0604020202020204" pitchFamily="34" charset="0"/>
                <a:cs typeface="Arial" panose="020B0604020202020204" pitchFamily="34" charset="0"/>
              </a:rPr>
              <a:t>Mae’r ffocws ar y presennol yn hytrach nag achos problem. </a:t>
            </a:r>
          </a:p>
          <a:p>
            <a:endParaRPr lang="cy-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cy-GB" sz="2000" dirty="0">
                <a:latin typeface="Arial" panose="020B0604020202020204" pitchFamily="34" charset="0"/>
                <a:cs typeface="Arial" panose="020B0604020202020204" pitchFamily="34" charset="0"/>
              </a:rPr>
              <a:t>Mwyaf effeithiol ar gyfer newid problemau penodol.</a:t>
            </a:r>
          </a:p>
          <a:p>
            <a:endParaRPr lang="cy-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cy-GB" sz="2000" dirty="0">
                <a:latin typeface="Arial" panose="020B0604020202020204" pitchFamily="34" charset="0"/>
                <a:cs typeface="Arial" panose="020B0604020202020204" pitchFamily="34" charset="0"/>
              </a:rPr>
              <a:t>Bydd credoau a ddelir yn pennu sut maen nhw’n teimlo ac yn ymddwyn mewn unrhyw sefyllfa</a:t>
            </a:r>
            <a:r>
              <a:rPr lang="cy-GB" dirty="0"/>
              <a:t>. </a:t>
            </a:r>
          </a:p>
        </p:txBody>
      </p:sp>
    </p:spTree>
    <p:extLst>
      <p:ext uri="{BB962C8B-B14F-4D97-AF65-F5344CB8AC3E}">
        <p14:creationId xmlns:p14="http://schemas.microsoft.com/office/powerpoint/2010/main" val="7385989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FD928-0208-4B54-B885-F75A9FEBB348}"/>
              </a:ext>
            </a:extLst>
          </p:cNvPr>
          <p:cNvSpPr>
            <a:spLocks noGrp="1"/>
          </p:cNvSpPr>
          <p:nvPr>
            <p:ph type="title"/>
          </p:nvPr>
        </p:nvSpPr>
        <p:spPr/>
        <p:txBody>
          <a:bodyPr>
            <a:normAutofit fontScale="90000"/>
          </a:bodyPr>
          <a:lstStyle/>
          <a:p>
            <a:r>
              <a:rPr lang="en-GB">
                <a:latin typeface="Arial" panose="020B0604020202020204" pitchFamily="34" charset="0"/>
                <a:cs typeface="Arial" panose="020B0604020202020204" pitchFamily="34" charset="0"/>
              </a:rPr>
              <a:t>Cognitive Behavioural Theory and Approaches</a:t>
            </a:r>
            <a:endParaRPr lang="en-GB"/>
          </a:p>
        </p:txBody>
      </p:sp>
      <p:sp>
        <p:nvSpPr>
          <p:cNvPr id="3" name="TextBox 2">
            <a:extLst>
              <a:ext uri="{FF2B5EF4-FFF2-40B4-BE49-F238E27FC236}">
                <a16:creationId xmlns:a16="http://schemas.microsoft.com/office/drawing/2014/main" id="{528049A0-3F49-4A68-8005-65504EE4DA62}"/>
              </a:ext>
            </a:extLst>
          </p:cNvPr>
          <p:cNvSpPr txBox="1"/>
          <p:nvPr/>
        </p:nvSpPr>
        <p:spPr>
          <a:xfrm>
            <a:off x="1295402" y="2672862"/>
            <a:ext cx="9747736" cy="3170099"/>
          </a:xfrm>
          <a:prstGeom prst="rect">
            <a:avLst/>
          </a:prstGeom>
          <a:noFill/>
        </p:spPr>
        <p:txBody>
          <a:bodyPr wrap="square" rtlCol="0">
            <a:spAutoFit/>
          </a:bodyPr>
          <a:lstStyle/>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Individuals learn unhelpful ways of thinking and behaving over a long period of time.</a:t>
            </a: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Identification of these feelings can help challenge negative ways of thinking, leading to positive feelings and changes.</a:t>
            </a:r>
          </a:p>
          <a:p>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Focus is on the here and now instead of cause of problem. </a:t>
            </a:r>
          </a:p>
          <a:p>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Most effective for changing specific issues.</a:t>
            </a:r>
          </a:p>
          <a:p>
            <a:endParaRPr lang="en-GB"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Beliefs held will determine how they feel and behave in any situation</a:t>
            </a:r>
            <a:r>
              <a:rPr lang="en-GB"/>
              <a:t>. </a:t>
            </a:r>
          </a:p>
        </p:txBody>
      </p:sp>
    </p:spTree>
    <p:extLst>
      <p:ext uri="{BB962C8B-B14F-4D97-AF65-F5344CB8AC3E}">
        <p14:creationId xmlns:p14="http://schemas.microsoft.com/office/powerpoint/2010/main" val="18477700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162D1-07CB-4FC3-9EA4-E0BE2FFB32B0}"/>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Astudiaeth Achos 1</a:t>
            </a:r>
          </a:p>
        </p:txBody>
      </p:sp>
      <p:sp>
        <p:nvSpPr>
          <p:cNvPr id="3" name="TextBox 2">
            <a:extLst>
              <a:ext uri="{FF2B5EF4-FFF2-40B4-BE49-F238E27FC236}">
                <a16:creationId xmlns:a16="http://schemas.microsoft.com/office/drawing/2014/main" id="{A7215188-7CA6-4054-9A43-59935F6B05DD}"/>
              </a:ext>
            </a:extLst>
          </p:cNvPr>
          <p:cNvSpPr txBox="1"/>
          <p:nvPr/>
        </p:nvSpPr>
        <p:spPr>
          <a:xfrm>
            <a:off x="1055802" y="2677212"/>
            <a:ext cx="10105534" cy="4093428"/>
          </a:xfrm>
          <a:prstGeom prst="rect">
            <a:avLst/>
          </a:prstGeom>
          <a:noFill/>
        </p:spPr>
        <p:txBody>
          <a:bodyPr wrap="square" rtlCol="0">
            <a:spAutoFit/>
          </a:bodyPr>
          <a:lstStyle/>
          <a:p>
            <a:r>
              <a:rPr lang="cy-GB" sz="2200" dirty="0">
                <a:latin typeface="Arial" panose="020B0604020202020204" pitchFamily="34" charset="0"/>
                <a:cs typeface="Arial" panose="020B0604020202020204" pitchFamily="34" charset="0"/>
              </a:rPr>
              <a:t>Gofynnwyd i grŵp o ddisgyblion Blwyddyn 9 gyflwyno darn o waith llafaredd i’w cyfoedion. Mae gan y disgyblion, John, Jane a </a:t>
            </a:r>
            <a:r>
              <a:rPr lang="cy-GB" sz="2200" dirty="0" err="1">
                <a:latin typeface="Arial" panose="020B0604020202020204" pitchFamily="34" charset="0"/>
                <a:cs typeface="Arial" panose="020B0604020202020204" pitchFamily="34" charset="0"/>
              </a:rPr>
              <a:t>Jill</a:t>
            </a:r>
            <a:r>
              <a:rPr lang="cy-GB" sz="2200" dirty="0">
                <a:latin typeface="Arial" panose="020B0604020202020204" pitchFamily="34" charset="0"/>
                <a:cs typeface="Arial" panose="020B0604020202020204" pitchFamily="34" charset="0"/>
              </a:rPr>
              <a:t>, i gyd feddylfryd ac agwedd wahanol tuag at yr ysgol. Dyma’r ymatebion i’w cyflwyniadau:-</a:t>
            </a:r>
          </a:p>
          <a:p>
            <a:endParaRPr lang="cy-GB" sz="2200" dirty="0">
              <a:latin typeface="Arial" panose="020B0604020202020204" pitchFamily="34" charset="0"/>
              <a:cs typeface="Arial" panose="020B0604020202020204" pitchFamily="34" charset="0"/>
            </a:endParaRPr>
          </a:p>
          <a:p>
            <a:r>
              <a:rPr lang="cy-GB" sz="2200" dirty="0">
                <a:latin typeface="Arial" panose="020B0604020202020204" pitchFamily="34" charset="0"/>
                <a:cs typeface="Arial" panose="020B0604020202020204" pitchFamily="34" charset="0"/>
              </a:rPr>
              <a:t>Athro: ‘Da iawn bawb, roedd hynny’n wych!’</a:t>
            </a:r>
          </a:p>
          <a:p>
            <a:r>
              <a:rPr lang="cy-GB" sz="2200" dirty="0">
                <a:latin typeface="Arial" panose="020B0604020202020204" pitchFamily="34" charset="0"/>
                <a:cs typeface="Arial" panose="020B0604020202020204" pitchFamily="34" charset="0"/>
              </a:rPr>
              <a:t>Jane: ‘Rwy’n credu ei bod hi wedi hoffi fy ngwaith yn fawr’</a:t>
            </a:r>
          </a:p>
          <a:p>
            <a:r>
              <a:rPr lang="cy-GB" sz="2200" dirty="0">
                <a:latin typeface="Arial" panose="020B0604020202020204" pitchFamily="34" charset="0"/>
                <a:cs typeface="Arial" panose="020B0604020202020204" pitchFamily="34" charset="0"/>
              </a:rPr>
              <a:t>John (swil a thawedog): ‘Rwy’n casáu cael fy arddangos fel hyn, mae merched yn wastad yn hoffi cael sylw’</a:t>
            </a:r>
          </a:p>
          <a:p>
            <a:r>
              <a:rPr lang="cy-GB" sz="2200" dirty="0" err="1">
                <a:latin typeface="Arial" panose="020B0604020202020204" pitchFamily="34" charset="0"/>
                <a:cs typeface="Arial" panose="020B0604020202020204" pitchFamily="34" charset="0"/>
              </a:rPr>
              <a:t>Jill</a:t>
            </a:r>
            <a:r>
              <a:rPr lang="cy-GB" sz="2200" dirty="0">
                <a:latin typeface="Arial" panose="020B0604020202020204" pitchFamily="34" charset="0"/>
                <a:cs typeface="Arial" panose="020B0604020202020204" pitchFamily="34" charset="0"/>
              </a:rPr>
              <a:t>: ‘Mae hi’n honni ei bod hi’n fy hoffi ond rwy’n gwybod ei bod hi am i mi weithio’n galetach er ei lles hi’  </a:t>
            </a:r>
          </a:p>
          <a:p>
            <a:endParaRPr lang="cy-GB" sz="2200" dirty="0">
              <a:latin typeface="Arial" panose="020B0604020202020204" pitchFamily="34" charset="0"/>
              <a:cs typeface="Arial" panose="020B0604020202020204" pitchFamily="34" charset="0"/>
            </a:endParaRPr>
          </a:p>
          <a:p>
            <a:endParaRPr lang="cy-GB" dirty="0"/>
          </a:p>
        </p:txBody>
      </p:sp>
    </p:spTree>
    <p:extLst>
      <p:ext uri="{BB962C8B-B14F-4D97-AF65-F5344CB8AC3E}">
        <p14:creationId xmlns:p14="http://schemas.microsoft.com/office/powerpoint/2010/main" val="23014843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162D1-07CB-4FC3-9EA4-E0BE2FFB32B0}"/>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Case Study 1</a:t>
            </a:r>
          </a:p>
        </p:txBody>
      </p:sp>
      <p:sp>
        <p:nvSpPr>
          <p:cNvPr id="3" name="TextBox 2">
            <a:extLst>
              <a:ext uri="{FF2B5EF4-FFF2-40B4-BE49-F238E27FC236}">
                <a16:creationId xmlns:a16="http://schemas.microsoft.com/office/drawing/2014/main" id="{A7215188-7CA6-4054-9A43-59935F6B05DD}"/>
              </a:ext>
            </a:extLst>
          </p:cNvPr>
          <p:cNvSpPr txBox="1"/>
          <p:nvPr/>
        </p:nvSpPr>
        <p:spPr>
          <a:xfrm>
            <a:off x="1055802" y="2677212"/>
            <a:ext cx="10105534" cy="4093428"/>
          </a:xfrm>
          <a:prstGeom prst="rect">
            <a:avLst/>
          </a:prstGeom>
          <a:noFill/>
        </p:spPr>
        <p:txBody>
          <a:bodyPr wrap="square" rtlCol="0">
            <a:spAutoFit/>
          </a:bodyPr>
          <a:lstStyle/>
          <a:p>
            <a:r>
              <a:rPr lang="en-GB" sz="2200">
                <a:latin typeface="Arial" panose="020B0604020202020204" pitchFamily="34" charset="0"/>
                <a:cs typeface="Arial" panose="020B0604020202020204" pitchFamily="34" charset="0"/>
              </a:rPr>
              <a:t>Year 9 group of pupils asked to deliver an oracy, piece of work to their peers. The pupils John, Jane and Jill all have a different mindset and attitude towards school. These are the responses to their deliveries:-</a:t>
            </a: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Teacher: ‘Well done everyone, that was wonderful!’</a:t>
            </a:r>
          </a:p>
          <a:p>
            <a:r>
              <a:rPr lang="en-GB" sz="2200">
                <a:latin typeface="Arial" panose="020B0604020202020204" pitchFamily="34" charset="0"/>
                <a:cs typeface="Arial" panose="020B0604020202020204" pitchFamily="34" charset="0"/>
              </a:rPr>
              <a:t>Jane: ‘I think she really liked my work’</a:t>
            </a:r>
          </a:p>
          <a:p>
            <a:r>
              <a:rPr lang="en-GB" sz="2200">
                <a:latin typeface="Arial" panose="020B0604020202020204" pitchFamily="34" charset="0"/>
                <a:cs typeface="Arial" panose="020B0604020202020204" pitchFamily="34" charset="0"/>
              </a:rPr>
              <a:t>John (shy and retiring):  ‘ I hate being paraded around like this, girls always like getting attention’</a:t>
            </a:r>
          </a:p>
          <a:p>
            <a:r>
              <a:rPr lang="en-GB" sz="2200">
                <a:latin typeface="Arial" panose="020B0604020202020204" pitchFamily="34" charset="0"/>
                <a:cs typeface="Arial" panose="020B0604020202020204" pitchFamily="34" charset="0"/>
              </a:rPr>
              <a:t>Jill: ‘She just makes out she likes me when all the time I know she just wants me to work harder for her benefit’  </a:t>
            </a:r>
          </a:p>
          <a:p>
            <a:endParaRPr lang="en-GB" sz="2200">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34749567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8CEF7-A133-433E-B6E8-E3BD5C4FA07E}"/>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Rhesymu</a:t>
            </a:r>
          </a:p>
        </p:txBody>
      </p:sp>
      <p:sp>
        <p:nvSpPr>
          <p:cNvPr id="5" name="TextBox 4">
            <a:extLst>
              <a:ext uri="{FF2B5EF4-FFF2-40B4-BE49-F238E27FC236}">
                <a16:creationId xmlns:a16="http://schemas.microsoft.com/office/drawing/2014/main" id="{9B8E4CE7-EEC4-4A29-BEC6-8742B30DC36F}"/>
              </a:ext>
            </a:extLst>
          </p:cNvPr>
          <p:cNvSpPr txBox="1"/>
          <p:nvPr/>
        </p:nvSpPr>
        <p:spPr>
          <a:xfrm>
            <a:off x="1074657" y="2507530"/>
            <a:ext cx="2554664" cy="369332"/>
          </a:xfrm>
          <a:prstGeom prst="rect">
            <a:avLst/>
          </a:prstGeom>
          <a:noFill/>
        </p:spPr>
        <p:txBody>
          <a:bodyPr wrap="square" rtlCol="0">
            <a:spAutoFit/>
          </a:bodyPr>
          <a:lstStyle/>
          <a:p>
            <a:r>
              <a:rPr lang="cy-GB" u="sng" dirty="0">
                <a:latin typeface="Arial" panose="020B0604020202020204" pitchFamily="34" charset="0"/>
                <a:cs typeface="Arial" panose="020B0604020202020204" pitchFamily="34" charset="0"/>
              </a:rPr>
              <a:t>Ymatebion Unigol</a:t>
            </a:r>
          </a:p>
        </p:txBody>
      </p:sp>
      <p:sp>
        <p:nvSpPr>
          <p:cNvPr id="6" name="TextBox 5">
            <a:extLst>
              <a:ext uri="{FF2B5EF4-FFF2-40B4-BE49-F238E27FC236}">
                <a16:creationId xmlns:a16="http://schemas.microsoft.com/office/drawing/2014/main" id="{F5F87D00-CC93-47A3-8EC2-B3B97274062A}"/>
              </a:ext>
            </a:extLst>
          </p:cNvPr>
          <p:cNvSpPr txBox="1"/>
          <p:nvPr/>
        </p:nvSpPr>
        <p:spPr>
          <a:xfrm>
            <a:off x="653594" y="3035431"/>
            <a:ext cx="3363235" cy="3170099"/>
          </a:xfrm>
          <a:prstGeom prst="rect">
            <a:avLst/>
          </a:prstGeom>
          <a:noFill/>
          <a:ln w="28575">
            <a:solidFill>
              <a:schemeClr val="tx1"/>
            </a:solidFill>
          </a:ln>
        </p:spPr>
        <p:txBody>
          <a:bodyPr wrap="square" rtlCol="0">
            <a:spAutoFit/>
          </a:bodyPr>
          <a:lstStyle/>
          <a:p>
            <a:r>
              <a:rPr lang="cy-GB" sz="2000" b="1" dirty="0">
                <a:highlight>
                  <a:srgbClr val="FFFF00"/>
                </a:highlight>
                <a:latin typeface="Arial" panose="020B0604020202020204" pitchFamily="34" charset="0"/>
                <a:cs typeface="Arial" panose="020B0604020202020204" pitchFamily="34" charset="0"/>
              </a:rPr>
              <a:t>Jane</a:t>
            </a:r>
            <a:endParaRPr lang="cy-GB" sz="2000" dirty="0">
              <a:highlight>
                <a:srgbClr val="FFFF00"/>
              </a:highlight>
              <a:latin typeface="Arial" panose="020B0604020202020204" pitchFamily="34" charset="0"/>
              <a:cs typeface="Arial" panose="020B0604020202020204" pitchFamily="34" charset="0"/>
            </a:endParaRPr>
          </a:p>
          <a:p>
            <a:r>
              <a:rPr lang="cy-GB" sz="2000" dirty="0">
                <a:latin typeface="Arial" panose="020B0604020202020204" pitchFamily="34" charset="0"/>
                <a:cs typeface="Arial" panose="020B0604020202020204" pitchFamily="34" charset="0"/>
              </a:rPr>
              <a:t>••Mae hi’n llawn edmygedd</a:t>
            </a:r>
          </a:p>
          <a:p>
            <a:r>
              <a:rPr lang="cy-GB" sz="2000" dirty="0">
                <a:latin typeface="Arial" panose="020B0604020202020204" pitchFamily="34" charset="0"/>
                <a:cs typeface="Arial" panose="020B0604020202020204" pitchFamily="34" charset="0"/>
              </a:rPr>
              <a:t>••Mae hi’n credu ein bod ni i gyd wedi gwneud yn dda</a:t>
            </a:r>
          </a:p>
          <a:p>
            <a:r>
              <a:rPr lang="cy-GB" sz="2000" dirty="0">
                <a:latin typeface="Arial" panose="020B0604020202020204" pitchFamily="34" charset="0"/>
                <a:cs typeface="Arial" panose="020B0604020202020204" pitchFamily="34" charset="0"/>
              </a:rPr>
              <a:t>••Mae hi’n credu fy mod i’n glyfar</a:t>
            </a:r>
          </a:p>
          <a:p>
            <a:r>
              <a:rPr lang="cy-GB" sz="2000" dirty="0">
                <a:latin typeface="Arial" panose="020B0604020202020204" pitchFamily="34" charset="0"/>
                <a:cs typeface="Arial" panose="020B0604020202020204" pitchFamily="34" charset="0"/>
              </a:rPr>
              <a:t>••Mae hi’n gwerthfawrogi fy/ein hymdrechion a’n galluoedd</a:t>
            </a:r>
          </a:p>
          <a:p>
            <a:r>
              <a:rPr lang="cy-GB" sz="2000" dirty="0">
                <a:latin typeface="Arial" panose="020B0604020202020204" pitchFamily="34" charset="0"/>
                <a:cs typeface="Arial" panose="020B0604020202020204" pitchFamily="34" charset="0"/>
              </a:rPr>
              <a:t>••Mae hi’n athrawes dda</a:t>
            </a:r>
          </a:p>
        </p:txBody>
      </p:sp>
      <p:sp>
        <p:nvSpPr>
          <p:cNvPr id="7" name="TextBox 6">
            <a:extLst>
              <a:ext uri="{FF2B5EF4-FFF2-40B4-BE49-F238E27FC236}">
                <a16:creationId xmlns:a16="http://schemas.microsoft.com/office/drawing/2014/main" id="{43AB2630-2AFA-4DF7-A0C9-10B0A42DBEDB}"/>
              </a:ext>
            </a:extLst>
          </p:cNvPr>
          <p:cNvSpPr txBox="1"/>
          <p:nvPr/>
        </p:nvSpPr>
        <p:spPr>
          <a:xfrm>
            <a:off x="4213782" y="3035431"/>
            <a:ext cx="3157979" cy="3139321"/>
          </a:xfrm>
          <a:prstGeom prst="rect">
            <a:avLst/>
          </a:prstGeom>
          <a:noFill/>
          <a:ln w="28575">
            <a:solidFill>
              <a:schemeClr val="tx1"/>
            </a:solidFill>
          </a:ln>
        </p:spPr>
        <p:txBody>
          <a:bodyPr wrap="square" rtlCol="0">
            <a:spAutoFit/>
          </a:bodyPr>
          <a:lstStyle/>
          <a:p>
            <a:r>
              <a:rPr lang="cy-GB" sz="2000" b="1" dirty="0">
                <a:highlight>
                  <a:srgbClr val="FFFF00"/>
                </a:highlight>
                <a:latin typeface="Arial" panose="020B0604020202020204" pitchFamily="34" charset="0"/>
                <a:cs typeface="Arial" panose="020B0604020202020204" pitchFamily="34" charset="0"/>
              </a:rPr>
              <a:t>John</a:t>
            </a:r>
            <a:endParaRPr lang="cy-GB" sz="2000" dirty="0">
              <a:highlight>
                <a:srgbClr val="FFFF00"/>
              </a:highlight>
              <a:latin typeface="Arial" panose="020B0604020202020204" pitchFamily="34" charset="0"/>
              <a:cs typeface="Arial" panose="020B0604020202020204" pitchFamily="34" charset="0"/>
            </a:endParaRPr>
          </a:p>
          <a:p>
            <a:r>
              <a:rPr lang="cy-GB" sz="2000" dirty="0">
                <a:latin typeface="Arial" panose="020B0604020202020204" pitchFamily="34" charset="0"/>
                <a:cs typeface="Arial" panose="020B0604020202020204" pitchFamily="34" charset="0"/>
              </a:rPr>
              <a:t>••Dim ond merched sy’n hoffi cael eu canmol yn gyhoeddus</a:t>
            </a:r>
          </a:p>
          <a:p>
            <a:r>
              <a:rPr lang="cy-GB" sz="2000" dirty="0">
                <a:latin typeface="Arial" panose="020B0604020202020204" pitchFamily="34" charset="0"/>
                <a:cs typeface="Arial" panose="020B0604020202020204" pitchFamily="34" charset="0"/>
              </a:rPr>
              <a:t>••Dydw i ddim yn ei chredu beth bynnag</a:t>
            </a:r>
          </a:p>
          <a:p>
            <a:r>
              <a:rPr lang="cy-GB" sz="2000" dirty="0">
                <a:latin typeface="Arial" panose="020B0604020202020204" pitchFamily="34" charset="0"/>
                <a:cs typeface="Arial" panose="020B0604020202020204" pitchFamily="34" charset="0"/>
              </a:rPr>
              <a:t>••Bydd fy ffrindiau’n meddwl fy mod i’n </a:t>
            </a:r>
            <a:r>
              <a:rPr lang="cy-GB" sz="2000" dirty="0" err="1">
                <a:latin typeface="Arial" panose="020B0604020202020204" pitchFamily="34" charset="0"/>
                <a:cs typeface="Arial" panose="020B0604020202020204" pitchFamily="34" charset="0"/>
              </a:rPr>
              <a:t>swot</a:t>
            </a:r>
            <a:r>
              <a:rPr lang="cy-GB" sz="2000" dirty="0">
                <a:latin typeface="Arial" panose="020B0604020202020204" pitchFamily="34" charset="0"/>
                <a:cs typeface="Arial" panose="020B0604020202020204" pitchFamily="34" charset="0"/>
              </a:rPr>
              <a:t> ac yn ffefryn athro nawr</a:t>
            </a:r>
          </a:p>
          <a:p>
            <a:r>
              <a:rPr lang="cy-GB" dirty="0"/>
              <a:t>	</a:t>
            </a:r>
          </a:p>
        </p:txBody>
      </p:sp>
      <p:sp>
        <p:nvSpPr>
          <p:cNvPr id="10" name="TextBox 9">
            <a:extLst>
              <a:ext uri="{FF2B5EF4-FFF2-40B4-BE49-F238E27FC236}">
                <a16:creationId xmlns:a16="http://schemas.microsoft.com/office/drawing/2014/main" id="{368BDB2A-0A06-4253-91FE-71F1A7BBFE1E}"/>
              </a:ext>
            </a:extLst>
          </p:cNvPr>
          <p:cNvSpPr txBox="1"/>
          <p:nvPr/>
        </p:nvSpPr>
        <p:spPr>
          <a:xfrm>
            <a:off x="7707983" y="3035431"/>
            <a:ext cx="3660744" cy="3170099"/>
          </a:xfrm>
          <a:prstGeom prst="rect">
            <a:avLst/>
          </a:prstGeom>
          <a:noFill/>
          <a:ln w="28575">
            <a:solidFill>
              <a:schemeClr val="tx1"/>
            </a:solidFill>
          </a:ln>
        </p:spPr>
        <p:txBody>
          <a:bodyPr wrap="square" rtlCol="0">
            <a:spAutoFit/>
          </a:bodyPr>
          <a:lstStyle/>
          <a:p>
            <a:r>
              <a:rPr lang="cy-GB" sz="2000" b="1" dirty="0" err="1">
                <a:highlight>
                  <a:srgbClr val="FFFF00"/>
                </a:highlight>
                <a:latin typeface="Arial" panose="020B0604020202020204" pitchFamily="34" charset="0"/>
                <a:cs typeface="Arial" panose="020B0604020202020204" pitchFamily="34" charset="0"/>
              </a:rPr>
              <a:t>Jill</a:t>
            </a:r>
            <a:endParaRPr lang="cy-GB" sz="2000" dirty="0">
              <a:highlight>
                <a:srgbClr val="FFFF00"/>
              </a:highlight>
              <a:latin typeface="Arial" panose="020B0604020202020204" pitchFamily="34" charset="0"/>
              <a:cs typeface="Arial" panose="020B0604020202020204" pitchFamily="34" charset="0"/>
            </a:endParaRPr>
          </a:p>
          <a:p>
            <a:r>
              <a:rPr lang="cy-GB" sz="2000" dirty="0">
                <a:latin typeface="Arial" panose="020B0604020202020204" pitchFamily="34" charset="0"/>
                <a:cs typeface="Arial" panose="020B0604020202020204" pitchFamily="34" charset="0"/>
              </a:rPr>
              <a:t>••Mae Mrs Adams yn fy nghasáu i beth bynnag ond mae’n esgus nad yw hi</a:t>
            </a:r>
          </a:p>
          <a:p>
            <a:r>
              <a:rPr lang="cy-GB" sz="2000" dirty="0">
                <a:latin typeface="Arial" panose="020B0604020202020204" pitchFamily="34" charset="0"/>
                <a:cs typeface="Arial" panose="020B0604020202020204" pitchFamily="34" charset="0"/>
              </a:rPr>
              <a:t>••Mae hi’n dweud pethau neis am dy waith i wneud i ti drio’n galetach </a:t>
            </a:r>
          </a:p>
          <a:p>
            <a:r>
              <a:rPr lang="cy-GB" sz="2000" dirty="0">
                <a:latin typeface="Arial" panose="020B0604020202020204" pitchFamily="34" charset="0"/>
                <a:cs typeface="Arial" panose="020B0604020202020204" pitchFamily="34" charset="0"/>
              </a:rPr>
              <a:t>••Fydd hi ddim yn rhoi A i ti os yw hi’n gwybod dy fod di ei eisiau</a:t>
            </a:r>
            <a:endParaRPr lang="cy-GB" dirty="0"/>
          </a:p>
        </p:txBody>
      </p:sp>
    </p:spTree>
    <p:extLst>
      <p:ext uri="{BB962C8B-B14F-4D97-AF65-F5344CB8AC3E}">
        <p14:creationId xmlns:p14="http://schemas.microsoft.com/office/powerpoint/2010/main" val="21560231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8CEF7-A133-433E-B6E8-E3BD5C4FA07E}"/>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Reasoning</a:t>
            </a:r>
          </a:p>
        </p:txBody>
      </p:sp>
      <p:sp>
        <p:nvSpPr>
          <p:cNvPr id="5" name="TextBox 4">
            <a:extLst>
              <a:ext uri="{FF2B5EF4-FFF2-40B4-BE49-F238E27FC236}">
                <a16:creationId xmlns:a16="http://schemas.microsoft.com/office/drawing/2014/main" id="{9B8E4CE7-EEC4-4A29-BEC6-8742B30DC36F}"/>
              </a:ext>
            </a:extLst>
          </p:cNvPr>
          <p:cNvSpPr txBox="1"/>
          <p:nvPr/>
        </p:nvSpPr>
        <p:spPr>
          <a:xfrm>
            <a:off x="1074657" y="2507530"/>
            <a:ext cx="2554664" cy="369332"/>
          </a:xfrm>
          <a:prstGeom prst="rect">
            <a:avLst/>
          </a:prstGeom>
          <a:noFill/>
        </p:spPr>
        <p:txBody>
          <a:bodyPr wrap="square" rtlCol="0">
            <a:spAutoFit/>
          </a:bodyPr>
          <a:lstStyle/>
          <a:p>
            <a:r>
              <a:rPr lang="en-GB" u="sng">
                <a:latin typeface="Arial" panose="020B0604020202020204" pitchFamily="34" charset="0"/>
                <a:cs typeface="Arial" panose="020B0604020202020204" pitchFamily="34" charset="0"/>
              </a:rPr>
              <a:t>Individual Responses</a:t>
            </a:r>
          </a:p>
        </p:txBody>
      </p:sp>
      <p:sp>
        <p:nvSpPr>
          <p:cNvPr id="6" name="TextBox 5">
            <a:extLst>
              <a:ext uri="{FF2B5EF4-FFF2-40B4-BE49-F238E27FC236}">
                <a16:creationId xmlns:a16="http://schemas.microsoft.com/office/drawing/2014/main" id="{F5F87D00-CC93-47A3-8EC2-B3B97274062A}"/>
              </a:ext>
            </a:extLst>
          </p:cNvPr>
          <p:cNvSpPr txBox="1"/>
          <p:nvPr/>
        </p:nvSpPr>
        <p:spPr>
          <a:xfrm>
            <a:off x="653594" y="3035431"/>
            <a:ext cx="3223967" cy="2831544"/>
          </a:xfrm>
          <a:prstGeom prst="rect">
            <a:avLst/>
          </a:prstGeom>
          <a:noFill/>
          <a:ln w="28575">
            <a:solidFill>
              <a:schemeClr val="tx1"/>
            </a:solidFill>
          </a:ln>
        </p:spPr>
        <p:txBody>
          <a:bodyPr wrap="square" rtlCol="0">
            <a:spAutoFit/>
          </a:bodyPr>
          <a:lstStyle/>
          <a:p>
            <a:r>
              <a:rPr lang="en-GB" sz="2000" b="1" dirty="0">
                <a:highlight>
                  <a:srgbClr val="FFFF00"/>
                </a:highlight>
                <a:latin typeface="Arial" panose="020B0604020202020204" pitchFamily="34" charset="0"/>
                <a:cs typeface="Arial" panose="020B0604020202020204" pitchFamily="34" charset="0"/>
              </a:rPr>
              <a:t>Julie</a:t>
            </a:r>
            <a:endParaRPr lang="en-GB" sz="2000" dirty="0">
              <a:highlight>
                <a:srgbClr val="FFFF00"/>
              </a:highlight>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••She is impressed</a:t>
            </a:r>
          </a:p>
          <a:p>
            <a:r>
              <a:rPr lang="en-GB" sz="2000" dirty="0">
                <a:latin typeface="Arial" panose="020B0604020202020204" pitchFamily="34" charset="0"/>
                <a:cs typeface="Arial" panose="020B0604020202020204" pitchFamily="34" charset="0"/>
              </a:rPr>
              <a:t>••She thinks we have done well</a:t>
            </a:r>
          </a:p>
          <a:p>
            <a:r>
              <a:rPr lang="en-GB" sz="2000" dirty="0">
                <a:latin typeface="Arial" panose="020B0604020202020204" pitchFamily="34" charset="0"/>
                <a:cs typeface="Arial" panose="020B0604020202020204" pitchFamily="34" charset="0"/>
              </a:rPr>
              <a:t>••She believes I am smart</a:t>
            </a:r>
          </a:p>
          <a:p>
            <a:r>
              <a:rPr lang="en-GB" sz="2000" dirty="0">
                <a:latin typeface="Arial" panose="020B0604020202020204" pitchFamily="34" charset="0"/>
                <a:cs typeface="Arial" panose="020B0604020202020204" pitchFamily="34" charset="0"/>
              </a:rPr>
              <a:t>••She appreciates my/our efforts and abilities</a:t>
            </a:r>
          </a:p>
          <a:p>
            <a:r>
              <a:rPr lang="en-GB" sz="2000" dirty="0">
                <a:latin typeface="Arial" panose="020B0604020202020204" pitchFamily="34" charset="0"/>
                <a:cs typeface="Arial" panose="020B0604020202020204" pitchFamily="34" charset="0"/>
              </a:rPr>
              <a:t>••She is a good teacher</a:t>
            </a:r>
          </a:p>
          <a:p>
            <a:r>
              <a:rPr lang="en-GB" dirty="0"/>
              <a:t>	</a:t>
            </a:r>
          </a:p>
        </p:txBody>
      </p:sp>
      <p:sp>
        <p:nvSpPr>
          <p:cNvPr id="7" name="TextBox 6">
            <a:extLst>
              <a:ext uri="{FF2B5EF4-FFF2-40B4-BE49-F238E27FC236}">
                <a16:creationId xmlns:a16="http://schemas.microsoft.com/office/drawing/2014/main" id="{43AB2630-2AFA-4DF7-A0C9-10B0A42DBEDB}"/>
              </a:ext>
            </a:extLst>
          </p:cNvPr>
          <p:cNvSpPr txBox="1"/>
          <p:nvPr/>
        </p:nvSpPr>
        <p:spPr>
          <a:xfrm>
            <a:off x="4213782" y="3035431"/>
            <a:ext cx="3157979" cy="2831544"/>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	</a:t>
            </a:r>
            <a:r>
              <a:rPr lang="en-GB" sz="2000" b="1" dirty="0">
                <a:highlight>
                  <a:srgbClr val="FFFF00"/>
                </a:highlight>
                <a:latin typeface="Arial" panose="020B0604020202020204" pitchFamily="34" charset="0"/>
                <a:cs typeface="Arial" panose="020B0604020202020204" pitchFamily="34" charset="0"/>
              </a:rPr>
              <a:t>James</a:t>
            </a:r>
            <a:endParaRPr lang="en-GB" sz="2000" dirty="0">
              <a:highlight>
                <a:srgbClr val="FFFF00"/>
              </a:highlight>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••Only girls like being praised in public</a:t>
            </a:r>
          </a:p>
          <a:p>
            <a:r>
              <a:rPr lang="en-GB" sz="2000" dirty="0">
                <a:latin typeface="Arial" panose="020B0604020202020204" pitchFamily="34" charset="0"/>
                <a:cs typeface="Arial" panose="020B0604020202020204" pitchFamily="34" charset="0"/>
              </a:rPr>
              <a:t>••I don’t’ believe her anyway</a:t>
            </a:r>
          </a:p>
          <a:p>
            <a:r>
              <a:rPr lang="en-GB" sz="2000" dirty="0">
                <a:latin typeface="Arial" panose="020B0604020202020204" pitchFamily="34" charset="0"/>
                <a:cs typeface="Arial" panose="020B0604020202020204" pitchFamily="34" charset="0"/>
              </a:rPr>
              <a:t>••My friends will now think that I am a swot and a teacher’s pet</a:t>
            </a:r>
          </a:p>
          <a:p>
            <a:r>
              <a:rPr lang="en-GB" dirty="0"/>
              <a:t>	</a:t>
            </a:r>
          </a:p>
        </p:txBody>
      </p:sp>
      <p:sp>
        <p:nvSpPr>
          <p:cNvPr id="10" name="TextBox 9">
            <a:extLst>
              <a:ext uri="{FF2B5EF4-FFF2-40B4-BE49-F238E27FC236}">
                <a16:creationId xmlns:a16="http://schemas.microsoft.com/office/drawing/2014/main" id="{368BDB2A-0A06-4253-91FE-71F1A7BBFE1E}"/>
              </a:ext>
            </a:extLst>
          </p:cNvPr>
          <p:cNvSpPr txBox="1"/>
          <p:nvPr/>
        </p:nvSpPr>
        <p:spPr>
          <a:xfrm>
            <a:off x="7707983" y="3035431"/>
            <a:ext cx="3660744" cy="2862322"/>
          </a:xfrm>
          <a:prstGeom prst="rect">
            <a:avLst/>
          </a:prstGeom>
          <a:noFill/>
          <a:ln w="28575">
            <a:solidFill>
              <a:schemeClr val="tx1"/>
            </a:solidFill>
          </a:ln>
        </p:spPr>
        <p:txBody>
          <a:bodyPr wrap="square" rtlCol="0">
            <a:spAutoFit/>
          </a:bodyPr>
          <a:lstStyle/>
          <a:p>
            <a:r>
              <a:rPr lang="en-GB" sz="2000" b="1" dirty="0">
                <a:highlight>
                  <a:srgbClr val="FFFF00"/>
                </a:highlight>
                <a:latin typeface="Arial" panose="020B0604020202020204" pitchFamily="34" charset="0"/>
                <a:cs typeface="Arial" panose="020B0604020202020204" pitchFamily="34" charset="0"/>
              </a:rPr>
              <a:t>Debs</a:t>
            </a:r>
            <a:endParaRPr lang="en-GB" sz="2000" dirty="0">
              <a:highlight>
                <a:srgbClr val="FFFF00"/>
              </a:highlight>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••Mrs Adams hates me anyway but pretends that she doesn’t</a:t>
            </a:r>
          </a:p>
          <a:p>
            <a:r>
              <a:rPr lang="en-GB" sz="2000" dirty="0">
                <a:latin typeface="Arial" panose="020B0604020202020204" pitchFamily="34" charset="0"/>
                <a:cs typeface="Arial" panose="020B0604020202020204" pitchFamily="34" charset="0"/>
              </a:rPr>
              <a:t>••She says nice things about your work to make you try harder </a:t>
            </a:r>
          </a:p>
          <a:p>
            <a:r>
              <a:rPr lang="en-GB" sz="2000" dirty="0">
                <a:latin typeface="Arial" panose="020B0604020202020204" pitchFamily="34" charset="0"/>
                <a:cs typeface="Arial" panose="020B0604020202020204" pitchFamily="34" charset="0"/>
              </a:rPr>
              <a:t>••She wont give you an A if she knows you want it</a:t>
            </a:r>
            <a:r>
              <a:rPr lang="en-GB" dirty="0"/>
              <a:t>	</a:t>
            </a:r>
          </a:p>
        </p:txBody>
      </p:sp>
    </p:spTree>
    <p:extLst>
      <p:ext uri="{BB962C8B-B14F-4D97-AF65-F5344CB8AC3E}">
        <p14:creationId xmlns:p14="http://schemas.microsoft.com/office/powerpoint/2010/main" val="27788409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FE540-474A-483B-9836-91D66177C9CD}"/>
              </a:ext>
            </a:extLst>
          </p:cNvPr>
          <p:cNvSpPr>
            <a:spLocks noGrp="1"/>
          </p:cNvSpPr>
          <p:nvPr>
            <p:ph type="title"/>
          </p:nvPr>
        </p:nvSpPr>
        <p:spPr>
          <a:xfrm>
            <a:off x="1295402" y="982132"/>
            <a:ext cx="9290899" cy="1303867"/>
          </a:xfrm>
        </p:spPr>
        <p:txBody>
          <a:bodyPr/>
          <a:lstStyle/>
          <a:p>
            <a:r>
              <a:rPr lang="cy-GB" dirty="0">
                <a:latin typeface="Arial" panose="020B0604020202020204" pitchFamily="34" charset="0"/>
                <a:cs typeface="Arial" panose="020B0604020202020204" pitchFamily="34" charset="0"/>
              </a:rPr>
              <a:t>Tasg 2 </a:t>
            </a:r>
          </a:p>
        </p:txBody>
      </p:sp>
      <p:sp>
        <p:nvSpPr>
          <p:cNvPr id="3" name="TextBox 2">
            <a:extLst>
              <a:ext uri="{FF2B5EF4-FFF2-40B4-BE49-F238E27FC236}">
                <a16:creationId xmlns:a16="http://schemas.microsoft.com/office/drawing/2014/main" id="{CCF877E9-B5E4-46BA-9217-C9F67AC06990}"/>
              </a:ext>
            </a:extLst>
          </p:cNvPr>
          <p:cNvSpPr txBox="1"/>
          <p:nvPr/>
        </p:nvSpPr>
        <p:spPr>
          <a:xfrm>
            <a:off x="999241" y="2620652"/>
            <a:ext cx="10020693" cy="2308324"/>
          </a:xfrm>
          <a:prstGeom prst="rect">
            <a:avLst/>
          </a:prstGeom>
          <a:noFill/>
        </p:spPr>
        <p:txBody>
          <a:bodyPr wrap="square" rtlCol="0">
            <a:spAutoFit/>
          </a:bodyPr>
          <a:lstStyle/>
          <a:p>
            <a:r>
              <a:rPr lang="cy-GB" sz="2400" dirty="0">
                <a:latin typeface="Arial" panose="020B0604020202020204" pitchFamily="34" charset="0"/>
                <a:cs typeface="Arial" panose="020B0604020202020204" pitchFamily="34" charset="0"/>
              </a:rPr>
              <a:t>Gan ddefnyddio’r templed a ddarparwyd a chymhwyso’r dull ymddygiad gwybyddol i’r ymarfer, cwblhewch dasg astudiaeth achos 1, gan nodi sut y gellid cefnogi unrhyw un o’r disgyblion i feddwl mewn ffyrdd gwahanol. </a:t>
            </a:r>
          </a:p>
          <a:p>
            <a:endParaRPr lang="cy-GB" sz="2400" dirty="0">
              <a:latin typeface="Arial" panose="020B0604020202020204" pitchFamily="34" charset="0"/>
              <a:cs typeface="Arial" panose="020B0604020202020204" pitchFamily="34" charset="0"/>
            </a:endParaRPr>
          </a:p>
          <a:p>
            <a:r>
              <a:rPr lang="cy-GB" sz="2400" dirty="0">
                <a:latin typeface="Arial" panose="020B0604020202020204" pitchFamily="34" charset="0"/>
                <a:cs typeface="Arial" panose="020B0604020202020204" pitchFamily="34" charset="0"/>
              </a:rPr>
              <a:t>Mewn trafodaeth dosbarth, byddwn yn archwilio graddau’r holl ganfyddiadau ac yn gwerthuso effeithiolrwydd yr ymyriad.  </a:t>
            </a:r>
          </a:p>
        </p:txBody>
      </p:sp>
    </p:spTree>
    <p:extLst>
      <p:ext uri="{BB962C8B-B14F-4D97-AF65-F5344CB8AC3E}">
        <p14:creationId xmlns:p14="http://schemas.microsoft.com/office/powerpoint/2010/main" val="26151929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FE540-474A-483B-9836-91D66177C9CD}"/>
              </a:ext>
            </a:extLst>
          </p:cNvPr>
          <p:cNvSpPr>
            <a:spLocks noGrp="1"/>
          </p:cNvSpPr>
          <p:nvPr>
            <p:ph type="title"/>
          </p:nvPr>
        </p:nvSpPr>
        <p:spPr>
          <a:xfrm>
            <a:off x="1295402" y="982132"/>
            <a:ext cx="9290899" cy="1303867"/>
          </a:xfrm>
        </p:spPr>
        <p:txBody>
          <a:bodyPr/>
          <a:lstStyle/>
          <a:p>
            <a:r>
              <a:rPr lang="en-GB">
                <a:latin typeface="Arial" panose="020B0604020202020204" pitchFamily="34" charset="0"/>
                <a:cs typeface="Arial" panose="020B0604020202020204" pitchFamily="34" charset="0"/>
              </a:rPr>
              <a:t>Task 2 </a:t>
            </a:r>
          </a:p>
        </p:txBody>
      </p:sp>
      <p:sp>
        <p:nvSpPr>
          <p:cNvPr id="3" name="TextBox 2">
            <a:extLst>
              <a:ext uri="{FF2B5EF4-FFF2-40B4-BE49-F238E27FC236}">
                <a16:creationId xmlns:a16="http://schemas.microsoft.com/office/drawing/2014/main" id="{CCF877E9-B5E4-46BA-9217-C9F67AC06990}"/>
              </a:ext>
            </a:extLst>
          </p:cNvPr>
          <p:cNvSpPr txBox="1"/>
          <p:nvPr/>
        </p:nvSpPr>
        <p:spPr>
          <a:xfrm>
            <a:off x="999241" y="2620652"/>
            <a:ext cx="10020693" cy="2308324"/>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Using the template provided and applying the cognitive, behavioural approach to the exercise, complete the case study 1 task, indicating how either of the pupils maybe supported to think in alternative ways. </a:t>
            </a:r>
          </a:p>
          <a:p>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In class discussion, will explore the extent of all findings and evaluate the effectiveness of the intervention.  </a:t>
            </a:r>
          </a:p>
        </p:txBody>
      </p:sp>
    </p:spTree>
    <p:extLst>
      <p:ext uri="{BB962C8B-B14F-4D97-AF65-F5344CB8AC3E}">
        <p14:creationId xmlns:p14="http://schemas.microsoft.com/office/powerpoint/2010/main" val="8277972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2F6E6-4DDC-42F1-B6FB-6E8C7E6195FD}"/>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Astudiaeth Achos 2</a:t>
            </a:r>
          </a:p>
        </p:txBody>
      </p:sp>
      <p:sp>
        <p:nvSpPr>
          <p:cNvPr id="3" name="TextBox 2">
            <a:extLst>
              <a:ext uri="{FF2B5EF4-FFF2-40B4-BE49-F238E27FC236}">
                <a16:creationId xmlns:a16="http://schemas.microsoft.com/office/drawing/2014/main" id="{47410E6C-029F-4F16-9E5A-8F1E8AAB5C6B}"/>
              </a:ext>
            </a:extLst>
          </p:cNvPr>
          <p:cNvSpPr txBox="1"/>
          <p:nvPr/>
        </p:nvSpPr>
        <p:spPr>
          <a:xfrm>
            <a:off x="1385740" y="2978869"/>
            <a:ext cx="9832157" cy="2677656"/>
          </a:xfrm>
          <a:prstGeom prst="rect">
            <a:avLst/>
          </a:prstGeom>
          <a:noFill/>
        </p:spPr>
        <p:txBody>
          <a:bodyPr wrap="square" rtlCol="0">
            <a:spAutoFit/>
          </a:bodyPr>
          <a:lstStyle/>
          <a:p>
            <a:r>
              <a:rPr lang="cy-GB" sz="2400" dirty="0">
                <a:latin typeface="Arial" panose="020B0604020202020204" pitchFamily="34" charset="0"/>
                <a:cs typeface="Arial" panose="020B0604020202020204" pitchFamily="34" charset="0"/>
              </a:rPr>
              <a:t>Trosglwyddodd Declan i Ysgol Uwchradd y Gorllewin yng nghanol Blwyddyn 9. Bellach ym Mlwyddyn 10, mae Declan yn wastad yn ymladd â disgyblion yn ei ddosbarth. Nid yw’n wahanol ar y maes chwarae pan fydd gyda disgyblion sy’n iau neu’n hŷn na’i hun. Mae’n fach am ei oedran ond beth bynnag yw ei ddiffyg o ran maint, mae’n gwneud iawn amdano gyda’i ddyrnau. Prin y mae’n siarad ag unrhyw un ac ychydig ffrindiau sydd ganddo. </a:t>
            </a:r>
            <a:endParaRPr lang="cy-GB" dirty="0"/>
          </a:p>
        </p:txBody>
      </p:sp>
    </p:spTree>
    <p:extLst>
      <p:ext uri="{BB962C8B-B14F-4D97-AF65-F5344CB8AC3E}">
        <p14:creationId xmlns:p14="http://schemas.microsoft.com/office/powerpoint/2010/main" val="10987863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2F6E6-4DDC-42F1-B6FB-6E8C7E6195FD}"/>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Case Study 2</a:t>
            </a:r>
          </a:p>
        </p:txBody>
      </p:sp>
      <p:sp>
        <p:nvSpPr>
          <p:cNvPr id="3" name="TextBox 2">
            <a:extLst>
              <a:ext uri="{FF2B5EF4-FFF2-40B4-BE49-F238E27FC236}">
                <a16:creationId xmlns:a16="http://schemas.microsoft.com/office/drawing/2014/main" id="{47410E6C-029F-4F16-9E5A-8F1E8AAB5C6B}"/>
              </a:ext>
            </a:extLst>
          </p:cNvPr>
          <p:cNvSpPr txBox="1"/>
          <p:nvPr/>
        </p:nvSpPr>
        <p:spPr>
          <a:xfrm>
            <a:off x="1385740" y="2978869"/>
            <a:ext cx="9832157" cy="2308324"/>
          </a:xfrm>
          <a:prstGeom prst="rect">
            <a:avLst/>
          </a:prstGeom>
          <a:noFill/>
        </p:spPr>
        <p:txBody>
          <a:bodyPr wrap="square" rtlCol="0">
            <a:spAutoFit/>
          </a:bodyPr>
          <a:lstStyle/>
          <a:p>
            <a:r>
              <a:rPr lang="en-GB" sz="2400">
                <a:latin typeface="Arial" panose="020B0604020202020204" pitchFamily="34" charset="0"/>
                <a:cs typeface="Arial" panose="020B0604020202020204" pitchFamily="34" charset="0"/>
              </a:rPr>
              <a:t>Declan transferred into West High School in the middle of Year 9. Now in Year 10, Declan always gets into fights with pupils in his class. He is no different on the playground when he is with pupils younger or older than himself. He is small for his age but whatever he lacks in size, he makes up for with his fists. He hardly talks to anybody and has few friends.</a:t>
            </a:r>
            <a:r>
              <a:rPr lang="en-GB"/>
              <a:t>	</a:t>
            </a:r>
          </a:p>
        </p:txBody>
      </p:sp>
    </p:spTree>
    <p:extLst>
      <p:ext uri="{BB962C8B-B14F-4D97-AF65-F5344CB8AC3E}">
        <p14:creationId xmlns:p14="http://schemas.microsoft.com/office/powerpoint/2010/main" val="23168661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5137F-59E4-4921-8BA2-D9FE415B1174}"/>
              </a:ext>
            </a:extLst>
          </p:cNvPr>
          <p:cNvSpPr>
            <a:spLocks noGrp="1"/>
          </p:cNvSpPr>
          <p:nvPr>
            <p:ph type="title"/>
          </p:nvPr>
        </p:nvSpPr>
        <p:spPr/>
        <p:txBody>
          <a:bodyPr/>
          <a:lstStyle/>
          <a:p>
            <a:r>
              <a:rPr lang="cy-GB" dirty="0">
                <a:latin typeface="Arial" panose="020B0604020202020204" pitchFamily="34" charset="0"/>
                <a:cs typeface="Arial" panose="020B0604020202020204" pitchFamily="34" charset="0"/>
              </a:rPr>
              <a:t>Casgliad</a:t>
            </a:r>
          </a:p>
        </p:txBody>
      </p:sp>
      <p:sp>
        <p:nvSpPr>
          <p:cNvPr id="3" name="TextBox 2">
            <a:extLst>
              <a:ext uri="{FF2B5EF4-FFF2-40B4-BE49-F238E27FC236}">
                <a16:creationId xmlns:a16="http://schemas.microsoft.com/office/drawing/2014/main" id="{EE0669B9-A4E4-45B2-A5F2-3823B7A285A3}"/>
              </a:ext>
            </a:extLst>
          </p:cNvPr>
          <p:cNvSpPr txBox="1"/>
          <p:nvPr/>
        </p:nvSpPr>
        <p:spPr>
          <a:xfrm>
            <a:off x="1295402" y="2757268"/>
            <a:ext cx="9601196" cy="3293209"/>
          </a:xfrm>
          <a:prstGeom prst="rect">
            <a:avLst/>
          </a:prstGeom>
          <a:noFill/>
        </p:spPr>
        <p:txBody>
          <a:bodyPr wrap="square" rtlCol="0">
            <a:spAutoFit/>
          </a:bodyPr>
          <a:lstStyle/>
          <a:p>
            <a:pPr algn="ctr"/>
            <a:r>
              <a:rPr lang="cy-GB" sz="2400" dirty="0">
                <a:latin typeface="Arial" panose="020B0604020202020204" pitchFamily="34" charset="0"/>
                <a:cs typeface="Arial" panose="020B0604020202020204" pitchFamily="34" charset="0"/>
              </a:rPr>
              <a:t>Felly beth ydyn ni wedi’i ddysgu?</a:t>
            </a:r>
          </a:p>
          <a:p>
            <a:endParaRPr lang="cy-GB" sz="2400" dirty="0">
              <a:latin typeface="Arial" panose="020B0604020202020204" pitchFamily="34" charset="0"/>
              <a:cs typeface="Arial" panose="020B0604020202020204" pitchFamily="34" charset="0"/>
            </a:endParaRPr>
          </a:p>
          <a:p>
            <a:pPr algn="ctr"/>
            <a:r>
              <a:rPr lang="cy-GB" sz="2400" dirty="0">
                <a:latin typeface="Arial" panose="020B0604020202020204" pitchFamily="34" charset="0"/>
                <a:cs typeface="Arial" panose="020B0604020202020204" pitchFamily="34" charset="0"/>
              </a:rPr>
              <a:t>Ymunwch â’r cwis i gael gweld!</a:t>
            </a:r>
          </a:p>
          <a:p>
            <a:endParaRPr lang="cy-GB" sz="2400" dirty="0">
              <a:latin typeface="Arial" panose="020B0604020202020204" pitchFamily="34" charset="0"/>
              <a:cs typeface="Arial" panose="020B0604020202020204" pitchFamily="34" charset="0"/>
            </a:endParaRPr>
          </a:p>
          <a:p>
            <a:pPr algn="ctr"/>
            <a:r>
              <a:rPr lang="cy-GB" sz="2400" dirty="0">
                <a:latin typeface="Arial" panose="020B0604020202020204" pitchFamily="34" charset="0"/>
                <a:cs typeface="Arial" panose="020B0604020202020204" pitchFamily="34" charset="0"/>
                <a:hlinkClick r:id="rId2"/>
              </a:rPr>
              <a:t>https://quizizz.com/join/activity/created</a:t>
            </a:r>
            <a:endParaRPr lang="cy-GB" sz="2400" dirty="0">
              <a:latin typeface="Arial" panose="020B0604020202020204" pitchFamily="34" charset="0"/>
              <a:cs typeface="Arial" panose="020B0604020202020204" pitchFamily="34" charset="0"/>
            </a:endParaRPr>
          </a:p>
          <a:p>
            <a:pPr algn="ctr"/>
            <a:endParaRPr lang="cy-GB" sz="2400" dirty="0">
              <a:latin typeface="Arial" panose="020B0604020202020204" pitchFamily="34" charset="0"/>
              <a:cs typeface="Arial" panose="020B0604020202020204" pitchFamily="34" charset="0"/>
            </a:endParaRPr>
          </a:p>
          <a:p>
            <a:endParaRPr lang="cy-GB" sz="2400" dirty="0">
              <a:latin typeface="Arial" panose="020B0604020202020204" pitchFamily="34" charset="0"/>
              <a:cs typeface="Arial" panose="020B0604020202020204" pitchFamily="34" charset="0"/>
            </a:endParaRPr>
          </a:p>
          <a:p>
            <a:pPr algn="ctr"/>
            <a:r>
              <a:rPr lang="cy-GB" sz="4000" dirty="0">
                <a:solidFill>
                  <a:srgbClr val="FF0000"/>
                </a:solidFill>
                <a:latin typeface="Arial" panose="020B0604020202020204" pitchFamily="34" charset="0"/>
                <a:cs typeface="Arial" panose="020B0604020202020204" pitchFamily="34" charset="0"/>
              </a:rPr>
              <a:t>Diolch am wrando. Unrhyw gwestiynau? </a:t>
            </a:r>
          </a:p>
        </p:txBody>
      </p:sp>
    </p:spTree>
    <p:extLst>
      <p:ext uri="{BB962C8B-B14F-4D97-AF65-F5344CB8AC3E}">
        <p14:creationId xmlns:p14="http://schemas.microsoft.com/office/powerpoint/2010/main" val="35644892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5137F-59E4-4921-8BA2-D9FE415B117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Conclusion</a:t>
            </a:r>
          </a:p>
        </p:txBody>
      </p:sp>
      <p:sp>
        <p:nvSpPr>
          <p:cNvPr id="3" name="TextBox 2">
            <a:extLst>
              <a:ext uri="{FF2B5EF4-FFF2-40B4-BE49-F238E27FC236}">
                <a16:creationId xmlns:a16="http://schemas.microsoft.com/office/drawing/2014/main" id="{EE0669B9-A4E4-45B2-A5F2-3823B7A285A3}"/>
              </a:ext>
            </a:extLst>
          </p:cNvPr>
          <p:cNvSpPr txBox="1"/>
          <p:nvPr/>
        </p:nvSpPr>
        <p:spPr>
          <a:xfrm>
            <a:off x="1295402" y="2757268"/>
            <a:ext cx="9601196" cy="3293209"/>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So what have we learnt,</a:t>
            </a:r>
          </a:p>
          <a:p>
            <a:endParaRPr lang="en-GB" sz="2400"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Join in the quiz to find out !</a:t>
            </a:r>
          </a:p>
          <a:p>
            <a:endParaRPr lang="en-GB" sz="2400"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hlinkClick r:id="rId2"/>
              </a:rPr>
              <a:t>https://quizizz.com/join/activity/created</a:t>
            </a:r>
            <a:endParaRPr lang="en-GB" sz="2400" dirty="0">
              <a:latin typeface="Arial" panose="020B0604020202020204" pitchFamily="34" charset="0"/>
              <a:cs typeface="Arial" panose="020B0604020202020204" pitchFamily="34" charset="0"/>
            </a:endParaRPr>
          </a:p>
          <a:p>
            <a:pPr algn="ct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algn="ctr"/>
            <a:r>
              <a:rPr lang="en-GB" sz="4000" dirty="0">
                <a:solidFill>
                  <a:srgbClr val="FF0000"/>
                </a:solidFill>
                <a:latin typeface="Arial" panose="020B0604020202020204" pitchFamily="34" charset="0"/>
                <a:cs typeface="Arial" panose="020B0604020202020204" pitchFamily="34" charset="0"/>
              </a:rPr>
              <a:t>Thank you for listening. Any questions! </a:t>
            </a:r>
          </a:p>
        </p:txBody>
      </p:sp>
    </p:spTree>
    <p:extLst>
      <p:ext uri="{BB962C8B-B14F-4D97-AF65-F5344CB8AC3E}">
        <p14:creationId xmlns:p14="http://schemas.microsoft.com/office/powerpoint/2010/main" val="290718549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F57B18F4F1DDF4E9781F690CAB90888" ma:contentTypeVersion="4" ma:contentTypeDescription="Create a new document." ma:contentTypeScope="" ma:versionID="a8771b55348514b3119706f5679b8c1b">
  <xsd:schema xmlns:xsd="http://www.w3.org/2001/XMLSchema" xmlns:xs="http://www.w3.org/2001/XMLSchema" xmlns:p="http://schemas.microsoft.com/office/2006/metadata/properties" xmlns:ns2="e9346c69-e45b-4b17-827a-3d9711b8be6a" targetNamespace="http://schemas.microsoft.com/office/2006/metadata/properties" ma:root="true" ma:fieldsID="72c23beb464f9693ffbc6f975e3e92d3" ns2:_="">
    <xsd:import namespace="e9346c69-e45b-4b17-827a-3d9711b8be6a"/>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346c69-e45b-4b17-827a-3d9711b8be6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385605E-6BB5-4677-80E1-1D1AE18B224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AECD770E-C356-4C09-8AF4-C28E4BD982C7}">
  <ds:schemaRefs>
    <ds:schemaRef ds:uri="http://schemas.microsoft.com/sharepoint/v3/contenttype/forms"/>
  </ds:schemaRefs>
</ds:datastoreItem>
</file>

<file path=customXml/itemProps3.xml><?xml version="1.0" encoding="utf-8"?>
<ds:datastoreItem xmlns:ds="http://schemas.openxmlformats.org/officeDocument/2006/customXml" ds:itemID="{F168B805-4999-4DDB-A589-AD21E0741FED}">
  <ds:schemaRefs>
    <ds:schemaRef ds:uri="e9346c69-e45b-4b17-827a-3d9711b8be6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Organic</Template>
  <TotalTime>236</TotalTime>
  <Words>5477</Words>
  <Application>Microsoft Office PowerPoint</Application>
  <PresentationFormat>Widescreen</PresentationFormat>
  <Paragraphs>491</Paragraphs>
  <Slides>37</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Calibri</vt:lpstr>
      <vt:lpstr>Garamond</vt:lpstr>
      <vt:lpstr>Organic</vt:lpstr>
      <vt:lpstr>Ymddygiad a Dysgu Behaviour &amp; Learning </vt:lpstr>
      <vt:lpstr>Amcanion Dysgu</vt:lpstr>
      <vt:lpstr>Learning Objectives</vt:lpstr>
      <vt:lpstr>Ailedrych ar y Strategaethau a Ddefnyddir mewn Ysgolion Cynradd</vt:lpstr>
      <vt:lpstr>Recap the Strategies Used in Primary</vt:lpstr>
      <vt:lpstr>Dadansoddiad ABC</vt:lpstr>
      <vt:lpstr>ABC Analysis</vt:lpstr>
      <vt:lpstr>Dull Datrys Problemau</vt:lpstr>
      <vt:lpstr>Problem Solving Approach</vt:lpstr>
      <vt:lpstr>Cyfiawnder Adferol</vt:lpstr>
      <vt:lpstr>Restorative Justice</vt:lpstr>
      <vt:lpstr>Egwyddorion Cyfiawnder Adferol</vt:lpstr>
      <vt:lpstr>Principles of Restorative Justice</vt:lpstr>
      <vt:lpstr>Dull Seiliedig ar Atebion</vt:lpstr>
      <vt:lpstr>Solutions Based Approach</vt:lpstr>
      <vt:lpstr>Technegau Seiliedig ar Atebion</vt:lpstr>
      <vt:lpstr>Solutions Based Techniques</vt:lpstr>
      <vt:lpstr>Model Trawsddamcaniaethol o Newid</vt:lpstr>
      <vt:lpstr>Transtheoretical Model of Change</vt:lpstr>
      <vt:lpstr>Model Trawsddamcaniaethol o Newid</vt:lpstr>
      <vt:lpstr>Transtheoretical Model of Change</vt:lpstr>
      <vt:lpstr>Enghraifft</vt:lpstr>
      <vt:lpstr>Example</vt:lpstr>
      <vt:lpstr>Newid Ymddygiad Gwybyddol</vt:lpstr>
      <vt:lpstr>Cognitive Behavioural Change</vt:lpstr>
      <vt:lpstr>Damcaniaeth a Dull Ymddygiad Gwybyddol</vt:lpstr>
      <vt:lpstr>Cognitive Behavioural Theory and Approaches</vt:lpstr>
      <vt:lpstr>Astudiaeth Achos 1</vt:lpstr>
      <vt:lpstr>Case Study 1</vt:lpstr>
      <vt:lpstr>Rhesymu</vt:lpstr>
      <vt:lpstr>Reasoning</vt:lpstr>
      <vt:lpstr>Tasg 2 </vt:lpstr>
      <vt:lpstr>Task 2 </vt:lpstr>
      <vt:lpstr>Astudiaeth Achos 2</vt:lpstr>
      <vt:lpstr>Case Study 2</vt:lpstr>
      <vt:lpstr>Casgliad</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Behaviour &amp; Learning</dc:title>
  <dc:creator>Tracy Taylor (1804033)</dc:creator>
  <cp:lastModifiedBy>Helen A Griffiths</cp:lastModifiedBy>
  <cp:revision>7</cp:revision>
  <dcterms:created xsi:type="dcterms:W3CDTF">2020-03-14T21:58:36Z</dcterms:created>
  <dcterms:modified xsi:type="dcterms:W3CDTF">2024-02-18T22:31:56Z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0x0101008F57B18F4F1DDF4E9781F690CAB90888</vt:lpwstr>
  </property>
</Properties>
</file>