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9" r:id="rId2"/>
    <p:sldId id="268" r:id="rId3"/>
    <p:sldId id="260" r:id="rId4"/>
    <p:sldId id="262" r:id="rId5"/>
    <p:sldId id="263" r:id="rId6"/>
    <p:sldId id="264" r:id="rId7"/>
    <p:sldId id="265" r:id="rId8"/>
    <p:sldId id="271" r:id="rId9"/>
    <p:sldId id="266" r:id="rId10"/>
    <p:sldId id="272" r:id="rId11"/>
    <p:sldId id="273" r:id="rId12"/>
    <p:sldId id="274"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53C2A8-B3BE-407D-AD87-2F7553B38D03}" v="409" dt="2022-10-09T20:30:46.086"/>
    <p1510:client id="{32ED62FF-3189-49FE-8DAD-9AEDAA04F569}" v="3" dt="2022-09-13T20:56:07.265"/>
    <p1510:client id="{9DE5DADC-52AC-5A33-B065-EDD958BECD59}" v="1956" dt="2022-10-09T23:30:00.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41FCA-E7FC-4B51-B510-C18755B5E52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A175568-5944-4454-B7D6-00EA41852AB2}">
      <dgm:prSet/>
      <dgm:spPr/>
      <dgm:t>
        <a:bodyPr/>
        <a:lstStyle/>
        <a:p>
          <a:r>
            <a:rPr lang="en-GB"/>
            <a:t>Roxanne Finn</a:t>
          </a:r>
          <a:endParaRPr lang="en-US"/>
        </a:p>
      </dgm:t>
    </dgm:pt>
    <dgm:pt modelId="{466762E3-AD3B-4276-B1B7-8E2AC8D1B253}" type="parTrans" cxnId="{C7CA8924-848D-4CEE-B6EF-1FC972DA4775}">
      <dgm:prSet/>
      <dgm:spPr/>
      <dgm:t>
        <a:bodyPr/>
        <a:lstStyle/>
        <a:p>
          <a:endParaRPr lang="en-US"/>
        </a:p>
      </dgm:t>
    </dgm:pt>
    <dgm:pt modelId="{7190C92B-663D-487F-AA33-1E2CDE075AED}" type="sibTrans" cxnId="{C7CA8924-848D-4CEE-B6EF-1FC972DA4775}">
      <dgm:prSet/>
      <dgm:spPr/>
      <dgm:t>
        <a:bodyPr/>
        <a:lstStyle/>
        <a:p>
          <a:endParaRPr lang="en-US"/>
        </a:p>
      </dgm:t>
    </dgm:pt>
    <dgm:pt modelId="{82BB0BF2-7775-48BF-8695-28C3E4D323A0}">
      <dgm:prSet/>
      <dgm:spPr/>
      <dgm:t>
        <a:bodyPr/>
        <a:lstStyle/>
        <a:p>
          <a:r>
            <a:rPr lang="en-GB"/>
            <a:t>2121653</a:t>
          </a:r>
          <a:endParaRPr lang="en-US"/>
        </a:p>
      </dgm:t>
    </dgm:pt>
    <dgm:pt modelId="{B7CC799F-2E8A-4DE7-B8B4-050859BD6860}" type="parTrans" cxnId="{777C4A35-53B9-41FF-BB05-6663719C825E}">
      <dgm:prSet/>
      <dgm:spPr/>
      <dgm:t>
        <a:bodyPr/>
        <a:lstStyle/>
        <a:p>
          <a:endParaRPr lang="en-US"/>
        </a:p>
      </dgm:t>
    </dgm:pt>
    <dgm:pt modelId="{6843F34E-C958-4FEC-BE9C-D937C6B3559C}" type="sibTrans" cxnId="{777C4A35-53B9-41FF-BB05-6663719C825E}">
      <dgm:prSet/>
      <dgm:spPr/>
      <dgm:t>
        <a:bodyPr/>
        <a:lstStyle/>
        <a:p>
          <a:endParaRPr lang="en-US"/>
        </a:p>
      </dgm:t>
    </dgm:pt>
    <dgm:pt modelId="{C5B9FC04-B741-4FCD-950A-3186AE6CF91C}">
      <dgm:prSet/>
      <dgm:spPr/>
      <dgm:t>
        <a:bodyPr/>
        <a:lstStyle/>
        <a:p>
          <a:r>
            <a:rPr lang="en-GB"/>
            <a:t>Psychology for Health and social care</a:t>
          </a:r>
          <a:endParaRPr lang="en-US"/>
        </a:p>
      </dgm:t>
    </dgm:pt>
    <dgm:pt modelId="{5A87FAE7-5CA9-4134-8B47-EB4F561E4FAD}" type="parTrans" cxnId="{927748F7-310D-4FE3-BE6C-8F32AD96882D}">
      <dgm:prSet/>
      <dgm:spPr/>
      <dgm:t>
        <a:bodyPr/>
        <a:lstStyle/>
        <a:p>
          <a:endParaRPr lang="en-US"/>
        </a:p>
      </dgm:t>
    </dgm:pt>
    <dgm:pt modelId="{E048E54D-147B-479F-AC03-C9C52A9636AA}" type="sibTrans" cxnId="{927748F7-310D-4FE3-BE6C-8F32AD96882D}">
      <dgm:prSet/>
      <dgm:spPr/>
      <dgm:t>
        <a:bodyPr/>
        <a:lstStyle/>
        <a:p>
          <a:endParaRPr lang="en-US"/>
        </a:p>
      </dgm:t>
    </dgm:pt>
    <dgm:pt modelId="{CA698ACB-E122-446E-B214-434005E078DA}">
      <dgm:prSet/>
      <dgm:spPr/>
      <dgm:t>
        <a:bodyPr/>
        <a:lstStyle/>
        <a:p>
          <a:r>
            <a:rPr lang="en-GB"/>
            <a:t>BMHP4003</a:t>
          </a:r>
          <a:endParaRPr lang="en-US"/>
        </a:p>
      </dgm:t>
    </dgm:pt>
    <dgm:pt modelId="{FFEB7CC2-E0CF-4FA7-B1ED-3CBA7BB87F91}" type="parTrans" cxnId="{DC0B9635-98EB-48CF-BE65-520FD16875B3}">
      <dgm:prSet/>
      <dgm:spPr/>
      <dgm:t>
        <a:bodyPr/>
        <a:lstStyle/>
        <a:p>
          <a:endParaRPr lang="en-US"/>
        </a:p>
      </dgm:t>
    </dgm:pt>
    <dgm:pt modelId="{894F4113-E53D-4D1A-8E9D-48829B2DFCFD}" type="sibTrans" cxnId="{DC0B9635-98EB-48CF-BE65-520FD16875B3}">
      <dgm:prSet/>
      <dgm:spPr/>
      <dgm:t>
        <a:bodyPr/>
        <a:lstStyle/>
        <a:p>
          <a:endParaRPr lang="en-US"/>
        </a:p>
      </dgm:t>
    </dgm:pt>
    <dgm:pt modelId="{BE4E5D9F-C758-48A8-B05A-D513F8512D45}">
      <dgm:prSet/>
      <dgm:spPr/>
      <dgm:t>
        <a:bodyPr/>
        <a:lstStyle/>
        <a:p>
          <a:r>
            <a:rPr lang="en-GB"/>
            <a:t>Joanne Davies</a:t>
          </a:r>
          <a:endParaRPr lang="en-US"/>
        </a:p>
      </dgm:t>
    </dgm:pt>
    <dgm:pt modelId="{8F42C64C-2D17-45F0-835C-2482760005A2}" type="parTrans" cxnId="{90C74E37-4071-4780-A6A2-61AF27506914}">
      <dgm:prSet/>
      <dgm:spPr/>
      <dgm:t>
        <a:bodyPr/>
        <a:lstStyle/>
        <a:p>
          <a:endParaRPr lang="en-US"/>
        </a:p>
      </dgm:t>
    </dgm:pt>
    <dgm:pt modelId="{65DC2536-6BBC-4980-87ED-5D55E0D9325B}" type="sibTrans" cxnId="{90C74E37-4071-4780-A6A2-61AF27506914}">
      <dgm:prSet/>
      <dgm:spPr/>
      <dgm:t>
        <a:bodyPr/>
        <a:lstStyle/>
        <a:p>
          <a:endParaRPr lang="en-US"/>
        </a:p>
      </dgm:t>
    </dgm:pt>
    <dgm:pt modelId="{5B8B43DB-FBA5-4F86-8F3E-37EB3C039E2A}" type="pres">
      <dgm:prSet presAssocID="{C8241FCA-E7FC-4B51-B510-C18755B5E522}" presName="vert0" presStyleCnt="0">
        <dgm:presLayoutVars>
          <dgm:dir/>
          <dgm:animOne val="branch"/>
          <dgm:animLvl val="lvl"/>
        </dgm:presLayoutVars>
      </dgm:prSet>
      <dgm:spPr/>
    </dgm:pt>
    <dgm:pt modelId="{5F955BD7-ED42-4412-AE23-3A0DC6D12DCA}" type="pres">
      <dgm:prSet presAssocID="{3A175568-5944-4454-B7D6-00EA41852AB2}" presName="thickLine" presStyleLbl="alignNode1" presStyleIdx="0" presStyleCnt="5"/>
      <dgm:spPr/>
    </dgm:pt>
    <dgm:pt modelId="{18021677-4DB4-442A-8090-D636732CE986}" type="pres">
      <dgm:prSet presAssocID="{3A175568-5944-4454-B7D6-00EA41852AB2}" presName="horz1" presStyleCnt="0"/>
      <dgm:spPr/>
    </dgm:pt>
    <dgm:pt modelId="{B65FF30E-D75A-44BA-BA01-A1B74CB6AC48}" type="pres">
      <dgm:prSet presAssocID="{3A175568-5944-4454-B7D6-00EA41852AB2}" presName="tx1" presStyleLbl="revTx" presStyleIdx="0" presStyleCnt="5"/>
      <dgm:spPr/>
    </dgm:pt>
    <dgm:pt modelId="{DFF0403E-AC3A-48BB-87F3-D863441A3EB7}" type="pres">
      <dgm:prSet presAssocID="{3A175568-5944-4454-B7D6-00EA41852AB2}" presName="vert1" presStyleCnt="0"/>
      <dgm:spPr/>
    </dgm:pt>
    <dgm:pt modelId="{C2E9B12C-5A77-4CC5-9DCB-CC698793976B}" type="pres">
      <dgm:prSet presAssocID="{82BB0BF2-7775-48BF-8695-28C3E4D323A0}" presName="thickLine" presStyleLbl="alignNode1" presStyleIdx="1" presStyleCnt="5"/>
      <dgm:spPr/>
    </dgm:pt>
    <dgm:pt modelId="{D7C75C42-EE71-45CA-8AC9-B9AD5B62D132}" type="pres">
      <dgm:prSet presAssocID="{82BB0BF2-7775-48BF-8695-28C3E4D323A0}" presName="horz1" presStyleCnt="0"/>
      <dgm:spPr/>
    </dgm:pt>
    <dgm:pt modelId="{CA5FC350-5423-4F33-A3B5-363C9F4B4DA6}" type="pres">
      <dgm:prSet presAssocID="{82BB0BF2-7775-48BF-8695-28C3E4D323A0}" presName="tx1" presStyleLbl="revTx" presStyleIdx="1" presStyleCnt="5"/>
      <dgm:spPr/>
    </dgm:pt>
    <dgm:pt modelId="{704A2D69-D658-43F0-B287-72B9939377DA}" type="pres">
      <dgm:prSet presAssocID="{82BB0BF2-7775-48BF-8695-28C3E4D323A0}" presName="vert1" presStyleCnt="0"/>
      <dgm:spPr/>
    </dgm:pt>
    <dgm:pt modelId="{501E56E6-5BA7-42B6-9878-4DD37A0CD43B}" type="pres">
      <dgm:prSet presAssocID="{C5B9FC04-B741-4FCD-950A-3186AE6CF91C}" presName="thickLine" presStyleLbl="alignNode1" presStyleIdx="2" presStyleCnt="5"/>
      <dgm:spPr/>
    </dgm:pt>
    <dgm:pt modelId="{64F4D1C3-879B-4D74-A084-5D8986D696C9}" type="pres">
      <dgm:prSet presAssocID="{C5B9FC04-B741-4FCD-950A-3186AE6CF91C}" presName="horz1" presStyleCnt="0"/>
      <dgm:spPr/>
    </dgm:pt>
    <dgm:pt modelId="{C573EAC4-9F24-4481-90B9-08CC1BA4B962}" type="pres">
      <dgm:prSet presAssocID="{C5B9FC04-B741-4FCD-950A-3186AE6CF91C}" presName="tx1" presStyleLbl="revTx" presStyleIdx="2" presStyleCnt="5"/>
      <dgm:spPr/>
    </dgm:pt>
    <dgm:pt modelId="{1C66BFEF-1052-4C73-8233-15F8D1099231}" type="pres">
      <dgm:prSet presAssocID="{C5B9FC04-B741-4FCD-950A-3186AE6CF91C}" presName="vert1" presStyleCnt="0"/>
      <dgm:spPr/>
    </dgm:pt>
    <dgm:pt modelId="{3FD33D75-E3A4-444D-B0D4-316BABD31199}" type="pres">
      <dgm:prSet presAssocID="{CA698ACB-E122-446E-B214-434005E078DA}" presName="thickLine" presStyleLbl="alignNode1" presStyleIdx="3" presStyleCnt="5"/>
      <dgm:spPr/>
    </dgm:pt>
    <dgm:pt modelId="{DF79BDC8-0587-4908-8DFB-0163D8E2C6C4}" type="pres">
      <dgm:prSet presAssocID="{CA698ACB-E122-446E-B214-434005E078DA}" presName="horz1" presStyleCnt="0"/>
      <dgm:spPr/>
    </dgm:pt>
    <dgm:pt modelId="{7B747525-AF95-41EC-92A6-F57D0E414575}" type="pres">
      <dgm:prSet presAssocID="{CA698ACB-E122-446E-B214-434005E078DA}" presName="tx1" presStyleLbl="revTx" presStyleIdx="3" presStyleCnt="5"/>
      <dgm:spPr/>
    </dgm:pt>
    <dgm:pt modelId="{34387695-4B08-482A-970B-5C0A36FE49AA}" type="pres">
      <dgm:prSet presAssocID="{CA698ACB-E122-446E-B214-434005E078DA}" presName="vert1" presStyleCnt="0"/>
      <dgm:spPr/>
    </dgm:pt>
    <dgm:pt modelId="{8C3FF8D5-39FA-4782-BEFE-12651FF94C85}" type="pres">
      <dgm:prSet presAssocID="{BE4E5D9F-C758-48A8-B05A-D513F8512D45}" presName="thickLine" presStyleLbl="alignNode1" presStyleIdx="4" presStyleCnt="5"/>
      <dgm:spPr/>
    </dgm:pt>
    <dgm:pt modelId="{6BC4C22A-4508-47D8-B757-9FEBADA17439}" type="pres">
      <dgm:prSet presAssocID="{BE4E5D9F-C758-48A8-B05A-D513F8512D45}" presName="horz1" presStyleCnt="0"/>
      <dgm:spPr/>
    </dgm:pt>
    <dgm:pt modelId="{2AE84DD8-6A6A-43B0-9700-33B8C16568CB}" type="pres">
      <dgm:prSet presAssocID="{BE4E5D9F-C758-48A8-B05A-D513F8512D45}" presName="tx1" presStyleLbl="revTx" presStyleIdx="4" presStyleCnt="5"/>
      <dgm:spPr/>
    </dgm:pt>
    <dgm:pt modelId="{C8C9D21A-EF23-44B0-A292-544A9FADCBB3}" type="pres">
      <dgm:prSet presAssocID="{BE4E5D9F-C758-48A8-B05A-D513F8512D45}" presName="vert1" presStyleCnt="0"/>
      <dgm:spPr/>
    </dgm:pt>
  </dgm:ptLst>
  <dgm:cxnLst>
    <dgm:cxn modelId="{8AE97905-25A6-4824-901B-1744E01C07DD}" type="presOf" srcId="{3A175568-5944-4454-B7D6-00EA41852AB2}" destId="{B65FF30E-D75A-44BA-BA01-A1B74CB6AC48}" srcOrd="0" destOrd="0" presId="urn:microsoft.com/office/officeart/2008/layout/LinedList"/>
    <dgm:cxn modelId="{00FE3E09-D746-47CE-B47A-24D371CCE53C}" type="presOf" srcId="{CA698ACB-E122-446E-B214-434005E078DA}" destId="{7B747525-AF95-41EC-92A6-F57D0E414575}" srcOrd="0" destOrd="0" presId="urn:microsoft.com/office/officeart/2008/layout/LinedList"/>
    <dgm:cxn modelId="{7F269E21-4175-496E-BC9D-B825B8F6DC4C}" type="presOf" srcId="{C5B9FC04-B741-4FCD-950A-3186AE6CF91C}" destId="{C573EAC4-9F24-4481-90B9-08CC1BA4B962}" srcOrd="0" destOrd="0" presId="urn:microsoft.com/office/officeart/2008/layout/LinedList"/>
    <dgm:cxn modelId="{C7CA8924-848D-4CEE-B6EF-1FC972DA4775}" srcId="{C8241FCA-E7FC-4B51-B510-C18755B5E522}" destId="{3A175568-5944-4454-B7D6-00EA41852AB2}" srcOrd="0" destOrd="0" parTransId="{466762E3-AD3B-4276-B1B7-8E2AC8D1B253}" sibTransId="{7190C92B-663D-487F-AA33-1E2CDE075AED}"/>
    <dgm:cxn modelId="{777C4A35-53B9-41FF-BB05-6663719C825E}" srcId="{C8241FCA-E7FC-4B51-B510-C18755B5E522}" destId="{82BB0BF2-7775-48BF-8695-28C3E4D323A0}" srcOrd="1" destOrd="0" parTransId="{B7CC799F-2E8A-4DE7-B8B4-050859BD6860}" sibTransId="{6843F34E-C958-4FEC-BE9C-D937C6B3559C}"/>
    <dgm:cxn modelId="{DC0B9635-98EB-48CF-BE65-520FD16875B3}" srcId="{C8241FCA-E7FC-4B51-B510-C18755B5E522}" destId="{CA698ACB-E122-446E-B214-434005E078DA}" srcOrd="3" destOrd="0" parTransId="{FFEB7CC2-E0CF-4FA7-B1ED-3CBA7BB87F91}" sibTransId="{894F4113-E53D-4D1A-8E9D-48829B2DFCFD}"/>
    <dgm:cxn modelId="{90C74E37-4071-4780-A6A2-61AF27506914}" srcId="{C8241FCA-E7FC-4B51-B510-C18755B5E522}" destId="{BE4E5D9F-C758-48A8-B05A-D513F8512D45}" srcOrd="4" destOrd="0" parTransId="{8F42C64C-2D17-45F0-835C-2482760005A2}" sibTransId="{65DC2536-6BBC-4980-87ED-5D55E0D9325B}"/>
    <dgm:cxn modelId="{F7166B62-D7CD-4FC4-8344-5D8B59B790B0}" type="presOf" srcId="{BE4E5D9F-C758-48A8-B05A-D513F8512D45}" destId="{2AE84DD8-6A6A-43B0-9700-33B8C16568CB}" srcOrd="0" destOrd="0" presId="urn:microsoft.com/office/officeart/2008/layout/LinedList"/>
    <dgm:cxn modelId="{6C682574-3058-4F25-A2FA-DCC0F93C5C37}" type="presOf" srcId="{C8241FCA-E7FC-4B51-B510-C18755B5E522}" destId="{5B8B43DB-FBA5-4F86-8F3E-37EB3C039E2A}" srcOrd="0" destOrd="0" presId="urn:microsoft.com/office/officeart/2008/layout/LinedList"/>
    <dgm:cxn modelId="{448AA288-D61D-41A8-B02D-731C61E9DD15}" type="presOf" srcId="{82BB0BF2-7775-48BF-8695-28C3E4D323A0}" destId="{CA5FC350-5423-4F33-A3B5-363C9F4B4DA6}" srcOrd="0" destOrd="0" presId="urn:microsoft.com/office/officeart/2008/layout/LinedList"/>
    <dgm:cxn modelId="{927748F7-310D-4FE3-BE6C-8F32AD96882D}" srcId="{C8241FCA-E7FC-4B51-B510-C18755B5E522}" destId="{C5B9FC04-B741-4FCD-950A-3186AE6CF91C}" srcOrd="2" destOrd="0" parTransId="{5A87FAE7-5CA9-4134-8B47-EB4F561E4FAD}" sibTransId="{E048E54D-147B-479F-AC03-C9C52A9636AA}"/>
    <dgm:cxn modelId="{B2FF8256-7D4A-497E-AF4D-886CC51E21BA}" type="presParOf" srcId="{5B8B43DB-FBA5-4F86-8F3E-37EB3C039E2A}" destId="{5F955BD7-ED42-4412-AE23-3A0DC6D12DCA}" srcOrd="0" destOrd="0" presId="urn:microsoft.com/office/officeart/2008/layout/LinedList"/>
    <dgm:cxn modelId="{3A3794E7-ADA8-4708-B3A9-2E184AEE5B2D}" type="presParOf" srcId="{5B8B43DB-FBA5-4F86-8F3E-37EB3C039E2A}" destId="{18021677-4DB4-442A-8090-D636732CE986}" srcOrd="1" destOrd="0" presId="urn:microsoft.com/office/officeart/2008/layout/LinedList"/>
    <dgm:cxn modelId="{92F4D271-9C57-4353-9B28-A4C55215BD54}" type="presParOf" srcId="{18021677-4DB4-442A-8090-D636732CE986}" destId="{B65FF30E-D75A-44BA-BA01-A1B74CB6AC48}" srcOrd="0" destOrd="0" presId="urn:microsoft.com/office/officeart/2008/layout/LinedList"/>
    <dgm:cxn modelId="{5C07D9BD-68CA-40EA-986F-26247EA34433}" type="presParOf" srcId="{18021677-4DB4-442A-8090-D636732CE986}" destId="{DFF0403E-AC3A-48BB-87F3-D863441A3EB7}" srcOrd="1" destOrd="0" presId="urn:microsoft.com/office/officeart/2008/layout/LinedList"/>
    <dgm:cxn modelId="{73C03ABE-179D-44DF-B629-26773C7C658E}" type="presParOf" srcId="{5B8B43DB-FBA5-4F86-8F3E-37EB3C039E2A}" destId="{C2E9B12C-5A77-4CC5-9DCB-CC698793976B}" srcOrd="2" destOrd="0" presId="urn:microsoft.com/office/officeart/2008/layout/LinedList"/>
    <dgm:cxn modelId="{DC39325E-56AA-4289-B226-0E01DEA41D42}" type="presParOf" srcId="{5B8B43DB-FBA5-4F86-8F3E-37EB3C039E2A}" destId="{D7C75C42-EE71-45CA-8AC9-B9AD5B62D132}" srcOrd="3" destOrd="0" presId="urn:microsoft.com/office/officeart/2008/layout/LinedList"/>
    <dgm:cxn modelId="{71E87943-16EB-4AF6-AF39-28F085DA1AD9}" type="presParOf" srcId="{D7C75C42-EE71-45CA-8AC9-B9AD5B62D132}" destId="{CA5FC350-5423-4F33-A3B5-363C9F4B4DA6}" srcOrd="0" destOrd="0" presId="urn:microsoft.com/office/officeart/2008/layout/LinedList"/>
    <dgm:cxn modelId="{0F340398-99A5-4713-9516-4AB2DB7631F5}" type="presParOf" srcId="{D7C75C42-EE71-45CA-8AC9-B9AD5B62D132}" destId="{704A2D69-D658-43F0-B287-72B9939377DA}" srcOrd="1" destOrd="0" presId="urn:microsoft.com/office/officeart/2008/layout/LinedList"/>
    <dgm:cxn modelId="{2CE7A864-87D7-4EE8-B644-B7A71ABFF9D7}" type="presParOf" srcId="{5B8B43DB-FBA5-4F86-8F3E-37EB3C039E2A}" destId="{501E56E6-5BA7-42B6-9878-4DD37A0CD43B}" srcOrd="4" destOrd="0" presId="urn:microsoft.com/office/officeart/2008/layout/LinedList"/>
    <dgm:cxn modelId="{2D9DE40C-1447-4161-8DF8-91505249E882}" type="presParOf" srcId="{5B8B43DB-FBA5-4F86-8F3E-37EB3C039E2A}" destId="{64F4D1C3-879B-4D74-A084-5D8986D696C9}" srcOrd="5" destOrd="0" presId="urn:microsoft.com/office/officeart/2008/layout/LinedList"/>
    <dgm:cxn modelId="{0A9C0751-6D14-4BCA-9271-70C55A2B635B}" type="presParOf" srcId="{64F4D1C3-879B-4D74-A084-5D8986D696C9}" destId="{C573EAC4-9F24-4481-90B9-08CC1BA4B962}" srcOrd="0" destOrd="0" presId="urn:microsoft.com/office/officeart/2008/layout/LinedList"/>
    <dgm:cxn modelId="{03B7428E-7C16-4894-B878-97A83912F4C8}" type="presParOf" srcId="{64F4D1C3-879B-4D74-A084-5D8986D696C9}" destId="{1C66BFEF-1052-4C73-8233-15F8D1099231}" srcOrd="1" destOrd="0" presId="urn:microsoft.com/office/officeart/2008/layout/LinedList"/>
    <dgm:cxn modelId="{C7BDC77B-E0AF-4FA2-A150-A7169699D95F}" type="presParOf" srcId="{5B8B43DB-FBA5-4F86-8F3E-37EB3C039E2A}" destId="{3FD33D75-E3A4-444D-B0D4-316BABD31199}" srcOrd="6" destOrd="0" presId="urn:microsoft.com/office/officeart/2008/layout/LinedList"/>
    <dgm:cxn modelId="{4BDAFE27-0469-48AE-90DA-685F9E012C56}" type="presParOf" srcId="{5B8B43DB-FBA5-4F86-8F3E-37EB3C039E2A}" destId="{DF79BDC8-0587-4908-8DFB-0163D8E2C6C4}" srcOrd="7" destOrd="0" presId="urn:microsoft.com/office/officeart/2008/layout/LinedList"/>
    <dgm:cxn modelId="{7C777FAB-BE01-4241-9285-BCE573C5E84D}" type="presParOf" srcId="{DF79BDC8-0587-4908-8DFB-0163D8E2C6C4}" destId="{7B747525-AF95-41EC-92A6-F57D0E414575}" srcOrd="0" destOrd="0" presId="urn:microsoft.com/office/officeart/2008/layout/LinedList"/>
    <dgm:cxn modelId="{E271DF54-D7F9-47AC-A2AA-9506B9D983D8}" type="presParOf" srcId="{DF79BDC8-0587-4908-8DFB-0163D8E2C6C4}" destId="{34387695-4B08-482A-970B-5C0A36FE49AA}" srcOrd="1" destOrd="0" presId="urn:microsoft.com/office/officeart/2008/layout/LinedList"/>
    <dgm:cxn modelId="{3986B64C-7D38-4EC5-B117-5004E9991A15}" type="presParOf" srcId="{5B8B43DB-FBA5-4F86-8F3E-37EB3C039E2A}" destId="{8C3FF8D5-39FA-4782-BEFE-12651FF94C85}" srcOrd="8" destOrd="0" presId="urn:microsoft.com/office/officeart/2008/layout/LinedList"/>
    <dgm:cxn modelId="{4B3D543C-F744-45F8-BEEA-3C862F0F8D07}" type="presParOf" srcId="{5B8B43DB-FBA5-4F86-8F3E-37EB3C039E2A}" destId="{6BC4C22A-4508-47D8-B757-9FEBADA17439}" srcOrd="9" destOrd="0" presId="urn:microsoft.com/office/officeart/2008/layout/LinedList"/>
    <dgm:cxn modelId="{FB0A85B9-4697-4904-AF31-E3FA8A08BAFC}" type="presParOf" srcId="{6BC4C22A-4508-47D8-B757-9FEBADA17439}" destId="{2AE84DD8-6A6A-43B0-9700-33B8C16568CB}" srcOrd="0" destOrd="0" presId="urn:microsoft.com/office/officeart/2008/layout/LinedList"/>
    <dgm:cxn modelId="{723D1AE6-7503-4500-BCAB-CE19EFF60E49}" type="presParOf" srcId="{6BC4C22A-4508-47D8-B757-9FEBADA17439}" destId="{C8C9D21A-EF23-44B0-A292-544A9FADCB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0238C2-D877-49A5-9DA4-C704C39687C7}"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97824673-F303-40A2-8654-82EDFF38AD42}">
      <dgm:prSet phldrT="[Text]" phldr="1"/>
      <dgm:spPr/>
      <dgm:t>
        <a:bodyPr/>
        <a:lstStyle/>
        <a:p>
          <a:endParaRPr lang="en-GB"/>
        </a:p>
      </dgm:t>
    </dgm:pt>
    <dgm:pt modelId="{6493B241-3679-434A-AC91-7FD2A95AFBEE}" type="parTrans" cxnId="{EA8C078E-7614-4C5E-9260-B3F0F4911DA9}">
      <dgm:prSet/>
      <dgm:spPr/>
      <dgm:t>
        <a:bodyPr/>
        <a:lstStyle/>
        <a:p>
          <a:endParaRPr lang="en-GB"/>
        </a:p>
      </dgm:t>
    </dgm:pt>
    <dgm:pt modelId="{FF7B2357-FD52-47A4-B986-AA7351E52E78}" type="sibTrans" cxnId="{EA8C078E-7614-4C5E-9260-B3F0F4911DA9}">
      <dgm:prSet/>
      <dgm:spPr/>
      <dgm:t>
        <a:bodyPr/>
        <a:lstStyle/>
        <a:p>
          <a:endParaRPr lang="en-GB"/>
        </a:p>
      </dgm:t>
    </dgm:pt>
    <dgm:pt modelId="{5D4BAA7B-FCF3-442A-BBD6-6946AAF2A9A1}">
      <dgm:prSet phldrT="[Text]" phldr="1"/>
      <dgm:spPr/>
      <dgm:t>
        <a:bodyPr/>
        <a:lstStyle/>
        <a:p>
          <a:endParaRPr lang="en-GB"/>
        </a:p>
      </dgm:t>
    </dgm:pt>
    <dgm:pt modelId="{56D2B964-2B72-4595-B0C7-57152F14313D}" type="parTrans" cxnId="{F39EC39A-4C83-4B0F-A264-086AB811D1D4}">
      <dgm:prSet/>
      <dgm:spPr/>
      <dgm:t>
        <a:bodyPr/>
        <a:lstStyle/>
        <a:p>
          <a:endParaRPr lang="en-GB"/>
        </a:p>
      </dgm:t>
    </dgm:pt>
    <dgm:pt modelId="{0F3C2193-A2DD-4C29-AEAE-11F238E1453E}" type="sibTrans" cxnId="{F39EC39A-4C83-4B0F-A264-086AB811D1D4}">
      <dgm:prSet/>
      <dgm:spPr/>
      <dgm:t>
        <a:bodyPr/>
        <a:lstStyle/>
        <a:p>
          <a:endParaRPr lang="en-GB"/>
        </a:p>
      </dgm:t>
    </dgm:pt>
    <dgm:pt modelId="{B6CD8FDE-D578-4714-A1C5-2CA44C91DA79}">
      <dgm:prSet phldrT="[Text]" phldr="1"/>
      <dgm:spPr/>
      <dgm:t>
        <a:bodyPr/>
        <a:lstStyle/>
        <a:p>
          <a:endParaRPr lang="en-GB"/>
        </a:p>
      </dgm:t>
    </dgm:pt>
    <dgm:pt modelId="{8A930040-B909-41B2-912E-6BA41C4DEB56}" type="parTrans" cxnId="{5D91E8F6-E96B-462F-9466-6300AD17AC44}">
      <dgm:prSet/>
      <dgm:spPr/>
      <dgm:t>
        <a:bodyPr/>
        <a:lstStyle/>
        <a:p>
          <a:endParaRPr lang="en-GB"/>
        </a:p>
      </dgm:t>
    </dgm:pt>
    <dgm:pt modelId="{1DB2013B-C150-46F9-BF2A-745682CE2502}" type="sibTrans" cxnId="{5D91E8F6-E96B-462F-9466-6300AD17AC44}">
      <dgm:prSet/>
      <dgm:spPr/>
      <dgm:t>
        <a:bodyPr/>
        <a:lstStyle/>
        <a:p>
          <a:endParaRPr lang="en-GB"/>
        </a:p>
      </dgm:t>
    </dgm:pt>
    <dgm:pt modelId="{E5D0E41F-3B14-400B-84E3-10F2B81FEC8C}">
      <dgm:prSet phldrT="[Text]" phldr="1"/>
      <dgm:spPr/>
      <dgm:t>
        <a:bodyPr/>
        <a:lstStyle/>
        <a:p>
          <a:endParaRPr lang="en-GB"/>
        </a:p>
      </dgm:t>
    </dgm:pt>
    <dgm:pt modelId="{9D9EBCC0-07A9-4238-AAA9-6C789B74BA8D}" type="parTrans" cxnId="{4EB97F01-5072-4B55-90DF-173CBE9F6D96}">
      <dgm:prSet/>
      <dgm:spPr/>
      <dgm:t>
        <a:bodyPr/>
        <a:lstStyle/>
        <a:p>
          <a:endParaRPr lang="en-GB"/>
        </a:p>
      </dgm:t>
    </dgm:pt>
    <dgm:pt modelId="{8129005C-87A8-4EBA-B06E-6702368614DC}" type="sibTrans" cxnId="{4EB97F01-5072-4B55-90DF-173CBE9F6D96}">
      <dgm:prSet/>
      <dgm:spPr/>
      <dgm:t>
        <a:bodyPr/>
        <a:lstStyle/>
        <a:p>
          <a:endParaRPr lang="en-GB"/>
        </a:p>
      </dgm:t>
    </dgm:pt>
    <dgm:pt modelId="{507A9670-2A3A-40D7-942C-BDAE804555B6}">
      <dgm:prSet phldrT="[Text]" phldr="1"/>
      <dgm:spPr/>
      <dgm:t>
        <a:bodyPr/>
        <a:lstStyle/>
        <a:p>
          <a:endParaRPr lang="en-GB"/>
        </a:p>
      </dgm:t>
    </dgm:pt>
    <dgm:pt modelId="{61AFFD16-53E8-40B7-8EF4-C3FF84301835}" type="parTrans" cxnId="{3122C2C2-BDE6-4139-AF62-BBEB81E165A4}">
      <dgm:prSet/>
      <dgm:spPr/>
      <dgm:t>
        <a:bodyPr/>
        <a:lstStyle/>
        <a:p>
          <a:endParaRPr lang="en-GB"/>
        </a:p>
      </dgm:t>
    </dgm:pt>
    <dgm:pt modelId="{12F3C250-4D2E-4EF8-AA53-7561F094D77E}" type="sibTrans" cxnId="{3122C2C2-BDE6-4139-AF62-BBEB81E165A4}">
      <dgm:prSet/>
      <dgm:spPr/>
      <dgm:t>
        <a:bodyPr/>
        <a:lstStyle/>
        <a:p>
          <a:endParaRPr lang="en-GB"/>
        </a:p>
      </dgm:t>
    </dgm:pt>
    <dgm:pt modelId="{8A99E5CE-106A-4866-A92C-56977302E2B3}" type="pres">
      <dgm:prSet presAssocID="{F80238C2-D877-49A5-9DA4-C704C39687C7}" presName="diagram" presStyleCnt="0">
        <dgm:presLayoutVars>
          <dgm:dir/>
          <dgm:resizeHandles val="exact"/>
        </dgm:presLayoutVars>
      </dgm:prSet>
      <dgm:spPr/>
    </dgm:pt>
    <dgm:pt modelId="{FD0B13D1-3B67-40BF-8B64-12040E80587A}" type="pres">
      <dgm:prSet presAssocID="{97824673-F303-40A2-8654-82EDFF38AD42}" presName="node" presStyleLbl="node1" presStyleIdx="0" presStyleCnt="5">
        <dgm:presLayoutVars>
          <dgm:bulletEnabled val="1"/>
        </dgm:presLayoutVars>
      </dgm:prSet>
      <dgm:spPr/>
    </dgm:pt>
    <dgm:pt modelId="{22338EBD-5BFB-407C-B6B3-93DC82ECDA4A}" type="pres">
      <dgm:prSet presAssocID="{FF7B2357-FD52-47A4-B986-AA7351E52E78}" presName="sibTrans" presStyleCnt="0"/>
      <dgm:spPr/>
    </dgm:pt>
    <dgm:pt modelId="{88BEED8D-E2A4-413A-868E-8619F74108F3}" type="pres">
      <dgm:prSet presAssocID="{5D4BAA7B-FCF3-442A-BBD6-6946AAF2A9A1}" presName="node" presStyleLbl="node1" presStyleIdx="1" presStyleCnt="5">
        <dgm:presLayoutVars>
          <dgm:bulletEnabled val="1"/>
        </dgm:presLayoutVars>
      </dgm:prSet>
      <dgm:spPr/>
    </dgm:pt>
    <dgm:pt modelId="{A0AECA9C-C160-47EF-8399-F38CFFCC63AC}" type="pres">
      <dgm:prSet presAssocID="{0F3C2193-A2DD-4C29-AEAE-11F238E1453E}" presName="sibTrans" presStyleCnt="0"/>
      <dgm:spPr/>
    </dgm:pt>
    <dgm:pt modelId="{6844C2F0-BC3A-4137-ACBB-5BA4449833AF}" type="pres">
      <dgm:prSet presAssocID="{B6CD8FDE-D578-4714-A1C5-2CA44C91DA79}" presName="node" presStyleLbl="node1" presStyleIdx="2" presStyleCnt="5">
        <dgm:presLayoutVars>
          <dgm:bulletEnabled val="1"/>
        </dgm:presLayoutVars>
      </dgm:prSet>
      <dgm:spPr/>
    </dgm:pt>
    <dgm:pt modelId="{C03B5AC9-6D06-42FF-8DE6-E274DFC5EFC1}" type="pres">
      <dgm:prSet presAssocID="{1DB2013B-C150-46F9-BF2A-745682CE2502}" presName="sibTrans" presStyleCnt="0"/>
      <dgm:spPr/>
    </dgm:pt>
    <dgm:pt modelId="{E6A73F7F-FEBF-47F7-8E1C-2BEBBD8C51AC}" type="pres">
      <dgm:prSet presAssocID="{E5D0E41F-3B14-400B-84E3-10F2B81FEC8C}" presName="node" presStyleLbl="node1" presStyleIdx="3" presStyleCnt="5">
        <dgm:presLayoutVars>
          <dgm:bulletEnabled val="1"/>
        </dgm:presLayoutVars>
      </dgm:prSet>
      <dgm:spPr/>
    </dgm:pt>
    <dgm:pt modelId="{ADCEAF1F-02B3-42F2-81A6-673427489C10}" type="pres">
      <dgm:prSet presAssocID="{8129005C-87A8-4EBA-B06E-6702368614DC}" presName="sibTrans" presStyleCnt="0"/>
      <dgm:spPr/>
    </dgm:pt>
    <dgm:pt modelId="{FBC16352-5B64-4A62-8E2C-88D13E957BA4}" type="pres">
      <dgm:prSet presAssocID="{507A9670-2A3A-40D7-942C-BDAE804555B6}" presName="node" presStyleLbl="node1" presStyleIdx="4" presStyleCnt="5">
        <dgm:presLayoutVars>
          <dgm:bulletEnabled val="1"/>
        </dgm:presLayoutVars>
      </dgm:prSet>
      <dgm:spPr/>
    </dgm:pt>
  </dgm:ptLst>
  <dgm:cxnLst>
    <dgm:cxn modelId="{4EB97F01-5072-4B55-90DF-173CBE9F6D96}" srcId="{F80238C2-D877-49A5-9DA4-C704C39687C7}" destId="{E5D0E41F-3B14-400B-84E3-10F2B81FEC8C}" srcOrd="3" destOrd="0" parTransId="{9D9EBCC0-07A9-4238-AAA9-6C789B74BA8D}" sibTransId="{8129005C-87A8-4EBA-B06E-6702368614DC}"/>
    <dgm:cxn modelId="{E09C1B41-3AD6-4700-AB07-A7C4B4B78933}" type="presOf" srcId="{5D4BAA7B-FCF3-442A-BBD6-6946AAF2A9A1}" destId="{88BEED8D-E2A4-413A-868E-8619F74108F3}" srcOrd="0" destOrd="0" presId="urn:microsoft.com/office/officeart/2005/8/layout/default"/>
    <dgm:cxn modelId="{AE181D65-13F5-406E-BBEF-E36E7C58BAD4}" type="presOf" srcId="{B6CD8FDE-D578-4714-A1C5-2CA44C91DA79}" destId="{6844C2F0-BC3A-4137-ACBB-5BA4449833AF}" srcOrd="0" destOrd="0" presId="urn:microsoft.com/office/officeart/2005/8/layout/default"/>
    <dgm:cxn modelId="{FAC10E6C-230D-46DC-8464-6B4007B99A17}" type="presOf" srcId="{507A9670-2A3A-40D7-942C-BDAE804555B6}" destId="{FBC16352-5B64-4A62-8E2C-88D13E957BA4}" srcOrd="0" destOrd="0" presId="urn:microsoft.com/office/officeart/2005/8/layout/default"/>
    <dgm:cxn modelId="{899DBF4C-129E-49D9-8162-6490EBFBC836}" type="presOf" srcId="{E5D0E41F-3B14-400B-84E3-10F2B81FEC8C}" destId="{E6A73F7F-FEBF-47F7-8E1C-2BEBBD8C51AC}" srcOrd="0" destOrd="0" presId="urn:microsoft.com/office/officeart/2005/8/layout/default"/>
    <dgm:cxn modelId="{EA8C078E-7614-4C5E-9260-B3F0F4911DA9}" srcId="{F80238C2-D877-49A5-9DA4-C704C39687C7}" destId="{97824673-F303-40A2-8654-82EDFF38AD42}" srcOrd="0" destOrd="0" parTransId="{6493B241-3679-434A-AC91-7FD2A95AFBEE}" sibTransId="{FF7B2357-FD52-47A4-B986-AA7351E52E78}"/>
    <dgm:cxn modelId="{F39EC39A-4C83-4B0F-A264-086AB811D1D4}" srcId="{F80238C2-D877-49A5-9DA4-C704C39687C7}" destId="{5D4BAA7B-FCF3-442A-BBD6-6946AAF2A9A1}" srcOrd="1" destOrd="0" parTransId="{56D2B964-2B72-4595-B0C7-57152F14313D}" sibTransId="{0F3C2193-A2DD-4C29-AEAE-11F238E1453E}"/>
    <dgm:cxn modelId="{DC00F39F-5482-4E3E-A3E9-111BB4088D83}" type="presOf" srcId="{97824673-F303-40A2-8654-82EDFF38AD42}" destId="{FD0B13D1-3B67-40BF-8B64-12040E80587A}" srcOrd="0" destOrd="0" presId="urn:microsoft.com/office/officeart/2005/8/layout/default"/>
    <dgm:cxn modelId="{3122C2C2-BDE6-4139-AF62-BBEB81E165A4}" srcId="{F80238C2-D877-49A5-9DA4-C704C39687C7}" destId="{507A9670-2A3A-40D7-942C-BDAE804555B6}" srcOrd="4" destOrd="0" parTransId="{61AFFD16-53E8-40B7-8EF4-C3FF84301835}" sibTransId="{12F3C250-4D2E-4EF8-AA53-7561F094D77E}"/>
    <dgm:cxn modelId="{5D91E8F6-E96B-462F-9466-6300AD17AC44}" srcId="{F80238C2-D877-49A5-9DA4-C704C39687C7}" destId="{B6CD8FDE-D578-4714-A1C5-2CA44C91DA79}" srcOrd="2" destOrd="0" parTransId="{8A930040-B909-41B2-912E-6BA41C4DEB56}" sibTransId="{1DB2013B-C150-46F9-BF2A-745682CE2502}"/>
    <dgm:cxn modelId="{DA1FFFFF-83FE-4C0C-BE34-143B3EB9E683}" type="presOf" srcId="{F80238C2-D877-49A5-9DA4-C704C39687C7}" destId="{8A99E5CE-106A-4866-A92C-56977302E2B3}" srcOrd="0" destOrd="0" presId="urn:microsoft.com/office/officeart/2005/8/layout/default"/>
    <dgm:cxn modelId="{29D0C3B8-EBE8-4BD0-8B50-91BB7E36B411}" type="presParOf" srcId="{8A99E5CE-106A-4866-A92C-56977302E2B3}" destId="{FD0B13D1-3B67-40BF-8B64-12040E80587A}" srcOrd="0" destOrd="0" presId="urn:microsoft.com/office/officeart/2005/8/layout/default"/>
    <dgm:cxn modelId="{BE37E25B-A8FB-4B70-B108-2C15DF1BDA8B}" type="presParOf" srcId="{8A99E5CE-106A-4866-A92C-56977302E2B3}" destId="{22338EBD-5BFB-407C-B6B3-93DC82ECDA4A}" srcOrd="1" destOrd="0" presId="urn:microsoft.com/office/officeart/2005/8/layout/default"/>
    <dgm:cxn modelId="{4F33E700-AF61-4C99-9214-5DCEACFEB17A}" type="presParOf" srcId="{8A99E5CE-106A-4866-A92C-56977302E2B3}" destId="{88BEED8D-E2A4-413A-868E-8619F74108F3}" srcOrd="2" destOrd="0" presId="urn:microsoft.com/office/officeart/2005/8/layout/default"/>
    <dgm:cxn modelId="{2B7F5104-BD03-4B7E-98CF-A162D631E4EB}" type="presParOf" srcId="{8A99E5CE-106A-4866-A92C-56977302E2B3}" destId="{A0AECA9C-C160-47EF-8399-F38CFFCC63AC}" srcOrd="3" destOrd="0" presId="urn:microsoft.com/office/officeart/2005/8/layout/default"/>
    <dgm:cxn modelId="{DC466D26-6B0A-4947-B40E-D6D146735917}" type="presParOf" srcId="{8A99E5CE-106A-4866-A92C-56977302E2B3}" destId="{6844C2F0-BC3A-4137-ACBB-5BA4449833AF}" srcOrd="4" destOrd="0" presId="urn:microsoft.com/office/officeart/2005/8/layout/default"/>
    <dgm:cxn modelId="{F0C445DE-7A51-4BD0-9FB1-A980AD1DBED5}" type="presParOf" srcId="{8A99E5CE-106A-4866-A92C-56977302E2B3}" destId="{C03B5AC9-6D06-42FF-8DE6-E274DFC5EFC1}" srcOrd="5" destOrd="0" presId="urn:microsoft.com/office/officeart/2005/8/layout/default"/>
    <dgm:cxn modelId="{31336168-3EF3-4510-8A23-9DF545E888B3}" type="presParOf" srcId="{8A99E5CE-106A-4866-A92C-56977302E2B3}" destId="{E6A73F7F-FEBF-47F7-8E1C-2BEBBD8C51AC}" srcOrd="6" destOrd="0" presId="urn:microsoft.com/office/officeart/2005/8/layout/default"/>
    <dgm:cxn modelId="{FD75DBA8-6406-4DA7-88A4-7D63D601CECC}" type="presParOf" srcId="{8A99E5CE-106A-4866-A92C-56977302E2B3}" destId="{ADCEAF1F-02B3-42F2-81A6-673427489C10}" srcOrd="7" destOrd="0" presId="urn:microsoft.com/office/officeart/2005/8/layout/default"/>
    <dgm:cxn modelId="{29E73F53-5612-41F9-A659-A9A28DD1DB83}" type="presParOf" srcId="{8A99E5CE-106A-4866-A92C-56977302E2B3}" destId="{FBC16352-5B64-4A62-8E2C-88D13E957BA4}"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55BD7-ED42-4412-AE23-3A0DC6D12DCA}">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5FF30E-D75A-44BA-BA01-A1B74CB6AC48}">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Roxanne Finn</a:t>
          </a:r>
          <a:endParaRPr lang="en-US" sz="3200" kern="1200"/>
        </a:p>
      </dsp:txBody>
      <dsp:txXfrm>
        <a:off x="0" y="623"/>
        <a:ext cx="6492875" cy="1020830"/>
      </dsp:txXfrm>
    </dsp:sp>
    <dsp:sp modelId="{C2E9B12C-5A77-4CC5-9DCB-CC698793976B}">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5FC350-5423-4F33-A3B5-363C9F4B4DA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2121653</a:t>
          </a:r>
          <a:endParaRPr lang="en-US" sz="3200" kern="1200"/>
        </a:p>
      </dsp:txBody>
      <dsp:txXfrm>
        <a:off x="0" y="1021453"/>
        <a:ext cx="6492875" cy="1020830"/>
      </dsp:txXfrm>
    </dsp:sp>
    <dsp:sp modelId="{501E56E6-5BA7-42B6-9878-4DD37A0CD43B}">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3EAC4-9F24-4481-90B9-08CC1BA4B962}">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Psychology for Health and social care</a:t>
          </a:r>
          <a:endParaRPr lang="en-US" sz="3200" kern="1200"/>
        </a:p>
      </dsp:txBody>
      <dsp:txXfrm>
        <a:off x="0" y="2042284"/>
        <a:ext cx="6492875" cy="1020830"/>
      </dsp:txXfrm>
    </dsp:sp>
    <dsp:sp modelId="{3FD33D75-E3A4-444D-B0D4-316BABD31199}">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747525-AF95-41EC-92A6-F57D0E414575}">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BMHP4003</a:t>
          </a:r>
          <a:endParaRPr lang="en-US" sz="3200" kern="1200"/>
        </a:p>
      </dsp:txBody>
      <dsp:txXfrm>
        <a:off x="0" y="3063115"/>
        <a:ext cx="6492875" cy="1020830"/>
      </dsp:txXfrm>
    </dsp:sp>
    <dsp:sp modelId="{8C3FF8D5-39FA-4782-BEFE-12651FF94C85}">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E84DD8-6A6A-43B0-9700-33B8C16568CB}">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Joanne Davies</a:t>
          </a:r>
          <a:endParaRPr lang="en-US" sz="32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B13D1-3B67-40BF-8B64-12040E80587A}">
      <dsp:nvSpPr>
        <dsp:cNvPr id="0" name=""/>
        <dsp:cNvSpPr/>
      </dsp:nvSpPr>
      <dsp:spPr>
        <a:xfrm>
          <a:off x="0" y="139206"/>
          <a:ext cx="810523" cy="486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0" y="139206"/>
        <a:ext cx="810523" cy="486314"/>
      </dsp:txXfrm>
    </dsp:sp>
    <dsp:sp modelId="{88BEED8D-E2A4-413A-868E-8619F74108F3}">
      <dsp:nvSpPr>
        <dsp:cNvPr id="0" name=""/>
        <dsp:cNvSpPr/>
      </dsp:nvSpPr>
      <dsp:spPr>
        <a:xfrm>
          <a:off x="891576" y="139206"/>
          <a:ext cx="810523" cy="486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91576" y="139206"/>
        <a:ext cx="810523" cy="486314"/>
      </dsp:txXfrm>
    </dsp:sp>
    <dsp:sp modelId="{6844C2F0-BC3A-4137-ACBB-5BA4449833AF}">
      <dsp:nvSpPr>
        <dsp:cNvPr id="0" name=""/>
        <dsp:cNvSpPr/>
      </dsp:nvSpPr>
      <dsp:spPr>
        <a:xfrm>
          <a:off x="1783152" y="139206"/>
          <a:ext cx="810523" cy="486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783152" y="139206"/>
        <a:ext cx="810523" cy="486314"/>
      </dsp:txXfrm>
    </dsp:sp>
    <dsp:sp modelId="{E6A73F7F-FEBF-47F7-8E1C-2BEBBD8C51AC}">
      <dsp:nvSpPr>
        <dsp:cNvPr id="0" name=""/>
        <dsp:cNvSpPr/>
      </dsp:nvSpPr>
      <dsp:spPr>
        <a:xfrm>
          <a:off x="445788" y="706572"/>
          <a:ext cx="810523" cy="486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445788" y="706572"/>
        <a:ext cx="810523" cy="486314"/>
      </dsp:txXfrm>
    </dsp:sp>
    <dsp:sp modelId="{FBC16352-5B64-4A62-8E2C-88D13E957BA4}">
      <dsp:nvSpPr>
        <dsp:cNvPr id="0" name=""/>
        <dsp:cNvSpPr/>
      </dsp:nvSpPr>
      <dsp:spPr>
        <a:xfrm>
          <a:off x="1337364" y="706572"/>
          <a:ext cx="810523" cy="486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337364" y="706572"/>
        <a:ext cx="810523" cy="4863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EAB2E-4AD1-4C37-88B6-843D1B1585C4}" type="datetimeFigureOut">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E04F3A-2B81-4140-AB00-89F099334970}" type="slidenum">
              <a:t>‹#›</a:t>
            </a:fld>
            <a:endParaRPr lang="en-GB"/>
          </a:p>
        </p:txBody>
      </p:sp>
    </p:spTree>
    <p:extLst>
      <p:ext uri="{BB962C8B-B14F-4D97-AF65-F5344CB8AC3E}">
        <p14:creationId xmlns:p14="http://schemas.microsoft.com/office/powerpoint/2010/main" val="504984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my research into the wide ranging area of the use of psychological theory in social work, what is apparent is that psychology informs social work practice in many ways. For this presentation I have chosen to focus upon the importance of attachment theory in social work with children and their families where there are child protection concerns. </a:t>
            </a:r>
          </a:p>
        </p:txBody>
      </p:sp>
      <p:sp>
        <p:nvSpPr>
          <p:cNvPr id="4" name="Slide Number Placeholder 3"/>
          <p:cNvSpPr>
            <a:spLocks noGrp="1"/>
          </p:cNvSpPr>
          <p:nvPr>
            <p:ph type="sldNum" sz="quarter" idx="5"/>
          </p:nvPr>
        </p:nvSpPr>
        <p:spPr/>
        <p:txBody>
          <a:bodyPr/>
          <a:lstStyle/>
          <a:p>
            <a:fld id="{71E04F3A-2B81-4140-AB00-89F099334970}" type="slidenum">
              <a:t>3</a:t>
            </a:fld>
            <a:endParaRPr lang="en-GB"/>
          </a:p>
        </p:txBody>
      </p:sp>
    </p:spTree>
    <p:extLst>
      <p:ext uri="{BB962C8B-B14F-4D97-AF65-F5344CB8AC3E}">
        <p14:creationId xmlns:p14="http://schemas.microsoft.com/office/powerpoint/2010/main" val="2790507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is important to highlight that there are many psychological theories which can be used in social work. </a:t>
            </a:r>
          </a:p>
        </p:txBody>
      </p:sp>
      <p:sp>
        <p:nvSpPr>
          <p:cNvPr id="4" name="Slide Number Placeholder 3"/>
          <p:cNvSpPr>
            <a:spLocks noGrp="1"/>
          </p:cNvSpPr>
          <p:nvPr>
            <p:ph type="sldNum" sz="quarter" idx="5"/>
          </p:nvPr>
        </p:nvSpPr>
        <p:spPr/>
        <p:txBody>
          <a:bodyPr/>
          <a:lstStyle/>
          <a:p>
            <a:fld id="{71E04F3A-2B81-4140-AB00-89F099334970}" type="slidenum">
              <a:t>6</a:t>
            </a:fld>
            <a:endParaRPr lang="en-GB"/>
          </a:p>
        </p:txBody>
      </p:sp>
    </p:spTree>
    <p:extLst>
      <p:ext uri="{BB962C8B-B14F-4D97-AF65-F5344CB8AC3E}">
        <p14:creationId xmlns:p14="http://schemas.microsoft.com/office/powerpoint/2010/main" val="2481216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 social work practice this particular area is underpinned by Section 47 of the Children Act 1989. </a:t>
            </a:r>
            <a:r>
              <a:rPr lang="en-GB" dirty="0"/>
              <a:t>Such assessments will need to be </a:t>
            </a:r>
            <a:r>
              <a:rPr lang="en-GB" dirty="0" err="1"/>
              <a:t>holisitic</a:t>
            </a:r>
            <a:r>
              <a:rPr lang="en-GB" dirty="0"/>
              <a:t> and consider; parenting capacity, child's developmental needs and the family and environmental factors. The main aim of the assessment is to determine risk and the impact of this upon a child/young person.</a:t>
            </a:r>
            <a:endParaRPr lang="en-GB" dirty="0">
              <a:cs typeface="Calibri"/>
            </a:endParaRPr>
          </a:p>
          <a:p>
            <a:pPr>
              <a:lnSpc>
                <a:spcPct val="90000"/>
              </a:lnSpc>
              <a:spcBef>
                <a:spcPts val="1000"/>
              </a:spcBef>
            </a:pPr>
            <a:endParaRPr lang="en-GB" dirty="0">
              <a:cs typeface="Calibri"/>
            </a:endParaRPr>
          </a:p>
          <a:p>
            <a:pPr>
              <a:lnSpc>
                <a:spcPct val="90000"/>
              </a:lnSpc>
              <a:spcBef>
                <a:spcPts val="1000"/>
              </a:spcBef>
            </a:pPr>
            <a:r>
              <a:rPr lang="en-GB" dirty="0">
                <a:cs typeface="Calibri"/>
              </a:rPr>
              <a:t>CP plans can be in place when a child is </a:t>
            </a:r>
            <a:r>
              <a:rPr lang="en-GB" dirty="0" err="1">
                <a:cs typeface="Calibri"/>
              </a:rPr>
              <a:t>experinencing</a:t>
            </a:r>
            <a:r>
              <a:rPr lang="en-GB" dirty="0">
                <a:cs typeface="Calibri"/>
              </a:rPr>
              <a:t> neglect, physical, sexual or emotional abuse. </a:t>
            </a:r>
          </a:p>
          <a:p>
            <a:endParaRPr lang="en-GB" dirty="0">
              <a:cs typeface="Calibri"/>
            </a:endParaRPr>
          </a:p>
        </p:txBody>
      </p:sp>
      <p:sp>
        <p:nvSpPr>
          <p:cNvPr id="4" name="Slide Number Placeholder 3"/>
          <p:cNvSpPr>
            <a:spLocks noGrp="1"/>
          </p:cNvSpPr>
          <p:nvPr>
            <p:ph type="sldNum" sz="quarter" idx="5"/>
          </p:nvPr>
        </p:nvSpPr>
        <p:spPr/>
        <p:txBody>
          <a:bodyPr/>
          <a:lstStyle/>
          <a:p>
            <a:fld id="{71E04F3A-2B81-4140-AB00-89F099334970}" type="slidenum">
              <a:t>7</a:t>
            </a:fld>
            <a:endParaRPr lang="en-GB"/>
          </a:p>
        </p:txBody>
      </p:sp>
    </p:spTree>
    <p:extLst>
      <p:ext uri="{BB962C8B-B14F-4D97-AF65-F5344CB8AC3E}">
        <p14:creationId xmlns:p14="http://schemas.microsoft.com/office/powerpoint/2010/main" val="4051719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children's social workers work with families often when parents are not meeting the needs of their children and they are considered to be at risk of significant harm, it is important for social workers to understand the impact of the harm upon a child both currently and in later life.</a:t>
            </a:r>
            <a:endParaRPr lang="en-US" dirty="0"/>
          </a:p>
          <a:p>
            <a:endParaRPr lang="en-US" dirty="0">
              <a:cs typeface="Calibri"/>
            </a:endParaRPr>
          </a:p>
          <a:p>
            <a:r>
              <a:rPr lang="en-US" dirty="0">
                <a:cs typeface="Calibri"/>
              </a:rPr>
              <a:t>Attachment theory is crucial to understanding the impact on children of poor parenting, but also why a parent may be parenting in the way they are. </a:t>
            </a:r>
          </a:p>
        </p:txBody>
      </p:sp>
      <p:sp>
        <p:nvSpPr>
          <p:cNvPr id="4" name="Slide Number Placeholder 3"/>
          <p:cNvSpPr>
            <a:spLocks noGrp="1"/>
          </p:cNvSpPr>
          <p:nvPr>
            <p:ph type="sldNum" sz="quarter" idx="5"/>
          </p:nvPr>
        </p:nvSpPr>
        <p:spPr/>
        <p:txBody>
          <a:bodyPr/>
          <a:lstStyle/>
          <a:p>
            <a:fld id="{71E04F3A-2B81-4140-AB00-89F099334970}" type="slidenum">
              <a:t>8</a:t>
            </a:fld>
            <a:endParaRPr lang="en-GB"/>
          </a:p>
        </p:txBody>
      </p:sp>
    </p:spTree>
    <p:extLst>
      <p:ext uri="{BB962C8B-B14F-4D97-AF65-F5344CB8AC3E}">
        <p14:creationId xmlns:p14="http://schemas.microsoft.com/office/powerpoint/2010/main" val="234303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psychologists who studied attachment. Here are the two most prominent in the field of attachment. </a:t>
            </a:r>
          </a:p>
        </p:txBody>
      </p:sp>
      <p:sp>
        <p:nvSpPr>
          <p:cNvPr id="4" name="Slide Number Placeholder 3"/>
          <p:cNvSpPr>
            <a:spLocks noGrp="1"/>
          </p:cNvSpPr>
          <p:nvPr>
            <p:ph type="sldNum" sz="quarter" idx="5"/>
          </p:nvPr>
        </p:nvSpPr>
        <p:spPr/>
        <p:txBody>
          <a:bodyPr/>
          <a:lstStyle/>
          <a:p>
            <a:fld id="{71E04F3A-2B81-4140-AB00-89F099334970}" type="slidenum">
              <a:t>9</a:t>
            </a:fld>
            <a:endParaRPr lang="en-GB"/>
          </a:p>
        </p:txBody>
      </p:sp>
    </p:spTree>
    <p:extLst>
      <p:ext uri="{BB962C8B-B14F-4D97-AF65-F5344CB8AC3E}">
        <p14:creationId xmlns:p14="http://schemas.microsoft.com/office/powerpoint/2010/main" val="3443817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aim of social work is to enable positive outcomes for children and reduce risk, while enabling them to be raised within their birth family. The purpose of assessment is to consider the risk to a child in the short and longer term. It is known that if a child or young person has attachment issues this can impact upon their outcomes in many areas including their ability to form positive relationships with their peers and personal relationships later in life, it can also be seen as an influencing factor in a child developing behavioural problems, thus impacting their educational attainment.</a:t>
            </a:r>
            <a:endParaRPr lang="en-US" dirty="0">
              <a:cs typeface="Calibri" panose="020F0502020204030204"/>
            </a:endParaRPr>
          </a:p>
          <a:p>
            <a:endParaRPr lang="en-GB" dirty="0">
              <a:cs typeface="Calibri"/>
            </a:endParaRPr>
          </a:p>
          <a:p>
            <a:r>
              <a:rPr lang="en-GB" dirty="0">
                <a:cs typeface="Calibri"/>
              </a:rPr>
              <a:t>Not only this but by understanding attachment it can help to form more positive relationships with families. </a:t>
            </a:r>
            <a:r>
              <a:rPr lang="en-GB" dirty="0"/>
              <a:t>Attachment will always be an important component to this as it is about how relationships work and understanding an individuals experiences of relationships throughout their life and being able to empathise with them and provide the right support.</a:t>
            </a:r>
            <a:endParaRPr lang="en-GB" dirty="0">
              <a:cs typeface="Calibri"/>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71E04F3A-2B81-4140-AB00-89F099334970}" type="slidenum">
              <a:t>10</a:t>
            </a:fld>
            <a:endParaRPr lang="en-GB"/>
          </a:p>
        </p:txBody>
      </p:sp>
    </p:spTree>
    <p:extLst>
      <p:ext uri="{BB962C8B-B14F-4D97-AF65-F5344CB8AC3E}">
        <p14:creationId xmlns:p14="http://schemas.microsoft.com/office/powerpoint/2010/main" val="2028008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a child has positive attachments they are more likely to have positive outcomes... </a:t>
            </a:r>
          </a:p>
        </p:txBody>
      </p:sp>
      <p:sp>
        <p:nvSpPr>
          <p:cNvPr id="4" name="Slide Number Placeholder 3"/>
          <p:cNvSpPr>
            <a:spLocks noGrp="1"/>
          </p:cNvSpPr>
          <p:nvPr>
            <p:ph type="sldNum" sz="quarter" idx="5"/>
          </p:nvPr>
        </p:nvSpPr>
        <p:spPr/>
        <p:txBody>
          <a:bodyPr/>
          <a:lstStyle/>
          <a:p>
            <a:fld id="{71E04F3A-2B81-4140-AB00-89F099334970}" type="slidenum">
              <a:t>11</a:t>
            </a:fld>
            <a:endParaRPr lang="en-GB"/>
          </a:p>
        </p:txBody>
      </p:sp>
    </p:spTree>
    <p:extLst>
      <p:ext uri="{BB962C8B-B14F-4D97-AF65-F5344CB8AC3E}">
        <p14:creationId xmlns:p14="http://schemas.microsoft.com/office/powerpoint/2010/main" val="3470435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While attachment is significant in practice, it is also important to remember that one size does not fit all. Some people can have insecure attachments in childhood and go on to form secure attachments in later life and vice and versa. Attachment theory, as with all other theories should be used as a guide to understanding the impact of relationships upon a persons functioning and when assessing risk, however it is important to be open minded and complete holistic assessments. </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1E04F3A-2B81-4140-AB00-89F099334970}" type="slidenum">
              <a:t>12</a:t>
            </a:fld>
            <a:endParaRPr lang="en-GB"/>
          </a:p>
        </p:txBody>
      </p:sp>
    </p:spTree>
    <p:extLst>
      <p:ext uri="{BB962C8B-B14F-4D97-AF65-F5344CB8AC3E}">
        <p14:creationId xmlns:p14="http://schemas.microsoft.com/office/powerpoint/2010/main" val="2856688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CC2C-60D9-F481-7760-AB0A33324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4B8358-8AD7-FCB6-EE4A-1ABEEA728F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FC257B-B9D4-5A38-7AE6-60AE9926D445}"/>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9414EEA8-80B2-AB13-A63D-982483791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0D0E7-4BF5-16BF-7C66-300770EAE7E0}"/>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773379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CD1D8-D72F-7B0A-818D-F0B1E160A3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EBF16E-DAFD-6F56-9EE8-39FB892092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48C2EA-6DDA-5DFF-CCDE-661EC2AE86DC}"/>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1300F8F3-F6F3-4C32-0B38-5BEF821B23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193C39-3520-042F-477E-4961A2507CBD}"/>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1835699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1C495-E4B9-A478-6053-CC2FB9D981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5ABA71-7E4A-032A-DA73-B742AC4781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5E219C-6992-B77A-A2AE-E62C0E3C299F}"/>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CA67DEE0-D80D-D7E7-1070-039B58F858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A86465-7F69-0AF6-F622-9A65ECE37720}"/>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2816733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06142-1FA8-7DD8-032E-CBD40AC33F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9FAC1F-E8FF-DF83-9AE2-4B624B8A59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14CA95-719E-4E82-CB17-7C359D2457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903974-D31C-906A-AD64-BB1596E0FF51}"/>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6" name="Footer Placeholder 5">
            <a:extLst>
              <a:ext uri="{FF2B5EF4-FFF2-40B4-BE49-F238E27FC236}">
                <a16:creationId xmlns:a16="http://schemas.microsoft.com/office/drawing/2014/main" id="{E992E6E5-4EE5-45C8-0024-2550D2013E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4D6ED5-1234-C85F-3FAA-7C1C6C222E9F}"/>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357928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BF14F-C563-0AEE-642B-BEFA09E8A9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CBEB43-D439-59E8-1B74-3A31F61B6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B333D5-E68B-C9BF-ED39-B8A3D8111D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594ADC-7FCE-DA9A-A6F2-9FEBB9604F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2292AD-2249-2E43-881E-8894839B2E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938888-95CB-7565-FE7D-ED61A6A40F19}"/>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8" name="Footer Placeholder 7">
            <a:extLst>
              <a:ext uri="{FF2B5EF4-FFF2-40B4-BE49-F238E27FC236}">
                <a16:creationId xmlns:a16="http://schemas.microsoft.com/office/drawing/2014/main" id="{DAB84EFE-CC79-D974-BEEF-881117CCCD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39306D-7513-D60A-C9D7-45665FDA5545}"/>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3664122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7179-E646-1013-27E3-9571A02876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BBABD0-9051-8137-6899-C9D687DC0F1D}"/>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4" name="Footer Placeholder 3">
            <a:extLst>
              <a:ext uri="{FF2B5EF4-FFF2-40B4-BE49-F238E27FC236}">
                <a16:creationId xmlns:a16="http://schemas.microsoft.com/office/drawing/2014/main" id="{40A6F918-D6FA-4A9E-8D52-93ACC366DD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42700D-815D-3736-7029-8A86A19A59D8}"/>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1482761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AB9373-7C1A-463B-271C-F42A5952131C}"/>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3" name="Footer Placeholder 2">
            <a:extLst>
              <a:ext uri="{FF2B5EF4-FFF2-40B4-BE49-F238E27FC236}">
                <a16:creationId xmlns:a16="http://schemas.microsoft.com/office/drawing/2014/main" id="{773FAC22-E050-42E9-D0DA-82476FCF66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CB9DD3-EA84-902E-5C82-75E06B05CFC3}"/>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1445033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3C122-6F28-D66D-2158-8877EA265E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EC3A84-54E5-CC85-CB40-9FC028561F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E48D2A-830E-2601-D251-AC22DCC84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436C23-007F-9D2B-24AD-AD28F92177CD}"/>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6" name="Footer Placeholder 5">
            <a:extLst>
              <a:ext uri="{FF2B5EF4-FFF2-40B4-BE49-F238E27FC236}">
                <a16:creationId xmlns:a16="http://schemas.microsoft.com/office/drawing/2014/main" id="{E125D826-90CE-BEA5-2038-17C070949E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87913B-E8C0-49E7-7F9C-BBC124E8813A}"/>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616842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2AD7-40AE-91BE-D75E-671DD683FA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2549FD-C191-C597-5046-AAD41028D0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EB473E-6119-6650-9F70-837983FB6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0CBE7F-306E-121F-2676-2A441A5FB487}"/>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6" name="Footer Placeholder 5">
            <a:extLst>
              <a:ext uri="{FF2B5EF4-FFF2-40B4-BE49-F238E27FC236}">
                <a16:creationId xmlns:a16="http://schemas.microsoft.com/office/drawing/2014/main" id="{265523FA-6F00-6C97-5DD2-26F2FE6273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23BC6-FBE8-B3EA-DB3D-35C34C7A9DE2}"/>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1345585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8B6B-AFD9-7161-BA2B-889AB5800B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5C6985-CFDD-4D1C-7BEC-4EC430DD34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2DA8F-489B-70B0-D220-55948B92B9E1}"/>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017344F7-2F38-EE73-6818-BE5D5EAD5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F0AAE-5143-D63D-1A4F-F1FE485DACCA}"/>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3289409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F1C775-2463-7F8A-3167-92BB363888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9422D5-E004-8A6B-BAB6-6E48B8FEF7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C94D11-F0E1-F39C-90A0-691178C39C08}"/>
              </a:ext>
            </a:extLst>
          </p:cNvPr>
          <p:cNvSpPr>
            <a:spLocks noGrp="1"/>
          </p:cNvSpPr>
          <p:nvPr>
            <p:ph type="dt" sz="half" idx="10"/>
          </p:nvPr>
        </p:nvSpPr>
        <p:spPr/>
        <p:txBody>
          <a:body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4513B6E0-2ADF-EEE4-1B9C-7BCCFD68B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FFA5D3-607C-B12D-875C-B14EE9A17BA1}"/>
              </a:ext>
            </a:extLst>
          </p:cNvPr>
          <p:cNvSpPr>
            <a:spLocks noGrp="1"/>
          </p:cNvSpPr>
          <p:nvPr>
            <p:ph type="sldNum" sz="quarter" idx="12"/>
          </p:nvPr>
        </p:nvSpPr>
        <p:spPr/>
        <p:txBody>
          <a:bodyPr/>
          <a:lstStyle/>
          <a:p>
            <a:fld id="{ACEE91C0-502C-4A04-89AC-172F78468B5F}" type="slidenum">
              <a:rPr lang="en-GB" smtClean="0"/>
              <a:t>‹#›</a:t>
            </a:fld>
            <a:endParaRPr lang="en-GB"/>
          </a:p>
        </p:txBody>
      </p:sp>
    </p:spTree>
    <p:extLst>
      <p:ext uri="{BB962C8B-B14F-4D97-AF65-F5344CB8AC3E}">
        <p14:creationId xmlns:p14="http://schemas.microsoft.com/office/powerpoint/2010/main" val="1490080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499532-8117-4ECC-3B72-2BC99C3CB6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4F2852-A7D5-8643-596C-5F47F0173C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C0EDC-7A0D-0B3C-9488-428BEACC6E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2C5D7C-CBCD-4736-A86D-D16ED1FEF44B}" type="datetimeFigureOut">
              <a:rPr lang="en-GB" smtClean="0"/>
              <a:t>09/10/2022</a:t>
            </a:fld>
            <a:endParaRPr lang="en-GB"/>
          </a:p>
        </p:txBody>
      </p:sp>
      <p:sp>
        <p:nvSpPr>
          <p:cNvPr id="5" name="Footer Placeholder 4">
            <a:extLst>
              <a:ext uri="{FF2B5EF4-FFF2-40B4-BE49-F238E27FC236}">
                <a16:creationId xmlns:a16="http://schemas.microsoft.com/office/drawing/2014/main" id="{60F0BDD9-1F41-3E0D-CC27-C08F58E5D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B9875F-2CAB-EF70-5F21-D96AA5A21B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E91C0-502C-4A04-89AC-172F78468B5F}" type="slidenum">
              <a:rPr lang="en-GB" smtClean="0"/>
              <a:t>‹#›</a:t>
            </a:fld>
            <a:endParaRPr lang="en-GB"/>
          </a:p>
        </p:txBody>
      </p:sp>
    </p:spTree>
    <p:extLst>
      <p:ext uri="{BB962C8B-B14F-4D97-AF65-F5344CB8AC3E}">
        <p14:creationId xmlns:p14="http://schemas.microsoft.com/office/powerpoint/2010/main" val="2146892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verywellmind.com/psychology-401466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asw.co.uk/resources/global-definition-social-wor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erywellmind.com/what-is-attachment-theory-279533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attachment-styles-2795344"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hyperlink" Target="https://www.verywellmind.com/what-is-attachment-theory-2795337" TargetMode="External"/><Relationship Id="rId7" Type="http://schemas.openxmlformats.org/officeDocument/2006/relationships/diagramLayout" Target="../diagrams/layout2.xm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4.xml"/><Relationship Id="rId6" Type="http://schemas.openxmlformats.org/officeDocument/2006/relationships/diagramData" Target="../diagrams/data2.xml"/><Relationship Id="rId5" Type="http://schemas.openxmlformats.org/officeDocument/2006/relationships/hyperlink" Target="https://www.verywellmind.com/psychology-4014660" TargetMode="External"/><Relationship Id="rId10" Type="http://schemas.microsoft.com/office/2007/relationships/diagramDrawing" Target="../diagrams/drawing2.xml"/><Relationship Id="rId4" Type="http://schemas.openxmlformats.org/officeDocument/2006/relationships/hyperlink" Target="https://www.basw.co.uk/resources/global-definition-social-work" TargetMode="External"/><Relationship Id="rId9" Type="http://schemas.openxmlformats.org/officeDocument/2006/relationships/diagramColors" Target="../diagrams/colors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4"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graphicFrame>
        <p:nvGraphicFramePr>
          <p:cNvPr id="28" name="TextBox 2">
            <a:extLst>
              <a:ext uri="{FF2B5EF4-FFF2-40B4-BE49-F238E27FC236}">
                <a16:creationId xmlns:a16="http://schemas.microsoft.com/office/drawing/2014/main" id="{34E5CE64-E251-FF55-C0F7-A0166B9A98E7}"/>
              </a:ext>
            </a:extLst>
          </p:cNvPr>
          <p:cNvGraphicFramePr/>
          <p:nvPr>
            <p:extLst>
              <p:ext uri="{D42A27DB-BD31-4B8C-83A1-F6EECF244321}">
                <p14:modId xmlns:p14="http://schemas.microsoft.com/office/powerpoint/2010/main" val="304583185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144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hoto of chil and parent">
            <a:extLst>
              <a:ext uri="{FF2B5EF4-FFF2-40B4-BE49-F238E27FC236}">
                <a16:creationId xmlns:a16="http://schemas.microsoft.com/office/drawing/2014/main" id="{16340B69-8E15-6A3B-60CA-03DCF9B800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727"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15CE88-DD5D-E57A-D7CF-2EF0BC4515D2}"/>
              </a:ext>
            </a:extLst>
          </p:cNvPr>
          <p:cNvSpPr>
            <a:spLocks noGrp="1"/>
          </p:cNvSpPr>
          <p:nvPr>
            <p:ph type="ctrTitle"/>
          </p:nvPr>
        </p:nvSpPr>
        <p:spPr>
          <a:xfrm>
            <a:off x="477981" y="1122363"/>
            <a:ext cx="4023360" cy="3204134"/>
          </a:xfrm>
        </p:spPr>
        <p:txBody>
          <a:bodyPr anchor="b">
            <a:normAutofit fontScale="90000"/>
          </a:bodyPr>
          <a:lstStyle/>
          <a:p>
            <a:pPr algn="l"/>
            <a:r>
              <a:rPr lang="en-GB" sz="4100" dirty="0">
                <a:latin typeface="Arial"/>
                <a:cs typeface="Arial"/>
              </a:rPr>
              <a:t>Why is Psychology important when working as a family Social Worker?</a:t>
            </a:r>
          </a:p>
        </p:txBody>
      </p:sp>
      <p:sp>
        <p:nvSpPr>
          <p:cNvPr id="3" name="Subtitle 2">
            <a:extLst>
              <a:ext uri="{FF2B5EF4-FFF2-40B4-BE49-F238E27FC236}">
                <a16:creationId xmlns:a16="http://schemas.microsoft.com/office/drawing/2014/main" id="{68280D30-8244-B634-262E-EA182C65BDA4}"/>
              </a:ext>
            </a:extLst>
          </p:cNvPr>
          <p:cNvSpPr>
            <a:spLocks noGrp="1"/>
          </p:cNvSpPr>
          <p:nvPr>
            <p:ph type="subTitle" idx="1"/>
          </p:nvPr>
        </p:nvSpPr>
        <p:spPr>
          <a:xfrm>
            <a:off x="477980" y="4872922"/>
            <a:ext cx="4023359" cy="1208141"/>
          </a:xfrm>
        </p:spPr>
        <p:txBody>
          <a:bodyPr vert="horz" lIns="91440" tIns="45720" rIns="91440" bIns="45720" rtlCol="0" anchor="t">
            <a:normAutofit/>
          </a:bodyPr>
          <a:lstStyle/>
          <a:p>
            <a:pPr algn="l"/>
            <a:endParaRPr lang="en-GB" sz="2000"/>
          </a:p>
          <a:p>
            <a:pPr algn="l"/>
            <a:endParaRPr lang="en-GB" sz="2000"/>
          </a:p>
          <a:p>
            <a:pPr algn="l"/>
            <a:r>
              <a:rPr lang="en-GB" sz="2000" dirty="0">
                <a:latin typeface="Arial"/>
                <a:cs typeface="Arial"/>
              </a:rPr>
              <a:t>Presentation by Roxanne Finn</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48561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700"/>
                                        <p:tgtEl>
                                          <p:spTgt spid="3">
                                            <p:txEl>
                                              <p:pRg st="2" end="2"/>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8B3EED-EC76-BD21-782C-32C4E5D49984}"/>
              </a:ext>
            </a:extLst>
          </p:cNvPr>
          <p:cNvSpPr>
            <a:spLocks noGrp="1"/>
          </p:cNvSpPr>
          <p:nvPr>
            <p:ph type="title"/>
          </p:nvPr>
        </p:nvSpPr>
        <p:spPr>
          <a:xfrm>
            <a:off x="559833" y="448253"/>
            <a:ext cx="10793871" cy="1325563"/>
          </a:xfrm>
        </p:spPr>
        <p:txBody>
          <a:bodyPr>
            <a:normAutofit/>
          </a:bodyPr>
          <a:lstStyle/>
          <a:p>
            <a:r>
              <a:rPr lang="en-GB" dirty="0">
                <a:latin typeface="Arial"/>
                <a:cs typeface="Arial"/>
              </a:rPr>
              <a:t>Aims of this presentation….. </a:t>
            </a:r>
          </a:p>
        </p:txBody>
      </p:sp>
      <p:sp>
        <p:nvSpPr>
          <p:cNvPr id="3" name="Content Placeholder 2">
            <a:extLst>
              <a:ext uri="{FF2B5EF4-FFF2-40B4-BE49-F238E27FC236}">
                <a16:creationId xmlns:a16="http://schemas.microsoft.com/office/drawing/2014/main" id="{9268CF0A-F227-17F8-B05F-B25B476F1E7A}"/>
              </a:ext>
            </a:extLst>
          </p:cNvPr>
          <p:cNvSpPr>
            <a:spLocks noGrp="1"/>
          </p:cNvSpPr>
          <p:nvPr>
            <p:ph idx="1"/>
          </p:nvPr>
        </p:nvSpPr>
        <p:spPr>
          <a:xfrm>
            <a:off x="838200" y="2191807"/>
            <a:ext cx="4936067" cy="3985155"/>
          </a:xfrm>
        </p:spPr>
        <p:txBody>
          <a:bodyPr vert="horz" lIns="91440" tIns="45720" rIns="91440" bIns="45720" rtlCol="0" anchor="t">
            <a:normAutofit/>
          </a:bodyPr>
          <a:lstStyle/>
          <a:p>
            <a:r>
              <a:rPr lang="en-GB" sz="2000" dirty="0">
                <a:latin typeface="Arial"/>
                <a:cs typeface="Arial"/>
              </a:rPr>
              <a:t>The purpose of this presentation is to establish the interconnecting relationship between psychological theory and social work practice. </a:t>
            </a:r>
            <a:endParaRPr lang="en-GB" sz="2000">
              <a:latin typeface="Arial"/>
              <a:cs typeface="Arial"/>
            </a:endParaRPr>
          </a:p>
          <a:p>
            <a:endParaRPr lang="en-GB" sz="2000" dirty="0">
              <a:latin typeface="Arial"/>
              <a:cs typeface="Calibri"/>
            </a:endParaRPr>
          </a:p>
          <a:p>
            <a:r>
              <a:rPr lang="en-GB" sz="2000" dirty="0">
                <a:latin typeface="Arial"/>
                <a:cs typeface="Calibri"/>
              </a:rPr>
              <a:t>This will focus on how attachment theory informs social work practice when </a:t>
            </a:r>
            <a:r>
              <a:rPr lang="en-GB" sz="2000" dirty="0">
                <a:latin typeface="Arial"/>
                <a:ea typeface="+mn-lt"/>
                <a:cs typeface="+mn-lt"/>
              </a:rPr>
              <a:t>assessing risk in child protection. </a:t>
            </a:r>
          </a:p>
          <a:p>
            <a:endParaRPr lang="en-GB" sz="2000" dirty="0">
              <a:latin typeface="Arial"/>
              <a:cs typeface="Calibri"/>
            </a:endParaRPr>
          </a:p>
          <a:p>
            <a:endParaRPr lang="en-GB" sz="2000" dirty="0">
              <a:latin typeface="Arial"/>
              <a:cs typeface="Calibri"/>
            </a:endParaRPr>
          </a:p>
          <a:p>
            <a:endParaRPr lang="en-GB" sz="2000">
              <a:cs typeface="Calibri"/>
            </a:endParaRPr>
          </a:p>
        </p:txBody>
      </p:sp>
      <p:pic>
        <p:nvPicPr>
          <p:cNvPr id="4" name="Picture 4">
            <a:extLst>
              <a:ext uri="{FF2B5EF4-FFF2-40B4-BE49-F238E27FC236}">
                <a16:creationId xmlns:a16="http://schemas.microsoft.com/office/drawing/2014/main" id="{674F5CC2-F4FC-4630-EE06-85CB8B4AC90B}"/>
              </a:ext>
            </a:extLst>
          </p:cNvPr>
          <p:cNvPicPr>
            <a:picLocks noChangeAspect="1"/>
          </p:cNvPicPr>
          <p:nvPr/>
        </p:nvPicPr>
        <p:blipFill>
          <a:blip r:embed="rId3"/>
          <a:stretch>
            <a:fillRect/>
          </a:stretch>
        </p:blipFill>
        <p:spPr>
          <a:xfrm>
            <a:off x="6417734" y="2672744"/>
            <a:ext cx="4935970" cy="3023281"/>
          </a:xfrm>
          <a:prstGeom prst="rect">
            <a:avLst/>
          </a:prstGeom>
        </p:spPr>
      </p:pic>
    </p:spTree>
    <p:extLst>
      <p:ext uri="{BB962C8B-B14F-4D97-AF65-F5344CB8AC3E}">
        <p14:creationId xmlns:p14="http://schemas.microsoft.com/office/powerpoint/2010/main" val="11039204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AF8EA-B103-9F3D-D64E-CCCA2A68B687}"/>
              </a:ext>
            </a:extLst>
          </p:cNvPr>
          <p:cNvSpPr>
            <a:spLocks noGrp="1"/>
          </p:cNvSpPr>
          <p:nvPr>
            <p:ph type="title"/>
          </p:nvPr>
        </p:nvSpPr>
        <p:spPr>
          <a:xfrm>
            <a:off x="640080" y="325369"/>
            <a:ext cx="4368602" cy="1956841"/>
          </a:xfrm>
        </p:spPr>
        <p:txBody>
          <a:bodyPr anchor="b">
            <a:normAutofit/>
          </a:bodyPr>
          <a:lstStyle/>
          <a:p>
            <a:r>
              <a:rPr lang="en-GB" sz="5400" dirty="0">
                <a:latin typeface="Arial"/>
                <a:cs typeface="Arial"/>
              </a:rPr>
              <a:t>What is Psychology?</a:t>
            </a:r>
            <a:endParaRPr lang="en-US" sz="5400" dirty="0">
              <a:latin typeface="Arial"/>
              <a:cs typeface="Arial"/>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06E62A-0D4C-3490-9A05-3E194EF96904}"/>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marL="0" indent="0">
              <a:buNone/>
            </a:pPr>
            <a:r>
              <a:rPr lang="en-US" sz="1800" dirty="0">
                <a:latin typeface="Arial"/>
                <a:ea typeface="+mn-lt"/>
                <a:cs typeface="+mn-lt"/>
              </a:rPr>
              <a:t>Psychology is the study of mind and behavior. It encompasses the biological influences, social pressures, and environmental factors that affect how people think, act, and feel.</a:t>
            </a:r>
            <a:endParaRPr lang="en-US" sz="1800">
              <a:latin typeface="Arial"/>
              <a:cs typeface="Calibri" panose="020F0502020204030204"/>
            </a:endParaRPr>
          </a:p>
          <a:p>
            <a:pPr marL="0" indent="0">
              <a:buNone/>
            </a:pPr>
            <a:br>
              <a:rPr lang="en-US" sz="1700" dirty="0"/>
            </a:br>
            <a:br>
              <a:rPr lang="en-US" sz="1700" dirty="0"/>
            </a:br>
            <a:endParaRPr lang="en-US" sz="1700">
              <a:latin typeface="Arial"/>
              <a:cs typeface="Calibri"/>
            </a:endParaRPr>
          </a:p>
          <a:p>
            <a:endParaRPr lang="en-GB" sz="1700" dirty="0">
              <a:latin typeface="Arial"/>
              <a:cs typeface="Calibri"/>
            </a:endParaRPr>
          </a:p>
          <a:p>
            <a:pPr marL="0" indent="0">
              <a:buNone/>
            </a:pPr>
            <a:br>
              <a:rPr lang="en-US" sz="1700" dirty="0">
                <a:latin typeface="Arial"/>
              </a:rPr>
            </a:br>
            <a:r>
              <a:rPr lang="en-US" sz="1700" dirty="0">
                <a:latin typeface="Arial"/>
                <a:ea typeface="+mn-lt"/>
                <a:cs typeface="+mn-lt"/>
                <a:hlinkClick r:id="rId2"/>
              </a:rPr>
              <a:t>https://www.verywellmind.com/psychology-4014660</a:t>
            </a:r>
            <a:endParaRPr lang="en-US" sz="1700">
              <a:latin typeface="Arial"/>
              <a:cs typeface="Calibri" panose="020F0502020204030204"/>
            </a:endParaRPr>
          </a:p>
          <a:p>
            <a:pPr marL="0" indent="0">
              <a:buNone/>
            </a:pPr>
            <a:endParaRPr lang="en-US" sz="1700" dirty="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p:txBody>
      </p:sp>
      <p:pic>
        <p:nvPicPr>
          <p:cNvPr id="4" name="Picture 4" descr="Icon&#10;&#10;Description automatically generated">
            <a:extLst>
              <a:ext uri="{FF2B5EF4-FFF2-40B4-BE49-F238E27FC236}">
                <a16:creationId xmlns:a16="http://schemas.microsoft.com/office/drawing/2014/main" id="{55F82B37-6FEE-34D1-F388-F60DD842DFFB}"/>
              </a:ext>
            </a:extLst>
          </p:cNvPr>
          <p:cNvPicPr>
            <a:picLocks noChangeAspect="1"/>
          </p:cNvPicPr>
          <p:nvPr/>
        </p:nvPicPr>
        <p:blipFill rotWithShape="1">
          <a:blip r:embed="rId3"/>
          <a:srcRect l="17095" r="1344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42017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563D8-F6D9-EF15-5924-6D3FBF39E13C}"/>
              </a:ext>
            </a:extLst>
          </p:cNvPr>
          <p:cNvSpPr>
            <a:spLocks noGrp="1"/>
          </p:cNvSpPr>
          <p:nvPr>
            <p:ph type="title"/>
          </p:nvPr>
        </p:nvSpPr>
        <p:spPr>
          <a:xfrm>
            <a:off x="838201" y="365125"/>
            <a:ext cx="5251316" cy="1807305"/>
          </a:xfrm>
        </p:spPr>
        <p:txBody>
          <a:bodyPr>
            <a:normAutofit/>
          </a:bodyPr>
          <a:lstStyle/>
          <a:p>
            <a:r>
              <a:rPr lang="en-GB" dirty="0">
                <a:latin typeface="Arial"/>
                <a:cs typeface="Arial"/>
              </a:rPr>
              <a:t>What is Social Work… </a:t>
            </a:r>
          </a:p>
        </p:txBody>
      </p:sp>
      <p:sp>
        <p:nvSpPr>
          <p:cNvPr id="3" name="Content Placeholder 2">
            <a:extLst>
              <a:ext uri="{FF2B5EF4-FFF2-40B4-BE49-F238E27FC236}">
                <a16:creationId xmlns:a16="http://schemas.microsoft.com/office/drawing/2014/main" id="{77D49EF0-A98C-7B39-18EB-D15FD1DDE03A}"/>
              </a:ext>
            </a:extLst>
          </p:cNvPr>
          <p:cNvSpPr>
            <a:spLocks noGrp="1"/>
          </p:cNvSpPr>
          <p:nvPr>
            <p:ph idx="1"/>
          </p:nvPr>
        </p:nvSpPr>
        <p:spPr>
          <a:xfrm>
            <a:off x="838200" y="2333297"/>
            <a:ext cx="4619621" cy="3843666"/>
          </a:xfrm>
        </p:spPr>
        <p:txBody>
          <a:bodyPr vert="horz" lIns="91440" tIns="45720" rIns="91440" bIns="45720" rtlCol="0" anchor="t">
            <a:normAutofit fontScale="85000" lnSpcReduction="10000"/>
          </a:bodyPr>
          <a:lstStyle/>
          <a:p>
            <a:r>
              <a:rPr lang="en-GB" sz="1800" dirty="0">
                <a:latin typeface="Arial"/>
                <a:ea typeface="+mn-lt"/>
                <a:cs typeface="+mn-lt"/>
              </a:rPr>
              <a:t>“Social work is a practice-based profession and an academic discipline that promotes social change and development, social cohesion, and the empowerment and liberation of people. Principles of social justice, human rights, collective responsibility and respect for diversities are central to social work.  Underpinned by theories of social work, social sciences, humanities and indigenous knowledge, social work engages people and structures to address life challenges and enhance wellbeing."</a:t>
            </a:r>
            <a:endParaRPr lang="en-GB" sz="1800">
              <a:latin typeface="Arial"/>
              <a:cs typeface="Calibri" panose="020F0502020204030204"/>
            </a:endParaRPr>
          </a:p>
          <a:p>
            <a:pPr marL="0" indent="0">
              <a:buNone/>
            </a:pPr>
            <a:endParaRPr lang="en-US" sz="1300" dirty="0">
              <a:latin typeface="Arial"/>
              <a:cs typeface="Arial"/>
            </a:endParaRPr>
          </a:p>
          <a:p>
            <a:pPr marL="0" indent="0">
              <a:buNone/>
            </a:pPr>
            <a:endParaRPr lang="en-US" sz="1300" dirty="0">
              <a:latin typeface="Arial"/>
              <a:ea typeface="+mn-lt"/>
              <a:cs typeface="+mn-lt"/>
            </a:endParaRPr>
          </a:p>
          <a:p>
            <a:pPr marL="0" indent="0">
              <a:buNone/>
            </a:pPr>
            <a:endParaRPr lang="en-US" sz="1300" dirty="0">
              <a:latin typeface="Arial"/>
              <a:ea typeface="+mn-lt"/>
              <a:cs typeface="+mn-lt"/>
            </a:endParaRPr>
          </a:p>
          <a:p>
            <a:pPr marL="0" indent="0">
              <a:buNone/>
            </a:pPr>
            <a:endParaRPr lang="en-US" sz="1300" dirty="0">
              <a:latin typeface="Arial"/>
              <a:ea typeface="+mn-lt"/>
              <a:cs typeface="+mn-lt"/>
            </a:endParaRPr>
          </a:p>
          <a:p>
            <a:pPr marL="0" indent="0">
              <a:buNone/>
            </a:pPr>
            <a:r>
              <a:rPr lang="en-US" sz="1300" dirty="0">
                <a:latin typeface="Arial"/>
                <a:ea typeface="+mn-lt"/>
                <a:cs typeface="+mn-lt"/>
                <a:hlinkClick r:id="rId2"/>
              </a:rPr>
              <a:t>https://www.basw.co.uk/resources/global-definition-social-work</a:t>
            </a:r>
            <a:endParaRPr lang="en-US" sz="1300">
              <a:latin typeface="Arial"/>
              <a:ea typeface="+mn-lt"/>
              <a:cs typeface="+mn-lt"/>
            </a:endParaRPr>
          </a:p>
          <a:p>
            <a:pPr marL="0" indent="0">
              <a:buNone/>
            </a:pPr>
            <a:br>
              <a:rPr lang="en-US" sz="1300" dirty="0"/>
            </a:br>
            <a:endParaRPr lang="en-US" sz="1300">
              <a:cs typeface="Calibri" panose="020F0502020204030204"/>
            </a:endParaRPr>
          </a:p>
        </p:txBody>
      </p:sp>
      <p:pic>
        <p:nvPicPr>
          <p:cNvPr id="4" name="Picture 4" descr="Shape&#10;&#10;Description automatically generated">
            <a:extLst>
              <a:ext uri="{FF2B5EF4-FFF2-40B4-BE49-F238E27FC236}">
                <a16:creationId xmlns:a16="http://schemas.microsoft.com/office/drawing/2014/main" id="{BDB299D2-24A9-2AD8-068E-2EDBDEBF1AE7}"/>
              </a:ext>
            </a:extLst>
          </p:cNvPr>
          <p:cNvPicPr>
            <a:picLocks noChangeAspect="1"/>
          </p:cNvPicPr>
          <p:nvPr/>
        </p:nvPicPr>
        <p:blipFill rotWithShape="1">
          <a:blip r:embed="rId3"/>
          <a:srcRect l="5841" r="475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2661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FA037D-652C-57BE-4A68-F88221F0E49E}"/>
              </a:ext>
            </a:extLst>
          </p:cNvPr>
          <p:cNvSpPr>
            <a:spLocks noGrp="1"/>
          </p:cNvSpPr>
          <p:nvPr>
            <p:ph type="title"/>
          </p:nvPr>
        </p:nvSpPr>
        <p:spPr>
          <a:xfrm>
            <a:off x="804672" y="640080"/>
            <a:ext cx="3282696" cy="5257800"/>
          </a:xfrm>
        </p:spPr>
        <p:txBody>
          <a:bodyPr>
            <a:normAutofit/>
          </a:bodyPr>
          <a:lstStyle/>
          <a:p>
            <a:r>
              <a:rPr lang="en-GB" dirty="0">
                <a:solidFill>
                  <a:schemeClr val="bg1"/>
                </a:solidFill>
                <a:latin typeface="Arial"/>
                <a:cs typeface="Arial"/>
              </a:rPr>
              <a:t>Overview of the relationship between psychology and social work… </a:t>
            </a:r>
          </a:p>
        </p:txBody>
      </p:sp>
      <p:sp>
        <p:nvSpPr>
          <p:cNvPr id="11" name="Content Placeholder 2">
            <a:extLst>
              <a:ext uri="{FF2B5EF4-FFF2-40B4-BE49-F238E27FC236}">
                <a16:creationId xmlns:a16="http://schemas.microsoft.com/office/drawing/2014/main" id="{0FFEE692-995F-F09D-E420-E234315AB669}"/>
              </a:ext>
            </a:extLst>
          </p:cNvPr>
          <p:cNvSpPr>
            <a:spLocks noGrp="1"/>
          </p:cNvSpPr>
          <p:nvPr>
            <p:ph idx="1"/>
          </p:nvPr>
        </p:nvSpPr>
        <p:spPr>
          <a:xfrm>
            <a:off x="5358384" y="640081"/>
            <a:ext cx="6024654" cy="5257800"/>
          </a:xfrm>
        </p:spPr>
        <p:txBody>
          <a:bodyPr vert="horz" lIns="91440" tIns="45720" rIns="91440" bIns="45720" rtlCol="0" anchor="ctr">
            <a:normAutofit/>
          </a:bodyPr>
          <a:lstStyle/>
          <a:p>
            <a:pPr marL="0" indent="0">
              <a:buNone/>
            </a:pPr>
            <a:r>
              <a:rPr lang="en-GB" sz="2400" dirty="0">
                <a:latin typeface="Arial"/>
                <a:cs typeface="Calibri"/>
              </a:rPr>
              <a:t>There are a number of different psychological theories which are used to inform social work practice. These are often used to explain behaviours. These can include (but are not limited to):</a:t>
            </a:r>
          </a:p>
          <a:p>
            <a:pPr marL="0" indent="0">
              <a:buNone/>
            </a:pPr>
            <a:endParaRPr lang="en-GB" sz="2400" dirty="0">
              <a:latin typeface="Arial"/>
              <a:cs typeface="Calibri"/>
            </a:endParaRPr>
          </a:p>
          <a:p>
            <a:pPr marL="0" indent="0">
              <a:buNone/>
            </a:pPr>
            <a:r>
              <a:rPr lang="en-GB" sz="2400" dirty="0">
                <a:latin typeface="Arial"/>
                <a:cs typeface="Calibri"/>
              </a:rPr>
              <a:t>- Attachment Theory. </a:t>
            </a:r>
          </a:p>
          <a:p>
            <a:pPr marL="0" indent="0">
              <a:buNone/>
            </a:pPr>
            <a:r>
              <a:rPr lang="en-GB" sz="2400" dirty="0">
                <a:latin typeface="Arial"/>
                <a:cs typeface="Calibri"/>
              </a:rPr>
              <a:t>- System's Theory. </a:t>
            </a:r>
          </a:p>
          <a:p>
            <a:pPr marL="0" indent="0">
              <a:buNone/>
            </a:pPr>
            <a:r>
              <a:rPr lang="en-GB" sz="2400" dirty="0">
                <a:latin typeface="Arial"/>
                <a:cs typeface="Calibri"/>
              </a:rPr>
              <a:t>- Social Learning Theory. </a:t>
            </a:r>
          </a:p>
          <a:p>
            <a:pPr marL="0" indent="0">
              <a:buNone/>
            </a:pPr>
            <a:r>
              <a:rPr lang="en-GB" sz="2400" dirty="0">
                <a:latin typeface="Arial"/>
                <a:cs typeface="Calibri"/>
              </a:rPr>
              <a:t>- Psychosocial Development theory. </a:t>
            </a:r>
          </a:p>
          <a:p>
            <a:pPr marL="0" indent="0">
              <a:buNone/>
            </a:pPr>
            <a:endParaRPr lang="en-GB" sz="2400" dirty="0">
              <a:latin typeface="Arial"/>
              <a:cs typeface="Calibri"/>
            </a:endParaRPr>
          </a:p>
        </p:txBody>
      </p:sp>
    </p:spTree>
    <p:extLst>
      <p:ext uri="{BB962C8B-B14F-4D97-AF65-F5344CB8AC3E}">
        <p14:creationId xmlns:p14="http://schemas.microsoft.com/office/powerpoint/2010/main" val="104708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426CC-9880-EFB6-EB48-CFC8341D09D4}"/>
              </a:ext>
            </a:extLst>
          </p:cNvPr>
          <p:cNvSpPr>
            <a:spLocks noGrp="1"/>
          </p:cNvSpPr>
          <p:nvPr>
            <p:ph type="title"/>
          </p:nvPr>
        </p:nvSpPr>
        <p:spPr>
          <a:xfrm>
            <a:off x="572493" y="238539"/>
            <a:ext cx="11018520" cy="1434415"/>
          </a:xfrm>
        </p:spPr>
        <p:txBody>
          <a:bodyPr anchor="b">
            <a:normAutofit/>
          </a:bodyPr>
          <a:lstStyle/>
          <a:p>
            <a:r>
              <a:rPr lang="en-GB" sz="5400" dirty="0">
                <a:latin typeface="Arial"/>
                <a:cs typeface="Arial"/>
              </a:rPr>
              <a:t>Focus area…</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1F640C-5D96-7005-E75E-ECC5D7321DE1}"/>
              </a:ext>
            </a:extLst>
          </p:cNvPr>
          <p:cNvSpPr>
            <a:spLocks noGrp="1"/>
          </p:cNvSpPr>
          <p:nvPr>
            <p:ph idx="1"/>
          </p:nvPr>
        </p:nvSpPr>
        <p:spPr>
          <a:xfrm>
            <a:off x="572493" y="2085693"/>
            <a:ext cx="5793402" cy="4104795"/>
          </a:xfrm>
        </p:spPr>
        <p:txBody>
          <a:bodyPr vert="horz" lIns="91440" tIns="45720" rIns="91440" bIns="45720" rtlCol="0" anchor="t">
            <a:normAutofit/>
          </a:bodyPr>
          <a:lstStyle/>
          <a:p>
            <a:pPr marL="0" indent="0">
              <a:buNone/>
            </a:pPr>
            <a:endParaRPr lang="en-GB" sz="2200">
              <a:cs typeface="Calibri"/>
            </a:endParaRPr>
          </a:p>
          <a:p>
            <a:pPr marL="0" indent="0">
              <a:buNone/>
            </a:pPr>
            <a:r>
              <a:rPr lang="en-GB" sz="2200" dirty="0">
                <a:latin typeface="Arial"/>
                <a:cs typeface="Calibri"/>
              </a:rPr>
              <a:t>A child is subject to a child protection plan when they are identified as being at risk of significant harm under S.47 of the Children Act 1989. </a:t>
            </a:r>
          </a:p>
          <a:p>
            <a:pPr marL="0" indent="0">
              <a:buNone/>
            </a:pPr>
            <a:r>
              <a:rPr lang="en-GB" sz="2200" dirty="0">
                <a:latin typeface="Arial"/>
                <a:cs typeface="Calibri"/>
              </a:rPr>
              <a:t>Assessments will need to be completed to determine if a child is at risk of significant harm. </a:t>
            </a:r>
            <a:endParaRPr lang="en-GB">
              <a:latin typeface="Arial"/>
              <a:cs typeface="Arial"/>
            </a:endParaRPr>
          </a:p>
        </p:txBody>
      </p:sp>
      <p:pic>
        <p:nvPicPr>
          <p:cNvPr id="4" name="Picture 4" descr="Diagram&#10;&#10;Description automatically generated">
            <a:extLst>
              <a:ext uri="{FF2B5EF4-FFF2-40B4-BE49-F238E27FC236}">
                <a16:creationId xmlns:a16="http://schemas.microsoft.com/office/drawing/2014/main" id="{DF170E52-801D-7013-8BED-1E08C7C90702}"/>
              </a:ext>
            </a:extLst>
          </p:cNvPr>
          <p:cNvPicPr>
            <a:picLocks noChangeAspect="1"/>
          </p:cNvPicPr>
          <p:nvPr/>
        </p:nvPicPr>
        <p:blipFill rotWithShape="1">
          <a:blip r:embed="rId3"/>
          <a:srcRect l="15917" r="20375" b="2"/>
          <a:stretch/>
        </p:blipFill>
        <p:spPr>
          <a:xfrm>
            <a:off x="6582979" y="2093976"/>
            <a:ext cx="4760572" cy="4096512"/>
          </a:xfrm>
          <a:prstGeom prst="rect">
            <a:avLst/>
          </a:prstGeom>
        </p:spPr>
      </p:pic>
    </p:spTree>
    <p:extLst>
      <p:ext uri="{BB962C8B-B14F-4D97-AF65-F5344CB8AC3E}">
        <p14:creationId xmlns:p14="http://schemas.microsoft.com/office/powerpoint/2010/main" val="293761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FCA1-B586-C154-7308-C5E7EF0F53B9}"/>
              </a:ext>
            </a:extLst>
          </p:cNvPr>
          <p:cNvSpPr>
            <a:spLocks noGrp="1"/>
          </p:cNvSpPr>
          <p:nvPr>
            <p:ph type="title"/>
          </p:nvPr>
        </p:nvSpPr>
        <p:spPr>
          <a:xfrm>
            <a:off x="5022939" y="643645"/>
            <a:ext cx="6586491" cy="1286160"/>
          </a:xfrm>
        </p:spPr>
        <p:txBody>
          <a:bodyPr anchor="b">
            <a:normAutofit fontScale="90000"/>
          </a:bodyPr>
          <a:lstStyle/>
          <a:p>
            <a:r>
              <a:rPr lang="en-GB" dirty="0">
                <a:latin typeface="Arial"/>
                <a:cs typeface="Calibri Light"/>
              </a:rPr>
              <a:t>What is attachment theory?</a:t>
            </a:r>
            <a:endParaRPr lang="en-US">
              <a:latin typeface="Arial"/>
              <a:cs typeface="Arial"/>
            </a:endParaRPr>
          </a:p>
        </p:txBody>
      </p:sp>
      <p:sp>
        <p:nvSpPr>
          <p:cNvPr id="3" name="Content Placeholder 2">
            <a:extLst>
              <a:ext uri="{FF2B5EF4-FFF2-40B4-BE49-F238E27FC236}">
                <a16:creationId xmlns:a16="http://schemas.microsoft.com/office/drawing/2014/main" id="{C9753F0C-7155-A7DD-AD22-2A350D40C30D}"/>
              </a:ext>
            </a:extLst>
          </p:cNvPr>
          <p:cNvSpPr>
            <a:spLocks noGrp="1"/>
          </p:cNvSpPr>
          <p:nvPr>
            <p:ph idx="1"/>
          </p:nvPr>
        </p:nvSpPr>
        <p:spPr>
          <a:xfrm>
            <a:off x="4893544" y="2193985"/>
            <a:ext cx="6586489" cy="3785419"/>
          </a:xfrm>
        </p:spPr>
        <p:txBody>
          <a:bodyPr vert="horz" lIns="91440" tIns="45720" rIns="91440" bIns="45720" rtlCol="0" anchor="t">
            <a:normAutofit/>
          </a:bodyPr>
          <a:lstStyle/>
          <a:p>
            <a:endParaRPr lang="en-GB" sz="2000">
              <a:cs typeface="Calibri"/>
            </a:endParaRPr>
          </a:p>
          <a:p>
            <a:pPr marL="0" indent="0">
              <a:buNone/>
            </a:pPr>
            <a:r>
              <a:rPr lang="en-GB" sz="2000" dirty="0">
                <a:latin typeface="Arial"/>
                <a:ea typeface="+mn-lt"/>
                <a:cs typeface="+mn-lt"/>
              </a:rPr>
              <a:t>The central theme of attachment theory is that primary caregivers who are available and responsive to an infant's needs allow the child to develop a sense of security. The infant learns that the caregiver is dependable, which creates a secure base for the child to then explore the world.</a:t>
            </a:r>
            <a:endParaRPr lang="en-GB" sz="2000" dirty="0">
              <a:latin typeface="Arial"/>
              <a:cs typeface="Calibri"/>
            </a:endParaRPr>
          </a:p>
          <a:p>
            <a:pPr marL="0" indent="0">
              <a:buNone/>
            </a:pPr>
            <a:endParaRPr lang="en-GB" sz="2000" dirty="0">
              <a:latin typeface="Arial"/>
              <a:cs typeface="Calibri"/>
            </a:endParaRPr>
          </a:p>
          <a:p>
            <a:pPr marL="0" indent="0">
              <a:buNone/>
            </a:pPr>
            <a:r>
              <a:rPr lang="en-GB" sz="2000" dirty="0">
                <a:latin typeface="Arial"/>
                <a:ea typeface="+mn-lt"/>
                <a:cs typeface="+mn-lt"/>
                <a:hlinkClick r:id="rId3"/>
              </a:rPr>
              <a:t>https://www.verywellmind.com/what-is-attachment-theory-2795337</a:t>
            </a:r>
            <a:endParaRPr lang="en-GB" sz="2000" dirty="0">
              <a:latin typeface="Arial"/>
              <a:cs typeface="Arial"/>
            </a:endParaRPr>
          </a:p>
          <a:p>
            <a:pPr marL="0" indent="0">
              <a:buNone/>
            </a:pPr>
            <a:endParaRPr lang="en-GB" sz="2000" dirty="0">
              <a:latin typeface="Arial"/>
              <a:cs typeface="Calibri"/>
            </a:endParaRPr>
          </a:p>
          <a:p>
            <a:pPr marL="0" indent="0">
              <a:buNone/>
            </a:pPr>
            <a:endParaRPr lang="en-GB" sz="2000">
              <a:cs typeface="Calibri"/>
            </a:endParaRPr>
          </a:p>
          <a:p>
            <a:endParaRPr lang="en-GB" sz="2000">
              <a:cs typeface="Calibri"/>
            </a:endParaRPr>
          </a:p>
        </p:txBody>
      </p:sp>
      <p:pic>
        <p:nvPicPr>
          <p:cNvPr id="5" name="Picture 4">
            <a:extLst>
              <a:ext uri="{FF2B5EF4-FFF2-40B4-BE49-F238E27FC236}">
                <a16:creationId xmlns:a16="http://schemas.microsoft.com/office/drawing/2014/main" id="{AD969DA5-B095-83A2-07B5-53A7BD8C8151}"/>
              </a:ext>
            </a:extLst>
          </p:cNvPr>
          <p:cNvPicPr>
            <a:picLocks noChangeAspect="1"/>
          </p:cNvPicPr>
          <p:nvPr/>
        </p:nvPicPr>
        <p:blipFill rotWithShape="1">
          <a:blip r:embed="rId4"/>
          <a:srcRect l="31654" r="32700" b="6250"/>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2A87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0811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B0BCF489-3644-F739-43F3-D2E5477BF9A9}"/>
              </a:ext>
            </a:extLst>
          </p:cNvPr>
          <p:cNvSpPr>
            <a:spLocks noGrp="1"/>
          </p:cNvSpPr>
          <p:nvPr>
            <p:ph type="title"/>
          </p:nvPr>
        </p:nvSpPr>
        <p:spPr>
          <a:xfrm>
            <a:off x="838200" y="1412488"/>
            <a:ext cx="2899189" cy="4363844"/>
          </a:xfrm>
        </p:spPr>
        <p:txBody>
          <a:bodyPr anchor="t">
            <a:normAutofit/>
          </a:bodyPr>
          <a:lstStyle/>
          <a:p>
            <a:r>
              <a:rPr lang="en-GB" sz="3700" dirty="0">
                <a:solidFill>
                  <a:srgbClr val="FFFFFF"/>
                </a:solidFill>
                <a:latin typeface="Arial"/>
                <a:cs typeface="Arial"/>
              </a:rPr>
              <a:t>Attachment theory development and main theorists… John Bowlby / Mary Ainsworth </a:t>
            </a:r>
          </a:p>
        </p:txBody>
      </p:sp>
      <p:sp>
        <p:nvSpPr>
          <p:cNvPr id="3" name="Content Placeholder 2">
            <a:extLst>
              <a:ext uri="{FF2B5EF4-FFF2-40B4-BE49-F238E27FC236}">
                <a16:creationId xmlns:a16="http://schemas.microsoft.com/office/drawing/2014/main" id="{B88915A1-6805-9E13-24F8-06124E422606}"/>
              </a:ext>
            </a:extLst>
          </p:cNvPr>
          <p:cNvSpPr>
            <a:spLocks noGrp="1"/>
          </p:cNvSpPr>
          <p:nvPr>
            <p:ph sz="half" idx="1"/>
          </p:nvPr>
        </p:nvSpPr>
        <p:spPr>
          <a:xfrm>
            <a:off x="4380855" y="1412489"/>
            <a:ext cx="3427283" cy="4363844"/>
          </a:xfrm>
        </p:spPr>
        <p:txBody>
          <a:bodyPr vert="horz" lIns="91440" tIns="45720" rIns="91440" bIns="45720" rtlCol="0" anchor="t">
            <a:normAutofit/>
          </a:bodyPr>
          <a:lstStyle/>
          <a:p>
            <a:pPr marL="0" indent="0">
              <a:buNone/>
            </a:pPr>
            <a:r>
              <a:rPr lang="en-GB" sz="1300" dirty="0">
                <a:latin typeface="Arial"/>
                <a:cs typeface="Arial"/>
              </a:rPr>
              <a:t>John Bowlby:</a:t>
            </a:r>
          </a:p>
          <a:p>
            <a:r>
              <a:rPr lang="en-GB" sz="1300" dirty="0">
                <a:latin typeface="Arial"/>
                <a:cs typeface="Arial"/>
              </a:rPr>
              <a:t>First attachment theorist 2</a:t>
            </a:r>
            <a:r>
              <a:rPr lang="en-GB" sz="1300" baseline="30000" dirty="0">
                <a:latin typeface="Arial"/>
                <a:cs typeface="Arial"/>
              </a:rPr>
              <a:t>nd</a:t>
            </a:r>
            <a:r>
              <a:rPr lang="en-GB" sz="1300" dirty="0">
                <a:latin typeface="Arial"/>
                <a:cs typeface="Arial"/>
              </a:rPr>
              <a:t> world war time. </a:t>
            </a:r>
          </a:p>
          <a:p>
            <a:r>
              <a:rPr lang="en-GB" sz="1300" dirty="0">
                <a:latin typeface="Arial"/>
                <a:ea typeface="+mn-lt"/>
                <a:cs typeface="+mn-lt"/>
              </a:rPr>
              <a:t>Bowlby described attachment as a "lasting psychological connectedness between human beings."</a:t>
            </a:r>
            <a:endParaRPr lang="en-GB" sz="1300" dirty="0">
              <a:latin typeface="Arial"/>
              <a:cs typeface="Calibri" panose="020F0502020204030204"/>
            </a:endParaRPr>
          </a:p>
          <a:p>
            <a:r>
              <a:rPr lang="en-GB" sz="1300" dirty="0">
                <a:latin typeface="Arial"/>
                <a:ea typeface="+mn-lt"/>
                <a:cs typeface="+mn-lt"/>
              </a:rPr>
              <a:t>He defined attachment as the affectional bond or tie that an infant forms with the mother (Bowlby, 1969). An infant must form this bond with a primary caregiver in order to have normal social and emotional development.</a:t>
            </a:r>
            <a:endParaRPr lang="en-GB" sz="1300" dirty="0">
              <a:latin typeface="Arial"/>
              <a:cs typeface="Arial"/>
            </a:endParaRPr>
          </a:p>
          <a:p>
            <a:r>
              <a:rPr lang="en-GB" sz="1300" dirty="0">
                <a:latin typeface="Arial"/>
                <a:cs typeface="Arial"/>
              </a:rPr>
              <a:t>4 different attachment styles – </a:t>
            </a:r>
          </a:p>
          <a:p>
            <a:pPr marL="0" indent="0">
              <a:buNone/>
            </a:pPr>
            <a:r>
              <a:rPr lang="en-GB" sz="1300" dirty="0">
                <a:latin typeface="Arial"/>
                <a:cs typeface="Calibri" panose="020F0502020204030204"/>
              </a:rPr>
              <a:t>            </a:t>
            </a:r>
            <a:r>
              <a:rPr lang="en-GB" sz="1300" dirty="0" err="1">
                <a:latin typeface="Arial"/>
                <a:cs typeface="Calibri" panose="020F0502020204030204"/>
              </a:rPr>
              <a:t>Ambivilent</a:t>
            </a:r>
            <a:r>
              <a:rPr lang="en-GB" sz="1300" dirty="0">
                <a:latin typeface="Arial"/>
                <a:cs typeface="Calibri" panose="020F0502020204030204"/>
              </a:rPr>
              <a:t> </a:t>
            </a:r>
            <a:r>
              <a:rPr lang="en-GB" sz="1300" dirty="0" err="1">
                <a:latin typeface="Arial"/>
                <a:cs typeface="Calibri" panose="020F0502020204030204"/>
              </a:rPr>
              <a:t>atachment</a:t>
            </a:r>
            <a:r>
              <a:rPr lang="en-GB" sz="1300" dirty="0">
                <a:latin typeface="Arial"/>
                <a:cs typeface="Calibri" panose="020F0502020204030204"/>
              </a:rPr>
              <a:t> </a:t>
            </a:r>
          </a:p>
          <a:p>
            <a:pPr marL="0" indent="0">
              <a:buNone/>
            </a:pPr>
            <a:r>
              <a:rPr lang="en-GB" sz="1300" dirty="0">
                <a:latin typeface="Arial"/>
                <a:cs typeface="Calibri" panose="020F0502020204030204"/>
              </a:rPr>
              <a:t>            Avoidant attachment </a:t>
            </a:r>
          </a:p>
          <a:p>
            <a:pPr marL="0" indent="0">
              <a:buNone/>
            </a:pPr>
            <a:r>
              <a:rPr lang="en-GB" sz="1300" dirty="0">
                <a:latin typeface="Arial"/>
                <a:cs typeface="Calibri" panose="020F0502020204030204"/>
              </a:rPr>
              <a:t>            Disorganised </a:t>
            </a:r>
            <a:r>
              <a:rPr lang="en-GB" sz="1300" dirty="0" err="1">
                <a:latin typeface="Arial"/>
                <a:cs typeface="Calibri" panose="020F0502020204030204"/>
              </a:rPr>
              <a:t>aattachment</a:t>
            </a:r>
            <a:endParaRPr lang="en-GB" sz="1300">
              <a:latin typeface="Arial"/>
              <a:cs typeface="Calibri" panose="020F0502020204030204"/>
            </a:endParaRPr>
          </a:p>
          <a:p>
            <a:pPr marL="0" indent="0">
              <a:buNone/>
            </a:pPr>
            <a:r>
              <a:rPr lang="en-GB" sz="1300" dirty="0">
                <a:latin typeface="Arial"/>
                <a:cs typeface="Calibri" panose="020F0502020204030204"/>
              </a:rPr>
              <a:t>            Secure attachment </a:t>
            </a:r>
          </a:p>
          <a:p>
            <a:endParaRPr lang="en-GB" sz="1300">
              <a:cs typeface="Calibri" panose="020F0502020204030204"/>
            </a:endParaRPr>
          </a:p>
          <a:p>
            <a:endParaRPr lang="en-GB" sz="1300">
              <a:cs typeface="Calibri" panose="020F0502020204030204"/>
            </a:endParaRPr>
          </a:p>
          <a:p>
            <a:endParaRPr lang="en-GB" sz="1300">
              <a:cs typeface="Calibri" panose="020F0502020204030204"/>
            </a:endParaRP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D10943D-3C85-04F3-5319-FA6FCE98F074}"/>
              </a:ext>
            </a:extLst>
          </p:cNvPr>
          <p:cNvSpPr>
            <a:spLocks noGrp="1"/>
          </p:cNvSpPr>
          <p:nvPr>
            <p:ph sz="half" idx="2"/>
          </p:nvPr>
        </p:nvSpPr>
        <p:spPr>
          <a:xfrm>
            <a:off x="8451604" y="1412489"/>
            <a:ext cx="3197701" cy="4363844"/>
          </a:xfrm>
        </p:spPr>
        <p:txBody>
          <a:bodyPr vert="horz" lIns="91440" tIns="45720" rIns="91440" bIns="45720" rtlCol="0" anchor="t">
            <a:normAutofit/>
          </a:bodyPr>
          <a:lstStyle/>
          <a:p>
            <a:pPr marL="0" indent="0">
              <a:buNone/>
            </a:pPr>
            <a:r>
              <a:rPr lang="en-GB" sz="1700" dirty="0">
                <a:latin typeface="Arial"/>
                <a:cs typeface="Arial"/>
              </a:rPr>
              <a:t>Mary Ainsworth:</a:t>
            </a:r>
          </a:p>
          <a:p>
            <a:pPr marL="0" indent="0">
              <a:buNone/>
            </a:pPr>
            <a:endParaRPr lang="en-GB" sz="1700" dirty="0">
              <a:latin typeface="Arial"/>
              <a:ea typeface="+mn-lt"/>
              <a:cs typeface="+mn-lt"/>
            </a:endParaRPr>
          </a:p>
          <a:p>
            <a:r>
              <a:rPr lang="en-GB" sz="1700" dirty="0">
                <a:latin typeface="Arial"/>
                <a:ea typeface="+mn-lt"/>
                <a:cs typeface="+mn-lt"/>
              </a:rPr>
              <a:t>Expanded upon </a:t>
            </a:r>
            <a:r>
              <a:rPr lang="en-GB" sz="1700" dirty="0" err="1">
                <a:latin typeface="Arial"/>
                <a:ea typeface="+mn-lt"/>
                <a:cs typeface="+mn-lt"/>
              </a:rPr>
              <a:t>bowlby's</a:t>
            </a:r>
            <a:r>
              <a:rPr lang="en-GB" sz="1700" dirty="0">
                <a:latin typeface="Arial"/>
                <a:ea typeface="+mn-lt"/>
                <a:cs typeface="+mn-lt"/>
              </a:rPr>
              <a:t> work on attachment. </a:t>
            </a:r>
          </a:p>
          <a:p>
            <a:r>
              <a:rPr lang="en-GB" sz="1700" dirty="0">
                <a:latin typeface="Arial"/>
                <a:ea typeface="+mn-lt"/>
                <a:cs typeface="+mn-lt"/>
              </a:rPr>
              <a:t>Her </a:t>
            </a:r>
            <a:r>
              <a:rPr lang="en-GB" sz="1700" dirty="0">
                <a:latin typeface="Arial"/>
                <a:ea typeface="+mn-lt"/>
                <a:cs typeface="+mn-lt"/>
                <a:hlinkClick r:id="rId3"/>
              </a:rPr>
              <a:t>groundbreaking "strange situation" study</a:t>
            </a:r>
            <a:r>
              <a:rPr lang="en-GB" sz="1700" dirty="0">
                <a:latin typeface="Arial"/>
                <a:ea typeface="+mn-lt"/>
                <a:cs typeface="+mn-lt"/>
              </a:rPr>
              <a:t> revealed the profound effects of attachment on </a:t>
            </a:r>
            <a:r>
              <a:rPr lang="en-GB" sz="1700" dirty="0" err="1">
                <a:latin typeface="Arial"/>
                <a:ea typeface="+mn-lt"/>
                <a:cs typeface="+mn-lt"/>
              </a:rPr>
              <a:t>behavior</a:t>
            </a:r>
            <a:r>
              <a:rPr lang="en-GB" sz="1700" dirty="0">
                <a:latin typeface="Arial"/>
                <a:ea typeface="+mn-lt"/>
                <a:cs typeface="+mn-lt"/>
              </a:rPr>
              <a:t>. </a:t>
            </a:r>
          </a:p>
          <a:p>
            <a:r>
              <a:rPr lang="en-GB" sz="1700" dirty="0">
                <a:latin typeface="Arial"/>
                <a:ea typeface="+mn-lt"/>
                <a:cs typeface="+mn-lt"/>
              </a:rPr>
              <a:t>Ainsworth described three major styles of attachment: secure attachment, ambivalent-insecure attachment, and avoidant-insecure attachment. </a:t>
            </a:r>
            <a:endParaRPr lang="en-GB" sz="1700" dirty="0">
              <a:latin typeface="Arial"/>
              <a:cs typeface="Arial"/>
            </a:endParaRPr>
          </a:p>
          <a:p>
            <a:endParaRPr lang="en-GB" sz="1700">
              <a:cs typeface="Calibri" panose="020F0502020204030204"/>
            </a:endParaRPr>
          </a:p>
          <a:p>
            <a:endParaRPr lang="en-GB" sz="1700">
              <a:cs typeface="Calibri" panose="020F0502020204030204"/>
            </a:endParaRPr>
          </a:p>
        </p:txBody>
      </p:sp>
    </p:spTree>
    <p:extLst>
      <p:ext uri="{BB962C8B-B14F-4D97-AF65-F5344CB8AC3E}">
        <p14:creationId xmlns:p14="http://schemas.microsoft.com/office/powerpoint/2010/main" val="3154982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11116B1-7FD7-68CD-2424-2EDF95487D3D}"/>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latin typeface="Arial"/>
                <a:cs typeface="Calibri Light"/>
              </a:rPr>
              <a:t>Why is this important?</a:t>
            </a:r>
            <a:endParaRPr lang="en-US" sz="4800" dirty="0">
              <a:solidFill>
                <a:schemeClr val="bg1"/>
              </a:solidFill>
              <a:latin typeface="Arial"/>
              <a:cs typeface="Arial"/>
            </a:endParaRPr>
          </a:p>
        </p:txBody>
      </p:sp>
      <p:sp>
        <p:nvSpPr>
          <p:cNvPr id="3" name="Content Placeholder 2">
            <a:extLst>
              <a:ext uri="{FF2B5EF4-FFF2-40B4-BE49-F238E27FC236}">
                <a16:creationId xmlns:a16="http://schemas.microsoft.com/office/drawing/2014/main" id="{4BDD652B-EEEA-1B3D-6D9D-E92601A1E207}"/>
              </a:ext>
            </a:extLst>
          </p:cNvPr>
          <p:cNvSpPr>
            <a:spLocks noGrp="1"/>
          </p:cNvSpPr>
          <p:nvPr>
            <p:ph idx="1"/>
          </p:nvPr>
        </p:nvSpPr>
        <p:spPr>
          <a:xfrm>
            <a:off x="5573864" y="1166933"/>
            <a:ext cx="5716988" cy="4279709"/>
          </a:xfrm>
        </p:spPr>
        <p:txBody>
          <a:bodyPr vert="horz" lIns="91440" tIns="45720" rIns="91440" bIns="45720" rtlCol="0" anchor="ctr">
            <a:normAutofit fontScale="85000" lnSpcReduction="10000"/>
          </a:bodyPr>
          <a:lstStyle/>
          <a:p>
            <a:pPr marL="0" indent="0">
              <a:buNone/>
            </a:pPr>
            <a:endParaRPr lang="en-GB" sz="1100">
              <a:cs typeface="Calibri"/>
            </a:endParaRPr>
          </a:p>
          <a:p>
            <a:pPr marL="0" indent="0">
              <a:buNone/>
            </a:pPr>
            <a:r>
              <a:rPr lang="en-GB" sz="1600" dirty="0">
                <a:ea typeface="+mn-lt"/>
                <a:cs typeface="+mn-lt"/>
              </a:rPr>
              <a:t>'</a:t>
            </a:r>
            <a:r>
              <a:rPr lang="en-GB" sz="1600" dirty="0">
                <a:latin typeface="Arial"/>
                <a:ea typeface="+mn-lt"/>
                <a:cs typeface="+mn-lt"/>
              </a:rPr>
              <a:t>Babies and young children who have attachment issues </a:t>
            </a:r>
            <a:r>
              <a:rPr lang="en-GB" sz="1600" b="1" dirty="0">
                <a:latin typeface="Arial"/>
                <a:ea typeface="+mn-lt"/>
                <a:cs typeface="+mn-lt"/>
              </a:rPr>
              <a:t>may be more likely to develop behavioural problems such as attention deficit hyperactivity disorder (ADHD) or conduct disorder</a:t>
            </a:r>
            <a:r>
              <a:rPr lang="en-GB" sz="1600" dirty="0">
                <a:latin typeface="Arial"/>
                <a:ea typeface="+mn-lt"/>
                <a:cs typeface="+mn-lt"/>
              </a:rPr>
              <a:t> (Fearon et al, 2010)</a:t>
            </a:r>
            <a:r>
              <a:rPr lang="en-GB" sz="1600" baseline="30000" dirty="0">
                <a:latin typeface="Arial"/>
                <a:ea typeface="+mn-lt"/>
                <a:cs typeface="+mn-lt"/>
              </a:rPr>
              <a:t>14</a:t>
            </a:r>
            <a:r>
              <a:rPr lang="en-GB" sz="1600" dirty="0">
                <a:latin typeface="Arial"/>
                <a:ea typeface="+mn-lt"/>
                <a:cs typeface="+mn-lt"/>
              </a:rPr>
              <a:t>. Children who have attachment issues can have difficulty forming healthy relationships when they grow up.'</a:t>
            </a:r>
          </a:p>
          <a:p>
            <a:pPr marL="0" indent="0">
              <a:buNone/>
            </a:pPr>
            <a:endParaRPr lang="en-GB" sz="1100" dirty="0">
              <a:latin typeface="Arial"/>
              <a:cs typeface="Calibri"/>
            </a:endParaRPr>
          </a:p>
          <a:p>
            <a:pPr>
              <a:buNone/>
            </a:pPr>
            <a:r>
              <a:rPr lang="en-GB" sz="1600" dirty="0">
                <a:latin typeface="Arial"/>
                <a:ea typeface="+mn-lt"/>
                <a:cs typeface="+mn-lt"/>
              </a:rPr>
              <a:t>Not receiving comfort and security in the early years can have a negative effect on children’s neurological, psychological, emotional and physical development and functioning (Newman, 2015)13.</a:t>
            </a:r>
            <a:endParaRPr lang="en-GB" sz="1600">
              <a:latin typeface="Arial"/>
              <a:cs typeface="Calibri"/>
            </a:endParaRPr>
          </a:p>
          <a:p>
            <a:pPr>
              <a:buNone/>
            </a:pPr>
            <a:r>
              <a:rPr lang="en-GB" sz="1400" dirty="0">
                <a:latin typeface="Arial"/>
                <a:ea typeface="+mn-lt"/>
                <a:cs typeface="+mn-lt"/>
              </a:rPr>
              <a:t>Children who have attachment issues can have difficulty forming healthy relationships when they grow up. This may be because their experiences have taught them to believe that other people are unreliable or untrustworthy (Bowlby, 1997)15.</a:t>
            </a:r>
            <a:endParaRPr lang="en-GB" sz="1400">
              <a:latin typeface="Arial"/>
              <a:cs typeface="Calibri"/>
            </a:endParaRPr>
          </a:p>
          <a:p>
            <a:pPr>
              <a:buNone/>
            </a:pPr>
            <a:r>
              <a:rPr lang="en-GB" sz="1400" dirty="0">
                <a:latin typeface="Arial"/>
                <a:ea typeface="+mn-lt"/>
                <a:cs typeface="+mn-lt"/>
              </a:rPr>
              <a:t>Adults with attachment issues are at a higher risk of entering into volatile relationships and having poor parenting skills, behavioural difficulties and mental health problems (Howe, 2011)16.</a:t>
            </a:r>
            <a:endParaRPr lang="en-GB" sz="1400">
              <a:latin typeface="Arial"/>
              <a:cs typeface="Calibri"/>
            </a:endParaRPr>
          </a:p>
          <a:p>
            <a:pPr marL="0" indent="0">
              <a:buNone/>
            </a:pPr>
            <a:br>
              <a:rPr lang="en-US" sz="1100" dirty="0"/>
            </a:br>
            <a:endParaRPr lang="en-US" sz="1100">
              <a:latin typeface="Arial"/>
              <a:cs typeface="Arial"/>
            </a:endParaRPr>
          </a:p>
          <a:p>
            <a:pPr marL="0" indent="0">
              <a:buNone/>
            </a:pPr>
            <a:endParaRPr lang="en-GB" sz="1100" dirty="0">
              <a:latin typeface="Arial"/>
              <a:ea typeface="+mn-lt"/>
              <a:cs typeface="+mn-lt"/>
            </a:endParaRPr>
          </a:p>
          <a:p>
            <a:pPr marL="0" indent="0">
              <a:buNone/>
            </a:pPr>
            <a:r>
              <a:rPr lang="en-GB" sz="1100" dirty="0">
                <a:latin typeface="Arial"/>
                <a:ea typeface="+mn-lt"/>
                <a:cs typeface="+mn-lt"/>
                <a:hlinkClick r:id="rId3"/>
              </a:rPr>
              <a:t>https://learning.nspcc.org.uk/child-health-development/attachment-early-years</a:t>
            </a:r>
            <a:endParaRPr lang="en-GB" sz="1100">
              <a:latin typeface="Arial"/>
              <a:ea typeface="+mn-lt"/>
              <a:cs typeface="+mn-lt"/>
            </a:endParaRPr>
          </a:p>
          <a:p>
            <a:pPr marL="0" indent="0">
              <a:buNone/>
            </a:pPr>
            <a:endParaRPr lang="en-GB" sz="1100" dirty="0">
              <a:latin typeface="Arial"/>
              <a:cs typeface="Calibri"/>
            </a:endParaRPr>
          </a:p>
        </p:txBody>
      </p:sp>
    </p:spTree>
    <p:extLst>
      <p:ext uri="{BB962C8B-B14F-4D97-AF65-F5344CB8AC3E}">
        <p14:creationId xmlns:p14="http://schemas.microsoft.com/office/powerpoint/2010/main" val="991798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Subtitle 2">
            <a:extLst>
              <a:ext uri="{FF2B5EF4-FFF2-40B4-BE49-F238E27FC236}">
                <a16:creationId xmlns:a16="http://schemas.microsoft.com/office/drawing/2014/main" id="{6F2C532D-5F86-9E45-88B6-A9E4B444EC16}"/>
              </a:ext>
            </a:extLst>
          </p:cNvPr>
          <p:cNvSpPr>
            <a:spLocks noGrp="1"/>
          </p:cNvSpPr>
          <p:nvPr>
            <p:ph type="subTitle" idx="1"/>
          </p:nvPr>
        </p:nvSpPr>
        <p:spPr>
          <a:xfrm>
            <a:off x="7792278" y="2251873"/>
            <a:ext cx="3681454" cy="2354256"/>
          </a:xfrm>
        </p:spPr>
        <p:txBody>
          <a:bodyPr vert="horz" lIns="91440" tIns="45720" rIns="91440" bIns="45720" rtlCol="0" anchor="ctr">
            <a:normAutofit lnSpcReduction="10000"/>
          </a:bodyPr>
          <a:lstStyle/>
          <a:p>
            <a:pPr algn="l"/>
            <a:endParaRPr lang="en-GB" sz="1300">
              <a:ea typeface="+mn-lt"/>
              <a:cs typeface="+mn-lt"/>
            </a:endParaRPr>
          </a:p>
          <a:p>
            <a:pPr algn="l"/>
            <a:r>
              <a:rPr lang="en-GB" sz="1300" dirty="0">
                <a:latin typeface="Arial"/>
                <a:ea typeface="+mn-lt"/>
                <a:cs typeface="+mn-lt"/>
              </a:rPr>
              <a:t>When caregivers react sensitively to ease their child’s distress and help them regulate their emotions, it has a positive impact on the child’s neurological, physiological and psychosocial development (Howe, 2011)11.</a:t>
            </a:r>
            <a:endParaRPr lang="en-GB" sz="1300" dirty="0">
              <a:latin typeface="Arial"/>
              <a:cs typeface="Calibri"/>
            </a:endParaRPr>
          </a:p>
          <a:p>
            <a:pPr algn="l"/>
            <a:endParaRPr lang="en-GB" sz="1300" dirty="0">
              <a:latin typeface="Arial"/>
              <a:ea typeface="+mn-lt"/>
              <a:cs typeface="+mn-lt"/>
            </a:endParaRPr>
          </a:p>
          <a:p>
            <a:pPr algn="l"/>
            <a:r>
              <a:rPr lang="en-GB" sz="1300" dirty="0">
                <a:latin typeface="Arial"/>
                <a:ea typeface="+mn-lt"/>
                <a:cs typeface="+mn-lt"/>
              </a:rPr>
              <a:t>Children with secure attachments are more likely to develop emotional intelligence, good social skills and robust mental health (Howe, 2011)12.</a:t>
            </a:r>
            <a:endParaRPr lang="en-GB" sz="1300">
              <a:latin typeface="Arial"/>
              <a:cs typeface="Arial"/>
            </a:endParaRPr>
          </a:p>
          <a:p>
            <a:pPr algn="l"/>
            <a:endParaRPr lang="en-GB" sz="1300" dirty="0">
              <a:latin typeface="Arial"/>
              <a:cs typeface="Calibri"/>
            </a:endParaRPr>
          </a:p>
        </p:txBody>
      </p:sp>
    </p:spTree>
    <p:extLst>
      <p:ext uri="{BB962C8B-B14F-4D97-AF65-F5344CB8AC3E}">
        <p14:creationId xmlns:p14="http://schemas.microsoft.com/office/powerpoint/2010/main" val="155264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F5FAD-F16F-EDDF-208F-6F69796671B4}"/>
              </a:ext>
            </a:extLst>
          </p:cNvPr>
          <p:cNvSpPr>
            <a:spLocks noGrp="1"/>
          </p:cNvSpPr>
          <p:nvPr>
            <p:ph type="title"/>
          </p:nvPr>
        </p:nvSpPr>
        <p:spPr/>
        <p:txBody>
          <a:bodyPr/>
          <a:lstStyle/>
          <a:p>
            <a:r>
              <a:rPr lang="en-GB" dirty="0">
                <a:latin typeface="Arial"/>
                <a:cs typeface="Calibri Light"/>
              </a:rPr>
              <a:t>One size does not fit all.... </a:t>
            </a:r>
            <a:endParaRPr lang="en-US">
              <a:latin typeface="Arial"/>
              <a:cs typeface="Arial"/>
            </a:endParaRPr>
          </a:p>
        </p:txBody>
      </p:sp>
      <p:sp>
        <p:nvSpPr>
          <p:cNvPr id="3" name="Content Placeholder 2">
            <a:extLst>
              <a:ext uri="{FF2B5EF4-FFF2-40B4-BE49-F238E27FC236}">
                <a16:creationId xmlns:a16="http://schemas.microsoft.com/office/drawing/2014/main" id="{B12B851C-FE5B-96AE-5440-8AB24E129E11}"/>
              </a:ext>
            </a:extLst>
          </p:cNvPr>
          <p:cNvSpPr>
            <a:spLocks noGrp="1"/>
          </p:cNvSpPr>
          <p:nvPr>
            <p:ph idx="1"/>
          </p:nvPr>
        </p:nvSpPr>
        <p:spPr>
          <a:xfrm>
            <a:off x="737558" y="1710606"/>
            <a:ext cx="10515600" cy="4351338"/>
          </a:xfrm>
        </p:spPr>
        <p:txBody>
          <a:bodyPr vert="horz" lIns="91440" tIns="45720" rIns="91440" bIns="45720" rtlCol="0" anchor="t">
            <a:normAutofit/>
          </a:bodyPr>
          <a:lstStyle/>
          <a:p>
            <a:pPr marL="0" indent="0">
              <a:buNone/>
            </a:pPr>
            <a:r>
              <a:rPr lang="en-GB" dirty="0">
                <a:latin typeface="Arial"/>
                <a:cs typeface="Calibri"/>
              </a:rPr>
              <a:t>As can be seen the impact of attachment is wide ranging. It is important to understand attachment in order to assess risk, understand the people social workers are working with and provide the right support to the needs of the individual. However, there are a number of other influences which can impact upon risk to children and the ability to form positive relationships, including not only psychological but also social factors and a person's life experiences. </a:t>
            </a:r>
          </a:p>
          <a:p>
            <a:endParaRPr lang="en-GB" dirty="0">
              <a:latin typeface="Arial"/>
              <a:cs typeface="Calibri"/>
            </a:endParaRPr>
          </a:p>
        </p:txBody>
      </p:sp>
    </p:spTree>
    <p:extLst>
      <p:ext uri="{BB962C8B-B14F-4D97-AF65-F5344CB8AC3E}">
        <p14:creationId xmlns:p14="http://schemas.microsoft.com/office/powerpoint/2010/main" val="3155238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FAA57-5827-A649-0683-2F1057E6926F}"/>
              </a:ext>
            </a:extLst>
          </p:cNvPr>
          <p:cNvSpPr>
            <a:spLocks noGrp="1"/>
          </p:cNvSpPr>
          <p:nvPr>
            <p:ph type="title"/>
          </p:nvPr>
        </p:nvSpPr>
        <p:spPr>
          <a:xfrm>
            <a:off x="838200" y="307616"/>
            <a:ext cx="10515600" cy="1325563"/>
          </a:xfrm>
        </p:spPr>
        <p:txBody>
          <a:bodyPr>
            <a:normAutofit/>
          </a:bodyPr>
          <a:lstStyle/>
          <a:p>
            <a:r>
              <a:rPr lang="en-GB" dirty="0">
                <a:latin typeface="Arial"/>
                <a:cs typeface="Calibri Light"/>
              </a:rPr>
              <a:t>References</a:t>
            </a:r>
          </a:p>
        </p:txBody>
      </p:sp>
      <p:sp>
        <p:nvSpPr>
          <p:cNvPr id="3" name="Content Placeholder 2">
            <a:extLst>
              <a:ext uri="{FF2B5EF4-FFF2-40B4-BE49-F238E27FC236}">
                <a16:creationId xmlns:a16="http://schemas.microsoft.com/office/drawing/2014/main" id="{8A32D5B9-2E9E-CF89-6B29-5CBE2EA13342}"/>
              </a:ext>
            </a:extLst>
          </p:cNvPr>
          <p:cNvSpPr>
            <a:spLocks noGrp="1"/>
          </p:cNvSpPr>
          <p:nvPr>
            <p:ph sz="half" idx="1"/>
          </p:nvPr>
        </p:nvSpPr>
        <p:spPr>
          <a:xfrm>
            <a:off x="838200" y="1724984"/>
            <a:ext cx="7697637" cy="4423224"/>
          </a:xfrm>
        </p:spPr>
        <p:txBody>
          <a:bodyPr vert="horz" lIns="91440" tIns="45720" rIns="91440" bIns="45720" rtlCol="0" anchor="t">
            <a:normAutofit fontScale="70000" lnSpcReduction="20000"/>
          </a:bodyPr>
          <a:lstStyle/>
          <a:p>
            <a:r>
              <a:rPr lang="en-GB" dirty="0">
                <a:latin typeface="Arial"/>
                <a:ea typeface="+mn-lt"/>
                <a:cs typeface="+mn-lt"/>
                <a:hlinkClick r:id="rId2"/>
              </a:rPr>
              <a:t>https://learning.nspcc.org.uk/child-health-development/attachment-early-years</a:t>
            </a:r>
            <a:endParaRPr lang="en-GB">
              <a:latin typeface="Arial"/>
              <a:ea typeface="+mn-lt"/>
              <a:cs typeface="+mn-lt"/>
            </a:endParaRPr>
          </a:p>
          <a:p>
            <a:r>
              <a:rPr lang="en-GB" dirty="0">
                <a:latin typeface="Arial"/>
                <a:ea typeface="+mn-lt"/>
                <a:cs typeface="+mn-lt"/>
                <a:hlinkClick r:id="rId3"/>
              </a:rPr>
              <a:t>https://www.verywellmind.com/what-is-attachment-theory-2795337</a:t>
            </a:r>
            <a:endParaRPr lang="en-GB">
              <a:latin typeface="Arial"/>
              <a:ea typeface="+mn-lt"/>
              <a:cs typeface="+mn-lt"/>
            </a:endParaRPr>
          </a:p>
          <a:p>
            <a:r>
              <a:rPr lang="en-US" dirty="0">
                <a:latin typeface="Arial"/>
                <a:ea typeface="+mn-lt"/>
                <a:cs typeface="+mn-lt"/>
                <a:hlinkClick r:id="rId4"/>
              </a:rPr>
              <a:t>https://www.basw.co.uk/resources/global-definition-social-work</a:t>
            </a:r>
            <a:endParaRPr lang="en-GB">
              <a:latin typeface="Arial"/>
              <a:ea typeface="+mn-lt"/>
              <a:cs typeface="+mn-lt"/>
            </a:endParaRPr>
          </a:p>
          <a:p>
            <a:r>
              <a:rPr lang="en-US" dirty="0">
                <a:latin typeface="Arial"/>
                <a:ea typeface="+mn-lt"/>
                <a:cs typeface="+mn-lt"/>
                <a:hlinkClick r:id="rId4"/>
              </a:rPr>
              <a:t>https://www.basw.co.uk/resources/global-definition-social-work</a:t>
            </a:r>
            <a:endParaRPr lang="en-GB">
              <a:latin typeface="Arial"/>
              <a:ea typeface="+mn-lt"/>
              <a:cs typeface="+mn-lt"/>
            </a:endParaRPr>
          </a:p>
          <a:p>
            <a:br>
              <a:rPr lang="en-GB" dirty="0">
                <a:latin typeface="Arial"/>
                <a:ea typeface="+mn-lt"/>
                <a:cs typeface="+mn-lt"/>
              </a:rPr>
            </a:br>
            <a:r>
              <a:rPr lang="en-US" dirty="0">
                <a:latin typeface="Arial"/>
                <a:ea typeface="+mn-lt"/>
                <a:cs typeface="+mn-lt"/>
                <a:hlinkClick r:id="rId5"/>
              </a:rPr>
              <a:t>https://www.verywellmind.com/psychology-4014660</a:t>
            </a:r>
            <a:endParaRPr lang="en-GB">
              <a:latin typeface="Arial"/>
              <a:ea typeface="+mn-lt"/>
              <a:cs typeface="+mn-lt"/>
            </a:endParaRPr>
          </a:p>
          <a:p>
            <a:pPr marL="0" indent="0">
              <a:buNone/>
            </a:pPr>
            <a:endParaRPr lang="en-GB" dirty="0">
              <a:latin typeface="Arial"/>
              <a:ea typeface="+mn-lt"/>
              <a:cs typeface="+mn-lt"/>
            </a:endParaRPr>
          </a:p>
          <a:p>
            <a:pPr marL="0" indent="0">
              <a:buNone/>
            </a:pPr>
            <a:r>
              <a:rPr lang="en-GB" dirty="0" err="1">
                <a:latin typeface="Arial"/>
                <a:ea typeface="+mn-lt"/>
                <a:cs typeface="+mn-lt"/>
              </a:rPr>
              <a:t>David,H</a:t>
            </a:r>
            <a:r>
              <a:rPr lang="en-GB" dirty="0">
                <a:latin typeface="Arial"/>
                <a:ea typeface="+mn-lt"/>
                <a:cs typeface="+mn-lt"/>
              </a:rPr>
              <a:t>. (2005) </a:t>
            </a:r>
            <a:r>
              <a:rPr lang="en-GB" i="1" dirty="0">
                <a:latin typeface="Arial"/>
                <a:ea typeface="+mn-lt"/>
                <a:cs typeface="+mn-lt"/>
              </a:rPr>
              <a:t>Child Abuse and Neglect Attachment, Development and Intervention.</a:t>
            </a:r>
            <a:r>
              <a:rPr lang="en-GB" dirty="0">
                <a:latin typeface="Arial"/>
                <a:ea typeface="+mn-lt"/>
                <a:cs typeface="+mn-lt"/>
              </a:rPr>
              <a:t> Hampshire: Palgrave Macmillan</a:t>
            </a:r>
          </a:p>
          <a:p>
            <a:pPr marL="0" indent="0">
              <a:buNone/>
            </a:pPr>
            <a:endParaRPr lang="en-GB" dirty="0">
              <a:latin typeface="Arial"/>
              <a:ea typeface="+mn-lt"/>
              <a:cs typeface="+mn-lt"/>
            </a:endParaRPr>
          </a:p>
          <a:p>
            <a:pPr marL="0" indent="0">
              <a:buNone/>
            </a:pPr>
            <a:r>
              <a:rPr lang="en-GB" dirty="0">
                <a:latin typeface="Arial"/>
                <a:ea typeface="+mn-lt"/>
                <a:cs typeface="+mn-lt"/>
              </a:rPr>
              <a:t>McKinsey Crittenden, P (2008) </a:t>
            </a:r>
            <a:r>
              <a:rPr lang="en-GB" i="1" dirty="0">
                <a:latin typeface="Arial"/>
                <a:ea typeface="+mn-lt"/>
                <a:cs typeface="+mn-lt"/>
              </a:rPr>
              <a:t>Raising parents Attachment, Parenting and Child Safety.</a:t>
            </a:r>
            <a:r>
              <a:rPr lang="en-GB" dirty="0">
                <a:latin typeface="Arial"/>
                <a:ea typeface="+mn-lt"/>
                <a:cs typeface="+mn-lt"/>
              </a:rPr>
              <a:t> William Publishing</a:t>
            </a:r>
            <a:br>
              <a:rPr lang="en-GB" dirty="0">
                <a:latin typeface="Arial"/>
                <a:ea typeface="+mn-lt"/>
                <a:cs typeface="+mn-lt"/>
              </a:rPr>
            </a:br>
            <a:endParaRPr lang="en-GB">
              <a:latin typeface="Arial"/>
              <a:ea typeface="+mn-lt"/>
              <a:cs typeface="+mn-lt"/>
            </a:endParaRPr>
          </a:p>
          <a:p>
            <a:endParaRPr lang="en-GB" dirty="0">
              <a:cs typeface="Calibri"/>
            </a:endParaRPr>
          </a:p>
        </p:txBody>
      </p:sp>
      <p:graphicFrame>
        <p:nvGraphicFramePr>
          <p:cNvPr id="5" name="Diagram 5">
            <a:extLst>
              <a:ext uri="{FF2B5EF4-FFF2-40B4-BE49-F238E27FC236}">
                <a16:creationId xmlns:a16="http://schemas.microsoft.com/office/drawing/2014/main" id="{B02F07B7-DCA8-3D65-06D1-136D3983F04F}"/>
              </a:ext>
            </a:extLst>
          </p:cNvPr>
          <p:cNvGraphicFramePr>
            <a:graphicFrameLocks noGrp="1"/>
          </p:cNvGraphicFramePr>
          <p:nvPr>
            <p:ph sz="half" idx="2"/>
            <p:extLst>
              <p:ext uri="{D42A27DB-BD31-4B8C-83A1-F6EECF244321}">
                <p14:modId xmlns:p14="http://schemas.microsoft.com/office/powerpoint/2010/main" val="482381385"/>
              </p:ext>
            </p:extLst>
          </p:nvPr>
        </p:nvGraphicFramePr>
        <p:xfrm>
          <a:off x="8760124" y="1825625"/>
          <a:ext cx="2593676" cy="133209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4468351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198</Words>
  <Application>Microsoft Office PowerPoint</Application>
  <PresentationFormat>Widescreen</PresentationFormat>
  <Paragraphs>22</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Why is Psychology important when working as a family Social Worker?</vt:lpstr>
      <vt:lpstr>Aims of this presentation….. </vt:lpstr>
      <vt:lpstr>What is Psychology?</vt:lpstr>
      <vt:lpstr>What is Social Work… </vt:lpstr>
      <vt:lpstr>Overview of the relationship between psychology and social work… </vt:lpstr>
      <vt:lpstr>Focus area…</vt:lpstr>
      <vt:lpstr>What is attachment theory?</vt:lpstr>
      <vt:lpstr>Attachment theory development and main theorists… John Bowlby / Mary Ainsworth </vt:lpstr>
      <vt:lpstr>Why is this important?</vt:lpstr>
      <vt:lpstr>PowerPoint Presentation</vt:lpstr>
      <vt:lpstr>One size does not fit all....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Abbie Davies</dc:creator>
  <cp:lastModifiedBy>Abbie Davies</cp:lastModifiedBy>
  <cp:revision>794</cp:revision>
  <dcterms:created xsi:type="dcterms:W3CDTF">2022-09-13T20:32:08Z</dcterms:created>
  <dcterms:modified xsi:type="dcterms:W3CDTF">2022-10-09T23:35:00Z</dcterms:modified>
</cp:coreProperties>
</file>